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51.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59.xml" ContentType="application/vnd.openxmlformats-officedocument.presentationml.slide+xml"/>
  <Override PartName="/ppt/slides/slide58.xml" ContentType="application/vnd.openxmlformats-officedocument.presentationml.slide+xml"/>
  <Override PartName="/ppt/slides/slide57.xml" ContentType="application/vnd.openxmlformats-officedocument.presentationml.slide+xml"/>
  <Override PartName="/ppt/slides/slide56.xml" ContentType="application/vnd.openxmlformats-officedocument.presentationml.slide+xml"/>
  <Override PartName="/ppt/slides/slide55.xml" ContentType="application/vnd.openxmlformats-officedocument.presentationml.slide+xml"/>
  <Override PartName="/ppt/slides/slide54.xml" ContentType="application/vnd.openxmlformats-officedocument.presentationml.slide+xml"/>
  <Override PartName="/ppt/slides/slide53.xml" ContentType="application/vnd.openxmlformats-officedocument.presentationml.slide+xml"/>
  <Override PartName="/ppt/slides/slide52.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49.xml" ContentType="application/vnd.openxmlformats-officedocument.presentationml.slide+xml"/>
  <Override PartName="/ppt/slides/slide68.xml" ContentType="application/vnd.openxmlformats-officedocument.presentationml.slide+xml"/>
  <Override PartName="/ppt/slides/slide67.xml" ContentType="application/vnd.openxmlformats-officedocument.presentationml.slide+xml"/>
  <Override PartName="/ppt/slides/slide66.xml" ContentType="application/vnd.openxmlformats-officedocument.presentationml.slide+xml"/>
  <Override PartName="/ppt/slides/slide65.xml" ContentType="application/vnd.openxmlformats-officedocument.presentationml.slide+xml"/>
  <Override PartName="/ppt/slides/slide64.xml" ContentType="application/vnd.openxmlformats-officedocument.presentationml.slide+xml"/>
  <Override PartName="/ppt/slides/slide63.xml" ContentType="application/vnd.openxmlformats-officedocument.presentationml.slide+xml"/>
  <Override PartName="/ppt/slides/slide50.xml" ContentType="application/vnd.openxmlformats-officedocument.presentationml.slide+xml"/>
  <Override PartName="/ppt/slides/slide26.xml" ContentType="application/vnd.openxmlformats-officedocument.presentationml.slide+xml"/>
  <Override PartName="/ppt/slides/slide24.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11.xml" ContentType="application/vnd.openxmlformats-officedocument.presentationml.slide+xml"/>
  <Override PartName="/ppt/slides/slide4.xml" ContentType="application/vnd.openxmlformats-officedocument.presentationml.slide+xml"/>
  <Override PartName="/ppt/slides/slide13.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19.xml" ContentType="application/vnd.openxmlformats-officedocument.presentationml.slide+xml"/>
  <Override PartName="/ppt/slides/slide12.xml" ContentType="application/vnd.openxmlformats-officedocument.presentationml.slide+xml"/>
  <Override PartName="/ppt/slides/slide17.xml" ContentType="application/vnd.openxmlformats-officedocument.presentationml.slide+xml"/>
  <Override PartName="/ppt/slides/slide14.xml" ContentType="application/vnd.openxmlformats-officedocument.presentationml.slide+xml"/>
  <Override PartName="/ppt/slides/slide18.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slideLayouts/slideLayout9.xml" ContentType="application/vnd.openxmlformats-officedocument.presentationml.slideLayout+xml"/>
  <Override PartName="/ppt/slideLayouts/slideLayout14.xml" ContentType="application/vnd.openxmlformats-officedocument.presentationml.slideLayout+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8.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4.xml" ContentType="application/vnd.openxmlformats-officedocument.presentationml.slideLayout+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0"/>
  </p:notesMasterIdLst>
  <p:sldIdLst>
    <p:sldId id="480" r:id="rId2"/>
    <p:sldId id="303" r:id="rId3"/>
    <p:sldId id="276" r:id="rId4"/>
    <p:sldId id="800" r:id="rId5"/>
    <p:sldId id="801" r:id="rId6"/>
    <p:sldId id="802" r:id="rId7"/>
    <p:sldId id="803" r:id="rId8"/>
    <p:sldId id="805" r:id="rId9"/>
    <p:sldId id="806" r:id="rId10"/>
    <p:sldId id="807" r:id="rId11"/>
    <p:sldId id="799" r:id="rId12"/>
    <p:sldId id="740" r:id="rId13"/>
    <p:sldId id="741" r:id="rId14"/>
    <p:sldId id="742" r:id="rId15"/>
    <p:sldId id="743" r:id="rId16"/>
    <p:sldId id="744" r:id="rId17"/>
    <p:sldId id="745" r:id="rId18"/>
    <p:sldId id="746" r:id="rId19"/>
    <p:sldId id="747" r:id="rId20"/>
    <p:sldId id="748" r:id="rId21"/>
    <p:sldId id="749" r:id="rId22"/>
    <p:sldId id="750" r:id="rId23"/>
    <p:sldId id="751" r:id="rId24"/>
    <p:sldId id="752" r:id="rId25"/>
    <p:sldId id="756" r:id="rId26"/>
    <p:sldId id="785" r:id="rId27"/>
    <p:sldId id="787" r:id="rId28"/>
    <p:sldId id="788" r:id="rId29"/>
    <p:sldId id="789" r:id="rId30"/>
    <p:sldId id="808" r:id="rId31"/>
    <p:sldId id="759" r:id="rId32"/>
    <p:sldId id="809" r:id="rId33"/>
    <p:sldId id="760" r:id="rId34"/>
    <p:sldId id="790" r:id="rId35"/>
    <p:sldId id="791" r:id="rId36"/>
    <p:sldId id="810" r:id="rId37"/>
    <p:sldId id="793" r:id="rId38"/>
    <p:sldId id="811" r:id="rId39"/>
    <p:sldId id="812" r:id="rId40"/>
    <p:sldId id="794" r:id="rId41"/>
    <p:sldId id="813" r:id="rId42"/>
    <p:sldId id="795" r:id="rId43"/>
    <p:sldId id="814" r:id="rId44"/>
    <p:sldId id="796" r:id="rId45"/>
    <p:sldId id="815" r:id="rId46"/>
    <p:sldId id="816" r:id="rId47"/>
    <p:sldId id="817" r:id="rId48"/>
    <p:sldId id="818" r:id="rId49"/>
    <p:sldId id="819" r:id="rId50"/>
    <p:sldId id="784" r:id="rId51"/>
    <p:sldId id="753" r:id="rId52"/>
    <p:sldId id="754" r:id="rId53"/>
    <p:sldId id="820" r:id="rId54"/>
    <p:sldId id="821" r:id="rId55"/>
    <p:sldId id="761" r:id="rId56"/>
    <p:sldId id="762" r:id="rId57"/>
    <p:sldId id="763" r:id="rId58"/>
    <p:sldId id="764" r:id="rId59"/>
    <p:sldId id="765" r:id="rId60"/>
    <p:sldId id="822" r:id="rId61"/>
    <p:sldId id="766" r:id="rId62"/>
    <p:sldId id="767" r:id="rId63"/>
    <p:sldId id="823" r:id="rId64"/>
    <p:sldId id="824" r:id="rId65"/>
    <p:sldId id="825" r:id="rId66"/>
    <p:sldId id="826" r:id="rId67"/>
    <p:sldId id="827" r:id="rId68"/>
    <p:sldId id="349" r:id="rId6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800"/>
            <p14:sldId id="801"/>
            <p14:sldId id="802"/>
            <p14:sldId id="803"/>
            <p14:sldId id="805"/>
            <p14:sldId id="806"/>
            <p14:sldId id="807"/>
            <p14:sldId id="799"/>
            <p14:sldId id="740"/>
            <p14:sldId id="741"/>
            <p14:sldId id="742"/>
            <p14:sldId id="743"/>
            <p14:sldId id="744"/>
            <p14:sldId id="745"/>
            <p14:sldId id="746"/>
            <p14:sldId id="747"/>
            <p14:sldId id="748"/>
            <p14:sldId id="749"/>
            <p14:sldId id="750"/>
            <p14:sldId id="751"/>
            <p14:sldId id="752"/>
            <p14:sldId id="756"/>
            <p14:sldId id="785"/>
            <p14:sldId id="787"/>
            <p14:sldId id="788"/>
            <p14:sldId id="789"/>
            <p14:sldId id="808"/>
            <p14:sldId id="759"/>
            <p14:sldId id="809"/>
            <p14:sldId id="760"/>
            <p14:sldId id="790"/>
            <p14:sldId id="791"/>
            <p14:sldId id="810"/>
            <p14:sldId id="793"/>
            <p14:sldId id="811"/>
            <p14:sldId id="812"/>
            <p14:sldId id="794"/>
            <p14:sldId id="813"/>
            <p14:sldId id="795"/>
            <p14:sldId id="814"/>
            <p14:sldId id="796"/>
            <p14:sldId id="815"/>
            <p14:sldId id="816"/>
            <p14:sldId id="817"/>
            <p14:sldId id="818"/>
            <p14:sldId id="819"/>
            <p14:sldId id="784"/>
            <p14:sldId id="753"/>
            <p14:sldId id="754"/>
            <p14:sldId id="820"/>
            <p14:sldId id="821"/>
            <p14:sldId id="761"/>
            <p14:sldId id="762"/>
            <p14:sldId id="763"/>
            <p14:sldId id="764"/>
            <p14:sldId id="765"/>
            <p14:sldId id="822"/>
            <p14:sldId id="766"/>
            <p14:sldId id="767"/>
            <p14:sldId id="823"/>
            <p14:sldId id="824"/>
            <p14:sldId id="825"/>
            <p14:sldId id="826"/>
            <p14:sldId id="82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3738" autoAdjust="0"/>
  </p:normalViewPr>
  <p:slideViewPr>
    <p:cSldViewPr snapToGrid="0">
      <p:cViewPr varScale="1">
        <p:scale>
          <a:sx n="69" d="100"/>
          <a:sy n="69" d="100"/>
        </p:scale>
        <p:origin x="756" y="66"/>
      </p:cViewPr>
      <p:guideLst/>
    </p:cSldViewPr>
  </p:slideViewPr>
  <p:notesTextViewPr>
    <p:cViewPr>
      <p:scale>
        <a:sx n="1" d="1"/>
        <a:sy n="1" d="1"/>
      </p:scale>
      <p:origin x="0" y="0"/>
    </p:cViewPr>
  </p:notesTextViewPr>
  <p:sorterViewPr>
    <p:cViewPr varScale="1">
      <p:scale>
        <a:sx n="100" d="100"/>
        <a:sy n="100" d="100"/>
      </p:scale>
      <p:origin x="0" y="-29124"/>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75"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customXml" Target="../customXml/item2.xml"/><Relationship Id="rId7" Type="http://schemas.openxmlformats.org/officeDocument/2006/relationships/slide" Target="slides/slide6.xml"/><Relationship Id="rId71" Type="http://schemas.openxmlformats.org/officeDocument/2006/relationships/presProps" Target="presProps.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3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23.png"/></Relationships>
</file>

<file path=ppt/slides/_rels/slide5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8.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7.svg"/><Relationship Id="rId2" Type="http://schemas.openxmlformats.org/officeDocument/2006/relationships/image" Target="../media/image36.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48050" y="2529852"/>
            <a:ext cx="3322769"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Final Project</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NO 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634069" y="5444414"/>
            <a:ext cx="1499128" cy="400110"/>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Final Project</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322769"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Final Project</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NO 2</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FA59789B-D841-DB76-25B9-1348B202C2B5}"/>
              </a:ext>
            </a:extLst>
          </p:cNvPr>
          <p:cNvSpPr txBox="1"/>
          <p:nvPr/>
        </p:nvSpPr>
        <p:spPr>
          <a:xfrm>
            <a:off x="7160536" y="4949009"/>
            <a:ext cx="1499128" cy="400110"/>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Final Project</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AutoShape 12"/>
          <p:cNvSpPr>
            <a:spLocks noChangeArrowheads="1"/>
          </p:cNvSpPr>
          <p:nvPr/>
        </p:nvSpPr>
        <p:spPr bwMode="auto">
          <a:xfrm>
            <a:off x="2306108" y="2492905"/>
            <a:ext cx="7640638" cy="1649412"/>
          </a:xfrm>
          <a:prstGeom prst="bevel">
            <a:avLst>
              <a:gd name="adj" fmla="val 12500"/>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en-US" altLang="en-US" sz="3600" dirty="0" smtClean="0">
                <a:solidFill>
                  <a:schemeClr val="tx1"/>
                </a:solidFill>
              </a:rPr>
              <a:t>Theoretical Framework of the Study</a:t>
            </a:r>
            <a:endParaRPr lang="en-US" altLang="en-US" sz="3600" dirty="0">
              <a:solidFill>
                <a:schemeClr val="tx1"/>
              </a:solidFill>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strVal val="#ppt_w*0.70"/>
                                          </p:val>
                                        </p:tav>
                                        <p:tav tm="100000">
                                          <p:val>
                                            <p:strVal val="#ppt_w"/>
                                          </p:val>
                                        </p:tav>
                                      </p:tavLst>
                                    </p:anim>
                                    <p:anim calcmode="lin" valueType="num">
                                      <p:cBhvr>
                                        <p:cTn id="8" dur="500" fill="hold"/>
                                        <p:tgtEl>
                                          <p:spTgt spid="9"/>
                                        </p:tgtEl>
                                        <p:attrNameLst>
                                          <p:attrName>ppt_h</p:attrName>
                                        </p:attrNameLst>
                                      </p:cBhvr>
                                      <p:tavLst>
                                        <p:tav tm="0">
                                          <p:val>
                                            <p:strVal val="#ppt_h"/>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AutoShape 12"/>
          <p:cNvSpPr>
            <a:spLocks noChangeArrowheads="1"/>
          </p:cNvSpPr>
          <p:nvPr/>
        </p:nvSpPr>
        <p:spPr bwMode="auto">
          <a:xfrm>
            <a:off x="1377245" y="483452"/>
            <a:ext cx="3437385" cy="676233"/>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en-US" altLang="en-US" sz="3200" dirty="0" smtClean="0">
                <a:solidFill>
                  <a:schemeClr val="tx1"/>
                </a:solidFill>
              </a:rPr>
              <a:t>Definition </a:t>
            </a:r>
            <a:endParaRPr lang="en-US" altLang="en-US" sz="3200" dirty="0">
              <a:solidFill>
                <a:schemeClr val="tx1"/>
              </a:solidFill>
            </a:endParaRPr>
          </a:p>
        </p:txBody>
      </p:sp>
      <p:sp>
        <p:nvSpPr>
          <p:cNvPr id="9" name="Rounded Rectangle 8"/>
          <p:cNvSpPr/>
          <p:nvPr/>
        </p:nvSpPr>
        <p:spPr>
          <a:xfrm>
            <a:off x="575733" y="1345306"/>
            <a:ext cx="10826045" cy="494732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300" dirty="0">
                <a:solidFill>
                  <a:schemeClr val="tx1"/>
                </a:solidFill>
                <a:cs typeface="Times New Roman" pitchFamily="18" charset="0"/>
              </a:rPr>
              <a:t>These are studies through which the researcher can extrapolate all the theories, data, and topics that are related to the subject of his research, and which cannot be dispensed with if these studies are completely consistent with the course of the objectives and hypotheses or contradict them. The researcher must search for titles from scientific, primary, and secondary sources that are compatible. With his research and citing it, the last thing is that some of these studies do not match or differ with them. A good researcher is the one who chooses titles and topics in a way that guarantees him support for the research or guarantees the fulfillment of a hypothesis that intersects with these studies.</a:t>
            </a:r>
          </a:p>
        </p:txBody>
      </p:sp>
    </p:spTree>
    <p:extLst>
      <p:ext uri="{BB962C8B-B14F-4D97-AF65-F5344CB8AC3E}">
        <p14:creationId xmlns:p14="http://schemas.microsoft.com/office/powerpoint/2010/main" val="2553253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strVal val="#ppt_w*0.7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animEffect transition="in" filter="fade">
                                      <p:cBhvr>
                                        <p:cTn id="9" dur="5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500" fill="hold"/>
                                        <p:tgtEl>
                                          <p:spTgt spid="9"/>
                                        </p:tgtEl>
                                        <p:attrNameLst>
                                          <p:attrName>ppt_x</p:attrName>
                                        </p:attrNameLst>
                                      </p:cBhvr>
                                      <p:tavLst>
                                        <p:tav tm="0">
                                          <p:val>
                                            <p:strVal val="1+#ppt_w/2"/>
                                          </p:val>
                                        </p:tav>
                                        <p:tav tm="100000">
                                          <p:val>
                                            <p:strVal val="#ppt_x"/>
                                          </p:val>
                                        </p:tav>
                                      </p:tavLst>
                                    </p:anim>
                                    <p:anim calcmode="lin" valueType="num">
                                      <p:cBhvr additive="base">
                                        <p:cTn id="15"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549C7B1D-4026-048A-3BCB-12CE15F8A6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BD84291C-4C9A-3C2A-8167-259DE1611C75}"/>
              </a:ext>
            </a:extLst>
          </p:cNvPr>
          <p:cNvSpPr txBox="1"/>
          <p:nvPr/>
        </p:nvSpPr>
        <p:spPr>
          <a:xfrm>
            <a:off x="264826" y="1912621"/>
            <a:ext cx="11662347" cy="3682226"/>
          </a:xfrm>
          <a:prstGeom prst="rect">
            <a:avLst/>
          </a:prstGeom>
          <a:noFill/>
        </p:spPr>
        <p:txBody>
          <a:bodyPr wrap="square">
            <a:spAutoFit/>
          </a:bodyPr>
          <a:lstStyle/>
          <a:p>
            <a:pPr indent="-342900" algn="just">
              <a:lnSpc>
                <a:spcPct val="200000"/>
              </a:lnSpc>
              <a:buFont typeface="Arial" panose="020B0604020202020204" pitchFamily="34" charset="0"/>
              <a:buChar char="•"/>
            </a:pPr>
            <a:r>
              <a:rPr lang="en-US" sz="2400" dirty="0"/>
              <a:t>Previous Studies are one of the most important parts of Scientific Research, and there is no complete Scientific Research without containing previous studies. </a:t>
            </a:r>
          </a:p>
          <a:p>
            <a:pPr indent="-342900" algn="just">
              <a:lnSpc>
                <a:spcPct val="200000"/>
              </a:lnSpc>
              <a:buFont typeface="Arial" panose="020B0604020202020204" pitchFamily="34" charset="0"/>
              <a:buChar char="•"/>
            </a:pPr>
            <a:r>
              <a:rPr lang="en-US" sz="2400" dirty="0"/>
              <a:t>Previous studies are identified as all the previous research that has tackled the topic in which the researcher is digging through discussion and studying. Whenever a researcher is on to a certain subject essential</a:t>
            </a:r>
          </a:p>
        </p:txBody>
      </p:sp>
      <p:sp>
        <p:nvSpPr>
          <p:cNvPr id="5" name="AutoShape 12"/>
          <p:cNvSpPr>
            <a:spLocks noChangeArrowheads="1"/>
          </p:cNvSpPr>
          <p:nvPr/>
        </p:nvSpPr>
        <p:spPr bwMode="auto">
          <a:xfrm>
            <a:off x="951542" y="577771"/>
            <a:ext cx="3629296" cy="72165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en-US" altLang="en-US" sz="3200" dirty="0" smtClean="0">
                <a:solidFill>
                  <a:schemeClr val="tx1"/>
                </a:solidFill>
              </a:rPr>
              <a:t>Previous Studies </a:t>
            </a:r>
            <a:endParaRPr lang="en-US" altLang="en-US" sz="3200" dirty="0">
              <a:solidFill>
                <a:schemeClr val="tx1"/>
              </a:solidFill>
            </a:endParaRPr>
          </a:p>
        </p:txBody>
      </p:sp>
      <p:sp>
        <p:nvSpPr>
          <p:cNvPr id="7" name="TextBox 6">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97863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DDEDF69E-A1F7-D15A-5D14-86B347EFC9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D86D0582-4304-2C56-C00B-DA625AFEB396}"/>
              </a:ext>
            </a:extLst>
          </p:cNvPr>
          <p:cNvSpPr txBox="1"/>
          <p:nvPr/>
        </p:nvSpPr>
        <p:spPr>
          <a:xfrm>
            <a:off x="119921" y="1275683"/>
            <a:ext cx="11752289" cy="3682226"/>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400" b="1" i="0" dirty="0">
                <a:effectLst/>
                <a:latin typeface="neo sans arabic"/>
              </a:rPr>
              <a:t> The researcher </a:t>
            </a:r>
            <a:r>
              <a:rPr lang="en-US" sz="2400" dirty="0"/>
              <a:t>will need to get back to these previous studies, analyze them, study them properly, and then identify the similarities and differences between them and his research.</a:t>
            </a:r>
          </a:p>
          <a:p>
            <a:pPr marL="342900" indent="-342900" algn="just">
              <a:lnSpc>
                <a:spcPct val="200000"/>
              </a:lnSpc>
              <a:buFont typeface="Arial" panose="020B0604020202020204" pitchFamily="34" charset="0"/>
              <a:buChar char="•"/>
            </a:pPr>
            <a:r>
              <a:rPr lang="en-US" sz="2400" dirty="0"/>
              <a:t>It generally occupies the second section of the framework of scientific research.</a:t>
            </a:r>
          </a:p>
          <a:p>
            <a:pPr marL="342900" indent="-342900" algn="just">
              <a:lnSpc>
                <a:spcPct val="200000"/>
              </a:lnSpc>
              <a:buFont typeface="Arial" panose="020B0604020202020204" pitchFamily="34" charset="0"/>
              <a:buChar char="•"/>
            </a:pPr>
            <a:r>
              <a:rPr lang="en-US" sz="2400" b="1" dirty="0">
                <a:latin typeface="neo sans arabic"/>
              </a:rPr>
              <a:t>T</a:t>
            </a:r>
            <a:r>
              <a:rPr lang="en-US" sz="2400" b="1" i="0" dirty="0">
                <a:effectLst/>
                <a:latin typeface="neo sans arabic"/>
              </a:rPr>
              <a:t>he previous studies also help the researcher avoid repeating the already studied areas and never fall into the same mistakes that other researchers committed.</a:t>
            </a:r>
            <a:endParaRPr lang="en-US" sz="2400" b="1" dirty="0"/>
          </a:p>
        </p:txBody>
      </p:sp>
      <p:sp>
        <p:nvSpPr>
          <p:cNvPr id="5" name="AutoShape 12"/>
          <p:cNvSpPr>
            <a:spLocks noChangeArrowheads="1"/>
          </p:cNvSpPr>
          <p:nvPr/>
        </p:nvSpPr>
        <p:spPr bwMode="auto">
          <a:xfrm>
            <a:off x="951542" y="577771"/>
            <a:ext cx="3629296" cy="72165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en-US" altLang="en-US" sz="3200" dirty="0" smtClean="0">
                <a:solidFill>
                  <a:schemeClr val="tx1"/>
                </a:solidFill>
              </a:rPr>
              <a:t>Previous Studies </a:t>
            </a:r>
            <a:endParaRPr lang="en-US" altLang="en-US" sz="3200" dirty="0">
              <a:solidFill>
                <a:schemeClr val="tx1"/>
              </a:solidFill>
            </a:endParaRPr>
          </a:p>
        </p:txBody>
      </p:sp>
      <p:sp>
        <p:nvSpPr>
          <p:cNvPr id="7" name="TextBox 6">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444778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Graphic 21">
            <a:extLst>
              <a:ext uri="{FF2B5EF4-FFF2-40B4-BE49-F238E27FC236}">
                <a16:creationId xmlns:a16="http://schemas.microsoft.com/office/drawing/2014/main" id="{07379E6B-2BA3-43DE-2AEE-99436A2215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01892218-BD9B-B690-4FB4-879DA8C1761D}"/>
              </a:ext>
            </a:extLst>
          </p:cNvPr>
          <p:cNvSpPr txBox="1"/>
          <p:nvPr/>
        </p:nvSpPr>
        <p:spPr>
          <a:xfrm>
            <a:off x="314793" y="1695405"/>
            <a:ext cx="11512446" cy="2943563"/>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400" dirty="0"/>
              <a:t>The previous studies contribute to the enhancement and enrichment of scientific research and provide the researcher with </a:t>
            </a:r>
            <a:r>
              <a:rPr lang="en-US" sz="2400" b="1" dirty="0"/>
              <a:t>solid ground and substantial information </a:t>
            </a:r>
            <a:r>
              <a:rPr lang="en-US" sz="2400" dirty="0"/>
              <a:t>about the research being done. This is how the researcher should be acquainted with all the </a:t>
            </a:r>
            <a:r>
              <a:rPr lang="en-US" sz="2400" b="1" dirty="0"/>
              <a:t>information related to their research</a:t>
            </a:r>
            <a:r>
              <a:rPr lang="en-US" sz="2400" b="1" i="0" dirty="0">
                <a:effectLst/>
                <a:latin typeface="neo sans arabic"/>
              </a:rPr>
              <a:t>.</a:t>
            </a:r>
          </a:p>
        </p:txBody>
      </p:sp>
      <p:sp>
        <p:nvSpPr>
          <p:cNvPr id="5" name="AutoShape 12"/>
          <p:cNvSpPr>
            <a:spLocks noChangeArrowheads="1"/>
          </p:cNvSpPr>
          <p:nvPr/>
        </p:nvSpPr>
        <p:spPr bwMode="auto">
          <a:xfrm>
            <a:off x="951542" y="577771"/>
            <a:ext cx="3629296" cy="72165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en-US" altLang="en-US" sz="3200" dirty="0" smtClean="0">
                <a:solidFill>
                  <a:schemeClr val="tx1"/>
                </a:solidFill>
              </a:rPr>
              <a:t>Previous Studies </a:t>
            </a:r>
            <a:endParaRPr lang="en-US" altLang="en-US" sz="3200" dirty="0">
              <a:solidFill>
                <a:schemeClr val="tx1"/>
              </a:solidFill>
            </a:endParaRPr>
          </a:p>
        </p:txBody>
      </p:sp>
      <p:sp>
        <p:nvSpPr>
          <p:cNvPr id="6" name="TextBox 5">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18565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1A812CB-F7B5-BA83-4831-113DC0807A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24BC1295-4947-214D-FCD0-C2E5AF0B0252}"/>
              </a:ext>
            </a:extLst>
          </p:cNvPr>
          <p:cNvSpPr txBox="1"/>
          <p:nvPr/>
        </p:nvSpPr>
        <p:spPr>
          <a:xfrm>
            <a:off x="264826" y="1876380"/>
            <a:ext cx="11662348" cy="2943563"/>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400" dirty="0"/>
              <a:t> It is also important to mention </a:t>
            </a:r>
            <a:r>
              <a:rPr lang="en-US" sz="2400" b="1" dirty="0"/>
              <a:t>the mutual points </a:t>
            </a:r>
            <a:r>
              <a:rPr lang="en-US" sz="2400" dirty="0"/>
              <a:t>between the research and the previous studies, plus stating the significant trends of the other researchers and the ways they followed in the previous studies. And to state whether these studies have</a:t>
            </a:r>
            <a:r>
              <a:rPr lang="en-US" sz="2400" b="1" i="0" dirty="0">
                <a:effectLst/>
                <a:latin typeface="neo sans arabic"/>
              </a:rPr>
              <a:t> found a solution for the described problems or not.</a:t>
            </a:r>
            <a:endParaRPr lang="en-US" sz="2400" dirty="0"/>
          </a:p>
        </p:txBody>
      </p:sp>
      <p:sp>
        <p:nvSpPr>
          <p:cNvPr id="5" name="AutoShape 12"/>
          <p:cNvSpPr>
            <a:spLocks noChangeArrowheads="1"/>
          </p:cNvSpPr>
          <p:nvPr/>
        </p:nvSpPr>
        <p:spPr bwMode="auto">
          <a:xfrm>
            <a:off x="951542" y="577771"/>
            <a:ext cx="3629296" cy="72165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en-US" altLang="en-US" sz="3200" dirty="0" smtClean="0">
                <a:solidFill>
                  <a:schemeClr val="tx1"/>
                </a:solidFill>
              </a:rPr>
              <a:t>Previous Studies </a:t>
            </a:r>
            <a:endParaRPr lang="en-US" altLang="en-US" sz="3200" dirty="0">
              <a:solidFill>
                <a:schemeClr val="tx1"/>
              </a:solidFill>
            </a:endParaRPr>
          </a:p>
        </p:txBody>
      </p:sp>
      <p:sp>
        <p:nvSpPr>
          <p:cNvPr id="7" name="TextBox 6">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97985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126BED1-5BA7-67E7-A20C-6D261193EC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562215CC-9F88-63BC-9C15-6BAC3F0C7795}"/>
              </a:ext>
            </a:extLst>
          </p:cNvPr>
          <p:cNvSpPr txBox="1"/>
          <p:nvPr/>
        </p:nvSpPr>
        <p:spPr>
          <a:xfrm>
            <a:off x="194872" y="1304019"/>
            <a:ext cx="11647358" cy="4420890"/>
          </a:xfrm>
          <a:prstGeom prst="rect">
            <a:avLst/>
          </a:prstGeom>
          <a:noFill/>
        </p:spPr>
        <p:txBody>
          <a:bodyPr wrap="square">
            <a:spAutoFit/>
          </a:bodyPr>
          <a:lstStyle/>
          <a:p>
            <a:pPr marL="342900" indent="-342900" algn="l" rtl="0">
              <a:lnSpc>
                <a:spcPct val="200000"/>
              </a:lnSpc>
              <a:buFont typeface="Wingdings" panose="05000000000000000000" pitchFamily="2" charset="2"/>
              <a:buChar char="q"/>
            </a:pPr>
            <a:r>
              <a:rPr lang="en-US" sz="2400" b="1" u="sng" dirty="0"/>
              <a:t> Several terms should be taken into consideration, which are</a:t>
            </a:r>
            <a:r>
              <a:rPr lang="en-US" sz="2400" dirty="0"/>
              <a:t>:</a:t>
            </a:r>
          </a:p>
          <a:p>
            <a:pPr algn="l" rtl="0">
              <a:lnSpc>
                <a:spcPct val="200000"/>
              </a:lnSpc>
              <a:buFont typeface="Arial" panose="020B0604020202020204" pitchFamily="34" charset="0"/>
              <a:buChar char="•"/>
            </a:pPr>
            <a:r>
              <a:rPr lang="en-US" sz="2400" dirty="0"/>
              <a:t> Refer only to the primary sources and avoid the marginal ones.</a:t>
            </a:r>
          </a:p>
          <a:p>
            <a:pPr algn="l" rtl="0">
              <a:lnSpc>
                <a:spcPct val="200000"/>
              </a:lnSpc>
              <a:buFont typeface="Arial" panose="020B0604020202020204" pitchFamily="34" charset="0"/>
              <a:buChar char="•"/>
            </a:pPr>
            <a:r>
              <a:rPr lang="en-US" sz="2400" dirty="0"/>
              <a:t> Making sure that the information is correct and from confidential sources such as precise scientific magazines.</a:t>
            </a:r>
          </a:p>
          <a:p>
            <a:pPr algn="l" rtl="0">
              <a:lnSpc>
                <a:spcPct val="200000"/>
              </a:lnSpc>
              <a:buFont typeface="Arial" panose="020B0604020202020204" pitchFamily="34" charset="0"/>
              <a:buChar char="•"/>
            </a:pPr>
            <a:r>
              <a:rPr lang="en-US" sz="2400" dirty="0"/>
              <a:t> Displaying only the parts convenient to the scientific research content, not the whole study.</a:t>
            </a:r>
          </a:p>
          <a:p>
            <a:pPr algn="l" rtl="0">
              <a:lnSpc>
                <a:spcPct val="200000"/>
              </a:lnSpc>
              <a:buFont typeface="Arial" panose="020B0604020202020204" pitchFamily="34" charset="0"/>
              <a:buChar char="•"/>
            </a:pPr>
            <a:r>
              <a:rPr lang="en-US" sz="2400" dirty="0"/>
              <a:t>Displaying the ideas in a precise and swift manner.</a:t>
            </a:r>
          </a:p>
        </p:txBody>
      </p:sp>
      <p:sp>
        <p:nvSpPr>
          <p:cNvPr id="5" name="AutoShape 12"/>
          <p:cNvSpPr>
            <a:spLocks noChangeArrowheads="1"/>
          </p:cNvSpPr>
          <p:nvPr/>
        </p:nvSpPr>
        <p:spPr bwMode="auto">
          <a:xfrm>
            <a:off x="951542" y="577771"/>
            <a:ext cx="3629296" cy="72165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en-US" altLang="en-US" sz="3200" dirty="0" smtClean="0">
                <a:solidFill>
                  <a:schemeClr val="tx1"/>
                </a:solidFill>
              </a:rPr>
              <a:t>Previous Studies </a:t>
            </a:r>
            <a:endParaRPr lang="en-US" altLang="en-US" sz="3200" dirty="0">
              <a:solidFill>
                <a:schemeClr val="tx1"/>
              </a:solidFill>
            </a:endParaRPr>
          </a:p>
        </p:txBody>
      </p:sp>
      <p:sp>
        <p:nvSpPr>
          <p:cNvPr id="7" name="TextBox 6">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710153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D47DB658-2189-492B-2BBC-B2ADE47175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DEACD255-4146-FC74-0006-C66D9D5D3D3C}"/>
              </a:ext>
            </a:extLst>
          </p:cNvPr>
          <p:cNvSpPr txBox="1"/>
          <p:nvPr/>
        </p:nvSpPr>
        <p:spPr>
          <a:xfrm>
            <a:off x="209862" y="1304019"/>
            <a:ext cx="11752289" cy="5159554"/>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b="1" u="sng" dirty="0"/>
              <a:t>The inclusion of previous studies in the study plan achieves some objectives:</a:t>
            </a:r>
          </a:p>
          <a:p>
            <a:pPr algn="just">
              <a:lnSpc>
                <a:spcPct val="200000"/>
              </a:lnSpc>
            </a:pPr>
            <a:r>
              <a:rPr lang="en-US" sz="2400" dirty="0"/>
              <a:t>  - Emphasizing that the chosen study's problem has not been addressed before, or it has been addressed without </a:t>
            </a:r>
            <a:r>
              <a:rPr lang="en-US" sz="2400" b="1" dirty="0"/>
              <a:t>sufficient depth </a:t>
            </a:r>
            <a:r>
              <a:rPr lang="en-US" sz="2400" dirty="0"/>
              <a:t>and detail.</a:t>
            </a:r>
          </a:p>
          <a:p>
            <a:pPr algn="just">
              <a:lnSpc>
                <a:spcPct val="200000"/>
              </a:lnSpc>
            </a:pPr>
            <a:r>
              <a:rPr lang="en-US" sz="2400" dirty="0"/>
              <a:t>- Previous studies help the researcher formulate the study’s objectives in light of the summary of previous studies.</a:t>
            </a:r>
          </a:p>
          <a:p>
            <a:pPr algn="just">
              <a:lnSpc>
                <a:spcPct val="200000"/>
              </a:lnSpc>
            </a:pPr>
            <a:r>
              <a:rPr lang="en-US" sz="2400" dirty="0"/>
              <a:t>- Benefit from previous researchers' experiences in formulating questions and hypotheses of the study and the scientific method used in these studies.</a:t>
            </a:r>
          </a:p>
        </p:txBody>
      </p:sp>
      <p:sp>
        <p:nvSpPr>
          <p:cNvPr id="5" name="AutoShape 12"/>
          <p:cNvSpPr>
            <a:spLocks noChangeArrowheads="1"/>
          </p:cNvSpPr>
          <p:nvPr/>
        </p:nvSpPr>
        <p:spPr bwMode="auto">
          <a:xfrm>
            <a:off x="951542" y="577771"/>
            <a:ext cx="3629296" cy="72165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en-US" altLang="en-US" sz="3200" dirty="0" smtClean="0">
                <a:solidFill>
                  <a:schemeClr val="tx1"/>
                </a:solidFill>
              </a:rPr>
              <a:t>Previous Studies </a:t>
            </a:r>
            <a:endParaRPr lang="en-US" altLang="en-US" sz="3200" dirty="0">
              <a:solidFill>
                <a:schemeClr val="tx1"/>
              </a:solidFill>
            </a:endParaRPr>
          </a:p>
        </p:txBody>
      </p:sp>
      <p:sp>
        <p:nvSpPr>
          <p:cNvPr id="7" name="TextBox 6">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49868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AutoShape 12"/>
          <p:cNvSpPr>
            <a:spLocks noChangeArrowheads="1"/>
          </p:cNvSpPr>
          <p:nvPr/>
        </p:nvSpPr>
        <p:spPr bwMode="auto">
          <a:xfrm>
            <a:off x="2306108" y="2492905"/>
            <a:ext cx="7640638" cy="1649412"/>
          </a:xfrm>
          <a:prstGeom prst="bevel">
            <a:avLst>
              <a:gd name="adj" fmla="val 12500"/>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3600" dirty="0">
                <a:solidFill>
                  <a:schemeClr val="tx1"/>
                </a:solidFill>
              </a:rPr>
              <a:t>مثال تطبيقي على كتابة خطة البحث</a:t>
            </a:r>
            <a:endParaRPr lang="en-US" altLang="en-US" sz="3600" dirty="0">
              <a:solidFill>
                <a:schemeClr val="tx1"/>
              </a:solidFill>
            </a:endParaRPr>
          </a:p>
        </p:txBody>
      </p:sp>
    </p:spTree>
    <p:extLst>
      <p:ext uri="{BB962C8B-B14F-4D97-AF65-F5344CB8AC3E}">
        <p14:creationId xmlns:p14="http://schemas.microsoft.com/office/powerpoint/2010/main" val="7270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strVal val="#ppt_w*0.70"/>
                                          </p:val>
                                        </p:tav>
                                        <p:tav tm="100000">
                                          <p:val>
                                            <p:strVal val="#ppt_w"/>
                                          </p:val>
                                        </p:tav>
                                      </p:tavLst>
                                    </p:anim>
                                    <p:anim calcmode="lin" valueType="num">
                                      <p:cBhvr>
                                        <p:cTn id="8" dur="500" fill="hold"/>
                                        <p:tgtEl>
                                          <p:spTgt spid="9"/>
                                        </p:tgtEl>
                                        <p:attrNameLst>
                                          <p:attrName>ppt_h</p:attrName>
                                        </p:attrNameLst>
                                      </p:cBhvr>
                                      <p:tavLst>
                                        <p:tav tm="0">
                                          <p:val>
                                            <p:strVal val="#ppt_h"/>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3018543" y="568325"/>
            <a:ext cx="5113337" cy="10064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200" dirty="0">
                <a:solidFill>
                  <a:schemeClr val="tx1"/>
                </a:solidFill>
              </a:rPr>
              <a:t>تحديد مشكلة البحث</a:t>
            </a:r>
            <a:endParaRPr lang="en-US" altLang="en-US" sz="3200" dirty="0">
              <a:solidFill>
                <a:schemeClr val="tx1"/>
              </a:solidFill>
            </a:endParaRPr>
          </a:p>
        </p:txBody>
      </p:sp>
      <p:sp>
        <p:nvSpPr>
          <p:cNvPr id="8" name="Rounded Rectangle 7"/>
          <p:cNvSpPr/>
          <p:nvPr/>
        </p:nvSpPr>
        <p:spPr>
          <a:xfrm>
            <a:off x="3018543" y="2032000"/>
            <a:ext cx="5143500" cy="8572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شبكات التواصل الإجتماعي</a:t>
            </a:r>
            <a:endParaRPr lang="en-US" sz="2400" dirty="0">
              <a:solidFill>
                <a:schemeClr val="tx1"/>
              </a:solidFill>
              <a:cs typeface="Times New Roman" pitchFamily="18" charset="0"/>
            </a:endParaRPr>
          </a:p>
        </p:txBody>
      </p:sp>
      <p:sp>
        <p:nvSpPr>
          <p:cNvPr id="9" name="Rounded Rectangle 8"/>
          <p:cNvSpPr/>
          <p:nvPr/>
        </p:nvSpPr>
        <p:spPr>
          <a:xfrm>
            <a:off x="7330193" y="3484563"/>
            <a:ext cx="1831975" cy="8572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فيسبوك</a:t>
            </a:r>
            <a:endParaRPr lang="en-US" sz="2400" dirty="0">
              <a:solidFill>
                <a:schemeClr val="tx1"/>
              </a:solidFill>
              <a:cs typeface="Times New Roman" pitchFamily="18" charset="0"/>
            </a:endParaRPr>
          </a:p>
        </p:txBody>
      </p:sp>
      <p:sp>
        <p:nvSpPr>
          <p:cNvPr id="10" name="Rounded Rectangle 9"/>
          <p:cNvSpPr/>
          <p:nvPr/>
        </p:nvSpPr>
        <p:spPr>
          <a:xfrm>
            <a:off x="4674305" y="3484563"/>
            <a:ext cx="1831975" cy="8572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تويتر</a:t>
            </a:r>
            <a:endParaRPr lang="en-US" sz="2400" dirty="0">
              <a:solidFill>
                <a:schemeClr val="tx1"/>
              </a:solidFill>
              <a:cs typeface="Times New Roman" pitchFamily="18" charset="0"/>
            </a:endParaRPr>
          </a:p>
        </p:txBody>
      </p:sp>
      <p:sp>
        <p:nvSpPr>
          <p:cNvPr id="11" name="Rounded Rectangle 10"/>
          <p:cNvSpPr/>
          <p:nvPr/>
        </p:nvSpPr>
        <p:spPr>
          <a:xfrm>
            <a:off x="2056518" y="3484563"/>
            <a:ext cx="1792287" cy="8572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واتساب</a:t>
            </a:r>
            <a:endParaRPr lang="en-US" sz="2400" dirty="0">
              <a:solidFill>
                <a:schemeClr val="tx1"/>
              </a:solidFill>
              <a:cs typeface="Times New Roman" pitchFamily="18" charset="0"/>
            </a:endParaRPr>
          </a:p>
        </p:txBody>
      </p:sp>
      <p:sp>
        <p:nvSpPr>
          <p:cNvPr id="12" name="Rounded Rectangle 11"/>
          <p:cNvSpPr/>
          <p:nvPr/>
        </p:nvSpPr>
        <p:spPr>
          <a:xfrm>
            <a:off x="5850643" y="5067300"/>
            <a:ext cx="1830387" cy="8572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انستجرام</a:t>
            </a:r>
            <a:endParaRPr lang="en-US" sz="2400" dirty="0">
              <a:solidFill>
                <a:schemeClr val="tx1"/>
              </a:solidFill>
              <a:cs typeface="Times New Roman" pitchFamily="18" charset="0"/>
            </a:endParaRPr>
          </a:p>
        </p:txBody>
      </p:sp>
      <p:sp>
        <p:nvSpPr>
          <p:cNvPr id="13" name="Rounded Rectangle 12"/>
          <p:cNvSpPr/>
          <p:nvPr/>
        </p:nvSpPr>
        <p:spPr>
          <a:xfrm>
            <a:off x="3193168" y="5067300"/>
            <a:ext cx="1831975" cy="8572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سناب شات</a:t>
            </a:r>
            <a:endParaRPr lang="en-US" sz="2400" dirty="0">
              <a:solidFill>
                <a:schemeClr val="tx1"/>
              </a:solidFill>
              <a:cs typeface="Times New Roman" pitchFamily="18" charset="0"/>
            </a:endParaRPr>
          </a:p>
        </p:txBody>
      </p:sp>
    </p:spTree>
    <p:extLst>
      <p:ext uri="{BB962C8B-B14F-4D97-AF65-F5344CB8AC3E}">
        <p14:creationId xmlns:p14="http://schemas.microsoft.com/office/powerpoint/2010/main" val="29481486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P spid="12" grpId="0" animBg="1"/>
      <p:bldP spid="1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ounded Rectangle 4"/>
          <p:cNvSpPr/>
          <p:nvPr/>
        </p:nvSpPr>
        <p:spPr>
          <a:xfrm>
            <a:off x="3187881" y="2049463"/>
            <a:ext cx="5143500" cy="8572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شبكات التواصل الإجتماعي</a:t>
            </a:r>
            <a:endParaRPr lang="en-US" sz="2400" dirty="0">
              <a:solidFill>
                <a:schemeClr val="tx1"/>
              </a:solidFill>
              <a:cs typeface="Times New Roman" pitchFamily="18" charset="0"/>
            </a:endParaRPr>
          </a:p>
        </p:txBody>
      </p:sp>
      <p:sp>
        <p:nvSpPr>
          <p:cNvPr id="8" name="Rounded Rectangle 7"/>
          <p:cNvSpPr/>
          <p:nvPr/>
        </p:nvSpPr>
        <p:spPr>
          <a:xfrm>
            <a:off x="3922893" y="4381500"/>
            <a:ext cx="3803650" cy="8572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الفيسبوك وتويتر نموذجاً</a:t>
            </a:r>
            <a:endParaRPr lang="en-US" sz="2400" dirty="0">
              <a:solidFill>
                <a:schemeClr val="tx1"/>
              </a:solidFill>
              <a:cs typeface="Times New Roman" pitchFamily="18" charset="0"/>
            </a:endParaRPr>
          </a:p>
        </p:txBody>
      </p:sp>
    </p:spTree>
    <p:extLst>
      <p:ext uri="{BB962C8B-B14F-4D97-AF65-F5344CB8AC3E}">
        <p14:creationId xmlns:p14="http://schemas.microsoft.com/office/powerpoint/2010/main" val="18308805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ounded Rectangle 4"/>
          <p:cNvSpPr/>
          <p:nvPr/>
        </p:nvSpPr>
        <p:spPr>
          <a:xfrm>
            <a:off x="3030361" y="793399"/>
            <a:ext cx="5143500" cy="8572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أثر استخدام شبكات التواصل الإجتماعي</a:t>
            </a:r>
            <a:endParaRPr lang="en-US" sz="2400" dirty="0">
              <a:solidFill>
                <a:schemeClr val="tx1"/>
              </a:solidFill>
              <a:cs typeface="Times New Roman" pitchFamily="18" charset="0"/>
            </a:endParaRPr>
          </a:p>
        </p:txBody>
      </p:sp>
      <p:sp>
        <p:nvSpPr>
          <p:cNvPr id="8" name="Rounded Rectangle 7"/>
          <p:cNvSpPr/>
          <p:nvPr/>
        </p:nvSpPr>
        <p:spPr>
          <a:xfrm>
            <a:off x="5886274" y="2258662"/>
            <a:ext cx="4078287" cy="159543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أثر استخدام شبكات التواصل الإجتماعي على العلاقات الاجتماعية </a:t>
            </a:r>
            <a:endParaRPr lang="en-US" sz="2400" dirty="0">
              <a:solidFill>
                <a:schemeClr val="tx1"/>
              </a:solidFill>
              <a:cs typeface="Times New Roman" pitchFamily="18" charset="0"/>
            </a:endParaRPr>
          </a:p>
        </p:txBody>
      </p:sp>
      <p:sp>
        <p:nvSpPr>
          <p:cNvPr id="9" name="Rounded Rectangle 8"/>
          <p:cNvSpPr/>
          <p:nvPr/>
        </p:nvSpPr>
        <p:spPr>
          <a:xfrm>
            <a:off x="1292049" y="2265012"/>
            <a:ext cx="4119562" cy="159543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أثر استخدام شبكات التواصل الإجتماعي على </a:t>
            </a:r>
            <a:r>
              <a:rPr lang="ar-AE" sz="2400" dirty="0" smtClean="0">
                <a:solidFill>
                  <a:schemeClr val="tx1"/>
                </a:solidFill>
                <a:cs typeface="Times New Roman" pitchFamily="18" charset="0"/>
              </a:rPr>
              <a:t>ال</a:t>
            </a:r>
            <a:r>
              <a:rPr lang="ar-EG" sz="2400" dirty="0" smtClean="0">
                <a:solidFill>
                  <a:schemeClr val="tx1"/>
                </a:solidFill>
                <a:cs typeface="Times New Roman" pitchFamily="18" charset="0"/>
              </a:rPr>
              <a:t>تحصيل الدراسي</a:t>
            </a:r>
            <a:r>
              <a:rPr lang="ar-AE" sz="2400" dirty="0" smtClean="0">
                <a:solidFill>
                  <a:srgbClr val="FFFF00"/>
                </a:solidFill>
                <a:cs typeface="Times New Roman" pitchFamily="18" charset="0"/>
              </a:rPr>
              <a:t> </a:t>
            </a:r>
            <a:endParaRPr lang="en-US" sz="2400" dirty="0">
              <a:solidFill>
                <a:srgbClr val="FFFF00"/>
              </a:solidFill>
              <a:cs typeface="Times New Roman" pitchFamily="18" charset="0"/>
            </a:endParaRPr>
          </a:p>
        </p:txBody>
      </p:sp>
      <p:sp>
        <p:nvSpPr>
          <p:cNvPr id="10" name="Rounded Rectangle 9"/>
          <p:cNvSpPr/>
          <p:nvPr/>
        </p:nvSpPr>
        <p:spPr>
          <a:xfrm>
            <a:off x="5871986" y="4290662"/>
            <a:ext cx="4078288" cy="1593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دراسة ميدانية (تطبيقية) على عينة </a:t>
            </a:r>
          </a:p>
          <a:p>
            <a:pPr algn="ctr" eaLnBrk="1" hangingPunct="1">
              <a:defRPr/>
            </a:pPr>
            <a:r>
              <a:rPr lang="ar-AE" sz="2400" dirty="0">
                <a:solidFill>
                  <a:schemeClr val="tx1"/>
                </a:solidFill>
                <a:cs typeface="Times New Roman" pitchFamily="18" charset="0"/>
              </a:rPr>
              <a:t>من طلاب جامعة </a:t>
            </a:r>
            <a:r>
              <a:rPr lang="ar-EG" sz="2400" dirty="0" smtClean="0">
                <a:solidFill>
                  <a:schemeClr val="tx1"/>
                </a:solidFill>
                <a:cs typeface="Times New Roman" pitchFamily="18" charset="0"/>
              </a:rPr>
              <a:t>ميدأوشن</a:t>
            </a:r>
            <a:endParaRPr lang="en-US" sz="2400" dirty="0">
              <a:solidFill>
                <a:schemeClr val="tx1"/>
              </a:solidFill>
              <a:cs typeface="Times New Roman" pitchFamily="18" charset="0"/>
            </a:endParaRPr>
          </a:p>
        </p:txBody>
      </p:sp>
      <p:sp>
        <p:nvSpPr>
          <p:cNvPr id="11" name="Rounded Rectangle 10"/>
          <p:cNvSpPr/>
          <p:nvPr/>
        </p:nvSpPr>
        <p:spPr>
          <a:xfrm>
            <a:off x="1277761" y="4295424"/>
            <a:ext cx="4121150" cy="1595438"/>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دراسة ميدانية (تطبيقية) على </a:t>
            </a:r>
            <a:r>
              <a:rPr lang="ar-AE" sz="2400" dirty="0" smtClean="0">
                <a:solidFill>
                  <a:schemeClr val="tx1"/>
                </a:solidFill>
                <a:cs typeface="Times New Roman" pitchFamily="18" charset="0"/>
              </a:rPr>
              <a:t>ط</a:t>
            </a:r>
            <a:r>
              <a:rPr lang="ar-EG" sz="2400" dirty="0" smtClean="0">
                <a:solidFill>
                  <a:schemeClr val="tx1"/>
                </a:solidFill>
                <a:cs typeface="Times New Roman" pitchFamily="18" charset="0"/>
              </a:rPr>
              <a:t>البات</a:t>
            </a:r>
            <a:r>
              <a:rPr lang="ar-AE" sz="2400" dirty="0" smtClean="0">
                <a:solidFill>
                  <a:schemeClr val="tx1"/>
                </a:solidFill>
                <a:cs typeface="Times New Roman" pitchFamily="18" charset="0"/>
              </a:rPr>
              <a:t> </a:t>
            </a:r>
            <a:r>
              <a:rPr lang="ar-EG" sz="2400" dirty="0" smtClean="0">
                <a:solidFill>
                  <a:schemeClr val="tx1"/>
                </a:solidFill>
                <a:cs typeface="Times New Roman" pitchFamily="18" charset="0"/>
              </a:rPr>
              <a:t>جامعة الملك عبدالعزيز بجدة</a:t>
            </a:r>
            <a:endParaRPr lang="en-US" sz="2400" dirty="0">
              <a:solidFill>
                <a:schemeClr val="tx1"/>
              </a:solidFill>
              <a:cs typeface="Times New Roman" pitchFamily="18" charset="0"/>
            </a:endParaRPr>
          </a:p>
        </p:txBody>
      </p:sp>
    </p:spTree>
    <p:extLst>
      <p:ext uri="{BB962C8B-B14F-4D97-AF65-F5344CB8AC3E}">
        <p14:creationId xmlns:p14="http://schemas.microsoft.com/office/powerpoint/2010/main" val="4278364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ounded Rectangle 4"/>
          <p:cNvSpPr/>
          <p:nvPr/>
        </p:nvSpPr>
        <p:spPr>
          <a:xfrm>
            <a:off x="3199694" y="669222"/>
            <a:ext cx="5143500" cy="8572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أثر استخدام شبكات التواصل الإجتماعي</a:t>
            </a:r>
            <a:endParaRPr lang="en-US" sz="2400" dirty="0">
              <a:solidFill>
                <a:schemeClr val="tx1"/>
              </a:solidFill>
              <a:cs typeface="Times New Roman" pitchFamily="18" charset="0"/>
            </a:endParaRPr>
          </a:p>
        </p:txBody>
      </p:sp>
      <p:sp>
        <p:nvSpPr>
          <p:cNvPr id="8" name="Rounded Rectangle 7"/>
          <p:cNvSpPr/>
          <p:nvPr/>
        </p:nvSpPr>
        <p:spPr>
          <a:xfrm>
            <a:off x="3960107" y="2110672"/>
            <a:ext cx="4078287" cy="117792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أثر استخدام شبكات التواصل الإجتماعي على العلاقات الاجتماعية </a:t>
            </a:r>
            <a:endParaRPr lang="en-US" sz="2400" dirty="0">
              <a:solidFill>
                <a:schemeClr val="tx1"/>
              </a:solidFill>
              <a:cs typeface="Times New Roman" pitchFamily="18" charset="0"/>
            </a:endParaRPr>
          </a:p>
        </p:txBody>
      </p:sp>
      <p:sp>
        <p:nvSpPr>
          <p:cNvPr id="9" name="Rounded Rectangle 8"/>
          <p:cNvSpPr/>
          <p:nvPr/>
        </p:nvSpPr>
        <p:spPr>
          <a:xfrm>
            <a:off x="4022019" y="3925185"/>
            <a:ext cx="4078288" cy="11430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الفيسبوك وتويتر نموذجاً</a:t>
            </a:r>
            <a:endParaRPr lang="en-US" sz="2400" dirty="0">
              <a:solidFill>
                <a:schemeClr val="tx1"/>
              </a:solidFill>
              <a:cs typeface="Times New Roman" pitchFamily="18" charset="0"/>
            </a:endParaRPr>
          </a:p>
        </p:txBody>
      </p:sp>
      <p:sp>
        <p:nvSpPr>
          <p:cNvPr id="10" name="Rounded Rectangle 9"/>
          <p:cNvSpPr/>
          <p:nvPr/>
        </p:nvSpPr>
        <p:spPr>
          <a:xfrm>
            <a:off x="4090282" y="5457122"/>
            <a:ext cx="4079875" cy="11430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دراسة ميدانية (تطبيقية) على عينة  من </a:t>
            </a:r>
            <a:r>
              <a:rPr lang="ar-AE" sz="2400" dirty="0" smtClean="0">
                <a:solidFill>
                  <a:schemeClr val="tx1"/>
                </a:solidFill>
                <a:cs typeface="Times New Roman" pitchFamily="18" charset="0"/>
              </a:rPr>
              <a:t>ط</a:t>
            </a:r>
            <a:r>
              <a:rPr lang="ar-EG" sz="2400" dirty="0" smtClean="0">
                <a:solidFill>
                  <a:schemeClr val="tx1"/>
                </a:solidFill>
                <a:cs typeface="Times New Roman" pitchFamily="18" charset="0"/>
              </a:rPr>
              <a:t>البات</a:t>
            </a:r>
            <a:r>
              <a:rPr lang="ar-AE" sz="2400" dirty="0" smtClean="0">
                <a:solidFill>
                  <a:schemeClr val="tx1"/>
                </a:solidFill>
                <a:cs typeface="Times New Roman" pitchFamily="18" charset="0"/>
              </a:rPr>
              <a:t> </a:t>
            </a:r>
            <a:r>
              <a:rPr lang="ar-EG" sz="2400" dirty="0" smtClean="0">
                <a:solidFill>
                  <a:schemeClr val="tx1"/>
                </a:solidFill>
                <a:cs typeface="Times New Roman" pitchFamily="18" charset="0"/>
              </a:rPr>
              <a:t>جامعة الملك عبدالعزيز بجدة</a:t>
            </a:r>
            <a:endParaRPr lang="en-US" sz="2400" dirty="0">
              <a:solidFill>
                <a:schemeClr val="tx1"/>
              </a:solidFill>
              <a:cs typeface="Times New Roman" pitchFamily="18" charset="0"/>
            </a:endParaRPr>
          </a:p>
        </p:txBody>
      </p:sp>
    </p:spTree>
    <p:extLst>
      <p:ext uri="{BB962C8B-B14F-4D97-AF65-F5344CB8AC3E}">
        <p14:creationId xmlns:p14="http://schemas.microsoft.com/office/powerpoint/2010/main" val="2416387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1+#ppt_w/2"/>
                                          </p:val>
                                        </p:tav>
                                        <p:tav tm="100000">
                                          <p:val>
                                            <p:strVal val="#ppt_x"/>
                                          </p:val>
                                        </p:tav>
                                      </p:tavLst>
                                    </p:anim>
                                    <p:anim calcmode="lin" valueType="num">
                                      <p:cBhvr additive="base">
                                        <p:cTn id="14"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1+#ppt_w/2"/>
                                          </p:val>
                                        </p:tav>
                                        <p:tav tm="100000">
                                          <p:val>
                                            <p:strVal val="#ppt_x"/>
                                          </p:val>
                                        </p:tav>
                                      </p:tavLst>
                                    </p:anim>
                                    <p:anim calcmode="lin" valueType="num">
                                      <p:cBhvr additive="base">
                                        <p:cTn id="20"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1+#ppt_w/2"/>
                                          </p:val>
                                        </p:tav>
                                        <p:tav tm="100000">
                                          <p:val>
                                            <p:strVal val="#ppt_x"/>
                                          </p:val>
                                        </p:tav>
                                      </p:tavLst>
                                    </p:anim>
                                    <p:anim calcmode="lin" valueType="num">
                                      <p:cBhvr additive="base">
                                        <p:cTn id="26"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AutoShape 12"/>
          <p:cNvSpPr>
            <a:spLocks noChangeArrowheads="1"/>
          </p:cNvSpPr>
          <p:nvPr/>
        </p:nvSpPr>
        <p:spPr bwMode="auto">
          <a:xfrm>
            <a:off x="915500" y="1345306"/>
            <a:ext cx="10035822" cy="2259718"/>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eaLnBrk="1" hangingPunct="1"/>
            <a:endParaRPr lang="ar-AE" altLang="en-US" sz="2400" dirty="0">
              <a:solidFill>
                <a:schemeClr val="tx1"/>
              </a:solidFill>
              <a:latin typeface="Sakkal Majalla" panose="02000000000000000000" pitchFamily="2" charset="-78"/>
              <a:cs typeface="Sakkal Majalla" panose="02000000000000000000" pitchFamily="2" charset="-78"/>
            </a:endParaRPr>
          </a:p>
          <a:p>
            <a:pPr algn="ctr" eaLnBrk="1" hangingPunct="1"/>
            <a:r>
              <a:rPr lang="ar-AE" altLang="en-US" sz="2800" dirty="0">
                <a:solidFill>
                  <a:schemeClr val="tx1"/>
                </a:solidFill>
                <a:latin typeface="Sakkal Majalla" panose="02000000000000000000" pitchFamily="2" charset="-78"/>
                <a:cs typeface="Sakkal Majalla" panose="02000000000000000000" pitchFamily="2" charset="-78"/>
              </a:rPr>
              <a:t>أثر استخدام شبكات التواصل الإجتماعي على العلاقات الاجتماعية</a:t>
            </a:r>
          </a:p>
          <a:p>
            <a:pPr algn="ctr" eaLnBrk="1" hangingPunct="1"/>
            <a:r>
              <a:rPr lang="ar-AE" altLang="en-US" sz="2800" dirty="0">
                <a:solidFill>
                  <a:schemeClr val="tx1"/>
                </a:solidFill>
                <a:latin typeface="Sakkal Majalla" panose="02000000000000000000" pitchFamily="2" charset="-78"/>
                <a:cs typeface="Sakkal Majalla" panose="02000000000000000000" pitchFamily="2" charset="-78"/>
              </a:rPr>
              <a:t>الفيسبوك وتويتر نموذجاً </a:t>
            </a:r>
          </a:p>
          <a:p>
            <a:pPr algn="ctr" eaLnBrk="1" hangingPunct="1"/>
            <a:r>
              <a:rPr lang="ar-AE" altLang="en-US" sz="2800" dirty="0">
                <a:solidFill>
                  <a:schemeClr val="tx1"/>
                </a:solidFill>
                <a:latin typeface="Sakkal Majalla" panose="02000000000000000000" pitchFamily="2" charset="-78"/>
                <a:cs typeface="Sakkal Majalla" panose="02000000000000000000" pitchFamily="2" charset="-78"/>
              </a:rPr>
              <a:t>دراسة ميدانية (تطبيقية) على عينة من  </a:t>
            </a:r>
            <a:r>
              <a:rPr lang="ar-AE" altLang="en-US" sz="2800" dirty="0" smtClean="0">
                <a:solidFill>
                  <a:schemeClr val="tx1"/>
                </a:solidFill>
                <a:latin typeface="Sakkal Majalla" panose="02000000000000000000" pitchFamily="2" charset="-78"/>
                <a:cs typeface="Sakkal Majalla" panose="02000000000000000000" pitchFamily="2" charset="-78"/>
              </a:rPr>
              <a:t>ط</a:t>
            </a:r>
            <a:r>
              <a:rPr lang="ar-EG" altLang="en-US" sz="2800" dirty="0" smtClean="0">
                <a:solidFill>
                  <a:schemeClr val="tx1"/>
                </a:solidFill>
                <a:latin typeface="Sakkal Majalla" panose="02000000000000000000" pitchFamily="2" charset="-78"/>
                <a:cs typeface="Sakkal Majalla" panose="02000000000000000000" pitchFamily="2" charset="-78"/>
              </a:rPr>
              <a:t>البات</a:t>
            </a:r>
            <a:r>
              <a:rPr lang="ar-AE" altLang="en-US" sz="2800" dirty="0" smtClean="0">
                <a:solidFill>
                  <a:schemeClr val="tx1"/>
                </a:solidFill>
                <a:latin typeface="Sakkal Majalla" panose="02000000000000000000" pitchFamily="2" charset="-78"/>
                <a:cs typeface="Sakkal Majalla" panose="02000000000000000000" pitchFamily="2" charset="-78"/>
              </a:rPr>
              <a:t> </a:t>
            </a:r>
            <a:r>
              <a:rPr lang="ar-AE" altLang="en-US" sz="2800" dirty="0">
                <a:solidFill>
                  <a:schemeClr val="tx1"/>
                </a:solidFill>
                <a:latin typeface="Sakkal Majalla" panose="02000000000000000000" pitchFamily="2" charset="-78"/>
                <a:cs typeface="Sakkal Majalla" panose="02000000000000000000" pitchFamily="2" charset="-78"/>
              </a:rPr>
              <a:t>جامعة </a:t>
            </a:r>
            <a:r>
              <a:rPr lang="ar-EG" altLang="en-US" sz="2800" dirty="0" smtClean="0">
                <a:solidFill>
                  <a:schemeClr val="tx1"/>
                </a:solidFill>
                <a:latin typeface="Sakkal Majalla" panose="02000000000000000000" pitchFamily="2" charset="-78"/>
                <a:cs typeface="Sakkal Majalla" panose="02000000000000000000" pitchFamily="2" charset="-78"/>
              </a:rPr>
              <a:t>الملك عبدالعزيز  بجدة</a:t>
            </a:r>
            <a:endParaRPr lang="en-US" altLang="en-US" sz="2800" dirty="0">
              <a:solidFill>
                <a:schemeClr val="tx1"/>
              </a:solidFill>
              <a:latin typeface="Sakkal Majalla" panose="02000000000000000000" pitchFamily="2" charset="-78"/>
              <a:cs typeface="Sakkal Majalla" panose="02000000000000000000" pitchFamily="2" charset="-78"/>
            </a:endParaRPr>
          </a:p>
          <a:p>
            <a:pPr algn="ctr" eaLnBrk="1" hangingPunct="1"/>
            <a:endParaRPr lang="en-US" altLang="en-US" sz="3600" dirty="0">
              <a:solidFill>
                <a:schemeClr val="tx1"/>
              </a:solidFill>
              <a:cs typeface="Times New Roman" panose="02020603050405020304" pitchFamily="18" charset="0"/>
            </a:endParaRPr>
          </a:p>
        </p:txBody>
      </p:sp>
      <p:sp>
        <p:nvSpPr>
          <p:cNvPr id="9" name="AutoShape 12"/>
          <p:cNvSpPr>
            <a:spLocks noChangeArrowheads="1"/>
          </p:cNvSpPr>
          <p:nvPr/>
        </p:nvSpPr>
        <p:spPr bwMode="auto">
          <a:xfrm>
            <a:off x="959557" y="3926592"/>
            <a:ext cx="10035822" cy="2259718"/>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eaLnBrk="1" hangingPunct="1"/>
            <a:endParaRPr lang="ar-AE" altLang="en-US" sz="2400" dirty="0">
              <a:solidFill>
                <a:schemeClr val="tx1"/>
              </a:solidFill>
              <a:latin typeface="Sakkal Majalla" panose="02000000000000000000" pitchFamily="2" charset="-78"/>
              <a:cs typeface="Sakkal Majalla" panose="02000000000000000000" pitchFamily="2" charset="-78"/>
            </a:endParaRPr>
          </a:p>
          <a:p>
            <a:pPr algn="ctr" eaLnBrk="1" hangingPunct="1"/>
            <a:r>
              <a:rPr lang="en-US" altLang="en-US" sz="2800" dirty="0" smtClean="0">
                <a:solidFill>
                  <a:schemeClr val="tx1"/>
                </a:solidFill>
                <a:latin typeface="Sakkal Majalla" panose="02000000000000000000" pitchFamily="2" charset="-78"/>
                <a:cs typeface="Sakkal Majalla" panose="02000000000000000000" pitchFamily="2" charset="-78"/>
              </a:rPr>
              <a:t>The Effects of Using Electronic Social Networks on Social Relationships</a:t>
            </a:r>
            <a:endParaRPr lang="ar-AE" altLang="en-US" sz="2800" dirty="0">
              <a:solidFill>
                <a:schemeClr val="tx1"/>
              </a:solidFill>
              <a:latin typeface="Sakkal Majalla" panose="02000000000000000000" pitchFamily="2" charset="-78"/>
              <a:cs typeface="Sakkal Majalla" panose="02000000000000000000" pitchFamily="2" charset="-78"/>
            </a:endParaRPr>
          </a:p>
          <a:p>
            <a:pPr algn="ctr" eaLnBrk="1" hangingPunct="1"/>
            <a:r>
              <a:rPr lang="en-US" altLang="en-US" sz="2800" dirty="0" smtClean="0">
                <a:solidFill>
                  <a:schemeClr val="tx1"/>
                </a:solidFill>
                <a:latin typeface="Sakkal Majalla" panose="02000000000000000000" pitchFamily="2" charset="-78"/>
                <a:cs typeface="Sakkal Majalla" panose="02000000000000000000" pitchFamily="2" charset="-78"/>
              </a:rPr>
              <a:t>Facebook and Twitter as Example</a:t>
            </a:r>
            <a:endParaRPr lang="ar-AE" altLang="en-US" sz="2800" dirty="0">
              <a:solidFill>
                <a:schemeClr val="tx1"/>
              </a:solidFill>
              <a:latin typeface="Sakkal Majalla" panose="02000000000000000000" pitchFamily="2" charset="-78"/>
              <a:cs typeface="Sakkal Majalla" panose="02000000000000000000" pitchFamily="2" charset="-78"/>
            </a:endParaRPr>
          </a:p>
          <a:p>
            <a:pPr algn="ctr" eaLnBrk="1" hangingPunct="1"/>
            <a:r>
              <a:rPr lang="en-US" altLang="en-US" sz="2800" dirty="0" smtClean="0">
                <a:solidFill>
                  <a:schemeClr val="tx1"/>
                </a:solidFill>
                <a:latin typeface="Sakkal Majalla" panose="02000000000000000000" pitchFamily="2" charset="-78"/>
                <a:cs typeface="Sakkal Majalla" panose="02000000000000000000" pitchFamily="2" charset="-78"/>
              </a:rPr>
              <a:t>A survey Study on a Sample of King Abdul Aziz University Students in Jeddah</a:t>
            </a:r>
            <a:endParaRPr lang="en-US" altLang="en-US" sz="2800" dirty="0">
              <a:solidFill>
                <a:schemeClr val="tx1"/>
              </a:solidFill>
              <a:latin typeface="Sakkal Majalla" panose="02000000000000000000" pitchFamily="2" charset="-78"/>
              <a:cs typeface="Sakkal Majalla" panose="02000000000000000000" pitchFamily="2" charset="-78"/>
            </a:endParaRPr>
          </a:p>
          <a:p>
            <a:pPr algn="ctr" eaLnBrk="1" hangingPunct="1"/>
            <a:endParaRPr lang="en-US" altLang="en-US" sz="3600" dirty="0">
              <a:solidFill>
                <a:schemeClr val="tx1"/>
              </a:solidFill>
              <a:cs typeface="Times New Roman" panose="02020603050405020304" pitchFamily="18" charset="0"/>
            </a:endParaRPr>
          </a:p>
        </p:txBody>
      </p:sp>
    </p:spTree>
    <p:extLst>
      <p:ext uri="{BB962C8B-B14F-4D97-AF65-F5344CB8AC3E}">
        <p14:creationId xmlns:p14="http://schemas.microsoft.com/office/powerpoint/2010/main" val="26287291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strVal val="#ppt_w*0.7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animEffect transition="in" filter="fade">
                                      <p:cBhvr>
                                        <p:cTn id="9" dur="5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strVal val="#ppt_w*0.70"/>
                                          </p:val>
                                        </p:tav>
                                        <p:tav tm="100000">
                                          <p:val>
                                            <p:strVal val="#ppt_w"/>
                                          </p:val>
                                        </p:tav>
                                      </p:tavLst>
                                    </p:anim>
                                    <p:anim calcmode="lin" valueType="num">
                                      <p:cBhvr>
                                        <p:cTn id="15" dur="500" fill="hold"/>
                                        <p:tgtEl>
                                          <p:spTgt spid="9"/>
                                        </p:tgtEl>
                                        <p:attrNameLst>
                                          <p:attrName>ppt_h</p:attrName>
                                        </p:attrNameLst>
                                      </p:cBhvr>
                                      <p:tavLst>
                                        <p:tav tm="0">
                                          <p:val>
                                            <p:strVal val="#ppt_h"/>
                                          </p:val>
                                        </p:tav>
                                        <p:tav tm="100000">
                                          <p:val>
                                            <p:strVal val="#ppt_h"/>
                                          </p:val>
                                        </p:tav>
                                      </p:tavLst>
                                    </p:anim>
                                    <p:animEffect transition="in" filter="fade">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3606977" y="785813"/>
            <a:ext cx="5113337" cy="10064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3200">
                <a:solidFill>
                  <a:schemeClr val="tx1"/>
                </a:solidFill>
              </a:rPr>
              <a:t>تحديد مشكلة الدراسة</a:t>
            </a:r>
            <a:endParaRPr lang="en-US" altLang="en-US" sz="3200">
              <a:solidFill>
                <a:schemeClr val="tx1"/>
              </a:solidFill>
            </a:endParaRPr>
          </a:p>
        </p:txBody>
      </p:sp>
      <p:sp>
        <p:nvSpPr>
          <p:cNvPr id="8" name="Rounded Rectangle 7"/>
          <p:cNvSpPr/>
          <p:nvPr/>
        </p:nvSpPr>
        <p:spPr>
          <a:xfrm>
            <a:off x="1992489" y="2500313"/>
            <a:ext cx="7758113" cy="38417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rtl="1">
              <a:lnSpc>
                <a:spcPct val="150000"/>
              </a:lnSpc>
              <a:defRPr/>
            </a:pPr>
            <a:r>
              <a:rPr lang="ar-SY" dirty="0">
                <a:solidFill>
                  <a:schemeClr val="tx1"/>
                </a:solidFill>
                <a:latin typeface="Sakkal Majalla" panose="02000000000000000000" pitchFamily="2" charset="-78"/>
                <a:cs typeface="Sakkal Majalla" panose="02000000000000000000" pitchFamily="2" charset="-78"/>
              </a:rPr>
              <a:t> </a:t>
            </a:r>
            <a:r>
              <a:rPr lang="ar-SA" dirty="0">
                <a:solidFill>
                  <a:schemeClr val="tx1"/>
                </a:solidFill>
                <a:latin typeface="Sakkal Majalla" panose="02000000000000000000" pitchFamily="2" charset="-78"/>
                <a:cs typeface="Sakkal Majalla" panose="02000000000000000000" pitchFamily="2" charset="-78"/>
              </a:rPr>
              <a:t>أصبحت الشبكات الإلكترونية وسيلة فعالة للتواصل الاجتماعي حيث أنها تتيح الربط بين الزملاء  والأصدقاء وليس هذا فقط بل أنها تساعد في التعرف والتواصل بين الأشخاص والمجتمعات المختلفين بعضهم البعض، ومن هذا المنطلق سعت الشبكات الإلكترونية لتوفير قدر مناسب من المواقع التي تدعم التواصل وأبرزها على الإطلاق موقعي الفيسبوك وتويتر، وقد لاحظ الباحث من خلال مشاهداته ومتابعته أن هذه المواقع تزداد نسبة انتشارها يوما بعد يوم خاصة بين طلاب الجامعة حيث يتنوع استخدامهم لها بين ما هو إيجابي وما هو سلبي فضلا عن قوة تأثيرها على العلاقات الاجتماعية، ومن هنا تتمحور مشكلة البحث حول تلمس الباحث من خلال متابعتها الميدانية وتعامله الشخصي مع مواقع التواصل الإلكترونية زيادة انتشار هذه المواقع وقوة تأثيرها على فئة تعتبر من أكثر مستخدميها وهم طلاب  الجامعة مما دعا للقيام بهذا البحث لإلقاء الضوء على هذه الظاهرة في مجتمعنا</a:t>
            </a:r>
            <a:r>
              <a:rPr lang="en-US" dirty="0">
                <a:solidFill>
                  <a:schemeClr val="tx1"/>
                </a:solidFill>
                <a:latin typeface="Sakkal Majalla" panose="02000000000000000000" pitchFamily="2" charset="-78"/>
                <a:cs typeface="Sakkal Majalla" panose="02000000000000000000" pitchFamily="2" charset="-78"/>
              </a:rPr>
              <a:t>.</a:t>
            </a:r>
          </a:p>
        </p:txBody>
      </p:sp>
    </p:spTree>
    <p:extLst>
      <p:ext uri="{BB962C8B-B14F-4D97-AF65-F5344CB8AC3E}">
        <p14:creationId xmlns:p14="http://schemas.microsoft.com/office/powerpoint/2010/main" val="3750722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3300769" y="511884"/>
            <a:ext cx="5113337" cy="10064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3200" dirty="0" smtClean="0">
                <a:solidFill>
                  <a:schemeClr val="tx1"/>
                </a:solidFill>
              </a:rPr>
              <a:t>أه</a:t>
            </a:r>
            <a:r>
              <a:rPr lang="ar-EG" altLang="en-US" sz="3200" smtClean="0">
                <a:solidFill>
                  <a:schemeClr val="tx1"/>
                </a:solidFill>
              </a:rPr>
              <a:t>داف</a:t>
            </a:r>
            <a:r>
              <a:rPr lang="ar-AE" altLang="en-US" sz="3200" smtClean="0">
                <a:solidFill>
                  <a:schemeClr val="tx1"/>
                </a:solidFill>
              </a:rPr>
              <a:t> </a:t>
            </a:r>
            <a:r>
              <a:rPr lang="ar-AE" altLang="en-US" sz="3200">
                <a:solidFill>
                  <a:schemeClr val="tx1"/>
                </a:solidFill>
              </a:rPr>
              <a:t>الدراسة</a:t>
            </a:r>
            <a:endParaRPr lang="en-US" altLang="en-US" sz="3200" dirty="0">
              <a:solidFill>
                <a:schemeClr val="tx1"/>
              </a:solidFill>
            </a:endParaRPr>
          </a:p>
        </p:txBody>
      </p:sp>
      <p:sp>
        <p:nvSpPr>
          <p:cNvPr id="8" name="Rounded Rectangle 7"/>
          <p:cNvSpPr/>
          <p:nvPr/>
        </p:nvSpPr>
        <p:spPr>
          <a:xfrm>
            <a:off x="2418119" y="1975559"/>
            <a:ext cx="7156450" cy="105092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SA" sz="2000" dirty="0">
                <a:solidFill>
                  <a:schemeClr val="tx1"/>
                </a:solidFill>
                <a:latin typeface="Sakkal Majalla" panose="02000000000000000000" pitchFamily="2" charset="-78"/>
                <a:cs typeface="Sakkal Majalla" panose="02000000000000000000" pitchFamily="2" charset="-78"/>
              </a:rPr>
              <a:t>التعرف على الأسباب التي تدفع إلى الاشتراك في موقعي الفيسبوك وتويتر، وعلاقتها بمتغيرات (العمر،السنة الدراسية، عدد ساعات الاستخدام، طريقة الاستخدام)</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9" name="Rounded Rectangle 8"/>
          <p:cNvSpPr/>
          <p:nvPr/>
        </p:nvSpPr>
        <p:spPr>
          <a:xfrm>
            <a:off x="2495906" y="3615447"/>
            <a:ext cx="7156450" cy="105092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SA" sz="2000" dirty="0">
                <a:solidFill>
                  <a:schemeClr val="tx1"/>
                </a:solidFill>
                <a:latin typeface="Sakkal Majalla" panose="02000000000000000000" pitchFamily="2" charset="-78"/>
                <a:cs typeface="Sakkal Majalla" panose="02000000000000000000" pitchFamily="2" charset="-78"/>
              </a:rPr>
              <a:t>التعرف على </a:t>
            </a:r>
            <a:r>
              <a:rPr lang="ar-AE" sz="2000" dirty="0">
                <a:solidFill>
                  <a:schemeClr val="tx1"/>
                </a:solidFill>
                <a:latin typeface="Sakkal Majalla" panose="02000000000000000000" pitchFamily="2" charset="-78"/>
                <a:cs typeface="Sakkal Majalla" panose="02000000000000000000" pitchFamily="2" charset="-78"/>
              </a:rPr>
              <a:t>طبيعة العلاقات الاجتماعية عبر المواقع المعينة</a:t>
            </a:r>
            <a:r>
              <a:rPr lang="ar-SA" sz="2000" dirty="0">
                <a:solidFill>
                  <a:schemeClr val="tx1"/>
                </a:solidFill>
                <a:latin typeface="Sakkal Majalla" panose="02000000000000000000" pitchFamily="2" charset="-78"/>
                <a:cs typeface="Sakkal Majalla" panose="02000000000000000000" pitchFamily="2" charset="-78"/>
              </a:rPr>
              <a:t>، وعلاقتها بمتغيرات (العمر،السنة الدراسية، عدد ساعات الاستخدام، طريقة الاستخدام)</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10" name="Rounded Rectangle 9"/>
          <p:cNvSpPr/>
          <p:nvPr/>
        </p:nvSpPr>
        <p:spPr>
          <a:xfrm>
            <a:off x="2495906" y="5336297"/>
            <a:ext cx="7156450" cy="105092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2000" dirty="0">
                <a:solidFill>
                  <a:schemeClr val="tx1"/>
                </a:solidFill>
                <a:latin typeface="Sakkal Majalla" panose="02000000000000000000" pitchFamily="2" charset="-78"/>
                <a:cs typeface="Sakkal Majalla" panose="02000000000000000000" pitchFamily="2" charset="-78"/>
              </a:rPr>
              <a:t>الكشف عن الآثار الايجابية والسلبية للشبكات الالكترونية على العلاقات الاجتماعية</a:t>
            </a:r>
            <a:r>
              <a:rPr lang="ar-SA" sz="2000" dirty="0">
                <a:solidFill>
                  <a:schemeClr val="tx1"/>
                </a:solidFill>
                <a:latin typeface="Sakkal Majalla" panose="02000000000000000000" pitchFamily="2" charset="-78"/>
                <a:cs typeface="Sakkal Majalla" panose="02000000000000000000" pitchFamily="2" charset="-78"/>
              </a:rPr>
              <a:t>، وعلاقتها بمتغيرات (العمر،السنة الدراسية، عدد ساعات الاستخدام، طريقة الاستخدام)</a:t>
            </a:r>
            <a:endParaRPr lang="en-US" sz="2000" dirty="0">
              <a:solidFill>
                <a:schemeClr val="tx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753946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1+#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1+#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3694289" y="2249488"/>
            <a:ext cx="4689475" cy="164941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3600">
                <a:solidFill>
                  <a:schemeClr val="tx1"/>
                </a:solidFill>
              </a:rPr>
              <a:t>تساؤلات الدراسة</a:t>
            </a:r>
            <a:endParaRPr lang="en-US" altLang="en-US" sz="3600">
              <a:solidFill>
                <a:schemeClr val="tx1"/>
              </a:solidFill>
            </a:endParaRPr>
          </a:p>
        </p:txBody>
      </p:sp>
    </p:spTree>
    <p:extLst>
      <p:ext uri="{BB962C8B-B14F-4D97-AF65-F5344CB8AC3E}">
        <p14:creationId xmlns:p14="http://schemas.microsoft.com/office/powerpoint/2010/main" val="3855331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6516159" y="250825"/>
            <a:ext cx="2905125" cy="53022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2400">
                <a:solidFill>
                  <a:schemeClr val="tx1"/>
                </a:solidFill>
              </a:rPr>
              <a:t>التساؤل الرئيس الأول</a:t>
            </a:r>
            <a:endParaRPr lang="en-US" altLang="en-US" sz="2400">
              <a:solidFill>
                <a:schemeClr val="tx1"/>
              </a:solidFill>
            </a:endParaRPr>
          </a:p>
        </p:txBody>
      </p:sp>
      <p:sp>
        <p:nvSpPr>
          <p:cNvPr id="8" name="Rounded Rectangle 7"/>
          <p:cNvSpPr/>
          <p:nvPr/>
        </p:nvSpPr>
        <p:spPr>
          <a:xfrm>
            <a:off x="4820709" y="935038"/>
            <a:ext cx="4995863" cy="6889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2000" dirty="0">
                <a:solidFill>
                  <a:schemeClr val="tx1"/>
                </a:solidFill>
                <a:latin typeface="Sakkal Majalla" panose="02000000000000000000" pitchFamily="2" charset="-78"/>
                <a:cs typeface="Sakkal Majalla" panose="02000000000000000000" pitchFamily="2" charset="-78"/>
              </a:rPr>
              <a:t>ما الأسباب التي تدفع إلى الاشتراك في موقعي الفيسبوك وتويتر؟</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9" name="Rounded Rectangle 8"/>
          <p:cNvSpPr/>
          <p:nvPr/>
        </p:nvSpPr>
        <p:spPr>
          <a:xfrm>
            <a:off x="1271059" y="1774825"/>
            <a:ext cx="575468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1600"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للتعبير عن الآراء التي يصعب التعبير عنها في المجتمع؟</a:t>
            </a:r>
            <a:endParaRPr lang="en-US" sz="1600" dirty="0">
              <a:solidFill>
                <a:schemeClr val="tx1"/>
              </a:solidFill>
              <a:latin typeface="Sakkal Majalla" panose="02000000000000000000" pitchFamily="2" charset="-78"/>
              <a:cs typeface="Sakkal Majalla" panose="02000000000000000000" pitchFamily="2" charset="-78"/>
            </a:endParaRPr>
          </a:p>
        </p:txBody>
      </p:sp>
      <p:sp>
        <p:nvSpPr>
          <p:cNvPr id="10" name="Rounded Rectangle 9"/>
          <p:cNvSpPr/>
          <p:nvPr/>
        </p:nvSpPr>
        <p:spPr>
          <a:xfrm>
            <a:off x="1271059" y="2430463"/>
            <a:ext cx="569753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لأغراض اقتصادية شرائية؟</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11" name="Rounded Rectangle 10"/>
          <p:cNvSpPr/>
          <p:nvPr/>
        </p:nvSpPr>
        <p:spPr>
          <a:xfrm>
            <a:off x="1271059" y="3173413"/>
            <a:ext cx="569753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للانضمام لبعض الحملات الاجتماعية؟</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12" name="Rounded Rectangle 11"/>
          <p:cNvSpPr/>
          <p:nvPr/>
        </p:nvSpPr>
        <p:spPr>
          <a:xfrm>
            <a:off x="1329797" y="3914775"/>
            <a:ext cx="5695950"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للتواصل مع القطاعات الخدمية؟</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13" name="Rounded Rectangle 12"/>
          <p:cNvSpPr/>
          <p:nvPr/>
        </p:nvSpPr>
        <p:spPr>
          <a:xfrm>
            <a:off x="1329797" y="4570413"/>
            <a:ext cx="5695950"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1600"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للخروج من دائرة العزلة والبحث عن صداقات؟</a:t>
            </a:r>
            <a:endParaRPr lang="en-US" sz="1600" dirty="0">
              <a:solidFill>
                <a:schemeClr val="tx1"/>
              </a:solidFill>
              <a:latin typeface="Sakkal Majalla" panose="02000000000000000000" pitchFamily="2" charset="-78"/>
              <a:cs typeface="Sakkal Majalla" panose="02000000000000000000" pitchFamily="2" charset="-78"/>
            </a:endParaRPr>
          </a:p>
        </p:txBody>
      </p:sp>
      <p:sp>
        <p:nvSpPr>
          <p:cNvPr id="14" name="Rounded Rectangle 13"/>
          <p:cNvSpPr/>
          <p:nvPr/>
        </p:nvSpPr>
        <p:spPr>
          <a:xfrm>
            <a:off x="1329797" y="5313363"/>
            <a:ext cx="5695950"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لمتابعة أخبار المشاهير؟</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15" name="Rounded Rectangle 14"/>
          <p:cNvSpPr/>
          <p:nvPr/>
        </p:nvSpPr>
        <p:spPr>
          <a:xfrm>
            <a:off x="1337734" y="6046788"/>
            <a:ext cx="569753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مواكبة للعصر واقتناء كل جديد؟</a:t>
            </a:r>
            <a:endParaRPr lang="en-US" sz="2000" dirty="0">
              <a:solidFill>
                <a:schemeClr val="tx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296461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1+#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1+#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1+#ppt_w/2"/>
                                          </p:val>
                                        </p:tav>
                                        <p:tav tm="100000">
                                          <p:val>
                                            <p:strVal val="#ppt_x"/>
                                          </p:val>
                                        </p:tav>
                                      </p:tavLst>
                                    </p:anim>
                                    <p:anim calcmode="lin" valueType="num">
                                      <p:cBhvr additive="base">
                                        <p:cTn id="33"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2"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fill="hold"/>
                                        <p:tgtEl>
                                          <p:spTgt spid="12"/>
                                        </p:tgtEl>
                                        <p:attrNameLst>
                                          <p:attrName>ppt_x</p:attrName>
                                        </p:attrNameLst>
                                      </p:cBhvr>
                                      <p:tavLst>
                                        <p:tav tm="0">
                                          <p:val>
                                            <p:strVal val="1+#ppt_w/2"/>
                                          </p:val>
                                        </p:tav>
                                        <p:tav tm="100000">
                                          <p:val>
                                            <p:strVal val="#ppt_x"/>
                                          </p:val>
                                        </p:tav>
                                      </p:tavLst>
                                    </p:anim>
                                    <p:anim calcmode="lin" valueType="num">
                                      <p:cBhvr additive="base">
                                        <p:cTn id="39"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2" fill="hold" grpId="0" nodeType="click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1+#ppt_w/2"/>
                                          </p:val>
                                        </p:tav>
                                        <p:tav tm="100000">
                                          <p:val>
                                            <p:strVal val="#ppt_x"/>
                                          </p:val>
                                        </p:tav>
                                      </p:tavLst>
                                    </p:anim>
                                    <p:anim calcmode="lin" valueType="num">
                                      <p:cBhvr additive="base">
                                        <p:cTn id="45"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2" fill="hold" grpId="0" nodeType="click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fill="hold"/>
                                        <p:tgtEl>
                                          <p:spTgt spid="14"/>
                                        </p:tgtEl>
                                        <p:attrNameLst>
                                          <p:attrName>ppt_x</p:attrName>
                                        </p:attrNameLst>
                                      </p:cBhvr>
                                      <p:tavLst>
                                        <p:tav tm="0">
                                          <p:val>
                                            <p:strVal val="1+#ppt_w/2"/>
                                          </p:val>
                                        </p:tav>
                                        <p:tav tm="100000">
                                          <p:val>
                                            <p:strVal val="#ppt_x"/>
                                          </p:val>
                                        </p:tav>
                                      </p:tavLst>
                                    </p:anim>
                                    <p:anim calcmode="lin" valueType="num">
                                      <p:cBhvr additive="base">
                                        <p:cTn id="51"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2" fill="hold" grpId="0" nodeType="click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additive="base">
                                        <p:cTn id="56" dur="500" fill="hold"/>
                                        <p:tgtEl>
                                          <p:spTgt spid="15"/>
                                        </p:tgtEl>
                                        <p:attrNameLst>
                                          <p:attrName>ppt_x</p:attrName>
                                        </p:attrNameLst>
                                      </p:cBhvr>
                                      <p:tavLst>
                                        <p:tav tm="0">
                                          <p:val>
                                            <p:strVal val="1+#ppt_w/2"/>
                                          </p:val>
                                        </p:tav>
                                        <p:tav tm="100000">
                                          <p:val>
                                            <p:strVal val="#ppt_x"/>
                                          </p:val>
                                        </p:tav>
                                      </p:tavLst>
                                    </p:anim>
                                    <p:anim calcmode="lin" valueType="num">
                                      <p:cBhvr additive="base">
                                        <p:cTn id="57"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6222649" y="555628"/>
            <a:ext cx="2905125" cy="53022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2400">
                <a:solidFill>
                  <a:schemeClr val="tx1"/>
                </a:solidFill>
              </a:rPr>
              <a:t>التساؤل الرئيس الثاني</a:t>
            </a:r>
            <a:endParaRPr lang="en-US" altLang="en-US" sz="2400">
              <a:solidFill>
                <a:schemeClr val="tx1"/>
              </a:solidFill>
            </a:endParaRPr>
          </a:p>
        </p:txBody>
      </p:sp>
      <p:sp>
        <p:nvSpPr>
          <p:cNvPr id="8" name="Rounded Rectangle 7"/>
          <p:cNvSpPr/>
          <p:nvPr/>
        </p:nvSpPr>
        <p:spPr>
          <a:xfrm>
            <a:off x="4527199" y="1465266"/>
            <a:ext cx="4995863" cy="6873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2000" dirty="0">
                <a:solidFill>
                  <a:schemeClr val="tx1"/>
                </a:solidFill>
                <a:latin typeface="Sakkal Majalla" panose="02000000000000000000" pitchFamily="2" charset="-78"/>
                <a:cs typeface="Sakkal Majalla" panose="02000000000000000000" pitchFamily="2" charset="-78"/>
              </a:rPr>
              <a:t>ما طبيعة العلاقات الاجتماعية عبر موقعي الفيسبوك وتويتر؟</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9" name="Rounded Rectangle 8"/>
          <p:cNvSpPr/>
          <p:nvPr/>
        </p:nvSpPr>
        <p:spPr>
          <a:xfrm>
            <a:off x="1010887" y="2570166"/>
            <a:ext cx="5754687"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استخدام موقعي الفيسبوك وتويتر للبحث عن صداقات جديدة؟</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0" name="Rounded Rectangle 9"/>
          <p:cNvSpPr/>
          <p:nvPr/>
        </p:nvSpPr>
        <p:spPr>
          <a:xfrm>
            <a:off x="1044224" y="3567116"/>
            <a:ext cx="569753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استخدام موقعي الفيسبوك وتويتر لتعزيز علاقات  صداقة قديمة؟</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1" name="Rounded Rectangle 10"/>
          <p:cNvSpPr/>
          <p:nvPr/>
        </p:nvSpPr>
        <p:spPr>
          <a:xfrm>
            <a:off x="1069624" y="4562478"/>
            <a:ext cx="5695950"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استخدام موقعي الفيسبوك وتويتر للتواصل مع الأقارب البعيدين مكانياً؟</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2" name="Rounded Rectangle 11"/>
          <p:cNvSpPr/>
          <p:nvPr/>
        </p:nvSpPr>
        <p:spPr>
          <a:xfrm>
            <a:off x="1069624" y="5559428"/>
            <a:ext cx="5695950"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استخدام موقعي الفيسبوك وتويتر لتكوين صداقات من بلدان مختلفة؟</a:t>
            </a:r>
            <a:endParaRPr lang="en-US" dirty="0">
              <a:solidFill>
                <a:schemeClr val="tx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4033369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1+#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1+#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1+#ppt_w/2"/>
                                          </p:val>
                                        </p:tav>
                                        <p:tav tm="100000">
                                          <p:val>
                                            <p:strVal val="#ppt_x"/>
                                          </p:val>
                                        </p:tav>
                                      </p:tavLst>
                                    </p:anim>
                                    <p:anim calcmode="lin" valueType="num">
                                      <p:cBhvr additive="base">
                                        <p:cTn id="33"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2"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fill="hold"/>
                                        <p:tgtEl>
                                          <p:spTgt spid="12"/>
                                        </p:tgtEl>
                                        <p:attrNameLst>
                                          <p:attrName>ppt_x</p:attrName>
                                        </p:attrNameLst>
                                      </p:cBhvr>
                                      <p:tavLst>
                                        <p:tav tm="0">
                                          <p:val>
                                            <p:strVal val="1+#ppt_w/2"/>
                                          </p:val>
                                        </p:tav>
                                        <p:tav tm="100000">
                                          <p:val>
                                            <p:strVal val="#ppt_x"/>
                                          </p:val>
                                        </p:tav>
                                      </p:tavLst>
                                    </p:anim>
                                    <p:anim calcmode="lin" valueType="num">
                                      <p:cBhvr additive="base">
                                        <p:cTn id="39"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6154916" y="1052337"/>
            <a:ext cx="2905125" cy="53022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2400">
                <a:solidFill>
                  <a:schemeClr val="tx1"/>
                </a:solidFill>
              </a:rPr>
              <a:t>التساؤل الرئيس الثالث</a:t>
            </a:r>
            <a:endParaRPr lang="en-US" altLang="en-US" sz="2400">
              <a:solidFill>
                <a:schemeClr val="tx1"/>
              </a:solidFill>
            </a:endParaRPr>
          </a:p>
        </p:txBody>
      </p:sp>
      <p:sp>
        <p:nvSpPr>
          <p:cNvPr id="8" name="Rounded Rectangle 7"/>
          <p:cNvSpPr/>
          <p:nvPr/>
        </p:nvSpPr>
        <p:spPr>
          <a:xfrm>
            <a:off x="4459466" y="1961975"/>
            <a:ext cx="4995863" cy="6873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2000" dirty="0">
                <a:solidFill>
                  <a:schemeClr val="tx1"/>
                </a:solidFill>
                <a:latin typeface="Sakkal Majalla" panose="02000000000000000000" pitchFamily="2" charset="-78"/>
                <a:cs typeface="Sakkal Majalla" panose="02000000000000000000" pitchFamily="2" charset="-78"/>
              </a:rPr>
              <a:t>ما الآثار الإيجابية الناتجة عن استخدام  الفيسبوك وتويتر؟</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9" name="Rounded Rectangle 8"/>
          <p:cNvSpPr/>
          <p:nvPr/>
        </p:nvSpPr>
        <p:spPr>
          <a:xfrm>
            <a:off x="2024241" y="3027187"/>
            <a:ext cx="489108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ساهم الفيسبوك وتويتر في الانفتاح على المجتمعات الأخرى؟</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0" name="Rounded Rectangle 9"/>
          <p:cNvSpPr/>
          <p:nvPr/>
        </p:nvSpPr>
        <p:spPr>
          <a:xfrm>
            <a:off x="2073454" y="4187650"/>
            <a:ext cx="4841875"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ساهم الفيسبوك وتويتر في تسهيل عملية التواصل؟</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11" name="Rounded Rectangle 10"/>
          <p:cNvSpPr/>
          <p:nvPr/>
        </p:nvSpPr>
        <p:spPr>
          <a:xfrm>
            <a:off x="2038529" y="5349700"/>
            <a:ext cx="4841875"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الاستفادة من الفيسبوك وتويتر في الأغراض التعليمية؟</a:t>
            </a:r>
            <a:endParaRPr lang="en-US" sz="2000" dirty="0">
              <a:solidFill>
                <a:schemeClr val="tx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41637715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1+#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1+#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1+#ppt_w/2"/>
                                          </p:val>
                                        </p:tav>
                                        <p:tav tm="100000">
                                          <p:val>
                                            <p:strVal val="#ppt_x"/>
                                          </p:val>
                                        </p:tav>
                                      </p:tavLst>
                                    </p:anim>
                                    <p:anim calcmode="lin" valueType="num">
                                      <p:cBhvr additive="base">
                                        <p:cTn id="33"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6290382" y="555628"/>
            <a:ext cx="2905125" cy="53022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2400">
                <a:solidFill>
                  <a:schemeClr val="tx1"/>
                </a:solidFill>
              </a:rPr>
              <a:t>التساؤل الرئيس الرابع</a:t>
            </a:r>
            <a:endParaRPr lang="en-US" altLang="en-US" sz="2400">
              <a:solidFill>
                <a:schemeClr val="tx1"/>
              </a:solidFill>
            </a:endParaRPr>
          </a:p>
        </p:txBody>
      </p:sp>
      <p:sp>
        <p:nvSpPr>
          <p:cNvPr id="8" name="Rounded Rectangle 7"/>
          <p:cNvSpPr/>
          <p:nvPr/>
        </p:nvSpPr>
        <p:spPr>
          <a:xfrm>
            <a:off x="4594932" y="1465266"/>
            <a:ext cx="4995863" cy="6873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2000" dirty="0">
                <a:solidFill>
                  <a:schemeClr val="tx1"/>
                </a:solidFill>
                <a:latin typeface="Sakkal Majalla" panose="02000000000000000000" pitchFamily="2" charset="-78"/>
                <a:cs typeface="Sakkal Majalla" panose="02000000000000000000" pitchFamily="2" charset="-78"/>
              </a:rPr>
              <a:t>ما الآثار السلبية الناتجة عن استخدام  الفيسبوك وتويتر؟</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9" name="Rounded Rectangle 8"/>
          <p:cNvSpPr/>
          <p:nvPr/>
        </p:nvSpPr>
        <p:spPr>
          <a:xfrm>
            <a:off x="1824745" y="2532066"/>
            <a:ext cx="4278312"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يؤدي  الفيسبوك وتويتر إلى التفكك الأسري؟</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0" name="Rounded Rectangle 9"/>
          <p:cNvSpPr/>
          <p:nvPr/>
        </p:nvSpPr>
        <p:spPr>
          <a:xfrm>
            <a:off x="1869195" y="3692528"/>
            <a:ext cx="4233862"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يؤدي  الفيسبوك وتويتر إلى اهمال الواجبات الاجتماعية؟</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1" name="Rounded Rectangle 10"/>
          <p:cNvSpPr/>
          <p:nvPr/>
        </p:nvSpPr>
        <p:spPr>
          <a:xfrm>
            <a:off x="1834270" y="4854578"/>
            <a:ext cx="4233862"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يؤدي  الفيسبوك وتويتر إلى تراجع التحصيل العلمي؟</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2" name="Rounded Rectangle 11"/>
          <p:cNvSpPr/>
          <p:nvPr/>
        </p:nvSpPr>
        <p:spPr>
          <a:xfrm>
            <a:off x="1818395" y="6015041"/>
            <a:ext cx="4233862"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يؤدي  الفيسبوك وتويتر إلى أضرار جسدية؟</a:t>
            </a:r>
            <a:endParaRPr lang="en-US" dirty="0">
              <a:solidFill>
                <a:schemeClr val="tx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070834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1+#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1+#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1+#ppt_w/2"/>
                                          </p:val>
                                        </p:tav>
                                        <p:tav tm="100000">
                                          <p:val>
                                            <p:strVal val="#ppt_x"/>
                                          </p:val>
                                        </p:tav>
                                      </p:tavLst>
                                    </p:anim>
                                    <p:anim calcmode="lin" valueType="num">
                                      <p:cBhvr additive="base">
                                        <p:cTn id="33"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2"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fill="hold"/>
                                        <p:tgtEl>
                                          <p:spTgt spid="12"/>
                                        </p:tgtEl>
                                        <p:attrNameLst>
                                          <p:attrName>ppt_x</p:attrName>
                                        </p:attrNameLst>
                                      </p:cBhvr>
                                      <p:tavLst>
                                        <p:tav tm="0">
                                          <p:val>
                                            <p:strVal val="1+#ppt_w/2"/>
                                          </p:val>
                                        </p:tav>
                                        <p:tav tm="100000">
                                          <p:val>
                                            <p:strVal val="#ppt_x"/>
                                          </p:val>
                                        </p:tav>
                                      </p:tavLst>
                                    </p:anim>
                                    <p:anim calcmode="lin" valueType="num">
                                      <p:cBhvr additive="base">
                                        <p:cTn id="39"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AutoShape 12"/>
          <p:cNvSpPr>
            <a:spLocks noChangeArrowheads="1"/>
          </p:cNvSpPr>
          <p:nvPr/>
        </p:nvSpPr>
        <p:spPr bwMode="auto">
          <a:xfrm>
            <a:off x="3694289" y="2249488"/>
            <a:ext cx="4689475" cy="164941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smtClean="0">
                <a:solidFill>
                  <a:schemeClr val="tx1"/>
                </a:solidFill>
              </a:rPr>
              <a:t>قائمة المحتويات</a:t>
            </a:r>
            <a:endParaRPr lang="en-US" altLang="en-US" sz="3600" dirty="0">
              <a:solidFill>
                <a:schemeClr val="tx1"/>
              </a:solidFill>
            </a:endParaRPr>
          </a:p>
        </p:txBody>
      </p:sp>
    </p:spTree>
    <p:extLst>
      <p:ext uri="{BB962C8B-B14F-4D97-AF65-F5344CB8AC3E}">
        <p14:creationId xmlns:p14="http://schemas.microsoft.com/office/powerpoint/2010/main" val="41832690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strVal val="#ppt_w*0.7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3813" t="28025" r="14326" b="37820"/>
          <a:stretch/>
        </p:blipFill>
        <p:spPr>
          <a:xfrm>
            <a:off x="1153149" y="1921038"/>
            <a:ext cx="9167055" cy="3396027"/>
          </a:xfrm>
          <a:prstGeom prst="rect">
            <a:avLst/>
          </a:prstGeom>
        </p:spPr>
      </p:pic>
    </p:spTree>
    <p:extLst>
      <p:ext uri="{BB962C8B-B14F-4D97-AF65-F5344CB8AC3E}">
        <p14:creationId xmlns:p14="http://schemas.microsoft.com/office/powerpoint/2010/main" val="2650649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7405" t="44523" r="15517" b="21514"/>
          <a:stretch/>
        </p:blipFill>
        <p:spPr>
          <a:xfrm>
            <a:off x="1153149" y="1537218"/>
            <a:ext cx="9092077" cy="3689538"/>
          </a:xfrm>
          <a:prstGeom prst="rect">
            <a:avLst/>
          </a:prstGeom>
        </p:spPr>
      </p:pic>
    </p:spTree>
    <p:extLst>
      <p:ext uri="{BB962C8B-B14F-4D97-AF65-F5344CB8AC3E}">
        <p14:creationId xmlns:p14="http://schemas.microsoft.com/office/powerpoint/2010/main" val="3715097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5499" t="12492" r="15287" b="24485"/>
          <a:stretch/>
        </p:blipFill>
        <p:spPr>
          <a:xfrm>
            <a:off x="1819850" y="975974"/>
            <a:ext cx="7154818" cy="5153893"/>
          </a:xfrm>
          <a:prstGeom prst="rect">
            <a:avLst/>
          </a:prstGeom>
        </p:spPr>
      </p:pic>
    </p:spTree>
    <p:extLst>
      <p:ext uri="{BB962C8B-B14F-4D97-AF65-F5344CB8AC3E}">
        <p14:creationId xmlns:p14="http://schemas.microsoft.com/office/powerpoint/2010/main" val="31701277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4599" t="28394" r="14035" b="42012"/>
          <a:stretch/>
        </p:blipFill>
        <p:spPr>
          <a:xfrm>
            <a:off x="2187971" y="2040315"/>
            <a:ext cx="7847635" cy="2543259"/>
          </a:xfrm>
          <a:prstGeom prst="rect">
            <a:avLst/>
          </a:prstGeom>
        </p:spPr>
      </p:pic>
      <p:pic>
        <p:nvPicPr>
          <p:cNvPr id="8" name="Picture 7"/>
          <p:cNvPicPr>
            <a:picLocks noChangeAspect="1"/>
          </p:cNvPicPr>
          <p:nvPr/>
        </p:nvPicPr>
        <p:blipFill rotWithShape="1">
          <a:blip r:embed="rId3"/>
          <a:srcRect l="34599" t="74532" r="14035" b="15290"/>
          <a:stretch/>
        </p:blipFill>
        <p:spPr>
          <a:xfrm>
            <a:off x="2187970" y="4565921"/>
            <a:ext cx="7847635" cy="874679"/>
          </a:xfrm>
          <a:prstGeom prst="rect">
            <a:avLst/>
          </a:prstGeom>
        </p:spPr>
      </p:pic>
    </p:spTree>
    <p:extLst>
      <p:ext uri="{BB962C8B-B14F-4D97-AF65-F5344CB8AC3E}">
        <p14:creationId xmlns:p14="http://schemas.microsoft.com/office/powerpoint/2010/main" val="2163067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8404" t="41472" r="16072" b="18574"/>
          <a:stretch/>
        </p:blipFill>
        <p:spPr>
          <a:xfrm>
            <a:off x="2187971" y="1585732"/>
            <a:ext cx="8107317" cy="4002348"/>
          </a:xfrm>
          <a:prstGeom prst="rect">
            <a:avLst/>
          </a:prstGeom>
        </p:spPr>
      </p:pic>
    </p:spTree>
    <p:extLst>
      <p:ext uri="{BB962C8B-B14F-4D97-AF65-F5344CB8AC3E}">
        <p14:creationId xmlns:p14="http://schemas.microsoft.com/office/powerpoint/2010/main" val="2698309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AutoShape 12"/>
          <p:cNvSpPr>
            <a:spLocks noChangeArrowheads="1"/>
          </p:cNvSpPr>
          <p:nvPr/>
        </p:nvSpPr>
        <p:spPr bwMode="auto">
          <a:xfrm>
            <a:off x="2709333" y="2249487"/>
            <a:ext cx="5674431" cy="1746779"/>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smtClean="0">
                <a:solidFill>
                  <a:schemeClr val="tx1"/>
                </a:solidFill>
              </a:rPr>
              <a:t>الفصل الأول: مدخل الدراسة</a:t>
            </a:r>
            <a:endParaRPr lang="en-US" altLang="en-US" sz="3600" dirty="0">
              <a:solidFill>
                <a:schemeClr val="tx1"/>
              </a:solidFill>
            </a:endParaRPr>
          </a:p>
        </p:txBody>
      </p:sp>
    </p:spTree>
    <p:extLst>
      <p:ext uri="{BB962C8B-B14F-4D97-AF65-F5344CB8AC3E}">
        <p14:creationId xmlns:p14="http://schemas.microsoft.com/office/powerpoint/2010/main" val="832189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strVal val="#ppt_w*0.7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8682" t="18754" r="25029" b="29805"/>
          <a:stretch/>
        </p:blipFill>
        <p:spPr>
          <a:xfrm>
            <a:off x="3240912" y="1345306"/>
            <a:ext cx="5757496" cy="4590782"/>
          </a:xfrm>
          <a:prstGeom prst="rect">
            <a:avLst/>
          </a:prstGeom>
        </p:spPr>
      </p:pic>
    </p:spTree>
    <p:extLst>
      <p:ext uri="{BB962C8B-B14F-4D97-AF65-F5344CB8AC3E}">
        <p14:creationId xmlns:p14="http://schemas.microsoft.com/office/powerpoint/2010/main" val="3217999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AutoShape 12"/>
          <p:cNvSpPr>
            <a:spLocks noChangeArrowheads="1"/>
          </p:cNvSpPr>
          <p:nvPr/>
        </p:nvSpPr>
        <p:spPr bwMode="auto">
          <a:xfrm>
            <a:off x="3694289" y="2249488"/>
            <a:ext cx="4689475" cy="164941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smtClean="0">
                <a:solidFill>
                  <a:schemeClr val="tx1"/>
                </a:solidFill>
              </a:rPr>
              <a:t>مقدمة</a:t>
            </a:r>
            <a:endParaRPr lang="en-US" altLang="en-US" sz="3600" dirty="0">
              <a:solidFill>
                <a:schemeClr val="tx1"/>
              </a:solidFill>
            </a:endParaRPr>
          </a:p>
        </p:txBody>
      </p:sp>
    </p:spTree>
    <p:extLst>
      <p:ext uri="{BB962C8B-B14F-4D97-AF65-F5344CB8AC3E}">
        <p14:creationId xmlns:p14="http://schemas.microsoft.com/office/powerpoint/2010/main" val="1754750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strVal val="#ppt_w*0.7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2827" t="9171" r="15106" b="4806"/>
          <a:stretch/>
        </p:blipFill>
        <p:spPr>
          <a:xfrm>
            <a:off x="2812033" y="603934"/>
            <a:ext cx="6242755" cy="5801692"/>
          </a:xfrm>
          <a:prstGeom prst="rect">
            <a:avLst/>
          </a:prstGeom>
        </p:spPr>
      </p:pic>
    </p:spTree>
    <p:extLst>
      <p:ext uri="{BB962C8B-B14F-4D97-AF65-F5344CB8AC3E}">
        <p14:creationId xmlns:p14="http://schemas.microsoft.com/office/powerpoint/2010/main" val="754196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3547" t="22011" r="16619" b="36898"/>
          <a:stretch/>
        </p:blipFill>
        <p:spPr>
          <a:xfrm>
            <a:off x="1145894" y="447412"/>
            <a:ext cx="8518968" cy="3951111"/>
          </a:xfrm>
          <a:prstGeom prst="rect">
            <a:avLst/>
          </a:prstGeom>
        </p:spPr>
      </p:pic>
      <p:pic>
        <p:nvPicPr>
          <p:cNvPr id="3" name="Picture 2"/>
          <p:cNvPicPr>
            <a:picLocks noChangeAspect="1"/>
          </p:cNvPicPr>
          <p:nvPr/>
        </p:nvPicPr>
        <p:blipFill rotWithShape="1">
          <a:blip r:embed="rId4"/>
          <a:srcRect l="31768" t="58025" r="16537" b="16419"/>
          <a:stretch/>
        </p:blipFill>
        <p:spPr>
          <a:xfrm>
            <a:off x="1153150" y="4398523"/>
            <a:ext cx="8525700" cy="2370912"/>
          </a:xfrm>
          <a:prstGeom prst="rect">
            <a:avLst/>
          </a:prstGeom>
        </p:spPr>
      </p:pic>
    </p:spTree>
    <p:extLst>
      <p:ext uri="{BB962C8B-B14F-4D97-AF65-F5344CB8AC3E}">
        <p14:creationId xmlns:p14="http://schemas.microsoft.com/office/powerpoint/2010/main" val="296829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2726" t="23720" r="17133" b="10049"/>
          <a:stretch/>
        </p:blipFill>
        <p:spPr>
          <a:xfrm>
            <a:off x="1670560" y="567159"/>
            <a:ext cx="7705708" cy="5725472"/>
          </a:xfrm>
          <a:prstGeom prst="rect">
            <a:avLst/>
          </a:prstGeom>
        </p:spPr>
      </p:pic>
    </p:spTree>
    <p:extLst>
      <p:ext uri="{BB962C8B-B14F-4D97-AF65-F5344CB8AC3E}">
        <p14:creationId xmlns:p14="http://schemas.microsoft.com/office/powerpoint/2010/main" val="1255368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AutoShape 12"/>
          <p:cNvSpPr>
            <a:spLocks noChangeArrowheads="1"/>
          </p:cNvSpPr>
          <p:nvPr/>
        </p:nvSpPr>
        <p:spPr bwMode="auto">
          <a:xfrm>
            <a:off x="3694289" y="2249488"/>
            <a:ext cx="4689475" cy="164941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smtClean="0">
                <a:solidFill>
                  <a:schemeClr val="tx1"/>
                </a:solidFill>
              </a:rPr>
              <a:t>تحديد مشكلة الدراسة</a:t>
            </a:r>
            <a:endParaRPr lang="en-US" altLang="en-US" sz="3600" dirty="0">
              <a:solidFill>
                <a:schemeClr val="tx1"/>
              </a:solidFill>
            </a:endParaRPr>
          </a:p>
        </p:txBody>
      </p:sp>
    </p:spTree>
    <p:extLst>
      <p:ext uri="{BB962C8B-B14F-4D97-AF65-F5344CB8AC3E}">
        <p14:creationId xmlns:p14="http://schemas.microsoft.com/office/powerpoint/2010/main" val="2499347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strVal val="#ppt_w*0.7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299906" y="13146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1309" t="14371" r="18160" b="50603"/>
          <a:stretch/>
        </p:blipFill>
        <p:spPr>
          <a:xfrm>
            <a:off x="1107855" y="1256394"/>
            <a:ext cx="8476414" cy="3305001"/>
          </a:xfrm>
          <a:prstGeom prst="rect">
            <a:avLst/>
          </a:prstGeom>
        </p:spPr>
      </p:pic>
      <p:pic>
        <p:nvPicPr>
          <p:cNvPr id="8" name="Picture 7"/>
          <p:cNvPicPr>
            <a:picLocks noChangeAspect="1"/>
          </p:cNvPicPr>
          <p:nvPr/>
        </p:nvPicPr>
        <p:blipFill rotWithShape="1">
          <a:blip r:embed="rId3"/>
          <a:srcRect l="31309" t="68418" r="18160" b="16507"/>
          <a:stretch/>
        </p:blipFill>
        <p:spPr>
          <a:xfrm>
            <a:off x="1107854" y="4560711"/>
            <a:ext cx="8476415" cy="1422400"/>
          </a:xfrm>
          <a:prstGeom prst="rect">
            <a:avLst/>
          </a:prstGeom>
        </p:spPr>
      </p:pic>
    </p:spTree>
    <p:extLst>
      <p:ext uri="{BB962C8B-B14F-4D97-AF65-F5344CB8AC3E}">
        <p14:creationId xmlns:p14="http://schemas.microsoft.com/office/powerpoint/2010/main" val="2875537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AutoShape 12"/>
          <p:cNvSpPr>
            <a:spLocks noChangeArrowheads="1"/>
          </p:cNvSpPr>
          <p:nvPr/>
        </p:nvSpPr>
        <p:spPr bwMode="auto">
          <a:xfrm>
            <a:off x="3917244" y="1749778"/>
            <a:ext cx="4319765" cy="1625599"/>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smtClean="0">
                <a:solidFill>
                  <a:schemeClr val="tx1"/>
                </a:solidFill>
              </a:rPr>
              <a:t>أهمية الدراسة</a:t>
            </a:r>
            <a:endParaRPr lang="en-US" altLang="en-US" sz="3600" dirty="0">
              <a:solidFill>
                <a:schemeClr val="tx1"/>
              </a:solidFill>
            </a:endParaRPr>
          </a:p>
        </p:txBody>
      </p:sp>
      <p:sp>
        <p:nvSpPr>
          <p:cNvPr id="9" name="AutoShape 12"/>
          <p:cNvSpPr>
            <a:spLocks noChangeArrowheads="1"/>
          </p:cNvSpPr>
          <p:nvPr/>
        </p:nvSpPr>
        <p:spPr bwMode="auto">
          <a:xfrm>
            <a:off x="4295423" y="5299207"/>
            <a:ext cx="3772253" cy="993424"/>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smtClean="0">
                <a:solidFill>
                  <a:schemeClr val="tx1"/>
                </a:solidFill>
              </a:rPr>
              <a:t>الأهمية التطبيقية</a:t>
            </a:r>
            <a:endParaRPr lang="en-US" altLang="en-US" sz="3600" dirty="0">
              <a:solidFill>
                <a:schemeClr val="tx1"/>
              </a:solidFill>
            </a:endParaRPr>
          </a:p>
        </p:txBody>
      </p:sp>
      <p:sp>
        <p:nvSpPr>
          <p:cNvPr id="10" name="AutoShape 12"/>
          <p:cNvSpPr>
            <a:spLocks noChangeArrowheads="1"/>
          </p:cNvSpPr>
          <p:nvPr/>
        </p:nvSpPr>
        <p:spPr bwMode="auto">
          <a:xfrm>
            <a:off x="4272844" y="3900311"/>
            <a:ext cx="3772253" cy="993424"/>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smtClean="0">
                <a:solidFill>
                  <a:schemeClr val="tx1"/>
                </a:solidFill>
              </a:rPr>
              <a:t>الأهمية النظرية</a:t>
            </a:r>
            <a:endParaRPr lang="en-US" altLang="en-US" sz="3600" dirty="0">
              <a:solidFill>
                <a:schemeClr val="tx1"/>
              </a:solidFill>
            </a:endParaRPr>
          </a:p>
        </p:txBody>
      </p:sp>
    </p:spTree>
    <p:extLst>
      <p:ext uri="{BB962C8B-B14F-4D97-AF65-F5344CB8AC3E}">
        <p14:creationId xmlns:p14="http://schemas.microsoft.com/office/powerpoint/2010/main" val="3540746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strVal val="#ppt_w*0.7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animEffect transition="in" filter="fade">
                                      <p:cBhvr>
                                        <p:cTn id="9" dur="5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strVal val="#ppt_w*0.70"/>
                                          </p:val>
                                        </p:tav>
                                        <p:tav tm="100000">
                                          <p:val>
                                            <p:strVal val="#ppt_w"/>
                                          </p:val>
                                        </p:tav>
                                      </p:tavLst>
                                    </p:anim>
                                    <p:anim calcmode="lin" valueType="num">
                                      <p:cBhvr>
                                        <p:cTn id="15" dur="500" fill="hold"/>
                                        <p:tgtEl>
                                          <p:spTgt spid="9"/>
                                        </p:tgtEl>
                                        <p:attrNameLst>
                                          <p:attrName>ppt_h</p:attrName>
                                        </p:attrNameLst>
                                      </p:cBhvr>
                                      <p:tavLst>
                                        <p:tav tm="0">
                                          <p:val>
                                            <p:strVal val="#ppt_h"/>
                                          </p:val>
                                        </p:tav>
                                        <p:tav tm="100000">
                                          <p:val>
                                            <p:strVal val="#ppt_h"/>
                                          </p:val>
                                        </p:tav>
                                      </p:tavLst>
                                    </p:anim>
                                    <p:animEffect transition="in" filter="fade">
                                      <p:cBhvr>
                                        <p:cTn id="16" dur="5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 fill="hold"/>
                                        <p:tgtEl>
                                          <p:spTgt spid="10"/>
                                        </p:tgtEl>
                                        <p:attrNameLst>
                                          <p:attrName>ppt_w</p:attrName>
                                        </p:attrNameLst>
                                      </p:cBhvr>
                                      <p:tavLst>
                                        <p:tav tm="0">
                                          <p:val>
                                            <p:strVal val="#ppt_w*0.70"/>
                                          </p:val>
                                        </p:tav>
                                        <p:tav tm="100000">
                                          <p:val>
                                            <p:strVal val="#ppt_w"/>
                                          </p:val>
                                        </p:tav>
                                      </p:tavLst>
                                    </p:anim>
                                    <p:anim calcmode="lin" valueType="num">
                                      <p:cBhvr>
                                        <p:cTn id="22" dur="500" fill="hold"/>
                                        <p:tgtEl>
                                          <p:spTgt spid="10"/>
                                        </p:tgtEl>
                                        <p:attrNameLst>
                                          <p:attrName>ppt_h</p:attrName>
                                        </p:attrNameLst>
                                      </p:cBhvr>
                                      <p:tavLst>
                                        <p:tav tm="0">
                                          <p:val>
                                            <p:strVal val="#ppt_h"/>
                                          </p:val>
                                        </p:tav>
                                        <p:tav tm="100000">
                                          <p:val>
                                            <p:strVal val="#ppt_h"/>
                                          </p:val>
                                        </p:tav>
                                      </p:tavLst>
                                    </p:anim>
                                    <p:animEffect transition="in" filter="fade">
                                      <p:cBhvr>
                                        <p:cTn id="2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AutoShape 12"/>
          <p:cNvSpPr>
            <a:spLocks noChangeArrowheads="1"/>
          </p:cNvSpPr>
          <p:nvPr/>
        </p:nvSpPr>
        <p:spPr bwMode="auto">
          <a:xfrm>
            <a:off x="4171246" y="2794001"/>
            <a:ext cx="3772253" cy="993424"/>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smtClean="0">
                <a:solidFill>
                  <a:schemeClr val="tx1"/>
                </a:solidFill>
              </a:rPr>
              <a:t>الأهمية النظرية</a:t>
            </a:r>
            <a:endParaRPr lang="en-US" altLang="en-US" sz="3600" dirty="0">
              <a:solidFill>
                <a:schemeClr val="tx1"/>
              </a:solidFill>
            </a:endParaRPr>
          </a:p>
        </p:txBody>
      </p:sp>
    </p:spTree>
    <p:extLst>
      <p:ext uri="{BB962C8B-B14F-4D97-AF65-F5344CB8AC3E}">
        <p14:creationId xmlns:p14="http://schemas.microsoft.com/office/powerpoint/2010/main" val="3826214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strVal val="#ppt_w*0.70"/>
                                          </p:val>
                                        </p:tav>
                                        <p:tav tm="100000">
                                          <p:val>
                                            <p:strVal val="#ppt_w"/>
                                          </p:val>
                                        </p:tav>
                                      </p:tavLst>
                                    </p:anim>
                                    <p:anim calcmode="lin" valueType="num">
                                      <p:cBhvr>
                                        <p:cTn id="8" dur="500" fill="hold"/>
                                        <p:tgtEl>
                                          <p:spTgt spid="10"/>
                                        </p:tgtEl>
                                        <p:attrNameLst>
                                          <p:attrName>ppt_h</p:attrName>
                                        </p:attrNameLst>
                                      </p:cBhvr>
                                      <p:tavLst>
                                        <p:tav tm="0">
                                          <p:val>
                                            <p:strVal val="#ppt_h"/>
                                          </p:val>
                                        </p:tav>
                                        <p:tav tm="100000">
                                          <p:val>
                                            <p:strVal val="#ppt_h"/>
                                          </p:val>
                                        </p:tav>
                                      </p:tavLst>
                                    </p:anim>
                                    <p:animEffect transition="in" filter="fade">
                                      <p:cBhvr>
                                        <p:cTn id="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4816" t="20168" r="18783" b="30130"/>
          <a:stretch/>
        </p:blipFill>
        <p:spPr>
          <a:xfrm>
            <a:off x="1959617" y="1160640"/>
            <a:ext cx="7719233" cy="4651023"/>
          </a:xfrm>
          <a:prstGeom prst="rect">
            <a:avLst/>
          </a:prstGeom>
        </p:spPr>
      </p:pic>
    </p:spTree>
    <p:extLst>
      <p:ext uri="{BB962C8B-B14F-4D97-AF65-F5344CB8AC3E}">
        <p14:creationId xmlns:p14="http://schemas.microsoft.com/office/powerpoint/2010/main" val="1036755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AutoShape 12"/>
          <p:cNvSpPr>
            <a:spLocks noChangeArrowheads="1"/>
          </p:cNvSpPr>
          <p:nvPr/>
        </p:nvSpPr>
        <p:spPr bwMode="auto">
          <a:xfrm>
            <a:off x="4171246" y="2794001"/>
            <a:ext cx="3772253" cy="993424"/>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smtClean="0">
                <a:solidFill>
                  <a:schemeClr val="tx1"/>
                </a:solidFill>
              </a:rPr>
              <a:t>الأهمية التطبيقية</a:t>
            </a:r>
            <a:endParaRPr lang="en-US" altLang="en-US" sz="3600" dirty="0">
              <a:solidFill>
                <a:schemeClr val="tx1"/>
              </a:solidFill>
            </a:endParaRPr>
          </a:p>
        </p:txBody>
      </p:sp>
    </p:spTree>
    <p:extLst>
      <p:ext uri="{BB962C8B-B14F-4D97-AF65-F5344CB8AC3E}">
        <p14:creationId xmlns:p14="http://schemas.microsoft.com/office/powerpoint/2010/main" val="2477344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strVal val="#ppt_w*0.70"/>
                                          </p:val>
                                        </p:tav>
                                        <p:tav tm="100000">
                                          <p:val>
                                            <p:strVal val="#ppt_w"/>
                                          </p:val>
                                        </p:tav>
                                      </p:tavLst>
                                    </p:anim>
                                    <p:anim calcmode="lin" valueType="num">
                                      <p:cBhvr>
                                        <p:cTn id="8" dur="500" fill="hold"/>
                                        <p:tgtEl>
                                          <p:spTgt spid="10"/>
                                        </p:tgtEl>
                                        <p:attrNameLst>
                                          <p:attrName>ppt_h</p:attrName>
                                        </p:attrNameLst>
                                      </p:cBhvr>
                                      <p:tavLst>
                                        <p:tav tm="0">
                                          <p:val>
                                            <p:strVal val="#ppt_h"/>
                                          </p:val>
                                        </p:tav>
                                        <p:tav tm="100000">
                                          <p:val>
                                            <p:strVal val="#ppt_h"/>
                                          </p:val>
                                        </p:tav>
                                      </p:tavLst>
                                    </p:anim>
                                    <p:animEffect transition="in" filter="fade">
                                      <p:cBhvr>
                                        <p:cTn id="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4139" t="42987" r="16825" b="31322"/>
          <a:stretch/>
        </p:blipFill>
        <p:spPr>
          <a:xfrm>
            <a:off x="1496596" y="2020711"/>
            <a:ext cx="9155151" cy="2698044"/>
          </a:xfrm>
          <a:prstGeom prst="rect">
            <a:avLst/>
          </a:prstGeom>
        </p:spPr>
      </p:pic>
    </p:spTree>
    <p:extLst>
      <p:ext uri="{BB962C8B-B14F-4D97-AF65-F5344CB8AC3E}">
        <p14:creationId xmlns:p14="http://schemas.microsoft.com/office/powerpoint/2010/main" val="3851122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AutoShape 12"/>
          <p:cNvSpPr>
            <a:spLocks noChangeArrowheads="1"/>
          </p:cNvSpPr>
          <p:nvPr/>
        </p:nvSpPr>
        <p:spPr bwMode="auto">
          <a:xfrm>
            <a:off x="3694289" y="2249488"/>
            <a:ext cx="4689475" cy="164941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smtClean="0">
                <a:solidFill>
                  <a:schemeClr val="tx1"/>
                </a:solidFill>
              </a:rPr>
              <a:t>أهداف</a:t>
            </a:r>
            <a:r>
              <a:rPr lang="ar-AE" altLang="en-US" sz="3600" dirty="0" smtClean="0">
                <a:solidFill>
                  <a:schemeClr val="tx1"/>
                </a:solidFill>
              </a:rPr>
              <a:t> </a:t>
            </a:r>
            <a:r>
              <a:rPr lang="ar-AE" altLang="en-US" sz="3600" dirty="0">
                <a:solidFill>
                  <a:schemeClr val="tx1"/>
                </a:solidFill>
              </a:rPr>
              <a:t>الدراسة</a:t>
            </a:r>
            <a:endParaRPr lang="en-US" altLang="en-US" sz="3600" dirty="0">
              <a:solidFill>
                <a:schemeClr val="tx1"/>
              </a:solidFill>
            </a:endParaRPr>
          </a:p>
        </p:txBody>
      </p:sp>
    </p:spTree>
    <p:extLst>
      <p:ext uri="{BB962C8B-B14F-4D97-AF65-F5344CB8AC3E}">
        <p14:creationId xmlns:p14="http://schemas.microsoft.com/office/powerpoint/2010/main" val="79498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strVal val="#ppt_w*0.7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4457" t="24477" r="18577" b="48230"/>
          <a:stretch/>
        </p:blipFill>
        <p:spPr>
          <a:xfrm>
            <a:off x="1670560" y="1501416"/>
            <a:ext cx="8266873" cy="2702281"/>
          </a:xfrm>
          <a:prstGeom prst="rect">
            <a:avLst/>
          </a:prstGeom>
        </p:spPr>
      </p:pic>
      <p:pic>
        <p:nvPicPr>
          <p:cNvPr id="8" name="Picture 7"/>
          <p:cNvPicPr>
            <a:picLocks noChangeAspect="1"/>
          </p:cNvPicPr>
          <p:nvPr/>
        </p:nvPicPr>
        <p:blipFill rotWithShape="1">
          <a:blip r:embed="rId3"/>
          <a:srcRect l="34457" t="72978" r="18577" b="14001"/>
          <a:stretch/>
        </p:blipFill>
        <p:spPr>
          <a:xfrm>
            <a:off x="1670561" y="4188933"/>
            <a:ext cx="8266872" cy="1289197"/>
          </a:xfrm>
          <a:prstGeom prst="rect">
            <a:avLst/>
          </a:prstGeom>
        </p:spPr>
      </p:pic>
    </p:spTree>
    <p:extLst>
      <p:ext uri="{BB962C8B-B14F-4D97-AF65-F5344CB8AC3E}">
        <p14:creationId xmlns:p14="http://schemas.microsoft.com/office/powerpoint/2010/main" val="38467895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3694289" y="2249488"/>
            <a:ext cx="4689475" cy="164941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3600">
                <a:solidFill>
                  <a:schemeClr val="tx1"/>
                </a:solidFill>
              </a:rPr>
              <a:t>تساؤلات الدراسة</a:t>
            </a:r>
            <a:endParaRPr lang="en-US" altLang="en-US" sz="3600">
              <a:solidFill>
                <a:schemeClr val="tx1"/>
              </a:solidFill>
            </a:endParaRPr>
          </a:p>
        </p:txBody>
      </p:sp>
    </p:spTree>
    <p:extLst>
      <p:ext uri="{BB962C8B-B14F-4D97-AF65-F5344CB8AC3E}">
        <p14:creationId xmlns:p14="http://schemas.microsoft.com/office/powerpoint/2010/main" val="4160092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6516159" y="250825"/>
            <a:ext cx="2905125" cy="53022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2400">
                <a:solidFill>
                  <a:schemeClr val="tx1"/>
                </a:solidFill>
              </a:rPr>
              <a:t>التساؤل الرئيس الأول</a:t>
            </a:r>
            <a:endParaRPr lang="en-US" altLang="en-US" sz="2400">
              <a:solidFill>
                <a:schemeClr val="tx1"/>
              </a:solidFill>
            </a:endParaRPr>
          </a:p>
        </p:txBody>
      </p:sp>
      <p:sp>
        <p:nvSpPr>
          <p:cNvPr id="8" name="Rounded Rectangle 7"/>
          <p:cNvSpPr/>
          <p:nvPr/>
        </p:nvSpPr>
        <p:spPr>
          <a:xfrm>
            <a:off x="4820709" y="935038"/>
            <a:ext cx="4995863" cy="6889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2000" dirty="0">
                <a:solidFill>
                  <a:schemeClr val="tx1"/>
                </a:solidFill>
                <a:latin typeface="Sakkal Majalla" panose="02000000000000000000" pitchFamily="2" charset="-78"/>
                <a:cs typeface="Sakkal Majalla" panose="02000000000000000000" pitchFamily="2" charset="-78"/>
              </a:rPr>
              <a:t>ما الأسباب التي تدفع إلى الاشتراك في موقعي الفيسبوك وتويتر؟</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9" name="Rounded Rectangle 8"/>
          <p:cNvSpPr/>
          <p:nvPr/>
        </p:nvSpPr>
        <p:spPr>
          <a:xfrm>
            <a:off x="1271059" y="1774825"/>
            <a:ext cx="575468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1600"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للتعبير عن الآراء التي يصعب التعبير عنها في المجتمع؟</a:t>
            </a:r>
            <a:endParaRPr lang="en-US" sz="1600" dirty="0">
              <a:solidFill>
                <a:schemeClr val="tx1"/>
              </a:solidFill>
              <a:latin typeface="Sakkal Majalla" panose="02000000000000000000" pitchFamily="2" charset="-78"/>
              <a:cs typeface="Sakkal Majalla" panose="02000000000000000000" pitchFamily="2" charset="-78"/>
            </a:endParaRPr>
          </a:p>
        </p:txBody>
      </p:sp>
      <p:sp>
        <p:nvSpPr>
          <p:cNvPr id="10" name="Rounded Rectangle 9"/>
          <p:cNvSpPr/>
          <p:nvPr/>
        </p:nvSpPr>
        <p:spPr>
          <a:xfrm>
            <a:off x="1271059" y="2430463"/>
            <a:ext cx="569753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لأغراض اقتصادية شرائية؟</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11" name="Rounded Rectangle 10"/>
          <p:cNvSpPr/>
          <p:nvPr/>
        </p:nvSpPr>
        <p:spPr>
          <a:xfrm>
            <a:off x="1271059" y="3173413"/>
            <a:ext cx="569753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للانضمام لبعض الحملات الاجتماعية؟</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12" name="Rounded Rectangle 11"/>
          <p:cNvSpPr/>
          <p:nvPr/>
        </p:nvSpPr>
        <p:spPr>
          <a:xfrm>
            <a:off x="1329797" y="3914775"/>
            <a:ext cx="5695950"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للتواصل مع القطاعات الخدمية؟</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13" name="Rounded Rectangle 12"/>
          <p:cNvSpPr/>
          <p:nvPr/>
        </p:nvSpPr>
        <p:spPr>
          <a:xfrm>
            <a:off x="1329797" y="4570413"/>
            <a:ext cx="5695950"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1600"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للخروج من دائرة العزلة والبحث عن صداقات؟</a:t>
            </a:r>
            <a:endParaRPr lang="en-US" sz="1600" dirty="0">
              <a:solidFill>
                <a:schemeClr val="tx1"/>
              </a:solidFill>
              <a:latin typeface="Sakkal Majalla" panose="02000000000000000000" pitchFamily="2" charset="-78"/>
              <a:cs typeface="Sakkal Majalla" panose="02000000000000000000" pitchFamily="2" charset="-78"/>
            </a:endParaRPr>
          </a:p>
        </p:txBody>
      </p:sp>
      <p:sp>
        <p:nvSpPr>
          <p:cNvPr id="14" name="Rounded Rectangle 13"/>
          <p:cNvSpPr/>
          <p:nvPr/>
        </p:nvSpPr>
        <p:spPr>
          <a:xfrm>
            <a:off x="1329797" y="5313363"/>
            <a:ext cx="5695950"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لمتابعة أخبار المشاهير؟</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15" name="Rounded Rectangle 14"/>
          <p:cNvSpPr/>
          <p:nvPr/>
        </p:nvSpPr>
        <p:spPr>
          <a:xfrm>
            <a:off x="1337734" y="6046788"/>
            <a:ext cx="569753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مواكبة للعصر واقتناء كل جديد؟</a:t>
            </a:r>
            <a:endParaRPr lang="en-US" sz="2000" dirty="0">
              <a:solidFill>
                <a:schemeClr val="tx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7646307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1+#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1+#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1+#ppt_w/2"/>
                                          </p:val>
                                        </p:tav>
                                        <p:tav tm="100000">
                                          <p:val>
                                            <p:strVal val="#ppt_x"/>
                                          </p:val>
                                        </p:tav>
                                      </p:tavLst>
                                    </p:anim>
                                    <p:anim calcmode="lin" valueType="num">
                                      <p:cBhvr additive="base">
                                        <p:cTn id="33"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2"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fill="hold"/>
                                        <p:tgtEl>
                                          <p:spTgt spid="12"/>
                                        </p:tgtEl>
                                        <p:attrNameLst>
                                          <p:attrName>ppt_x</p:attrName>
                                        </p:attrNameLst>
                                      </p:cBhvr>
                                      <p:tavLst>
                                        <p:tav tm="0">
                                          <p:val>
                                            <p:strVal val="1+#ppt_w/2"/>
                                          </p:val>
                                        </p:tav>
                                        <p:tav tm="100000">
                                          <p:val>
                                            <p:strVal val="#ppt_x"/>
                                          </p:val>
                                        </p:tav>
                                      </p:tavLst>
                                    </p:anim>
                                    <p:anim calcmode="lin" valueType="num">
                                      <p:cBhvr additive="base">
                                        <p:cTn id="39"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2" fill="hold" grpId="0" nodeType="click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1+#ppt_w/2"/>
                                          </p:val>
                                        </p:tav>
                                        <p:tav tm="100000">
                                          <p:val>
                                            <p:strVal val="#ppt_x"/>
                                          </p:val>
                                        </p:tav>
                                      </p:tavLst>
                                    </p:anim>
                                    <p:anim calcmode="lin" valueType="num">
                                      <p:cBhvr additive="base">
                                        <p:cTn id="45"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2" fill="hold" grpId="0" nodeType="click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fill="hold"/>
                                        <p:tgtEl>
                                          <p:spTgt spid="14"/>
                                        </p:tgtEl>
                                        <p:attrNameLst>
                                          <p:attrName>ppt_x</p:attrName>
                                        </p:attrNameLst>
                                      </p:cBhvr>
                                      <p:tavLst>
                                        <p:tav tm="0">
                                          <p:val>
                                            <p:strVal val="1+#ppt_w/2"/>
                                          </p:val>
                                        </p:tav>
                                        <p:tav tm="100000">
                                          <p:val>
                                            <p:strVal val="#ppt_x"/>
                                          </p:val>
                                        </p:tav>
                                      </p:tavLst>
                                    </p:anim>
                                    <p:anim calcmode="lin" valueType="num">
                                      <p:cBhvr additive="base">
                                        <p:cTn id="51"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2" fill="hold" grpId="0" nodeType="click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additive="base">
                                        <p:cTn id="56" dur="500" fill="hold"/>
                                        <p:tgtEl>
                                          <p:spTgt spid="15"/>
                                        </p:tgtEl>
                                        <p:attrNameLst>
                                          <p:attrName>ppt_x</p:attrName>
                                        </p:attrNameLst>
                                      </p:cBhvr>
                                      <p:tavLst>
                                        <p:tav tm="0">
                                          <p:val>
                                            <p:strVal val="1+#ppt_w/2"/>
                                          </p:val>
                                        </p:tav>
                                        <p:tav tm="100000">
                                          <p:val>
                                            <p:strVal val="#ppt_x"/>
                                          </p:val>
                                        </p:tav>
                                      </p:tavLst>
                                    </p:anim>
                                    <p:anim calcmode="lin" valueType="num">
                                      <p:cBhvr additive="base">
                                        <p:cTn id="57"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6222649" y="555628"/>
            <a:ext cx="2905125" cy="53022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2400">
                <a:solidFill>
                  <a:schemeClr val="tx1"/>
                </a:solidFill>
              </a:rPr>
              <a:t>التساؤل الرئيس الثاني</a:t>
            </a:r>
            <a:endParaRPr lang="en-US" altLang="en-US" sz="2400">
              <a:solidFill>
                <a:schemeClr val="tx1"/>
              </a:solidFill>
            </a:endParaRPr>
          </a:p>
        </p:txBody>
      </p:sp>
      <p:sp>
        <p:nvSpPr>
          <p:cNvPr id="8" name="Rounded Rectangle 7"/>
          <p:cNvSpPr/>
          <p:nvPr/>
        </p:nvSpPr>
        <p:spPr>
          <a:xfrm>
            <a:off x="4527199" y="1465266"/>
            <a:ext cx="4995863" cy="6873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2000" dirty="0">
                <a:solidFill>
                  <a:schemeClr val="tx1"/>
                </a:solidFill>
                <a:latin typeface="Sakkal Majalla" panose="02000000000000000000" pitchFamily="2" charset="-78"/>
                <a:cs typeface="Sakkal Majalla" panose="02000000000000000000" pitchFamily="2" charset="-78"/>
              </a:rPr>
              <a:t>ما طبيعة العلاقات الاجتماعية عبر موقعي الفيسبوك وتويتر؟</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9" name="Rounded Rectangle 8"/>
          <p:cNvSpPr/>
          <p:nvPr/>
        </p:nvSpPr>
        <p:spPr>
          <a:xfrm>
            <a:off x="1010887" y="2570166"/>
            <a:ext cx="5754687"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استخدام موقعي الفيسبوك وتويتر للبحث عن صداقات جديدة؟</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0" name="Rounded Rectangle 9"/>
          <p:cNvSpPr/>
          <p:nvPr/>
        </p:nvSpPr>
        <p:spPr>
          <a:xfrm>
            <a:off x="1044224" y="3567116"/>
            <a:ext cx="569753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استخدام موقعي الفيسبوك وتويتر لتعزيز علاقات  صداقة قديمة؟</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1" name="Rounded Rectangle 10"/>
          <p:cNvSpPr/>
          <p:nvPr/>
        </p:nvSpPr>
        <p:spPr>
          <a:xfrm>
            <a:off x="1069624" y="4562478"/>
            <a:ext cx="5695950"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استخدام موقعي الفيسبوك وتويتر للتواصل مع الأقارب البعيدين مكانياً؟</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2" name="Rounded Rectangle 11"/>
          <p:cNvSpPr/>
          <p:nvPr/>
        </p:nvSpPr>
        <p:spPr>
          <a:xfrm>
            <a:off x="1069624" y="5559428"/>
            <a:ext cx="5695950"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استخدام موقعي الفيسبوك وتويتر لتكوين صداقات من بلدان مختلفة؟</a:t>
            </a:r>
            <a:endParaRPr lang="en-US" dirty="0">
              <a:solidFill>
                <a:schemeClr val="tx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98705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1+#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1+#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1+#ppt_w/2"/>
                                          </p:val>
                                        </p:tav>
                                        <p:tav tm="100000">
                                          <p:val>
                                            <p:strVal val="#ppt_x"/>
                                          </p:val>
                                        </p:tav>
                                      </p:tavLst>
                                    </p:anim>
                                    <p:anim calcmode="lin" valueType="num">
                                      <p:cBhvr additive="base">
                                        <p:cTn id="33"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2"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fill="hold"/>
                                        <p:tgtEl>
                                          <p:spTgt spid="12"/>
                                        </p:tgtEl>
                                        <p:attrNameLst>
                                          <p:attrName>ppt_x</p:attrName>
                                        </p:attrNameLst>
                                      </p:cBhvr>
                                      <p:tavLst>
                                        <p:tav tm="0">
                                          <p:val>
                                            <p:strVal val="1+#ppt_w/2"/>
                                          </p:val>
                                        </p:tav>
                                        <p:tav tm="100000">
                                          <p:val>
                                            <p:strVal val="#ppt_x"/>
                                          </p:val>
                                        </p:tav>
                                      </p:tavLst>
                                    </p:anim>
                                    <p:anim calcmode="lin" valueType="num">
                                      <p:cBhvr additive="base">
                                        <p:cTn id="39"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P spid="1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6154916" y="1052337"/>
            <a:ext cx="2905125" cy="53022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2400">
                <a:solidFill>
                  <a:schemeClr val="tx1"/>
                </a:solidFill>
              </a:rPr>
              <a:t>التساؤل الرئيس الثالث</a:t>
            </a:r>
            <a:endParaRPr lang="en-US" altLang="en-US" sz="2400">
              <a:solidFill>
                <a:schemeClr val="tx1"/>
              </a:solidFill>
            </a:endParaRPr>
          </a:p>
        </p:txBody>
      </p:sp>
      <p:sp>
        <p:nvSpPr>
          <p:cNvPr id="8" name="Rounded Rectangle 7"/>
          <p:cNvSpPr/>
          <p:nvPr/>
        </p:nvSpPr>
        <p:spPr>
          <a:xfrm>
            <a:off x="4459466" y="1961975"/>
            <a:ext cx="4995863" cy="6873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2000" dirty="0">
                <a:solidFill>
                  <a:schemeClr val="tx1"/>
                </a:solidFill>
                <a:latin typeface="Sakkal Majalla" panose="02000000000000000000" pitchFamily="2" charset="-78"/>
                <a:cs typeface="Sakkal Majalla" panose="02000000000000000000" pitchFamily="2" charset="-78"/>
              </a:rPr>
              <a:t>ما الآثار الإيجابية الناتجة عن استخدام  الفيسبوك وتويتر؟</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9" name="Rounded Rectangle 8"/>
          <p:cNvSpPr/>
          <p:nvPr/>
        </p:nvSpPr>
        <p:spPr>
          <a:xfrm>
            <a:off x="2024241" y="3027187"/>
            <a:ext cx="489108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ساهم الفيسبوك وتويتر في الانفتاح على المجتمعات الأخرى؟</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0" name="Rounded Rectangle 9"/>
          <p:cNvSpPr/>
          <p:nvPr/>
        </p:nvSpPr>
        <p:spPr>
          <a:xfrm>
            <a:off x="2073454" y="4187650"/>
            <a:ext cx="4841875"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ساهم الفيسبوك وتويتر في تسهيل عملية التواصل؟</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11" name="Rounded Rectangle 10"/>
          <p:cNvSpPr/>
          <p:nvPr/>
        </p:nvSpPr>
        <p:spPr>
          <a:xfrm>
            <a:off x="2038529" y="5349700"/>
            <a:ext cx="4841875"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الاستفادة من الفيسبوك وتويتر في الأغراض التعليمية؟</a:t>
            </a:r>
            <a:endParaRPr lang="en-US" sz="2000" dirty="0">
              <a:solidFill>
                <a:schemeClr val="tx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796086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1+#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1+#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1+#ppt_w/2"/>
                                          </p:val>
                                        </p:tav>
                                        <p:tav tm="100000">
                                          <p:val>
                                            <p:strVal val="#ppt_x"/>
                                          </p:val>
                                        </p:tav>
                                      </p:tavLst>
                                    </p:anim>
                                    <p:anim calcmode="lin" valueType="num">
                                      <p:cBhvr additive="base">
                                        <p:cTn id="33"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6290382" y="555628"/>
            <a:ext cx="2905125" cy="53022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2400">
                <a:solidFill>
                  <a:schemeClr val="tx1"/>
                </a:solidFill>
              </a:rPr>
              <a:t>التساؤل الرئيس الرابع</a:t>
            </a:r>
            <a:endParaRPr lang="en-US" altLang="en-US" sz="2400">
              <a:solidFill>
                <a:schemeClr val="tx1"/>
              </a:solidFill>
            </a:endParaRPr>
          </a:p>
        </p:txBody>
      </p:sp>
      <p:sp>
        <p:nvSpPr>
          <p:cNvPr id="8" name="Rounded Rectangle 7"/>
          <p:cNvSpPr/>
          <p:nvPr/>
        </p:nvSpPr>
        <p:spPr>
          <a:xfrm>
            <a:off x="4594932" y="1465266"/>
            <a:ext cx="4995863" cy="6873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2000" dirty="0">
                <a:solidFill>
                  <a:schemeClr val="tx1"/>
                </a:solidFill>
                <a:latin typeface="Sakkal Majalla" panose="02000000000000000000" pitchFamily="2" charset="-78"/>
                <a:cs typeface="Sakkal Majalla" panose="02000000000000000000" pitchFamily="2" charset="-78"/>
              </a:rPr>
              <a:t>ما الآثار السلبية الناتجة عن استخدام  الفيسبوك وتويتر؟</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9" name="Rounded Rectangle 8"/>
          <p:cNvSpPr/>
          <p:nvPr/>
        </p:nvSpPr>
        <p:spPr>
          <a:xfrm>
            <a:off x="1824745" y="2532066"/>
            <a:ext cx="4278312"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يؤدي  الفيسبوك وتويتر إلى التفكك الأسري؟</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0" name="Rounded Rectangle 9"/>
          <p:cNvSpPr/>
          <p:nvPr/>
        </p:nvSpPr>
        <p:spPr>
          <a:xfrm>
            <a:off x="1869195" y="3692528"/>
            <a:ext cx="4233862"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يؤدي  الفيسبوك وتويتر إلى اهمال الواجبات الاجتماعية؟</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1" name="Rounded Rectangle 10"/>
          <p:cNvSpPr/>
          <p:nvPr/>
        </p:nvSpPr>
        <p:spPr>
          <a:xfrm>
            <a:off x="1834270" y="4854578"/>
            <a:ext cx="4233862"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يؤدي  الفيسبوك وتويتر إلى تراجع التحصيل العلمي؟</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2" name="Rounded Rectangle 11"/>
          <p:cNvSpPr/>
          <p:nvPr/>
        </p:nvSpPr>
        <p:spPr>
          <a:xfrm>
            <a:off x="1818395" y="6015041"/>
            <a:ext cx="4233862"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يؤدي  الفيسبوك وتويتر إلى أضرار جسدية؟</a:t>
            </a:r>
            <a:endParaRPr lang="en-US" dirty="0">
              <a:solidFill>
                <a:schemeClr val="tx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912397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1+#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1+#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1+#ppt_w/2"/>
                                          </p:val>
                                        </p:tav>
                                        <p:tav tm="100000">
                                          <p:val>
                                            <p:strVal val="#ppt_x"/>
                                          </p:val>
                                        </p:tav>
                                      </p:tavLst>
                                    </p:anim>
                                    <p:anim calcmode="lin" valueType="num">
                                      <p:cBhvr additive="base">
                                        <p:cTn id="33"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2"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fill="hold"/>
                                        <p:tgtEl>
                                          <p:spTgt spid="12"/>
                                        </p:tgtEl>
                                        <p:attrNameLst>
                                          <p:attrName>ppt_x</p:attrName>
                                        </p:attrNameLst>
                                      </p:cBhvr>
                                      <p:tavLst>
                                        <p:tav tm="0">
                                          <p:val>
                                            <p:strVal val="1+#ppt_w/2"/>
                                          </p:val>
                                        </p:tav>
                                        <p:tav tm="100000">
                                          <p:val>
                                            <p:strVal val="#ppt_x"/>
                                          </p:val>
                                        </p:tav>
                                      </p:tavLst>
                                    </p:anim>
                                    <p:anim calcmode="lin" valueType="num">
                                      <p:cBhvr additive="base">
                                        <p:cTn id="39"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P spid="12"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AutoShape 12"/>
          <p:cNvSpPr>
            <a:spLocks noChangeArrowheads="1"/>
          </p:cNvSpPr>
          <p:nvPr/>
        </p:nvSpPr>
        <p:spPr bwMode="auto">
          <a:xfrm>
            <a:off x="3694289" y="2249488"/>
            <a:ext cx="4689475" cy="164941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smtClean="0">
                <a:solidFill>
                  <a:schemeClr val="tx1"/>
                </a:solidFill>
              </a:rPr>
              <a:t>مفاهيم</a:t>
            </a:r>
            <a:r>
              <a:rPr lang="ar-AE" altLang="en-US" sz="3600" dirty="0" smtClean="0">
                <a:solidFill>
                  <a:schemeClr val="tx1"/>
                </a:solidFill>
              </a:rPr>
              <a:t> </a:t>
            </a:r>
            <a:r>
              <a:rPr lang="ar-AE" altLang="en-US" sz="3600" dirty="0">
                <a:solidFill>
                  <a:schemeClr val="tx1"/>
                </a:solidFill>
              </a:rPr>
              <a:t>الدراسة</a:t>
            </a:r>
            <a:endParaRPr lang="en-US" altLang="en-US" sz="3600" dirty="0">
              <a:solidFill>
                <a:schemeClr val="tx1"/>
              </a:solidFill>
            </a:endParaRPr>
          </a:p>
        </p:txBody>
      </p:sp>
    </p:spTree>
    <p:extLst>
      <p:ext uri="{BB962C8B-B14F-4D97-AF65-F5344CB8AC3E}">
        <p14:creationId xmlns:p14="http://schemas.microsoft.com/office/powerpoint/2010/main" val="3251734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strVal val="#ppt_w*0.7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3693" t="42158" r="17385" b="14743"/>
          <a:stretch/>
        </p:blipFill>
        <p:spPr>
          <a:xfrm>
            <a:off x="1967912" y="268963"/>
            <a:ext cx="7439378" cy="3686586"/>
          </a:xfrm>
          <a:prstGeom prst="rect">
            <a:avLst/>
          </a:prstGeom>
        </p:spPr>
      </p:pic>
      <p:pic>
        <p:nvPicPr>
          <p:cNvPr id="3" name="Picture 2"/>
          <p:cNvPicPr>
            <a:picLocks noChangeAspect="1"/>
          </p:cNvPicPr>
          <p:nvPr/>
        </p:nvPicPr>
        <p:blipFill rotWithShape="1">
          <a:blip r:embed="rId4"/>
          <a:srcRect l="33508" t="45886" r="17602" b="28831"/>
          <a:stretch/>
        </p:blipFill>
        <p:spPr>
          <a:xfrm>
            <a:off x="1967912" y="3942028"/>
            <a:ext cx="7439378" cy="2164017"/>
          </a:xfrm>
          <a:prstGeom prst="rect">
            <a:avLst/>
          </a:prstGeom>
        </p:spPr>
      </p:pic>
    </p:spTree>
    <p:extLst>
      <p:ext uri="{BB962C8B-B14F-4D97-AF65-F5344CB8AC3E}">
        <p14:creationId xmlns:p14="http://schemas.microsoft.com/office/powerpoint/2010/main" val="2488712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4011" t="18174" r="19002" b="7508"/>
          <a:stretch/>
        </p:blipFill>
        <p:spPr>
          <a:xfrm>
            <a:off x="2187971" y="268963"/>
            <a:ext cx="7106854" cy="6323009"/>
          </a:xfrm>
          <a:prstGeom prst="rect">
            <a:avLst/>
          </a:prstGeom>
        </p:spPr>
      </p:pic>
    </p:spTree>
    <p:extLst>
      <p:ext uri="{BB962C8B-B14F-4D97-AF65-F5344CB8AC3E}">
        <p14:creationId xmlns:p14="http://schemas.microsoft.com/office/powerpoint/2010/main" val="2729823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AutoShape 12"/>
          <p:cNvSpPr>
            <a:spLocks noChangeArrowheads="1"/>
          </p:cNvSpPr>
          <p:nvPr/>
        </p:nvSpPr>
        <p:spPr bwMode="auto">
          <a:xfrm>
            <a:off x="2709333" y="2249487"/>
            <a:ext cx="5674431" cy="1746779"/>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smtClean="0">
                <a:solidFill>
                  <a:schemeClr val="tx1"/>
                </a:solidFill>
              </a:rPr>
              <a:t>الفصل الثاني: الاطار النظري</a:t>
            </a:r>
            <a:endParaRPr lang="en-US" altLang="en-US" sz="3600" dirty="0">
              <a:solidFill>
                <a:schemeClr val="tx1"/>
              </a:solidFill>
            </a:endParaRPr>
          </a:p>
        </p:txBody>
      </p:sp>
    </p:spTree>
    <p:extLst>
      <p:ext uri="{BB962C8B-B14F-4D97-AF65-F5344CB8AC3E}">
        <p14:creationId xmlns:p14="http://schemas.microsoft.com/office/powerpoint/2010/main" val="2299054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strVal val="#ppt_w*0.7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5499" t="12492" r="15287" b="24485"/>
          <a:stretch/>
        </p:blipFill>
        <p:spPr>
          <a:xfrm>
            <a:off x="1819850" y="975974"/>
            <a:ext cx="7154818" cy="5153893"/>
          </a:xfrm>
          <a:prstGeom prst="rect">
            <a:avLst/>
          </a:prstGeom>
        </p:spPr>
      </p:pic>
    </p:spTree>
    <p:extLst>
      <p:ext uri="{BB962C8B-B14F-4D97-AF65-F5344CB8AC3E}">
        <p14:creationId xmlns:p14="http://schemas.microsoft.com/office/powerpoint/2010/main" val="15409250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5491" t="22532" r="19544" b="32856"/>
          <a:stretch/>
        </p:blipFill>
        <p:spPr>
          <a:xfrm>
            <a:off x="1732577" y="1345306"/>
            <a:ext cx="7946273" cy="4434605"/>
          </a:xfrm>
          <a:prstGeom prst="rect">
            <a:avLst/>
          </a:prstGeom>
        </p:spPr>
      </p:pic>
    </p:spTree>
    <p:extLst>
      <p:ext uri="{BB962C8B-B14F-4D97-AF65-F5344CB8AC3E}">
        <p14:creationId xmlns:p14="http://schemas.microsoft.com/office/powerpoint/2010/main" val="4127427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3870" t="22098" r="17706" b="20511"/>
          <a:stretch/>
        </p:blipFill>
        <p:spPr>
          <a:xfrm>
            <a:off x="2359379" y="1264356"/>
            <a:ext cx="7319472" cy="4879648"/>
          </a:xfrm>
          <a:prstGeom prst="rect">
            <a:avLst/>
          </a:prstGeom>
        </p:spPr>
      </p:pic>
    </p:spTree>
    <p:extLst>
      <p:ext uri="{BB962C8B-B14F-4D97-AF65-F5344CB8AC3E}">
        <p14:creationId xmlns:p14="http://schemas.microsoft.com/office/powerpoint/2010/main" val="1355863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4519" t="18848" r="17538" b="10960"/>
          <a:stretch/>
        </p:blipFill>
        <p:spPr>
          <a:xfrm>
            <a:off x="3149601" y="975974"/>
            <a:ext cx="6423378" cy="5289840"/>
          </a:xfrm>
          <a:prstGeom prst="rect">
            <a:avLst/>
          </a:prstGeom>
        </p:spPr>
      </p:pic>
    </p:spTree>
    <p:extLst>
      <p:ext uri="{BB962C8B-B14F-4D97-AF65-F5344CB8AC3E}">
        <p14:creationId xmlns:p14="http://schemas.microsoft.com/office/powerpoint/2010/main" val="35158352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4988" t="20979" r="17778" b="20817"/>
          <a:stretch/>
        </p:blipFill>
        <p:spPr>
          <a:xfrm>
            <a:off x="2460978" y="1160640"/>
            <a:ext cx="7134578" cy="4945338"/>
          </a:xfrm>
          <a:prstGeom prst="rect">
            <a:avLst/>
          </a:prstGeom>
        </p:spPr>
      </p:pic>
    </p:spTree>
    <p:extLst>
      <p:ext uri="{BB962C8B-B14F-4D97-AF65-F5344CB8AC3E}">
        <p14:creationId xmlns:p14="http://schemas.microsoft.com/office/powerpoint/2010/main" val="22343839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4876" t="10841" r="18047" b="8115"/>
          <a:stretch/>
        </p:blipFill>
        <p:spPr>
          <a:xfrm>
            <a:off x="3093155" y="666120"/>
            <a:ext cx="6016979" cy="5826566"/>
          </a:xfrm>
          <a:prstGeom prst="rect">
            <a:avLst/>
          </a:prstGeom>
        </p:spPr>
      </p:pic>
    </p:spTree>
    <p:extLst>
      <p:ext uri="{BB962C8B-B14F-4D97-AF65-F5344CB8AC3E}">
        <p14:creationId xmlns:p14="http://schemas.microsoft.com/office/powerpoint/2010/main" val="3797369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AutoShape 12"/>
          <p:cNvSpPr>
            <a:spLocks noChangeArrowheads="1"/>
          </p:cNvSpPr>
          <p:nvPr/>
        </p:nvSpPr>
        <p:spPr bwMode="auto">
          <a:xfrm>
            <a:off x="2187971" y="2362376"/>
            <a:ext cx="7800623" cy="1949980"/>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200" dirty="0" smtClean="0">
                <a:solidFill>
                  <a:schemeClr val="tx1"/>
                </a:solidFill>
              </a:rPr>
              <a:t>المبحث الثاني</a:t>
            </a:r>
          </a:p>
          <a:p>
            <a:pPr algn="ctr" rtl="1" eaLnBrk="1" hangingPunct="1"/>
            <a:r>
              <a:rPr lang="ar-EG" altLang="en-US" sz="3200" dirty="0" smtClean="0">
                <a:solidFill>
                  <a:schemeClr val="tx1"/>
                </a:solidFill>
              </a:rPr>
              <a:t>دور العولمة في ظهور شبكات التواصل الاجتماعي</a:t>
            </a:r>
            <a:endParaRPr lang="en-US" altLang="en-US" sz="3200" dirty="0">
              <a:solidFill>
                <a:schemeClr val="tx1"/>
              </a:solidFill>
            </a:endParaRPr>
          </a:p>
        </p:txBody>
      </p:sp>
    </p:spTree>
    <p:extLst>
      <p:ext uri="{BB962C8B-B14F-4D97-AF65-F5344CB8AC3E}">
        <p14:creationId xmlns:p14="http://schemas.microsoft.com/office/powerpoint/2010/main" val="1036664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strVal val="#ppt_w*0.7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5588" t="12155" r="18903" b="4660"/>
          <a:stretch/>
        </p:blipFill>
        <p:spPr>
          <a:xfrm>
            <a:off x="3296357" y="807134"/>
            <a:ext cx="5678312" cy="5838514"/>
          </a:xfrm>
          <a:prstGeom prst="rect">
            <a:avLst/>
          </a:prstGeom>
        </p:spPr>
      </p:pic>
    </p:spTree>
    <p:extLst>
      <p:ext uri="{BB962C8B-B14F-4D97-AF65-F5344CB8AC3E}">
        <p14:creationId xmlns:p14="http://schemas.microsoft.com/office/powerpoint/2010/main" val="422244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2641600" y="807134"/>
            <a:ext cx="6154580" cy="1315177"/>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200" dirty="0" smtClean="0">
                <a:solidFill>
                  <a:schemeClr val="tx1"/>
                </a:solidFill>
              </a:rPr>
              <a:t>المبحث الثالث</a:t>
            </a:r>
          </a:p>
          <a:p>
            <a:pPr algn="ctr" rtl="1" eaLnBrk="1" hangingPunct="1"/>
            <a:r>
              <a:rPr lang="ar-EG" altLang="en-US" sz="3200" dirty="0" smtClean="0">
                <a:solidFill>
                  <a:schemeClr val="tx1"/>
                </a:solidFill>
              </a:rPr>
              <a:t>الدراسات السابقة</a:t>
            </a:r>
            <a:endParaRPr lang="en-US" altLang="en-US" sz="3200" dirty="0">
              <a:solidFill>
                <a:schemeClr val="tx1"/>
              </a:solidFill>
            </a:endParaRPr>
          </a:p>
        </p:txBody>
      </p:sp>
      <p:sp>
        <p:nvSpPr>
          <p:cNvPr id="8" name="Rounded Rectangle 7"/>
          <p:cNvSpPr/>
          <p:nvPr/>
        </p:nvSpPr>
        <p:spPr>
          <a:xfrm>
            <a:off x="3364443" y="2605444"/>
            <a:ext cx="4995863" cy="6873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lnSpc>
                <a:spcPct val="150000"/>
              </a:lnSpc>
              <a:defRPr/>
            </a:pPr>
            <a:r>
              <a:rPr lang="ar-EG" sz="2800" dirty="0" smtClean="0">
                <a:solidFill>
                  <a:schemeClr val="tx1"/>
                </a:solidFill>
                <a:latin typeface="Sakkal Majalla" panose="02000000000000000000" pitchFamily="2" charset="-78"/>
                <a:cs typeface="Sakkal Majalla" panose="02000000000000000000" pitchFamily="2" charset="-78"/>
              </a:rPr>
              <a:t>الدراسات المحلية</a:t>
            </a:r>
            <a:endParaRPr lang="en-US" sz="2800" dirty="0">
              <a:solidFill>
                <a:schemeClr val="tx1"/>
              </a:solidFill>
              <a:latin typeface="Sakkal Majalla" panose="02000000000000000000" pitchFamily="2" charset="-78"/>
              <a:cs typeface="Sakkal Majalla" panose="02000000000000000000" pitchFamily="2" charset="-78"/>
            </a:endParaRPr>
          </a:p>
        </p:txBody>
      </p:sp>
      <p:sp>
        <p:nvSpPr>
          <p:cNvPr id="9" name="Rounded Rectangle 8"/>
          <p:cNvSpPr/>
          <p:nvPr/>
        </p:nvSpPr>
        <p:spPr>
          <a:xfrm>
            <a:off x="3364443" y="3548067"/>
            <a:ext cx="4995863" cy="6873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lnSpc>
                <a:spcPct val="150000"/>
              </a:lnSpc>
              <a:defRPr/>
            </a:pPr>
            <a:r>
              <a:rPr lang="ar-EG" sz="2800" dirty="0" smtClean="0">
                <a:solidFill>
                  <a:schemeClr val="tx1"/>
                </a:solidFill>
                <a:latin typeface="Sakkal Majalla" panose="02000000000000000000" pitchFamily="2" charset="-78"/>
                <a:cs typeface="Sakkal Majalla" panose="02000000000000000000" pitchFamily="2" charset="-78"/>
              </a:rPr>
              <a:t>الدراسات الأجنبية</a:t>
            </a:r>
            <a:endParaRPr lang="en-US" sz="2800" dirty="0">
              <a:solidFill>
                <a:schemeClr val="tx1"/>
              </a:solidFill>
              <a:latin typeface="Sakkal Majalla" panose="02000000000000000000" pitchFamily="2" charset="-78"/>
              <a:cs typeface="Sakkal Majalla" panose="02000000000000000000" pitchFamily="2" charset="-78"/>
            </a:endParaRPr>
          </a:p>
        </p:txBody>
      </p:sp>
      <p:sp>
        <p:nvSpPr>
          <p:cNvPr id="10" name="Rounded Rectangle 9"/>
          <p:cNvSpPr/>
          <p:nvPr/>
        </p:nvSpPr>
        <p:spPr>
          <a:xfrm>
            <a:off x="3336219" y="4676955"/>
            <a:ext cx="4995863" cy="6873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lnSpc>
                <a:spcPct val="150000"/>
              </a:lnSpc>
              <a:defRPr/>
            </a:pPr>
            <a:r>
              <a:rPr lang="ar-EG" sz="2800" dirty="0" smtClean="0">
                <a:solidFill>
                  <a:schemeClr val="tx1"/>
                </a:solidFill>
                <a:latin typeface="Sakkal Majalla" panose="02000000000000000000" pitchFamily="2" charset="-78"/>
                <a:cs typeface="Sakkal Majalla" panose="02000000000000000000" pitchFamily="2" charset="-78"/>
              </a:rPr>
              <a:t>التعليق على الدراسات السابقة</a:t>
            </a:r>
            <a:endParaRPr lang="en-US" sz="2800" dirty="0">
              <a:solidFill>
                <a:schemeClr val="tx1"/>
              </a:solidFill>
              <a:latin typeface="Sakkal Majalla" panose="02000000000000000000" pitchFamily="2" charset="-78"/>
              <a:cs typeface="Sakkal Majalla" panose="02000000000000000000" pitchFamily="2" charset="-78"/>
            </a:endParaRPr>
          </a:p>
        </p:txBody>
      </p:sp>
      <p:sp>
        <p:nvSpPr>
          <p:cNvPr id="11" name="Rounded Rectangle 10"/>
          <p:cNvSpPr/>
          <p:nvPr/>
        </p:nvSpPr>
        <p:spPr>
          <a:xfrm>
            <a:off x="3336219" y="5619578"/>
            <a:ext cx="4995863" cy="6873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lnSpc>
                <a:spcPct val="150000"/>
              </a:lnSpc>
              <a:defRPr/>
            </a:pPr>
            <a:r>
              <a:rPr lang="ar-EG" sz="2800" dirty="0" smtClean="0">
                <a:solidFill>
                  <a:schemeClr val="tx1"/>
                </a:solidFill>
                <a:latin typeface="Sakkal Majalla" panose="02000000000000000000" pitchFamily="2" charset="-78"/>
                <a:cs typeface="Sakkal Majalla" panose="02000000000000000000" pitchFamily="2" charset="-78"/>
              </a:rPr>
              <a:t>مايميز دراستنا عن الدراسات السابقة</a:t>
            </a:r>
            <a:endParaRPr lang="en-US" sz="2800" dirty="0">
              <a:solidFill>
                <a:schemeClr val="tx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994345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1+#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1+#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1+#ppt_w/2"/>
                                          </p:val>
                                        </p:tav>
                                        <p:tav tm="100000">
                                          <p:val>
                                            <p:strVal val="#ppt_x"/>
                                          </p:val>
                                        </p:tav>
                                      </p:tavLst>
                                    </p:anim>
                                    <p:anim calcmode="lin" valueType="num">
                                      <p:cBhvr additive="base">
                                        <p:cTn id="33"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p:cNvPicPr>
            <a:picLocks noChangeAspect="1"/>
          </p:cNvPicPr>
          <p:nvPr/>
        </p:nvPicPr>
        <p:blipFill rotWithShape="1">
          <a:blip r:embed="rId3"/>
          <a:srcRect l="27647" t="26311" r="24986" b="17062"/>
          <a:stretch/>
        </p:blipFill>
        <p:spPr>
          <a:xfrm>
            <a:off x="1532013" y="807134"/>
            <a:ext cx="7930643" cy="5330430"/>
          </a:xfrm>
          <a:prstGeom prst="rect">
            <a:avLst/>
          </a:prstGeom>
        </p:spPr>
      </p:pic>
    </p:spTree>
    <p:extLst>
      <p:ext uri="{BB962C8B-B14F-4D97-AF65-F5344CB8AC3E}">
        <p14:creationId xmlns:p14="http://schemas.microsoft.com/office/powerpoint/2010/main" val="352672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27539" t="28516" r="25162" b="14277"/>
          <a:stretch/>
        </p:blipFill>
        <p:spPr>
          <a:xfrm>
            <a:off x="1671751" y="975974"/>
            <a:ext cx="7818614" cy="5316657"/>
          </a:xfrm>
          <a:prstGeom prst="rect">
            <a:avLst/>
          </a:prstGeom>
        </p:spPr>
      </p:pic>
    </p:spTree>
    <p:extLst>
      <p:ext uri="{BB962C8B-B14F-4D97-AF65-F5344CB8AC3E}">
        <p14:creationId xmlns:p14="http://schemas.microsoft.com/office/powerpoint/2010/main" val="15794721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150245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25938" t="25258" r="24348" b="43032"/>
          <a:stretch/>
        </p:blipFill>
        <p:spPr>
          <a:xfrm>
            <a:off x="1012501" y="1280775"/>
            <a:ext cx="9248043" cy="3316423"/>
          </a:xfrm>
          <a:prstGeom prst="rect">
            <a:avLst/>
          </a:prstGeom>
        </p:spPr>
      </p:pic>
      <p:pic>
        <p:nvPicPr>
          <p:cNvPr id="8" name="Picture 7"/>
          <p:cNvPicPr>
            <a:picLocks noChangeAspect="1"/>
          </p:cNvPicPr>
          <p:nvPr/>
        </p:nvPicPr>
        <p:blipFill rotWithShape="1">
          <a:blip r:embed="rId3"/>
          <a:srcRect l="25938" t="69871" r="24348" b="11364"/>
          <a:stretch/>
        </p:blipFill>
        <p:spPr>
          <a:xfrm>
            <a:off x="987632" y="4455099"/>
            <a:ext cx="9272912" cy="1967779"/>
          </a:xfrm>
          <a:prstGeom prst="rect">
            <a:avLst/>
          </a:prstGeom>
        </p:spPr>
      </p:pic>
    </p:spTree>
    <p:extLst>
      <p:ext uri="{BB962C8B-B14F-4D97-AF65-F5344CB8AC3E}">
        <p14:creationId xmlns:p14="http://schemas.microsoft.com/office/powerpoint/2010/main" val="4176522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26635" t="23332" r="27239" b="59774"/>
          <a:stretch/>
        </p:blipFill>
        <p:spPr>
          <a:xfrm>
            <a:off x="1948458" y="1202573"/>
            <a:ext cx="7605697" cy="1566113"/>
          </a:xfrm>
          <a:prstGeom prst="rect">
            <a:avLst/>
          </a:prstGeom>
        </p:spPr>
      </p:pic>
      <p:pic>
        <p:nvPicPr>
          <p:cNvPr id="8" name="Picture 7"/>
          <p:cNvPicPr>
            <a:picLocks noChangeAspect="1"/>
          </p:cNvPicPr>
          <p:nvPr/>
        </p:nvPicPr>
        <p:blipFill rotWithShape="1">
          <a:blip r:embed="rId3"/>
          <a:srcRect l="26635" t="54345" r="27239" b="9443"/>
          <a:stretch/>
        </p:blipFill>
        <p:spPr>
          <a:xfrm>
            <a:off x="1948458" y="2752867"/>
            <a:ext cx="7605697" cy="3356979"/>
          </a:xfrm>
          <a:prstGeom prst="rect">
            <a:avLst/>
          </a:prstGeom>
        </p:spPr>
      </p:pic>
    </p:spTree>
    <p:extLst>
      <p:ext uri="{BB962C8B-B14F-4D97-AF65-F5344CB8AC3E}">
        <p14:creationId xmlns:p14="http://schemas.microsoft.com/office/powerpoint/2010/main" val="2745955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27044" t="24168" r="28345" b="9239"/>
          <a:stretch/>
        </p:blipFill>
        <p:spPr>
          <a:xfrm>
            <a:off x="2530858" y="765569"/>
            <a:ext cx="6585434" cy="5527062"/>
          </a:xfrm>
          <a:prstGeom prst="rect">
            <a:avLst/>
          </a:prstGeom>
        </p:spPr>
      </p:pic>
    </p:spTree>
    <p:extLst>
      <p:ext uri="{BB962C8B-B14F-4D97-AF65-F5344CB8AC3E}">
        <p14:creationId xmlns:p14="http://schemas.microsoft.com/office/powerpoint/2010/main" val="30847831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DB572FB-CF2E-4FAF-9327-D1D552BBEAC4}"/>
</file>

<file path=customXml/itemProps2.xml><?xml version="1.0" encoding="utf-8"?>
<ds:datastoreItem xmlns:ds="http://schemas.openxmlformats.org/officeDocument/2006/customXml" ds:itemID="{8C230C2B-6063-4A76-9FE8-01D808554438}"/>
</file>

<file path=customXml/itemProps3.xml><?xml version="1.0" encoding="utf-8"?>
<ds:datastoreItem xmlns:ds="http://schemas.openxmlformats.org/officeDocument/2006/customXml" ds:itemID="{02D7C7BB-AEC8-47B5-8555-EC4CACA96DC5}"/>
</file>

<file path=docProps/app.xml><?xml version="1.0" encoding="utf-8"?>
<Properties xmlns="http://schemas.openxmlformats.org/officeDocument/2006/extended-properties" xmlns:vt="http://schemas.openxmlformats.org/officeDocument/2006/docPropsVTypes">
  <TotalTime>1063</TotalTime>
  <Words>1480</Words>
  <Application>Microsoft Office PowerPoint</Application>
  <PresentationFormat>Widescreen</PresentationFormat>
  <Paragraphs>267</Paragraphs>
  <Slides>68</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68</vt:i4>
      </vt:variant>
    </vt:vector>
  </HeadingPairs>
  <TitlesOfParts>
    <vt:vector size="76" baseType="lpstr">
      <vt:lpstr>Arial</vt:lpstr>
      <vt:lpstr>Calibri</vt:lpstr>
      <vt:lpstr>Calibri Light</vt:lpstr>
      <vt:lpstr>neo sans arabic</vt:lpstr>
      <vt:lpstr>Sakkal Majalla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Maher</cp:lastModifiedBy>
  <cp:revision>106</cp:revision>
  <dcterms:created xsi:type="dcterms:W3CDTF">2023-04-29T09:08:23Z</dcterms:created>
  <dcterms:modified xsi:type="dcterms:W3CDTF">2024-05-16T16:10:37Z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