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15"/>
  </p:notesMasterIdLst>
  <p:sldIdLst>
    <p:sldId id="480" r:id="rId5"/>
    <p:sldId id="303" r:id="rId6"/>
    <p:sldId id="271" r:id="rId7"/>
    <p:sldId id="313" r:id="rId8"/>
    <p:sldId id="498" r:id="rId9"/>
    <p:sldId id="276" r:id="rId10"/>
    <p:sldId id="496" r:id="rId11"/>
    <p:sldId id="497" r:id="rId12"/>
    <p:sldId id="256" r:id="rId13"/>
    <p:sldId id="34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498"/>
            <p14:sldId id="276"/>
            <p14:sldId id="496"/>
            <p14:sldId id="497"/>
            <p14:sldId id="25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617DA-3115-14AF-F208-F3AE87B70CE9}" v="3" dt="2024-09-14T08:27:33.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docChgLst>
    <pc:chgData name="MoumenCharef Eddine" userId="S::moumen.charefeddine@midocean.edu.km::4e634a0d-971e-4aed-a065-e78a2b447985" providerId="AD" clId="Web-{CA943C24-D059-A662-D3D4-F11F56A45DCC}"/>
    <pc:docChg chg="modSld">
      <pc:chgData name="MoumenCharef Eddine" userId="S::moumen.charefeddine@midocean.edu.km::4e634a0d-971e-4aed-a065-e78a2b447985" providerId="AD" clId="Web-{CA943C24-D059-A662-D3D4-F11F56A45DCC}" dt="2024-09-04T15:55:01.101" v="1" actId="1076"/>
      <pc:docMkLst>
        <pc:docMk/>
      </pc:docMkLst>
      <pc:sldChg chg="modSp">
        <pc:chgData name="MoumenCharef Eddine" userId="S::moumen.charefeddine@midocean.edu.km::4e634a0d-971e-4aed-a065-e78a2b447985" providerId="AD" clId="Web-{CA943C24-D059-A662-D3D4-F11F56A45DCC}" dt="2024-09-04T15:55:01.101" v="1" actId="1076"/>
        <pc:sldMkLst>
          <pc:docMk/>
          <pc:sldMk cId="1389432737" sldId="495"/>
        </pc:sldMkLst>
        <pc:picChg chg="mod">
          <ac:chgData name="MoumenCharef Eddine" userId="S::moumen.charefeddine@midocean.edu.km::4e634a0d-971e-4aed-a065-e78a2b447985" providerId="AD" clId="Web-{CA943C24-D059-A662-D3D4-F11F56A45DCC}" dt="2024-09-04T15:54:58.976" v="0" actId="1076"/>
          <ac:picMkLst>
            <pc:docMk/>
            <pc:sldMk cId="1389432737" sldId="495"/>
            <ac:picMk id="5" creationId="{00000000-0000-0000-0000-000000000000}"/>
          </ac:picMkLst>
        </pc:picChg>
        <pc:picChg chg="mod">
          <ac:chgData name="MoumenCharef Eddine" userId="S::moumen.charefeddine@midocean.edu.km::4e634a0d-971e-4aed-a065-e78a2b447985" providerId="AD" clId="Web-{CA943C24-D059-A662-D3D4-F11F56A45DCC}" dt="2024-09-04T15:55:01.101" v="1" actId="1076"/>
          <ac:picMkLst>
            <pc:docMk/>
            <pc:sldMk cId="1389432737" sldId="495"/>
            <ac:picMk id="8" creationId="{00000000-0000-0000-0000-000000000000}"/>
          </ac:picMkLst>
        </pc:picChg>
      </pc:sldChg>
    </pc:docChg>
  </pc:docChgLst>
  <pc:docChgLst>
    <pc:chgData name="KodsHassine" userId="S::kods.hassine@midocean.edu.km::a38286e8-f868-4b29-808a-12842d2d340e" providerId="AD" clId="Web-{AB2617DA-3115-14AF-F208-F3AE87B70CE9}"/>
    <pc:docChg chg="modSld">
      <pc:chgData name="KodsHassine" userId="S::kods.hassine@midocean.edu.km::a38286e8-f868-4b29-808a-12842d2d340e" providerId="AD" clId="Web-{AB2617DA-3115-14AF-F208-F3AE87B70CE9}" dt="2024-09-14T08:25:39.403" v="1" actId="20577"/>
      <pc:docMkLst>
        <pc:docMk/>
      </pc:docMkLst>
      <pc:sldChg chg="modSp">
        <pc:chgData name="KodsHassine" userId="S::kods.hassine@midocean.edu.km::a38286e8-f868-4b29-808a-12842d2d340e" providerId="AD" clId="Web-{AB2617DA-3115-14AF-F208-F3AE87B70CE9}" dt="2024-09-14T08:25:39.403" v="1" actId="20577"/>
        <pc:sldMkLst>
          <pc:docMk/>
          <pc:sldMk cId="0" sldId="480"/>
        </pc:sldMkLst>
        <pc:spChg chg="mod">
          <ac:chgData name="KodsHassine" userId="S::kods.hassine@midocean.edu.km::a38286e8-f868-4b29-808a-12842d2d340e" providerId="AD" clId="Web-{AB2617DA-3115-14AF-F208-F3AE87B70CE9}" dt="2024-09-14T08:25:39.403" v="1" actId="20577"/>
          <ac:spMkLst>
            <pc:docMk/>
            <pc:sldMk cId="0" sldId="480"/>
            <ac:spMk id="3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95329F-9462-8D64-7389-26F1565D8B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9DC6D0-50E0-F21B-4C52-0558E7AEC3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A2C703-5B71-2CF7-1CF4-8FA9ED76B41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9E221FA-1A15-BAF0-35CE-895E465BB079}"/>
              </a:ext>
            </a:extLst>
          </p:cNvPr>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389112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4/27/2026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4/27/2026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4/27/2026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4/27/2026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jpeg"/><Relationship Id="rId1" Type="http://schemas.openxmlformats.org/officeDocument/2006/relationships/slideLayout" Target="../slideLayouts/slideLayout17.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3" name="TextBox 2">
            <a:extLst>
              <a:ext uri="{FF2B5EF4-FFF2-40B4-BE49-F238E27FC236}">
                <a16:creationId xmlns:a16="http://schemas.microsoft.com/office/drawing/2014/main" id="{D5504BB6-38BE-7AF6-EC9D-064CD3625B8A}"/>
              </a:ext>
            </a:extLst>
          </p:cNvPr>
          <p:cNvSpPr txBox="1"/>
          <p:nvPr/>
        </p:nvSpPr>
        <p:spPr>
          <a:xfrm>
            <a:off x="519500" y="2756420"/>
            <a:ext cx="7187782" cy="1077218"/>
          </a:xfrm>
          <a:prstGeom prst="rect">
            <a:avLst/>
          </a:prstGeom>
          <a:noFill/>
        </p:spPr>
        <p:txBody>
          <a:bodyPr wrap="square">
            <a:spAutoFit/>
          </a:bodyPr>
          <a:lstStyle/>
          <a:p>
            <a:r>
              <a:rPr lang="ar-SA" sz="3200" b="1" dirty="0">
                <a:latin typeface="Sakkal Majalla" panose="02000000000000000000" pitchFamily="2" charset="-78"/>
                <a:cs typeface="Sakkal Majalla" panose="02000000000000000000" pitchFamily="2" charset="-78"/>
              </a:rPr>
              <a:t>عرض تقديمي لمناقشة رسالة الماجستير</a:t>
            </a:r>
          </a:p>
          <a:p>
            <a:pPr algn="ctr"/>
            <a:r>
              <a:rPr lang="ar-SA" sz="3200" b="1" dirty="0">
                <a:latin typeface="Sakkal Majalla" panose="02000000000000000000" pitchFamily="2" charset="-78"/>
                <a:cs typeface="Sakkal Majalla" panose="02000000000000000000" pitchFamily="2" charset="-78"/>
              </a:rPr>
              <a:t>                                في الإعلام الرقمي</a:t>
            </a:r>
            <a:endParaRPr lang="en-US" sz="3200" b="1" dirty="0">
              <a:latin typeface="Sakkal Majalla" panose="02000000000000000000" pitchFamily="2" charset="-78"/>
              <a:cs typeface="Sakkal Majalla" panose="02000000000000000000" pitchFamily="2" charset="-78"/>
            </a:endParaRPr>
          </a:p>
        </p:txBody>
      </p:sp>
      <p:sp>
        <p:nvSpPr>
          <p:cNvPr id="5" name="TextBox 4">
            <a:extLst>
              <a:ext uri="{FF2B5EF4-FFF2-40B4-BE49-F238E27FC236}">
                <a16:creationId xmlns:a16="http://schemas.microsoft.com/office/drawing/2014/main" id="{AEE1CAB8-5CD5-73FF-949A-61689528C7D5}"/>
              </a:ext>
            </a:extLst>
          </p:cNvPr>
          <p:cNvSpPr txBox="1"/>
          <p:nvPr/>
        </p:nvSpPr>
        <p:spPr>
          <a:xfrm>
            <a:off x="1880524" y="4464585"/>
            <a:ext cx="5216525" cy="523220"/>
          </a:xfrm>
          <a:prstGeom prst="rect">
            <a:avLst/>
          </a:prstGeom>
          <a:noFill/>
        </p:spPr>
        <p:txBody>
          <a:bodyPr wrap="square" rtlCol="0">
            <a:spAutoFit/>
          </a:bodyPr>
          <a:lstStyle/>
          <a:p>
            <a:r>
              <a:rPr lang="ar-SA" sz="2800" b="1" dirty="0">
                <a:latin typeface="Sakkal Majalla" panose="02000000000000000000" pitchFamily="2" charset="-78"/>
                <a:cs typeface="Sakkal Majalla" panose="02000000000000000000" pitchFamily="2" charset="-78"/>
              </a:rPr>
              <a:t>الدكتورة: </a:t>
            </a:r>
            <a:r>
              <a:rPr lang="ar-SA" sz="2800" b="1" dirty="0" err="1">
                <a:latin typeface="Sakkal Majalla" panose="02000000000000000000" pitchFamily="2" charset="-78"/>
                <a:cs typeface="Sakkal Majalla" panose="02000000000000000000" pitchFamily="2" charset="-78"/>
              </a:rPr>
              <a:t>مهيتاب</a:t>
            </a:r>
            <a:r>
              <a:rPr lang="ar-SA" sz="2800" b="1" dirty="0">
                <a:latin typeface="Sakkal Majalla" panose="02000000000000000000" pitchFamily="2" charset="-78"/>
                <a:cs typeface="Sakkal Majalla" panose="02000000000000000000" pitchFamily="2" charset="-78"/>
              </a:rPr>
              <a:t> الرافعي </a:t>
            </a:r>
            <a:endParaRPr lang="en-US" sz="2800" b="1" dirty="0">
              <a:latin typeface="Sakkal Majalla" panose="02000000000000000000" pitchFamily="2" charset="-78"/>
              <a:cs typeface="Sakkal Majalla" panose="02000000000000000000" pitchFamily="2" charset="-78"/>
            </a:endParaRPr>
          </a:p>
        </p:txBody>
      </p:sp>
      <p:sp>
        <p:nvSpPr>
          <p:cNvPr id="7" name="TextBox 6">
            <a:extLst>
              <a:ext uri="{FF2B5EF4-FFF2-40B4-BE49-F238E27FC236}">
                <a16:creationId xmlns:a16="http://schemas.microsoft.com/office/drawing/2014/main" id="{F1DCB274-B05A-FF50-1A1E-9D6229463913}"/>
              </a:ext>
            </a:extLst>
          </p:cNvPr>
          <p:cNvSpPr txBox="1"/>
          <p:nvPr/>
        </p:nvSpPr>
        <p:spPr>
          <a:xfrm>
            <a:off x="2991079" y="4101580"/>
            <a:ext cx="5216525" cy="398780"/>
          </a:xfrm>
          <a:prstGeom prst="rect">
            <a:avLst/>
          </a:prstGeom>
          <a:noFill/>
        </p:spPr>
        <p:txBody>
          <a:bodyPr wrap="square" rtlCol="0">
            <a:spAutoFit/>
          </a:bodyPr>
          <a:lstStyle/>
          <a:p>
            <a:r>
              <a:rPr lang="ar-SA" sz="2000" b="1" dirty="0">
                <a:latin typeface="Sakkal Majalla" panose="02000000000000000000" pitchFamily="2" charset="-78"/>
                <a:cs typeface="Sakkal Majalla" panose="02000000000000000000" pitchFamily="2" charset="-78"/>
              </a:rPr>
              <a:t>إشراف:</a:t>
            </a:r>
            <a:endParaRPr lang="en-US" sz="2000" b="1" dirty="0">
              <a:latin typeface="Sakkal Majalla" panose="02000000000000000000" pitchFamily="2" charset="-78"/>
              <a:cs typeface="Sakkal Majalla" panose="02000000000000000000" pitchFamily="2" charset="-7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3" r="43"/>
          <a:stretch>
            <a:fillRect/>
          </a:stretch>
        </p:blipFill>
        <p:spPr>
          <a:xfrm>
            <a:off x="0" y="-43542"/>
            <a:ext cx="8659664" cy="5300798"/>
          </a:xfrm>
        </p:spPr>
      </p:pic>
      <p:sp>
        <p:nvSpPr>
          <p:cNvPr id="9" name="TextBox 8"/>
          <p:cNvSpPr txBox="1"/>
          <p:nvPr/>
        </p:nvSpPr>
        <p:spPr>
          <a:xfrm>
            <a:off x="3218544" y="3192275"/>
            <a:ext cx="10882240" cy="1815882"/>
          </a:xfrm>
          <a:prstGeom prst="rect">
            <a:avLst/>
          </a:prstGeom>
          <a:noFill/>
        </p:spPr>
        <p:txBody>
          <a:bodyPr wrap="square" rtlCol="0">
            <a:spAutoFit/>
          </a:bodyPr>
          <a:lstStyle/>
          <a:p>
            <a:pPr algn="ctr" rtl="1"/>
            <a:r>
              <a:rPr lang="ar-SA" sz="2800" b="1" dirty="0">
                <a:latin typeface="Sakkal Majalla" panose="02000000000000000000" pitchFamily="2" charset="-78"/>
                <a:cs typeface="Sakkal Majalla" panose="02000000000000000000" pitchFamily="2" charset="-78"/>
              </a:rPr>
              <a:t> </a:t>
            </a:r>
            <a:endParaRPr lang="en-US" sz="2800" b="1" dirty="0">
              <a:latin typeface="Sakkal Majalla" panose="02000000000000000000" pitchFamily="2" charset="-78"/>
              <a:cs typeface="Sakkal Majalla" panose="02000000000000000000" pitchFamily="2" charset="-78"/>
            </a:endParaRPr>
          </a:p>
          <a:p>
            <a:pPr algn="ctr" rtl="1"/>
            <a:r>
              <a:rPr lang="ar-SA" sz="2800" b="1" dirty="0">
                <a:latin typeface="Sakkal Majalla" panose="02000000000000000000" pitchFamily="2" charset="-78"/>
                <a:cs typeface="Sakkal Majalla" panose="02000000000000000000" pitchFamily="2" charset="-78"/>
              </a:rPr>
              <a:t>تأثير الحملات الرقمية الرسمية في وعي الشباب ببرامج رؤية 2030 </a:t>
            </a:r>
          </a:p>
          <a:p>
            <a:pPr algn="ctr" rtl="1"/>
            <a:r>
              <a:rPr lang="ar-SA" sz="2800" b="1" dirty="0">
                <a:latin typeface="Sakkal Majalla" panose="02000000000000000000" pitchFamily="2" charset="-78"/>
                <a:cs typeface="Sakkal Majalla" panose="02000000000000000000" pitchFamily="2" charset="-78"/>
              </a:rPr>
              <a:t>واتجاهاتهم نحوها: دراسة ميدانية</a:t>
            </a:r>
            <a:endParaRPr lang="en-US" sz="2800" b="1" dirty="0">
              <a:latin typeface="Sakkal Majalla" panose="02000000000000000000" pitchFamily="2" charset="-78"/>
              <a:cs typeface="Sakkal Majalla" panose="02000000000000000000" pitchFamily="2" charset="-78"/>
            </a:endParaRPr>
          </a:p>
          <a:p>
            <a:pPr algn="ctr"/>
            <a:endParaRPr lang="en-US" sz="2800" b="1" dirty="0">
              <a:solidFill>
                <a:srgbClr val="00B0F0"/>
              </a:solidFill>
              <a:latin typeface="Sakkal Majalla" panose="02000000000000000000" pitchFamily="2" charset="-78"/>
              <a:cs typeface="Sakkal Majalla" panose="02000000000000000000" pitchFamily="2" charset="-78"/>
            </a:endParaRPr>
          </a:p>
        </p:txBody>
      </p:sp>
      <p:sp>
        <p:nvSpPr>
          <p:cNvPr id="12" name="TextBox 11"/>
          <p:cNvSpPr txBox="1"/>
          <p:nvPr/>
        </p:nvSpPr>
        <p:spPr>
          <a:xfrm>
            <a:off x="6271884" y="6241960"/>
            <a:ext cx="4886463" cy="521970"/>
          </a:xfrm>
          <a:prstGeom prst="rect">
            <a:avLst/>
          </a:prstGeom>
          <a:noFill/>
        </p:spPr>
        <p:txBody>
          <a:bodyPr wrap="square" rtlCol="0">
            <a:spAutoFit/>
          </a:bodyPr>
          <a:lstStyle/>
          <a:p>
            <a:pPr algn="ctr"/>
            <a:r>
              <a:rPr lang="ar-SA" sz="2800" b="1" dirty="0">
                <a:solidFill>
                  <a:schemeClr val="bg1"/>
                </a:solidFill>
                <a:latin typeface="Sakkal Majalla" panose="02000000000000000000" pitchFamily="2" charset="-78"/>
                <a:cs typeface="Sakkal Majalla" panose="02000000000000000000" pitchFamily="2" charset="-78"/>
              </a:rPr>
              <a:t>حسن يحيى الأسمري</a:t>
            </a:r>
            <a:endParaRPr lang="en-US" sz="2800" b="1" dirty="0">
              <a:solidFill>
                <a:schemeClr val="bg1"/>
              </a:solidFill>
              <a:latin typeface="Sakkal Majalla" panose="02000000000000000000" pitchFamily="2" charset="-78"/>
              <a:cs typeface="Sakkal Majalla" panose="02000000000000000000" pitchFamily="2" charset="-78"/>
            </a:endParaRPr>
          </a:p>
        </p:txBody>
      </p:sp>
      <p:sp>
        <p:nvSpPr>
          <p:cNvPr id="13" name="TextBox 12"/>
          <p:cNvSpPr txBox="1"/>
          <p:nvPr/>
        </p:nvSpPr>
        <p:spPr>
          <a:xfrm>
            <a:off x="4774860" y="5930857"/>
            <a:ext cx="4886463" cy="400110"/>
          </a:xfrm>
          <a:prstGeom prst="rect">
            <a:avLst/>
          </a:prstGeom>
          <a:noFill/>
        </p:spPr>
        <p:txBody>
          <a:bodyPr wrap="square" rtlCol="0">
            <a:spAutoFit/>
          </a:bodyPr>
          <a:lstStyle/>
          <a:p>
            <a:pPr algn="r"/>
            <a:r>
              <a:rPr lang="ar-SA" sz="2000" b="1" dirty="0">
                <a:solidFill>
                  <a:schemeClr val="bg1"/>
                </a:solidFill>
                <a:latin typeface="Sakkal Majalla" panose="02000000000000000000" pitchFamily="2" charset="-78"/>
                <a:cs typeface="Sakkal Majalla" panose="02000000000000000000" pitchFamily="2" charset="-78"/>
              </a:rPr>
              <a:t>إعداد</a:t>
            </a:r>
            <a:r>
              <a:rPr lang="ar-SA" b="1" dirty="0">
                <a:solidFill>
                  <a:schemeClr val="bg1"/>
                </a:solidFill>
                <a:latin typeface="Sakkal Majalla" panose="02000000000000000000" pitchFamily="2" charset="-78"/>
                <a:cs typeface="Sakkal Majalla" panose="02000000000000000000" pitchFamily="2" charset="-78"/>
              </a:rPr>
              <a:t>:</a:t>
            </a:r>
            <a:endParaRPr lang="en-US" b="1" dirty="0">
              <a:solidFill>
                <a:schemeClr val="bg1"/>
              </a:solidFill>
              <a:latin typeface="Sakkal Majalla" panose="02000000000000000000" pitchFamily="2" charset="-78"/>
              <a:cs typeface="Sakkal Majalla" panose="02000000000000000000" pitchFamily="2" charset="-78"/>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84A01DC5-1EBB-E962-5F33-68DA302C5FAB}"/>
              </a:ext>
            </a:extLst>
          </p:cNvPr>
          <p:cNvSpPr txBox="1"/>
          <p:nvPr/>
        </p:nvSpPr>
        <p:spPr>
          <a:xfrm>
            <a:off x="4528302" y="4484307"/>
            <a:ext cx="10882240" cy="646331"/>
          </a:xfrm>
          <a:prstGeom prst="rect">
            <a:avLst/>
          </a:prstGeom>
          <a:noFill/>
        </p:spPr>
        <p:txBody>
          <a:bodyPr wrap="square" rtlCol="0">
            <a:spAutoFit/>
          </a:bodyPr>
          <a:lstStyle/>
          <a:p>
            <a:r>
              <a:rPr lang="en-US" b="1" dirty="0"/>
              <a:t>The Impact of Official Digital Campaigns on Youth Awareness of </a:t>
            </a:r>
            <a:endParaRPr lang="ar-SA" b="1" dirty="0"/>
          </a:p>
          <a:p>
            <a:r>
              <a:rPr lang="en-US" b="1" dirty="0"/>
              <a:t>Saudi Vision 2030 Programs and Their Attitudes Toward Them: A Field Study</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43" b="43"/>
          <a:stretch>
            <a:fillRect/>
          </a:stretch>
        </p:blipFill>
        <p:spPr>
          <a:xfrm>
            <a:off x="1099648" y="1123950"/>
            <a:ext cx="99364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200" b="1" dirty="0">
                <a:solidFill>
                  <a:schemeClr val="bg1"/>
                </a:solidFill>
                <a:latin typeface="Sakkal Majalla" panose="02000000000000000000" pitchFamily="2" charset="-78"/>
                <a:ea typeface="Roboto Light" panose="02000000000000000000" pitchFamily="2" charset="0"/>
                <a:cs typeface="Sakkal Majalla" panose="02000000000000000000" pitchFamily="2" charset="-78"/>
              </a:rPr>
              <a:t>محاور الدراسة </a:t>
            </a:r>
            <a:endParaRPr lang="en-US" sz="2200" b="1" dirty="0">
              <a:solidFill>
                <a:schemeClr val="bg1"/>
              </a:solidFill>
              <a:latin typeface="Sakkal Majalla" panose="02000000000000000000" pitchFamily="2" charset="-78"/>
              <a:ea typeface="Roboto Light" panose="02000000000000000000" pitchFamily="2" charset="0"/>
              <a:cs typeface="Sakkal Majalla" panose="02000000000000000000" pitchFamily="2" charset="-78"/>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531379" y="5420792"/>
            <a:ext cx="6539630" cy="2096600"/>
          </a:xfrm>
          <a:prstGeom prst="rect">
            <a:avLst/>
          </a:prstGeom>
          <a:noFill/>
        </p:spPr>
        <p:txBody>
          <a:bodyPr wrap="square">
            <a:spAutoFit/>
          </a:bodyPr>
          <a:lstStyle/>
          <a:p>
            <a:pPr>
              <a:lnSpc>
                <a:spcPct val="120000"/>
              </a:lnSpc>
            </a:pPr>
            <a:r>
              <a:rPr lang="ar-SA" sz="2200" dirty="0">
                <a:latin typeface="Alexandria" charset="0"/>
                <a:cs typeface="Alexandria" charset="0"/>
              </a:rPr>
              <a:t>1. الاتصال الرقمي الحكومي (المتغير المستقل)</a:t>
            </a:r>
          </a:p>
          <a:p>
            <a:pPr>
              <a:lnSpc>
                <a:spcPct val="120000"/>
              </a:lnSpc>
            </a:pPr>
            <a:r>
              <a:rPr lang="ar-SA" sz="2200" dirty="0">
                <a:latin typeface="Alexandria" charset="0"/>
                <a:cs typeface="Alexandria" charset="0"/>
              </a:rPr>
              <a:t>2. العلاقة بين الجمهور والحملات الرقمية الرسمية (عملية التفاعل)</a:t>
            </a:r>
          </a:p>
          <a:p>
            <a:pPr>
              <a:lnSpc>
                <a:spcPct val="120000"/>
              </a:lnSpc>
            </a:pPr>
            <a:r>
              <a:rPr lang="ar-SA" sz="2200" dirty="0">
                <a:latin typeface="Alexandria" charset="0"/>
                <a:cs typeface="Alexandria" charset="0"/>
              </a:rPr>
              <a:t>3. مستوى الوعي ببرامج الرؤية الوطنية 2030 (المتغير التابع)</a:t>
            </a:r>
          </a:p>
          <a:p>
            <a:pPr>
              <a:lnSpc>
                <a:spcPct val="120000"/>
              </a:lnSpc>
            </a:pPr>
            <a:endParaRPr lang="ar-SA" sz="2200" dirty="0">
              <a:latin typeface="Alexandria" charset="0"/>
              <a:cs typeface="Alexandria" charset="0"/>
            </a:endParaRPr>
          </a:p>
          <a:p>
            <a:pPr>
              <a:lnSpc>
                <a:spcPct val="120000"/>
              </a:lnSpc>
            </a:pPr>
            <a:endParaRPr lang="en-US" sz="2200" dirty="0">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34" r="3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10132243" y="1338336"/>
            <a:ext cx="4113898" cy="523220"/>
          </a:xfrm>
          <a:prstGeom prst="rect">
            <a:avLst/>
          </a:prstGeom>
          <a:noFill/>
        </p:spPr>
        <p:txBody>
          <a:bodyPr wrap="square" rtlCol="0">
            <a:spAutoFit/>
          </a:bodyPr>
          <a:lstStyle/>
          <a:p>
            <a:r>
              <a:rPr lang="ar-SA" sz="2800" b="1" dirty="0">
                <a:latin typeface="Sakkal Majalla" panose="02000000000000000000" pitchFamily="2" charset="-78"/>
                <a:cs typeface="Sakkal Majalla" panose="02000000000000000000" pitchFamily="2" charset="-78"/>
              </a:rPr>
              <a:t>المقدمة</a:t>
            </a:r>
            <a:endParaRPr lang="en-US" sz="2800" b="1" dirty="0">
              <a:latin typeface="Sakkal Majalla" panose="02000000000000000000" pitchFamily="2" charset="-78"/>
              <a:cs typeface="Sakkal Majalla" panose="02000000000000000000"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11536" y="2017045"/>
            <a:ext cx="8417320" cy="4832092"/>
          </a:xfrm>
          <a:prstGeom prst="rect">
            <a:avLst/>
          </a:prstGeom>
          <a:noFill/>
        </p:spPr>
        <p:txBody>
          <a:bodyPr wrap="square" rtlCol="0">
            <a:spAutoFit/>
          </a:bodyPr>
          <a:lstStyle/>
          <a:p>
            <a:pPr algn="ctr"/>
            <a:r>
              <a:rPr lang="ar-SA" sz="2200" dirty="0">
                <a:latin typeface="Sakkal Majalla" panose="02000000000000000000" pitchFamily="2" charset="-78"/>
                <a:cs typeface="Sakkal Majalla" panose="02000000000000000000" pitchFamily="2" charset="-78"/>
              </a:rPr>
              <a:t>بين التحول الرقمي والأثر في الوعي الوطني، تشهد المملكة العربية السعودية مُنذ الإعلان عن إطلاق الرؤية الوطنية السعودية 2030 تحولًا استراتيجيًا شاملًا على مختلف المسارات الاقتصادية والاجتماعية والثقافية، بكونها إطارًا وطنيًا عامًا يسعى لإعادة هيكلة استدامة الاقتصاد وتنويع مصادر الدخل وتحسين جودة الحياة، وقد صاحب هذا التحول تطور مباشر في الخطاب الإعلامي الحكومي، لاسيما في البيئة الرقمية، حيث أصبحت المنصات الحكومية الرقمية الرسمية أداة رئيسة من أدوات التأثير والوعي ونقل مستهدفات الرؤية وبرامجها ومبادراتها، والتفاعل مع الجمهور، مما استوجب تطورًا موازيًا إلزاميًا في الخطاب الإعلامي،</a:t>
            </a:r>
          </a:p>
          <a:p>
            <a:pPr algn="ctr"/>
            <a:r>
              <a:rPr lang="ar-SA" sz="2200" dirty="0">
                <a:latin typeface="Sakkal Majalla" panose="02000000000000000000" pitchFamily="2" charset="-78"/>
                <a:cs typeface="Sakkal Majalla" panose="02000000000000000000" pitchFamily="2" charset="-78"/>
              </a:rPr>
              <a:t>ليصبح الفاعل والمؤثر في خلق مرحلة الوعي وصياغة التوجهات الفكرية وبناء الصورة الذهنية تجاه القضايا الوطنية والتنموية، وخاصة في مخيلة فئة الشباب حيث تُعد من الشرائح الأكثر حضورًا وتأثيرًا في المجتمع إذ تشير آخر بيانات الهيئة العامة للإحصاء (2020) إلى أن نسبة الشباب السعودي (15-34 سنة) يمثلون ما نسبته 36.7% من إجمالي السكان</a:t>
            </a:r>
          </a:p>
          <a:p>
            <a:pPr algn="ctr"/>
            <a:r>
              <a:rPr lang="ar-SA" sz="2200" b="1" dirty="0">
                <a:latin typeface="Sakkal Majalla" panose="02000000000000000000" pitchFamily="2" charset="-78"/>
                <a:cs typeface="Sakkal Majalla" panose="02000000000000000000" pitchFamily="2" charset="-78"/>
              </a:rPr>
              <a:t>ويتلخص دور  الإعلام الرقمي الحكومي في عدة أدوار اتصالية: </a:t>
            </a:r>
          </a:p>
          <a:p>
            <a:pPr algn="ctr"/>
            <a:r>
              <a:rPr lang="ar-SA" sz="2200" b="1" dirty="0">
                <a:latin typeface="Sakkal Majalla" panose="02000000000000000000" pitchFamily="2" charset="-78"/>
                <a:cs typeface="Sakkal Majalla" panose="02000000000000000000" pitchFamily="2" charset="-78"/>
              </a:rPr>
              <a:t>تفسيرية</a:t>
            </a:r>
            <a:r>
              <a:rPr lang="ar-SA" sz="2200" dirty="0">
                <a:latin typeface="Sakkal Majalla" panose="02000000000000000000" pitchFamily="2" charset="-78"/>
                <a:cs typeface="Sakkal Majalla" panose="02000000000000000000" pitchFamily="2" charset="-78"/>
              </a:rPr>
              <a:t>: تشرح القرارات وتبسط المصطلحات.</a:t>
            </a:r>
          </a:p>
          <a:p>
            <a:pPr algn="ctr"/>
            <a:r>
              <a:rPr lang="ar-SA" sz="2200" b="1" dirty="0">
                <a:latin typeface="Sakkal Majalla" panose="02000000000000000000" pitchFamily="2" charset="-78"/>
                <a:cs typeface="Sakkal Majalla" panose="02000000000000000000" pitchFamily="2" charset="-78"/>
              </a:rPr>
              <a:t>تفاعلية</a:t>
            </a:r>
            <a:r>
              <a:rPr lang="ar-SA" sz="2200" dirty="0">
                <a:latin typeface="Sakkal Majalla" panose="02000000000000000000" pitchFamily="2" charset="-78"/>
                <a:cs typeface="Sakkal Majalla" panose="02000000000000000000" pitchFamily="2" charset="-78"/>
              </a:rPr>
              <a:t>: تعزز المشاركة المجتمعية وتبني الصورة الذهنية.</a:t>
            </a:r>
          </a:p>
          <a:p>
            <a:pPr algn="ctr"/>
            <a:r>
              <a:rPr lang="ar-SA" sz="2200" b="1" dirty="0">
                <a:latin typeface="Sakkal Majalla" panose="02000000000000000000" pitchFamily="2" charset="-78"/>
                <a:cs typeface="Sakkal Majalla" panose="02000000000000000000" pitchFamily="2" charset="-78"/>
              </a:rPr>
              <a:t>دفاعية</a:t>
            </a:r>
            <a:r>
              <a:rPr lang="ar-SA" sz="2200" dirty="0">
                <a:latin typeface="Sakkal Majalla" panose="02000000000000000000" pitchFamily="2" charset="-78"/>
                <a:cs typeface="Sakkal Majalla" panose="02000000000000000000" pitchFamily="2" charset="-78"/>
              </a:rPr>
              <a:t>: تمثل خط الدفاع الأول ضد المعلومات المضللة والشائعات.</a:t>
            </a:r>
            <a:endParaRPr lang="en-US" sz="2200" dirty="0">
              <a:latin typeface="Sakkal Majalla" panose="02000000000000000000" pitchFamily="2" charset="-78"/>
              <a:cs typeface="Sakkal Majalla" panose="02000000000000000000" pitchFamily="2" charset="-78"/>
            </a:endParaRPr>
          </a:p>
        </p:txBody>
      </p:sp>
      <p:sp>
        <p:nvSpPr>
          <p:cNvPr id="32" name="Rectangle 31"/>
          <p:cNvSpPr/>
          <p:nvPr/>
        </p:nvSpPr>
        <p:spPr>
          <a:xfrm>
            <a:off x="3373735" y="98407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p:cNvSpPr txBox="1"/>
          <p:nvPr/>
        </p:nvSpPr>
        <p:spPr>
          <a:xfrm>
            <a:off x="3559485" y="1255903"/>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CEEF1A-DC6E-9EF6-4BAC-1D7FD21F01E0}"/>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B3ED983-731C-95B4-A383-87E1998B73FB}"/>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34" r="34"/>
          <a:stretch>
            <a:fillRect/>
          </a:stretch>
        </p:blipFill>
        <p:spPr>
          <a:xfrm>
            <a:off x="2808" y="0"/>
            <a:ext cx="5547685" cy="5573488"/>
          </a:xfrm>
        </p:spPr>
      </p:pic>
      <p:sp>
        <p:nvSpPr>
          <p:cNvPr id="2" name="Right Triangle 1">
            <a:extLst>
              <a:ext uri="{FF2B5EF4-FFF2-40B4-BE49-F238E27FC236}">
                <a16:creationId xmlns:a16="http://schemas.microsoft.com/office/drawing/2014/main" id="{D2BC662A-A95D-17C7-8D86-7B7483B62F0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289027AC-E7D3-4F77-BFCE-2119FA2BDC9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152581D9-E31B-2330-3B74-C39870B77B39}"/>
              </a:ext>
            </a:extLst>
          </p:cNvPr>
          <p:cNvSpPr txBox="1"/>
          <p:nvPr/>
        </p:nvSpPr>
        <p:spPr>
          <a:xfrm>
            <a:off x="9667737" y="1553970"/>
            <a:ext cx="4113898" cy="523220"/>
          </a:xfrm>
          <a:prstGeom prst="rect">
            <a:avLst/>
          </a:prstGeom>
          <a:noFill/>
        </p:spPr>
        <p:txBody>
          <a:bodyPr wrap="square" rtlCol="0">
            <a:spAutoFit/>
          </a:bodyPr>
          <a:lstStyle/>
          <a:p>
            <a:r>
              <a:rPr lang="ar-SA" sz="2800" b="1" dirty="0">
                <a:latin typeface="Sakkal Majalla" panose="02000000000000000000" pitchFamily="2" charset="-78"/>
                <a:cs typeface="Sakkal Majalla" panose="02000000000000000000" pitchFamily="2" charset="-78"/>
              </a:rPr>
              <a:t>مشكلة الدراسة</a:t>
            </a:r>
            <a:endParaRPr lang="en-US" sz="2800" b="1" dirty="0">
              <a:latin typeface="Sakkal Majalla" panose="02000000000000000000" pitchFamily="2" charset="-78"/>
              <a:cs typeface="Sakkal Majalla" panose="02000000000000000000" pitchFamily="2" charset="-78"/>
            </a:endParaRPr>
          </a:p>
        </p:txBody>
      </p:sp>
      <p:sp>
        <p:nvSpPr>
          <p:cNvPr id="28" name="Rectangle 27">
            <a:extLst>
              <a:ext uri="{FF2B5EF4-FFF2-40B4-BE49-F238E27FC236}">
                <a16:creationId xmlns:a16="http://schemas.microsoft.com/office/drawing/2014/main" id="{03ABE99B-A29B-B9A5-9639-C3D19DABD63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8F959DDE-E7EA-2EEC-459F-61D937C135DF}"/>
              </a:ext>
            </a:extLst>
          </p:cNvPr>
          <p:cNvSpPr txBox="1"/>
          <p:nvPr/>
        </p:nvSpPr>
        <p:spPr>
          <a:xfrm>
            <a:off x="3598250" y="2495028"/>
            <a:ext cx="8417320" cy="2123658"/>
          </a:xfrm>
          <a:prstGeom prst="rect">
            <a:avLst/>
          </a:prstGeom>
          <a:noFill/>
        </p:spPr>
        <p:txBody>
          <a:bodyPr wrap="square" rtlCol="0">
            <a:spAutoFit/>
          </a:bodyPr>
          <a:lstStyle/>
          <a:p>
            <a:pPr algn="ctr"/>
            <a:r>
              <a:rPr lang="ar-SA" sz="2200" dirty="0">
                <a:latin typeface="Sakkal Majalla" panose="02000000000000000000" pitchFamily="2" charset="-78"/>
                <a:cs typeface="Sakkal Majalla" panose="02000000000000000000" pitchFamily="2" charset="-78"/>
              </a:rPr>
              <a:t>تسعى هذه الدراسة الميدانية لقياس درجة اتساع الفجوة بين التوسع المالي الكبير في تنفيذ الحملات الرقمية لبرامج الرؤية الوطنية السعودية 2030 على منصات التواصل الاجتماعي، وبين غياب الأدلة العلمية التي تقيس الأثر الاتصالي الفعلي والوعي الحقيقي لدى فئة الشباب، بعيدًا عن المؤشرات الكمية الظاهرية (مثل الإعجاب والمشاهدات، والتعليقات  والردود) وغيرها من المقاييس التي قد تكون درجة دقتها ضعيفة الحوكمة الرقمية وتتعرض لتزيف خفي نتيجة نمو السوق السوداء الرقمية وسياسة الخوارزميات في المنصات مما يؤثر في زيادات أعداد التفاعلات بأنواعها في وسائل التواصل الاجتماعي</a:t>
            </a:r>
            <a:endParaRPr lang="en-US" sz="2200" dirty="0">
              <a:latin typeface="Sakkal Majalla" panose="02000000000000000000" pitchFamily="2" charset="-78"/>
              <a:cs typeface="Sakkal Majalla" panose="02000000000000000000" pitchFamily="2" charset="-78"/>
            </a:endParaRPr>
          </a:p>
        </p:txBody>
      </p:sp>
      <p:sp>
        <p:nvSpPr>
          <p:cNvPr id="32" name="Rectangle 31">
            <a:extLst>
              <a:ext uri="{FF2B5EF4-FFF2-40B4-BE49-F238E27FC236}">
                <a16:creationId xmlns:a16="http://schemas.microsoft.com/office/drawing/2014/main" id="{B2A1768A-5E72-9469-F92F-0E82CA900145}"/>
              </a:ext>
            </a:extLst>
          </p:cNvPr>
          <p:cNvSpPr/>
          <p:nvPr/>
        </p:nvSpPr>
        <p:spPr>
          <a:xfrm>
            <a:off x="3385830" y="121608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a:extLst>
              <a:ext uri="{FF2B5EF4-FFF2-40B4-BE49-F238E27FC236}">
                <a16:creationId xmlns:a16="http://schemas.microsoft.com/office/drawing/2014/main" id="{2642F20A-6F45-42B9-F21C-D75CC30F8191}"/>
              </a:ext>
            </a:extLst>
          </p:cNvPr>
          <p:cNvSpPr txBox="1"/>
          <p:nvPr/>
        </p:nvSpPr>
        <p:spPr>
          <a:xfrm>
            <a:off x="3571580" y="1599946"/>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SA"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pic>
        <p:nvPicPr>
          <p:cNvPr id="6" name="Graphic 21">
            <a:extLst>
              <a:ext uri="{FF2B5EF4-FFF2-40B4-BE49-F238E27FC236}">
                <a16:creationId xmlns:a16="http://schemas.microsoft.com/office/drawing/2014/main" id="{70A65C2D-7210-CCCC-C08E-F2A7A9C9236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066670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7827864" y="1079613"/>
            <a:ext cx="5401657" cy="523220"/>
          </a:xfrm>
          <a:prstGeom prst="rect">
            <a:avLst/>
          </a:prstGeom>
          <a:noFill/>
        </p:spPr>
        <p:txBody>
          <a:bodyPr wrap="square" rtlCol="0">
            <a:spAutoFit/>
          </a:bodyPr>
          <a:lstStyle/>
          <a:p>
            <a:r>
              <a:rPr lang="ar-SA" sz="2800" b="1" dirty="0">
                <a:latin typeface="Sakkal Majalla" panose="02000000000000000000" pitchFamily="2" charset="-78"/>
                <a:cs typeface="Sakkal Majalla" panose="02000000000000000000" pitchFamily="2" charset="-78"/>
              </a:rPr>
              <a:t>أهداف الدراسة</a:t>
            </a:r>
            <a:endParaRPr lang="en-US" sz="2800" b="1" dirty="0">
              <a:latin typeface="Sakkal Majalla" panose="02000000000000000000" pitchFamily="2" charset="-78"/>
              <a:cs typeface="Sakkal Majalla" panose="02000000000000000000"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SA" sz="4400" b="1" dirty="0">
                <a:solidFill>
                  <a:schemeClr val="bg1"/>
                </a:solidFill>
                <a:latin typeface="Alexandria" charset="0"/>
                <a:cs typeface="Alexandria" charset="0"/>
              </a:rPr>
              <a:t>3</a:t>
            </a:r>
            <a:endParaRPr lang="en-US" sz="4400" b="1" dirty="0">
              <a:solidFill>
                <a:schemeClr val="bg1"/>
              </a:solidFill>
              <a:latin typeface="Alexandria" charset="0"/>
              <a:cs typeface="Alexandria" charset="0"/>
            </a:endParaRPr>
          </a:p>
        </p:txBody>
      </p:sp>
      <p:sp>
        <p:nvSpPr>
          <p:cNvPr id="48" name="TextBox 47"/>
          <p:cNvSpPr txBox="1"/>
          <p:nvPr/>
        </p:nvSpPr>
        <p:spPr>
          <a:xfrm>
            <a:off x="889000" y="2291377"/>
            <a:ext cx="10541000" cy="4154984"/>
          </a:xfrm>
          <a:prstGeom prst="rect">
            <a:avLst/>
          </a:prstGeom>
          <a:noFill/>
        </p:spPr>
        <p:txBody>
          <a:bodyPr wrap="square" rtlCol="0">
            <a:spAutoFit/>
          </a:bodyPr>
          <a:lstStyle/>
          <a:p>
            <a:pPr algn="ctr"/>
            <a:r>
              <a:rPr lang="ar-SA" sz="2200" dirty="0">
                <a:latin typeface="Sakkal Majalla" panose="02000000000000000000" pitchFamily="2" charset="-78"/>
                <a:cs typeface="Sakkal Majalla" panose="02000000000000000000" pitchFamily="2" charset="-78"/>
              </a:rPr>
              <a:t>1- قياس الأثر للحملات الرقمية الرسمية على مستوى وعي الشباب ببرامج الرؤية الوطنية السعودية 2030، وتحليل دورها في تشكيل الاتجاهات والتوجهات الفكرية.</a:t>
            </a:r>
          </a:p>
          <a:p>
            <a:pPr algn="ctr"/>
            <a:r>
              <a:rPr lang="ar-SA" sz="2200" dirty="0">
                <a:latin typeface="Sakkal Majalla" panose="02000000000000000000" pitchFamily="2" charset="-78"/>
                <a:cs typeface="Sakkal Majalla" panose="02000000000000000000" pitchFamily="2" charset="-78"/>
              </a:rPr>
              <a:t>2- تقييم فاعلية الرسائل الاتصالية في الحملات الرقمية الحكومية من حيث الوضوح، الشفافية، التفاعل، والتأثير المعرفي لدى الشباب السعودي.</a:t>
            </a:r>
          </a:p>
          <a:p>
            <a:pPr algn="ctr"/>
            <a:r>
              <a:rPr lang="ar-SA" sz="2200" dirty="0">
                <a:latin typeface="Sakkal Majalla" panose="02000000000000000000" pitchFamily="2" charset="-78"/>
                <a:cs typeface="Sakkal Majalla" panose="02000000000000000000" pitchFamily="2" charset="-78"/>
              </a:rPr>
              <a:t>3- قياس اتجاهات وتوجهات الشباب الفكرية والثقافية عن برامج التحول الوطني من عدة نواحي (إيجابية، محايدة، سلبية).</a:t>
            </a:r>
          </a:p>
          <a:p>
            <a:pPr algn="ctr"/>
            <a:r>
              <a:rPr lang="ar-SA" sz="2200" dirty="0">
                <a:latin typeface="Sakkal Majalla" panose="02000000000000000000" pitchFamily="2" charset="-78"/>
                <a:cs typeface="Sakkal Majalla" panose="02000000000000000000" pitchFamily="2" charset="-78"/>
              </a:rPr>
              <a:t>4- حصر العوامل الاتصالية ذات التأثير الأعلى على الجمهور من (وضوح الرسالة، المصداقية، أسلوب العرض، التفاعل) ونسبة تشكيلها الوعي وقيادة الاتجاهات.</a:t>
            </a:r>
          </a:p>
          <a:p>
            <a:pPr algn="ctr"/>
            <a:r>
              <a:rPr lang="ar-SA" sz="2200" dirty="0">
                <a:latin typeface="Sakkal Majalla" panose="02000000000000000000" pitchFamily="2" charset="-78"/>
                <a:cs typeface="Sakkal Majalla" panose="02000000000000000000" pitchFamily="2" charset="-78"/>
              </a:rPr>
              <a:t>5- استعراض درجة تعرض الشباب للحملات الرقمية السعودية، عبر المنصات الرقمية الحكومية ومنصات التواصل الاجتماعي وتحديد القنوات الأكثر تفاعلًا وانتشارًا بينهم. </a:t>
            </a:r>
          </a:p>
          <a:p>
            <a:pPr algn="ctr"/>
            <a:endParaRPr lang="ar-SA" sz="2200" dirty="0">
              <a:latin typeface="Sakkal Majalla" panose="02000000000000000000" pitchFamily="2" charset="-78"/>
              <a:cs typeface="Sakkal Majalla" panose="02000000000000000000" pitchFamily="2" charset="-78"/>
            </a:endParaRPr>
          </a:p>
          <a:p>
            <a:pPr algn="ctr"/>
            <a:endParaRPr lang="ar-SA" sz="2200" dirty="0">
              <a:latin typeface="Sakkal Majalla" panose="02000000000000000000" pitchFamily="2" charset="-78"/>
              <a:cs typeface="Sakkal Majalla" panose="02000000000000000000" pitchFamily="2" charset="-78"/>
            </a:endParaRPr>
          </a:p>
          <a:p>
            <a:pPr algn="ctr"/>
            <a:endParaRPr lang="en-US" sz="2200" dirty="0">
              <a:latin typeface="Sakkal Majalla" panose="02000000000000000000" pitchFamily="2" charset="-78"/>
              <a:cs typeface="Sakkal Majalla" panose="02000000000000000000"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E3351E-3756-5E16-A5BE-2ED1F9BF23A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82BC014-8E65-9143-5A50-E9F75CCBB7C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B462B1B-672E-EC94-7455-BCBC2B6EC481}"/>
              </a:ext>
            </a:extLst>
          </p:cNvPr>
          <p:cNvSpPr txBox="1"/>
          <p:nvPr/>
        </p:nvSpPr>
        <p:spPr>
          <a:xfrm>
            <a:off x="7938301" y="1096148"/>
            <a:ext cx="5401657" cy="523220"/>
          </a:xfrm>
          <a:prstGeom prst="rect">
            <a:avLst/>
          </a:prstGeom>
          <a:noFill/>
        </p:spPr>
        <p:txBody>
          <a:bodyPr wrap="square" rtlCol="0">
            <a:spAutoFit/>
          </a:bodyPr>
          <a:lstStyle/>
          <a:p>
            <a:r>
              <a:rPr lang="ar-SA" sz="2800" b="1" dirty="0">
                <a:latin typeface="Sakkal Majalla" panose="02000000000000000000" pitchFamily="2" charset="-78"/>
                <a:cs typeface="Sakkal Majalla" panose="02000000000000000000" pitchFamily="2" charset="-78"/>
              </a:rPr>
              <a:t>منهجية الدراسة</a:t>
            </a:r>
            <a:endParaRPr lang="en-US" sz="2800" b="1" dirty="0">
              <a:latin typeface="Sakkal Majalla" panose="02000000000000000000" pitchFamily="2" charset="-78"/>
              <a:cs typeface="Sakkal Majalla" panose="02000000000000000000" pitchFamily="2" charset="-78"/>
            </a:endParaRPr>
          </a:p>
        </p:txBody>
      </p:sp>
      <p:sp>
        <p:nvSpPr>
          <p:cNvPr id="5" name="Rectangle 4">
            <a:extLst>
              <a:ext uri="{FF2B5EF4-FFF2-40B4-BE49-F238E27FC236}">
                <a16:creationId xmlns:a16="http://schemas.microsoft.com/office/drawing/2014/main" id="{D888BCC8-F4C8-DCB9-B5EC-75AB5C249F0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7AE7431D-1005-D5C7-8D17-37A6F23F3A45}"/>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SA"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C3E84645-061E-3BEE-1428-AE6633E18F6B}"/>
              </a:ext>
            </a:extLst>
          </p:cNvPr>
          <p:cNvSpPr txBox="1"/>
          <p:nvPr/>
        </p:nvSpPr>
        <p:spPr>
          <a:xfrm>
            <a:off x="748437" y="2851495"/>
            <a:ext cx="10541000" cy="1785104"/>
          </a:xfrm>
          <a:prstGeom prst="rect">
            <a:avLst/>
          </a:prstGeom>
          <a:noFill/>
        </p:spPr>
        <p:txBody>
          <a:bodyPr wrap="square" rtlCol="0">
            <a:spAutoFit/>
          </a:bodyPr>
          <a:lstStyle/>
          <a:p>
            <a:pPr algn="ctr"/>
            <a:r>
              <a:rPr lang="ar-SA" sz="2200" b="1" dirty="0">
                <a:latin typeface="Sakkal Majalla" panose="02000000000000000000" pitchFamily="2" charset="-78"/>
                <a:cs typeface="Sakkal Majalla" panose="02000000000000000000" pitchFamily="2" charset="-78"/>
              </a:rPr>
              <a:t>المنهج:</a:t>
            </a:r>
            <a:r>
              <a:rPr lang="ar-SA" sz="2200" dirty="0">
                <a:latin typeface="Sakkal Majalla" panose="02000000000000000000" pitchFamily="2" charset="-78"/>
                <a:cs typeface="Sakkal Majalla" panose="02000000000000000000" pitchFamily="2" charset="-78"/>
              </a:rPr>
              <a:t> الوصفي التحليلي لملاءمته لدراسة الظواهر الواقعية.</a:t>
            </a:r>
          </a:p>
          <a:p>
            <a:pPr algn="ctr"/>
            <a:endParaRPr lang="ar-SA" sz="2200" dirty="0">
              <a:latin typeface="Sakkal Majalla" panose="02000000000000000000" pitchFamily="2" charset="-78"/>
              <a:cs typeface="Sakkal Majalla" panose="02000000000000000000" pitchFamily="2" charset="-78"/>
            </a:endParaRPr>
          </a:p>
          <a:p>
            <a:pPr algn="ctr"/>
            <a:r>
              <a:rPr lang="ar-SA" sz="2200" b="1" dirty="0">
                <a:latin typeface="Sakkal Majalla" panose="02000000000000000000" pitchFamily="2" charset="-78"/>
                <a:cs typeface="Sakkal Majalla" panose="02000000000000000000" pitchFamily="2" charset="-78"/>
              </a:rPr>
              <a:t>الأداة المستخدمة:</a:t>
            </a:r>
            <a:r>
              <a:rPr lang="ar-SA" sz="2200" dirty="0">
                <a:latin typeface="Sakkal Majalla" panose="02000000000000000000" pitchFamily="2" charset="-78"/>
                <a:cs typeface="Sakkal Majalla" panose="02000000000000000000" pitchFamily="2" charset="-78"/>
              </a:rPr>
              <a:t> تم الاعتماد على استبانة إلكترونية تم تصميمها لجمع البيانات من العينة.</a:t>
            </a:r>
          </a:p>
          <a:p>
            <a:pPr algn="ctr"/>
            <a:endParaRPr lang="ar-SA" sz="2200" dirty="0">
              <a:latin typeface="Sakkal Majalla" panose="02000000000000000000" pitchFamily="2" charset="-78"/>
              <a:cs typeface="Sakkal Majalla" panose="02000000000000000000" pitchFamily="2" charset="-78"/>
            </a:endParaRPr>
          </a:p>
          <a:p>
            <a:pPr algn="ctr"/>
            <a:r>
              <a:rPr lang="ar-SA" sz="2200" b="1" dirty="0">
                <a:latin typeface="Sakkal Majalla" panose="02000000000000000000" pitchFamily="2" charset="-78"/>
                <a:cs typeface="Sakkal Majalla" panose="02000000000000000000" pitchFamily="2" charset="-78"/>
              </a:rPr>
              <a:t>العينة: </a:t>
            </a:r>
            <a:r>
              <a:rPr lang="ar-SA" sz="2200" dirty="0">
                <a:latin typeface="Sakkal Majalla" panose="02000000000000000000" pitchFamily="2" charset="-78"/>
                <a:cs typeface="Sakkal Majalla" panose="02000000000000000000" pitchFamily="2" charset="-78"/>
              </a:rPr>
              <a:t>100 مشارك من الشباب السعودي (18-35 عامًا) من كلا الجنسين.</a:t>
            </a:r>
            <a:endParaRPr lang="en-US" sz="2200" dirty="0">
              <a:latin typeface="Sakkal Majalla" panose="02000000000000000000" pitchFamily="2" charset="-78"/>
              <a:cs typeface="Sakkal Majalla" panose="02000000000000000000" pitchFamily="2" charset="-78"/>
            </a:endParaRPr>
          </a:p>
        </p:txBody>
      </p:sp>
      <p:pic>
        <p:nvPicPr>
          <p:cNvPr id="7" name="Graphic 21">
            <a:extLst>
              <a:ext uri="{FF2B5EF4-FFF2-40B4-BE49-F238E27FC236}">
                <a16:creationId xmlns:a16="http://schemas.microsoft.com/office/drawing/2014/main" id="{60FABFAA-B9AE-591B-3DCC-53837EE4A0B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0561088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1D5012-83E5-AE6C-4F93-12B4DBBCD76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8D8E540-F27E-50EC-A62A-8E576C5CA25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04BCFDC-5DB3-B7E7-985F-DCE0127E1730}"/>
              </a:ext>
            </a:extLst>
          </p:cNvPr>
          <p:cNvSpPr txBox="1"/>
          <p:nvPr/>
        </p:nvSpPr>
        <p:spPr>
          <a:xfrm>
            <a:off x="8276992" y="1079613"/>
            <a:ext cx="5401657" cy="523220"/>
          </a:xfrm>
          <a:prstGeom prst="rect">
            <a:avLst/>
          </a:prstGeom>
          <a:noFill/>
        </p:spPr>
        <p:txBody>
          <a:bodyPr wrap="square" rtlCol="0">
            <a:spAutoFit/>
          </a:bodyPr>
          <a:lstStyle/>
          <a:p>
            <a:r>
              <a:rPr lang="ar-SA" sz="2800" b="1" dirty="0">
                <a:latin typeface="Sakkal Majalla" panose="02000000000000000000" pitchFamily="2" charset="-78"/>
                <a:cs typeface="Sakkal Majalla" panose="02000000000000000000" pitchFamily="2" charset="-78"/>
              </a:rPr>
              <a:t>نتائج الدراسة</a:t>
            </a:r>
            <a:endParaRPr lang="en-US" sz="2800" b="1" dirty="0">
              <a:latin typeface="Sakkal Majalla" panose="02000000000000000000" pitchFamily="2" charset="-78"/>
              <a:cs typeface="Sakkal Majalla" panose="02000000000000000000" pitchFamily="2" charset="-78"/>
            </a:endParaRPr>
          </a:p>
        </p:txBody>
      </p:sp>
      <p:sp>
        <p:nvSpPr>
          <p:cNvPr id="5" name="Rectangle 4">
            <a:extLst>
              <a:ext uri="{FF2B5EF4-FFF2-40B4-BE49-F238E27FC236}">
                <a16:creationId xmlns:a16="http://schemas.microsoft.com/office/drawing/2014/main" id="{4AFF371F-DF93-C686-5022-AE08A864AB6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BBF17B3B-39B3-6A68-4FF0-FBC7DE86D626}"/>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SA" sz="4400" b="1" dirty="0">
                <a:solidFill>
                  <a:schemeClr val="bg1"/>
                </a:solidFill>
                <a:latin typeface="Alexandria" charset="0"/>
                <a:cs typeface="Alexandria" charset="0"/>
              </a:rPr>
              <a:t>5</a:t>
            </a:r>
            <a:endParaRPr lang="en-US"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1E37529A-5E5D-1C83-FFC9-2EE69031EC8C}"/>
              </a:ext>
            </a:extLst>
          </p:cNvPr>
          <p:cNvSpPr txBox="1"/>
          <p:nvPr/>
        </p:nvSpPr>
        <p:spPr>
          <a:xfrm>
            <a:off x="825500" y="2750238"/>
            <a:ext cx="10541000" cy="2800767"/>
          </a:xfrm>
          <a:prstGeom prst="rect">
            <a:avLst/>
          </a:prstGeom>
          <a:noFill/>
        </p:spPr>
        <p:txBody>
          <a:bodyPr wrap="square" rtlCol="0">
            <a:spAutoFit/>
          </a:bodyPr>
          <a:lstStyle/>
          <a:p>
            <a:pPr algn="ctr"/>
            <a:r>
              <a:rPr lang="ar-SA" sz="2200" dirty="0">
                <a:latin typeface="Sakkal Majalla" panose="02000000000000000000" pitchFamily="2" charset="-78"/>
                <a:cs typeface="Sakkal Majalla" panose="02000000000000000000" pitchFamily="2" charset="-78"/>
              </a:rPr>
              <a:t>1- وجود مستوى وعي مرتفع عام لدى الشباب السعودي ببرامج الرؤية (بمتوسط حسابي 2.41).</a:t>
            </a:r>
          </a:p>
          <a:p>
            <a:pPr algn="ctr"/>
            <a:endParaRPr lang="ar-SA" sz="2200" dirty="0">
              <a:latin typeface="Sakkal Majalla" panose="02000000000000000000" pitchFamily="2" charset="-78"/>
              <a:cs typeface="Sakkal Majalla" panose="02000000000000000000" pitchFamily="2" charset="-78"/>
            </a:endParaRPr>
          </a:p>
          <a:p>
            <a:pPr algn="ctr"/>
            <a:r>
              <a:rPr lang="ar-SA" sz="2200" dirty="0">
                <a:latin typeface="Sakkal Majalla" panose="02000000000000000000" pitchFamily="2" charset="-78"/>
                <a:cs typeface="Sakkal Majalla" panose="02000000000000000000" pitchFamily="2" charset="-78"/>
              </a:rPr>
              <a:t>2- ثبات وجود تأثير إيجابي دال إحصائياً للحملات الرقمية في تعزيز الوعي وبناء الصورة الذهنية.</a:t>
            </a:r>
          </a:p>
          <a:p>
            <a:pPr algn="ctr"/>
            <a:endParaRPr lang="ar-SA" sz="2200" dirty="0">
              <a:latin typeface="Sakkal Majalla" panose="02000000000000000000" pitchFamily="2" charset="-78"/>
              <a:cs typeface="Sakkal Majalla" panose="02000000000000000000" pitchFamily="2" charset="-78"/>
            </a:endParaRPr>
          </a:p>
          <a:p>
            <a:pPr algn="ctr"/>
            <a:r>
              <a:rPr lang="ar-SA" sz="2200" dirty="0">
                <a:latin typeface="Sakkal Majalla" panose="02000000000000000000" pitchFamily="2" charset="-78"/>
                <a:cs typeface="Sakkal Majalla" panose="02000000000000000000" pitchFamily="2" charset="-78"/>
              </a:rPr>
              <a:t>3- ثقة الشباب في قدرة الحملات الرسمية على تبسيط المفاهيم الاقتصادية والتنموية المعقدة.</a:t>
            </a:r>
          </a:p>
          <a:p>
            <a:pPr algn="ctr"/>
            <a:endParaRPr lang="ar-SA" sz="2200" dirty="0">
              <a:latin typeface="Sakkal Majalla" panose="02000000000000000000" pitchFamily="2" charset="-78"/>
              <a:cs typeface="Sakkal Majalla" panose="02000000000000000000" pitchFamily="2" charset="-78"/>
            </a:endParaRPr>
          </a:p>
          <a:p>
            <a:pPr algn="ctr"/>
            <a:r>
              <a:rPr lang="ar-SA" sz="2200" dirty="0">
                <a:latin typeface="Sakkal Majalla" panose="02000000000000000000" pitchFamily="2" charset="-78"/>
                <a:cs typeface="Sakkal Majalla" panose="02000000000000000000" pitchFamily="2" charset="-78"/>
              </a:rPr>
              <a:t>4- التفاعلات مع القنوات الرقمية التي تعتمد على المواد البصرية والجمالية الفيديو مثل (التيك توك، السناب شات) أعلى من غيرها.</a:t>
            </a:r>
          </a:p>
          <a:p>
            <a:pPr algn="ctr"/>
            <a:endParaRPr lang="en-US" sz="2200" dirty="0">
              <a:latin typeface="Sakkal Majalla" panose="02000000000000000000" pitchFamily="2" charset="-78"/>
              <a:cs typeface="Sakkal Majalla" panose="02000000000000000000" pitchFamily="2" charset="-78"/>
            </a:endParaRPr>
          </a:p>
        </p:txBody>
      </p:sp>
      <p:pic>
        <p:nvPicPr>
          <p:cNvPr id="7" name="Graphic 21">
            <a:extLst>
              <a:ext uri="{FF2B5EF4-FFF2-40B4-BE49-F238E27FC236}">
                <a16:creationId xmlns:a16="http://schemas.microsoft.com/office/drawing/2014/main" id="{51AF662B-51BD-EC5B-6FC6-B8943580E7A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756037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626178" y="45518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587279" y="9714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SA" sz="2400" b="1" dirty="0">
                <a:latin typeface="Sakkal Majalla" panose="02000000000000000000" pitchFamily="2" charset="-78"/>
                <a:cs typeface="Sakkal Majalla" panose="02000000000000000000" pitchFamily="2" charset="-78"/>
              </a:rPr>
              <a:t>التـوصـيات </a:t>
            </a:r>
            <a:endParaRPr lang="en-US" sz="2400" b="1" dirty="0">
              <a:latin typeface="Sakkal Majalla" panose="02000000000000000000" pitchFamily="2" charset="-78"/>
              <a:cs typeface="Sakkal Majalla" panose="02000000000000000000" pitchFamily="2" charset="-78"/>
            </a:endParaRPr>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65188" y="1710021"/>
            <a:ext cx="8417320" cy="4493538"/>
          </a:xfrm>
          <a:prstGeom prst="rect">
            <a:avLst/>
          </a:prstGeom>
          <a:noFill/>
        </p:spPr>
        <p:txBody>
          <a:bodyPr wrap="square" rtlCol="0">
            <a:spAutoFit/>
          </a:bodyPr>
          <a:lstStyle/>
          <a:p>
            <a:pPr algn="r"/>
            <a:r>
              <a:rPr lang="ar-SA" sz="2200" dirty="0">
                <a:solidFill>
                  <a:srgbClr val="2D3956"/>
                </a:solidFill>
                <a:latin typeface="Sakkal Majalla" panose="02000000000000000000" pitchFamily="2" charset="-78"/>
                <a:cs typeface="Sakkal Majalla" panose="02000000000000000000" pitchFamily="2" charset="-78"/>
              </a:rPr>
              <a:t>1- تطوير الخطاب الإعلامي والابتعاد عن القوالب الرسمية الجامدة في الحملات الرقمية وإبراز قصص النجاح الفردية التي تواكبت مع برامج الرؤية واستفادت منها.</a:t>
            </a:r>
          </a:p>
          <a:p>
            <a:pPr algn="r"/>
            <a:r>
              <a:rPr lang="ar-SA" sz="2200" dirty="0">
                <a:solidFill>
                  <a:srgbClr val="2D3956"/>
                </a:solidFill>
                <a:latin typeface="Sakkal Majalla" panose="02000000000000000000" pitchFamily="2" charset="-78"/>
                <a:cs typeface="Sakkal Majalla" panose="02000000000000000000" pitchFamily="2" charset="-78"/>
              </a:rPr>
              <a:t>2- الاستعانة بالمؤثرين المتخصصين لزيادة الوصول والتأثير في فئة الشباب.</a:t>
            </a:r>
          </a:p>
          <a:p>
            <a:pPr algn="r"/>
            <a:r>
              <a:rPr lang="ar-SA" sz="2200" dirty="0">
                <a:solidFill>
                  <a:srgbClr val="2D3956"/>
                </a:solidFill>
                <a:latin typeface="Sakkal Majalla" panose="02000000000000000000" pitchFamily="2" charset="-78"/>
                <a:cs typeface="Sakkal Majalla" panose="02000000000000000000" pitchFamily="2" charset="-78"/>
              </a:rPr>
              <a:t>3- تفعيل أدوات الرصد الفوري لتساؤلات الجمهور والرد عليها بشكل تفاعلي.</a:t>
            </a:r>
          </a:p>
          <a:p>
            <a:pPr algn="r"/>
            <a:r>
              <a:rPr lang="ar-SA" sz="2200" dirty="0">
                <a:solidFill>
                  <a:srgbClr val="2D3956"/>
                </a:solidFill>
                <a:latin typeface="Sakkal Majalla" panose="02000000000000000000" pitchFamily="2" charset="-78"/>
                <a:cs typeface="Sakkal Majalla" panose="02000000000000000000" pitchFamily="2" charset="-78"/>
              </a:rPr>
              <a:t>4- التوسع الرقمي في منصات تواصل جديدة تجمع الشباب مثل (</a:t>
            </a:r>
            <a:r>
              <a:rPr lang="ar-SA" sz="2200" dirty="0" err="1">
                <a:solidFill>
                  <a:srgbClr val="2D3956"/>
                </a:solidFill>
                <a:latin typeface="Sakkal Majalla" panose="02000000000000000000" pitchFamily="2" charset="-78"/>
                <a:cs typeface="Sakkal Majalla" panose="02000000000000000000" pitchFamily="2" charset="-78"/>
              </a:rPr>
              <a:t>بنترست</a:t>
            </a:r>
            <a:r>
              <a:rPr lang="ar-SA" sz="2200" dirty="0">
                <a:solidFill>
                  <a:srgbClr val="2D3956"/>
                </a:solidFill>
                <a:latin typeface="Sakkal Majalla" panose="02000000000000000000" pitchFamily="2" charset="-78"/>
                <a:cs typeface="Sakkal Majalla" panose="02000000000000000000" pitchFamily="2" charset="-78"/>
              </a:rPr>
              <a:t> </a:t>
            </a:r>
            <a:r>
              <a:rPr lang="ar-SA" sz="2200" dirty="0" err="1">
                <a:solidFill>
                  <a:srgbClr val="2D3956"/>
                </a:solidFill>
                <a:latin typeface="Sakkal Majalla" panose="02000000000000000000" pitchFamily="2" charset="-78"/>
                <a:cs typeface="Sakkal Majalla" panose="02000000000000000000" pitchFamily="2" charset="-78"/>
              </a:rPr>
              <a:t>وريديت</a:t>
            </a:r>
            <a:r>
              <a:rPr lang="ar-SA" sz="2200" dirty="0">
                <a:solidFill>
                  <a:srgbClr val="2D3956"/>
                </a:solidFill>
                <a:latin typeface="Sakkal Majalla" panose="02000000000000000000" pitchFamily="2" charset="-78"/>
                <a:cs typeface="Sakkal Majalla" panose="02000000000000000000" pitchFamily="2" charset="-78"/>
              </a:rPr>
              <a:t>) لضمان استمرارية الظهور.</a:t>
            </a:r>
          </a:p>
          <a:p>
            <a:pPr algn="r"/>
            <a:r>
              <a:rPr lang="ar-SA" sz="2200" dirty="0">
                <a:solidFill>
                  <a:srgbClr val="2D3956"/>
                </a:solidFill>
                <a:latin typeface="Sakkal Majalla" panose="02000000000000000000" pitchFamily="2" charset="-78"/>
                <a:cs typeface="Sakkal Majalla" panose="02000000000000000000" pitchFamily="2" charset="-78"/>
              </a:rPr>
              <a:t>5- يُنصح بإدراج فلاتر وألعاب تفاعلية محاكاة رقمية تشرح المشاريع الكبرى مثل (</a:t>
            </a:r>
            <a:r>
              <a:rPr lang="ar-SA" sz="2200" dirty="0" err="1">
                <a:solidFill>
                  <a:srgbClr val="2D3956"/>
                </a:solidFill>
                <a:latin typeface="Sakkal Majalla" panose="02000000000000000000" pitchFamily="2" charset="-78"/>
                <a:cs typeface="Sakkal Majalla" panose="02000000000000000000" pitchFamily="2" charset="-78"/>
              </a:rPr>
              <a:t>نيوم</a:t>
            </a:r>
            <a:r>
              <a:rPr lang="ar-SA" sz="2200" dirty="0">
                <a:solidFill>
                  <a:srgbClr val="2D3956"/>
                </a:solidFill>
                <a:latin typeface="Sakkal Majalla" panose="02000000000000000000" pitchFamily="2" charset="-78"/>
                <a:cs typeface="Sakkal Majalla" panose="02000000000000000000" pitchFamily="2" charset="-78"/>
              </a:rPr>
              <a:t> أو ذا لاين، العلا، البحر الأحمر) لزيادة حالة اليقظة والتركيز لدى المستخدم.</a:t>
            </a:r>
          </a:p>
          <a:p>
            <a:pPr algn="r"/>
            <a:r>
              <a:rPr lang="ar-SA" sz="2200" dirty="0">
                <a:solidFill>
                  <a:srgbClr val="2D3956"/>
                </a:solidFill>
                <a:latin typeface="Sakkal Majalla" panose="02000000000000000000" pitchFamily="2" charset="-78"/>
                <a:cs typeface="Sakkal Majalla" panose="02000000000000000000" pitchFamily="2" charset="-78"/>
              </a:rPr>
              <a:t>6- الاستفادة من المشاهير الأصغر سنًا والذي يحظون بقاعدة جماهيرية من خلال تنظيم زيارات وتغطيات في أماكن المشاريع الوطنية بهدف اكتساب شرائح عمرية جديدة وتوعيتهم بالنظرة المستقبلية، كذلك إشراك الشرائح العمرية الأكبر ومخاطبة أجيالهم بطريقة مناسبة لتوقعاتهم وقدراتهم ودمجهم في الرؤية.</a:t>
            </a:r>
          </a:p>
          <a:p>
            <a:pPr algn="r"/>
            <a:endParaRPr lang="ar-SA" sz="2200" dirty="0">
              <a:solidFill>
                <a:srgbClr val="2D3956"/>
              </a:solidFill>
              <a:latin typeface="Sakkal Majalla" panose="02000000000000000000" pitchFamily="2" charset="-78"/>
              <a:cs typeface="Sakkal Majalla" panose="02000000000000000000" pitchFamily="2" charset="-78"/>
            </a:endParaRPr>
          </a:p>
          <a:p>
            <a:pPr algn="r"/>
            <a:endParaRPr lang="ar-SA" sz="2200" dirty="0">
              <a:solidFill>
                <a:srgbClr val="2D3956"/>
              </a:solidFill>
              <a:latin typeface="Sakkal Majalla" panose="02000000000000000000" pitchFamily="2" charset="-78"/>
              <a:cs typeface="Sakkal Majalla" panose="02000000000000000000" pitchFamily="2" charset="-78"/>
            </a:endParaRPr>
          </a:p>
          <a:p>
            <a:pPr algn="r"/>
            <a:endParaRPr lang="en-US" sz="2200" dirty="0">
              <a:solidFill>
                <a:srgbClr val="2D3956"/>
              </a:solidFill>
              <a:latin typeface="Sakkal Majalla" panose="02000000000000000000" pitchFamily="2" charset="-78"/>
              <a:cs typeface="Sakkal Majalla" panose="02000000000000000000"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ar-SA" sz="4800" b="1" dirty="0">
                <a:solidFill>
                  <a:schemeClr val="bg1"/>
                </a:solidFill>
                <a:latin typeface="Alexandria" charset="0"/>
                <a:cs typeface="Alexandria" charset="0"/>
              </a:rPr>
              <a:t>شكرًا جزيلًا</a:t>
            </a:r>
            <a:endParaRPr lang="en-US" sz="4800" b="1" dirty="0">
              <a:solidFill>
                <a:schemeClr val="bg1"/>
              </a:solidFill>
              <a:latin typeface="Alexandria" charset="0"/>
              <a:cs typeface="Alexandria" charset="0"/>
            </a:endParaRP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138</TotalTime>
  <Words>761</Words>
  <Application>Microsoft Office PowerPoint</Application>
  <PresentationFormat>Widescreen</PresentationFormat>
  <Paragraphs>63</Paragraphs>
  <Slides>10</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Alexandria</vt:lpstr>
      <vt:lpstr>Arial</vt:lpstr>
      <vt:lpstr>Calibri</vt:lpstr>
      <vt:lpstr>Calibri Light</vt:lpstr>
      <vt:lpstr>Roboto Light</vt:lpstr>
      <vt:lpstr>Sakkal Majalla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Lenovo</cp:lastModifiedBy>
  <cp:revision>9</cp:revision>
  <dcterms:created xsi:type="dcterms:W3CDTF">2023-04-29T09:08:00Z</dcterms:created>
  <dcterms:modified xsi:type="dcterms:W3CDTF">2026-04-27T15:22:26Z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0x010100DC69378573D04C4981F1C0E645EFE562</vt:lpwstr>
  </property>
  <property fmtid="{D5CDD505-2E9C-101B-9397-08002B2CF9AE}" pid="3" name="ICV">
    <vt:lpwstr>17AA779C58B4485E9875EC7763513157_12</vt:lpwstr>
  </property>
  <property fmtid="{D5CDD505-2E9C-101B-9397-08002B2CF9AE}" pid="4" name="KSOProductBuildVer">
    <vt:lpwstr>1033-12.2.0.13359</vt:lpwstr>
  </property>
  <property fmtid="{D5CDD505-2E9C-101B-9397-08002B2CF9AE}" pid="5" name="MediaServiceImageTags">
    <vt:lpwstr/>
  </property>
  <property fmtid="{D5CDD505-2E9C-101B-9397-08002B2CF9AE}" pid="6" name="NXPowerLiteLastOptimized">
    <vt:lpwstr>500286</vt:lpwstr>
  </property>
  <property fmtid="{D5CDD505-2E9C-101B-9397-08002B2CF9AE}" pid="7" name="NXPowerLiteSettings">
    <vt:lpwstr>F7000400038000</vt:lpwstr>
  </property>
  <property fmtid="{D5CDD505-2E9C-101B-9397-08002B2CF9AE}" pid="8" name="NXPowerLiteVersion">
    <vt:lpwstr>S11.0.1</vt:lpwstr>
  </property>
</Properties>
</file>