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480" r:id="rId2"/>
    <p:sldId id="303" r:id="rId3"/>
    <p:sldId id="271" r:id="rId4"/>
    <p:sldId id="313" r:id="rId5"/>
    <p:sldId id="276" r:id="rId6"/>
    <p:sldId id="684" r:id="rId7"/>
    <p:sldId id="685" r:id="rId8"/>
    <p:sldId id="686" r:id="rId9"/>
    <p:sldId id="687" r:id="rId10"/>
    <p:sldId id="688" r:id="rId11"/>
    <p:sldId id="689" r:id="rId12"/>
    <p:sldId id="690" r:id="rId13"/>
    <p:sldId id="568" r:id="rId14"/>
    <p:sldId id="691" r:id="rId15"/>
    <p:sldId id="692" r:id="rId16"/>
    <p:sldId id="693" r:id="rId17"/>
    <p:sldId id="694" r:id="rId18"/>
    <p:sldId id="695" r:id="rId19"/>
    <p:sldId id="489" r:id="rId20"/>
    <p:sldId id="696" r:id="rId21"/>
    <p:sldId id="697" r:id="rId22"/>
    <p:sldId id="698" r:id="rId23"/>
    <p:sldId id="699" r:id="rId24"/>
    <p:sldId id="700" r:id="rId25"/>
    <p:sldId id="603"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684"/>
            <p14:sldId id="685"/>
            <p14:sldId id="686"/>
            <p14:sldId id="687"/>
            <p14:sldId id="688"/>
            <p14:sldId id="689"/>
            <p14:sldId id="690"/>
            <p14:sldId id="568"/>
            <p14:sldId id="691"/>
            <p14:sldId id="692"/>
            <p14:sldId id="693"/>
            <p14:sldId id="694"/>
            <p14:sldId id="695"/>
            <p14:sldId id="489"/>
            <p14:sldId id="696"/>
            <p14:sldId id="697"/>
            <p14:sldId id="698"/>
            <p14:sldId id="699"/>
            <p14:sldId id="700"/>
            <p14:sldId id="60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42"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35" Type="http://schemas.openxmlformats.org/officeDocument/2006/relationships/customXml" Target="../customXml/item3.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www.midocean.ae</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3/29/2024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3/29/2024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3/29/2024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3/29/2024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3/29/2024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3/29/2024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3/29/2024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3/29/2024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3/29/2024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3/29/2024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3/29/2024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70" y="2424037"/>
            <a:ext cx="5215188"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94355"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7872"/>
    </mc:Choice>
    <mc:Fallback xmlns="">
      <p:transition spd="slow" advTm="478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08836" y="2785710"/>
            <a:ext cx="5073513"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94355"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2935"/>
    </mc:Choice>
    <mc:Fallback xmlns="">
      <p:transition spd="slow" advTm="3293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3496487" y="929521"/>
            <a:ext cx="4669868" cy="461665"/>
          </a:xfrm>
          <a:prstGeom prst="rect">
            <a:avLst/>
          </a:prstGeom>
          <a:noFill/>
        </p:spPr>
        <p:txBody>
          <a:bodyPr wrap="none" rtlCol="0">
            <a:spAutoFit/>
          </a:bodyPr>
          <a:lstStyle/>
          <a:p>
            <a:pPr algn="ctr"/>
            <a:r>
              <a:rPr lang="ar-EG" sz="2400" b="1" dirty="0">
                <a:solidFill>
                  <a:srgbClr val="00B0F0"/>
                </a:solidFill>
                <a:latin typeface="Alexandria" pitchFamily="2" charset="-78"/>
                <a:cs typeface="Alexandria" pitchFamily="2" charset="-78"/>
              </a:rPr>
              <a:t>تعريف الحق وأنواعه وأشخاصه</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643124"/>
            <a:ext cx="11700394" cy="1600438"/>
          </a:xfrm>
          <a:prstGeom prst="rect">
            <a:avLst/>
          </a:prstGeom>
        </p:spPr>
        <p:txBody>
          <a:bodyPr wrap="square">
            <a:spAutoFit/>
          </a:bodyPr>
          <a:lstStyle/>
          <a:p>
            <a:pPr marL="342900" indent="-342900" algn="just" rtl="1">
              <a:buFont typeface="Wingdings" pitchFamily="2" charset="2"/>
              <a:buChar char="§"/>
            </a:pPr>
            <a:r>
              <a:rPr lang="ar-EG" sz="2600" b="1" u="sng" dirty="0">
                <a:latin typeface="شمثءشىيقهش"/>
                <a:cs typeface="Alexandria" pitchFamily="2" charset="-78"/>
              </a:rPr>
              <a:t>أهم النقاط الأساسية للمحاضرة: </a:t>
            </a:r>
          </a:p>
          <a:p>
            <a:pPr algn="just" rtl="1"/>
            <a:r>
              <a:rPr lang="ar-EG" sz="2400" dirty="0">
                <a:latin typeface="Alexandria" pitchFamily="2" charset="-78"/>
                <a:cs typeface="Alexandria" pitchFamily="2" charset="-78"/>
              </a:rPr>
              <a:t>1- تعريف الحق.</a:t>
            </a:r>
          </a:p>
          <a:p>
            <a:pPr algn="just" rtl="1"/>
            <a:r>
              <a:rPr lang="ar-EG" sz="2400" dirty="0">
                <a:latin typeface="Alexandria" pitchFamily="2" charset="-78"/>
                <a:cs typeface="Alexandria" pitchFamily="2" charset="-78"/>
              </a:rPr>
              <a:t>2- أنواع الحقوق.</a:t>
            </a:r>
          </a:p>
          <a:p>
            <a:pPr algn="just" rtl="1"/>
            <a:r>
              <a:rPr lang="ar-EG" sz="2400" dirty="0">
                <a:latin typeface="Alexandria" pitchFamily="2" charset="-78"/>
                <a:cs typeface="Alexandria" pitchFamily="2" charset="-78"/>
              </a:rPr>
              <a:t>3- أشخاص الحق.</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61274"/>
    </mc:Choice>
    <mc:Fallback xmlns="">
      <p:transition spd="slow" advTm="1612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الحق:</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72570" y="2368065"/>
            <a:ext cx="12015570" cy="409342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000" b="1" dirty="0">
                <a:latin typeface="Alexandria" pitchFamily="2" charset="-78"/>
                <a:cs typeface="Alexandria" pitchFamily="2" charset="-78"/>
              </a:rPr>
              <a:t>الحق في اللغة له معاني كثيرة، قال الله تعالى: «لقد حق القول على أكثرهم فهم لايؤمنون». والحق اسم من أسماء الله الحسنى، قال تعالى: « ثم ردوا إلى الله مولاهم الحق» ومعناه المستحق للعبادة، الثابت الذي لايزول والمتحقق وجوده أزلاً وأبداً واجب الوجود لذاته ولا وجود إلا به.</a:t>
            </a:r>
            <a:endParaRPr lang="ar-EG" sz="2000" dirty="0">
              <a:latin typeface="Alexandria" pitchFamily="2" charset="-78"/>
              <a:cs typeface="Alexandria" pitchFamily="2" charset="-78"/>
            </a:endParaRPr>
          </a:p>
          <a:p>
            <a:pPr marL="342900" indent="-342900" algn="just" rtl="1">
              <a:buFont typeface="Wingdings" pitchFamily="2" charset="2"/>
              <a:buChar char="§"/>
            </a:pPr>
            <a:r>
              <a:rPr lang="ar-EG" sz="2000" b="1" u="sng" dirty="0">
                <a:latin typeface="Alexandria" pitchFamily="2" charset="-78"/>
                <a:cs typeface="Alexandria" pitchFamily="2" charset="-78"/>
              </a:rPr>
              <a:t>والحق في القانون اختلفت آراء الفقهاء حول تعريفه وبيان مدلوله وتحديد ماهيته، ولم ينعقد الاجماع بينهم على وضع تعريف للحق، وذهبوا في ذلك مذاهب شتى، كالنحو التالي:</a:t>
            </a:r>
          </a:p>
          <a:p>
            <a:pPr marL="342900" indent="-342900" algn="just" rtl="1">
              <a:buFont typeface="Wingdings" pitchFamily="2" charset="2"/>
              <a:buChar char="§"/>
            </a:pPr>
            <a:r>
              <a:rPr lang="ar-EG" sz="2000" b="1" u="sng" dirty="0">
                <a:latin typeface="Alexandria" pitchFamily="2" charset="-78"/>
                <a:cs typeface="Alexandria" pitchFamily="2" charset="-78"/>
              </a:rPr>
              <a:t>1- المذهب الشخصي: </a:t>
            </a:r>
            <a:r>
              <a:rPr lang="ar-EG" sz="2000" dirty="0">
                <a:latin typeface="Alexandria" pitchFamily="2" charset="-78"/>
                <a:cs typeface="Alexandria" pitchFamily="2" charset="-78"/>
              </a:rPr>
              <a:t>ويتزعم هذا المذهب الفقيه « سافيني» وينظر إلى الحق من منظور شخصي وقد عرف الحق بأنه قدرة أو سلطة إرادية تثبت للشخص يستمدها من القانون».</a:t>
            </a:r>
          </a:p>
          <a:p>
            <a:pPr marL="342900" indent="-342900" algn="just" rtl="1">
              <a:buFont typeface="Wingdings" pitchFamily="2" charset="2"/>
              <a:buChar char="§"/>
            </a:pPr>
            <a:r>
              <a:rPr lang="ar-EG" sz="2000" b="1" u="sng" dirty="0">
                <a:latin typeface="Alexandria" pitchFamily="2" charset="-78"/>
                <a:cs typeface="Alexandria" pitchFamily="2" charset="-78"/>
              </a:rPr>
              <a:t>2- المذهب الموضوعي: </a:t>
            </a:r>
            <a:r>
              <a:rPr lang="ar-EG" sz="2000" dirty="0">
                <a:latin typeface="Alexandria" pitchFamily="2" charset="-78"/>
                <a:cs typeface="Alexandria" pitchFamily="2" charset="-78"/>
              </a:rPr>
              <a:t>ويتزعمه الفقيه الألماني «أهرينج» ويعرف الحق بأنه مصلحة يحميها القانون.</a:t>
            </a:r>
          </a:p>
          <a:p>
            <a:pPr marL="342900" indent="-342900" algn="just" rtl="1">
              <a:buFont typeface="Wingdings" pitchFamily="2" charset="2"/>
              <a:buChar char="§"/>
            </a:pPr>
            <a:r>
              <a:rPr lang="ar-EG" sz="2000" b="1" u="sng" dirty="0">
                <a:latin typeface="Alexandria" pitchFamily="2" charset="-78"/>
                <a:cs typeface="Alexandria" pitchFamily="2" charset="-78"/>
              </a:rPr>
              <a:t>3- المذهب المختلط: </a:t>
            </a:r>
            <a:r>
              <a:rPr lang="ar-EG" sz="2000" dirty="0">
                <a:latin typeface="Alexandria" pitchFamily="2" charset="-78"/>
                <a:cs typeface="Alexandria" pitchFamily="2" charset="-78"/>
              </a:rPr>
              <a:t>ويرى بأن الحق هو سلطة إرادية يعترف بها النظام القانوني ويحميها.</a:t>
            </a:r>
          </a:p>
          <a:p>
            <a:pPr marL="342900" indent="-342900" algn="just" rtl="1">
              <a:buFont typeface="Wingdings" pitchFamily="2" charset="2"/>
              <a:buChar char="§"/>
            </a:pPr>
            <a:r>
              <a:rPr lang="ar-EG" sz="2000" b="1" u="sng" dirty="0">
                <a:latin typeface="Alexandria" pitchFamily="2" charset="-78"/>
                <a:cs typeface="Alexandria" pitchFamily="2" charset="-78"/>
              </a:rPr>
              <a:t>4- النظرية الحديثة: </a:t>
            </a:r>
            <a:r>
              <a:rPr lang="ar-EG" sz="2000" dirty="0">
                <a:latin typeface="Alexandria" pitchFamily="2" charset="-78"/>
                <a:cs typeface="Alexandria" pitchFamily="2" charset="-78"/>
              </a:rPr>
              <a:t>ظهرت نتيجة ما وجه للنظريات السابقة من انتقادات، وكان يتزعمها الفقيه الفرنسي «دابان»، وذهبت إلى تعريف الحق بأنه: «ميزة يقررها القانون لشخص ما، ويحميها بالطرق القانونية، وهذه الميزة تخول له التصرف متسلطاً على مال معترف له بالاستئثار به، بصفته مالكا أو مستحقا له». </a:t>
            </a:r>
          </a:p>
        </p:txBody>
      </p:sp>
      <p:sp>
        <p:nvSpPr>
          <p:cNvPr id="3" name="TextBox 2">
            <a:extLst>
              <a:ext uri="{FF2B5EF4-FFF2-40B4-BE49-F238E27FC236}">
                <a16:creationId xmlns:a16="http://schemas.microsoft.com/office/drawing/2014/main" id="{07DA6679-0DBF-ED63-7FBA-A15CF1A3BA15}"/>
              </a:ext>
            </a:extLst>
          </p:cNvPr>
          <p:cNvSpPr txBox="1"/>
          <p:nvPr/>
        </p:nvSpPr>
        <p:spPr>
          <a:xfrm>
            <a:off x="9471940" y="7693426"/>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chemeClr val="tx1"/>
                </a:solidFill>
                <a:latin typeface="Alexandria" pitchFamily="2" charset="-78"/>
                <a:cs typeface="Alexandria" pitchFamily="2" charset="-78"/>
              </a:rPr>
              <a:t>- تنقسم الحقوق إلى حقوق سياسية وحقوق مدنية، وتنقسم الحقوق المدنية إما إلى حقوق عامة وإما إلى حقوق خاصة، وتنقسم الحقوق الخاصة إلى حقوق الأسرة أو حقوق مالية، والحقوق المالية تنقسم إلى حقوق عينية وحقوق شخصية وحقوق معنوية، وفيما يلي بيان تفصيل ذلك على النحو التالي</a:t>
            </a:r>
            <a:r>
              <a:rPr lang="ar-EG" sz="20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 </a:t>
            </a:r>
          </a:p>
          <a:p>
            <a:pPr algn="just" rtl="1"/>
            <a:r>
              <a:rPr lang="ar-EG" sz="20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أولاً:  </a:t>
            </a:r>
            <a:r>
              <a:rPr lang="ar-EG" sz="2000" b="1" dirty="0">
                <a:solidFill>
                  <a:schemeClr val="tx1"/>
                </a:solidFill>
                <a:latin typeface="Alexandria" pitchFamily="2" charset="-78"/>
                <a:cs typeface="Alexandria" pitchFamily="2" charset="-78"/>
              </a:rPr>
              <a:t>الحقوق السياسية:</a:t>
            </a:r>
          </a:p>
          <a:p>
            <a:pPr algn="just" rtl="1"/>
            <a:r>
              <a:rPr lang="ar-EG" sz="2000" b="1" dirty="0">
                <a:solidFill>
                  <a:schemeClr val="tx1"/>
                </a:solidFill>
                <a:latin typeface="Alexandria" pitchFamily="2" charset="-78"/>
                <a:cs typeface="Alexandria" pitchFamily="2" charset="-78"/>
              </a:rPr>
              <a:t>- وهي الحقوق التي يقررها القانون للشخص باعتباره منتمياً إلى دولة معينة، وتخول له المساهمة في حكم هذه الدولة وإدارة شئونها</a:t>
            </a:r>
            <a:r>
              <a:rPr lang="ar-EG" sz="2000" dirty="0">
                <a:solidFill>
                  <a:schemeClr val="tx1"/>
                </a:solidFill>
                <a:latin typeface="Alexandria" pitchFamily="2" charset="-78"/>
                <a:cs typeface="Alexandria" pitchFamily="2" charset="-78"/>
              </a:rPr>
              <a:t>. ومثالها حق الإنتخاب والحق في الترشح للمجالس النيابية، وإبداء الرأي في الاستفتاء. </a:t>
            </a:r>
            <a:r>
              <a:rPr lang="ar-EG" sz="2000" b="1" u="sng" dirty="0">
                <a:solidFill>
                  <a:schemeClr val="tx1"/>
                </a:solidFill>
                <a:latin typeface="Alexandria" pitchFamily="2" charset="-78"/>
                <a:cs typeface="Alexandria" pitchFamily="2" charset="-78"/>
              </a:rPr>
              <a:t>وتتسم هذه الحقوق بما يلي:</a:t>
            </a:r>
          </a:p>
          <a:p>
            <a:pPr algn="just" rtl="1"/>
            <a:r>
              <a:rPr lang="ar-EG" sz="2000" b="1" dirty="0">
                <a:solidFill>
                  <a:schemeClr val="tx1"/>
                </a:solidFill>
                <a:latin typeface="Alexandria" pitchFamily="2" charset="-78"/>
                <a:cs typeface="Alexandria" pitchFamily="2" charset="-78"/>
              </a:rPr>
              <a:t>1- </a:t>
            </a:r>
            <a:r>
              <a:rPr lang="ar-EG" sz="2000" dirty="0">
                <a:solidFill>
                  <a:schemeClr val="tx1"/>
                </a:solidFill>
                <a:latin typeface="Alexandria" pitchFamily="2" charset="-78"/>
                <a:cs typeface="Alexandria" pitchFamily="2" charset="-78"/>
              </a:rPr>
              <a:t>لاتثبت هذه الحقوق إلا للمواطنين فقط دون الأجانب.</a:t>
            </a:r>
          </a:p>
          <a:p>
            <a:pPr algn="just" rtl="1"/>
            <a:r>
              <a:rPr lang="ar-EG" sz="2000" dirty="0">
                <a:solidFill>
                  <a:schemeClr val="tx1"/>
                </a:solidFill>
                <a:latin typeface="Alexandria" pitchFamily="2" charset="-78"/>
                <a:cs typeface="Alexandria" pitchFamily="2" charset="-78"/>
              </a:rPr>
              <a:t>2- تدخل دراسة هذه الحقوق في نطاق دراسة القانون العام وعلى الأخص في نطاق القانون الإداري والدستوري.</a:t>
            </a:r>
          </a:p>
          <a:p>
            <a:pPr algn="just" rtl="1"/>
            <a:r>
              <a:rPr lang="ar-EG" sz="2000" dirty="0">
                <a:solidFill>
                  <a:schemeClr val="tx1"/>
                </a:solidFill>
                <a:latin typeface="Alexandria" pitchFamily="2" charset="-78"/>
                <a:cs typeface="Alexandria" pitchFamily="2" charset="-78"/>
              </a:rPr>
              <a:t>3- تتقرر هذه الحقوق لجميع الأفراد القاطنين في الدولة بصفة أصلية.</a:t>
            </a:r>
          </a:p>
          <a:p>
            <a:pPr algn="just" rtl="1"/>
            <a:r>
              <a:rPr lang="ar-EG" sz="2000" dirty="0">
                <a:solidFill>
                  <a:schemeClr val="tx1"/>
                </a:solidFill>
                <a:latin typeface="Alexandria" pitchFamily="2" charset="-78"/>
                <a:cs typeface="Alexandria" pitchFamily="2" charset="-78"/>
              </a:rPr>
              <a:t>4- تعتبر هذه الحقوق أقرب إلى الواجب الوطني منه إلى الحق.</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الحقوق:</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أولاً:  </a:t>
            </a:r>
            <a:r>
              <a:rPr lang="ar-EG" sz="2000" b="1" dirty="0">
                <a:solidFill>
                  <a:schemeClr val="tx1"/>
                </a:solidFill>
                <a:latin typeface="Alexandria" pitchFamily="2" charset="-78"/>
                <a:cs typeface="Alexandria" pitchFamily="2" charset="-78"/>
              </a:rPr>
              <a:t>الحقوق المدنية:</a:t>
            </a:r>
          </a:p>
          <a:p>
            <a:pPr algn="just" rtl="1"/>
            <a:r>
              <a:rPr lang="ar-EG" sz="2000" b="1" dirty="0">
                <a:solidFill>
                  <a:schemeClr val="tx1"/>
                </a:solidFill>
                <a:latin typeface="Alexandria" pitchFamily="2" charset="-78"/>
                <a:cs typeface="Alexandria" pitchFamily="2" charset="-78"/>
              </a:rPr>
              <a:t>- وهي الحقوق التي تثبت للفرد خارج النطاق السياسي، ويستوي في ذلك أن يكون وطنياً أو أجنبياً حيث تثبت لجميع الأفراد بصرف النظر عن جنسيتهم</a:t>
            </a:r>
            <a:r>
              <a:rPr lang="ar-EG" sz="2000" dirty="0">
                <a:solidFill>
                  <a:schemeClr val="tx1"/>
                </a:solidFill>
                <a:latin typeface="Alexandria" pitchFamily="2" charset="-78"/>
                <a:cs typeface="Alexandria" pitchFamily="2" charset="-78"/>
              </a:rPr>
              <a:t>. ومثالها الحق في الحياة وحرية التعاقد. </a:t>
            </a:r>
            <a:r>
              <a:rPr lang="ar-EG" sz="2000" b="1" u="sng" dirty="0">
                <a:solidFill>
                  <a:schemeClr val="tx1"/>
                </a:solidFill>
                <a:latin typeface="Alexandria" pitchFamily="2" charset="-78"/>
                <a:cs typeface="Alexandria" pitchFamily="2" charset="-78"/>
              </a:rPr>
              <a:t>وتنقسم هذه الحقوق إلى الحقوق العامة والحقوق الخاصة على النحو التالي:</a:t>
            </a:r>
          </a:p>
          <a:p>
            <a:pPr algn="just" rtl="1"/>
            <a:r>
              <a:rPr lang="ar-EG" sz="2000" b="1" u="sng" dirty="0">
                <a:solidFill>
                  <a:schemeClr val="tx1"/>
                </a:solidFill>
                <a:latin typeface="Alexandria" pitchFamily="2" charset="-78"/>
                <a:cs typeface="Alexandria" pitchFamily="2" charset="-78"/>
              </a:rPr>
              <a:t>النوع الأول: الحقوق العامة: </a:t>
            </a:r>
          </a:p>
          <a:p>
            <a:pPr algn="just" rtl="1"/>
            <a:r>
              <a:rPr lang="ar-EG" sz="2000" b="1" u="sng" dirty="0">
                <a:solidFill>
                  <a:schemeClr val="tx1"/>
                </a:solidFill>
                <a:latin typeface="Alexandria" pitchFamily="2" charset="-78"/>
                <a:cs typeface="Alexandria" pitchFamily="2" charset="-78"/>
              </a:rPr>
              <a:t>-وهي الحقوق التي تتقرر للشخص بصفته إنساناً ولذلك يطلق عليها الحقوق اللصيقة بالشخصية أو الحقوق الشخصية. </a:t>
            </a:r>
            <a:r>
              <a:rPr lang="ar-EG" sz="2000" dirty="0">
                <a:solidFill>
                  <a:schemeClr val="tx1"/>
                </a:solidFill>
                <a:latin typeface="Alexandria" pitchFamily="2" charset="-78"/>
                <a:cs typeface="Alexandria" pitchFamily="2" charset="-78"/>
              </a:rPr>
              <a:t>ويعتبر القانون هو المصدر الرئيس لهذه الحقوق ومن أمثلتها حق الفرد في سلامة جسده، وحق الفرد في حماية شرفه وخصوصيته، كما يدخل فيها الحريات الشخصية مثل حرية التنقل والتملك وحرية الاقامة وغيرها من الحريات. </a:t>
            </a:r>
            <a:r>
              <a:rPr lang="ar-EG" sz="2000" b="1" dirty="0">
                <a:solidFill>
                  <a:schemeClr val="tx1"/>
                </a:solidFill>
                <a:latin typeface="Alexandria" pitchFamily="2" charset="-78"/>
                <a:cs typeface="Alexandria" pitchFamily="2" charset="-78"/>
              </a:rPr>
              <a:t>ومن أهم خصائص هذه الحقوق نذكر ما يلي:</a:t>
            </a:r>
          </a:p>
          <a:p>
            <a:pPr algn="just" rtl="1"/>
            <a:r>
              <a:rPr lang="ar-EG" sz="2000" dirty="0">
                <a:solidFill>
                  <a:schemeClr val="tx1"/>
                </a:solidFill>
                <a:latin typeface="Alexandria" pitchFamily="2" charset="-78"/>
                <a:cs typeface="Alexandria" pitchFamily="2" charset="-78"/>
              </a:rPr>
              <a:t>1- عدم قابلية الحقوق العامة أو الحقوق اللصيقة بالشخصية للسقوط أو الاكتساب بالتقادم.</a:t>
            </a:r>
          </a:p>
          <a:p>
            <a:pPr algn="just" rtl="1"/>
            <a:r>
              <a:rPr lang="ar-EG" sz="2000" dirty="0">
                <a:solidFill>
                  <a:schemeClr val="tx1"/>
                </a:solidFill>
                <a:latin typeface="Alexandria" pitchFamily="2" charset="-78"/>
                <a:cs typeface="Alexandria" pitchFamily="2" charset="-78"/>
              </a:rPr>
              <a:t>2- عدم قابلية الحقوق العامة أو الحقوق اللصيقة بالشخصية للتنازل عنها او التصرف فيها.</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الحقوق:</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4459951"/>
      </p:ext>
    </p:extLst>
  </p:cSld>
  <p:clrMapOvr>
    <a:masterClrMapping/>
  </p:clrMapOvr>
  <mc:AlternateContent xmlns:mc="http://schemas.openxmlformats.org/markup-compatibility/2006">
    <mc:Choice xmlns:p14="http://schemas.microsoft.com/office/powerpoint/2010/main" Requires="p14">
      <p:transition p14:dur="10" advTm="185729"/>
    </mc:Choice>
    <mc:Fallback>
      <p:transition advTm="18572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dirty="0">
                <a:solidFill>
                  <a:schemeClr val="tx1"/>
                </a:solidFill>
                <a:latin typeface="Alexandria" pitchFamily="2" charset="-78"/>
                <a:cs typeface="Alexandria" pitchFamily="2" charset="-78"/>
              </a:rPr>
              <a:t>3- الحقوق العامة أو الحقوق اللصيقة بالشخصية حقوق غير مالية.</a:t>
            </a:r>
          </a:p>
          <a:p>
            <a:pPr algn="just" rtl="1"/>
            <a:r>
              <a:rPr lang="ar-EG" sz="2000" dirty="0">
                <a:solidFill>
                  <a:schemeClr val="tx1"/>
                </a:solidFill>
                <a:latin typeface="Alexandria" pitchFamily="2" charset="-78"/>
                <a:cs typeface="Alexandria" pitchFamily="2" charset="-78"/>
              </a:rPr>
              <a:t>4- الحقوق العامة أو الحقوق اللصيقة بالشخصية لاتنتقل بالإرث.</a:t>
            </a:r>
          </a:p>
          <a:p>
            <a:pPr algn="just" rtl="1"/>
            <a:r>
              <a:rPr lang="ar-EG" sz="2000" b="1" u="sng" dirty="0">
                <a:solidFill>
                  <a:schemeClr val="tx1"/>
                </a:solidFill>
                <a:latin typeface="Alexandria" pitchFamily="2" charset="-78"/>
                <a:cs typeface="Alexandria" pitchFamily="2" charset="-78"/>
              </a:rPr>
              <a:t>النوع الثاني: الحقوق الخاصة: </a:t>
            </a:r>
          </a:p>
          <a:p>
            <a:pPr algn="just" rtl="1"/>
            <a:r>
              <a:rPr lang="ar-EG" sz="2000" b="1" u="sng" dirty="0">
                <a:solidFill>
                  <a:schemeClr val="tx1"/>
                </a:solidFill>
                <a:latin typeface="Alexandria" pitchFamily="2" charset="-78"/>
                <a:cs typeface="Alexandria" pitchFamily="2" charset="-78"/>
              </a:rPr>
              <a:t>- وهي الحقوق التي تقررها فروع القانون الخاص للشخص مثل القانون المدني والقانون التجاري أو قانون الأحوال الشخصية أو هي التي لاتثبت إلا لمن توافر فيه بمقتضى القانوةن سبباً لكسبها، مثل حق الملكية والحق في الطلاق. وتنقسم هذه الحقوق إلى حقوق الأسرة والحقوق المالية، وذلك كالآتي:</a:t>
            </a:r>
          </a:p>
          <a:p>
            <a:pPr algn="just" rtl="1"/>
            <a:r>
              <a:rPr lang="ar-EG" sz="2000" b="1" u="sng" dirty="0">
                <a:solidFill>
                  <a:schemeClr val="tx1"/>
                </a:solidFill>
                <a:latin typeface="Alexandria" pitchFamily="2" charset="-78"/>
                <a:cs typeface="Alexandria" pitchFamily="2" charset="-78"/>
              </a:rPr>
              <a:t>1- حقوق الأسرة:</a:t>
            </a:r>
          </a:p>
          <a:p>
            <a:pPr algn="just" rtl="1"/>
            <a:r>
              <a:rPr lang="ar-EG" sz="2000" dirty="0">
                <a:solidFill>
                  <a:schemeClr val="tx1"/>
                </a:solidFill>
                <a:latin typeface="Alexandria" pitchFamily="2" charset="-78"/>
                <a:cs typeface="Alexandria" pitchFamily="2" charset="-78"/>
              </a:rPr>
              <a:t>- وهي الحقوق التي تثبت للشخص بصفته عضواً في أسرة معينة على أساس قرابة النسب أو المصاهرة، فمعيار التمييز فيها هو معيار العائلة أو الأسرة. ومثال ذلك حق الزوج في الطاعة، وتأديب الزوجة والأولاد، وحق الزوجة على زوجها في الإنفاق عليها، وحقوق الإبن على أبيه في النفقة، والحق في الإرث.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الحقوق:</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6302222"/>
      </p:ext>
    </p:extLst>
  </p:cSld>
  <p:clrMapOvr>
    <a:masterClrMapping/>
  </p:clrMapOvr>
  <mc:AlternateContent xmlns:mc="http://schemas.openxmlformats.org/markup-compatibility/2006">
    <mc:Choice xmlns:p14="http://schemas.microsoft.com/office/powerpoint/2010/main" Requires="p14">
      <p:transition p14:dur="10" advTm="185729"/>
    </mc:Choice>
    <mc:Fallback>
      <p:transition advTm="1857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chemeClr val="tx1"/>
                </a:solidFill>
                <a:latin typeface="Alexandria" pitchFamily="2" charset="-78"/>
                <a:cs typeface="Alexandria" pitchFamily="2" charset="-78"/>
              </a:rPr>
              <a:t>- ومن أهم خصائص حقوق الأسرة ما يلي:</a:t>
            </a:r>
          </a:p>
          <a:p>
            <a:pPr algn="just" rtl="1"/>
            <a:r>
              <a:rPr lang="ar-EG" sz="2000" dirty="0">
                <a:solidFill>
                  <a:schemeClr val="tx1"/>
                </a:solidFill>
                <a:latin typeface="Alexandria" pitchFamily="2" charset="-78"/>
                <a:cs typeface="Alexandria" pitchFamily="2" charset="-78"/>
              </a:rPr>
              <a:t>1- يغلب على هذه الحقوق أنها حقوق غير مالية والقليل منها هو حقوق مالية كالحق في النفقة والحق في الإرث، وهذه الحقوق لها طابع أدبي يرجع إلى رابطة القرابة التي تجمع بين اعضاء الأسرة.</a:t>
            </a:r>
          </a:p>
          <a:p>
            <a:pPr algn="just" rtl="1"/>
            <a:r>
              <a:rPr lang="ar-EG" sz="2000" dirty="0">
                <a:solidFill>
                  <a:schemeClr val="tx1"/>
                </a:solidFill>
                <a:latin typeface="Alexandria" pitchFamily="2" charset="-78"/>
                <a:cs typeface="Alexandria" pitchFamily="2" charset="-78"/>
              </a:rPr>
              <a:t>2- تتميز هذه الحقو ق بأن لها طابع خاص؛ حيث أنها لاتمنح لأصحابها لتحقيق مصلحة شخصية لهم ولكنها تمنح لتحقيق مصلحة الأسرة بصفة عامة باعتبارها الخلية الأساسية للبنيان الاجتماعي.</a:t>
            </a:r>
          </a:p>
          <a:p>
            <a:pPr algn="just" rtl="1"/>
            <a:r>
              <a:rPr lang="ar-EG" sz="2000" b="1" u="sng" dirty="0">
                <a:solidFill>
                  <a:schemeClr val="tx1"/>
                </a:solidFill>
                <a:latin typeface="Alexandria" pitchFamily="2" charset="-78"/>
                <a:cs typeface="Alexandria" pitchFamily="2" charset="-78"/>
              </a:rPr>
              <a:t>2- الحقوق المالية:</a:t>
            </a:r>
          </a:p>
          <a:p>
            <a:pPr algn="just" rtl="1"/>
            <a:r>
              <a:rPr lang="ar-EG" sz="2000" dirty="0">
                <a:solidFill>
                  <a:schemeClr val="tx1"/>
                </a:solidFill>
                <a:latin typeface="Alexandria" pitchFamily="2" charset="-78"/>
                <a:cs typeface="Alexandria" pitchFamily="2" charset="-78"/>
              </a:rPr>
              <a:t>-</a:t>
            </a:r>
            <a:r>
              <a:rPr lang="ar-EG" sz="2000" b="1" u="sng" dirty="0">
                <a:solidFill>
                  <a:schemeClr val="tx1"/>
                </a:solidFill>
                <a:latin typeface="Alexandria" pitchFamily="2" charset="-78"/>
                <a:cs typeface="Alexandria" pitchFamily="2" charset="-78"/>
              </a:rPr>
              <a:t> وهي الحقوق التي يكون محلها قابلاً للتقويم بالنقود، </a:t>
            </a:r>
            <a:r>
              <a:rPr lang="ar-EG" sz="2000" dirty="0">
                <a:solidFill>
                  <a:schemeClr val="tx1"/>
                </a:solidFill>
                <a:latin typeface="Alexandria" pitchFamily="2" charset="-78"/>
                <a:cs typeface="Alexandria" pitchFamily="2" charset="-78"/>
              </a:rPr>
              <a:t>وقد يرد على شئ معين فيسمى حينئذ حقاً عينياً ومثاله حق الملكية الذي يكون محله منزلاً معيناً، كما قد ترد هذه الحقوق على عمل لاأو إمتناع عن عمل يلتزم به أحد أطراف العلاقة القانونية في مواجهة الآخر، فينشأ ما يسمى بالحق الشخصي، وقد ترد هذه الحقوق على نتاج ذهن الإنسان وفكره، فينشأ ما يسمى بالحقوق الذهنية أو المعنوية. </a:t>
            </a:r>
            <a:r>
              <a:rPr lang="ar-EG" sz="2000" b="1" dirty="0">
                <a:solidFill>
                  <a:schemeClr val="tx1"/>
                </a:solidFill>
                <a:latin typeface="Alexandria" pitchFamily="2" charset="-78"/>
                <a:cs typeface="Alexandria" pitchFamily="2" charset="-78"/>
              </a:rPr>
              <a:t>وعلى ضوء ذلك تنقسم هذه الحقوق لما يلي:</a:t>
            </a:r>
          </a:p>
          <a:p>
            <a:pPr algn="just" rtl="1"/>
            <a:endParaRPr lang="ar-EG" sz="2000"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الحقوق:</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3832590"/>
      </p:ext>
    </p:extLst>
  </p:cSld>
  <p:clrMapOvr>
    <a:masterClrMapping/>
  </p:clrMapOvr>
  <mc:AlternateContent xmlns:mc="http://schemas.openxmlformats.org/markup-compatibility/2006">
    <mc:Choice xmlns:p14="http://schemas.microsoft.com/office/powerpoint/2010/main" Requires="p14">
      <p:transition p14:dur="10" advTm="185729"/>
    </mc:Choice>
    <mc:Fallback>
      <p:transition advTm="18572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chemeClr val="tx1"/>
                </a:solidFill>
                <a:latin typeface="Alexandria" pitchFamily="2" charset="-78"/>
                <a:cs typeface="Alexandria" pitchFamily="2" charset="-78"/>
              </a:rPr>
              <a:t>أولاً: الحقوق العينية:</a:t>
            </a:r>
          </a:p>
          <a:p>
            <a:pPr algn="just" rtl="1"/>
            <a:r>
              <a:rPr lang="ar-EG" sz="2000" b="1" u="sng" dirty="0">
                <a:solidFill>
                  <a:schemeClr val="tx1"/>
                </a:solidFill>
                <a:latin typeface="Alexandria" pitchFamily="2" charset="-78"/>
                <a:cs typeface="Alexandria" pitchFamily="2" charset="-78"/>
              </a:rPr>
              <a:t>-الحق العيني هو سلطة مباشرة لشخص على شئ مادي يستطيع بمقتضاها صاحب الحق من استعمال حقه مباشرة دون حاجة إلى وساطة شخص آخر بين صاحب الحق والشئ محل الحق. </a:t>
            </a:r>
            <a:r>
              <a:rPr lang="ar-EG" sz="2000" b="1" dirty="0">
                <a:solidFill>
                  <a:schemeClr val="tx1"/>
                </a:solidFill>
                <a:latin typeface="Alexandria" pitchFamily="2" charset="-78"/>
                <a:cs typeface="Alexandria" pitchFamily="2" charset="-78"/>
              </a:rPr>
              <a:t>وتنقسم الحقوق العينية إلى حقوق عينية أصلية وحقوق عينية تبعية، وذلك كالآتي:</a:t>
            </a:r>
          </a:p>
          <a:p>
            <a:pPr algn="just" rtl="1"/>
            <a:r>
              <a:rPr lang="ar-EG" sz="2000" b="1" u="sng" dirty="0">
                <a:solidFill>
                  <a:schemeClr val="tx1"/>
                </a:solidFill>
                <a:latin typeface="Alexandria" pitchFamily="2" charset="-78"/>
                <a:cs typeface="Alexandria" pitchFamily="2" charset="-78"/>
              </a:rPr>
              <a:t>1- الحقوق العينية الأصلية: </a:t>
            </a:r>
            <a:r>
              <a:rPr lang="ar-EG" sz="2000" dirty="0">
                <a:solidFill>
                  <a:schemeClr val="tx1"/>
                </a:solidFill>
                <a:latin typeface="Alexandria" pitchFamily="2" charset="-78"/>
                <a:cs typeface="Alexandria" pitchFamily="2" charset="-78"/>
              </a:rPr>
              <a:t>وهي الحقوق التي تخول لصاحبها سلطة مباشرة على الشئ تمكنه من استعماله واستغلاله والتصرف فيه، وقد يكون لصاحب الحق كل هذه السلطات أو بعضها وفقاً لنوع الحق العيني الأصلي. ومن أمثلة هذه الحقوق حق الملكية والحقوق المتفرعة عنه مثل حق الانتفاع وحق الاستعمال وحق السكنى وحق الحكر وحقوق الارتفاق.</a:t>
            </a:r>
          </a:p>
          <a:p>
            <a:pPr algn="just" rtl="1"/>
            <a:r>
              <a:rPr lang="ar-EG" sz="2000" b="1" u="sng" dirty="0">
                <a:solidFill>
                  <a:schemeClr val="tx1"/>
                </a:solidFill>
                <a:latin typeface="Alexandria" pitchFamily="2" charset="-78"/>
                <a:cs typeface="Alexandria" pitchFamily="2" charset="-78"/>
              </a:rPr>
              <a:t>2- الحقوق العينية التبعية: </a:t>
            </a:r>
            <a:r>
              <a:rPr lang="ar-EG" sz="2000" dirty="0">
                <a:solidFill>
                  <a:schemeClr val="tx1"/>
                </a:solidFill>
                <a:latin typeface="Alexandria" pitchFamily="2" charset="-78"/>
                <a:cs typeface="Alexandria" pitchFamily="2" charset="-78"/>
              </a:rPr>
              <a:t>وهي الحقوق التي لاتقوم مستقلة بذاتها، وإنما تنشأ ضماناً للوفاء بحق من الحقوق الشخصية، وللدائن بحسب الأصل ضمان عام يرد على جميع أموال مدينه، وإذا لم يكفي الضمان العام للوفاء بالدين، فاللدائن أن يحصل من مدينه على ضمان خاص. ومن امثلة هذه الحقوق حق الرهن الرسمي، والرهن الحيازي، وحق الاختصاص وحق الإمتياز.</a:t>
            </a:r>
            <a:endParaRPr lang="ar-EG" sz="2000" b="1"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الحقوق:</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9400320"/>
      </p:ext>
    </p:extLst>
  </p:cSld>
  <p:clrMapOvr>
    <a:masterClrMapping/>
  </p:clrMapOvr>
  <mc:AlternateContent xmlns:mc="http://schemas.openxmlformats.org/markup-compatibility/2006">
    <mc:Choice xmlns:p14="http://schemas.microsoft.com/office/powerpoint/2010/main" Requires="p14">
      <p:transition p14:dur="10" advTm="185729"/>
    </mc:Choice>
    <mc:Fallback>
      <p:transition advTm="1857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chemeClr val="tx1"/>
                </a:solidFill>
                <a:latin typeface="Alexandria" pitchFamily="2" charset="-78"/>
                <a:cs typeface="Alexandria" pitchFamily="2" charset="-78"/>
              </a:rPr>
              <a:t>ثانياً: الحقوق الشخصية:</a:t>
            </a:r>
          </a:p>
          <a:p>
            <a:pPr algn="just" rtl="1"/>
            <a:r>
              <a:rPr lang="ar-EG" sz="2000" b="1" u="sng" dirty="0">
                <a:solidFill>
                  <a:schemeClr val="tx1"/>
                </a:solidFill>
                <a:latin typeface="Alexandria" pitchFamily="2" charset="-78"/>
                <a:cs typeface="Alexandria" pitchFamily="2" charset="-78"/>
              </a:rPr>
              <a:t>- الحق الشخصي هو رابطة قانونية بين شخصين تخول أحدهما وهو الدائن أن يطالب المدين بأداء معين لمصلحته، هذا الأداء قد يكون قيام بعمل أو إمتناع عن عمل أو إعطاء شئ. </a:t>
            </a:r>
            <a:r>
              <a:rPr lang="ar-EG" sz="2000" b="1" dirty="0">
                <a:solidFill>
                  <a:schemeClr val="tx1"/>
                </a:solidFill>
                <a:latin typeface="Alexandria" pitchFamily="2" charset="-78"/>
                <a:cs typeface="Alexandria" pitchFamily="2" charset="-78"/>
              </a:rPr>
              <a:t>وعلى ضوء ذلك تنقسم الحقوق الشخصية إلى عدة أنواع، وذلك كالآتي:</a:t>
            </a:r>
          </a:p>
          <a:p>
            <a:pPr algn="just" rtl="1"/>
            <a:r>
              <a:rPr lang="ar-EG" sz="2000" b="1" u="sng" dirty="0">
                <a:solidFill>
                  <a:schemeClr val="tx1"/>
                </a:solidFill>
                <a:latin typeface="Alexandria" pitchFamily="2" charset="-78"/>
                <a:cs typeface="Alexandria" pitchFamily="2" charset="-78"/>
              </a:rPr>
              <a:t>1- الالتزام بعمل: </a:t>
            </a:r>
            <a:r>
              <a:rPr lang="ar-EG" sz="2000" dirty="0">
                <a:solidFill>
                  <a:schemeClr val="tx1"/>
                </a:solidFill>
                <a:latin typeface="Alexandria" pitchFamily="2" charset="-78"/>
                <a:cs typeface="Alexandria" pitchFamily="2" charset="-78"/>
              </a:rPr>
              <a:t>وهو الإلتزام الذي يتعهد فيه المدين بأن يقوم بعمل إيجابي لمصلحة الدائن، كإلتزام المقاول ببناء منزل لشخص معين، وكإلتزام الممثل بالتمثيل في رواية معينة بمقتضى اتفاق بينه وبين مدير المسرح.</a:t>
            </a:r>
          </a:p>
          <a:p>
            <a:pPr algn="just" rtl="1"/>
            <a:r>
              <a:rPr lang="ar-EG" sz="2000" b="1" u="sng" dirty="0">
                <a:solidFill>
                  <a:schemeClr val="tx1"/>
                </a:solidFill>
                <a:latin typeface="Alexandria" pitchFamily="2" charset="-78"/>
                <a:cs typeface="Alexandria" pitchFamily="2" charset="-78"/>
              </a:rPr>
              <a:t>2- الإلتزام بالإمتناع عن عمل: </a:t>
            </a:r>
            <a:r>
              <a:rPr lang="ar-EG" sz="2000" dirty="0">
                <a:solidFill>
                  <a:schemeClr val="tx1"/>
                </a:solidFill>
                <a:latin typeface="Alexandria" pitchFamily="2" charset="-78"/>
                <a:cs typeface="Alexandria" pitchFamily="2" charset="-78"/>
              </a:rPr>
              <a:t>وهو الإلتزام الذي يتعهد فيه المدين بالإمتناع عن فعل شئ كان له أن يقوم به لولا تعهده بالإمتناع عنه مثال ذلك امتناع الممثل عن التمثيل لدى صاحب مسرح آخر إذا كان هناك اتفاق بينه وبين صاحب المسرح الذي يقوم بالتمثيل فيه يمنع من ذلك، وكإلتزام العامل بعدم العمل لدى صاحب عمل آخر.</a:t>
            </a:r>
          </a:p>
          <a:p>
            <a:pPr algn="just" rtl="1"/>
            <a:r>
              <a:rPr lang="ar-EG" sz="2000" b="1" u="sng" dirty="0">
                <a:solidFill>
                  <a:schemeClr val="tx1"/>
                </a:solidFill>
                <a:latin typeface="Alexandria" pitchFamily="2" charset="-78"/>
                <a:cs typeface="Alexandria" pitchFamily="2" charset="-78"/>
              </a:rPr>
              <a:t>3- الإلتزام بإعطاء شئ: </a:t>
            </a:r>
            <a:r>
              <a:rPr lang="ar-EG" sz="2000" dirty="0">
                <a:solidFill>
                  <a:schemeClr val="tx1"/>
                </a:solidFill>
                <a:latin typeface="Alexandria" pitchFamily="2" charset="-78"/>
                <a:cs typeface="Alexandria" pitchFamily="2" charset="-78"/>
              </a:rPr>
              <a:t>وهو الإلتزام بنقل أو تقرير حق عيني، كإلتزام البائع بنقل ملكية الشئ المبيع إلى المشتري، وإلتزام المستأجر بدفع الأجرة.</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الحقوق:</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8645419"/>
      </p:ext>
    </p:extLst>
  </p:cSld>
  <p:clrMapOvr>
    <a:masterClrMapping/>
  </p:clrMapOvr>
  <mc:AlternateContent xmlns:mc="http://schemas.openxmlformats.org/markup-compatibility/2006">
    <mc:Choice xmlns:p14="http://schemas.microsoft.com/office/powerpoint/2010/main" Requires="p14">
      <p:transition p14:dur="10" advTm="185729"/>
    </mc:Choice>
    <mc:Fallback>
      <p:transition advTm="18572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chemeClr val="tx1"/>
                </a:solidFill>
                <a:latin typeface="Alexandria" pitchFamily="2" charset="-78"/>
                <a:cs typeface="Alexandria" pitchFamily="2" charset="-78"/>
              </a:rPr>
              <a:t>ثالثاً: الحقوق الذهنية:</a:t>
            </a:r>
          </a:p>
          <a:p>
            <a:pPr algn="just" rtl="1"/>
            <a:r>
              <a:rPr lang="ar-EG" sz="2000" b="1" u="sng" dirty="0">
                <a:solidFill>
                  <a:schemeClr val="tx1"/>
                </a:solidFill>
                <a:latin typeface="Alexandria" pitchFamily="2" charset="-78"/>
                <a:cs typeface="Alexandria" pitchFamily="2" charset="-78"/>
              </a:rPr>
              <a:t>- الحقوق الذهنية هي سلطات يقررها القانون لشخص على شئ معنوي غير محسوس هو نتاج فكره وخياله، فيكون لصاحب الحق الذهني الاستئثار بما يرد عليه حقه، بحيث ينسبإليه وحده، ويكون له إحتكار إستغلاله مالياً. وتتنوع الحقوق الذهنية، فيتعلق بعضها بالملكية الصناعية أو الملكية الأدبية والفنية، وحق المؤلف يعني كل إنتاج ذهني أياً كان نوعه ووسيلة التعبير عنه. </a:t>
            </a:r>
            <a:r>
              <a:rPr lang="ar-EG" sz="2000" b="1" dirty="0">
                <a:solidFill>
                  <a:schemeClr val="tx1"/>
                </a:solidFill>
                <a:latin typeface="Alexandria" pitchFamily="2" charset="-78"/>
                <a:cs typeface="Alexandria" pitchFamily="2" charset="-78"/>
              </a:rPr>
              <a:t>وعلى ضوء ذلك تنقسم الحقوق الذهنية لما يلي:</a:t>
            </a:r>
          </a:p>
          <a:p>
            <a:pPr algn="just" rtl="1"/>
            <a:r>
              <a:rPr lang="ar-EG" sz="2000" b="1" u="sng" dirty="0">
                <a:solidFill>
                  <a:schemeClr val="tx1"/>
                </a:solidFill>
                <a:latin typeface="Alexandria" pitchFamily="2" charset="-78"/>
                <a:cs typeface="Alexandria" pitchFamily="2" charset="-78"/>
              </a:rPr>
              <a:t>1- الحق الأدبي للمؤلف: </a:t>
            </a:r>
          </a:p>
          <a:p>
            <a:pPr algn="just" rtl="1"/>
            <a:r>
              <a:rPr lang="ar-EG" sz="2000" dirty="0">
                <a:solidFill>
                  <a:schemeClr val="tx1"/>
                </a:solidFill>
                <a:latin typeface="Alexandria" pitchFamily="2" charset="-78"/>
                <a:cs typeface="Alexandria" pitchFamily="2" charset="-78"/>
              </a:rPr>
              <a:t>- يمثل الحق الأدبي للمؤلف قيمة معنوية تعبر عن عقليته وأفكاره، لذلك اعتبر الحق الذهني في جانبه الأدبي من الحقوق اللصيقة بشخص الإنسان، فكل مصنف من خلق الذهن البشري يحمل بين طياته مجموعة من المميزات التي تميز شخصية وفكر مؤلفه. </a:t>
            </a:r>
            <a:r>
              <a:rPr lang="ar-EG" sz="2000" b="1" dirty="0">
                <a:solidFill>
                  <a:schemeClr val="tx1"/>
                </a:solidFill>
                <a:latin typeface="Alexandria" pitchFamily="2" charset="-78"/>
                <a:cs typeface="Alexandria" pitchFamily="2" charset="-78"/>
              </a:rPr>
              <a:t>ويتضمن الحق الأدبي عدة سلطات ترمي جميعها إلى تمكين المؤلف من حماية شخصيته التي تجلت في نتاج فكره وتتمثل هذه السلطات فيما يلي: </a:t>
            </a:r>
            <a:r>
              <a:rPr lang="ar-EG" sz="2000" dirty="0">
                <a:solidFill>
                  <a:schemeClr val="tx1"/>
                </a:solidFill>
                <a:latin typeface="Alexandria" pitchFamily="2" charset="-78"/>
                <a:cs typeface="Alexandria" pitchFamily="2" charset="-78"/>
              </a:rPr>
              <a:t>سلطة المؤلف في تقرير نشر مصنفه أو الإمتناع عنه، سلطة المؤلف في أن ينسب إليه مصنفه، سلطة المؤلف في تعديل مصنفه، سلطة المؤلف في سحب مصنفه من التداول.</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الحقوق:</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0931512"/>
      </p:ext>
    </p:extLst>
  </p:cSld>
  <p:clrMapOvr>
    <a:masterClrMapping/>
  </p:clrMapOvr>
  <mc:AlternateContent xmlns:mc="http://schemas.openxmlformats.org/markup-compatibility/2006">
    <mc:Choice xmlns:p14="http://schemas.microsoft.com/office/powerpoint/2010/main" Requires="p14">
      <p:transition p14:dur="10" advTm="185729"/>
    </mc:Choice>
    <mc:Fallback>
      <p:transition advTm="18572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chemeClr val="tx1"/>
                </a:solidFill>
                <a:latin typeface="Alexandria" pitchFamily="2" charset="-78"/>
                <a:cs typeface="Alexandria" pitchFamily="2" charset="-78"/>
              </a:rPr>
              <a:t>ويمتاز الحق الأدبي للمؤلف بمجموعة من الخصائص التي تتمثل فيما يلي:</a:t>
            </a:r>
          </a:p>
          <a:p>
            <a:pPr algn="just" rtl="1"/>
            <a:r>
              <a:rPr lang="ar-EG" sz="2000" dirty="0">
                <a:solidFill>
                  <a:schemeClr val="tx1"/>
                </a:solidFill>
                <a:latin typeface="Alexandria" pitchFamily="2" charset="-78"/>
                <a:cs typeface="Alexandria" pitchFamily="2" charset="-78"/>
              </a:rPr>
              <a:t>1- عدم قابلية الحق الأدبي للتصرف فيه.</a:t>
            </a:r>
          </a:p>
          <a:p>
            <a:pPr algn="just" rtl="1"/>
            <a:r>
              <a:rPr lang="ar-EG" sz="2000" dirty="0">
                <a:solidFill>
                  <a:schemeClr val="tx1"/>
                </a:solidFill>
                <a:latin typeface="Alexandria" pitchFamily="2" charset="-78"/>
                <a:cs typeface="Alexandria" pitchFamily="2" charset="-78"/>
              </a:rPr>
              <a:t>2- الحق الأدبي للمؤلف لا يسقط بالتقادم أو بعدم الاستعمال.</a:t>
            </a:r>
          </a:p>
          <a:p>
            <a:pPr algn="just" rtl="1"/>
            <a:r>
              <a:rPr lang="ar-EG" sz="2000" dirty="0">
                <a:solidFill>
                  <a:schemeClr val="tx1"/>
                </a:solidFill>
                <a:latin typeface="Alexandria" pitchFamily="2" charset="-78"/>
                <a:cs typeface="Alexandria" pitchFamily="2" charset="-78"/>
              </a:rPr>
              <a:t>3- الحق الأدبي للمؤلف لايجوز الحجز عليه.</a:t>
            </a:r>
          </a:p>
          <a:p>
            <a:pPr algn="just" rtl="1"/>
            <a:r>
              <a:rPr lang="ar-EG" sz="2000" dirty="0">
                <a:solidFill>
                  <a:schemeClr val="tx1"/>
                </a:solidFill>
                <a:latin typeface="Alexandria" pitchFamily="2" charset="-78"/>
                <a:cs typeface="Alexandria" pitchFamily="2" charset="-78"/>
              </a:rPr>
              <a:t>4- انتقال الحق الأدبي للورثة.</a:t>
            </a:r>
          </a:p>
          <a:p>
            <a:pPr algn="just" rtl="1"/>
            <a:r>
              <a:rPr lang="ar-EG" sz="2000" b="1" u="sng" dirty="0">
                <a:solidFill>
                  <a:schemeClr val="tx1"/>
                </a:solidFill>
                <a:latin typeface="Alexandria" pitchFamily="2" charset="-78"/>
                <a:cs typeface="Alexandria" pitchFamily="2" charset="-78"/>
              </a:rPr>
              <a:t>2- الحق المالي للمؤلف: </a:t>
            </a:r>
          </a:p>
          <a:p>
            <a:pPr algn="just" rtl="1"/>
            <a:r>
              <a:rPr lang="ar-EG" sz="2000" b="1" dirty="0">
                <a:solidFill>
                  <a:schemeClr val="tx1"/>
                </a:solidFill>
                <a:latin typeface="Alexandria" pitchFamily="2" charset="-78"/>
                <a:cs typeface="Alexandria" pitchFamily="2" charset="-78"/>
              </a:rPr>
              <a:t>وفقا لنص المادة (2/5) من قانون حماية المؤلف؛ </a:t>
            </a:r>
            <a:r>
              <a:rPr lang="ar-EG" sz="2000" dirty="0">
                <a:solidFill>
                  <a:schemeClr val="tx1"/>
                </a:solidFill>
                <a:latin typeface="Alexandria" pitchFamily="2" charset="-78"/>
                <a:cs typeface="Alexandria" pitchFamily="2" charset="-78"/>
              </a:rPr>
              <a:t>فإن للمؤلف وحده الحق في إستغلال مصنفهمالياً بأية طريقة من طرق الإستغلال، ولايجوز لغيره مباشرة هذا الحق دون إذن كتابي سابق منه أو ممن يخلفه. </a:t>
            </a:r>
            <a:r>
              <a:rPr lang="ar-EG" sz="2000" b="1" u="sng" dirty="0">
                <a:solidFill>
                  <a:schemeClr val="tx1"/>
                </a:solidFill>
                <a:latin typeface="Alexandria" pitchFamily="2" charset="-78"/>
                <a:cs typeface="Alexandria" pitchFamily="2" charset="-78"/>
              </a:rPr>
              <a:t>ويتميز الحق المالي للمؤلف بالخصائص التالية:</a:t>
            </a:r>
          </a:p>
          <a:p>
            <a:pPr algn="just" rtl="1"/>
            <a:r>
              <a:rPr lang="ar-EG" sz="2000" dirty="0">
                <a:solidFill>
                  <a:schemeClr val="tx1"/>
                </a:solidFill>
                <a:latin typeface="Alexandria" pitchFamily="2" charset="-78"/>
                <a:cs typeface="Alexandria" pitchFamily="2" charset="-78"/>
              </a:rPr>
              <a:t>1- عدم قابلية حق الإستغلال المالي للحجز. 2- حق الإستغلال المالي حق مؤقت.</a:t>
            </a:r>
          </a:p>
          <a:p>
            <a:pPr algn="just" rtl="1"/>
            <a:r>
              <a:rPr lang="ar-EG" sz="2000" dirty="0">
                <a:solidFill>
                  <a:schemeClr val="tx1"/>
                </a:solidFill>
                <a:latin typeface="Alexandria" pitchFamily="2" charset="-78"/>
                <a:cs typeface="Alexandria" pitchFamily="2" charset="-78"/>
              </a:rPr>
              <a:t>3- قابلية حق الإستغلال المالي للتصرف فيه. 4- انتقال حق الإستغلال المالي إلى الورثة.</a:t>
            </a:r>
          </a:p>
          <a:p>
            <a:pPr algn="just" rtl="1"/>
            <a:endParaRPr lang="ar-EG" sz="2000"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أنواع الحقوق:</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8503670"/>
      </p:ext>
    </p:extLst>
  </p:cSld>
  <p:clrMapOvr>
    <a:masterClrMapping/>
  </p:clrMapOvr>
  <mc:AlternateContent xmlns:mc="http://schemas.openxmlformats.org/markup-compatibility/2006">
    <mc:Choice xmlns:p14="http://schemas.microsoft.com/office/powerpoint/2010/main" Requires="p14">
      <p:transition p14:dur="10" advTm="185729"/>
    </mc:Choice>
    <mc:Fallback>
      <p:transition advTm="18572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 الشخص: هو كل من يتمتع بالشخصية القانونية أو هو من يكون صالحاً لاكتساب الحقوق والتحمل بالإلتزامات، </a:t>
            </a:r>
            <a:r>
              <a:rPr lang="ar-EG" sz="2000" dirty="0">
                <a:solidFill>
                  <a:srgbClr val="000000"/>
                </a:solidFill>
                <a:latin typeface="Alexandria" pitchFamily="2" charset="-78"/>
                <a:ea typeface="Arial"/>
                <a:cs typeface="Alexandria" pitchFamily="2" charset="-78"/>
                <a:sym typeface="Arial"/>
              </a:rPr>
              <a:t>ويثبت ذلك للشخص الطبيعي وهو الإنسان، أو لمجموعة من الأموال أو الأشخاص كالشركات والجمعيات والمؤسسات والتي تقوم بنشاط هادف منظم له قيمة اجتماعية، وتسمى بالأشخاص المعنوية أو الاعتبارية. وعلى ضوء ذلك نعرض لكل من الشخص الطبيعي والشخص الاعتباري على النحو التالي:</a:t>
            </a:r>
          </a:p>
          <a:p>
            <a:pPr algn="just" rtl="1"/>
            <a:r>
              <a:rPr lang="ar-EG" sz="2000" dirty="0">
                <a:solidFill>
                  <a:srgbClr val="FF0000"/>
                </a:solidFill>
                <a:latin typeface="Alexandria" pitchFamily="2" charset="-78"/>
                <a:ea typeface="Arial"/>
                <a:cs typeface="Alexandria" pitchFamily="2" charset="-78"/>
                <a:sym typeface="Arial"/>
              </a:rPr>
              <a:t>- </a:t>
            </a:r>
            <a:r>
              <a:rPr lang="ar-EG" sz="2000" dirty="0">
                <a:solidFill>
                  <a:schemeClr val="tx1"/>
                </a:solidFill>
                <a:latin typeface="Alexandria" pitchFamily="2" charset="-78"/>
                <a:ea typeface="Arial"/>
                <a:cs typeface="Alexandria" pitchFamily="2" charset="-78"/>
                <a:sym typeface="Arial"/>
              </a:rPr>
              <a:t>وهو الإنسان وتثبت الشخصية القانونية للإنسان منذ أن يولد حياً حتى إذا لم تتوافر له الإرادة العاقلة الواعية مثل الصغير أو فاقد العقل؛ فالإنسان بمجرد ولادته تثبت له الشخصية القانونية أي مكنة اكتساب الحقوق وتحمل الإلتزامات. ونتناول في هذا الصدد بداية مدة الشخصية القانونية ثم مميزاتها وذلك على النحو الآتي:</a:t>
            </a:r>
          </a:p>
          <a:p>
            <a:pPr algn="just" rtl="1"/>
            <a:r>
              <a:rPr lang="ar-EG" sz="2000" b="1" dirty="0">
                <a:solidFill>
                  <a:schemeClr val="tx1"/>
                </a:solidFill>
                <a:latin typeface="Alexandria" pitchFamily="2" charset="-78"/>
                <a:ea typeface="Arial"/>
                <a:cs typeface="Alexandria" pitchFamily="2" charset="-78"/>
                <a:sym typeface="Arial"/>
              </a:rPr>
              <a:t>** مدة الشخصية القانونية: ونتناول هنا بداية ونهاية الشخصية القانونية وذلك كالتالي:</a:t>
            </a:r>
            <a:br>
              <a:rPr lang="ar-EG" sz="2000" dirty="0">
                <a:solidFill>
                  <a:schemeClr val="tx1"/>
                </a:solidFill>
                <a:latin typeface="Alexandria" pitchFamily="2" charset="-78"/>
                <a:ea typeface="Arial"/>
                <a:cs typeface="Alexandria" pitchFamily="2" charset="-78"/>
                <a:sym typeface="Arial"/>
              </a:rPr>
            </a:br>
            <a:r>
              <a:rPr lang="ar-EG" sz="2000" b="1" u="sng" dirty="0">
                <a:solidFill>
                  <a:schemeClr val="tx1"/>
                </a:solidFill>
                <a:latin typeface="Alexandria" pitchFamily="2" charset="-78"/>
                <a:ea typeface="Arial"/>
                <a:cs typeface="Alexandria" pitchFamily="2" charset="-78"/>
                <a:sym typeface="Arial"/>
              </a:rPr>
              <a:t>1- بداية الشخصية القانونية:</a:t>
            </a:r>
          </a:p>
          <a:p>
            <a:pPr algn="just" rtl="1"/>
            <a:r>
              <a:rPr lang="ar-EG" sz="2000" dirty="0">
                <a:solidFill>
                  <a:schemeClr val="tx1"/>
                </a:solidFill>
                <a:latin typeface="Alexandria" pitchFamily="2" charset="-78"/>
                <a:ea typeface="Arial"/>
                <a:cs typeface="Alexandria" pitchFamily="2" charset="-78"/>
                <a:sym typeface="Arial"/>
              </a:rPr>
              <a:t>- تبدأ شخصية الإنسان وفقاً لنص المادة(29 من القانون المدني) بتمام ولادته حياً وتنتهي بموته، ومع ذلك فحقوق الحمل المستكن يعينها القانون.</a:t>
            </a:r>
            <a:endParaRPr lang="ar-EG" sz="20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أشخاص الحق:</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921482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br>
              <a:rPr lang="ar-EG" sz="2000" b="1" u="sng" dirty="0">
                <a:solidFill>
                  <a:schemeClr val="tx1"/>
                </a:solidFill>
                <a:latin typeface="Alexandria" pitchFamily="2" charset="-78"/>
                <a:ea typeface="Arial"/>
                <a:cs typeface="Alexandria" pitchFamily="2" charset="-78"/>
                <a:sym typeface="Arial"/>
              </a:rPr>
            </a:br>
            <a:r>
              <a:rPr lang="ar-EG" sz="2000" b="1" u="sng" dirty="0">
                <a:solidFill>
                  <a:schemeClr val="tx1"/>
                </a:solidFill>
                <a:latin typeface="Alexandria" pitchFamily="2" charset="-78"/>
                <a:ea typeface="Arial"/>
                <a:cs typeface="Alexandria" pitchFamily="2" charset="-78"/>
                <a:sym typeface="Arial"/>
              </a:rPr>
              <a:t>- ويكون ثبوت الشخصية القانونية للإنسان بتمام ولادته حياً، أو بمعنى آخر يكون بانفصال الجنين عن أمه، فإذا انفصل الجنين ميتاً، فلاتثبت له الشخصية القانونية، </a:t>
            </a:r>
            <a:r>
              <a:rPr lang="ar-EG" sz="2000" dirty="0">
                <a:solidFill>
                  <a:schemeClr val="tx1"/>
                </a:solidFill>
                <a:latin typeface="Alexandria" pitchFamily="2" charset="-78"/>
                <a:ea typeface="Arial"/>
                <a:cs typeface="Alexandria" pitchFamily="2" charset="-78"/>
                <a:sym typeface="Arial"/>
              </a:rPr>
              <a:t>حتى ولو كان ذلك نتيجة إجهاض تعمده الغير، كضرب الحامل على بطنها، وتتحقق حياة المولود ببعض العلامات المميزة كالبكاء والصراخ والتنفس. فإذا تمت ولادة المولود حياً تثبت له الشخصية القانونية، ولايهم بعد ذلك مدى قابليته للحياة، فإذا مات المولود بعد فترة وجيزة من ولادته، فلايؤثر ذلك على الشخصية القانونية له.</a:t>
            </a:r>
          </a:p>
          <a:p>
            <a:pPr algn="just" rtl="1"/>
            <a:r>
              <a:rPr lang="ar-EG" sz="2000" b="1" dirty="0">
                <a:solidFill>
                  <a:schemeClr val="tx1"/>
                </a:solidFill>
                <a:latin typeface="Alexandria" pitchFamily="2" charset="-78"/>
                <a:ea typeface="Arial"/>
                <a:cs typeface="Alexandria" pitchFamily="2" charset="-78"/>
                <a:sym typeface="Arial"/>
              </a:rPr>
              <a:t>- وتثبت الولادة بشهادة الميلاد وهي ورقة رسمية مستخرجة من السجلات المعدة لذلك.</a:t>
            </a:r>
            <a:br>
              <a:rPr lang="ar-EG" sz="2000" b="1" dirty="0">
                <a:solidFill>
                  <a:schemeClr val="tx1"/>
                </a:solidFill>
                <a:latin typeface="Alexandria" pitchFamily="2" charset="-78"/>
                <a:ea typeface="Arial"/>
                <a:cs typeface="Alexandria" pitchFamily="2" charset="-78"/>
                <a:sym typeface="Arial"/>
              </a:rPr>
            </a:br>
            <a:r>
              <a:rPr lang="ar-EG" sz="2000" dirty="0">
                <a:solidFill>
                  <a:schemeClr val="tx1"/>
                </a:solidFill>
                <a:latin typeface="Alexandria" pitchFamily="2" charset="-78"/>
                <a:ea typeface="Arial"/>
                <a:cs typeface="Alexandria" pitchFamily="2" charset="-78"/>
                <a:sym typeface="Arial"/>
              </a:rPr>
              <a:t>- وإذا كان الأصل أن الإنسان لاتثبت له الشخصية القانونية إلا بتمام ولادته حياً، إلا أن المشرع أجاز إستثناء أن يكون للجنين شخصية قانونية ناقصة.</a:t>
            </a:r>
          </a:p>
          <a:p>
            <a:pPr algn="just" rtl="1"/>
            <a:r>
              <a:rPr lang="ar-EG" sz="2000" dirty="0">
                <a:solidFill>
                  <a:schemeClr val="tx1"/>
                </a:solidFill>
                <a:latin typeface="Alexandria" pitchFamily="2" charset="-78"/>
                <a:ea typeface="Arial"/>
                <a:cs typeface="Alexandria" pitchFamily="2" charset="-78"/>
                <a:sym typeface="Arial"/>
              </a:rPr>
              <a:t>وقد اعتبر الشمرع أن الجنين له شخصية قانونية ناقصة وليست كاملة؛ لأنها تقتصر على إكتساب الحقوق دون التحمل بالإلتزامات. ومن أهم الحقوق التي يعترف بها القانون للحمل المستكن نذكر ما يلي:</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أشخاص الحق:</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1711521"/>
      </p:ext>
    </p:extLst>
  </p:cSld>
  <p:clrMapOvr>
    <a:masterClrMapping/>
  </p:clrMapOvr>
  <mc:AlternateContent xmlns:mc="http://schemas.openxmlformats.org/markup-compatibility/2006">
    <mc:Choice xmlns:p14="http://schemas.microsoft.com/office/powerpoint/2010/main" Requires="p14">
      <p:transition spd="slow" p14:dur="2000" advTm="151080"/>
    </mc:Choice>
    <mc:Fallback>
      <p:transition spd="slow" advTm="15108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dirty="0">
                <a:solidFill>
                  <a:schemeClr val="tx1"/>
                </a:solidFill>
                <a:latin typeface="Alexandria" pitchFamily="2" charset="-78"/>
                <a:ea typeface="Arial"/>
                <a:cs typeface="Alexandria" pitchFamily="2" charset="-78"/>
                <a:sym typeface="Arial"/>
              </a:rPr>
              <a:t>1- الحق في ثبوت نسبه من أبيه.</a:t>
            </a:r>
          </a:p>
          <a:p>
            <a:pPr algn="just" rtl="1"/>
            <a:r>
              <a:rPr lang="ar-EG" sz="2000" dirty="0">
                <a:solidFill>
                  <a:schemeClr val="tx1"/>
                </a:solidFill>
                <a:latin typeface="Alexandria" pitchFamily="2" charset="-78"/>
                <a:ea typeface="Arial"/>
                <a:cs typeface="Alexandria" pitchFamily="2" charset="-78"/>
                <a:sym typeface="Arial"/>
              </a:rPr>
              <a:t>2- الحق في اكتساب جنسية أبيه.</a:t>
            </a:r>
          </a:p>
          <a:p>
            <a:pPr algn="just" rtl="1"/>
            <a:r>
              <a:rPr lang="ar-EG" sz="2000" dirty="0">
                <a:solidFill>
                  <a:schemeClr val="tx1"/>
                </a:solidFill>
                <a:latin typeface="Alexandria" pitchFamily="2" charset="-78"/>
                <a:ea typeface="Arial"/>
                <a:cs typeface="Alexandria" pitchFamily="2" charset="-78"/>
                <a:sym typeface="Arial"/>
              </a:rPr>
              <a:t>3- الحق في الإرث.</a:t>
            </a:r>
          </a:p>
          <a:p>
            <a:pPr algn="just" rtl="1"/>
            <a:r>
              <a:rPr lang="ar-EG" sz="2000" dirty="0">
                <a:solidFill>
                  <a:schemeClr val="tx1"/>
                </a:solidFill>
                <a:latin typeface="Alexandria" pitchFamily="2" charset="-78"/>
                <a:ea typeface="Arial"/>
                <a:cs typeface="Alexandria" pitchFamily="2" charset="-78"/>
                <a:sym typeface="Arial"/>
              </a:rPr>
              <a:t>4- الحق فيما يوصى له به.</a:t>
            </a:r>
          </a:p>
          <a:p>
            <a:pPr algn="just" rtl="1"/>
            <a:r>
              <a:rPr lang="ar-EG" sz="2000" dirty="0">
                <a:solidFill>
                  <a:schemeClr val="tx1"/>
                </a:solidFill>
                <a:latin typeface="Alexandria" pitchFamily="2" charset="-78"/>
                <a:ea typeface="Arial"/>
                <a:cs typeface="Alexandria" pitchFamily="2" charset="-78"/>
                <a:sym typeface="Arial"/>
              </a:rPr>
              <a:t>5- الحق في الإستفادة من الاشتراط الذي يشترطه له أحد المتعاقدين على المتعاقد الآخر، كأن يكون مستفيداً من عقد التأمين.</a:t>
            </a:r>
          </a:p>
          <a:p>
            <a:pPr algn="just" rtl="1"/>
            <a:r>
              <a:rPr lang="ar-EG" sz="2000" b="1" u="sng" dirty="0">
                <a:solidFill>
                  <a:schemeClr val="tx1"/>
                </a:solidFill>
                <a:latin typeface="Alexandria" pitchFamily="2" charset="-78"/>
                <a:ea typeface="Arial"/>
                <a:cs typeface="Alexandria" pitchFamily="2" charset="-78"/>
                <a:sym typeface="Arial"/>
              </a:rPr>
              <a:t>2- نهاية الشخصية القانونية:</a:t>
            </a:r>
          </a:p>
          <a:p>
            <a:pPr algn="just" rtl="1"/>
            <a:r>
              <a:rPr lang="ar-EG" sz="2000" dirty="0">
                <a:solidFill>
                  <a:schemeClr val="tx1"/>
                </a:solidFill>
                <a:latin typeface="Alexandria" pitchFamily="2" charset="-78"/>
                <a:ea typeface="Arial"/>
                <a:cs typeface="Alexandria" pitchFamily="2" charset="-78"/>
                <a:sym typeface="Arial"/>
              </a:rPr>
              <a:t>- تنتهي شخصية الإنسان بموته؛ وقد يكون الموت حقيقياً وقد يكون اعتبارياً أو حكمياً، وذلك على التفصيل التالي:</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أشخاص الحق:</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9969366"/>
      </p:ext>
    </p:extLst>
  </p:cSld>
  <p:clrMapOvr>
    <a:masterClrMapping/>
  </p:clrMapOvr>
  <mc:AlternateContent xmlns:mc="http://schemas.openxmlformats.org/markup-compatibility/2006">
    <mc:Choice xmlns:p14="http://schemas.microsoft.com/office/powerpoint/2010/main" Requires="p14">
      <p:transition spd="slow" p14:dur="2000" advTm="151080"/>
    </mc:Choice>
    <mc:Fallback>
      <p:transition spd="slow" advTm="15108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chemeClr val="tx1"/>
                </a:solidFill>
                <a:latin typeface="Alexandria" pitchFamily="2" charset="-78"/>
                <a:ea typeface="Arial"/>
                <a:cs typeface="Alexandria" pitchFamily="2" charset="-78"/>
                <a:sym typeface="Arial"/>
              </a:rPr>
              <a:t>أولاً: الموت الحقيقي:</a:t>
            </a:r>
          </a:p>
          <a:p>
            <a:pPr algn="just" rtl="1"/>
            <a:r>
              <a:rPr lang="ar-EG" sz="2000" dirty="0">
                <a:solidFill>
                  <a:schemeClr val="tx1"/>
                </a:solidFill>
                <a:latin typeface="Alexandria" pitchFamily="2" charset="-78"/>
                <a:ea typeface="Arial"/>
                <a:cs typeface="Alexandria" pitchFamily="2" charset="-78"/>
                <a:sym typeface="Arial"/>
              </a:rPr>
              <a:t>- يترتب على التحقق من وفاة الإنسان سواء أكانت الوفاة طبيعية أم نتيجة حادث انتهاء شخصيته القانونية، بحيث لايعود صالحاً لأن يكون صاحب حق أو مديناً بواجب، وإنما تنتقل حقوقه وإلتزاماته إلى ورثته، إلا أن بعض الفقهاء يرى أن شخصية الإنسان تمتد افتراضاً، لحين سداد ديون المورث من أموال تركته، بحيث لاينتقل إلى الورثة إلا ما يتبقى من أمواله بعد سداد ديونه. وقد وجه النقد لهذا الرأي لأن شخصية الإنسان تنتهي بوفاته، ولا يتصور بقاءها بعد ذلك.</a:t>
            </a:r>
          </a:p>
          <a:p>
            <a:pPr algn="just" rtl="1"/>
            <a:r>
              <a:rPr lang="ar-EG" sz="2000" b="1" dirty="0">
                <a:solidFill>
                  <a:schemeClr val="tx1"/>
                </a:solidFill>
                <a:latin typeface="Alexandria" pitchFamily="2" charset="-78"/>
                <a:ea typeface="Arial"/>
                <a:cs typeface="Alexandria" pitchFamily="2" charset="-78"/>
                <a:sym typeface="Arial"/>
              </a:rPr>
              <a:t>ثانياً: الموت الحكمي «المفقود»:</a:t>
            </a:r>
          </a:p>
          <a:p>
            <a:pPr algn="just" rtl="1"/>
            <a:r>
              <a:rPr lang="ar-EG" sz="2000" b="1" dirty="0">
                <a:solidFill>
                  <a:schemeClr val="tx1"/>
                </a:solidFill>
                <a:latin typeface="Alexandria" pitchFamily="2" charset="-78"/>
                <a:ea typeface="Arial"/>
                <a:cs typeface="Alexandria" pitchFamily="2" charset="-78"/>
                <a:sym typeface="Arial"/>
              </a:rPr>
              <a:t>- </a:t>
            </a:r>
            <a:r>
              <a:rPr lang="ar-EG" sz="2000" dirty="0">
                <a:solidFill>
                  <a:schemeClr val="tx1"/>
                </a:solidFill>
                <a:latin typeface="Alexandria" pitchFamily="2" charset="-78"/>
                <a:ea typeface="Arial"/>
                <a:cs typeface="Alexandria" pitchFamily="2" charset="-78"/>
                <a:sym typeface="Arial"/>
              </a:rPr>
              <a:t>المفقود هو الشخص الذي انقطعت أخباره، فلايعرف حياته أو مماته، كمن يخرج للسياحة وتنقطع أخباره مدة طويلة أو كمن يفقد في معركة حربية أو زلزال أو فيضان. أما الغائب فهو الشخص الذي يغيب عن موطنه أو محل إقامته ولكن حياته معلومة، فلايعتبر مفقوداُ ولاتنتهي شخصيته القانونية.</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أشخاص الحق:</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1744417"/>
      </p:ext>
    </p:extLst>
  </p:cSld>
  <p:clrMapOvr>
    <a:masterClrMapping/>
  </p:clrMapOvr>
  <mc:AlternateContent xmlns:mc="http://schemas.openxmlformats.org/markup-compatibility/2006">
    <mc:Choice xmlns:p14="http://schemas.microsoft.com/office/powerpoint/2010/main" Requires="p14">
      <p:transition spd="slow" p14:dur="2000" advTm="151080"/>
    </mc:Choice>
    <mc:Fallback>
      <p:transition spd="slow" advTm="1510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br>
              <a:rPr lang="ar-EG" sz="2000" b="1" u="sng" dirty="0">
                <a:solidFill>
                  <a:schemeClr val="tx1"/>
                </a:solidFill>
                <a:latin typeface="Alexandria" pitchFamily="2" charset="-78"/>
                <a:ea typeface="Arial"/>
                <a:cs typeface="Alexandria" pitchFamily="2" charset="-78"/>
                <a:sym typeface="Arial"/>
              </a:rPr>
            </a:br>
            <a:br>
              <a:rPr lang="ar-EG" sz="2000" dirty="0">
                <a:solidFill>
                  <a:schemeClr val="tx1"/>
                </a:solidFill>
                <a:latin typeface="Alexandria" pitchFamily="2" charset="-78"/>
                <a:ea typeface="Arial"/>
                <a:cs typeface="Alexandria" pitchFamily="2" charset="-78"/>
                <a:sym typeface="Arial"/>
              </a:rPr>
            </a:br>
            <a:r>
              <a:rPr lang="ar-EG" sz="2000" b="1" dirty="0">
                <a:solidFill>
                  <a:schemeClr val="tx1"/>
                </a:solidFill>
                <a:latin typeface="Alexandria" pitchFamily="2" charset="-78"/>
                <a:ea typeface="Arial"/>
                <a:cs typeface="Alexandria" pitchFamily="2" charset="-78"/>
                <a:sym typeface="Arial"/>
              </a:rPr>
              <a:t>ونشير في هذا الصدد لما يلي:</a:t>
            </a:r>
          </a:p>
          <a:p>
            <a:pPr algn="just" rtl="1"/>
            <a:r>
              <a:rPr lang="ar-EG" sz="2000" b="1" dirty="0">
                <a:solidFill>
                  <a:schemeClr val="tx1"/>
                </a:solidFill>
                <a:latin typeface="Alexandria" pitchFamily="2" charset="-78"/>
                <a:ea typeface="Arial"/>
                <a:cs typeface="Alexandria" pitchFamily="2" charset="-78"/>
                <a:sym typeface="Arial"/>
              </a:rPr>
              <a:t>1- شروط اعتبار المفقود ميتاً: تختلف شروط اعتبار المفقود ميتاً باختلاف الحالات التي فقد فيها على النحو التالي:</a:t>
            </a:r>
          </a:p>
          <a:p>
            <a:pPr algn="just" rtl="1"/>
            <a:r>
              <a:rPr lang="ar-EG" sz="2000" b="1" dirty="0">
                <a:solidFill>
                  <a:schemeClr val="tx1"/>
                </a:solidFill>
                <a:latin typeface="Alexandria" pitchFamily="2" charset="-78"/>
                <a:ea typeface="Arial"/>
                <a:cs typeface="Alexandria" pitchFamily="2" charset="-78"/>
                <a:sym typeface="Arial"/>
              </a:rPr>
              <a:t>أ- حالة الفقد في ظروف يغلب فيها الهلاك: </a:t>
            </a:r>
            <a:r>
              <a:rPr lang="ar-EG" sz="2000" dirty="0">
                <a:solidFill>
                  <a:schemeClr val="tx1"/>
                </a:solidFill>
                <a:latin typeface="Alexandria" pitchFamily="2" charset="-78"/>
                <a:ea typeface="Arial"/>
                <a:cs typeface="Alexandria" pitchFamily="2" charset="-78"/>
                <a:sym typeface="Arial"/>
              </a:rPr>
              <a:t>هنا يحكم القاضي باعتبار المفقود ميتاً بعد مضي أربع سنوات من تاريخ فقده.</a:t>
            </a:r>
          </a:p>
          <a:p>
            <a:pPr algn="just" rtl="1"/>
            <a:r>
              <a:rPr lang="ar-EG" sz="2000" b="1" dirty="0">
                <a:solidFill>
                  <a:schemeClr val="tx1"/>
                </a:solidFill>
                <a:latin typeface="Alexandria" pitchFamily="2" charset="-78"/>
                <a:ea typeface="Arial"/>
                <a:cs typeface="Alexandria" pitchFamily="2" charset="-78"/>
                <a:sym typeface="Arial"/>
              </a:rPr>
              <a:t>ب- حالة الفقد في ظروف لا يغلب فيها الهلاك: </a:t>
            </a:r>
            <a:r>
              <a:rPr lang="ar-EG" sz="2000" dirty="0">
                <a:solidFill>
                  <a:schemeClr val="tx1"/>
                </a:solidFill>
                <a:latin typeface="Alexandria" pitchFamily="2" charset="-78"/>
                <a:ea typeface="Arial"/>
                <a:cs typeface="Alexandria" pitchFamily="2" charset="-78"/>
                <a:sym typeface="Arial"/>
              </a:rPr>
              <a:t>في هذه الحالة لم يحدد المشرع المدة التي تحكم بعدها المحكمة بموت المفقود، وإنما ترك أمر تقدير هذه المدة للقاضي وذلك بعد التحري عن وجوده على قيد الحياة أو وفاته بالطرق الممكنة.</a:t>
            </a:r>
          </a:p>
          <a:p>
            <a:pPr algn="just" rtl="1"/>
            <a:r>
              <a:rPr lang="ar-EG" sz="2000" b="1" dirty="0">
                <a:solidFill>
                  <a:schemeClr val="tx1"/>
                </a:solidFill>
                <a:latin typeface="Alexandria" pitchFamily="2" charset="-78"/>
                <a:ea typeface="Arial"/>
                <a:cs typeface="Alexandria" pitchFamily="2" charset="-78"/>
                <a:sym typeface="Arial"/>
              </a:rPr>
              <a:t>2- أثر الحكم باعتبار المفقود ميتاً: هنا نفرق بين ثلاثة فروض على النحو التالي:</a:t>
            </a:r>
            <a:endParaRPr lang="ar-EG" sz="2000" dirty="0">
              <a:solidFill>
                <a:schemeClr val="tx1"/>
              </a:solidFill>
              <a:latin typeface="Alexandria" pitchFamily="2" charset="-78"/>
              <a:ea typeface="Arial"/>
              <a:cs typeface="Alexandria" pitchFamily="2" charset="-78"/>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أشخاص الحق:</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1707515"/>
      </p:ext>
    </p:extLst>
  </p:cSld>
  <p:clrMapOvr>
    <a:masterClrMapping/>
  </p:clrMapOvr>
  <mc:AlternateContent xmlns:mc="http://schemas.openxmlformats.org/markup-compatibility/2006">
    <mc:Choice xmlns:p14="http://schemas.microsoft.com/office/powerpoint/2010/main" Requires="p14">
      <p:transition spd="slow" p14:dur="2000" advTm="151080"/>
    </mc:Choice>
    <mc:Fallback>
      <p:transition spd="slow" advTm="1510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u="sng" dirty="0">
                <a:solidFill>
                  <a:schemeClr val="tx1"/>
                </a:solidFill>
                <a:latin typeface="Alexandria" pitchFamily="2" charset="-78"/>
                <a:ea typeface="Arial"/>
                <a:cs typeface="Alexandria" pitchFamily="2" charset="-78"/>
                <a:sym typeface="Arial"/>
              </a:rPr>
              <a:t>الفرض الأول: مركز المفقود قبل الحكم بموته:</a:t>
            </a:r>
          </a:p>
          <a:p>
            <a:pPr algn="just" rtl="1"/>
            <a:r>
              <a:rPr lang="ar-EG" sz="2000" dirty="0">
                <a:solidFill>
                  <a:schemeClr val="tx1"/>
                </a:solidFill>
                <a:latin typeface="Alexandria" pitchFamily="2" charset="-78"/>
                <a:ea typeface="Arial"/>
                <a:cs typeface="Alexandria" pitchFamily="2" charset="-78"/>
                <a:sym typeface="Arial"/>
              </a:rPr>
              <a:t>- يعتبر المفقود حياً بالنسبة للأحكام التي تضره ويعتبر ميتاً بالنسبة للأحكام التي تنفعه وتضر بغيره. وهنا لاتورث أموال المفقود وتظل زوجته على ذمته ولا تستطيع الزواج بغيره.</a:t>
            </a:r>
          </a:p>
          <a:p>
            <a:pPr algn="just" rtl="1"/>
            <a:r>
              <a:rPr lang="ar-EG" sz="2000" b="1" u="sng" dirty="0">
                <a:solidFill>
                  <a:schemeClr val="tx1"/>
                </a:solidFill>
                <a:latin typeface="Alexandria" pitchFamily="2" charset="-78"/>
                <a:ea typeface="Arial"/>
                <a:cs typeface="Alexandria" pitchFamily="2" charset="-78"/>
                <a:sym typeface="Arial"/>
              </a:rPr>
              <a:t>الفرض الثاني: مركز المفقود بعد الحكم بموته:</a:t>
            </a:r>
          </a:p>
          <a:p>
            <a:pPr algn="just" rtl="1"/>
            <a:r>
              <a:rPr lang="ar-EG" sz="2000" dirty="0">
                <a:solidFill>
                  <a:schemeClr val="tx1"/>
                </a:solidFill>
                <a:latin typeface="Alexandria" pitchFamily="2" charset="-78"/>
                <a:ea typeface="Arial"/>
                <a:cs typeface="Alexandria" pitchFamily="2" charset="-78"/>
                <a:sym typeface="Arial"/>
              </a:rPr>
              <a:t>- فإذا حكم القاضي بموت المفقود، هنا تنتهي حياة المفقود ويرتب هذا الحكم آثاره من تاريخ صدوره والتي تتمثل فيمايلي:</a:t>
            </a:r>
          </a:p>
          <a:p>
            <a:pPr algn="just" rtl="1"/>
            <a:r>
              <a:rPr lang="ar-EG" sz="2000" dirty="0">
                <a:solidFill>
                  <a:schemeClr val="tx1"/>
                </a:solidFill>
                <a:latin typeface="Alexandria" pitchFamily="2" charset="-78"/>
                <a:ea typeface="Arial"/>
                <a:cs typeface="Alexandria" pitchFamily="2" charset="-78"/>
                <a:sym typeface="Arial"/>
              </a:rPr>
              <a:t>1- اعتبار المفقود ميتاً منذ صدور الحكم بالنسبة للرابطة الزوجية. 2- اعتبار المفقود ميتاً منذ صدور الحكم بالنسبة لماله.</a:t>
            </a:r>
          </a:p>
          <a:p>
            <a:pPr algn="just" rtl="1"/>
            <a:r>
              <a:rPr lang="ar-EG" sz="2000" b="1" u="sng" dirty="0">
                <a:solidFill>
                  <a:schemeClr val="tx1"/>
                </a:solidFill>
                <a:latin typeface="Alexandria" pitchFamily="2" charset="-78"/>
                <a:ea typeface="Arial"/>
                <a:cs typeface="Alexandria" pitchFamily="2" charset="-78"/>
                <a:sym typeface="Arial"/>
              </a:rPr>
              <a:t>الفرض الثالث: مركز المفقود الذي تتضح حياته بعد الحكم بموته:</a:t>
            </a:r>
          </a:p>
          <a:p>
            <a:pPr algn="just" rtl="1"/>
            <a:r>
              <a:rPr lang="ar-EG" sz="2000" dirty="0">
                <a:solidFill>
                  <a:schemeClr val="tx1"/>
                </a:solidFill>
                <a:latin typeface="Alexandria" pitchFamily="2" charset="-78"/>
                <a:ea typeface="Arial"/>
                <a:cs typeface="Alexandria" pitchFamily="2" charset="-78"/>
                <a:sym typeface="Arial"/>
              </a:rPr>
              <a:t>- إذا ظهر المفقود بعد صدور الحكم القضائي بموته، اعتبر هذا الحكم أو القرار كأن لم يكن ومن ثم تزول بأثر رجعي الآثار التي كانت قد ترتبت عليه. ولهذا يسترد المفقود ما كان له من أموال أو ما كان يرثه من أموال كما تعود إليه زوجته.</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3- أشخاص الحق:</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2400" b="1" dirty="0">
                <a:solidFill>
                  <a:schemeClr val="bg1"/>
                </a:solidFill>
                <a:latin typeface="Times New Roman" panose="02020603050405020304" pitchFamily="18" charset="0"/>
                <a:cs typeface="Times New Roman" panose="02020603050405020304" pitchFamily="18" charset="0"/>
              </a:rPr>
              <a:t>09</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4148390"/>
      </p:ext>
    </p:extLst>
  </p:cSld>
  <p:clrMapOvr>
    <a:masterClrMapping/>
  </p:clrMapOvr>
  <mc:AlternateContent xmlns:mc="http://schemas.openxmlformats.org/markup-compatibility/2006">
    <mc:Choice xmlns:p14="http://schemas.microsoft.com/office/powerpoint/2010/main" Requires="p14">
      <p:transition spd="slow" p14:dur="2000" advTm="151080"/>
    </mc:Choice>
    <mc:Fallback>
      <p:transition spd="slow" advTm="1510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أشخاص الحق:</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09</a:t>
            </a:r>
          </a:p>
        </p:txBody>
      </p:sp>
      <p:sp>
        <p:nvSpPr>
          <p:cNvPr id="3" name="Rectangle 2"/>
          <p:cNvSpPr/>
          <p:nvPr/>
        </p:nvSpPr>
        <p:spPr>
          <a:xfrm>
            <a:off x="343106" y="1944916"/>
            <a:ext cx="11696290" cy="3477875"/>
          </a:xfrm>
          <a:prstGeom prst="rect">
            <a:avLst/>
          </a:prstGeom>
        </p:spPr>
        <p:txBody>
          <a:bodyPr wrap="square">
            <a:spAutoFit/>
          </a:bodyPr>
          <a:lstStyle/>
          <a:p>
            <a:pPr algn="just" rtl="1"/>
            <a:r>
              <a:rPr lang="ar-EG" sz="2000" b="1" u="sng" dirty="0">
                <a:solidFill>
                  <a:schemeClr val="tx1"/>
                </a:solidFill>
                <a:latin typeface="Alexandria" pitchFamily="2" charset="-78"/>
                <a:ea typeface="Arial"/>
                <a:cs typeface="Alexandria" pitchFamily="2" charset="-78"/>
                <a:sym typeface="Arial"/>
              </a:rPr>
              <a:t>** مميزات الشخصية :</a:t>
            </a:r>
          </a:p>
          <a:p>
            <a:pPr algn="just" rtl="1"/>
            <a:r>
              <a:rPr lang="ar-EG" sz="2000" dirty="0">
                <a:solidFill>
                  <a:schemeClr val="tx1"/>
                </a:solidFill>
                <a:latin typeface="Alexandria" pitchFamily="2" charset="-78"/>
                <a:ea typeface="Arial"/>
                <a:cs typeface="Alexandria" pitchFamily="2" charset="-78"/>
                <a:sym typeface="Arial"/>
              </a:rPr>
              <a:t>- تتميز الشخصية بعدة مميزات مثل الحالة والإسم والموطن والأهلية، وذلك على النحو التالي:</a:t>
            </a:r>
            <a:br>
              <a:rPr lang="ar-EG" sz="2000" dirty="0">
                <a:solidFill>
                  <a:schemeClr val="tx1"/>
                </a:solidFill>
                <a:latin typeface="Alexandria" pitchFamily="2" charset="-78"/>
                <a:ea typeface="Arial"/>
                <a:cs typeface="Alexandria" pitchFamily="2" charset="-78"/>
                <a:sym typeface="Arial"/>
              </a:rPr>
            </a:br>
            <a:r>
              <a:rPr lang="ar-EG" sz="2000" b="1" u="sng" dirty="0">
                <a:solidFill>
                  <a:schemeClr val="tx1"/>
                </a:solidFill>
                <a:latin typeface="Alexandria" pitchFamily="2" charset="-78"/>
                <a:ea typeface="Arial"/>
                <a:cs typeface="Alexandria" pitchFamily="2" charset="-78"/>
                <a:sym typeface="Arial"/>
              </a:rPr>
              <a:t>أولاً: الحالة:</a:t>
            </a:r>
          </a:p>
          <a:p>
            <a:pPr algn="just" rtl="1"/>
            <a:r>
              <a:rPr lang="ar-EG" sz="2000" dirty="0">
                <a:solidFill>
                  <a:schemeClr val="tx1"/>
                </a:solidFill>
                <a:latin typeface="Alexandria" pitchFamily="2" charset="-78"/>
                <a:ea typeface="Arial"/>
                <a:cs typeface="Alexandria" pitchFamily="2" charset="-78"/>
                <a:sym typeface="Arial"/>
              </a:rPr>
              <a:t>- يقصد بحالة الشخص مجموعة الصفات التي يضعها القانون في الإعتبار حيث يتوقف عليها تحديد مدى صلاحيته لاكتساب الحقوق والإلتزام بالواجبات، وتتحدد هذه الصفات بانتماء الشخص إلى دولة معينة ويطلق على ذلك الحالة السياسية، ومركز الشخص من حيث كونه منتسباً إلى أسروة معينة، ويعني ذلك الحالة العائلية، ومركز الشخص من حيث كونه منتسباً إلى ديانة معينة، وهو ما يسمى بالحالة الدينية.</a:t>
            </a:r>
            <a:br>
              <a:rPr lang="ar-EG" sz="2000" dirty="0">
                <a:solidFill>
                  <a:schemeClr val="tx1"/>
                </a:solidFill>
                <a:latin typeface="Alexandria" pitchFamily="2" charset="-78"/>
                <a:ea typeface="Arial"/>
                <a:cs typeface="Alexandria" pitchFamily="2" charset="-78"/>
                <a:sym typeface="Arial"/>
              </a:rPr>
            </a:br>
            <a:r>
              <a:rPr lang="ar-EG" sz="2000" b="1" u="sng" dirty="0">
                <a:solidFill>
                  <a:schemeClr val="tx1"/>
                </a:solidFill>
                <a:latin typeface="Alexandria" pitchFamily="2" charset="-78"/>
                <a:ea typeface="Arial"/>
                <a:cs typeface="Alexandria" pitchFamily="2" charset="-78"/>
                <a:sym typeface="Arial"/>
              </a:rPr>
              <a:t>ثانياً: الإسم:</a:t>
            </a:r>
          </a:p>
          <a:p>
            <a:pPr algn="just" rtl="1"/>
            <a:r>
              <a:rPr lang="ar-EG" sz="2000" dirty="0">
                <a:solidFill>
                  <a:schemeClr val="tx1"/>
                </a:solidFill>
                <a:latin typeface="Alexandria" pitchFamily="2" charset="-78"/>
                <a:ea typeface="Arial"/>
                <a:cs typeface="Alexandria" pitchFamily="2" charset="-78"/>
                <a:sym typeface="Arial"/>
              </a:rPr>
              <a:t>- لاشك أن الإسم من مميزات الشخصية، فهو الذي يميز كل شخص عن غيره من الناس، ويتكون الإسم عادة من عنصرين: الإسم الشخصي وهو الذي يميز الشخص عن بقية أفراد أسرته، واللقب وهو إسم العائلة وهو الذي يميز الشخص عن غيره ويحدد انتمائه إلى أسرة معينة.</a:t>
            </a:r>
            <a:endParaRPr lang="ar-EG" sz="2000" dirty="0">
              <a:latin typeface="Alexandria" pitchFamily="2" charset="-78"/>
              <a:cs typeface="Alexandria" pitchFamily="2" charset="-78"/>
            </a:endParaRPr>
          </a:p>
        </p:txBody>
      </p:sp>
    </p:spTree>
    <p:extLst>
      <p:ext uri="{BB962C8B-B14F-4D97-AF65-F5344CB8AC3E}">
        <p14:creationId xmlns:p14="http://schemas.microsoft.com/office/powerpoint/2010/main" val="3550474603"/>
      </p:ext>
    </p:extLst>
  </p:cSld>
  <p:clrMapOvr>
    <a:masterClrMapping/>
  </p:clrMapOvr>
  <p:transition spd="slow" advTm="85884">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أشخاص الحق:</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09</a:t>
            </a:r>
          </a:p>
        </p:txBody>
      </p:sp>
      <p:sp>
        <p:nvSpPr>
          <p:cNvPr id="3" name="Rectangle 2"/>
          <p:cNvSpPr/>
          <p:nvPr/>
        </p:nvSpPr>
        <p:spPr>
          <a:xfrm>
            <a:off x="343106" y="1944916"/>
            <a:ext cx="11696290" cy="2862322"/>
          </a:xfrm>
          <a:prstGeom prst="rect">
            <a:avLst/>
          </a:prstGeom>
        </p:spPr>
        <p:txBody>
          <a:bodyPr wrap="square">
            <a:spAutoFit/>
          </a:bodyPr>
          <a:lstStyle/>
          <a:p>
            <a:pPr algn="just" rtl="1"/>
            <a:r>
              <a:rPr lang="ar-EG" sz="2000" b="1" u="sng" dirty="0">
                <a:solidFill>
                  <a:schemeClr val="tx1"/>
                </a:solidFill>
                <a:latin typeface="Alexandria" pitchFamily="2" charset="-78"/>
                <a:ea typeface="Arial"/>
                <a:cs typeface="Alexandria" pitchFamily="2" charset="-78"/>
                <a:sym typeface="Arial"/>
              </a:rPr>
              <a:t>ثالثاً: الموطن:</a:t>
            </a:r>
          </a:p>
          <a:p>
            <a:pPr algn="just" rtl="1"/>
            <a:r>
              <a:rPr lang="ar-EG" sz="2000" dirty="0">
                <a:solidFill>
                  <a:schemeClr val="tx1"/>
                </a:solidFill>
                <a:latin typeface="Alexandria" pitchFamily="2" charset="-78"/>
                <a:ea typeface="Arial"/>
                <a:cs typeface="Alexandria" pitchFamily="2" charset="-78"/>
                <a:sym typeface="Arial"/>
              </a:rPr>
              <a:t>- الموطن هو المقر القانوني للشخص بالنسبة لكل ما يتعلق بأعماله وتصرفاته القانونية، وعلاقاته مع غيره من الأشخاص، بحيث يعد موجوداً فيه بصفة دائمة، حتى ولو تغيب عنه فترة مؤقتة. وفي هذا المعنى يختلف الموطن عن محل الإقامة : فالموطن هو الذي يقيم فيه الشخص إقامة دائمة ومستقرة ولو تخلل ذلك فترات غياب مؤقتة. وأما محل الإقامة فهوالمكان الذي يقيم فيه الشخص ولو كان ذلك بصفة مؤقتة كالإقامة في فندق أثناء رحلة سياحية أو غير ذلك.</a:t>
            </a:r>
          </a:p>
          <a:p>
            <a:pPr algn="just" rtl="1"/>
            <a:r>
              <a:rPr lang="ar-EG" sz="2000" b="1" u="sng" dirty="0">
                <a:solidFill>
                  <a:schemeClr val="tx1"/>
                </a:solidFill>
                <a:latin typeface="Alexandria" pitchFamily="2" charset="-78"/>
                <a:ea typeface="Arial"/>
                <a:cs typeface="Alexandria" pitchFamily="2" charset="-78"/>
                <a:sym typeface="Arial"/>
              </a:rPr>
              <a:t>رابعاً: الأهلية:</a:t>
            </a:r>
          </a:p>
          <a:p>
            <a:pPr algn="just" rtl="1"/>
            <a:r>
              <a:rPr lang="ar-EG" sz="2000" dirty="0">
                <a:solidFill>
                  <a:schemeClr val="tx1"/>
                </a:solidFill>
                <a:latin typeface="Alexandria" pitchFamily="2" charset="-78"/>
                <a:ea typeface="Arial"/>
                <a:cs typeface="Alexandria" pitchFamily="2" charset="-78"/>
                <a:sym typeface="Arial"/>
              </a:rPr>
              <a:t>- ويقصد صلاحية الشخص لمباشرة الحقوق والتحمل بالإلتزامات، وهي تنقسم إلى أهلية وجوب وأهلية أداء على النحو التالي:</a:t>
            </a:r>
            <a:endParaRPr lang="ar-EG" sz="2000" dirty="0">
              <a:latin typeface="Alexandria" pitchFamily="2" charset="-78"/>
              <a:cs typeface="Alexandria" pitchFamily="2" charset="-78"/>
            </a:endParaRPr>
          </a:p>
        </p:txBody>
      </p:sp>
    </p:spTree>
    <p:extLst>
      <p:ext uri="{BB962C8B-B14F-4D97-AF65-F5344CB8AC3E}">
        <p14:creationId xmlns:p14="http://schemas.microsoft.com/office/powerpoint/2010/main" val="3749598414"/>
      </p:ext>
    </p:extLst>
  </p:cSld>
  <p:clrMapOvr>
    <a:masterClrMapping/>
  </p:clrMapOvr>
  <p:transition spd="slow" advTm="85884">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أشخاص الحق:</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09</a:t>
            </a:r>
          </a:p>
        </p:txBody>
      </p:sp>
      <p:sp>
        <p:nvSpPr>
          <p:cNvPr id="3" name="Rectangle 2"/>
          <p:cNvSpPr/>
          <p:nvPr/>
        </p:nvSpPr>
        <p:spPr>
          <a:xfrm>
            <a:off x="343106" y="1944916"/>
            <a:ext cx="11696290" cy="3477875"/>
          </a:xfrm>
          <a:prstGeom prst="rect">
            <a:avLst/>
          </a:prstGeom>
        </p:spPr>
        <p:txBody>
          <a:bodyPr wrap="square">
            <a:spAutoFit/>
          </a:bodyPr>
          <a:lstStyle/>
          <a:p>
            <a:pPr algn="just" rtl="1"/>
            <a:r>
              <a:rPr lang="ar-EG" sz="2000" b="1" u="sng" dirty="0">
                <a:solidFill>
                  <a:schemeClr val="tx1"/>
                </a:solidFill>
                <a:latin typeface="Alexandria" pitchFamily="2" charset="-78"/>
                <a:ea typeface="Arial"/>
                <a:cs typeface="Alexandria" pitchFamily="2" charset="-78"/>
                <a:sym typeface="Arial"/>
              </a:rPr>
              <a:t>1- أهلية الوجوب:</a:t>
            </a:r>
          </a:p>
          <a:p>
            <a:pPr algn="just" rtl="1"/>
            <a:r>
              <a:rPr lang="ar-EG" sz="2000" dirty="0">
                <a:solidFill>
                  <a:schemeClr val="tx1"/>
                </a:solidFill>
                <a:latin typeface="Alexandria" pitchFamily="2" charset="-78"/>
                <a:ea typeface="Arial"/>
                <a:cs typeface="Alexandria" pitchFamily="2" charset="-78"/>
                <a:sym typeface="Arial"/>
              </a:rPr>
              <a:t>- ويقصد بها صلاحية الشخص لأن يكتسب الحقوق ويتحمل بالإلتزامات، وتثبت أهلية الوجوب للجميع بصرف النظر عن السن أو الإدراك أو التمييز؛ فهي تتقرر لعديم التمييز كالصبي غير المميز أو المجنون؛ لأن مناط أهلية الوجوب هو الحياة، وتظل أهلية الوجوب ملازمة للشخص طالما بقى على قيد الحياة؛ ولا تزول عنه إلا بالوفاة؛ فالإنسان بمجرد ولادته تثبت له الحقوق والإلتزامات عليه، ولكنه لا يستطيع أن يباشر الأعمال والتصرفات القانونية بنفسه، فهو غير أهل لمباشرة هذه الأعمال.</a:t>
            </a:r>
          </a:p>
          <a:p>
            <a:pPr algn="just" rtl="1"/>
            <a:r>
              <a:rPr lang="ar-EG" sz="2000" b="1" u="sng" dirty="0">
                <a:solidFill>
                  <a:schemeClr val="tx1"/>
                </a:solidFill>
                <a:latin typeface="Alexandria" pitchFamily="2" charset="-78"/>
                <a:ea typeface="Arial"/>
                <a:cs typeface="Alexandria" pitchFamily="2" charset="-78"/>
                <a:sym typeface="Arial"/>
              </a:rPr>
              <a:t>2- أهلية الأداء:</a:t>
            </a:r>
          </a:p>
          <a:p>
            <a:pPr algn="just" rtl="1"/>
            <a:r>
              <a:rPr lang="ar-EG" sz="2000" dirty="0">
                <a:solidFill>
                  <a:schemeClr val="tx1"/>
                </a:solidFill>
                <a:latin typeface="Alexandria" pitchFamily="2" charset="-78"/>
                <a:ea typeface="Arial"/>
                <a:cs typeface="Alexandria" pitchFamily="2" charset="-78"/>
                <a:sym typeface="Arial"/>
              </a:rPr>
              <a:t>- هي صلاحية الشخص للتعبير عن إرادته تعبيراً يعتد به القانون، ومعنى ذلك أن أهلية الأداء هي قدرة الشخص على إبرام التصرفات القانونية وبالتالي فهي لاتثبت لكل إنسان بمجرد ميلاده أي بمجرد ثبوت الشخصية القانونية له، وإنما تثبت للإنسان الذي تتوافر لديه ملكات التمييز والإدراك.</a:t>
            </a:r>
          </a:p>
          <a:p>
            <a:pPr algn="just" rtl="1"/>
            <a:r>
              <a:rPr lang="ar-EG" sz="2000" b="1" dirty="0">
                <a:solidFill>
                  <a:schemeClr val="tx1"/>
                </a:solidFill>
                <a:latin typeface="Alexandria" pitchFamily="2" charset="-78"/>
                <a:ea typeface="Arial"/>
                <a:cs typeface="Alexandria" pitchFamily="2" charset="-78"/>
                <a:sym typeface="Arial"/>
              </a:rPr>
              <a:t>- ومن أهم مراحل أهلية الأداء، ما يلي:</a:t>
            </a:r>
            <a:endParaRPr lang="ar-EG" sz="2000" b="1" dirty="0">
              <a:latin typeface="Alexandria" pitchFamily="2" charset="-78"/>
              <a:cs typeface="Alexandria" pitchFamily="2" charset="-78"/>
            </a:endParaRPr>
          </a:p>
        </p:txBody>
      </p:sp>
    </p:spTree>
    <p:extLst>
      <p:ext uri="{BB962C8B-B14F-4D97-AF65-F5344CB8AC3E}">
        <p14:creationId xmlns:p14="http://schemas.microsoft.com/office/powerpoint/2010/main" val="1458725599"/>
      </p:ext>
    </p:extLst>
  </p:cSld>
  <p:clrMapOvr>
    <a:masterClrMapping/>
  </p:clrMapOvr>
  <p:transition spd="slow" advTm="85884">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أشخاص الحق:</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09</a:t>
            </a:r>
          </a:p>
        </p:txBody>
      </p:sp>
      <p:sp>
        <p:nvSpPr>
          <p:cNvPr id="3" name="Rectangle 2"/>
          <p:cNvSpPr/>
          <p:nvPr/>
        </p:nvSpPr>
        <p:spPr>
          <a:xfrm>
            <a:off x="343106" y="1944916"/>
            <a:ext cx="11696290" cy="3477875"/>
          </a:xfrm>
          <a:prstGeom prst="rect">
            <a:avLst/>
          </a:prstGeom>
        </p:spPr>
        <p:txBody>
          <a:bodyPr wrap="square">
            <a:spAutoFit/>
          </a:bodyPr>
          <a:lstStyle/>
          <a:p>
            <a:pPr algn="just" rtl="1"/>
            <a:r>
              <a:rPr lang="ar-EG" sz="2000" b="1" u="sng" dirty="0">
                <a:solidFill>
                  <a:schemeClr val="tx1"/>
                </a:solidFill>
                <a:latin typeface="Alexandria" pitchFamily="2" charset="-78"/>
                <a:ea typeface="Arial"/>
                <a:cs typeface="Alexandria" pitchFamily="2" charset="-78"/>
                <a:sym typeface="Arial"/>
              </a:rPr>
              <a:t>المرحلة الأولى: </a:t>
            </a:r>
            <a:r>
              <a:rPr lang="ar-EG" sz="2000" dirty="0">
                <a:solidFill>
                  <a:schemeClr val="tx1"/>
                </a:solidFill>
                <a:latin typeface="Alexandria" pitchFamily="2" charset="-78"/>
                <a:ea typeface="Arial"/>
                <a:cs typeface="Alexandria" pitchFamily="2" charset="-78"/>
                <a:sym typeface="Arial"/>
              </a:rPr>
              <a:t>انعدام أهلية الصب غي المميز: وتبدأ هذه المرحلة بميلاد الإنسان حياً وتتنتهي ببلوغه السابعة من عمره.</a:t>
            </a:r>
          </a:p>
          <a:p>
            <a:pPr algn="just" rtl="1"/>
            <a:r>
              <a:rPr lang="ar-EG" sz="2000" b="1" u="sng" dirty="0">
                <a:solidFill>
                  <a:schemeClr val="tx1"/>
                </a:solidFill>
                <a:latin typeface="Alexandria" pitchFamily="2" charset="-78"/>
                <a:ea typeface="Arial"/>
                <a:cs typeface="Alexandria" pitchFamily="2" charset="-78"/>
                <a:sym typeface="Arial"/>
              </a:rPr>
              <a:t>المرحلة الثانية: </a:t>
            </a:r>
            <a:r>
              <a:rPr lang="ar-EG" sz="2000" dirty="0">
                <a:solidFill>
                  <a:schemeClr val="tx1"/>
                </a:solidFill>
                <a:latin typeface="Alexandria" pitchFamily="2" charset="-78"/>
                <a:ea typeface="Arial"/>
                <a:cs typeface="Alexandria" pitchFamily="2" charset="-78"/>
                <a:sym typeface="Arial"/>
              </a:rPr>
              <a:t>وتبدأ هذه المرحلة ببلوغ الصبي السابعة من عمره حتى بلوغ سن الرشد.</a:t>
            </a:r>
            <a:br>
              <a:rPr lang="ar-EG" sz="2000" dirty="0">
                <a:solidFill>
                  <a:schemeClr val="tx1"/>
                </a:solidFill>
                <a:latin typeface="Alexandria" pitchFamily="2" charset="-78"/>
                <a:ea typeface="Arial"/>
                <a:cs typeface="Alexandria" pitchFamily="2" charset="-78"/>
                <a:sym typeface="Arial"/>
              </a:rPr>
            </a:br>
            <a:r>
              <a:rPr lang="ar-EG" sz="2000" b="1" u="sng" dirty="0">
                <a:solidFill>
                  <a:schemeClr val="tx1"/>
                </a:solidFill>
                <a:latin typeface="Alexandria" pitchFamily="2" charset="-78"/>
                <a:ea typeface="Arial"/>
                <a:cs typeface="Alexandria" pitchFamily="2" charset="-78"/>
                <a:sym typeface="Arial"/>
              </a:rPr>
              <a:t>المرحلة الثالثة: </a:t>
            </a:r>
            <a:r>
              <a:rPr lang="ar-EG" sz="2000" dirty="0">
                <a:solidFill>
                  <a:schemeClr val="tx1"/>
                </a:solidFill>
                <a:latin typeface="Alexandria" pitchFamily="2" charset="-78"/>
                <a:ea typeface="Arial"/>
                <a:cs typeface="Alexandria" pitchFamily="2" charset="-78"/>
                <a:sym typeface="Arial"/>
              </a:rPr>
              <a:t>وتستمر هذه المرحلة من وقت إكتمال الإنسان سن الرشد ببلوغه إحدى وعشرين عاما لحين وفاته.</a:t>
            </a:r>
          </a:p>
          <a:p>
            <a:pPr algn="just" rtl="1"/>
            <a:r>
              <a:rPr lang="ar-EG" sz="2000" b="1" u="sng" dirty="0">
                <a:solidFill>
                  <a:schemeClr val="tx1"/>
                </a:solidFill>
                <a:latin typeface="Alexandria" pitchFamily="2" charset="-78"/>
                <a:ea typeface="Arial"/>
                <a:cs typeface="Alexandria" pitchFamily="2" charset="-78"/>
                <a:sym typeface="Arial"/>
              </a:rPr>
              <a:t>- ومن أهم عوارض الأهلية:</a:t>
            </a:r>
          </a:p>
          <a:p>
            <a:pPr algn="just" rtl="1"/>
            <a:r>
              <a:rPr lang="ar-EG" sz="2000" b="1" u="sng" dirty="0">
                <a:solidFill>
                  <a:schemeClr val="tx1"/>
                </a:solidFill>
                <a:latin typeface="Alexandria" pitchFamily="2" charset="-78"/>
                <a:ea typeface="Arial"/>
                <a:cs typeface="Alexandria" pitchFamily="2" charset="-78"/>
                <a:sym typeface="Arial"/>
              </a:rPr>
              <a:t>1- الجنون والعته: </a:t>
            </a:r>
            <a:r>
              <a:rPr lang="ar-EG" sz="2000" dirty="0">
                <a:solidFill>
                  <a:schemeClr val="tx1"/>
                </a:solidFill>
                <a:latin typeface="Alexandria" pitchFamily="2" charset="-78"/>
                <a:ea typeface="Arial"/>
                <a:cs typeface="Alexandria" pitchFamily="2" charset="-78"/>
                <a:sym typeface="Arial"/>
              </a:rPr>
              <a:t>والجنون هو مرض يصيب عقل الشخص فيعدمه التمييز.أما العته هو خلل يصيب عقل الشخص فيجعله قليل الفهم، مضطرب التفكير، فاسد التدبير.</a:t>
            </a:r>
          </a:p>
          <a:p>
            <a:pPr algn="just" rtl="1"/>
            <a:r>
              <a:rPr lang="ar-EG" sz="2000" b="1" u="sng" dirty="0">
                <a:solidFill>
                  <a:schemeClr val="tx1"/>
                </a:solidFill>
                <a:latin typeface="Alexandria" pitchFamily="2" charset="-78"/>
                <a:ea typeface="Arial"/>
                <a:cs typeface="Alexandria" pitchFamily="2" charset="-78"/>
                <a:sym typeface="Arial"/>
              </a:rPr>
              <a:t>2- السفه والغفلة: </a:t>
            </a:r>
            <a:r>
              <a:rPr lang="ar-EG" sz="2000" dirty="0">
                <a:solidFill>
                  <a:schemeClr val="tx1"/>
                </a:solidFill>
                <a:latin typeface="Alexandria" pitchFamily="2" charset="-78"/>
                <a:ea typeface="Arial"/>
                <a:cs typeface="Alexandria" pitchFamily="2" charset="-78"/>
                <a:sym typeface="Arial"/>
              </a:rPr>
              <a:t>والسفه هو التبذير في إنفاق المال على خلاف ما يقضي به العقل والشرع كمن يدمن المقامرة. أما ذو الغفلة هو إنسان طيب القلب إلى حد الغفلة، بحيث يتولد عن طيبة قلبه الزائد أن يغبن في معاملاته المالية فلا يقدر على التمييز بين الرابح والخاسر.</a:t>
            </a:r>
            <a:endParaRPr lang="ar-EG" sz="2000" b="1" dirty="0">
              <a:latin typeface="Alexandria" pitchFamily="2" charset="-78"/>
              <a:cs typeface="Alexandria" pitchFamily="2" charset="-78"/>
            </a:endParaRPr>
          </a:p>
        </p:txBody>
      </p:sp>
    </p:spTree>
    <p:extLst>
      <p:ext uri="{BB962C8B-B14F-4D97-AF65-F5344CB8AC3E}">
        <p14:creationId xmlns:p14="http://schemas.microsoft.com/office/powerpoint/2010/main" val="219933874"/>
      </p:ext>
    </p:extLst>
  </p:cSld>
  <p:clrMapOvr>
    <a:masterClrMapping/>
  </p:clrMapOvr>
  <p:transition spd="slow" advTm="85884">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أشخاص الحق:</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09</a:t>
            </a:r>
          </a:p>
        </p:txBody>
      </p:sp>
      <p:sp>
        <p:nvSpPr>
          <p:cNvPr id="3" name="Rectangle 2"/>
          <p:cNvSpPr/>
          <p:nvPr/>
        </p:nvSpPr>
        <p:spPr>
          <a:xfrm>
            <a:off x="343106" y="1944916"/>
            <a:ext cx="11696290" cy="3785652"/>
          </a:xfrm>
          <a:prstGeom prst="rect">
            <a:avLst/>
          </a:prstGeom>
        </p:spPr>
        <p:txBody>
          <a:bodyPr wrap="square">
            <a:spAutoFit/>
          </a:bodyPr>
          <a:lstStyle/>
          <a:p>
            <a:pPr algn="just" rtl="1"/>
            <a:r>
              <a:rPr lang="ar-EG" sz="2000" b="1" dirty="0">
                <a:solidFill>
                  <a:srgbClr val="FF0000"/>
                </a:solidFill>
                <a:latin typeface="Alexandria" pitchFamily="2" charset="-78"/>
                <a:cs typeface="Alexandria" pitchFamily="2" charset="-78"/>
              </a:rPr>
              <a:t>ثانياً: الشخص الإعتباري:</a:t>
            </a:r>
          </a:p>
          <a:p>
            <a:pPr algn="just" rtl="1"/>
            <a:r>
              <a:rPr lang="ar-EG" sz="2000" dirty="0">
                <a:solidFill>
                  <a:schemeClr val="tx1"/>
                </a:solidFill>
                <a:latin typeface="Alexandria" pitchFamily="2" charset="-78"/>
                <a:cs typeface="Alexandria" pitchFamily="2" charset="-78"/>
              </a:rPr>
              <a:t>- الشخصية الاعتبارية هي الشخصية القانونية التي يتمتع بها الأشخاص الطبيعيين، والتي ترمي إلى تحقيق هدف معين أو هي مجموعة من الأشخاص كالشركات والجمعيات أو الأموال كالأوقاف والمؤسسات، ترمي إلى تحقيق غرض معين، وتمنح الشخصية القانونية بالقدر اللازم لتحقيق هذا الغرض.</a:t>
            </a:r>
          </a:p>
          <a:p>
            <a:pPr algn="just" rtl="1"/>
            <a:r>
              <a:rPr lang="ar-EG" sz="2000" dirty="0">
                <a:solidFill>
                  <a:schemeClr val="tx1"/>
                </a:solidFill>
                <a:latin typeface="Alexandria" pitchFamily="2" charset="-78"/>
                <a:cs typeface="Alexandria" pitchFamily="2" charset="-78"/>
              </a:rPr>
              <a:t>- ويرتكز وجود الشخص الإعتباري على توافر عنصرين وهما: </a:t>
            </a:r>
            <a:r>
              <a:rPr lang="ar-EG" sz="20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العنصر الموضوعي </a:t>
            </a:r>
            <a:r>
              <a:rPr lang="ar-EG" sz="2000" dirty="0">
                <a:solidFill>
                  <a:schemeClr val="tx1"/>
                </a:solidFill>
                <a:latin typeface="Alexandria" pitchFamily="2" charset="-78"/>
                <a:cs typeface="Alexandria" pitchFamily="2" charset="-78"/>
              </a:rPr>
              <a:t>ويتمثل في وجود مجموعة من الأشخاص أو الأموال لتحقيق غرض معين وهذه المجموعة من الأشخاص قد تأخذ شكل شركة مدنية أو تجارية أو جمعية أو مؤسسة.</a:t>
            </a:r>
            <a:r>
              <a:rPr lang="ar-EG" sz="20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أما العنصر الشكلي </a:t>
            </a:r>
            <a:r>
              <a:rPr lang="ar-EG" sz="2000" dirty="0">
                <a:solidFill>
                  <a:schemeClr val="tx1"/>
                </a:solidFill>
                <a:latin typeface="Alexandria" pitchFamily="2" charset="-78"/>
                <a:cs typeface="Alexandria" pitchFamily="2" charset="-78"/>
              </a:rPr>
              <a:t>اللازم لوجود الشخص الاعتباري هو اعتراف الدولة، وقد يكون هذا الاعتراف عاماً أو خاصاً.</a:t>
            </a:r>
          </a:p>
          <a:p>
            <a:pPr algn="just" rtl="1"/>
            <a:r>
              <a:rPr lang="ar-EG" sz="2000" b="1" u="sng" dirty="0">
                <a:solidFill>
                  <a:schemeClr val="tx1"/>
                </a:solidFill>
                <a:latin typeface="Alexandria" pitchFamily="2" charset="-78"/>
                <a:cs typeface="Alexandria" pitchFamily="2" charset="-78"/>
              </a:rPr>
              <a:t>وتنتهي الشخصية الاعتبارية بأحد الأسباب الآتية:</a:t>
            </a:r>
          </a:p>
          <a:p>
            <a:pPr algn="just" rtl="1"/>
            <a:r>
              <a:rPr lang="ar-EG" sz="2000" dirty="0">
                <a:solidFill>
                  <a:schemeClr val="tx1"/>
                </a:solidFill>
                <a:latin typeface="Alexandria" pitchFamily="2" charset="-78"/>
                <a:cs typeface="Alexandria" pitchFamily="2" charset="-78"/>
              </a:rPr>
              <a:t>1- إنتهاء الأجل.         </a:t>
            </a:r>
          </a:p>
          <a:p>
            <a:pPr algn="just" rtl="1"/>
            <a:r>
              <a:rPr lang="ar-EG" sz="2000" dirty="0">
                <a:solidFill>
                  <a:schemeClr val="tx1"/>
                </a:solidFill>
                <a:latin typeface="Alexandria" pitchFamily="2" charset="-78"/>
                <a:cs typeface="Alexandria" pitchFamily="2" charset="-78"/>
              </a:rPr>
              <a:t>2- تحقق الغرض أو إستحالته.          </a:t>
            </a:r>
          </a:p>
          <a:p>
            <a:pPr algn="just" rtl="1"/>
            <a:r>
              <a:rPr lang="ar-EG" sz="2000" dirty="0">
                <a:solidFill>
                  <a:schemeClr val="tx1"/>
                </a:solidFill>
                <a:latin typeface="Alexandria" pitchFamily="2" charset="-78"/>
                <a:cs typeface="Alexandria" pitchFamily="2" charset="-78"/>
              </a:rPr>
              <a:t>3- الحل.</a:t>
            </a:r>
          </a:p>
        </p:txBody>
      </p:sp>
    </p:spTree>
    <p:extLst>
      <p:ext uri="{BB962C8B-B14F-4D97-AF65-F5344CB8AC3E}">
        <p14:creationId xmlns:p14="http://schemas.microsoft.com/office/powerpoint/2010/main" val="1098328202"/>
      </p:ext>
    </p:extLst>
  </p:cSld>
  <p:clrMapOvr>
    <a:masterClrMapping/>
  </p:clrMapOvr>
  <p:transition spd="slow" advTm="85884">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أشخاص الحق:</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09</a:t>
            </a:r>
          </a:p>
        </p:txBody>
      </p:sp>
      <p:sp>
        <p:nvSpPr>
          <p:cNvPr id="3" name="Rectangle 2"/>
          <p:cNvSpPr/>
          <p:nvPr/>
        </p:nvSpPr>
        <p:spPr>
          <a:xfrm>
            <a:off x="343106" y="1944916"/>
            <a:ext cx="11696290" cy="3785652"/>
          </a:xfrm>
          <a:prstGeom prst="rect">
            <a:avLst/>
          </a:prstGeom>
        </p:spPr>
        <p:txBody>
          <a:bodyPr wrap="square">
            <a:spAutoFit/>
          </a:bodyPr>
          <a:lstStyle/>
          <a:p>
            <a:pPr algn="just" rtl="1"/>
            <a:r>
              <a:rPr lang="ar-EG" sz="2000" b="1" u="sng" dirty="0">
                <a:solidFill>
                  <a:srgbClr val="FF0000"/>
                </a:solidFill>
                <a:latin typeface="Alexandria" pitchFamily="2" charset="-78"/>
                <a:cs typeface="Alexandria" pitchFamily="2" charset="-78"/>
              </a:rPr>
              <a:t>- ومن أهم خصائص الشخص الإعتباري ما يلي:</a:t>
            </a:r>
          </a:p>
          <a:p>
            <a:pPr algn="just" rtl="1"/>
            <a:r>
              <a:rPr lang="ar-EG" sz="2000" dirty="0">
                <a:solidFill>
                  <a:schemeClr val="tx1"/>
                </a:solidFill>
                <a:latin typeface="Alexandria" pitchFamily="2" charset="-78"/>
                <a:cs typeface="Alexandria" pitchFamily="2" charset="-78"/>
              </a:rPr>
              <a:t>1- يتمتع الشخص الاعتباري على غرار الشخص الطبيعي باسم يتميز به وهو مستمد غالبا من الغرض الذي أنشئ الشخص الاعتباري من أجله.</a:t>
            </a:r>
          </a:p>
          <a:p>
            <a:pPr algn="just" rtl="1"/>
            <a:r>
              <a:rPr lang="ar-EG" sz="2000" dirty="0">
                <a:solidFill>
                  <a:schemeClr val="tx1"/>
                </a:solidFill>
                <a:latin typeface="Alexandria" pitchFamily="2" charset="-78"/>
                <a:cs typeface="Alexandria" pitchFamily="2" charset="-78"/>
              </a:rPr>
              <a:t>2- يتميز الشخص الاعتباري بوجود موطن له؛ وموطن  الشخص الاعتباري هو المكان الذي يوجد فيه مركز إدارته.</a:t>
            </a:r>
          </a:p>
          <a:p>
            <a:pPr algn="just" rtl="1"/>
            <a:r>
              <a:rPr lang="ar-EG" sz="2000" dirty="0">
                <a:solidFill>
                  <a:schemeClr val="tx1"/>
                </a:solidFill>
                <a:latin typeface="Alexandria" pitchFamily="2" charset="-78"/>
                <a:cs typeface="Alexandria" pitchFamily="2" charset="-78"/>
              </a:rPr>
              <a:t>3- يتميز الشخص الاعتباري بوجود ذمة مالية له مستقلة عن الذمة المالية للأشخاص المكونين له أو الأشخاص القائمين على إدارته.</a:t>
            </a:r>
          </a:p>
          <a:p>
            <a:pPr algn="just" rtl="1"/>
            <a:r>
              <a:rPr lang="ar-EG" sz="2000" dirty="0">
                <a:solidFill>
                  <a:schemeClr val="tx1"/>
                </a:solidFill>
                <a:latin typeface="Alexandria" pitchFamily="2" charset="-78"/>
                <a:cs typeface="Alexandria" pitchFamily="2" charset="-78"/>
              </a:rPr>
              <a:t>4- يتمتع الشخص الإعتباري بحق التقاضي، ويمكن هذا الحق الشخص الإعتباري من المثول امام القضاء باسمه الشخصي وبشكل مستقل عن اعضائه، فللشخص الاعتباري أن يقاضي وأن يتقاضى، وترفع الدعاوى منه أو عليه او باسم من يمثله قانوناً.</a:t>
            </a:r>
          </a:p>
          <a:p>
            <a:pPr algn="just" rtl="1"/>
            <a:r>
              <a:rPr lang="ar-EG" sz="2000" dirty="0">
                <a:solidFill>
                  <a:schemeClr val="tx1"/>
                </a:solidFill>
                <a:latin typeface="Alexandria" pitchFamily="2" charset="-78"/>
                <a:cs typeface="Alexandria" pitchFamily="2" charset="-78"/>
              </a:rPr>
              <a:t>5- يتمتع الشخص الاعتباري بأهلية وجوب وأهلية أداء؛ حيث أنه يعتبر أهلا لاكتساب الحقوق وتحمل الإلتزامات فضلا عن صلاحيته في مباشرة التصرفات القانونية لحساب نفسه.</a:t>
            </a:r>
          </a:p>
        </p:txBody>
      </p:sp>
    </p:spTree>
    <p:extLst>
      <p:ext uri="{BB962C8B-B14F-4D97-AF65-F5344CB8AC3E}">
        <p14:creationId xmlns:p14="http://schemas.microsoft.com/office/powerpoint/2010/main" val="3909003550"/>
      </p:ext>
    </p:extLst>
  </p:cSld>
  <p:clrMapOvr>
    <a:masterClrMapping/>
  </p:clrMapOvr>
  <p:transition spd="slow" advTm="85884">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:أهم المراجع الموصى بها</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738282"/>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09</a:t>
            </a:r>
          </a:p>
        </p:txBody>
      </p:sp>
      <p:sp>
        <p:nvSpPr>
          <p:cNvPr id="3" name="Rectangle 2"/>
          <p:cNvSpPr/>
          <p:nvPr/>
        </p:nvSpPr>
        <p:spPr>
          <a:xfrm>
            <a:off x="317373" y="2517327"/>
            <a:ext cx="11557254" cy="2308324"/>
          </a:xfrm>
          <a:prstGeom prst="rect">
            <a:avLst/>
          </a:prstGeom>
        </p:spPr>
        <p:txBody>
          <a:bodyPr wrap="square">
            <a:spAutoFit/>
          </a:bodyPr>
          <a:lstStyle/>
          <a:p>
            <a:pPr algn="just" rtl="1"/>
            <a:r>
              <a:rPr lang="ar-EG" sz="2400" dirty="0">
                <a:solidFill>
                  <a:srgbClr val="000000"/>
                </a:solidFill>
                <a:latin typeface="Alexandria" pitchFamily="2" charset="-78"/>
                <a:ea typeface="Arial"/>
                <a:cs typeface="Alexandria" pitchFamily="2" charset="-78"/>
                <a:sym typeface="Arial"/>
              </a:rPr>
              <a:t>1- د.أحمد السعيد الزقرد، </a:t>
            </a:r>
            <a:r>
              <a:rPr lang="ar-EG" sz="2400" b="1" u="sng" dirty="0">
                <a:solidFill>
                  <a:srgbClr val="000000"/>
                </a:solidFill>
                <a:latin typeface="Alexandria" pitchFamily="2" charset="-78"/>
                <a:ea typeface="Arial"/>
                <a:cs typeface="Alexandria" pitchFamily="2" charset="-78"/>
                <a:sym typeface="Arial"/>
              </a:rPr>
              <a:t>المدخل للعلوم القانونية، الكتاب الأول، نظرية القانون</a:t>
            </a:r>
            <a:r>
              <a:rPr lang="ar-EG" sz="2400" dirty="0">
                <a:solidFill>
                  <a:srgbClr val="000000"/>
                </a:solidFill>
                <a:latin typeface="Alexandria" pitchFamily="2" charset="-78"/>
                <a:ea typeface="Arial"/>
                <a:cs typeface="Alexandria" pitchFamily="2" charset="-78"/>
                <a:sym typeface="Arial"/>
              </a:rPr>
              <a:t>، كلية الحقوق، جامعة المنصورة، مصر، 2003/2002.</a:t>
            </a:r>
          </a:p>
          <a:p>
            <a:pPr algn="just" rtl="1"/>
            <a:r>
              <a:rPr lang="ar-EG" sz="2400" dirty="0">
                <a:solidFill>
                  <a:srgbClr val="000000"/>
                </a:solidFill>
                <a:latin typeface="Alexandria" pitchFamily="2" charset="-78"/>
                <a:ea typeface="Arial"/>
                <a:cs typeface="Alexandria" pitchFamily="2" charset="-78"/>
                <a:sym typeface="Arial"/>
              </a:rPr>
              <a:t>2- د.عمرو طه بدوي، </a:t>
            </a:r>
            <a:r>
              <a:rPr lang="ar-EG" sz="2400" b="1" u="sng" dirty="0">
                <a:solidFill>
                  <a:srgbClr val="000000"/>
                </a:solidFill>
                <a:latin typeface="Alexandria" pitchFamily="2" charset="-78"/>
                <a:cs typeface="Alexandria" pitchFamily="2" charset="-78"/>
                <a:sym typeface="Arial"/>
              </a:rPr>
              <a:t>المدخل لدراسة القانون، الكتاب الأول، نظرية القانون،</a:t>
            </a:r>
            <a:r>
              <a:rPr lang="ar-EG" sz="2400" dirty="0">
                <a:solidFill>
                  <a:srgbClr val="000000"/>
                </a:solidFill>
                <a:latin typeface="Alexandria" pitchFamily="2" charset="-78"/>
                <a:ea typeface="Arial"/>
                <a:cs typeface="Alexandria" pitchFamily="2" charset="-78"/>
                <a:sym typeface="Arial"/>
              </a:rPr>
              <a:t> كلية الحقوق، جامعة القاهرة، مصر، 2008.</a:t>
            </a:r>
          </a:p>
          <a:p>
            <a:pPr algn="just" rtl="1"/>
            <a:r>
              <a:rPr lang="ar-EG" sz="2400" dirty="0">
                <a:solidFill>
                  <a:srgbClr val="000000"/>
                </a:solidFill>
                <a:latin typeface="Alexandria" pitchFamily="2" charset="-78"/>
                <a:ea typeface="Arial"/>
                <a:cs typeface="Alexandria" pitchFamily="2" charset="-78"/>
                <a:sym typeface="Arial"/>
              </a:rPr>
              <a:t>3- أحمد محمد الرفاعي، </a:t>
            </a:r>
            <a:r>
              <a:rPr lang="ar-EG" sz="2400" b="1" u="sng" dirty="0">
                <a:solidFill>
                  <a:srgbClr val="000000"/>
                </a:solidFill>
                <a:latin typeface="Alexandria" pitchFamily="2" charset="-78"/>
                <a:cs typeface="Alexandria" pitchFamily="2" charset="-78"/>
                <a:sym typeface="Arial"/>
              </a:rPr>
              <a:t>المدخل للعلوم القانونية، نظرية القانون، </a:t>
            </a:r>
            <a:r>
              <a:rPr lang="ar-EG" sz="2400" dirty="0">
                <a:solidFill>
                  <a:srgbClr val="000000"/>
                </a:solidFill>
                <a:latin typeface="Alexandria" pitchFamily="2" charset="-78"/>
                <a:ea typeface="Arial"/>
                <a:cs typeface="Alexandria" pitchFamily="2" charset="-78"/>
                <a:sym typeface="Arial"/>
              </a:rPr>
              <a:t>كلية الحقوق، جامعة بنها، مصر، 2008.</a:t>
            </a:r>
          </a:p>
        </p:txBody>
      </p:sp>
    </p:spTree>
    <p:extLst>
      <p:ext uri="{BB962C8B-B14F-4D97-AF65-F5344CB8AC3E}">
        <p14:creationId xmlns:p14="http://schemas.microsoft.com/office/powerpoint/2010/main" val="2379964521"/>
      </p:ext>
    </p:extLst>
  </p:cSld>
  <p:clrMapOvr>
    <a:masterClrMapping/>
  </p:clrMapOvr>
  <p:transition spd="slow" advTm="85884">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15" name="Graphic 21">
            <a:extLst>
              <a:ext uri="{FF2B5EF4-FFF2-40B4-BE49-F238E27FC236}">
                <a16:creationId xmlns:a16="http://schemas.microsoft.com/office/drawing/2014/main" id="{6B59091B-475D-4C78-A482-6C061B54FFE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6184" y="203200"/>
            <a:ext cx="2946122"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53927"/>
    </mc:Choice>
    <mc:Fallback xmlns="">
      <p:transition spd="slow" advTm="1539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5EAAEDB-5249-46A3-9DB7-22834C624F1A}"/>
</file>

<file path=customXml/itemProps2.xml><?xml version="1.0" encoding="utf-8"?>
<ds:datastoreItem xmlns:ds="http://schemas.openxmlformats.org/officeDocument/2006/customXml" ds:itemID="{143C758A-3561-4BFA-AAA2-D833A76EA149}"/>
</file>

<file path=customXml/itemProps3.xml><?xml version="1.0" encoding="utf-8"?>
<ds:datastoreItem xmlns:ds="http://schemas.openxmlformats.org/officeDocument/2006/customXml" ds:itemID="{B5CA6E1B-A43D-4142-94AF-12461C965D5C}"/>
</file>

<file path=docProps/app.xml><?xml version="1.0" encoding="utf-8"?>
<Properties xmlns="http://schemas.openxmlformats.org/officeDocument/2006/extended-properties" xmlns:vt="http://schemas.openxmlformats.org/officeDocument/2006/docPropsVTypes">
  <TotalTime>1461</TotalTime>
  <Words>3494</Words>
  <Application>Microsoft Office PowerPoint</Application>
  <PresentationFormat>Widescreen</PresentationFormat>
  <Paragraphs>229</Paragraphs>
  <Slides>26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Alexandria</vt:lpstr>
      <vt:lpstr>Arial</vt:lpstr>
      <vt:lpstr>Calibri</vt:lpstr>
      <vt:lpstr>Calibri Light</vt:lpstr>
      <vt:lpstr>Times New Roman</vt:lpstr>
      <vt:lpstr>Wingdings</vt:lpstr>
      <vt:lpstr>شمثءشىيقهش</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 640 G3</cp:lastModifiedBy>
  <cp:revision>455</cp:revision>
  <dcterms:created xsi:type="dcterms:W3CDTF">2023-04-29T09:08:23Z</dcterms:created>
  <dcterms:modified xsi:type="dcterms:W3CDTF">2024-03-29T00:35:55Z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