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70" r:id="rId1"/>
  </p:sldMasterIdLst>
  <p:notesMasterIdLst>
    <p:notesMasterId r:id="rId42"/>
  </p:notesMasterIdLst>
  <p:sldIdLst>
    <p:sldId id="630" r:id="rId2"/>
    <p:sldId id="631" r:id="rId3"/>
    <p:sldId id="258" r:id="rId4"/>
    <p:sldId id="578" r:id="rId5"/>
    <p:sldId id="584" r:id="rId6"/>
    <p:sldId id="586" r:id="rId7"/>
    <p:sldId id="539" r:id="rId8"/>
    <p:sldId id="540" r:id="rId9"/>
    <p:sldId id="588" r:id="rId10"/>
    <p:sldId id="541" r:id="rId11"/>
    <p:sldId id="590" r:id="rId12"/>
    <p:sldId id="592" r:id="rId13"/>
    <p:sldId id="593" r:id="rId14"/>
    <p:sldId id="594" r:id="rId15"/>
    <p:sldId id="632" r:id="rId16"/>
    <p:sldId id="543" r:id="rId17"/>
    <p:sldId id="596" r:id="rId18"/>
    <p:sldId id="625" r:id="rId19"/>
    <p:sldId id="597" r:id="rId20"/>
    <p:sldId id="627" r:id="rId21"/>
    <p:sldId id="598" r:id="rId22"/>
    <p:sldId id="601" r:id="rId23"/>
    <p:sldId id="599" r:id="rId24"/>
    <p:sldId id="604" r:id="rId25"/>
    <p:sldId id="605" r:id="rId26"/>
    <p:sldId id="607" r:id="rId27"/>
    <p:sldId id="609" r:id="rId28"/>
    <p:sldId id="611" r:id="rId29"/>
    <p:sldId id="613" r:id="rId30"/>
    <p:sldId id="574" r:id="rId31"/>
    <p:sldId id="615" r:id="rId32"/>
    <p:sldId id="617" r:id="rId33"/>
    <p:sldId id="575" r:id="rId34"/>
    <p:sldId id="576" r:id="rId35"/>
    <p:sldId id="619" r:id="rId36"/>
    <p:sldId id="621" r:id="rId37"/>
    <p:sldId id="623" r:id="rId38"/>
    <p:sldId id="534" r:id="rId39"/>
    <p:sldId id="535" r:id="rId40"/>
    <p:sldId id="34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B4F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DA1A99EB-5A14-43C1-A7DA-5AC704976908}">
  <a:tblStyle styleId="{DA1A99EB-5A14-43C1-A7DA-5AC704976908}" styleName="Table_0">
    <a:wholeTbl>
      <a:tcTxStyle b="off" i="off">
        <a:font>
          <a:latin typeface="Calibri"/>
          <a:ea typeface="Calibri"/>
          <a:cs typeface="Calibri"/>
        </a:font>
        <a:schemeClr val="dk1"/>
      </a:tcTxStyle>
      <a:tcStyle>
        <a:tcBdr>
          <a:left>
            <a:ln w="12700" cap="flat" cmpd="sng">
              <a:solidFill>
                <a:schemeClr val="lt1"/>
              </a:solidFill>
              <a:prstDash val="solid"/>
              <a:round/>
              <a:headEnd type="none" w="sm" len="sm"/>
              <a:tailEnd type="none" w="sm" len="sm"/>
            </a:ln>
          </a:left>
          <a:right>
            <a:ln w="12700" cap="flat" cmpd="sng">
              <a:solidFill>
                <a:schemeClr val="lt1"/>
              </a:solidFill>
              <a:prstDash val="solid"/>
              <a:round/>
              <a:headEnd type="none" w="sm" len="sm"/>
              <a:tailEnd type="none" w="sm" len="sm"/>
            </a:ln>
          </a:right>
          <a:top>
            <a:ln w="12700" cap="flat" cmpd="sng">
              <a:solidFill>
                <a:schemeClr val="lt1"/>
              </a:solidFill>
              <a:prstDash val="solid"/>
              <a:round/>
              <a:headEnd type="none" w="sm" len="sm"/>
              <a:tailEnd type="none" w="sm" len="sm"/>
            </a:ln>
          </a:top>
          <a:bottom>
            <a:ln w="12700" cap="flat" cmpd="sng">
              <a:solidFill>
                <a:schemeClr val="lt1"/>
              </a:solidFill>
              <a:prstDash val="solid"/>
              <a:round/>
              <a:headEnd type="none" w="sm" len="sm"/>
              <a:tailEnd type="none" w="sm" len="sm"/>
            </a:ln>
          </a:bottom>
          <a:insideH>
            <a:ln w="12700" cap="flat" cmpd="sng">
              <a:solidFill>
                <a:schemeClr val="lt1"/>
              </a:solidFill>
              <a:prstDash val="solid"/>
              <a:round/>
              <a:headEnd type="none" w="sm" len="sm"/>
              <a:tailEnd type="none" w="sm" len="sm"/>
            </a:ln>
          </a:insideH>
          <a:insideV>
            <a:ln w="12700" cap="flat" cmpd="sng">
              <a:solidFill>
                <a:schemeClr val="lt1"/>
              </a:solidFill>
              <a:prstDash val="solid"/>
              <a:round/>
              <a:headEnd type="none" w="sm" len="sm"/>
              <a:tailEnd type="none" w="sm" len="sm"/>
            </a:ln>
          </a:insideV>
        </a:tcBdr>
        <a:fill>
          <a:solidFill>
            <a:srgbClr val="E8EBF5"/>
          </a:solidFill>
        </a:fill>
      </a:tcStyle>
    </a:wholeTbl>
    <a:band1H>
      <a:tcTxStyle/>
      <a:tcStyle>
        <a:tcBdr/>
        <a:fill>
          <a:solidFill>
            <a:srgbClr val="CDD4EA"/>
          </a:solidFill>
        </a:fill>
      </a:tcStyle>
    </a:band1H>
    <a:band2H>
      <a:tcTxStyle/>
      <a:tcStyle>
        <a:tcBdr/>
      </a:tcStyle>
    </a:band2H>
    <a:band1V>
      <a:tcTxStyle/>
      <a:tcStyle>
        <a:tcBdr/>
        <a:fill>
          <a:solidFill>
            <a:srgbClr val="CDD4EA"/>
          </a:solidFill>
        </a:fill>
      </a:tcStyle>
    </a:band1V>
    <a:band2V>
      <a:tcTxStyle/>
      <a:tcStyle>
        <a:tcBdr/>
      </a:tcStyle>
    </a:band2V>
    <a:lastCol>
      <a:tcTxStyle b="on" i="off">
        <a:font>
          <a:latin typeface="Calibri"/>
          <a:ea typeface="Calibri"/>
          <a:cs typeface="Calibri"/>
        </a:font>
        <a:schemeClr val="lt1"/>
      </a:tcTxStyle>
      <a:tcStyle>
        <a:tcBdr/>
        <a:fill>
          <a:solidFill>
            <a:schemeClr val="accent1"/>
          </a:solidFill>
        </a:fill>
      </a:tcStyle>
    </a:lastCol>
    <a:firstCol>
      <a:tcTxStyle b="on" i="off">
        <a:font>
          <a:latin typeface="Calibri"/>
          <a:ea typeface="Calibri"/>
          <a:cs typeface="Calibri"/>
        </a:font>
        <a:schemeClr val="lt1"/>
      </a:tcTxStyle>
      <a:tcStyle>
        <a:tcBdr/>
        <a:fill>
          <a:solidFill>
            <a:schemeClr val="accent1"/>
          </a:solidFill>
        </a:fill>
      </a:tcStyle>
    </a:firstCol>
    <a:lastRow>
      <a:tcTxStyle b="on" i="off">
        <a:font>
          <a:latin typeface="Calibri"/>
          <a:ea typeface="Calibri"/>
          <a:cs typeface="Calibri"/>
        </a:font>
        <a:schemeClr val="lt1"/>
      </a:tcTxStyle>
      <a:tcStyle>
        <a:tcBdr>
          <a:top>
            <a:ln w="38100" cap="flat" cmpd="sng">
              <a:solidFill>
                <a:schemeClr val="lt1"/>
              </a:solidFill>
              <a:prstDash val="solid"/>
              <a:round/>
              <a:headEnd type="none" w="sm" len="sm"/>
              <a:tailEnd type="none" w="sm" len="sm"/>
            </a:ln>
          </a:top>
        </a:tcBdr>
        <a:fill>
          <a:solidFill>
            <a:schemeClr val="accent1"/>
          </a:solidFill>
        </a:fill>
      </a:tcStyle>
    </a:lastRow>
    <a:seCell>
      <a:tcTxStyle/>
      <a:tcStyle>
        <a:tcBdr/>
      </a:tcStyle>
    </a:seCell>
    <a:swCell>
      <a:tcTxStyle/>
      <a:tcStyle>
        <a:tcBdr/>
      </a:tcStyle>
    </a:swCell>
    <a:firstRow>
      <a:tcTxStyle b="on" i="off">
        <a:font>
          <a:latin typeface="Calibri"/>
          <a:ea typeface="Calibri"/>
          <a:cs typeface="Calibri"/>
        </a:font>
        <a:schemeClr val="lt1"/>
      </a:tcTxStyle>
      <a:tcStyle>
        <a:tcBdr>
          <a:bottom>
            <a:ln w="38100" cap="flat" cmpd="sng">
              <a:solidFill>
                <a:schemeClr val="lt1"/>
              </a:solidFill>
              <a:prstDash val="solid"/>
              <a:round/>
              <a:headEnd type="none" w="sm" len="sm"/>
              <a:tailEnd type="none" w="sm" len="sm"/>
            </a:ln>
          </a:bottom>
        </a:tcBdr>
        <a:fill>
          <a:solidFill>
            <a:schemeClr val="accent1"/>
          </a:solidFill>
        </a:fill>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176" autoAdjust="0"/>
    <p:restoredTop sz="94660"/>
  </p:normalViewPr>
  <p:slideViewPr>
    <p:cSldViewPr snapToGrid="0">
      <p:cViewPr>
        <p:scale>
          <a:sx n="70" d="100"/>
          <a:sy n="70" d="100"/>
        </p:scale>
        <p:origin x="690" y="13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dirty="0"/>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dirty="0"/>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dirty="0"/>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t>‹#›</a:t>
            </a:fld>
            <a:endParaRPr sz="1200" b="0" i="0" u="none" strike="noStrike" cap="none" dirty="0">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7"/>
        <p:cNvGrpSpPr/>
        <p:nvPr/>
      </p:nvGrpSpPr>
      <p:grpSpPr>
        <a:xfrm>
          <a:off x="0" y="0"/>
          <a:ext cx="0" cy="0"/>
          <a:chOff x="0" y="0"/>
          <a:chExt cx="0" cy="0"/>
        </a:xfrm>
      </p:grpSpPr>
      <p:sp>
        <p:nvSpPr>
          <p:cNvPr id="108" name="Google Shape;108;g284cd0a6451_0_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9" name="Google Shape;109;g284cd0a6451_0_0: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10" name="Google Shape;110;g284cd0a6451_0_0: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3</a:t>
            </a:fld>
            <a:endParaRPr dirty="0"/>
          </a:p>
        </p:txBody>
      </p:sp>
    </p:spTree>
    <p:extLst>
      <p:ext uri="{BB962C8B-B14F-4D97-AF65-F5344CB8AC3E}">
        <p14:creationId xmlns:p14="http://schemas.microsoft.com/office/powerpoint/2010/main" val="79560011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9638" eaLnBrk="0" hangingPunct="0">
              <a:defRPr>
                <a:solidFill>
                  <a:schemeClr val="tx1"/>
                </a:solidFill>
                <a:latin typeface="Arial" panose="020B0604020202020204" pitchFamily="34" charset="0"/>
                <a:cs typeface="Arial" panose="020B0604020202020204" pitchFamily="34" charset="0"/>
              </a:defRPr>
            </a:lvl1pPr>
            <a:lvl2pPr marL="742950" indent="-285750" defTabSz="909638" eaLnBrk="0" hangingPunct="0">
              <a:defRPr>
                <a:solidFill>
                  <a:schemeClr val="tx1"/>
                </a:solidFill>
                <a:latin typeface="Arial" panose="020B0604020202020204" pitchFamily="34" charset="0"/>
                <a:cs typeface="Arial" panose="020B0604020202020204" pitchFamily="34" charset="0"/>
              </a:defRPr>
            </a:lvl2pPr>
            <a:lvl3pPr marL="1143000" indent="-228600" defTabSz="909638" eaLnBrk="0" hangingPunct="0">
              <a:defRPr>
                <a:solidFill>
                  <a:schemeClr val="tx1"/>
                </a:solidFill>
                <a:latin typeface="Arial" panose="020B0604020202020204" pitchFamily="34" charset="0"/>
                <a:cs typeface="Arial" panose="020B0604020202020204" pitchFamily="34" charset="0"/>
              </a:defRPr>
            </a:lvl3pPr>
            <a:lvl4pPr marL="1600200" indent="-228600" defTabSz="909638" eaLnBrk="0" hangingPunct="0">
              <a:defRPr>
                <a:solidFill>
                  <a:schemeClr val="tx1"/>
                </a:solidFill>
                <a:latin typeface="Arial" panose="020B0604020202020204" pitchFamily="34" charset="0"/>
                <a:cs typeface="Arial" panose="020B0604020202020204" pitchFamily="34" charset="0"/>
              </a:defRPr>
            </a:lvl4pPr>
            <a:lvl5pPr marL="2057400" indent="-228600" defTabSz="909638" eaLnBrk="0" hangingPunct="0">
              <a:defRPr>
                <a:solidFill>
                  <a:schemeClr val="tx1"/>
                </a:solidFill>
                <a:latin typeface="Arial" panose="020B0604020202020204" pitchFamily="34" charset="0"/>
                <a:cs typeface="Arial" panose="020B0604020202020204" pitchFamily="34" charset="0"/>
              </a:defRPr>
            </a:lvl5pPr>
            <a:lvl6pPr marL="2514600" indent="-228600" defTabSz="909638"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909638"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909638"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909638"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314B56F5-64E4-4A86-B920-B98CB4B45471}" type="slidenum">
              <a:rPr lang="en-US" altLang="en-US" sz="1000">
                <a:latin typeface="Times New Roman" panose="02020603050405020304" pitchFamily="18" charset="0"/>
                <a:ea typeface="MS PGothic" panose="020B0600070205080204" pitchFamily="34" charset="-128"/>
              </a:rPr>
              <a:pPr eaLnBrk="1" hangingPunct="1"/>
              <a:t>8</a:t>
            </a:fld>
            <a:endParaRPr lang="en-US" altLang="en-US" sz="1000">
              <a:latin typeface="Times New Roman" panose="02020603050405020304" pitchFamily="18" charset="0"/>
              <a:ea typeface="MS PGothic" panose="020B0600070205080204" pitchFamily="34" charset="-128"/>
            </a:endParaRPr>
          </a:p>
        </p:txBody>
      </p:sp>
      <p:sp>
        <p:nvSpPr>
          <p:cNvPr id="69635" name="Rectangle 1026"/>
          <p:cNvSpPr>
            <a:spLocks noGrp="1" noRot="1" noChangeAspect="1" noChangeArrowheads="1" noTextEdit="1"/>
          </p:cNvSpPr>
          <p:nvPr>
            <p:ph type="sldImg"/>
          </p:nvPr>
        </p:nvSpPr>
        <p:spPr bwMode="auto">
          <a:xfrm>
            <a:off x="393700" y="692150"/>
            <a:ext cx="6072188" cy="34163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9636" name="Rectangle 1027"/>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smtClean="0">
                <a:latin typeface="Times New Roman" panose="02020603050405020304" pitchFamily="18" charset="0"/>
              </a:rPr>
              <a:t>Notes:</a:t>
            </a:r>
          </a:p>
        </p:txBody>
      </p:sp>
    </p:spTree>
    <p:extLst>
      <p:ext uri="{BB962C8B-B14F-4D97-AF65-F5344CB8AC3E}">
        <p14:creationId xmlns:p14="http://schemas.microsoft.com/office/powerpoint/2010/main" val="25215131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9638" eaLnBrk="0" hangingPunct="0">
              <a:defRPr>
                <a:solidFill>
                  <a:schemeClr val="tx1"/>
                </a:solidFill>
                <a:latin typeface="Arial" panose="020B0604020202020204" pitchFamily="34" charset="0"/>
                <a:cs typeface="Arial" panose="020B0604020202020204" pitchFamily="34" charset="0"/>
              </a:defRPr>
            </a:lvl1pPr>
            <a:lvl2pPr marL="742950" indent="-285750" defTabSz="909638" eaLnBrk="0" hangingPunct="0">
              <a:defRPr>
                <a:solidFill>
                  <a:schemeClr val="tx1"/>
                </a:solidFill>
                <a:latin typeface="Arial" panose="020B0604020202020204" pitchFamily="34" charset="0"/>
                <a:cs typeface="Arial" panose="020B0604020202020204" pitchFamily="34" charset="0"/>
              </a:defRPr>
            </a:lvl2pPr>
            <a:lvl3pPr marL="1143000" indent="-228600" defTabSz="909638" eaLnBrk="0" hangingPunct="0">
              <a:defRPr>
                <a:solidFill>
                  <a:schemeClr val="tx1"/>
                </a:solidFill>
                <a:latin typeface="Arial" panose="020B0604020202020204" pitchFamily="34" charset="0"/>
                <a:cs typeface="Arial" panose="020B0604020202020204" pitchFamily="34" charset="0"/>
              </a:defRPr>
            </a:lvl3pPr>
            <a:lvl4pPr marL="1600200" indent="-228600" defTabSz="909638" eaLnBrk="0" hangingPunct="0">
              <a:defRPr>
                <a:solidFill>
                  <a:schemeClr val="tx1"/>
                </a:solidFill>
                <a:latin typeface="Arial" panose="020B0604020202020204" pitchFamily="34" charset="0"/>
                <a:cs typeface="Arial" panose="020B0604020202020204" pitchFamily="34" charset="0"/>
              </a:defRPr>
            </a:lvl4pPr>
            <a:lvl5pPr marL="2057400" indent="-228600" defTabSz="909638" eaLnBrk="0" hangingPunct="0">
              <a:defRPr>
                <a:solidFill>
                  <a:schemeClr val="tx1"/>
                </a:solidFill>
                <a:latin typeface="Arial" panose="020B0604020202020204" pitchFamily="34" charset="0"/>
                <a:cs typeface="Arial" panose="020B0604020202020204" pitchFamily="34" charset="0"/>
              </a:defRPr>
            </a:lvl5pPr>
            <a:lvl6pPr marL="2514600" indent="-228600" defTabSz="909638"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909638"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909638"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909638"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314B56F5-64E4-4A86-B920-B98CB4B45471}" type="slidenum">
              <a:rPr lang="en-US" altLang="en-US" sz="1000">
                <a:latin typeface="Times New Roman" panose="02020603050405020304" pitchFamily="18" charset="0"/>
                <a:ea typeface="MS PGothic" panose="020B0600070205080204" pitchFamily="34" charset="-128"/>
              </a:rPr>
              <a:pPr eaLnBrk="1" hangingPunct="1"/>
              <a:t>9</a:t>
            </a:fld>
            <a:endParaRPr lang="en-US" altLang="en-US" sz="1000">
              <a:latin typeface="Times New Roman" panose="02020603050405020304" pitchFamily="18" charset="0"/>
              <a:ea typeface="MS PGothic" panose="020B0600070205080204" pitchFamily="34" charset="-128"/>
            </a:endParaRPr>
          </a:p>
        </p:txBody>
      </p:sp>
      <p:sp>
        <p:nvSpPr>
          <p:cNvPr id="69635" name="Rectangle 1026"/>
          <p:cNvSpPr>
            <a:spLocks noGrp="1" noRot="1" noChangeAspect="1" noChangeArrowheads="1" noTextEdit="1"/>
          </p:cNvSpPr>
          <p:nvPr>
            <p:ph type="sldImg"/>
          </p:nvPr>
        </p:nvSpPr>
        <p:spPr bwMode="auto">
          <a:xfrm>
            <a:off x="393700" y="692150"/>
            <a:ext cx="6072188" cy="34163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9636" name="Rectangle 1027"/>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smtClean="0">
                <a:latin typeface="Times New Roman" panose="02020603050405020304" pitchFamily="18" charset="0"/>
              </a:rPr>
              <a:t>Notes:</a:t>
            </a:r>
          </a:p>
        </p:txBody>
      </p:sp>
    </p:spTree>
    <p:extLst>
      <p:ext uri="{BB962C8B-B14F-4D97-AF65-F5344CB8AC3E}">
        <p14:creationId xmlns:p14="http://schemas.microsoft.com/office/powerpoint/2010/main" val="85445504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9638" eaLnBrk="0" hangingPunct="0">
              <a:defRPr>
                <a:solidFill>
                  <a:schemeClr val="tx1"/>
                </a:solidFill>
                <a:latin typeface="Arial" panose="020B0604020202020204" pitchFamily="34" charset="0"/>
                <a:cs typeface="Arial" panose="020B0604020202020204" pitchFamily="34" charset="0"/>
              </a:defRPr>
            </a:lvl1pPr>
            <a:lvl2pPr marL="742950" indent="-285750" defTabSz="909638" eaLnBrk="0" hangingPunct="0">
              <a:defRPr>
                <a:solidFill>
                  <a:schemeClr val="tx1"/>
                </a:solidFill>
                <a:latin typeface="Arial" panose="020B0604020202020204" pitchFamily="34" charset="0"/>
                <a:cs typeface="Arial" panose="020B0604020202020204" pitchFamily="34" charset="0"/>
              </a:defRPr>
            </a:lvl2pPr>
            <a:lvl3pPr marL="1143000" indent="-228600" defTabSz="909638" eaLnBrk="0" hangingPunct="0">
              <a:defRPr>
                <a:solidFill>
                  <a:schemeClr val="tx1"/>
                </a:solidFill>
                <a:latin typeface="Arial" panose="020B0604020202020204" pitchFamily="34" charset="0"/>
                <a:cs typeface="Arial" panose="020B0604020202020204" pitchFamily="34" charset="0"/>
              </a:defRPr>
            </a:lvl3pPr>
            <a:lvl4pPr marL="1600200" indent="-228600" defTabSz="909638" eaLnBrk="0" hangingPunct="0">
              <a:defRPr>
                <a:solidFill>
                  <a:schemeClr val="tx1"/>
                </a:solidFill>
                <a:latin typeface="Arial" panose="020B0604020202020204" pitchFamily="34" charset="0"/>
                <a:cs typeface="Arial" panose="020B0604020202020204" pitchFamily="34" charset="0"/>
              </a:defRPr>
            </a:lvl4pPr>
            <a:lvl5pPr marL="2057400" indent="-228600" defTabSz="909638" eaLnBrk="0" hangingPunct="0">
              <a:defRPr>
                <a:solidFill>
                  <a:schemeClr val="tx1"/>
                </a:solidFill>
                <a:latin typeface="Arial" panose="020B0604020202020204" pitchFamily="34" charset="0"/>
                <a:cs typeface="Arial" panose="020B0604020202020204" pitchFamily="34" charset="0"/>
              </a:defRPr>
            </a:lvl5pPr>
            <a:lvl6pPr marL="2514600" indent="-228600" defTabSz="909638"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909638"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909638"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909638"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69A21758-F740-4CDE-BCD7-36C43EB1A8B5}" type="slidenum">
              <a:rPr lang="en-US" altLang="en-US" sz="1000">
                <a:latin typeface="Times New Roman" panose="02020603050405020304" pitchFamily="18" charset="0"/>
                <a:ea typeface="MS PGothic" panose="020B0600070205080204" pitchFamily="34" charset="-128"/>
              </a:rPr>
              <a:pPr eaLnBrk="1" hangingPunct="1"/>
              <a:t>10</a:t>
            </a:fld>
            <a:endParaRPr lang="en-US" altLang="en-US" sz="1000">
              <a:latin typeface="Times New Roman" panose="02020603050405020304" pitchFamily="18" charset="0"/>
              <a:ea typeface="MS PGothic" panose="020B0600070205080204" pitchFamily="34" charset="-128"/>
            </a:endParaRPr>
          </a:p>
        </p:txBody>
      </p:sp>
      <p:sp>
        <p:nvSpPr>
          <p:cNvPr id="70659" name="Rectangle 1026"/>
          <p:cNvSpPr>
            <a:spLocks noGrp="1" noRot="1" noChangeAspect="1" noChangeArrowheads="1" noTextEdit="1"/>
          </p:cNvSpPr>
          <p:nvPr>
            <p:ph type="sldImg"/>
          </p:nvPr>
        </p:nvSpPr>
        <p:spPr bwMode="auto">
          <a:xfrm>
            <a:off x="393700" y="692150"/>
            <a:ext cx="6072188" cy="34163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0660" name="Rectangle 1027"/>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smtClean="0">
                <a:latin typeface="Times New Roman" panose="02020603050405020304" pitchFamily="18" charset="0"/>
              </a:rPr>
              <a:t>Notes:</a:t>
            </a:r>
          </a:p>
        </p:txBody>
      </p:sp>
    </p:spTree>
    <p:extLst>
      <p:ext uri="{BB962C8B-B14F-4D97-AF65-F5344CB8AC3E}">
        <p14:creationId xmlns:p14="http://schemas.microsoft.com/office/powerpoint/2010/main" val="166039803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9638" eaLnBrk="0" hangingPunct="0">
              <a:defRPr>
                <a:solidFill>
                  <a:schemeClr val="tx1"/>
                </a:solidFill>
                <a:latin typeface="Arial" panose="020B0604020202020204" pitchFamily="34" charset="0"/>
                <a:cs typeface="Arial" panose="020B0604020202020204" pitchFamily="34" charset="0"/>
              </a:defRPr>
            </a:lvl1pPr>
            <a:lvl2pPr marL="742950" indent="-285750" defTabSz="909638" eaLnBrk="0" hangingPunct="0">
              <a:defRPr>
                <a:solidFill>
                  <a:schemeClr val="tx1"/>
                </a:solidFill>
                <a:latin typeface="Arial" panose="020B0604020202020204" pitchFamily="34" charset="0"/>
                <a:cs typeface="Arial" panose="020B0604020202020204" pitchFamily="34" charset="0"/>
              </a:defRPr>
            </a:lvl2pPr>
            <a:lvl3pPr marL="1143000" indent="-228600" defTabSz="909638" eaLnBrk="0" hangingPunct="0">
              <a:defRPr>
                <a:solidFill>
                  <a:schemeClr val="tx1"/>
                </a:solidFill>
                <a:latin typeface="Arial" panose="020B0604020202020204" pitchFamily="34" charset="0"/>
                <a:cs typeface="Arial" panose="020B0604020202020204" pitchFamily="34" charset="0"/>
              </a:defRPr>
            </a:lvl3pPr>
            <a:lvl4pPr marL="1600200" indent="-228600" defTabSz="909638" eaLnBrk="0" hangingPunct="0">
              <a:defRPr>
                <a:solidFill>
                  <a:schemeClr val="tx1"/>
                </a:solidFill>
                <a:latin typeface="Arial" panose="020B0604020202020204" pitchFamily="34" charset="0"/>
                <a:cs typeface="Arial" panose="020B0604020202020204" pitchFamily="34" charset="0"/>
              </a:defRPr>
            </a:lvl4pPr>
            <a:lvl5pPr marL="2057400" indent="-228600" defTabSz="909638" eaLnBrk="0" hangingPunct="0">
              <a:defRPr>
                <a:solidFill>
                  <a:schemeClr val="tx1"/>
                </a:solidFill>
                <a:latin typeface="Arial" panose="020B0604020202020204" pitchFamily="34" charset="0"/>
                <a:cs typeface="Arial" panose="020B0604020202020204" pitchFamily="34" charset="0"/>
              </a:defRPr>
            </a:lvl5pPr>
            <a:lvl6pPr marL="2514600" indent="-228600" defTabSz="909638"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909638"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909638"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909638"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69A21758-F740-4CDE-BCD7-36C43EB1A8B5}" type="slidenum">
              <a:rPr lang="en-US" altLang="en-US" sz="1000">
                <a:latin typeface="Times New Roman" panose="02020603050405020304" pitchFamily="18" charset="0"/>
                <a:ea typeface="MS PGothic" panose="020B0600070205080204" pitchFamily="34" charset="-128"/>
              </a:rPr>
              <a:pPr eaLnBrk="1" hangingPunct="1"/>
              <a:t>11</a:t>
            </a:fld>
            <a:endParaRPr lang="en-US" altLang="en-US" sz="1000">
              <a:latin typeface="Times New Roman" panose="02020603050405020304" pitchFamily="18" charset="0"/>
              <a:ea typeface="MS PGothic" panose="020B0600070205080204" pitchFamily="34" charset="-128"/>
            </a:endParaRPr>
          </a:p>
        </p:txBody>
      </p:sp>
      <p:sp>
        <p:nvSpPr>
          <p:cNvPr id="70659" name="Rectangle 1026"/>
          <p:cNvSpPr>
            <a:spLocks noGrp="1" noRot="1" noChangeAspect="1" noChangeArrowheads="1" noTextEdit="1"/>
          </p:cNvSpPr>
          <p:nvPr>
            <p:ph type="sldImg"/>
          </p:nvPr>
        </p:nvSpPr>
        <p:spPr bwMode="auto">
          <a:xfrm>
            <a:off x="393700" y="692150"/>
            <a:ext cx="6072188" cy="34163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0660" name="Rectangle 1027"/>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smtClean="0">
                <a:latin typeface="Times New Roman" panose="02020603050405020304" pitchFamily="18" charset="0"/>
              </a:rPr>
              <a:t>Notes:</a:t>
            </a:r>
          </a:p>
        </p:txBody>
      </p:sp>
    </p:spTree>
    <p:extLst>
      <p:ext uri="{BB962C8B-B14F-4D97-AF65-F5344CB8AC3E}">
        <p14:creationId xmlns:p14="http://schemas.microsoft.com/office/powerpoint/2010/main" val="19048720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9638" eaLnBrk="0" hangingPunct="0">
              <a:defRPr>
                <a:solidFill>
                  <a:schemeClr val="tx1"/>
                </a:solidFill>
                <a:latin typeface="Arial" panose="020B0604020202020204" pitchFamily="34" charset="0"/>
                <a:cs typeface="Arial" panose="020B0604020202020204" pitchFamily="34" charset="0"/>
              </a:defRPr>
            </a:lvl1pPr>
            <a:lvl2pPr marL="742950" indent="-285750" defTabSz="909638" eaLnBrk="0" hangingPunct="0">
              <a:defRPr>
                <a:solidFill>
                  <a:schemeClr val="tx1"/>
                </a:solidFill>
                <a:latin typeface="Arial" panose="020B0604020202020204" pitchFamily="34" charset="0"/>
                <a:cs typeface="Arial" panose="020B0604020202020204" pitchFamily="34" charset="0"/>
              </a:defRPr>
            </a:lvl2pPr>
            <a:lvl3pPr marL="1143000" indent="-228600" defTabSz="909638" eaLnBrk="0" hangingPunct="0">
              <a:defRPr>
                <a:solidFill>
                  <a:schemeClr val="tx1"/>
                </a:solidFill>
                <a:latin typeface="Arial" panose="020B0604020202020204" pitchFamily="34" charset="0"/>
                <a:cs typeface="Arial" panose="020B0604020202020204" pitchFamily="34" charset="0"/>
              </a:defRPr>
            </a:lvl3pPr>
            <a:lvl4pPr marL="1600200" indent="-228600" defTabSz="909638" eaLnBrk="0" hangingPunct="0">
              <a:defRPr>
                <a:solidFill>
                  <a:schemeClr val="tx1"/>
                </a:solidFill>
                <a:latin typeface="Arial" panose="020B0604020202020204" pitchFamily="34" charset="0"/>
                <a:cs typeface="Arial" panose="020B0604020202020204" pitchFamily="34" charset="0"/>
              </a:defRPr>
            </a:lvl4pPr>
            <a:lvl5pPr marL="2057400" indent="-228600" defTabSz="909638" eaLnBrk="0" hangingPunct="0">
              <a:defRPr>
                <a:solidFill>
                  <a:schemeClr val="tx1"/>
                </a:solidFill>
                <a:latin typeface="Arial" panose="020B0604020202020204" pitchFamily="34" charset="0"/>
                <a:cs typeface="Arial" panose="020B0604020202020204" pitchFamily="34" charset="0"/>
              </a:defRPr>
            </a:lvl5pPr>
            <a:lvl6pPr marL="2514600" indent="-228600" defTabSz="909638"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909638"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909638"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909638"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69A21758-F740-4CDE-BCD7-36C43EB1A8B5}" type="slidenum">
              <a:rPr lang="en-US" altLang="en-US" sz="1000">
                <a:latin typeface="Times New Roman" panose="02020603050405020304" pitchFamily="18" charset="0"/>
                <a:ea typeface="MS PGothic" panose="020B0600070205080204" pitchFamily="34" charset="-128"/>
              </a:rPr>
              <a:pPr eaLnBrk="1" hangingPunct="1"/>
              <a:t>12</a:t>
            </a:fld>
            <a:endParaRPr lang="en-US" altLang="en-US" sz="1000">
              <a:latin typeface="Times New Roman" panose="02020603050405020304" pitchFamily="18" charset="0"/>
              <a:ea typeface="MS PGothic" panose="020B0600070205080204" pitchFamily="34" charset="-128"/>
            </a:endParaRPr>
          </a:p>
        </p:txBody>
      </p:sp>
      <p:sp>
        <p:nvSpPr>
          <p:cNvPr id="70659" name="Rectangle 1026"/>
          <p:cNvSpPr>
            <a:spLocks noGrp="1" noRot="1" noChangeAspect="1" noChangeArrowheads="1" noTextEdit="1"/>
          </p:cNvSpPr>
          <p:nvPr>
            <p:ph type="sldImg"/>
          </p:nvPr>
        </p:nvSpPr>
        <p:spPr bwMode="auto">
          <a:xfrm>
            <a:off x="393700" y="692150"/>
            <a:ext cx="6072188" cy="34163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0660" name="Rectangle 1027"/>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smtClean="0">
                <a:latin typeface="Times New Roman" panose="02020603050405020304" pitchFamily="18" charset="0"/>
              </a:rPr>
              <a:t>Notes:</a:t>
            </a:r>
          </a:p>
        </p:txBody>
      </p:sp>
    </p:spTree>
    <p:extLst>
      <p:ext uri="{BB962C8B-B14F-4D97-AF65-F5344CB8AC3E}">
        <p14:creationId xmlns:p14="http://schemas.microsoft.com/office/powerpoint/2010/main" val="251698197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9638" eaLnBrk="0" hangingPunct="0">
              <a:defRPr>
                <a:solidFill>
                  <a:schemeClr val="tx1"/>
                </a:solidFill>
                <a:latin typeface="Arial" panose="020B0604020202020204" pitchFamily="34" charset="0"/>
                <a:cs typeface="Arial" panose="020B0604020202020204" pitchFamily="34" charset="0"/>
              </a:defRPr>
            </a:lvl1pPr>
            <a:lvl2pPr marL="742950" indent="-285750" defTabSz="909638" eaLnBrk="0" hangingPunct="0">
              <a:defRPr>
                <a:solidFill>
                  <a:schemeClr val="tx1"/>
                </a:solidFill>
                <a:latin typeface="Arial" panose="020B0604020202020204" pitchFamily="34" charset="0"/>
                <a:cs typeface="Arial" panose="020B0604020202020204" pitchFamily="34" charset="0"/>
              </a:defRPr>
            </a:lvl2pPr>
            <a:lvl3pPr marL="1143000" indent="-228600" defTabSz="909638" eaLnBrk="0" hangingPunct="0">
              <a:defRPr>
                <a:solidFill>
                  <a:schemeClr val="tx1"/>
                </a:solidFill>
                <a:latin typeface="Arial" panose="020B0604020202020204" pitchFamily="34" charset="0"/>
                <a:cs typeface="Arial" panose="020B0604020202020204" pitchFamily="34" charset="0"/>
              </a:defRPr>
            </a:lvl3pPr>
            <a:lvl4pPr marL="1600200" indent="-228600" defTabSz="909638" eaLnBrk="0" hangingPunct="0">
              <a:defRPr>
                <a:solidFill>
                  <a:schemeClr val="tx1"/>
                </a:solidFill>
                <a:latin typeface="Arial" panose="020B0604020202020204" pitchFamily="34" charset="0"/>
                <a:cs typeface="Arial" panose="020B0604020202020204" pitchFamily="34" charset="0"/>
              </a:defRPr>
            </a:lvl4pPr>
            <a:lvl5pPr marL="2057400" indent="-228600" defTabSz="909638" eaLnBrk="0" hangingPunct="0">
              <a:defRPr>
                <a:solidFill>
                  <a:schemeClr val="tx1"/>
                </a:solidFill>
                <a:latin typeface="Arial" panose="020B0604020202020204" pitchFamily="34" charset="0"/>
                <a:cs typeface="Arial" panose="020B0604020202020204" pitchFamily="34" charset="0"/>
              </a:defRPr>
            </a:lvl5pPr>
            <a:lvl6pPr marL="2514600" indent="-228600" defTabSz="909638"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909638"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909638"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909638"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69A21758-F740-4CDE-BCD7-36C43EB1A8B5}" type="slidenum">
              <a:rPr lang="en-US" altLang="en-US" sz="1000">
                <a:latin typeface="Times New Roman" panose="02020603050405020304" pitchFamily="18" charset="0"/>
                <a:ea typeface="MS PGothic" panose="020B0600070205080204" pitchFamily="34" charset="-128"/>
              </a:rPr>
              <a:pPr eaLnBrk="1" hangingPunct="1"/>
              <a:t>13</a:t>
            </a:fld>
            <a:endParaRPr lang="en-US" altLang="en-US" sz="1000">
              <a:latin typeface="Times New Roman" panose="02020603050405020304" pitchFamily="18" charset="0"/>
              <a:ea typeface="MS PGothic" panose="020B0600070205080204" pitchFamily="34" charset="-128"/>
            </a:endParaRPr>
          </a:p>
        </p:txBody>
      </p:sp>
      <p:sp>
        <p:nvSpPr>
          <p:cNvPr id="70659" name="Rectangle 1026"/>
          <p:cNvSpPr>
            <a:spLocks noGrp="1" noRot="1" noChangeAspect="1" noChangeArrowheads="1" noTextEdit="1"/>
          </p:cNvSpPr>
          <p:nvPr>
            <p:ph type="sldImg"/>
          </p:nvPr>
        </p:nvSpPr>
        <p:spPr bwMode="auto">
          <a:xfrm>
            <a:off x="393700" y="692150"/>
            <a:ext cx="6072188" cy="34163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0660" name="Rectangle 1027"/>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smtClean="0">
                <a:latin typeface="Times New Roman" panose="02020603050405020304" pitchFamily="18" charset="0"/>
              </a:rPr>
              <a:t>Notes:</a:t>
            </a:r>
          </a:p>
        </p:txBody>
      </p:sp>
    </p:spTree>
    <p:extLst>
      <p:ext uri="{BB962C8B-B14F-4D97-AF65-F5344CB8AC3E}">
        <p14:creationId xmlns:p14="http://schemas.microsoft.com/office/powerpoint/2010/main" val="397573130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9638" eaLnBrk="0" hangingPunct="0">
              <a:defRPr>
                <a:solidFill>
                  <a:schemeClr val="tx1"/>
                </a:solidFill>
                <a:latin typeface="Arial" panose="020B0604020202020204" pitchFamily="34" charset="0"/>
                <a:cs typeface="Arial" panose="020B0604020202020204" pitchFamily="34" charset="0"/>
              </a:defRPr>
            </a:lvl1pPr>
            <a:lvl2pPr marL="742950" indent="-285750" defTabSz="909638" eaLnBrk="0" hangingPunct="0">
              <a:defRPr>
                <a:solidFill>
                  <a:schemeClr val="tx1"/>
                </a:solidFill>
                <a:latin typeface="Arial" panose="020B0604020202020204" pitchFamily="34" charset="0"/>
                <a:cs typeface="Arial" panose="020B0604020202020204" pitchFamily="34" charset="0"/>
              </a:defRPr>
            </a:lvl2pPr>
            <a:lvl3pPr marL="1143000" indent="-228600" defTabSz="909638" eaLnBrk="0" hangingPunct="0">
              <a:defRPr>
                <a:solidFill>
                  <a:schemeClr val="tx1"/>
                </a:solidFill>
                <a:latin typeface="Arial" panose="020B0604020202020204" pitchFamily="34" charset="0"/>
                <a:cs typeface="Arial" panose="020B0604020202020204" pitchFamily="34" charset="0"/>
              </a:defRPr>
            </a:lvl3pPr>
            <a:lvl4pPr marL="1600200" indent="-228600" defTabSz="909638" eaLnBrk="0" hangingPunct="0">
              <a:defRPr>
                <a:solidFill>
                  <a:schemeClr val="tx1"/>
                </a:solidFill>
                <a:latin typeface="Arial" panose="020B0604020202020204" pitchFamily="34" charset="0"/>
                <a:cs typeface="Arial" panose="020B0604020202020204" pitchFamily="34" charset="0"/>
              </a:defRPr>
            </a:lvl4pPr>
            <a:lvl5pPr marL="2057400" indent="-228600" defTabSz="909638" eaLnBrk="0" hangingPunct="0">
              <a:defRPr>
                <a:solidFill>
                  <a:schemeClr val="tx1"/>
                </a:solidFill>
                <a:latin typeface="Arial" panose="020B0604020202020204" pitchFamily="34" charset="0"/>
                <a:cs typeface="Arial" panose="020B0604020202020204" pitchFamily="34" charset="0"/>
              </a:defRPr>
            </a:lvl5pPr>
            <a:lvl6pPr marL="2514600" indent="-228600" defTabSz="909638"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909638"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909638"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909638"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69A21758-F740-4CDE-BCD7-36C43EB1A8B5}" type="slidenum">
              <a:rPr lang="en-US" altLang="en-US" sz="1000">
                <a:latin typeface="Times New Roman" panose="02020603050405020304" pitchFamily="18" charset="0"/>
                <a:ea typeface="MS PGothic" panose="020B0600070205080204" pitchFamily="34" charset="-128"/>
              </a:rPr>
              <a:pPr eaLnBrk="1" hangingPunct="1"/>
              <a:t>14</a:t>
            </a:fld>
            <a:endParaRPr lang="en-US" altLang="en-US" sz="1000">
              <a:latin typeface="Times New Roman" panose="02020603050405020304" pitchFamily="18" charset="0"/>
              <a:ea typeface="MS PGothic" panose="020B0600070205080204" pitchFamily="34" charset="-128"/>
            </a:endParaRPr>
          </a:p>
        </p:txBody>
      </p:sp>
      <p:sp>
        <p:nvSpPr>
          <p:cNvPr id="70659" name="Rectangle 1026"/>
          <p:cNvSpPr>
            <a:spLocks noGrp="1" noRot="1" noChangeAspect="1" noChangeArrowheads="1" noTextEdit="1"/>
          </p:cNvSpPr>
          <p:nvPr>
            <p:ph type="sldImg"/>
          </p:nvPr>
        </p:nvSpPr>
        <p:spPr bwMode="auto">
          <a:xfrm>
            <a:off x="393700" y="692150"/>
            <a:ext cx="6072188" cy="34163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0660" name="Rectangle 1027"/>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smtClean="0">
                <a:latin typeface="Times New Roman" panose="02020603050405020304" pitchFamily="18" charset="0"/>
              </a:rPr>
              <a:t>Notes:</a:t>
            </a:r>
          </a:p>
        </p:txBody>
      </p:sp>
    </p:spTree>
    <p:extLst>
      <p:ext uri="{BB962C8B-B14F-4D97-AF65-F5344CB8AC3E}">
        <p14:creationId xmlns:p14="http://schemas.microsoft.com/office/powerpoint/2010/main" val="7657842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9638" eaLnBrk="0" hangingPunct="0">
              <a:defRPr>
                <a:solidFill>
                  <a:schemeClr val="tx1"/>
                </a:solidFill>
                <a:latin typeface="Arial" panose="020B0604020202020204" pitchFamily="34" charset="0"/>
                <a:cs typeface="Arial" panose="020B0604020202020204" pitchFamily="34" charset="0"/>
              </a:defRPr>
            </a:lvl1pPr>
            <a:lvl2pPr marL="742950" indent="-285750" defTabSz="909638" eaLnBrk="0" hangingPunct="0">
              <a:defRPr>
                <a:solidFill>
                  <a:schemeClr val="tx1"/>
                </a:solidFill>
                <a:latin typeface="Arial" panose="020B0604020202020204" pitchFamily="34" charset="0"/>
                <a:cs typeface="Arial" panose="020B0604020202020204" pitchFamily="34" charset="0"/>
              </a:defRPr>
            </a:lvl2pPr>
            <a:lvl3pPr marL="1143000" indent="-228600" defTabSz="909638" eaLnBrk="0" hangingPunct="0">
              <a:defRPr>
                <a:solidFill>
                  <a:schemeClr val="tx1"/>
                </a:solidFill>
                <a:latin typeface="Arial" panose="020B0604020202020204" pitchFamily="34" charset="0"/>
                <a:cs typeface="Arial" panose="020B0604020202020204" pitchFamily="34" charset="0"/>
              </a:defRPr>
            </a:lvl3pPr>
            <a:lvl4pPr marL="1600200" indent="-228600" defTabSz="909638" eaLnBrk="0" hangingPunct="0">
              <a:defRPr>
                <a:solidFill>
                  <a:schemeClr val="tx1"/>
                </a:solidFill>
                <a:latin typeface="Arial" panose="020B0604020202020204" pitchFamily="34" charset="0"/>
                <a:cs typeface="Arial" panose="020B0604020202020204" pitchFamily="34" charset="0"/>
              </a:defRPr>
            </a:lvl4pPr>
            <a:lvl5pPr marL="2057400" indent="-228600" defTabSz="909638" eaLnBrk="0" hangingPunct="0">
              <a:defRPr>
                <a:solidFill>
                  <a:schemeClr val="tx1"/>
                </a:solidFill>
                <a:latin typeface="Arial" panose="020B0604020202020204" pitchFamily="34" charset="0"/>
                <a:cs typeface="Arial" panose="020B0604020202020204" pitchFamily="34" charset="0"/>
              </a:defRPr>
            </a:lvl5pPr>
            <a:lvl6pPr marL="2514600" indent="-228600" defTabSz="909638"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909638"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909638"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909638"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5D6268DC-1651-4811-8778-660B7B38C34D}" type="slidenum">
              <a:rPr lang="en-US" altLang="en-US" sz="1000">
                <a:latin typeface="Times New Roman" panose="02020603050405020304" pitchFamily="18" charset="0"/>
                <a:ea typeface="MS PGothic" panose="020B0600070205080204" pitchFamily="34" charset="-128"/>
              </a:rPr>
              <a:pPr eaLnBrk="1" hangingPunct="1"/>
              <a:t>16</a:t>
            </a:fld>
            <a:endParaRPr lang="en-US" altLang="en-US" sz="1000">
              <a:latin typeface="Times New Roman" panose="02020603050405020304" pitchFamily="18" charset="0"/>
              <a:ea typeface="MS PGothic" panose="020B0600070205080204" pitchFamily="34" charset="-128"/>
            </a:endParaRPr>
          </a:p>
        </p:txBody>
      </p:sp>
      <p:sp>
        <p:nvSpPr>
          <p:cNvPr id="71683" name="Rectangle 2"/>
          <p:cNvSpPr>
            <a:spLocks noGrp="1" noRot="1" noChangeAspect="1" noChangeArrowheads="1" noTextEdit="1"/>
          </p:cNvSpPr>
          <p:nvPr>
            <p:ph type="sldImg"/>
          </p:nvPr>
        </p:nvSpPr>
        <p:spPr bwMode="auto">
          <a:xfrm>
            <a:off x="393700" y="692150"/>
            <a:ext cx="6072188" cy="3416300"/>
          </a:xfrm>
          <a:noFill/>
          <a:ln cap="flat">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1684"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smtClean="0">
                <a:latin typeface="Times New Roman" panose="02020603050405020304" pitchFamily="18" charset="0"/>
              </a:rPr>
              <a:t>Notes:</a:t>
            </a:r>
          </a:p>
        </p:txBody>
      </p:sp>
    </p:spTree>
    <p:extLst>
      <p:ext uri="{BB962C8B-B14F-4D97-AF65-F5344CB8AC3E}">
        <p14:creationId xmlns:p14="http://schemas.microsoft.com/office/powerpoint/2010/main" val="405848036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9638" eaLnBrk="0" hangingPunct="0">
              <a:defRPr>
                <a:solidFill>
                  <a:schemeClr val="tx1"/>
                </a:solidFill>
                <a:latin typeface="Arial" panose="020B0604020202020204" pitchFamily="34" charset="0"/>
                <a:cs typeface="Arial" panose="020B0604020202020204" pitchFamily="34" charset="0"/>
              </a:defRPr>
            </a:lvl1pPr>
            <a:lvl2pPr marL="742950" indent="-285750" defTabSz="909638" eaLnBrk="0" hangingPunct="0">
              <a:defRPr>
                <a:solidFill>
                  <a:schemeClr val="tx1"/>
                </a:solidFill>
                <a:latin typeface="Arial" panose="020B0604020202020204" pitchFamily="34" charset="0"/>
                <a:cs typeface="Arial" panose="020B0604020202020204" pitchFamily="34" charset="0"/>
              </a:defRPr>
            </a:lvl2pPr>
            <a:lvl3pPr marL="1143000" indent="-228600" defTabSz="909638" eaLnBrk="0" hangingPunct="0">
              <a:defRPr>
                <a:solidFill>
                  <a:schemeClr val="tx1"/>
                </a:solidFill>
                <a:latin typeface="Arial" panose="020B0604020202020204" pitchFamily="34" charset="0"/>
                <a:cs typeface="Arial" panose="020B0604020202020204" pitchFamily="34" charset="0"/>
              </a:defRPr>
            </a:lvl3pPr>
            <a:lvl4pPr marL="1600200" indent="-228600" defTabSz="909638" eaLnBrk="0" hangingPunct="0">
              <a:defRPr>
                <a:solidFill>
                  <a:schemeClr val="tx1"/>
                </a:solidFill>
                <a:latin typeface="Arial" panose="020B0604020202020204" pitchFamily="34" charset="0"/>
                <a:cs typeface="Arial" panose="020B0604020202020204" pitchFamily="34" charset="0"/>
              </a:defRPr>
            </a:lvl4pPr>
            <a:lvl5pPr marL="2057400" indent="-228600" defTabSz="909638" eaLnBrk="0" hangingPunct="0">
              <a:defRPr>
                <a:solidFill>
                  <a:schemeClr val="tx1"/>
                </a:solidFill>
                <a:latin typeface="Arial" panose="020B0604020202020204" pitchFamily="34" charset="0"/>
                <a:cs typeface="Arial" panose="020B0604020202020204" pitchFamily="34" charset="0"/>
              </a:defRPr>
            </a:lvl5pPr>
            <a:lvl6pPr marL="2514600" indent="-228600" defTabSz="909638"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909638"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909638"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909638"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5D6268DC-1651-4811-8778-660B7B38C34D}" type="slidenum">
              <a:rPr lang="en-US" altLang="en-US" sz="1000">
                <a:latin typeface="Times New Roman" panose="02020603050405020304" pitchFamily="18" charset="0"/>
                <a:ea typeface="MS PGothic" panose="020B0600070205080204" pitchFamily="34" charset="-128"/>
              </a:rPr>
              <a:pPr eaLnBrk="1" hangingPunct="1"/>
              <a:t>17</a:t>
            </a:fld>
            <a:endParaRPr lang="en-US" altLang="en-US" sz="1000">
              <a:latin typeface="Times New Roman" panose="02020603050405020304" pitchFamily="18" charset="0"/>
              <a:ea typeface="MS PGothic" panose="020B0600070205080204" pitchFamily="34" charset="-128"/>
            </a:endParaRPr>
          </a:p>
        </p:txBody>
      </p:sp>
      <p:sp>
        <p:nvSpPr>
          <p:cNvPr id="71683" name="Rectangle 2"/>
          <p:cNvSpPr>
            <a:spLocks noGrp="1" noRot="1" noChangeAspect="1" noChangeArrowheads="1" noTextEdit="1"/>
          </p:cNvSpPr>
          <p:nvPr>
            <p:ph type="sldImg"/>
          </p:nvPr>
        </p:nvSpPr>
        <p:spPr bwMode="auto">
          <a:xfrm>
            <a:off x="393700" y="692150"/>
            <a:ext cx="6072188" cy="3416300"/>
          </a:xfrm>
          <a:noFill/>
          <a:ln cap="flat">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1684"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smtClean="0">
                <a:latin typeface="Times New Roman" panose="02020603050405020304" pitchFamily="18" charset="0"/>
              </a:rPr>
              <a:t>Notes:</a:t>
            </a:r>
          </a:p>
        </p:txBody>
      </p:sp>
    </p:spTree>
    <p:extLst>
      <p:ext uri="{BB962C8B-B14F-4D97-AF65-F5344CB8AC3E}">
        <p14:creationId xmlns:p14="http://schemas.microsoft.com/office/powerpoint/2010/main" val="205450056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9638" eaLnBrk="0" hangingPunct="0">
              <a:defRPr>
                <a:solidFill>
                  <a:schemeClr val="tx1"/>
                </a:solidFill>
                <a:latin typeface="Arial" panose="020B0604020202020204" pitchFamily="34" charset="0"/>
                <a:cs typeface="Arial" panose="020B0604020202020204" pitchFamily="34" charset="0"/>
              </a:defRPr>
            </a:lvl1pPr>
            <a:lvl2pPr marL="742950" indent="-285750" defTabSz="909638" eaLnBrk="0" hangingPunct="0">
              <a:defRPr>
                <a:solidFill>
                  <a:schemeClr val="tx1"/>
                </a:solidFill>
                <a:latin typeface="Arial" panose="020B0604020202020204" pitchFamily="34" charset="0"/>
                <a:cs typeface="Arial" panose="020B0604020202020204" pitchFamily="34" charset="0"/>
              </a:defRPr>
            </a:lvl2pPr>
            <a:lvl3pPr marL="1143000" indent="-228600" defTabSz="909638" eaLnBrk="0" hangingPunct="0">
              <a:defRPr>
                <a:solidFill>
                  <a:schemeClr val="tx1"/>
                </a:solidFill>
                <a:latin typeface="Arial" panose="020B0604020202020204" pitchFamily="34" charset="0"/>
                <a:cs typeface="Arial" panose="020B0604020202020204" pitchFamily="34" charset="0"/>
              </a:defRPr>
            </a:lvl3pPr>
            <a:lvl4pPr marL="1600200" indent="-228600" defTabSz="909638" eaLnBrk="0" hangingPunct="0">
              <a:defRPr>
                <a:solidFill>
                  <a:schemeClr val="tx1"/>
                </a:solidFill>
                <a:latin typeface="Arial" panose="020B0604020202020204" pitchFamily="34" charset="0"/>
                <a:cs typeface="Arial" panose="020B0604020202020204" pitchFamily="34" charset="0"/>
              </a:defRPr>
            </a:lvl4pPr>
            <a:lvl5pPr marL="2057400" indent="-228600" defTabSz="909638" eaLnBrk="0" hangingPunct="0">
              <a:defRPr>
                <a:solidFill>
                  <a:schemeClr val="tx1"/>
                </a:solidFill>
                <a:latin typeface="Arial" panose="020B0604020202020204" pitchFamily="34" charset="0"/>
                <a:cs typeface="Arial" panose="020B0604020202020204" pitchFamily="34" charset="0"/>
              </a:defRPr>
            </a:lvl5pPr>
            <a:lvl6pPr marL="2514600" indent="-228600" defTabSz="909638"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909638"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909638"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909638"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5D6268DC-1651-4811-8778-660B7B38C34D}" type="slidenum">
              <a:rPr lang="en-US" altLang="en-US" sz="1000">
                <a:latin typeface="Times New Roman" panose="02020603050405020304" pitchFamily="18" charset="0"/>
                <a:ea typeface="MS PGothic" panose="020B0600070205080204" pitchFamily="34" charset="-128"/>
              </a:rPr>
              <a:pPr eaLnBrk="1" hangingPunct="1"/>
              <a:t>18</a:t>
            </a:fld>
            <a:endParaRPr lang="en-US" altLang="en-US" sz="1000">
              <a:latin typeface="Times New Roman" panose="02020603050405020304" pitchFamily="18" charset="0"/>
              <a:ea typeface="MS PGothic" panose="020B0600070205080204" pitchFamily="34" charset="-128"/>
            </a:endParaRPr>
          </a:p>
        </p:txBody>
      </p:sp>
      <p:sp>
        <p:nvSpPr>
          <p:cNvPr id="71683" name="Rectangle 2"/>
          <p:cNvSpPr>
            <a:spLocks noGrp="1" noRot="1" noChangeAspect="1" noChangeArrowheads="1" noTextEdit="1"/>
          </p:cNvSpPr>
          <p:nvPr>
            <p:ph type="sldImg"/>
          </p:nvPr>
        </p:nvSpPr>
        <p:spPr bwMode="auto">
          <a:xfrm>
            <a:off x="393700" y="692150"/>
            <a:ext cx="6072188" cy="3416300"/>
          </a:xfrm>
          <a:noFill/>
          <a:ln cap="flat">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1684"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smtClean="0">
                <a:latin typeface="Times New Roman" panose="02020603050405020304" pitchFamily="18" charset="0"/>
              </a:rPr>
              <a:t>Notes:</a:t>
            </a:r>
          </a:p>
        </p:txBody>
      </p:sp>
    </p:spTree>
    <p:extLst>
      <p:ext uri="{BB962C8B-B14F-4D97-AF65-F5344CB8AC3E}">
        <p14:creationId xmlns:p14="http://schemas.microsoft.com/office/powerpoint/2010/main" val="295140533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9638" eaLnBrk="0" hangingPunct="0">
              <a:defRPr>
                <a:solidFill>
                  <a:schemeClr val="tx1"/>
                </a:solidFill>
                <a:latin typeface="Arial" panose="020B0604020202020204" pitchFamily="34" charset="0"/>
                <a:cs typeface="Arial" panose="020B0604020202020204" pitchFamily="34" charset="0"/>
              </a:defRPr>
            </a:lvl1pPr>
            <a:lvl2pPr marL="742950" indent="-285750" defTabSz="909638" eaLnBrk="0" hangingPunct="0">
              <a:defRPr>
                <a:solidFill>
                  <a:schemeClr val="tx1"/>
                </a:solidFill>
                <a:latin typeface="Arial" panose="020B0604020202020204" pitchFamily="34" charset="0"/>
                <a:cs typeface="Arial" panose="020B0604020202020204" pitchFamily="34" charset="0"/>
              </a:defRPr>
            </a:lvl2pPr>
            <a:lvl3pPr marL="1143000" indent="-228600" defTabSz="909638" eaLnBrk="0" hangingPunct="0">
              <a:defRPr>
                <a:solidFill>
                  <a:schemeClr val="tx1"/>
                </a:solidFill>
                <a:latin typeface="Arial" panose="020B0604020202020204" pitchFamily="34" charset="0"/>
                <a:cs typeface="Arial" panose="020B0604020202020204" pitchFamily="34" charset="0"/>
              </a:defRPr>
            </a:lvl3pPr>
            <a:lvl4pPr marL="1600200" indent="-228600" defTabSz="909638" eaLnBrk="0" hangingPunct="0">
              <a:defRPr>
                <a:solidFill>
                  <a:schemeClr val="tx1"/>
                </a:solidFill>
                <a:latin typeface="Arial" panose="020B0604020202020204" pitchFamily="34" charset="0"/>
                <a:cs typeface="Arial" panose="020B0604020202020204" pitchFamily="34" charset="0"/>
              </a:defRPr>
            </a:lvl4pPr>
            <a:lvl5pPr marL="2057400" indent="-228600" defTabSz="909638" eaLnBrk="0" hangingPunct="0">
              <a:defRPr>
                <a:solidFill>
                  <a:schemeClr val="tx1"/>
                </a:solidFill>
                <a:latin typeface="Arial" panose="020B0604020202020204" pitchFamily="34" charset="0"/>
                <a:cs typeface="Arial" panose="020B0604020202020204" pitchFamily="34" charset="0"/>
              </a:defRPr>
            </a:lvl5pPr>
            <a:lvl6pPr marL="2514600" indent="-228600" defTabSz="909638"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909638"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909638"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909638"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5D6268DC-1651-4811-8778-660B7B38C34D}" type="slidenum">
              <a:rPr lang="en-US" altLang="en-US" sz="1000">
                <a:latin typeface="Times New Roman" panose="02020603050405020304" pitchFamily="18" charset="0"/>
                <a:ea typeface="MS PGothic" panose="020B0600070205080204" pitchFamily="34" charset="-128"/>
              </a:rPr>
              <a:pPr eaLnBrk="1" hangingPunct="1"/>
              <a:t>19</a:t>
            </a:fld>
            <a:endParaRPr lang="en-US" altLang="en-US" sz="1000">
              <a:latin typeface="Times New Roman" panose="02020603050405020304" pitchFamily="18" charset="0"/>
              <a:ea typeface="MS PGothic" panose="020B0600070205080204" pitchFamily="34" charset="-128"/>
            </a:endParaRPr>
          </a:p>
        </p:txBody>
      </p:sp>
      <p:sp>
        <p:nvSpPr>
          <p:cNvPr id="71683" name="Rectangle 2"/>
          <p:cNvSpPr>
            <a:spLocks noGrp="1" noRot="1" noChangeAspect="1" noChangeArrowheads="1" noTextEdit="1"/>
          </p:cNvSpPr>
          <p:nvPr>
            <p:ph type="sldImg"/>
          </p:nvPr>
        </p:nvSpPr>
        <p:spPr bwMode="auto">
          <a:xfrm>
            <a:off x="393700" y="692150"/>
            <a:ext cx="6072188" cy="3416300"/>
          </a:xfrm>
          <a:noFill/>
          <a:ln cap="flat">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1684"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smtClean="0">
                <a:latin typeface="Times New Roman" panose="02020603050405020304" pitchFamily="18" charset="0"/>
              </a:rPr>
              <a:t>Notes:</a:t>
            </a:r>
          </a:p>
        </p:txBody>
      </p:sp>
    </p:spTree>
    <p:extLst>
      <p:ext uri="{BB962C8B-B14F-4D97-AF65-F5344CB8AC3E}">
        <p14:creationId xmlns:p14="http://schemas.microsoft.com/office/powerpoint/2010/main" val="92071455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9638" eaLnBrk="0" hangingPunct="0">
              <a:defRPr>
                <a:solidFill>
                  <a:schemeClr val="tx1"/>
                </a:solidFill>
                <a:latin typeface="Arial" panose="020B0604020202020204" pitchFamily="34" charset="0"/>
                <a:cs typeface="Arial" panose="020B0604020202020204" pitchFamily="34" charset="0"/>
              </a:defRPr>
            </a:lvl1pPr>
            <a:lvl2pPr marL="742950" indent="-285750" defTabSz="909638" eaLnBrk="0" hangingPunct="0">
              <a:defRPr>
                <a:solidFill>
                  <a:schemeClr val="tx1"/>
                </a:solidFill>
                <a:latin typeface="Arial" panose="020B0604020202020204" pitchFamily="34" charset="0"/>
                <a:cs typeface="Arial" panose="020B0604020202020204" pitchFamily="34" charset="0"/>
              </a:defRPr>
            </a:lvl2pPr>
            <a:lvl3pPr marL="1143000" indent="-228600" defTabSz="909638" eaLnBrk="0" hangingPunct="0">
              <a:defRPr>
                <a:solidFill>
                  <a:schemeClr val="tx1"/>
                </a:solidFill>
                <a:latin typeface="Arial" panose="020B0604020202020204" pitchFamily="34" charset="0"/>
                <a:cs typeface="Arial" panose="020B0604020202020204" pitchFamily="34" charset="0"/>
              </a:defRPr>
            </a:lvl3pPr>
            <a:lvl4pPr marL="1600200" indent="-228600" defTabSz="909638" eaLnBrk="0" hangingPunct="0">
              <a:defRPr>
                <a:solidFill>
                  <a:schemeClr val="tx1"/>
                </a:solidFill>
                <a:latin typeface="Arial" panose="020B0604020202020204" pitchFamily="34" charset="0"/>
                <a:cs typeface="Arial" panose="020B0604020202020204" pitchFamily="34" charset="0"/>
              </a:defRPr>
            </a:lvl4pPr>
            <a:lvl5pPr marL="2057400" indent="-228600" defTabSz="909638" eaLnBrk="0" hangingPunct="0">
              <a:defRPr>
                <a:solidFill>
                  <a:schemeClr val="tx1"/>
                </a:solidFill>
                <a:latin typeface="Arial" panose="020B0604020202020204" pitchFamily="34" charset="0"/>
                <a:cs typeface="Arial" panose="020B0604020202020204" pitchFamily="34" charset="0"/>
              </a:defRPr>
            </a:lvl5pPr>
            <a:lvl6pPr marL="2514600" indent="-228600" defTabSz="909638"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909638"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909638"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909638"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5D6268DC-1651-4811-8778-660B7B38C34D}" type="slidenum">
              <a:rPr lang="en-US" altLang="en-US" sz="1000">
                <a:latin typeface="Times New Roman" panose="02020603050405020304" pitchFamily="18" charset="0"/>
                <a:ea typeface="MS PGothic" panose="020B0600070205080204" pitchFamily="34" charset="-128"/>
              </a:rPr>
              <a:pPr eaLnBrk="1" hangingPunct="1"/>
              <a:t>20</a:t>
            </a:fld>
            <a:endParaRPr lang="en-US" altLang="en-US" sz="1000">
              <a:latin typeface="Times New Roman" panose="02020603050405020304" pitchFamily="18" charset="0"/>
              <a:ea typeface="MS PGothic" panose="020B0600070205080204" pitchFamily="34" charset="-128"/>
            </a:endParaRPr>
          </a:p>
        </p:txBody>
      </p:sp>
      <p:sp>
        <p:nvSpPr>
          <p:cNvPr id="71683" name="Rectangle 2"/>
          <p:cNvSpPr>
            <a:spLocks noGrp="1" noRot="1" noChangeAspect="1" noChangeArrowheads="1" noTextEdit="1"/>
          </p:cNvSpPr>
          <p:nvPr>
            <p:ph type="sldImg"/>
          </p:nvPr>
        </p:nvSpPr>
        <p:spPr bwMode="auto">
          <a:xfrm>
            <a:off x="393700" y="692150"/>
            <a:ext cx="6072188" cy="3416300"/>
          </a:xfrm>
          <a:noFill/>
          <a:ln cap="flat">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1684"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smtClean="0">
                <a:latin typeface="Times New Roman" panose="02020603050405020304" pitchFamily="18" charset="0"/>
              </a:rPr>
              <a:t>Notes:</a:t>
            </a:r>
          </a:p>
        </p:txBody>
      </p:sp>
    </p:spTree>
    <p:extLst>
      <p:ext uri="{BB962C8B-B14F-4D97-AF65-F5344CB8AC3E}">
        <p14:creationId xmlns:p14="http://schemas.microsoft.com/office/powerpoint/2010/main" val="233266142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9638" eaLnBrk="0" hangingPunct="0">
              <a:defRPr>
                <a:solidFill>
                  <a:schemeClr val="tx1"/>
                </a:solidFill>
                <a:latin typeface="Arial" panose="020B0604020202020204" pitchFamily="34" charset="0"/>
                <a:cs typeface="Arial" panose="020B0604020202020204" pitchFamily="34" charset="0"/>
              </a:defRPr>
            </a:lvl1pPr>
            <a:lvl2pPr marL="742950" indent="-285750" defTabSz="909638" eaLnBrk="0" hangingPunct="0">
              <a:defRPr>
                <a:solidFill>
                  <a:schemeClr val="tx1"/>
                </a:solidFill>
                <a:latin typeface="Arial" panose="020B0604020202020204" pitchFamily="34" charset="0"/>
                <a:cs typeface="Arial" panose="020B0604020202020204" pitchFamily="34" charset="0"/>
              </a:defRPr>
            </a:lvl2pPr>
            <a:lvl3pPr marL="1143000" indent="-228600" defTabSz="909638" eaLnBrk="0" hangingPunct="0">
              <a:defRPr>
                <a:solidFill>
                  <a:schemeClr val="tx1"/>
                </a:solidFill>
                <a:latin typeface="Arial" panose="020B0604020202020204" pitchFamily="34" charset="0"/>
                <a:cs typeface="Arial" panose="020B0604020202020204" pitchFamily="34" charset="0"/>
              </a:defRPr>
            </a:lvl3pPr>
            <a:lvl4pPr marL="1600200" indent="-228600" defTabSz="909638" eaLnBrk="0" hangingPunct="0">
              <a:defRPr>
                <a:solidFill>
                  <a:schemeClr val="tx1"/>
                </a:solidFill>
                <a:latin typeface="Arial" panose="020B0604020202020204" pitchFamily="34" charset="0"/>
                <a:cs typeface="Arial" panose="020B0604020202020204" pitchFamily="34" charset="0"/>
              </a:defRPr>
            </a:lvl4pPr>
            <a:lvl5pPr marL="2057400" indent="-228600" defTabSz="909638" eaLnBrk="0" hangingPunct="0">
              <a:defRPr>
                <a:solidFill>
                  <a:schemeClr val="tx1"/>
                </a:solidFill>
                <a:latin typeface="Arial" panose="020B0604020202020204" pitchFamily="34" charset="0"/>
                <a:cs typeface="Arial" panose="020B0604020202020204" pitchFamily="34" charset="0"/>
              </a:defRPr>
            </a:lvl5pPr>
            <a:lvl6pPr marL="2514600" indent="-228600" defTabSz="909638"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909638"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909638"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909638"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5D6268DC-1651-4811-8778-660B7B38C34D}" type="slidenum">
              <a:rPr lang="en-US" altLang="en-US" sz="1000">
                <a:latin typeface="Times New Roman" panose="02020603050405020304" pitchFamily="18" charset="0"/>
                <a:ea typeface="MS PGothic" panose="020B0600070205080204" pitchFamily="34" charset="-128"/>
              </a:rPr>
              <a:pPr eaLnBrk="1" hangingPunct="1"/>
              <a:t>21</a:t>
            </a:fld>
            <a:endParaRPr lang="en-US" altLang="en-US" sz="1000">
              <a:latin typeface="Times New Roman" panose="02020603050405020304" pitchFamily="18" charset="0"/>
              <a:ea typeface="MS PGothic" panose="020B0600070205080204" pitchFamily="34" charset="-128"/>
            </a:endParaRPr>
          </a:p>
        </p:txBody>
      </p:sp>
      <p:sp>
        <p:nvSpPr>
          <p:cNvPr id="71683" name="Rectangle 2"/>
          <p:cNvSpPr>
            <a:spLocks noGrp="1" noRot="1" noChangeAspect="1" noChangeArrowheads="1" noTextEdit="1"/>
          </p:cNvSpPr>
          <p:nvPr>
            <p:ph type="sldImg"/>
          </p:nvPr>
        </p:nvSpPr>
        <p:spPr bwMode="auto">
          <a:xfrm>
            <a:off x="393700" y="692150"/>
            <a:ext cx="6072188" cy="3416300"/>
          </a:xfrm>
          <a:noFill/>
          <a:ln cap="flat">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1684"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smtClean="0">
                <a:latin typeface="Times New Roman" panose="02020603050405020304" pitchFamily="18" charset="0"/>
              </a:rPr>
              <a:t>Notes:</a:t>
            </a:r>
          </a:p>
        </p:txBody>
      </p:sp>
    </p:spTree>
    <p:extLst>
      <p:ext uri="{BB962C8B-B14F-4D97-AF65-F5344CB8AC3E}">
        <p14:creationId xmlns:p14="http://schemas.microsoft.com/office/powerpoint/2010/main" val="43106332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9638" eaLnBrk="0" hangingPunct="0">
              <a:defRPr>
                <a:solidFill>
                  <a:schemeClr val="tx1"/>
                </a:solidFill>
                <a:latin typeface="Arial" panose="020B0604020202020204" pitchFamily="34" charset="0"/>
                <a:cs typeface="Arial" panose="020B0604020202020204" pitchFamily="34" charset="0"/>
              </a:defRPr>
            </a:lvl1pPr>
            <a:lvl2pPr marL="742950" indent="-285750" defTabSz="909638" eaLnBrk="0" hangingPunct="0">
              <a:defRPr>
                <a:solidFill>
                  <a:schemeClr val="tx1"/>
                </a:solidFill>
                <a:latin typeface="Arial" panose="020B0604020202020204" pitchFamily="34" charset="0"/>
                <a:cs typeface="Arial" panose="020B0604020202020204" pitchFamily="34" charset="0"/>
              </a:defRPr>
            </a:lvl2pPr>
            <a:lvl3pPr marL="1143000" indent="-228600" defTabSz="909638" eaLnBrk="0" hangingPunct="0">
              <a:defRPr>
                <a:solidFill>
                  <a:schemeClr val="tx1"/>
                </a:solidFill>
                <a:latin typeface="Arial" panose="020B0604020202020204" pitchFamily="34" charset="0"/>
                <a:cs typeface="Arial" panose="020B0604020202020204" pitchFamily="34" charset="0"/>
              </a:defRPr>
            </a:lvl3pPr>
            <a:lvl4pPr marL="1600200" indent="-228600" defTabSz="909638" eaLnBrk="0" hangingPunct="0">
              <a:defRPr>
                <a:solidFill>
                  <a:schemeClr val="tx1"/>
                </a:solidFill>
                <a:latin typeface="Arial" panose="020B0604020202020204" pitchFamily="34" charset="0"/>
                <a:cs typeface="Arial" panose="020B0604020202020204" pitchFamily="34" charset="0"/>
              </a:defRPr>
            </a:lvl4pPr>
            <a:lvl5pPr marL="2057400" indent="-228600" defTabSz="909638" eaLnBrk="0" hangingPunct="0">
              <a:defRPr>
                <a:solidFill>
                  <a:schemeClr val="tx1"/>
                </a:solidFill>
                <a:latin typeface="Arial" panose="020B0604020202020204" pitchFamily="34" charset="0"/>
                <a:cs typeface="Arial" panose="020B0604020202020204" pitchFamily="34" charset="0"/>
              </a:defRPr>
            </a:lvl5pPr>
            <a:lvl6pPr marL="2514600" indent="-228600" defTabSz="909638"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909638"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909638"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909638"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5D6268DC-1651-4811-8778-660B7B38C34D}" type="slidenum">
              <a:rPr lang="en-US" altLang="en-US" sz="1000">
                <a:latin typeface="Times New Roman" panose="02020603050405020304" pitchFamily="18" charset="0"/>
                <a:ea typeface="MS PGothic" panose="020B0600070205080204" pitchFamily="34" charset="-128"/>
              </a:rPr>
              <a:pPr eaLnBrk="1" hangingPunct="1"/>
              <a:t>22</a:t>
            </a:fld>
            <a:endParaRPr lang="en-US" altLang="en-US" sz="1000">
              <a:latin typeface="Times New Roman" panose="02020603050405020304" pitchFamily="18" charset="0"/>
              <a:ea typeface="MS PGothic" panose="020B0600070205080204" pitchFamily="34" charset="-128"/>
            </a:endParaRPr>
          </a:p>
        </p:txBody>
      </p:sp>
      <p:sp>
        <p:nvSpPr>
          <p:cNvPr id="71683" name="Rectangle 2"/>
          <p:cNvSpPr>
            <a:spLocks noGrp="1" noRot="1" noChangeAspect="1" noChangeArrowheads="1" noTextEdit="1"/>
          </p:cNvSpPr>
          <p:nvPr>
            <p:ph type="sldImg"/>
          </p:nvPr>
        </p:nvSpPr>
        <p:spPr bwMode="auto">
          <a:xfrm>
            <a:off x="393700" y="692150"/>
            <a:ext cx="6072188" cy="3416300"/>
          </a:xfrm>
          <a:noFill/>
          <a:ln cap="flat">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1684"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smtClean="0">
                <a:latin typeface="Times New Roman" panose="02020603050405020304" pitchFamily="18" charset="0"/>
              </a:rPr>
              <a:t>Notes:</a:t>
            </a:r>
          </a:p>
        </p:txBody>
      </p:sp>
    </p:spTree>
    <p:extLst>
      <p:ext uri="{BB962C8B-B14F-4D97-AF65-F5344CB8AC3E}">
        <p14:creationId xmlns:p14="http://schemas.microsoft.com/office/powerpoint/2010/main" val="244186719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9638" eaLnBrk="0" hangingPunct="0">
              <a:defRPr>
                <a:solidFill>
                  <a:schemeClr val="tx1"/>
                </a:solidFill>
                <a:latin typeface="Arial" panose="020B0604020202020204" pitchFamily="34" charset="0"/>
                <a:cs typeface="Arial" panose="020B0604020202020204" pitchFamily="34" charset="0"/>
              </a:defRPr>
            </a:lvl1pPr>
            <a:lvl2pPr marL="742950" indent="-285750" defTabSz="909638" eaLnBrk="0" hangingPunct="0">
              <a:defRPr>
                <a:solidFill>
                  <a:schemeClr val="tx1"/>
                </a:solidFill>
                <a:latin typeface="Arial" panose="020B0604020202020204" pitchFamily="34" charset="0"/>
                <a:cs typeface="Arial" panose="020B0604020202020204" pitchFamily="34" charset="0"/>
              </a:defRPr>
            </a:lvl2pPr>
            <a:lvl3pPr marL="1143000" indent="-228600" defTabSz="909638" eaLnBrk="0" hangingPunct="0">
              <a:defRPr>
                <a:solidFill>
                  <a:schemeClr val="tx1"/>
                </a:solidFill>
                <a:latin typeface="Arial" panose="020B0604020202020204" pitchFamily="34" charset="0"/>
                <a:cs typeface="Arial" panose="020B0604020202020204" pitchFamily="34" charset="0"/>
              </a:defRPr>
            </a:lvl3pPr>
            <a:lvl4pPr marL="1600200" indent="-228600" defTabSz="909638" eaLnBrk="0" hangingPunct="0">
              <a:defRPr>
                <a:solidFill>
                  <a:schemeClr val="tx1"/>
                </a:solidFill>
                <a:latin typeface="Arial" panose="020B0604020202020204" pitchFamily="34" charset="0"/>
                <a:cs typeface="Arial" panose="020B0604020202020204" pitchFamily="34" charset="0"/>
              </a:defRPr>
            </a:lvl4pPr>
            <a:lvl5pPr marL="2057400" indent="-228600" defTabSz="909638" eaLnBrk="0" hangingPunct="0">
              <a:defRPr>
                <a:solidFill>
                  <a:schemeClr val="tx1"/>
                </a:solidFill>
                <a:latin typeface="Arial" panose="020B0604020202020204" pitchFamily="34" charset="0"/>
                <a:cs typeface="Arial" panose="020B0604020202020204" pitchFamily="34" charset="0"/>
              </a:defRPr>
            </a:lvl5pPr>
            <a:lvl6pPr marL="2514600" indent="-228600" defTabSz="909638"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909638"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909638"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909638"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5D6268DC-1651-4811-8778-660B7B38C34D}" type="slidenum">
              <a:rPr lang="en-US" altLang="en-US" sz="1000">
                <a:latin typeface="Times New Roman" panose="02020603050405020304" pitchFamily="18" charset="0"/>
                <a:ea typeface="MS PGothic" panose="020B0600070205080204" pitchFamily="34" charset="-128"/>
              </a:rPr>
              <a:pPr eaLnBrk="1" hangingPunct="1"/>
              <a:t>23</a:t>
            </a:fld>
            <a:endParaRPr lang="en-US" altLang="en-US" sz="1000">
              <a:latin typeface="Times New Roman" panose="02020603050405020304" pitchFamily="18" charset="0"/>
              <a:ea typeface="MS PGothic" panose="020B0600070205080204" pitchFamily="34" charset="-128"/>
            </a:endParaRPr>
          </a:p>
        </p:txBody>
      </p:sp>
      <p:sp>
        <p:nvSpPr>
          <p:cNvPr id="71683" name="Rectangle 2"/>
          <p:cNvSpPr>
            <a:spLocks noGrp="1" noRot="1" noChangeAspect="1" noChangeArrowheads="1" noTextEdit="1"/>
          </p:cNvSpPr>
          <p:nvPr>
            <p:ph type="sldImg"/>
          </p:nvPr>
        </p:nvSpPr>
        <p:spPr bwMode="auto">
          <a:xfrm>
            <a:off x="393700" y="692150"/>
            <a:ext cx="6072188" cy="3416300"/>
          </a:xfrm>
          <a:noFill/>
          <a:ln cap="flat">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1684"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smtClean="0">
                <a:latin typeface="Times New Roman" panose="02020603050405020304" pitchFamily="18" charset="0"/>
              </a:rPr>
              <a:t>Notes:</a:t>
            </a:r>
          </a:p>
        </p:txBody>
      </p:sp>
    </p:spTree>
    <p:extLst>
      <p:ext uri="{BB962C8B-B14F-4D97-AF65-F5344CB8AC3E}">
        <p14:creationId xmlns:p14="http://schemas.microsoft.com/office/powerpoint/2010/main" val="68669699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9638" eaLnBrk="0" hangingPunct="0">
              <a:defRPr>
                <a:solidFill>
                  <a:schemeClr val="tx1"/>
                </a:solidFill>
                <a:latin typeface="Arial" panose="020B0604020202020204" pitchFamily="34" charset="0"/>
                <a:cs typeface="Arial" panose="020B0604020202020204" pitchFamily="34" charset="0"/>
              </a:defRPr>
            </a:lvl1pPr>
            <a:lvl2pPr marL="742950" indent="-285750" defTabSz="909638" eaLnBrk="0" hangingPunct="0">
              <a:defRPr>
                <a:solidFill>
                  <a:schemeClr val="tx1"/>
                </a:solidFill>
                <a:latin typeface="Arial" panose="020B0604020202020204" pitchFamily="34" charset="0"/>
                <a:cs typeface="Arial" panose="020B0604020202020204" pitchFamily="34" charset="0"/>
              </a:defRPr>
            </a:lvl2pPr>
            <a:lvl3pPr marL="1143000" indent="-228600" defTabSz="909638" eaLnBrk="0" hangingPunct="0">
              <a:defRPr>
                <a:solidFill>
                  <a:schemeClr val="tx1"/>
                </a:solidFill>
                <a:latin typeface="Arial" panose="020B0604020202020204" pitchFamily="34" charset="0"/>
                <a:cs typeface="Arial" panose="020B0604020202020204" pitchFamily="34" charset="0"/>
              </a:defRPr>
            </a:lvl3pPr>
            <a:lvl4pPr marL="1600200" indent="-228600" defTabSz="909638" eaLnBrk="0" hangingPunct="0">
              <a:defRPr>
                <a:solidFill>
                  <a:schemeClr val="tx1"/>
                </a:solidFill>
                <a:latin typeface="Arial" panose="020B0604020202020204" pitchFamily="34" charset="0"/>
                <a:cs typeface="Arial" panose="020B0604020202020204" pitchFamily="34" charset="0"/>
              </a:defRPr>
            </a:lvl4pPr>
            <a:lvl5pPr marL="2057400" indent="-228600" defTabSz="909638" eaLnBrk="0" hangingPunct="0">
              <a:defRPr>
                <a:solidFill>
                  <a:schemeClr val="tx1"/>
                </a:solidFill>
                <a:latin typeface="Arial" panose="020B0604020202020204" pitchFamily="34" charset="0"/>
                <a:cs typeface="Arial" panose="020B0604020202020204" pitchFamily="34" charset="0"/>
              </a:defRPr>
            </a:lvl5pPr>
            <a:lvl6pPr marL="2514600" indent="-228600" defTabSz="909638"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909638"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909638"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909638"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5D6268DC-1651-4811-8778-660B7B38C34D}" type="slidenum">
              <a:rPr lang="en-US" altLang="en-US" sz="1000">
                <a:latin typeface="Times New Roman" panose="02020603050405020304" pitchFamily="18" charset="0"/>
                <a:ea typeface="MS PGothic" panose="020B0600070205080204" pitchFamily="34" charset="-128"/>
              </a:rPr>
              <a:pPr eaLnBrk="1" hangingPunct="1"/>
              <a:t>24</a:t>
            </a:fld>
            <a:endParaRPr lang="en-US" altLang="en-US" sz="1000">
              <a:latin typeface="Times New Roman" panose="02020603050405020304" pitchFamily="18" charset="0"/>
              <a:ea typeface="MS PGothic" panose="020B0600070205080204" pitchFamily="34" charset="-128"/>
            </a:endParaRPr>
          </a:p>
        </p:txBody>
      </p:sp>
      <p:sp>
        <p:nvSpPr>
          <p:cNvPr id="71683" name="Rectangle 2"/>
          <p:cNvSpPr>
            <a:spLocks noGrp="1" noRot="1" noChangeAspect="1" noChangeArrowheads="1" noTextEdit="1"/>
          </p:cNvSpPr>
          <p:nvPr>
            <p:ph type="sldImg"/>
          </p:nvPr>
        </p:nvSpPr>
        <p:spPr bwMode="auto">
          <a:xfrm>
            <a:off x="393700" y="692150"/>
            <a:ext cx="6072188" cy="3416300"/>
          </a:xfrm>
          <a:noFill/>
          <a:ln cap="flat">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1684"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smtClean="0">
                <a:latin typeface="Times New Roman" panose="02020603050405020304" pitchFamily="18" charset="0"/>
              </a:rPr>
              <a:t>Notes:</a:t>
            </a:r>
          </a:p>
        </p:txBody>
      </p:sp>
    </p:spTree>
    <p:extLst>
      <p:ext uri="{BB962C8B-B14F-4D97-AF65-F5344CB8AC3E}">
        <p14:creationId xmlns:p14="http://schemas.microsoft.com/office/powerpoint/2010/main" val="177995087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9638" eaLnBrk="0" hangingPunct="0">
              <a:defRPr>
                <a:solidFill>
                  <a:schemeClr val="tx1"/>
                </a:solidFill>
                <a:latin typeface="Arial" panose="020B0604020202020204" pitchFamily="34" charset="0"/>
                <a:cs typeface="Arial" panose="020B0604020202020204" pitchFamily="34" charset="0"/>
              </a:defRPr>
            </a:lvl1pPr>
            <a:lvl2pPr marL="742950" indent="-285750" defTabSz="909638" eaLnBrk="0" hangingPunct="0">
              <a:defRPr>
                <a:solidFill>
                  <a:schemeClr val="tx1"/>
                </a:solidFill>
                <a:latin typeface="Arial" panose="020B0604020202020204" pitchFamily="34" charset="0"/>
                <a:cs typeface="Arial" panose="020B0604020202020204" pitchFamily="34" charset="0"/>
              </a:defRPr>
            </a:lvl2pPr>
            <a:lvl3pPr marL="1143000" indent="-228600" defTabSz="909638" eaLnBrk="0" hangingPunct="0">
              <a:defRPr>
                <a:solidFill>
                  <a:schemeClr val="tx1"/>
                </a:solidFill>
                <a:latin typeface="Arial" panose="020B0604020202020204" pitchFamily="34" charset="0"/>
                <a:cs typeface="Arial" panose="020B0604020202020204" pitchFamily="34" charset="0"/>
              </a:defRPr>
            </a:lvl3pPr>
            <a:lvl4pPr marL="1600200" indent="-228600" defTabSz="909638" eaLnBrk="0" hangingPunct="0">
              <a:defRPr>
                <a:solidFill>
                  <a:schemeClr val="tx1"/>
                </a:solidFill>
                <a:latin typeface="Arial" panose="020B0604020202020204" pitchFamily="34" charset="0"/>
                <a:cs typeface="Arial" panose="020B0604020202020204" pitchFamily="34" charset="0"/>
              </a:defRPr>
            </a:lvl4pPr>
            <a:lvl5pPr marL="2057400" indent="-228600" defTabSz="909638" eaLnBrk="0" hangingPunct="0">
              <a:defRPr>
                <a:solidFill>
                  <a:schemeClr val="tx1"/>
                </a:solidFill>
                <a:latin typeface="Arial" panose="020B0604020202020204" pitchFamily="34" charset="0"/>
                <a:cs typeface="Arial" panose="020B0604020202020204" pitchFamily="34" charset="0"/>
              </a:defRPr>
            </a:lvl5pPr>
            <a:lvl6pPr marL="2514600" indent="-228600" defTabSz="909638"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909638"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909638"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909638"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5D6268DC-1651-4811-8778-660B7B38C34D}" type="slidenum">
              <a:rPr lang="en-US" altLang="en-US" sz="1000">
                <a:latin typeface="Times New Roman" panose="02020603050405020304" pitchFamily="18" charset="0"/>
                <a:ea typeface="MS PGothic" panose="020B0600070205080204" pitchFamily="34" charset="-128"/>
              </a:rPr>
              <a:pPr eaLnBrk="1" hangingPunct="1"/>
              <a:t>25</a:t>
            </a:fld>
            <a:endParaRPr lang="en-US" altLang="en-US" sz="1000">
              <a:latin typeface="Times New Roman" panose="02020603050405020304" pitchFamily="18" charset="0"/>
              <a:ea typeface="MS PGothic" panose="020B0600070205080204" pitchFamily="34" charset="-128"/>
            </a:endParaRPr>
          </a:p>
        </p:txBody>
      </p:sp>
      <p:sp>
        <p:nvSpPr>
          <p:cNvPr id="71683" name="Rectangle 2"/>
          <p:cNvSpPr>
            <a:spLocks noGrp="1" noRot="1" noChangeAspect="1" noChangeArrowheads="1" noTextEdit="1"/>
          </p:cNvSpPr>
          <p:nvPr>
            <p:ph type="sldImg"/>
          </p:nvPr>
        </p:nvSpPr>
        <p:spPr bwMode="auto">
          <a:xfrm>
            <a:off x="393700" y="692150"/>
            <a:ext cx="6072188" cy="3416300"/>
          </a:xfrm>
          <a:noFill/>
          <a:ln cap="flat">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1684"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smtClean="0">
                <a:latin typeface="Times New Roman" panose="02020603050405020304" pitchFamily="18" charset="0"/>
              </a:rPr>
              <a:t>Notes:</a:t>
            </a:r>
          </a:p>
        </p:txBody>
      </p:sp>
    </p:spTree>
    <p:extLst>
      <p:ext uri="{BB962C8B-B14F-4D97-AF65-F5344CB8AC3E}">
        <p14:creationId xmlns:p14="http://schemas.microsoft.com/office/powerpoint/2010/main" val="329385941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9638" eaLnBrk="0" hangingPunct="0">
              <a:defRPr>
                <a:solidFill>
                  <a:schemeClr val="tx1"/>
                </a:solidFill>
                <a:latin typeface="Arial" panose="020B0604020202020204" pitchFamily="34" charset="0"/>
                <a:cs typeface="Arial" panose="020B0604020202020204" pitchFamily="34" charset="0"/>
              </a:defRPr>
            </a:lvl1pPr>
            <a:lvl2pPr marL="742950" indent="-285750" defTabSz="909638" eaLnBrk="0" hangingPunct="0">
              <a:defRPr>
                <a:solidFill>
                  <a:schemeClr val="tx1"/>
                </a:solidFill>
                <a:latin typeface="Arial" panose="020B0604020202020204" pitchFamily="34" charset="0"/>
                <a:cs typeface="Arial" panose="020B0604020202020204" pitchFamily="34" charset="0"/>
              </a:defRPr>
            </a:lvl2pPr>
            <a:lvl3pPr marL="1143000" indent="-228600" defTabSz="909638" eaLnBrk="0" hangingPunct="0">
              <a:defRPr>
                <a:solidFill>
                  <a:schemeClr val="tx1"/>
                </a:solidFill>
                <a:latin typeface="Arial" panose="020B0604020202020204" pitchFamily="34" charset="0"/>
                <a:cs typeface="Arial" panose="020B0604020202020204" pitchFamily="34" charset="0"/>
              </a:defRPr>
            </a:lvl3pPr>
            <a:lvl4pPr marL="1600200" indent="-228600" defTabSz="909638" eaLnBrk="0" hangingPunct="0">
              <a:defRPr>
                <a:solidFill>
                  <a:schemeClr val="tx1"/>
                </a:solidFill>
                <a:latin typeface="Arial" panose="020B0604020202020204" pitchFamily="34" charset="0"/>
                <a:cs typeface="Arial" panose="020B0604020202020204" pitchFamily="34" charset="0"/>
              </a:defRPr>
            </a:lvl4pPr>
            <a:lvl5pPr marL="2057400" indent="-228600" defTabSz="909638" eaLnBrk="0" hangingPunct="0">
              <a:defRPr>
                <a:solidFill>
                  <a:schemeClr val="tx1"/>
                </a:solidFill>
                <a:latin typeface="Arial" panose="020B0604020202020204" pitchFamily="34" charset="0"/>
                <a:cs typeface="Arial" panose="020B0604020202020204" pitchFamily="34" charset="0"/>
              </a:defRPr>
            </a:lvl5pPr>
            <a:lvl6pPr marL="2514600" indent="-228600" defTabSz="909638"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909638"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909638"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909638"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5D6268DC-1651-4811-8778-660B7B38C34D}" type="slidenum">
              <a:rPr lang="en-US" altLang="en-US" sz="1000">
                <a:latin typeface="Times New Roman" panose="02020603050405020304" pitchFamily="18" charset="0"/>
                <a:ea typeface="MS PGothic" panose="020B0600070205080204" pitchFamily="34" charset="-128"/>
              </a:rPr>
              <a:pPr eaLnBrk="1" hangingPunct="1"/>
              <a:t>26</a:t>
            </a:fld>
            <a:endParaRPr lang="en-US" altLang="en-US" sz="1000">
              <a:latin typeface="Times New Roman" panose="02020603050405020304" pitchFamily="18" charset="0"/>
              <a:ea typeface="MS PGothic" panose="020B0600070205080204" pitchFamily="34" charset="-128"/>
            </a:endParaRPr>
          </a:p>
        </p:txBody>
      </p:sp>
      <p:sp>
        <p:nvSpPr>
          <p:cNvPr id="71683" name="Rectangle 2"/>
          <p:cNvSpPr>
            <a:spLocks noGrp="1" noRot="1" noChangeAspect="1" noChangeArrowheads="1" noTextEdit="1"/>
          </p:cNvSpPr>
          <p:nvPr>
            <p:ph type="sldImg"/>
          </p:nvPr>
        </p:nvSpPr>
        <p:spPr bwMode="auto">
          <a:xfrm>
            <a:off x="393700" y="692150"/>
            <a:ext cx="6072188" cy="3416300"/>
          </a:xfrm>
          <a:noFill/>
          <a:ln cap="flat">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1684"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smtClean="0">
                <a:latin typeface="Times New Roman" panose="02020603050405020304" pitchFamily="18" charset="0"/>
              </a:rPr>
              <a:t>Notes:</a:t>
            </a:r>
          </a:p>
        </p:txBody>
      </p:sp>
    </p:spTree>
    <p:extLst>
      <p:ext uri="{BB962C8B-B14F-4D97-AF65-F5344CB8AC3E}">
        <p14:creationId xmlns:p14="http://schemas.microsoft.com/office/powerpoint/2010/main" val="258289681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9638" eaLnBrk="0" hangingPunct="0">
              <a:defRPr>
                <a:solidFill>
                  <a:schemeClr val="tx1"/>
                </a:solidFill>
                <a:latin typeface="Arial" panose="020B0604020202020204" pitchFamily="34" charset="0"/>
                <a:cs typeface="Arial" panose="020B0604020202020204" pitchFamily="34" charset="0"/>
              </a:defRPr>
            </a:lvl1pPr>
            <a:lvl2pPr marL="742950" indent="-285750" defTabSz="909638" eaLnBrk="0" hangingPunct="0">
              <a:defRPr>
                <a:solidFill>
                  <a:schemeClr val="tx1"/>
                </a:solidFill>
                <a:latin typeface="Arial" panose="020B0604020202020204" pitchFamily="34" charset="0"/>
                <a:cs typeface="Arial" panose="020B0604020202020204" pitchFamily="34" charset="0"/>
              </a:defRPr>
            </a:lvl2pPr>
            <a:lvl3pPr marL="1143000" indent="-228600" defTabSz="909638" eaLnBrk="0" hangingPunct="0">
              <a:defRPr>
                <a:solidFill>
                  <a:schemeClr val="tx1"/>
                </a:solidFill>
                <a:latin typeface="Arial" panose="020B0604020202020204" pitchFamily="34" charset="0"/>
                <a:cs typeface="Arial" panose="020B0604020202020204" pitchFamily="34" charset="0"/>
              </a:defRPr>
            </a:lvl3pPr>
            <a:lvl4pPr marL="1600200" indent="-228600" defTabSz="909638" eaLnBrk="0" hangingPunct="0">
              <a:defRPr>
                <a:solidFill>
                  <a:schemeClr val="tx1"/>
                </a:solidFill>
                <a:latin typeface="Arial" panose="020B0604020202020204" pitchFamily="34" charset="0"/>
                <a:cs typeface="Arial" panose="020B0604020202020204" pitchFamily="34" charset="0"/>
              </a:defRPr>
            </a:lvl4pPr>
            <a:lvl5pPr marL="2057400" indent="-228600" defTabSz="909638" eaLnBrk="0" hangingPunct="0">
              <a:defRPr>
                <a:solidFill>
                  <a:schemeClr val="tx1"/>
                </a:solidFill>
                <a:latin typeface="Arial" panose="020B0604020202020204" pitchFamily="34" charset="0"/>
                <a:cs typeface="Arial" panose="020B0604020202020204" pitchFamily="34" charset="0"/>
              </a:defRPr>
            </a:lvl5pPr>
            <a:lvl6pPr marL="2514600" indent="-228600" defTabSz="909638"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909638"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909638"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909638"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5D6268DC-1651-4811-8778-660B7B38C34D}" type="slidenum">
              <a:rPr lang="en-US" altLang="en-US" sz="1000">
                <a:latin typeface="Times New Roman" panose="02020603050405020304" pitchFamily="18" charset="0"/>
                <a:ea typeface="MS PGothic" panose="020B0600070205080204" pitchFamily="34" charset="-128"/>
              </a:rPr>
              <a:pPr eaLnBrk="1" hangingPunct="1"/>
              <a:t>27</a:t>
            </a:fld>
            <a:endParaRPr lang="en-US" altLang="en-US" sz="1000">
              <a:latin typeface="Times New Roman" panose="02020603050405020304" pitchFamily="18" charset="0"/>
              <a:ea typeface="MS PGothic" panose="020B0600070205080204" pitchFamily="34" charset="-128"/>
            </a:endParaRPr>
          </a:p>
        </p:txBody>
      </p:sp>
      <p:sp>
        <p:nvSpPr>
          <p:cNvPr id="71683" name="Rectangle 2"/>
          <p:cNvSpPr>
            <a:spLocks noGrp="1" noRot="1" noChangeAspect="1" noChangeArrowheads="1" noTextEdit="1"/>
          </p:cNvSpPr>
          <p:nvPr>
            <p:ph type="sldImg"/>
          </p:nvPr>
        </p:nvSpPr>
        <p:spPr bwMode="auto">
          <a:xfrm>
            <a:off x="393700" y="692150"/>
            <a:ext cx="6072188" cy="3416300"/>
          </a:xfrm>
          <a:noFill/>
          <a:ln cap="flat">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1684"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smtClean="0">
                <a:latin typeface="Times New Roman" panose="02020603050405020304" pitchFamily="18" charset="0"/>
              </a:rPr>
              <a:t>Notes:</a:t>
            </a:r>
          </a:p>
        </p:txBody>
      </p:sp>
    </p:spTree>
    <p:extLst>
      <p:ext uri="{BB962C8B-B14F-4D97-AF65-F5344CB8AC3E}">
        <p14:creationId xmlns:p14="http://schemas.microsoft.com/office/powerpoint/2010/main" val="156424789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9638" eaLnBrk="0" hangingPunct="0">
              <a:defRPr>
                <a:solidFill>
                  <a:schemeClr val="tx1"/>
                </a:solidFill>
                <a:latin typeface="Arial" panose="020B0604020202020204" pitchFamily="34" charset="0"/>
                <a:cs typeface="Arial" panose="020B0604020202020204" pitchFamily="34" charset="0"/>
              </a:defRPr>
            </a:lvl1pPr>
            <a:lvl2pPr marL="742950" indent="-285750" defTabSz="909638" eaLnBrk="0" hangingPunct="0">
              <a:defRPr>
                <a:solidFill>
                  <a:schemeClr val="tx1"/>
                </a:solidFill>
                <a:latin typeface="Arial" panose="020B0604020202020204" pitchFamily="34" charset="0"/>
                <a:cs typeface="Arial" panose="020B0604020202020204" pitchFamily="34" charset="0"/>
              </a:defRPr>
            </a:lvl2pPr>
            <a:lvl3pPr marL="1143000" indent="-228600" defTabSz="909638" eaLnBrk="0" hangingPunct="0">
              <a:defRPr>
                <a:solidFill>
                  <a:schemeClr val="tx1"/>
                </a:solidFill>
                <a:latin typeface="Arial" panose="020B0604020202020204" pitchFamily="34" charset="0"/>
                <a:cs typeface="Arial" panose="020B0604020202020204" pitchFamily="34" charset="0"/>
              </a:defRPr>
            </a:lvl3pPr>
            <a:lvl4pPr marL="1600200" indent="-228600" defTabSz="909638" eaLnBrk="0" hangingPunct="0">
              <a:defRPr>
                <a:solidFill>
                  <a:schemeClr val="tx1"/>
                </a:solidFill>
                <a:latin typeface="Arial" panose="020B0604020202020204" pitchFamily="34" charset="0"/>
                <a:cs typeface="Arial" panose="020B0604020202020204" pitchFamily="34" charset="0"/>
              </a:defRPr>
            </a:lvl4pPr>
            <a:lvl5pPr marL="2057400" indent="-228600" defTabSz="909638" eaLnBrk="0" hangingPunct="0">
              <a:defRPr>
                <a:solidFill>
                  <a:schemeClr val="tx1"/>
                </a:solidFill>
                <a:latin typeface="Arial" panose="020B0604020202020204" pitchFamily="34" charset="0"/>
                <a:cs typeface="Arial" panose="020B0604020202020204" pitchFamily="34" charset="0"/>
              </a:defRPr>
            </a:lvl5pPr>
            <a:lvl6pPr marL="2514600" indent="-228600" defTabSz="909638"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909638"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909638"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909638"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5D6268DC-1651-4811-8778-660B7B38C34D}" type="slidenum">
              <a:rPr lang="en-US" altLang="en-US" sz="1000">
                <a:latin typeface="Times New Roman" panose="02020603050405020304" pitchFamily="18" charset="0"/>
                <a:ea typeface="MS PGothic" panose="020B0600070205080204" pitchFamily="34" charset="-128"/>
              </a:rPr>
              <a:pPr eaLnBrk="1" hangingPunct="1"/>
              <a:t>28</a:t>
            </a:fld>
            <a:endParaRPr lang="en-US" altLang="en-US" sz="1000">
              <a:latin typeface="Times New Roman" panose="02020603050405020304" pitchFamily="18" charset="0"/>
              <a:ea typeface="MS PGothic" panose="020B0600070205080204" pitchFamily="34" charset="-128"/>
            </a:endParaRPr>
          </a:p>
        </p:txBody>
      </p:sp>
      <p:sp>
        <p:nvSpPr>
          <p:cNvPr id="71683" name="Rectangle 2"/>
          <p:cNvSpPr>
            <a:spLocks noGrp="1" noRot="1" noChangeAspect="1" noChangeArrowheads="1" noTextEdit="1"/>
          </p:cNvSpPr>
          <p:nvPr>
            <p:ph type="sldImg"/>
          </p:nvPr>
        </p:nvSpPr>
        <p:spPr bwMode="auto">
          <a:xfrm>
            <a:off x="393700" y="692150"/>
            <a:ext cx="6072188" cy="3416300"/>
          </a:xfrm>
          <a:noFill/>
          <a:ln cap="flat">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1684"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smtClean="0">
                <a:latin typeface="Times New Roman" panose="02020603050405020304" pitchFamily="18" charset="0"/>
              </a:rPr>
              <a:t>Notes:</a:t>
            </a:r>
          </a:p>
        </p:txBody>
      </p:sp>
    </p:spTree>
    <p:extLst>
      <p:ext uri="{BB962C8B-B14F-4D97-AF65-F5344CB8AC3E}">
        <p14:creationId xmlns:p14="http://schemas.microsoft.com/office/powerpoint/2010/main" val="73773896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09638" eaLnBrk="0" hangingPunct="0">
              <a:defRPr>
                <a:solidFill>
                  <a:schemeClr val="tx1"/>
                </a:solidFill>
                <a:latin typeface="Arial" panose="020B0604020202020204" pitchFamily="34" charset="0"/>
                <a:cs typeface="Arial" panose="020B0604020202020204" pitchFamily="34" charset="0"/>
              </a:defRPr>
            </a:lvl1pPr>
            <a:lvl2pPr marL="742950" indent="-285750" defTabSz="909638" eaLnBrk="0" hangingPunct="0">
              <a:defRPr>
                <a:solidFill>
                  <a:schemeClr val="tx1"/>
                </a:solidFill>
                <a:latin typeface="Arial" panose="020B0604020202020204" pitchFamily="34" charset="0"/>
                <a:cs typeface="Arial" panose="020B0604020202020204" pitchFamily="34" charset="0"/>
              </a:defRPr>
            </a:lvl2pPr>
            <a:lvl3pPr marL="1143000" indent="-228600" defTabSz="909638" eaLnBrk="0" hangingPunct="0">
              <a:defRPr>
                <a:solidFill>
                  <a:schemeClr val="tx1"/>
                </a:solidFill>
                <a:latin typeface="Arial" panose="020B0604020202020204" pitchFamily="34" charset="0"/>
                <a:cs typeface="Arial" panose="020B0604020202020204" pitchFamily="34" charset="0"/>
              </a:defRPr>
            </a:lvl3pPr>
            <a:lvl4pPr marL="1600200" indent="-228600" defTabSz="909638" eaLnBrk="0" hangingPunct="0">
              <a:defRPr>
                <a:solidFill>
                  <a:schemeClr val="tx1"/>
                </a:solidFill>
                <a:latin typeface="Arial" panose="020B0604020202020204" pitchFamily="34" charset="0"/>
                <a:cs typeface="Arial" panose="020B0604020202020204" pitchFamily="34" charset="0"/>
              </a:defRPr>
            </a:lvl4pPr>
            <a:lvl5pPr marL="2057400" indent="-228600" defTabSz="909638" eaLnBrk="0" hangingPunct="0">
              <a:defRPr>
                <a:solidFill>
                  <a:schemeClr val="tx1"/>
                </a:solidFill>
                <a:latin typeface="Arial" panose="020B0604020202020204" pitchFamily="34" charset="0"/>
                <a:cs typeface="Arial" panose="020B0604020202020204" pitchFamily="34" charset="0"/>
              </a:defRPr>
            </a:lvl5pPr>
            <a:lvl6pPr marL="2514600" indent="-228600" defTabSz="909638"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909638"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909638"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909638"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5D6268DC-1651-4811-8778-660B7B38C34D}" type="slidenum">
              <a:rPr lang="en-US" altLang="en-US" sz="1000">
                <a:latin typeface="Times New Roman" panose="02020603050405020304" pitchFamily="18" charset="0"/>
                <a:ea typeface="MS PGothic" panose="020B0600070205080204" pitchFamily="34" charset="-128"/>
              </a:rPr>
              <a:pPr eaLnBrk="1" hangingPunct="1"/>
              <a:t>29</a:t>
            </a:fld>
            <a:endParaRPr lang="en-US" altLang="en-US" sz="1000">
              <a:latin typeface="Times New Roman" panose="02020603050405020304" pitchFamily="18" charset="0"/>
              <a:ea typeface="MS PGothic" panose="020B0600070205080204" pitchFamily="34" charset="-128"/>
            </a:endParaRPr>
          </a:p>
        </p:txBody>
      </p:sp>
      <p:sp>
        <p:nvSpPr>
          <p:cNvPr id="71683" name="Rectangle 2"/>
          <p:cNvSpPr>
            <a:spLocks noGrp="1" noRot="1" noChangeAspect="1" noChangeArrowheads="1" noTextEdit="1"/>
          </p:cNvSpPr>
          <p:nvPr>
            <p:ph type="sldImg"/>
          </p:nvPr>
        </p:nvSpPr>
        <p:spPr bwMode="auto">
          <a:xfrm>
            <a:off x="393700" y="692150"/>
            <a:ext cx="6072188" cy="3416300"/>
          </a:xfrm>
          <a:noFill/>
          <a:ln cap="flat">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1684"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smtClean="0">
                <a:latin typeface="Times New Roman" panose="02020603050405020304" pitchFamily="18" charset="0"/>
              </a:rPr>
              <a:t>Notes:</a:t>
            </a:r>
          </a:p>
        </p:txBody>
      </p:sp>
    </p:spTree>
    <p:extLst>
      <p:ext uri="{BB962C8B-B14F-4D97-AF65-F5344CB8AC3E}">
        <p14:creationId xmlns:p14="http://schemas.microsoft.com/office/powerpoint/2010/main" val="95599036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7792768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49647278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298741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42832849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351735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9260642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endParaRPr lang="en-US" dirty="0"/>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20230652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endParaRPr lang="en-US" dirty="0"/>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28435250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endParaRPr lang="en-US" dirty="0"/>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5115371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2831790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427582923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29758658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48328182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dirty="0"/>
              <a:t>Click icon to add picture</a:t>
            </a:r>
          </a:p>
        </p:txBody>
      </p:sp>
    </p:spTree>
    <p:extLst>
      <p:ext uri="{BB962C8B-B14F-4D97-AF65-F5344CB8AC3E}">
        <p14:creationId xmlns:p14="http://schemas.microsoft.com/office/powerpoint/2010/main" val="307572202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1461902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26544075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2366824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1259740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dirty="0"/>
              <a:t>Click icon to add picture</a:t>
            </a:r>
            <a:endParaRPr lang="id-ID"/>
          </a:p>
        </p:txBody>
      </p:sp>
    </p:spTree>
    <p:extLst>
      <p:ext uri="{BB962C8B-B14F-4D97-AF65-F5344CB8AC3E}">
        <p14:creationId xmlns:p14="http://schemas.microsoft.com/office/powerpoint/2010/main" val="42278424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6235368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8_Title Slide">
  <p:cSld name="9_Title Slide">
    <p:spTree>
      <p:nvGrpSpPr>
        <p:cNvPr id="1" name="Shape 15"/>
        <p:cNvGrpSpPr/>
        <p:nvPr/>
      </p:nvGrpSpPr>
      <p:grpSpPr>
        <a:xfrm>
          <a:off x="0" y="0"/>
          <a:ext cx="0" cy="0"/>
          <a:chOff x="0" y="0"/>
          <a:chExt cx="0" cy="0"/>
        </a:xfrm>
      </p:grpSpPr>
      <p:sp>
        <p:nvSpPr>
          <p:cNvPr id="16" name="Google Shape;16;p2"/>
          <p:cNvSpPr>
            <a:spLocks noGrp="1"/>
          </p:cNvSpPr>
          <p:nvPr>
            <p:ph type="pic" idx="2"/>
          </p:nvPr>
        </p:nvSpPr>
        <p:spPr>
          <a:xfrm>
            <a:off x="0" y="0"/>
            <a:ext cx="12192000" cy="6858000"/>
          </a:xfrm>
          <a:prstGeom prst="rect">
            <a:avLst/>
          </a:prstGeom>
          <a:noFill/>
          <a:ln>
            <a:noFill/>
          </a:ln>
        </p:spPr>
      </p:sp>
    </p:spTree>
    <p:extLst>
      <p:ext uri="{BB962C8B-B14F-4D97-AF65-F5344CB8AC3E}">
        <p14:creationId xmlns:p14="http://schemas.microsoft.com/office/powerpoint/2010/main" val="135552023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33_Title Slide">
  <p:cSld name="34_Title Slide">
    <p:spTree>
      <p:nvGrpSpPr>
        <p:cNvPr id="1" name="Shape 17"/>
        <p:cNvGrpSpPr/>
        <p:nvPr/>
      </p:nvGrpSpPr>
      <p:grpSpPr>
        <a:xfrm>
          <a:off x="0" y="0"/>
          <a:ext cx="0" cy="0"/>
          <a:chOff x="0" y="0"/>
          <a:chExt cx="0" cy="0"/>
        </a:xfrm>
      </p:grpSpPr>
      <p:sp>
        <p:nvSpPr>
          <p:cNvPr id="18" name="Google Shape;18;p3"/>
          <p:cNvSpPr>
            <a:spLocks noGrp="1"/>
          </p:cNvSpPr>
          <p:nvPr>
            <p:ph type="pic" idx="2"/>
          </p:nvPr>
        </p:nvSpPr>
        <p:spPr>
          <a:xfrm>
            <a:off x="0" y="1"/>
            <a:ext cx="6826172" cy="6857998"/>
          </a:xfrm>
          <a:prstGeom prst="rect">
            <a:avLst/>
          </a:prstGeom>
          <a:solidFill>
            <a:srgbClr val="D8D8D8">
              <a:alpha val="49803"/>
            </a:srgbClr>
          </a:solidFill>
          <a:ln>
            <a:noFill/>
          </a:ln>
        </p:spPr>
      </p:sp>
    </p:spTree>
    <p:extLst>
      <p:ext uri="{BB962C8B-B14F-4D97-AF65-F5344CB8AC3E}">
        <p14:creationId xmlns:p14="http://schemas.microsoft.com/office/powerpoint/2010/main" val="14826020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p:tgtEl>
                                          <p:spTgt spid="18"/>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6557192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image" Target="../media/image1.png"/><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3">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dirty="0"/>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4272495528"/>
      </p:ext>
    </p:extLst>
  </p:cSld>
  <p:clrMap bg1="lt1" tx1="dk1" bg2="lt2" tx2="dk2" accent1="accent1" accent2="accent2" accent3="accent3" accent4="accent4" accent5="accent5" accent6="accent6" hlink="hlink" folHlink="folHlink"/>
  <p:sldLayoutIdLst>
    <p:sldLayoutId id="2147483671" r:id="rId1"/>
    <p:sldLayoutId id="2147483672" r:id="rId2"/>
    <p:sldLayoutId id="2147483673" r:id="rId3"/>
    <p:sldLayoutId id="2147483674" r:id="rId4"/>
    <p:sldLayoutId id="2147483675" r:id="rId5"/>
    <p:sldLayoutId id="2147483676" r:id="rId6"/>
    <p:sldLayoutId id="2147483677" r:id="rId7"/>
    <p:sldLayoutId id="2147483678" r:id="rId8"/>
    <p:sldLayoutId id="2147483679" r:id="rId9"/>
    <p:sldLayoutId id="2147483680" r:id="rId10"/>
    <p:sldLayoutId id="2147483681" r:id="rId11"/>
    <p:sldLayoutId id="2147483682" r:id="rId12"/>
    <p:sldLayoutId id="2147483683" r:id="rId13"/>
    <p:sldLayoutId id="2147483684" r:id="rId14"/>
    <p:sldLayoutId id="2147483685" r:id="rId15"/>
    <p:sldLayoutId id="2147483686" r:id="rId16"/>
    <p:sldLayoutId id="2147483687" r:id="rId17"/>
    <p:sldLayoutId id="2147483688" r:id="rId18"/>
    <p:sldLayoutId id="2147483689" r:id="rId19"/>
    <p:sldLayoutId id="2147483690" r:id="rId20"/>
    <p:sldLayoutId id="2147483669" r:id="rId2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9.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20.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3.svg"/><Relationship Id="rId2" Type="http://schemas.openxmlformats.org/officeDocument/2006/relationships/image" Target="../media/image8.jpeg"/><Relationship Id="rId1" Type="http://schemas.openxmlformats.org/officeDocument/2006/relationships/slideLayout" Target="../slideLayouts/slideLayout17.xml"/><Relationship Id="rId6" Type="http://schemas.openxmlformats.org/officeDocument/2006/relationships/image" Target="../media/image10.png"/><Relationship Id="rId5" Type="http://schemas.openxmlformats.org/officeDocument/2006/relationships/image" Target="../media/image5.png"/><Relationship Id="rId4" Type="http://schemas.openxmlformats.org/officeDocument/2006/relationships/image" Target="../media/image1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p:cNvSpPr>
            <a:spLocks noGrp="1"/>
          </p:cNvSpPr>
          <p:nvPr>
            <p:ph type="pic" idx="2"/>
          </p:nvPr>
        </p:nvSpPr>
        <p:spPr/>
      </p:sp>
      <p:pic>
        <p:nvPicPr>
          <p:cNvPr id="3" name="Picture 2"/>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316702196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p:cNvSpPr>
            <a:spLocks noGrp="1"/>
          </p:cNvSpPr>
          <p:nvPr>
            <p:ph type="pic" sz="quarter" idx="10"/>
          </p:nvPr>
        </p:nvSpPr>
        <p:spPr/>
      </p:sp>
      <p:pic>
        <p:nvPicPr>
          <p:cNvPr id="3" name="Picture 2"/>
          <p:cNvPicPr>
            <a:picLocks noChangeAspect="1"/>
          </p:cNvPicPr>
          <p:nvPr/>
        </p:nvPicPr>
        <p:blipFill>
          <a:blip r:embed="rId2"/>
          <a:stretch>
            <a:fillRect/>
          </a:stretch>
        </p:blipFill>
        <p:spPr>
          <a:xfrm>
            <a:off x="2" y="0"/>
            <a:ext cx="12191998" cy="6858000"/>
          </a:xfrm>
          <a:prstGeom prst="rect">
            <a:avLst/>
          </a:prstGeom>
        </p:spPr>
      </p:pic>
    </p:spTree>
    <p:extLst>
      <p:ext uri="{BB962C8B-B14F-4D97-AF65-F5344CB8AC3E}">
        <p14:creationId xmlns:p14="http://schemas.microsoft.com/office/powerpoint/2010/main" val="406539338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11"/>
        <p:cNvGrpSpPr/>
        <p:nvPr/>
      </p:nvGrpSpPr>
      <p:grpSpPr>
        <a:xfrm>
          <a:off x="0" y="0"/>
          <a:ext cx="0" cy="0"/>
          <a:chOff x="0" y="0"/>
          <a:chExt cx="0" cy="0"/>
        </a:xfrm>
      </p:grpSpPr>
      <p:sp>
        <p:nvSpPr>
          <p:cNvPr id="112" name="Google Shape;112;p19"/>
          <p:cNvSpPr txBox="1"/>
          <p:nvPr/>
        </p:nvSpPr>
        <p:spPr>
          <a:xfrm>
            <a:off x="1574791" y="634802"/>
            <a:ext cx="5747547" cy="646290"/>
          </a:xfrm>
          <a:prstGeom prst="rect">
            <a:avLst/>
          </a:prstGeom>
          <a:noFill/>
          <a:ln>
            <a:noFill/>
          </a:ln>
        </p:spPr>
        <p:txBody>
          <a:bodyPr spcFirstLastPara="1" wrap="square" lIns="91425" tIns="45700" rIns="91425" bIns="45700" anchor="t" anchorCtr="0">
            <a:spAutoFit/>
          </a:bodyPr>
          <a:lstStyle/>
          <a:p>
            <a:pPr lvl="0" algn="ctr"/>
            <a:r>
              <a:rPr lang="en-US" sz="3600" b="1" dirty="0">
                <a:solidFill>
                  <a:srgbClr val="00B4F8"/>
                </a:solidFill>
                <a:latin typeface="Times New Roman"/>
                <a:ea typeface="Times New Roman"/>
                <a:cs typeface="Times New Roman"/>
                <a:sym typeface="Times New Roman"/>
              </a:rPr>
              <a:t>Learning Objectives</a:t>
            </a:r>
            <a:endParaRPr sz="3600" dirty="0">
              <a:solidFill>
                <a:srgbClr val="00B4F8"/>
              </a:solidFill>
            </a:endParaRPr>
          </a:p>
        </p:txBody>
      </p:sp>
      <p:sp>
        <p:nvSpPr>
          <p:cNvPr id="113" name="Google Shape;113;p19"/>
          <p:cNvSpPr txBox="1"/>
          <p:nvPr/>
        </p:nvSpPr>
        <p:spPr>
          <a:xfrm>
            <a:off x="2207623" y="2072342"/>
            <a:ext cx="9984377" cy="3970277"/>
          </a:xfrm>
          <a:prstGeom prst="rect">
            <a:avLst/>
          </a:prstGeom>
          <a:noFill/>
          <a:ln>
            <a:noFill/>
          </a:ln>
        </p:spPr>
        <p:txBody>
          <a:bodyPr spcFirstLastPara="1" wrap="square" lIns="91425" tIns="45700" rIns="91425" bIns="45700" anchor="t" anchorCtr="0">
            <a:spAutoFit/>
          </a:bodyPr>
          <a:lstStyle/>
          <a:p>
            <a:pPr marL="514350" lvl="0" indent="-514350">
              <a:buFont typeface="+mj-lt"/>
              <a:buAutoNum type="arabicPeriod"/>
            </a:pPr>
            <a:r>
              <a:rPr lang="en-US" sz="2700" b="1" dirty="0">
                <a:latin typeface="+mj-lt"/>
                <a:ea typeface="Times New Roman"/>
                <a:sym typeface="Times New Roman"/>
              </a:rPr>
              <a:t>Understand the role of forecasting for both an enterprise </a:t>
            </a:r>
            <a:r>
              <a:rPr lang="en-US" sz="2700" b="1" dirty="0" smtClean="0">
                <a:latin typeface="+mj-lt"/>
                <a:ea typeface="Times New Roman"/>
                <a:sym typeface="Times New Roman"/>
              </a:rPr>
              <a:t>and   a </a:t>
            </a:r>
            <a:r>
              <a:rPr lang="en-US" sz="2700" b="1" dirty="0">
                <a:latin typeface="+mj-lt"/>
                <a:ea typeface="Times New Roman"/>
                <a:sym typeface="Times New Roman"/>
              </a:rPr>
              <a:t>supply chain</a:t>
            </a:r>
            <a:r>
              <a:rPr lang="en-US" sz="2700" b="1" dirty="0" smtClean="0">
                <a:latin typeface="+mj-lt"/>
                <a:ea typeface="Times New Roman"/>
                <a:sym typeface="Times New Roman"/>
              </a:rPr>
              <a:t>.</a:t>
            </a:r>
          </a:p>
          <a:p>
            <a:pPr marL="514350" lvl="0" indent="-514350">
              <a:buFont typeface="+mj-lt"/>
              <a:buAutoNum type="arabicPeriod"/>
            </a:pPr>
            <a:endParaRPr lang="en-US" sz="2700" b="1" dirty="0">
              <a:latin typeface="+mj-lt"/>
              <a:ea typeface="Times New Roman"/>
              <a:sym typeface="Times New Roman"/>
            </a:endParaRPr>
          </a:p>
          <a:p>
            <a:pPr marL="514350" lvl="0" indent="-514350">
              <a:buFont typeface="+mj-lt"/>
              <a:buAutoNum type="arabicPeriod"/>
            </a:pPr>
            <a:r>
              <a:rPr lang="en-US" sz="2700" b="1" dirty="0">
                <a:latin typeface="+mj-lt"/>
                <a:ea typeface="Times New Roman"/>
                <a:sym typeface="Times New Roman"/>
              </a:rPr>
              <a:t>Identify the components of a demand forecast</a:t>
            </a:r>
            <a:r>
              <a:rPr lang="en-US" sz="2700" b="1" dirty="0" smtClean="0">
                <a:latin typeface="+mj-lt"/>
                <a:ea typeface="Times New Roman"/>
                <a:sym typeface="Times New Roman"/>
              </a:rPr>
              <a:t>.</a:t>
            </a:r>
          </a:p>
          <a:p>
            <a:pPr marL="514350" lvl="0" indent="-514350">
              <a:buFont typeface="+mj-lt"/>
              <a:buAutoNum type="arabicPeriod"/>
            </a:pPr>
            <a:endParaRPr lang="en-US" sz="2700" b="1" dirty="0">
              <a:latin typeface="+mj-lt"/>
              <a:ea typeface="Times New Roman"/>
              <a:sym typeface="Times New Roman"/>
            </a:endParaRPr>
          </a:p>
          <a:p>
            <a:pPr marL="514350" lvl="0" indent="-514350">
              <a:buFont typeface="+mj-lt"/>
              <a:buAutoNum type="arabicPeriod"/>
            </a:pPr>
            <a:r>
              <a:rPr lang="en-US" sz="2700" b="1" dirty="0">
                <a:latin typeface="+mj-lt"/>
                <a:ea typeface="Times New Roman"/>
                <a:sym typeface="Times New Roman"/>
              </a:rPr>
              <a:t>Forecast demand in a supply chain given historical demand data using time-series methodologies</a:t>
            </a:r>
            <a:r>
              <a:rPr lang="en-US" sz="2700" b="1" dirty="0" smtClean="0">
                <a:latin typeface="+mj-lt"/>
                <a:ea typeface="Times New Roman"/>
                <a:sym typeface="Times New Roman"/>
              </a:rPr>
              <a:t>.</a:t>
            </a:r>
          </a:p>
          <a:p>
            <a:pPr marL="514350" lvl="0" indent="-514350">
              <a:buFont typeface="+mj-lt"/>
              <a:buAutoNum type="arabicPeriod"/>
            </a:pPr>
            <a:endParaRPr lang="en-US" sz="2700" b="1" dirty="0">
              <a:latin typeface="+mj-lt"/>
              <a:ea typeface="Times New Roman"/>
              <a:sym typeface="Times New Roman"/>
            </a:endParaRPr>
          </a:p>
          <a:p>
            <a:pPr marL="514350" lvl="0" indent="-514350">
              <a:buFont typeface="+mj-lt"/>
              <a:buAutoNum type="arabicPeriod"/>
            </a:pPr>
            <a:r>
              <a:rPr lang="en-US" sz="2700" b="1" dirty="0">
                <a:latin typeface="+mj-lt"/>
                <a:ea typeface="Times New Roman"/>
                <a:sym typeface="Times New Roman"/>
              </a:rPr>
              <a:t>Analyze demand forecasts to estimate forecast error.</a:t>
            </a:r>
          </a:p>
        </p:txBody>
      </p:sp>
      <p:pic>
        <p:nvPicPr>
          <p:cNvPr id="115" name="Google Shape;115;p19"/>
          <p:cNvPicPr preferRelativeResize="0"/>
          <p:nvPr/>
        </p:nvPicPr>
        <p:blipFill>
          <a:blip r:embed="rId3">
            <a:alphaModFix/>
          </a:blip>
          <a:stretch>
            <a:fillRect/>
          </a:stretch>
        </p:blipFill>
        <p:spPr>
          <a:xfrm>
            <a:off x="156755" y="1031966"/>
            <a:ext cx="2050868" cy="5826034"/>
          </a:xfrm>
          <a:prstGeom prst="roundRect">
            <a:avLst>
              <a:gd name="adj" fmla="val 16667"/>
            </a:avLst>
          </a:prstGeom>
          <a:noFill/>
          <a:ln>
            <a:noFill/>
          </a:ln>
        </p:spPr>
      </p:pic>
      <p:pic>
        <p:nvPicPr>
          <p:cNvPr id="3" name="Graphic 21">
            <a:extLst>
              <a:ext uri="{FF2B5EF4-FFF2-40B4-BE49-F238E27FC236}">
                <a16:creationId xmlns:a16="http://schemas.microsoft.com/office/drawing/2014/main" id="{2B5F9D1B-5969-F39C-9B0D-B1502F479F8D}"/>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64276947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1" name="Rectangle 2"/>
          <p:cNvSpPr>
            <a:spLocks noGrp="1" noChangeArrowheads="1"/>
          </p:cNvSpPr>
          <p:nvPr>
            <p:ph type="title"/>
          </p:nvPr>
        </p:nvSpPr>
        <p:spPr>
          <a:xfrm>
            <a:off x="681446" y="477486"/>
            <a:ext cx="10515600" cy="627652"/>
          </a:xfrm>
        </p:spPr>
        <p:txBody>
          <a:bodyPr rtlCol="0">
            <a:normAutofit/>
          </a:bodyPr>
          <a:lstStyle/>
          <a:p>
            <a:pPr algn="ctr">
              <a:defRPr/>
            </a:pPr>
            <a:r>
              <a:rPr lang="en-US" sz="3600" b="1" dirty="0"/>
              <a:t>Role of Forecasting </a:t>
            </a:r>
            <a:r>
              <a:rPr lang="en-US" sz="3600" b="1" dirty="0" smtClean="0"/>
              <a:t>in </a:t>
            </a:r>
            <a:r>
              <a:rPr lang="en-US" sz="3600" b="1" dirty="0"/>
              <a:t>a Supply Chain</a:t>
            </a:r>
          </a:p>
        </p:txBody>
      </p:sp>
      <p:sp>
        <p:nvSpPr>
          <p:cNvPr id="25603" name="Rectangle 3"/>
          <p:cNvSpPr>
            <a:spLocks noGrp="1" noChangeArrowheads="1"/>
          </p:cNvSpPr>
          <p:nvPr>
            <p:ph type="body" idx="1"/>
          </p:nvPr>
        </p:nvSpPr>
        <p:spPr>
          <a:xfrm>
            <a:off x="1972492" y="1701800"/>
            <a:ext cx="9757954" cy="4660900"/>
          </a:xfrm>
        </p:spPr>
        <p:txBody>
          <a:bodyPr>
            <a:normAutofit/>
          </a:bodyPr>
          <a:lstStyle/>
          <a:p>
            <a:r>
              <a:rPr lang="en-US" b="1" dirty="0">
                <a:solidFill>
                  <a:srgbClr val="C00000"/>
                </a:solidFill>
              </a:rPr>
              <a:t>Demand forecasts </a:t>
            </a:r>
            <a:r>
              <a:rPr lang="en-US" dirty="0"/>
              <a:t>form the basis of all supply chain planning</a:t>
            </a:r>
            <a:r>
              <a:rPr lang="en-US" dirty="0" smtClean="0"/>
              <a:t>. </a:t>
            </a:r>
          </a:p>
          <a:p>
            <a:r>
              <a:rPr lang="en-US" b="1" dirty="0" smtClean="0">
                <a:solidFill>
                  <a:srgbClr val="C00000"/>
                </a:solidFill>
              </a:rPr>
              <a:t>All </a:t>
            </a:r>
            <a:r>
              <a:rPr lang="en-US" b="1" dirty="0">
                <a:solidFill>
                  <a:srgbClr val="C00000"/>
                </a:solidFill>
              </a:rPr>
              <a:t>push processes </a:t>
            </a:r>
            <a:r>
              <a:rPr lang="en-US" dirty="0"/>
              <a:t>in the supply chain are performed </a:t>
            </a:r>
            <a:r>
              <a:rPr lang="en-US" dirty="0" smtClean="0"/>
              <a:t>in anticipation </a:t>
            </a:r>
            <a:r>
              <a:rPr lang="en-US" dirty="0"/>
              <a:t>of customer demand, whereas all </a:t>
            </a:r>
            <a:r>
              <a:rPr lang="en-US" b="1" dirty="0">
                <a:solidFill>
                  <a:srgbClr val="C00000"/>
                </a:solidFill>
              </a:rPr>
              <a:t>pull processes </a:t>
            </a:r>
            <a:r>
              <a:rPr lang="en-US" dirty="0"/>
              <a:t>are performed in response to </a:t>
            </a:r>
            <a:r>
              <a:rPr lang="en-US" dirty="0" smtClean="0"/>
              <a:t>customer demand</a:t>
            </a:r>
            <a:r>
              <a:rPr lang="en-US" dirty="0"/>
              <a:t>. </a:t>
            </a:r>
            <a:endParaRPr lang="en-US" dirty="0" smtClean="0"/>
          </a:p>
          <a:p>
            <a:r>
              <a:rPr lang="en-US" b="1" dirty="0" smtClean="0">
                <a:solidFill>
                  <a:srgbClr val="C00000"/>
                </a:solidFill>
              </a:rPr>
              <a:t>For </a:t>
            </a:r>
            <a:r>
              <a:rPr lang="en-US" b="1" dirty="0">
                <a:solidFill>
                  <a:srgbClr val="C00000"/>
                </a:solidFill>
              </a:rPr>
              <a:t>push processes</a:t>
            </a:r>
            <a:r>
              <a:rPr lang="en-US" dirty="0"/>
              <a:t>, a manager must plan the level of activity, be it production</a:t>
            </a:r>
            <a:r>
              <a:rPr lang="en-US" dirty="0" smtClean="0"/>
              <a:t>, transportation</a:t>
            </a:r>
            <a:r>
              <a:rPr lang="en-US" dirty="0"/>
              <a:t>, or any other planned activity. </a:t>
            </a:r>
            <a:endParaRPr lang="en-US" dirty="0" smtClean="0"/>
          </a:p>
          <a:p>
            <a:r>
              <a:rPr lang="en-US" b="1" dirty="0" smtClean="0">
                <a:solidFill>
                  <a:srgbClr val="C00000"/>
                </a:solidFill>
              </a:rPr>
              <a:t>For </a:t>
            </a:r>
            <a:r>
              <a:rPr lang="en-US" b="1" dirty="0">
                <a:solidFill>
                  <a:srgbClr val="C00000"/>
                </a:solidFill>
              </a:rPr>
              <a:t>pull processes</a:t>
            </a:r>
            <a:r>
              <a:rPr lang="en-US" dirty="0"/>
              <a:t>, a manager must plan the level </a:t>
            </a:r>
            <a:r>
              <a:rPr lang="en-US" dirty="0" smtClean="0"/>
              <a:t>of available </a:t>
            </a:r>
            <a:r>
              <a:rPr lang="en-US" dirty="0"/>
              <a:t>capacity and inventory, but not the actual amount to be executed. </a:t>
            </a:r>
            <a:endParaRPr lang="en-US" dirty="0" smtClean="0"/>
          </a:p>
          <a:p>
            <a:r>
              <a:rPr lang="en-US" b="1" dirty="0" smtClean="0">
                <a:solidFill>
                  <a:srgbClr val="C00000"/>
                </a:solidFill>
              </a:rPr>
              <a:t>In </a:t>
            </a:r>
            <a:r>
              <a:rPr lang="en-US" b="1" dirty="0">
                <a:solidFill>
                  <a:srgbClr val="C00000"/>
                </a:solidFill>
              </a:rPr>
              <a:t>both instances</a:t>
            </a:r>
            <a:r>
              <a:rPr lang="en-US" dirty="0"/>
              <a:t>, </a:t>
            </a:r>
            <a:r>
              <a:rPr lang="en-US" dirty="0" smtClean="0"/>
              <a:t>the first </a:t>
            </a:r>
            <a:r>
              <a:rPr lang="en-US" dirty="0"/>
              <a:t>step a manager must take is to forecast what customer demand will be.</a:t>
            </a:r>
            <a:endParaRPr lang="en-US" altLang="en-US" dirty="0"/>
          </a:p>
        </p:txBody>
      </p:sp>
      <p:sp>
        <p:nvSpPr>
          <p:cNvPr id="4" name="Parallelogram 13">
            <a:extLst>
              <a:ext uri="{FF2B5EF4-FFF2-40B4-BE49-F238E27FC236}">
                <a16:creationId xmlns:a16="http://schemas.microsoft.com/office/drawing/2014/main" id="{55E5E750-62AD-0BCA-E666-1BCC9F0818B4}"/>
              </a:ext>
            </a:extLst>
          </p:cNvPr>
          <p:cNvSpPr/>
          <p:nvPr/>
        </p:nvSpPr>
        <p:spPr>
          <a:xfrm rot="16200000" flipV="1">
            <a:off x="-1410504" y="3239874"/>
            <a:ext cx="4816568" cy="1740417"/>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6" name="Graphic 21">
            <a:extLst>
              <a:ext uri="{FF2B5EF4-FFF2-40B4-BE49-F238E27FC236}">
                <a16:creationId xmlns:a16="http://schemas.microsoft.com/office/drawing/2014/main" id="{2B5F9D1B-5969-F39C-9B0D-B1502F479F8D}"/>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142808285"/>
      </p:ext>
    </p:extLst>
  </p:cSld>
  <p:clrMapOvr>
    <a:masterClrMapping/>
  </p:clrMapOvr>
  <p:transition spd="slow">
    <p:pull dir="lu"/>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1" name="Rectangle 2"/>
          <p:cNvSpPr>
            <a:spLocks noGrp="1" noChangeArrowheads="1"/>
          </p:cNvSpPr>
          <p:nvPr>
            <p:ph type="title"/>
          </p:nvPr>
        </p:nvSpPr>
        <p:spPr>
          <a:xfrm>
            <a:off x="288164" y="359675"/>
            <a:ext cx="10515600" cy="627652"/>
          </a:xfrm>
        </p:spPr>
        <p:txBody>
          <a:bodyPr rtlCol="0">
            <a:normAutofit/>
          </a:bodyPr>
          <a:lstStyle/>
          <a:p>
            <a:pPr algn="ctr">
              <a:defRPr/>
            </a:pPr>
            <a:r>
              <a:rPr lang="en-US" sz="3600" b="1" dirty="0"/>
              <a:t>Role of Forecasting </a:t>
            </a:r>
            <a:r>
              <a:rPr lang="en-US" sz="3600" b="1" dirty="0" smtClean="0"/>
              <a:t>in </a:t>
            </a:r>
            <a:r>
              <a:rPr lang="en-US" sz="3600" b="1" dirty="0"/>
              <a:t>a Supply Chain</a:t>
            </a:r>
          </a:p>
        </p:txBody>
      </p:sp>
      <p:sp>
        <p:nvSpPr>
          <p:cNvPr id="25603" name="Rectangle 3"/>
          <p:cNvSpPr>
            <a:spLocks noGrp="1" noChangeArrowheads="1"/>
          </p:cNvSpPr>
          <p:nvPr>
            <p:ph type="body" idx="1"/>
          </p:nvPr>
        </p:nvSpPr>
        <p:spPr>
          <a:xfrm>
            <a:off x="1514901" y="1506049"/>
            <a:ext cx="10365924" cy="4660900"/>
          </a:xfrm>
        </p:spPr>
        <p:txBody>
          <a:bodyPr>
            <a:noAutofit/>
          </a:bodyPr>
          <a:lstStyle/>
          <a:p>
            <a:pPr algn="just"/>
            <a:r>
              <a:rPr lang="en-US" sz="2700" dirty="0"/>
              <a:t>The forecast of demand forms the basis for all strategic and planning decisions in a supply chain</a:t>
            </a:r>
            <a:r>
              <a:rPr lang="en-US" sz="2700" dirty="0" smtClean="0"/>
              <a:t>.</a:t>
            </a:r>
          </a:p>
          <a:p>
            <a:pPr algn="just"/>
            <a:r>
              <a:rPr lang="en-US" sz="2700" dirty="0" smtClean="0"/>
              <a:t>When </a:t>
            </a:r>
            <a:r>
              <a:rPr lang="en-US" sz="2700" dirty="0"/>
              <a:t>all stages of a supply chain work together to produce a collaborative forecast</a:t>
            </a:r>
            <a:r>
              <a:rPr lang="en-US" sz="2700" dirty="0" smtClean="0"/>
              <a:t>, however</a:t>
            </a:r>
            <a:r>
              <a:rPr lang="en-US" sz="2700" dirty="0"/>
              <a:t>, the forecast tends to be much more accurate. </a:t>
            </a:r>
            <a:endParaRPr lang="en-US" sz="2700" dirty="0" smtClean="0"/>
          </a:p>
          <a:p>
            <a:pPr algn="just"/>
            <a:r>
              <a:rPr lang="en-US" sz="2700" dirty="0" smtClean="0"/>
              <a:t>The </a:t>
            </a:r>
            <a:r>
              <a:rPr lang="en-US" sz="2700" dirty="0"/>
              <a:t>resulting forecast accuracy </a:t>
            </a:r>
            <a:r>
              <a:rPr lang="en-US" sz="2700" dirty="0" smtClean="0"/>
              <a:t>enables supply </a:t>
            </a:r>
            <a:r>
              <a:rPr lang="en-US" sz="2700" dirty="0"/>
              <a:t>chains to be both more responsive and more efficient in serving their customers. </a:t>
            </a:r>
            <a:endParaRPr lang="en-US" sz="2700" dirty="0" smtClean="0"/>
          </a:p>
          <a:p>
            <a:pPr algn="just"/>
            <a:r>
              <a:rPr lang="en-US" sz="2700" dirty="0" smtClean="0"/>
              <a:t>Long-term </a:t>
            </a:r>
            <a:r>
              <a:rPr lang="en-US" sz="2700" dirty="0"/>
              <a:t>forecasts are usually </a:t>
            </a:r>
            <a:r>
              <a:rPr lang="en-US" sz="2700" dirty="0" smtClean="0"/>
              <a:t>less </a:t>
            </a:r>
            <a:r>
              <a:rPr lang="en-US" sz="2700" dirty="0"/>
              <a:t>accurate than short-term </a:t>
            </a:r>
            <a:r>
              <a:rPr lang="en-US" sz="2700" dirty="0" smtClean="0"/>
              <a:t>forecasts.</a:t>
            </a:r>
          </a:p>
          <a:p>
            <a:pPr algn="just"/>
            <a:r>
              <a:rPr lang="en-US" sz="2700" dirty="0" smtClean="0"/>
              <a:t>Leaders in many </a:t>
            </a:r>
            <a:r>
              <a:rPr lang="en-US" sz="2700" dirty="0"/>
              <a:t>supply chains, from electronics manufacturers to packaged-goods retailers, have </a:t>
            </a:r>
            <a:r>
              <a:rPr lang="en-US" sz="2700" dirty="0" smtClean="0"/>
              <a:t>improved their </a:t>
            </a:r>
            <a:r>
              <a:rPr lang="en-US" sz="2700" dirty="0"/>
              <a:t>ability to match supply and demand by moving toward collaborative forecasting.</a:t>
            </a:r>
            <a:endParaRPr lang="en-US" altLang="en-US" sz="2700" b="1" dirty="0"/>
          </a:p>
        </p:txBody>
      </p:sp>
      <p:sp>
        <p:nvSpPr>
          <p:cNvPr id="4" name="Parallelogram 13">
            <a:extLst>
              <a:ext uri="{FF2B5EF4-FFF2-40B4-BE49-F238E27FC236}">
                <a16:creationId xmlns:a16="http://schemas.microsoft.com/office/drawing/2014/main" id="{55E5E750-62AD-0BCA-E666-1BCC9F0818B4}"/>
              </a:ext>
            </a:extLst>
          </p:cNvPr>
          <p:cNvSpPr/>
          <p:nvPr/>
        </p:nvSpPr>
        <p:spPr>
          <a:xfrm rot="16200000" flipV="1">
            <a:off x="-1587048" y="3416418"/>
            <a:ext cx="4816568" cy="1387329"/>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6" name="Graphic 21">
            <a:extLst>
              <a:ext uri="{FF2B5EF4-FFF2-40B4-BE49-F238E27FC236}">
                <a16:creationId xmlns:a16="http://schemas.microsoft.com/office/drawing/2014/main" id="{2B5F9D1B-5969-F39C-9B0D-B1502F479F8D}"/>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676433090"/>
      </p:ext>
    </p:extLst>
  </p:cSld>
  <p:clrMapOvr>
    <a:masterClrMapping/>
  </p:clrMapOvr>
  <p:transition spd="slow">
    <p:pull dir="lu"/>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1" name="Rectangle 2"/>
          <p:cNvSpPr>
            <a:spLocks noGrp="1" noChangeArrowheads="1"/>
          </p:cNvSpPr>
          <p:nvPr>
            <p:ph type="title"/>
          </p:nvPr>
        </p:nvSpPr>
        <p:spPr>
          <a:xfrm>
            <a:off x="288164" y="359675"/>
            <a:ext cx="10515600" cy="627652"/>
          </a:xfrm>
        </p:spPr>
        <p:txBody>
          <a:bodyPr rtlCol="0">
            <a:normAutofit/>
          </a:bodyPr>
          <a:lstStyle/>
          <a:p>
            <a:pPr algn="ctr">
              <a:defRPr/>
            </a:pPr>
            <a:r>
              <a:rPr lang="en-US" sz="3600" b="1" dirty="0"/>
              <a:t>Role of Forecasting </a:t>
            </a:r>
            <a:r>
              <a:rPr lang="en-US" sz="3600" b="1" dirty="0" smtClean="0"/>
              <a:t>in </a:t>
            </a:r>
            <a:r>
              <a:rPr lang="en-US" sz="3600" b="1" dirty="0"/>
              <a:t>a Supply Chain</a:t>
            </a:r>
          </a:p>
        </p:txBody>
      </p:sp>
      <p:sp>
        <p:nvSpPr>
          <p:cNvPr id="25603" name="Rectangle 3"/>
          <p:cNvSpPr>
            <a:spLocks noGrp="1" noChangeArrowheads="1"/>
          </p:cNvSpPr>
          <p:nvPr>
            <p:ph type="body" idx="1"/>
          </p:nvPr>
        </p:nvSpPr>
        <p:spPr>
          <a:xfrm>
            <a:off x="1514902" y="1506049"/>
            <a:ext cx="10208525" cy="4660900"/>
          </a:xfrm>
        </p:spPr>
        <p:txBody>
          <a:bodyPr>
            <a:normAutofit lnSpcReduction="10000"/>
          </a:bodyPr>
          <a:lstStyle/>
          <a:p>
            <a:r>
              <a:rPr lang="en-US" b="1" dirty="0" smtClean="0">
                <a:solidFill>
                  <a:srgbClr val="C00000"/>
                </a:solidFill>
              </a:rPr>
              <a:t>Example</a:t>
            </a:r>
            <a:r>
              <a:rPr lang="en-US" dirty="0" smtClean="0"/>
              <a:t> : Consider </a:t>
            </a:r>
            <a:r>
              <a:rPr lang="en-US" dirty="0"/>
              <a:t>the value of collaborative forecasting for </a:t>
            </a:r>
            <a:r>
              <a:rPr lang="en-US" dirty="0" smtClean="0"/>
              <a:t>         Coca-Cola </a:t>
            </a:r>
            <a:r>
              <a:rPr lang="en-US" dirty="0"/>
              <a:t>and its bottlers. </a:t>
            </a:r>
            <a:endParaRPr lang="en-US" dirty="0" smtClean="0"/>
          </a:p>
          <a:p>
            <a:r>
              <a:rPr lang="en-US" dirty="0" smtClean="0"/>
              <a:t>Coca-Cola decides </a:t>
            </a:r>
            <a:r>
              <a:rPr lang="en-US" dirty="0"/>
              <a:t>on the timing of promotions based on the demand forecast over the coming quarter. </a:t>
            </a:r>
            <a:endParaRPr lang="en-US" dirty="0" smtClean="0"/>
          </a:p>
          <a:p>
            <a:r>
              <a:rPr lang="en-US" dirty="0" smtClean="0"/>
              <a:t>Promotion decisions </a:t>
            </a:r>
            <a:r>
              <a:rPr lang="en-US" dirty="0"/>
              <a:t>are then incorporated into an updated demand forecast. </a:t>
            </a:r>
            <a:endParaRPr lang="en-US" dirty="0" smtClean="0"/>
          </a:p>
          <a:p>
            <a:r>
              <a:rPr lang="en-US" dirty="0" smtClean="0"/>
              <a:t>The </a:t>
            </a:r>
            <a:r>
              <a:rPr lang="en-US" dirty="0"/>
              <a:t>updated forecast </a:t>
            </a:r>
            <a:r>
              <a:rPr lang="en-US" dirty="0" smtClean="0"/>
              <a:t>is essential </a:t>
            </a:r>
            <a:r>
              <a:rPr lang="en-US" dirty="0"/>
              <a:t>for the bottlers to plan their capacity and production decisions. </a:t>
            </a:r>
            <a:endParaRPr lang="en-US" dirty="0" smtClean="0"/>
          </a:p>
          <a:p>
            <a:r>
              <a:rPr lang="en-US" dirty="0" smtClean="0"/>
              <a:t>A </a:t>
            </a:r>
            <a:r>
              <a:rPr lang="en-US" dirty="0"/>
              <a:t>bottler </a:t>
            </a:r>
            <a:r>
              <a:rPr lang="en-US" dirty="0" smtClean="0"/>
              <a:t>operating without </a:t>
            </a:r>
            <a:r>
              <a:rPr lang="en-US" dirty="0"/>
              <a:t>an updated forecast based on the promotion is unlikely to have sufficient supply </a:t>
            </a:r>
            <a:r>
              <a:rPr lang="en-US" dirty="0" smtClean="0"/>
              <a:t>available for </a:t>
            </a:r>
            <a:r>
              <a:rPr lang="en-US" dirty="0"/>
              <a:t>Coca-Cola, thus hurting supply chain </a:t>
            </a:r>
            <a:r>
              <a:rPr lang="en-US" dirty="0" smtClean="0"/>
              <a:t>profits.</a:t>
            </a:r>
            <a:endParaRPr lang="en-US" altLang="en-US" b="1" dirty="0"/>
          </a:p>
        </p:txBody>
      </p:sp>
      <p:sp>
        <p:nvSpPr>
          <p:cNvPr id="4" name="Parallelogram 13">
            <a:extLst>
              <a:ext uri="{FF2B5EF4-FFF2-40B4-BE49-F238E27FC236}">
                <a16:creationId xmlns:a16="http://schemas.microsoft.com/office/drawing/2014/main" id="{55E5E750-62AD-0BCA-E666-1BCC9F0818B4}"/>
              </a:ext>
            </a:extLst>
          </p:cNvPr>
          <p:cNvSpPr/>
          <p:nvPr/>
        </p:nvSpPr>
        <p:spPr>
          <a:xfrm rot="16200000" flipV="1">
            <a:off x="-1587048" y="3416418"/>
            <a:ext cx="4816568" cy="1387329"/>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6" name="Graphic 21">
            <a:extLst>
              <a:ext uri="{FF2B5EF4-FFF2-40B4-BE49-F238E27FC236}">
                <a16:creationId xmlns:a16="http://schemas.microsoft.com/office/drawing/2014/main" id="{2B5F9D1B-5969-F39C-9B0D-B1502F479F8D}"/>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974757633"/>
      </p:ext>
    </p:extLst>
  </p:cSld>
  <p:clrMapOvr>
    <a:masterClrMapping/>
  </p:clrMapOvr>
  <p:transition spd="slow">
    <p:pull dir="lu"/>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a:xfrm>
            <a:off x="380012" y="282161"/>
            <a:ext cx="10515600" cy="627652"/>
          </a:xfrm>
        </p:spPr>
        <p:txBody>
          <a:bodyPr>
            <a:normAutofit fontScale="90000"/>
          </a:bodyPr>
          <a:lstStyle/>
          <a:p>
            <a:pPr algn="ctr" eaLnBrk="1" hangingPunct="1"/>
            <a:r>
              <a:rPr lang="en-US" altLang="en-US" b="1" dirty="0" smtClean="0"/>
              <a:t>Characteristics of Forecasts</a:t>
            </a:r>
          </a:p>
        </p:txBody>
      </p:sp>
      <p:sp>
        <p:nvSpPr>
          <p:cNvPr id="26627" name="Rectangle 3"/>
          <p:cNvSpPr>
            <a:spLocks noGrp="1" noChangeArrowheads="1"/>
          </p:cNvSpPr>
          <p:nvPr>
            <p:ph type="body" idx="1"/>
          </p:nvPr>
        </p:nvSpPr>
        <p:spPr>
          <a:xfrm>
            <a:off x="1541417" y="1765312"/>
            <a:ext cx="10136777" cy="4114800"/>
          </a:xfrm>
        </p:spPr>
        <p:txBody>
          <a:bodyPr>
            <a:noAutofit/>
          </a:bodyPr>
          <a:lstStyle/>
          <a:p>
            <a:pPr marL="457200" indent="-457200">
              <a:buSzPct val="100000"/>
              <a:buFont typeface="Arial" panose="020B0604020202020204" pitchFamily="34" charset="0"/>
              <a:buAutoNum type="arabicPeriod"/>
            </a:pPr>
            <a:r>
              <a:rPr lang="en-US" altLang="en-US" dirty="0"/>
              <a:t>Forecasts are always inaccurate and should thus include both </a:t>
            </a:r>
            <a:r>
              <a:rPr lang="en-US" altLang="en-US" dirty="0" smtClean="0"/>
              <a:t>the </a:t>
            </a:r>
            <a:r>
              <a:rPr lang="en-US" altLang="en-US" dirty="0"/>
              <a:t>expected value of the forecast and a measure of forecast error</a:t>
            </a:r>
          </a:p>
          <a:p>
            <a:pPr marL="457200" indent="-457200">
              <a:buSzPct val="100000"/>
              <a:buFont typeface="Arial" panose="020B0604020202020204" pitchFamily="34" charset="0"/>
              <a:buAutoNum type="arabicPeriod"/>
            </a:pPr>
            <a:r>
              <a:rPr lang="en-US" altLang="en-US" dirty="0"/>
              <a:t>Long-term forecasts are usually less accurate than short-term forecasts</a:t>
            </a:r>
          </a:p>
          <a:p>
            <a:pPr marL="457200" indent="-457200">
              <a:buSzPct val="100000"/>
              <a:buFont typeface="Arial" panose="020B0604020202020204" pitchFamily="34" charset="0"/>
              <a:buAutoNum type="arabicPeriod"/>
            </a:pPr>
            <a:r>
              <a:rPr lang="en-US" altLang="en-US" dirty="0"/>
              <a:t>Aggregate forecasts are usually more accurate than disaggregate forecasts</a:t>
            </a:r>
          </a:p>
          <a:p>
            <a:pPr marL="457200" indent="-457200">
              <a:buSzPct val="100000"/>
              <a:buFont typeface="Arial" panose="020B0604020202020204" pitchFamily="34" charset="0"/>
              <a:buAutoNum type="arabicPeriod"/>
            </a:pPr>
            <a:r>
              <a:rPr lang="en-US" altLang="en-US" dirty="0"/>
              <a:t>In general, the farther up the supply chain a company is, the greater is the distortion of information it receives</a:t>
            </a:r>
            <a:endParaRPr lang="en-US" altLang="en-US" dirty="0">
              <a:latin typeface="Times New Roman" panose="02020603050405020304" pitchFamily="18" charset="0"/>
            </a:endParaRPr>
          </a:p>
        </p:txBody>
      </p:sp>
      <p:sp>
        <p:nvSpPr>
          <p:cNvPr id="4" name="Parallelogram 13">
            <a:extLst>
              <a:ext uri="{FF2B5EF4-FFF2-40B4-BE49-F238E27FC236}">
                <a16:creationId xmlns:a16="http://schemas.microsoft.com/office/drawing/2014/main" id="{55E5E750-62AD-0BCA-E666-1BCC9F0818B4}"/>
              </a:ext>
            </a:extLst>
          </p:cNvPr>
          <p:cNvSpPr/>
          <p:nvPr/>
        </p:nvSpPr>
        <p:spPr>
          <a:xfrm rot="16200000" flipV="1">
            <a:off x="-1807568" y="3169382"/>
            <a:ext cx="5284125" cy="1413845"/>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5" name="Graphic 22">
            <a:extLst>
              <a:ext uri="{FF2B5EF4-FFF2-40B4-BE49-F238E27FC236}">
                <a16:creationId xmlns:a16="http://schemas.microsoft.com/office/drawing/2014/main" id="{ACE76E66-5FF1-83D6-4EAC-3853027A6FD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264625" y="259683"/>
            <a:ext cx="2727078" cy="1166001"/>
          </a:xfrm>
          <a:prstGeom prst="rect">
            <a:avLst/>
          </a:prstGeom>
        </p:spPr>
      </p:pic>
      <p:sp>
        <p:nvSpPr>
          <p:cNvPr id="6" name="TextBox 5">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202200551"/>
      </p:ext>
    </p:extLst>
  </p:cSld>
  <p:clrMapOvr>
    <a:masterClrMapping/>
  </p:clrMapOvr>
  <p:transition spd="slow">
    <p:pull dir="lu"/>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a:xfrm>
            <a:off x="756313" y="240629"/>
            <a:ext cx="10515600" cy="653778"/>
          </a:xfrm>
        </p:spPr>
        <p:txBody>
          <a:bodyPr>
            <a:normAutofit fontScale="90000"/>
          </a:bodyPr>
          <a:lstStyle/>
          <a:p>
            <a:pPr algn="ctr" eaLnBrk="1" hangingPunct="1"/>
            <a:r>
              <a:rPr lang="en-US" altLang="en-US" b="1" dirty="0" smtClean="0"/>
              <a:t>Components and Methods</a:t>
            </a:r>
          </a:p>
        </p:txBody>
      </p:sp>
      <p:sp>
        <p:nvSpPr>
          <p:cNvPr id="27651" name="Rectangle 3"/>
          <p:cNvSpPr>
            <a:spLocks noGrp="1" noChangeArrowheads="1"/>
          </p:cNvSpPr>
          <p:nvPr>
            <p:ph type="body" idx="1"/>
          </p:nvPr>
        </p:nvSpPr>
        <p:spPr>
          <a:xfrm>
            <a:off x="2128466" y="1453994"/>
            <a:ext cx="9539785" cy="4762500"/>
          </a:xfrm>
        </p:spPr>
        <p:txBody>
          <a:bodyPr>
            <a:normAutofit/>
          </a:bodyPr>
          <a:lstStyle/>
          <a:p>
            <a:r>
              <a:rPr lang="en-US" altLang="en-US" dirty="0"/>
              <a:t>Companies must identify the factors that influence future demand and then ascertain the relationship between these factors and future </a:t>
            </a:r>
            <a:r>
              <a:rPr lang="en-US" altLang="en-US" dirty="0" smtClean="0"/>
              <a:t>demand </a:t>
            </a:r>
            <a:r>
              <a:rPr lang="en-US" dirty="0"/>
              <a:t>including the following</a:t>
            </a:r>
            <a:r>
              <a:rPr lang="en-US" dirty="0" smtClean="0"/>
              <a:t>:</a:t>
            </a:r>
          </a:p>
          <a:p>
            <a:pPr marL="0" indent="0">
              <a:buNone/>
            </a:pPr>
            <a:endParaRPr lang="en-US" altLang="en-US" dirty="0"/>
          </a:p>
          <a:p>
            <a:pPr lvl="1" eaLnBrk="1" hangingPunct="1"/>
            <a:r>
              <a:rPr lang="en-US" altLang="en-US" sz="2800" dirty="0"/>
              <a:t>Past demand</a:t>
            </a:r>
          </a:p>
          <a:p>
            <a:pPr lvl="1" eaLnBrk="1" hangingPunct="1"/>
            <a:r>
              <a:rPr lang="en-US" altLang="en-US" sz="2800" dirty="0"/>
              <a:t>Lead time of product replenishment</a:t>
            </a:r>
          </a:p>
          <a:p>
            <a:pPr lvl="1" eaLnBrk="1" hangingPunct="1"/>
            <a:r>
              <a:rPr lang="en-US" altLang="en-US" sz="2800" dirty="0"/>
              <a:t>Planned advertising or marketing efforts</a:t>
            </a:r>
          </a:p>
          <a:p>
            <a:pPr lvl="1" eaLnBrk="1" hangingPunct="1"/>
            <a:r>
              <a:rPr lang="en-US" altLang="en-US" sz="2800" dirty="0"/>
              <a:t>Planned price discounts</a:t>
            </a:r>
          </a:p>
          <a:p>
            <a:pPr lvl="1" eaLnBrk="1" hangingPunct="1"/>
            <a:r>
              <a:rPr lang="en-US" altLang="en-US" sz="2800" dirty="0"/>
              <a:t>State of the economy</a:t>
            </a:r>
          </a:p>
          <a:p>
            <a:pPr lvl="1" eaLnBrk="1" hangingPunct="1"/>
            <a:r>
              <a:rPr lang="en-US" altLang="en-US" sz="2800" dirty="0"/>
              <a:t>Actions that competitors have taken</a:t>
            </a:r>
            <a:endParaRPr lang="en-US" altLang="en-US" sz="2800" b="1" dirty="0"/>
          </a:p>
        </p:txBody>
      </p:sp>
      <p:sp>
        <p:nvSpPr>
          <p:cNvPr id="4" name="Parallelogram 13">
            <a:extLst>
              <a:ext uri="{FF2B5EF4-FFF2-40B4-BE49-F238E27FC236}">
                <a16:creationId xmlns:a16="http://schemas.microsoft.com/office/drawing/2014/main" id="{55E5E750-62AD-0BCA-E666-1BCC9F0818B4}"/>
              </a:ext>
            </a:extLst>
          </p:cNvPr>
          <p:cNvSpPr/>
          <p:nvPr/>
        </p:nvSpPr>
        <p:spPr>
          <a:xfrm rot="16200000" flipV="1">
            <a:off x="-1572777" y="2934592"/>
            <a:ext cx="5284125" cy="1883427"/>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5" name="Graphic 21">
            <a:extLst>
              <a:ext uri="{FF2B5EF4-FFF2-40B4-BE49-F238E27FC236}">
                <a16:creationId xmlns:a16="http://schemas.microsoft.com/office/drawing/2014/main" id="{2B5F9D1B-5969-F39C-9B0D-B1502F479F8D}"/>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6" name="TextBox 5">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177508507"/>
      </p:ext>
    </p:extLst>
  </p:cSld>
  <p:clrMapOvr>
    <a:masterClrMapping/>
  </p:clrMapOvr>
  <p:transition spd="slow">
    <p:pull dir="lu"/>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a:xfrm>
            <a:off x="797257" y="201041"/>
            <a:ext cx="10515600" cy="653778"/>
          </a:xfrm>
        </p:spPr>
        <p:txBody>
          <a:bodyPr>
            <a:normAutofit fontScale="90000"/>
          </a:bodyPr>
          <a:lstStyle/>
          <a:p>
            <a:pPr algn="ctr" eaLnBrk="1" hangingPunct="1"/>
            <a:r>
              <a:rPr lang="en-US" altLang="en-US" b="1" dirty="0" smtClean="0"/>
              <a:t>Components and Methods</a:t>
            </a:r>
          </a:p>
        </p:txBody>
      </p:sp>
      <p:sp>
        <p:nvSpPr>
          <p:cNvPr id="27651" name="Rectangle 3"/>
          <p:cNvSpPr>
            <a:spLocks noGrp="1" noChangeArrowheads="1"/>
          </p:cNvSpPr>
          <p:nvPr>
            <p:ph type="body" idx="1"/>
          </p:nvPr>
        </p:nvSpPr>
        <p:spPr>
          <a:xfrm>
            <a:off x="1501254" y="1353650"/>
            <a:ext cx="10098563" cy="4762500"/>
          </a:xfrm>
        </p:spPr>
        <p:txBody>
          <a:bodyPr>
            <a:noAutofit/>
          </a:bodyPr>
          <a:lstStyle/>
          <a:p>
            <a:r>
              <a:rPr lang="en-US" altLang="en-US" sz="2700" dirty="0"/>
              <a:t>A company must understand such factors before it can select an appropriate </a:t>
            </a:r>
            <a:r>
              <a:rPr lang="en-US" altLang="en-US" sz="2700" dirty="0" smtClean="0"/>
              <a:t>forecasting methodology.</a:t>
            </a:r>
          </a:p>
          <a:p>
            <a:pPr marL="0" indent="0">
              <a:buNone/>
            </a:pPr>
            <a:r>
              <a:rPr lang="en-US" altLang="en-US" sz="2700" dirty="0" smtClean="0"/>
              <a:t> </a:t>
            </a:r>
          </a:p>
          <a:p>
            <a:pPr marL="0" indent="0">
              <a:buNone/>
            </a:pPr>
            <a:r>
              <a:rPr lang="en-US" altLang="en-US" sz="2700" b="1" dirty="0" smtClean="0">
                <a:solidFill>
                  <a:srgbClr val="C00000"/>
                </a:solidFill>
              </a:rPr>
              <a:t>For </a:t>
            </a:r>
            <a:r>
              <a:rPr lang="en-US" altLang="en-US" sz="2700" b="1" dirty="0">
                <a:solidFill>
                  <a:srgbClr val="C00000"/>
                </a:solidFill>
              </a:rPr>
              <a:t>example</a:t>
            </a:r>
            <a:r>
              <a:rPr lang="en-US" altLang="en-US" sz="2700" dirty="0"/>
              <a:t>, </a:t>
            </a:r>
            <a:endParaRPr lang="en-US" altLang="en-US" sz="2700" dirty="0" smtClean="0"/>
          </a:p>
          <a:p>
            <a:r>
              <a:rPr lang="en-US" altLang="en-US" sz="2700" dirty="0" smtClean="0"/>
              <a:t>Historically </a:t>
            </a:r>
            <a:r>
              <a:rPr lang="en-US" altLang="en-US" sz="2700" dirty="0"/>
              <a:t>a firm may have experienced low demand for </a:t>
            </a:r>
            <a:r>
              <a:rPr lang="en-US" altLang="en-US" sz="2700" dirty="0" smtClean="0"/>
              <a:t>chicken noodle </a:t>
            </a:r>
            <a:r>
              <a:rPr lang="en-US" altLang="en-US" sz="2700" dirty="0"/>
              <a:t>soup in July and high demand in December and January. </a:t>
            </a:r>
            <a:endParaRPr lang="en-US" altLang="en-US" sz="2700" dirty="0" smtClean="0"/>
          </a:p>
          <a:p>
            <a:r>
              <a:rPr lang="en-US" altLang="en-US" sz="2700" dirty="0" smtClean="0"/>
              <a:t>If </a:t>
            </a:r>
            <a:r>
              <a:rPr lang="en-US" altLang="en-US" sz="2700" dirty="0"/>
              <a:t>the firm decides to </a:t>
            </a:r>
            <a:r>
              <a:rPr lang="en-US" altLang="en-US" sz="2700" dirty="0" smtClean="0"/>
              <a:t>discount the </a:t>
            </a:r>
            <a:r>
              <a:rPr lang="en-US" altLang="en-US" sz="2700" dirty="0"/>
              <a:t>product in July, the situation is likely to change, with some of the future demand shifting </a:t>
            </a:r>
            <a:r>
              <a:rPr lang="en-US" altLang="en-US" sz="2700" dirty="0" smtClean="0"/>
              <a:t>to the </a:t>
            </a:r>
            <a:r>
              <a:rPr lang="en-US" altLang="en-US" sz="2700" dirty="0"/>
              <a:t>month of July. </a:t>
            </a:r>
            <a:endParaRPr lang="en-US" altLang="en-US" sz="2700" dirty="0" smtClean="0"/>
          </a:p>
          <a:p>
            <a:r>
              <a:rPr lang="en-US" altLang="en-US" sz="2700" dirty="0" smtClean="0"/>
              <a:t>The </a:t>
            </a:r>
            <a:r>
              <a:rPr lang="en-US" altLang="en-US" sz="2700" dirty="0"/>
              <a:t>firm should make its forecast taking this factor into consideration.</a:t>
            </a:r>
            <a:endParaRPr lang="en-US" altLang="en-US" sz="2700" b="1" dirty="0"/>
          </a:p>
        </p:txBody>
      </p:sp>
      <p:sp>
        <p:nvSpPr>
          <p:cNvPr id="4" name="Parallelogram 13">
            <a:extLst>
              <a:ext uri="{FF2B5EF4-FFF2-40B4-BE49-F238E27FC236}">
                <a16:creationId xmlns:a16="http://schemas.microsoft.com/office/drawing/2014/main" id="{55E5E750-62AD-0BCA-E666-1BCC9F0818B4}"/>
              </a:ext>
            </a:extLst>
          </p:cNvPr>
          <p:cNvSpPr/>
          <p:nvPr/>
        </p:nvSpPr>
        <p:spPr>
          <a:xfrm rot="16200000" flipV="1">
            <a:off x="-1990178" y="3366568"/>
            <a:ext cx="5609182" cy="1373682"/>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5" name="Graphic 21">
            <a:extLst>
              <a:ext uri="{FF2B5EF4-FFF2-40B4-BE49-F238E27FC236}">
                <a16:creationId xmlns:a16="http://schemas.microsoft.com/office/drawing/2014/main" id="{2B5F9D1B-5969-F39C-9B0D-B1502F479F8D}"/>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6" name="TextBox 5">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373325415"/>
      </p:ext>
    </p:extLst>
  </p:cSld>
  <p:clrMapOvr>
    <a:masterClrMapping/>
  </p:clrMapOvr>
  <p:transition spd="slow">
    <p:pull dir="lu"/>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a:xfrm>
            <a:off x="606188" y="303728"/>
            <a:ext cx="10515600" cy="588464"/>
          </a:xfrm>
        </p:spPr>
        <p:txBody>
          <a:bodyPr>
            <a:normAutofit fontScale="90000"/>
          </a:bodyPr>
          <a:lstStyle/>
          <a:p>
            <a:pPr algn="ctr" eaLnBrk="1" hangingPunct="1"/>
            <a:r>
              <a:rPr lang="en-US" altLang="en-US" b="1" dirty="0" smtClean="0"/>
              <a:t>Components and Methods</a:t>
            </a:r>
          </a:p>
        </p:txBody>
      </p:sp>
      <p:sp>
        <p:nvSpPr>
          <p:cNvPr id="28675" name="Rectangle 3"/>
          <p:cNvSpPr>
            <a:spLocks noGrp="1" noChangeArrowheads="1"/>
          </p:cNvSpPr>
          <p:nvPr>
            <p:ph type="body" idx="1"/>
          </p:nvPr>
        </p:nvSpPr>
        <p:spPr>
          <a:xfrm>
            <a:off x="2209800" y="1417638"/>
            <a:ext cx="9349854" cy="5059362"/>
          </a:xfrm>
        </p:spPr>
        <p:txBody>
          <a:bodyPr/>
          <a:lstStyle/>
          <a:p>
            <a:pPr marL="514350" indent="-514350">
              <a:buSzPct val="100000"/>
              <a:buFont typeface="Arial" panose="020B0604020202020204" pitchFamily="34" charset="0"/>
              <a:buAutoNum type="arabicPeriod"/>
            </a:pPr>
            <a:r>
              <a:rPr lang="en-US" altLang="en-US" b="1" dirty="0">
                <a:solidFill>
                  <a:srgbClr val="C00000"/>
                </a:solidFill>
              </a:rPr>
              <a:t>Qualitative</a:t>
            </a:r>
          </a:p>
          <a:p>
            <a:pPr lvl="1" eaLnBrk="1" hangingPunct="1"/>
            <a:r>
              <a:rPr lang="en-US" altLang="en-US" dirty="0"/>
              <a:t>Primarily subjective</a:t>
            </a:r>
          </a:p>
          <a:p>
            <a:pPr lvl="1" eaLnBrk="1" hangingPunct="1"/>
            <a:r>
              <a:rPr lang="en-US" altLang="en-US" dirty="0"/>
              <a:t>Rely on judgment</a:t>
            </a:r>
          </a:p>
          <a:p>
            <a:pPr marL="514350" indent="-514350">
              <a:buSzPct val="100000"/>
              <a:buFont typeface="Arial" panose="020B0604020202020204" pitchFamily="34" charset="0"/>
              <a:buAutoNum type="arabicPeriod" startAt="2"/>
            </a:pPr>
            <a:r>
              <a:rPr lang="en-US" altLang="en-US" b="1" dirty="0">
                <a:solidFill>
                  <a:srgbClr val="C00000"/>
                </a:solidFill>
              </a:rPr>
              <a:t>Time Series</a:t>
            </a:r>
          </a:p>
          <a:p>
            <a:pPr lvl="1" eaLnBrk="1" hangingPunct="1"/>
            <a:r>
              <a:rPr lang="en-US" altLang="en-US" dirty="0"/>
              <a:t>Use historical demand only</a:t>
            </a:r>
          </a:p>
          <a:p>
            <a:pPr lvl="1" eaLnBrk="1" hangingPunct="1"/>
            <a:r>
              <a:rPr lang="en-US" altLang="en-US" dirty="0"/>
              <a:t>Best with stable demand</a:t>
            </a:r>
          </a:p>
          <a:p>
            <a:pPr marL="514350" indent="-514350">
              <a:buSzPct val="100000"/>
              <a:buFont typeface="Arial" panose="020B0604020202020204" pitchFamily="34" charset="0"/>
              <a:buAutoNum type="arabicPeriod" startAt="3"/>
            </a:pPr>
            <a:r>
              <a:rPr lang="en-US" altLang="en-US" b="1" dirty="0">
                <a:solidFill>
                  <a:srgbClr val="C00000"/>
                </a:solidFill>
              </a:rPr>
              <a:t>Causal</a:t>
            </a:r>
          </a:p>
          <a:p>
            <a:pPr lvl="1" eaLnBrk="1" hangingPunct="1"/>
            <a:r>
              <a:rPr lang="en-US" altLang="en-US" dirty="0"/>
              <a:t>Relationship between demand and some other factor</a:t>
            </a:r>
          </a:p>
          <a:p>
            <a:pPr marL="514350" indent="-514350">
              <a:buSzPct val="100000"/>
              <a:buFont typeface="Arial" panose="020B0604020202020204" pitchFamily="34" charset="0"/>
              <a:buAutoNum type="arabicPeriod" startAt="4"/>
            </a:pPr>
            <a:r>
              <a:rPr lang="en-US" altLang="en-US" b="1" dirty="0">
                <a:solidFill>
                  <a:srgbClr val="C00000"/>
                </a:solidFill>
              </a:rPr>
              <a:t>Simulation</a:t>
            </a:r>
          </a:p>
          <a:p>
            <a:pPr lvl="1" eaLnBrk="1" hangingPunct="1"/>
            <a:r>
              <a:rPr lang="en-US" altLang="en-US" dirty="0"/>
              <a:t>Imitate consumer choices that give rise to demand</a:t>
            </a:r>
          </a:p>
        </p:txBody>
      </p:sp>
      <p:sp>
        <p:nvSpPr>
          <p:cNvPr id="4" name="Parallelogram 13">
            <a:extLst>
              <a:ext uri="{FF2B5EF4-FFF2-40B4-BE49-F238E27FC236}">
                <a16:creationId xmlns:a16="http://schemas.microsoft.com/office/drawing/2014/main" id="{55E5E750-62AD-0BCA-E666-1BCC9F0818B4}"/>
              </a:ext>
            </a:extLst>
          </p:cNvPr>
          <p:cNvSpPr/>
          <p:nvPr/>
        </p:nvSpPr>
        <p:spPr>
          <a:xfrm rot="16200000" flipV="1">
            <a:off x="-1572777" y="2934592"/>
            <a:ext cx="5284125" cy="1883427"/>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5" name="Graphic 21">
            <a:extLst>
              <a:ext uri="{FF2B5EF4-FFF2-40B4-BE49-F238E27FC236}">
                <a16:creationId xmlns:a16="http://schemas.microsoft.com/office/drawing/2014/main" id="{2B5F9D1B-5969-F39C-9B0D-B1502F479F8D}"/>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6" name="TextBox 5">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205209135"/>
      </p:ext>
    </p:extLst>
  </p:cSld>
  <p:clrMapOvr>
    <a:masterClrMapping/>
  </p:clrMapOvr>
  <p:transition spd="slow">
    <p:strips/>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a:xfrm>
            <a:off x="838200" y="365126"/>
            <a:ext cx="10515600" cy="588464"/>
          </a:xfrm>
        </p:spPr>
        <p:txBody>
          <a:bodyPr>
            <a:normAutofit fontScale="90000"/>
          </a:bodyPr>
          <a:lstStyle/>
          <a:p>
            <a:pPr algn="ctr" eaLnBrk="1" hangingPunct="1"/>
            <a:r>
              <a:rPr lang="en-US" altLang="en-US" b="1" dirty="0" smtClean="0"/>
              <a:t>Components and Methods</a:t>
            </a:r>
          </a:p>
        </p:txBody>
      </p:sp>
      <p:sp>
        <p:nvSpPr>
          <p:cNvPr id="28675" name="Rectangle 3"/>
          <p:cNvSpPr>
            <a:spLocks noGrp="1" noChangeArrowheads="1"/>
          </p:cNvSpPr>
          <p:nvPr>
            <p:ph type="body" idx="1"/>
          </p:nvPr>
        </p:nvSpPr>
        <p:spPr>
          <a:xfrm>
            <a:off x="1842449" y="1417638"/>
            <a:ext cx="9771796" cy="5059362"/>
          </a:xfrm>
        </p:spPr>
        <p:txBody>
          <a:bodyPr>
            <a:normAutofit lnSpcReduction="10000"/>
          </a:bodyPr>
          <a:lstStyle/>
          <a:p>
            <a:pPr marL="0" indent="0">
              <a:buNone/>
            </a:pPr>
            <a:r>
              <a:rPr lang="en-US" b="1" dirty="0" smtClean="0">
                <a:solidFill>
                  <a:srgbClr val="C00000"/>
                </a:solidFill>
              </a:rPr>
              <a:t>Qualitative:</a:t>
            </a:r>
          </a:p>
          <a:p>
            <a:pPr marL="0" indent="0">
              <a:buNone/>
            </a:pPr>
            <a:endParaRPr lang="en-US" dirty="0" smtClean="0"/>
          </a:p>
          <a:p>
            <a:pPr>
              <a:buFont typeface="Wingdings" panose="05000000000000000000" pitchFamily="2" charset="2"/>
              <a:buChar char="§"/>
            </a:pPr>
            <a:r>
              <a:rPr lang="en-US" dirty="0" smtClean="0"/>
              <a:t>Qualitative </a:t>
            </a:r>
            <a:r>
              <a:rPr lang="en-US" dirty="0"/>
              <a:t>forecasting methods are primarily subjective and rely </a:t>
            </a:r>
            <a:r>
              <a:rPr lang="en-US" dirty="0" smtClean="0"/>
              <a:t>on human </a:t>
            </a:r>
            <a:r>
              <a:rPr lang="en-US" dirty="0"/>
              <a:t>judgment. </a:t>
            </a:r>
            <a:endParaRPr lang="ar-EG" dirty="0" smtClean="0"/>
          </a:p>
          <a:p>
            <a:pPr>
              <a:buFont typeface="Wingdings" panose="05000000000000000000" pitchFamily="2" charset="2"/>
              <a:buChar char="§"/>
            </a:pPr>
            <a:endParaRPr lang="en-US" dirty="0" smtClean="0"/>
          </a:p>
          <a:p>
            <a:pPr>
              <a:buFont typeface="Wingdings" panose="05000000000000000000" pitchFamily="2" charset="2"/>
              <a:buChar char="§"/>
            </a:pPr>
            <a:r>
              <a:rPr lang="en-US" dirty="0" smtClean="0"/>
              <a:t>They </a:t>
            </a:r>
            <a:r>
              <a:rPr lang="en-US" dirty="0"/>
              <a:t>are most appropriate when little historical data are available or </a:t>
            </a:r>
            <a:r>
              <a:rPr lang="en-US" dirty="0" smtClean="0"/>
              <a:t>when experts </a:t>
            </a:r>
            <a:r>
              <a:rPr lang="en-US" dirty="0"/>
              <a:t>have market intelligence that may affect the forecast. </a:t>
            </a:r>
            <a:endParaRPr lang="ar-EG" dirty="0" smtClean="0"/>
          </a:p>
          <a:p>
            <a:pPr>
              <a:buFont typeface="Wingdings" panose="05000000000000000000" pitchFamily="2" charset="2"/>
              <a:buChar char="§"/>
            </a:pPr>
            <a:endParaRPr lang="en-US" dirty="0" smtClean="0"/>
          </a:p>
          <a:p>
            <a:pPr>
              <a:buFont typeface="Wingdings" panose="05000000000000000000" pitchFamily="2" charset="2"/>
              <a:buChar char="§"/>
            </a:pPr>
            <a:r>
              <a:rPr lang="en-US" dirty="0" smtClean="0"/>
              <a:t>Such </a:t>
            </a:r>
            <a:r>
              <a:rPr lang="en-US" dirty="0"/>
              <a:t>methods may also be </a:t>
            </a:r>
            <a:r>
              <a:rPr lang="en-US" dirty="0" smtClean="0"/>
              <a:t>necessary to </a:t>
            </a:r>
            <a:r>
              <a:rPr lang="en-US" dirty="0"/>
              <a:t>forecast demand several years into the future in a new industry.</a:t>
            </a:r>
            <a:endParaRPr lang="en-US" altLang="en-US" dirty="0"/>
          </a:p>
        </p:txBody>
      </p:sp>
      <p:sp>
        <p:nvSpPr>
          <p:cNvPr id="4" name="Parallelogram 13">
            <a:extLst>
              <a:ext uri="{FF2B5EF4-FFF2-40B4-BE49-F238E27FC236}">
                <a16:creationId xmlns:a16="http://schemas.microsoft.com/office/drawing/2014/main" id="{55E5E750-62AD-0BCA-E666-1BCC9F0818B4}"/>
              </a:ext>
            </a:extLst>
          </p:cNvPr>
          <p:cNvSpPr/>
          <p:nvPr/>
        </p:nvSpPr>
        <p:spPr>
          <a:xfrm rot="16200000" flipV="1">
            <a:off x="-1704821" y="3066634"/>
            <a:ext cx="5284125" cy="1619341"/>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5" name="Graphic 21">
            <a:extLst>
              <a:ext uri="{FF2B5EF4-FFF2-40B4-BE49-F238E27FC236}">
                <a16:creationId xmlns:a16="http://schemas.microsoft.com/office/drawing/2014/main" id="{2B5F9D1B-5969-F39C-9B0D-B1502F479F8D}"/>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6" name="TextBox 5">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178046246"/>
      </p:ext>
    </p:extLst>
  </p:cSld>
  <p:clrMapOvr>
    <a:masterClrMapping/>
  </p:clrMapOvr>
  <p:transition spd="slow">
    <p:strips/>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a:xfrm>
            <a:off x="838200" y="210793"/>
            <a:ext cx="10515600" cy="588464"/>
          </a:xfrm>
        </p:spPr>
        <p:txBody>
          <a:bodyPr>
            <a:normAutofit fontScale="90000"/>
          </a:bodyPr>
          <a:lstStyle/>
          <a:p>
            <a:pPr algn="ctr" eaLnBrk="1" hangingPunct="1"/>
            <a:r>
              <a:rPr lang="en-US" altLang="en-US" b="1" dirty="0" smtClean="0"/>
              <a:t>Components and Methods</a:t>
            </a:r>
          </a:p>
        </p:txBody>
      </p:sp>
      <p:sp>
        <p:nvSpPr>
          <p:cNvPr id="28675" name="Rectangle 3"/>
          <p:cNvSpPr>
            <a:spLocks noGrp="1" noChangeArrowheads="1"/>
          </p:cNvSpPr>
          <p:nvPr>
            <p:ph type="body" idx="1"/>
          </p:nvPr>
        </p:nvSpPr>
        <p:spPr>
          <a:xfrm>
            <a:off x="1842449" y="1287136"/>
            <a:ext cx="9771796" cy="5059362"/>
          </a:xfrm>
        </p:spPr>
        <p:txBody>
          <a:bodyPr>
            <a:normAutofit/>
          </a:bodyPr>
          <a:lstStyle/>
          <a:p>
            <a:pPr marL="0" indent="0">
              <a:buNone/>
            </a:pPr>
            <a:r>
              <a:rPr lang="en-US" b="1" dirty="0">
                <a:solidFill>
                  <a:srgbClr val="C00000"/>
                </a:solidFill>
              </a:rPr>
              <a:t>Time series: </a:t>
            </a:r>
            <a:endParaRPr lang="en-US" b="1" dirty="0" smtClean="0">
              <a:solidFill>
                <a:srgbClr val="C00000"/>
              </a:solidFill>
            </a:endParaRPr>
          </a:p>
          <a:p>
            <a:endParaRPr lang="en-US" b="1" i="1" dirty="0"/>
          </a:p>
          <a:p>
            <a:r>
              <a:rPr lang="en-US" dirty="0" smtClean="0"/>
              <a:t>Time-series </a:t>
            </a:r>
            <a:r>
              <a:rPr lang="en-US" dirty="0"/>
              <a:t>forecasting methods use historical demand to make a forecast.</a:t>
            </a:r>
          </a:p>
          <a:p>
            <a:r>
              <a:rPr lang="en-US" dirty="0"/>
              <a:t>They are based on the assumption that past demand history is a good indicator of </a:t>
            </a:r>
            <a:r>
              <a:rPr lang="en-US" dirty="0" smtClean="0"/>
              <a:t>future demand</a:t>
            </a:r>
            <a:r>
              <a:rPr lang="en-US" dirty="0"/>
              <a:t>. </a:t>
            </a:r>
            <a:endParaRPr lang="en-US" dirty="0" smtClean="0"/>
          </a:p>
          <a:p>
            <a:r>
              <a:rPr lang="en-US" dirty="0" smtClean="0"/>
              <a:t>These </a:t>
            </a:r>
            <a:r>
              <a:rPr lang="en-US" dirty="0"/>
              <a:t>methods are most appropriate when the basic demand pattern does not vary </a:t>
            </a:r>
            <a:r>
              <a:rPr lang="en-US" dirty="0" smtClean="0"/>
              <a:t>significantly from </a:t>
            </a:r>
            <a:r>
              <a:rPr lang="en-US" dirty="0"/>
              <a:t>one year to the next. </a:t>
            </a:r>
            <a:endParaRPr lang="en-US" dirty="0" smtClean="0"/>
          </a:p>
          <a:p>
            <a:r>
              <a:rPr lang="en-US" dirty="0" smtClean="0"/>
              <a:t>These </a:t>
            </a:r>
            <a:r>
              <a:rPr lang="en-US" dirty="0"/>
              <a:t>are the simplest methods to implement and can </a:t>
            </a:r>
            <a:r>
              <a:rPr lang="en-US" dirty="0" smtClean="0"/>
              <a:t>serve as </a:t>
            </a:r>
            <a:r>
              <a:rPr lang="en-US" dirty="0"/>
              <a:t>a good starting point for a demand forecast.</a:t>
            </a:r>
            <a:endParaRPr lang="en-US" altLang="en-US" dirty="0"/>
          </a:p>
        </p:txBody>
      </p:sp>
      <p:sp>
        <p:nvSpPr>
          <p:cNvPr id="4" name="Parallelogram 13">
            <a:extLst>
              <a:ext uri="{FF2B5EF4-FFF2-40B4-BE49-F238E27FC236}">
                <a16:creationId xmlns:a16="http://schemas.microsoft.com/office/drawing/2014/main" id="{55E5E750-62AD-0BCA-E666-1BCC9F0818B4}"/>
              </a:ext>
            </a:extLst>
          </p:cNvPr>
          <p:cNvSpPr/>
          <p:nvPr/>
        </p:nvSpPr>
        <p:spPr>
          <a:xfrm rot="16200000" flipV="1">
            <a:off x="-1704821" y="3066634"/>
            <a:ext cx="5284125" cy="1619341"/>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5" name="Graphic 21">
            <a:extLst>
              <a:ext uri="{FF2B5EF4-FFF2-40B4-BE49-F238E27FC236}">
                <a16:creationId xmlns:a16="http://schemas.microsoft.com/office/drawing/2014/main" id="{2B5F9D1B-5969-F39C-9B0D-B1502F479F8D}"/>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6" name="TextBox 5">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833124728"/>
      </p:ext>
    </p:extLst>
  </p:cSld>
  <p:clrMapOvr>
    <a:masterClrMapping/>
  </p:clrMapOvr>
  <p:transition spd="slow">
    <p:strips/>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a:xfrm>
            <a:off x="838200" y="365126"/>
            <a:ext cx="10515600" cy="588464"/>
          </a:xfrm>
        </p:spPr>
        <p:txBody>
          <a:bodyPr>
            <a:normAutofit fontScale="90000"/>
          </a:bodyPr>
          <a:lstStyle/>
          <a:p>
            <a:pPr algn="ctr" eaLnBrk="1" hangingPunct="1"/>
            <a:r>
              <a:rPr lang="en-US" altLang="en-US" b="1" dirty="0" smtClean="0"/>
              <a:t>Components and Methods</a:t>
            </a:r>
          </a:p>
        </p:txBody>
      </p:sp>
      <p:sp>
        <p:nvSpPr>
          <p:cNvPr id="28675" name="Rectangle 3"/>
          <p:cNvSpPr>
            <a:spLocks noGrp="1" noChangeArrowheads="1"/>
          </p:cNvSpPr>
          <p:nvPr>
            <p:ph type="body" idx="1"/>
          </p:nvPr>
        </p:nvSpPr>
        <p:spPr>
          <a:xfrm>
            <a:off x="1842449" y="1417638"/>
            <a:ext cx="9771796" cy="5059362"/>
          </a:xfrm>
        </p:spPr>
        <p:txBody>
          <a:bodyPr>
            <a:normAutofit/>
          </a:bodyPr>
          <a:lstStyle/>
          <a:p>
            <a:pPr marL="0" indent="0">
              <a:buNone/>
            </a:pPr>
            <a:r>
              <a:rPr lang="en-US" b="1" dirty="0">
                <a:solidFill>
                  <a:srgbClr val="C00000"/>
                </a:solidFill>
              </a:rPr>
              <a:t>Causal: </a:t>
            </a:r>
            <a:endParaRPr lang="en-US" b="1" dirty="0" smtClean="0">
              <a:solidFill>
                <a:srgbClr val="C00000"/>
              </a:solidFill>
            </a:endParaRPr>
          </a:p>
          <a:p>
            <a:pPr marL="0" indent="0">
              <a:buNone/>
            </a:pPr>
            <a:endParaRPr lang="en-US" b="1" i="1" dirty="0" smtClean="0"/>
          </a:p>
          <a:p>
            <a:r>
              <a:rPr lang="en-US" dirty="0" smtClean="0"/>
              <a:t>Causal </a:t>
            </a:r>
            <a:r>
              <a:rPr lang="en-US" dirty="0"/>
              <a:t>forecasting methods assume that the demand forecast is highly </a:t>
            </a:r>
            <a:r>
              <a:rPr lang="en-US" dirty="0" smtClean="0"/>
              <a:t>correlated with </a:t>
            </a:r>
            <a:r>
              <a:rPr lang="en-US" dirty="0"/>
              <a:t>certain factors in the environment (the state of the economy, interest rates, etc.).</a:t>
            </a:r>
          </a:p>
          <a:p>
            <a:r>
              <a:rPr lang="en-US" dirty="0"/>
              <a:t>Causal forecasting methods find this correlation between demand and environmental factors </a:t>
            </a:r>
            <a:r>
              <a:rPr lang="en-US" dirty="0" smtClean="0"/>
              <a:t>and use </a:t>
            </a:r>
            <a:r>
              <a:rPr lang="en-US" dirty="0"/>
              <a:t>estimates of what environmental factors will be to forecast future demand. </a:t>
            </a:r>
            <a:endParaRPr lang="en-US" dirty="0" smtClean="0"/>
          </a:p>
          <a:p>
            <a:r>
              <a:rPr lang="en-US" b="1" dirty="0" smtClean="0">
                <a:solidFill>
                  <a:srgbClr val="C00000"/>
                </a:solidFill>
              </a:rPr>
              <a:t>For </a:t>
            </a:r>
            <a:r>
              <a:rPr lang="en-US" b="1" dirty="0">
                <a:solidFill>
                  <a:srgbClr val="C00000"/>
                </a:solidFill>
              </a:rPr>
              <a:t>example</a:t>
            </a:r>
            <a:r>
              <a:rPr lang="en-US" dirty="0" smtClean="0"/>
              <a:t>, product </a:t>
            </a:r>
            <a:r>
              <a:rPr lang="en-US" dirty="0"/>
              <a:t>pricing is strongly correlated with demand. Companies can thus use causal methods </a:t>
            </a:r>
            <a:r>
              <a:rPr lang="en-US" dirty="0" smtClean="0"/>
              <a:t>to determine </a:t>
            </a:r>
            <a:r>
              <a:rPr lang="en-US" dirty="0"/>
              <a:t>the impact of price promotions on demand.</a:t>
            </a:r>
            <a:endParaRPr lang="en-US" altLang="en-US" dirty="0"/>
          </a:p>
        </p:txBody>
      </p:sp>
      <p:sp>
        <p:nvSpPr>
          <p:cNvPr id="4" name="Parallelogram 13">
            <a:extLst>
              <a:ext uri="{FF2B5EF4-FFF2-40B4-BE49-F238E27FC236}">
                <a16:creationId xmlns:a16="http://schemas.microsoft.com/office/drawing/2014/main" id="{55E5E750-62AD-0BCA-E666-1BCC9F0818B4}"/>
              </a:ext>
            </a:extLst>
          </p:cNvPr>
          <p:cNvSpPr/>
          <p:nvPr/>
        </p:nvSpPr>
        <p:spPr>
          <a:xfrm rot="16200000" flipV="1">
            <a:off x="-1704821" y="3066634"/>
            <a:ext cx="5284125" cy="1619341"/>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5" name="Graphic 21">
            <a:extLst>
              <a:ext uri="{FF2B5EF4-FFF2-40B4-BE49-F238E27FC236}">
                <a16:creationId xmlns:a16="http://schemas.microsoft.com/office/drawing/2014/main" id="{2B5F9D1B-5969-F39C-9B0D-B1502F479F8D}"/>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6" name="TextBox 5">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046263570"/>
      </p:ext>
    </p:extLst>
  </p:cSld>
  <p:clrMapOvr>
    <a:masterClrMapping/>
  </p:clrMapOvr>
  <p:transition spd="slow">
    <p:strips/>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a:xfrm>
            <a:off x="783608" y="210793"/>
            <a:ext cx="10515600" cy="588464"/>
          </a:xfrm>
        </p:spPr>
        <p:txBody>
          <a:bodyPr>
            <a:normAutofit fontScale="90000"/>
          </a:bodyPr>
          <a:lstStyle/>
          <a:p>
            <a:pPr algn="ctr" eaLnBrk="1" hangingPunct="1"/>
            <a:r>
              <a:rPr lang="en-US" altLang="en-US" b="1" dirty="0" smtClean="0"/>
              <a:t>Components and Methods</a:t>
            </a:r>
          </a:p>
        </p:txBody>
      </p:sp>
      <p:sp>
        <p:nvSpPr>
          <p:cNvPr id="28675" name="Rectangle 3"/>
          <p:cNvSpPr>
            <a:spLocks noGrp="1" noChangeArrowheads="1"/>
          </p:cNvSpPr>
          <p:nvPr>
            <p:ph type="body" idx="1"/>
          </p:nvPr>
        </p:nvSpPr>
        <p:spPr>
          <a:xfrm>
            <a:off x="1842449" y="1417638"/>
            <a:ext cx="9771796" cy="5059362"/>
          </a:xfrm>
        </p:spPr>
        <p:txBody>
          <a:bodyPr>
            <a:normAutofit/>
          </a:bodyPr>
          <a:lstStyle/>
          <a:p>
            <a:pPr marL="0" indent="0">
              <a:buNone/>
            </a:pPr>
            <a:r>
              <a:rPr lang="en-US" b="1" dirty="0">
                <a:solidFill>
                  <a:srgbClr val="C00000"/>
                </a:solidFill>
              </a:rPr>
              <a:t>Simulation:</a:t>
            </a:r>
            <a:r>
              <a:rPr lang="en-US" b="1" dirty="0"/>
              <a:t> </a:t>
            </a:r>
            <a:endParaRPr lang="en-US" b="1" dirty="0" smtClean="0"/>
          </a:p>
          <a:p>
            <a:pPr marL="0" indent="0">
              <a:buNone/>
            </a:pPr>
            <a:endParaRPr lang="en-US" dirty="0" smtClean="0"/>
          </a:p>
          <a:p>
            <a:pPr>
              <a:buFont typeface="Wingdings" panose="05000000000000000000" pitchFamily="2" charset="2"/>
              <a:buChar char="§"/>
            </a:pPr>
            <a:r>
              <a:rPr lang="en-US" dirty="0" smtClean="0"/>
              <a:t>Simulation </a:t>
            </a:r>
            <a:r>
              <a:rPr lang="en-US" dirty="0"/>
              <a:t>forecasting methods imitate the consumer choices that </a:t>
            </a:r>
            <a:r>
              <a:rPr lang="en-US" dirty="0" smtClean="0"/>
              <a:t>give rise </a:t>
            </a:r>
            <a:r>
              <a:rPr lang="en-US" dirty="0"/>
              <a:t>to demand to arrive at a forecast. </a:t>
            </a:r>
            <a:endParaRPr lang="en-US" dirty="0" smtClean="0"/>
          </a:p>
          <a:p>
            <a:pPr>
              <a:buFont typeface="Wingdings" panose="05000000000000000000" pitchFamily="2" charset="2"/>
              <a:buChar char="§"/>
            </a:pPr>
            <a:r>
              <a:rPr lang="en-US" dirty="0" smtClean="0"/>
              <a:t>Using </a:t>
            </a:r>
            <a:r>
              <a:rPr lang="en-US" dirty="0"/>
              <a:t>simulation, a firm can combine time-series </a:t>
            </a:r>
            <a:r>
              <a:rPr lang="en-US" dirty="0" smtClean="0"/>
              <a:t>and causal </a:t>
            </a:r>
            <a:r>
              <a:rPr lang="en-US" dirty="0"/>
              <a:t>methods to answer such questions as: What will be the impact of a price promotion?</a:t>
            </a:r>
          </a:p>
          <a:p>
            <a:pPr>
              <a:buFont typeface="Wingdings" panose="05000000000000000000" pitchFamily="2" charset="2"/>
              <a:buChar char="§"/>
            </a:pPr>
            <a:r>
              <a:rPr lang="en-US" dirty="0"/>
              <a:t>What will be the impact of a competitor opening a store nearby</a:t>
            </a:r>
            <a:r>
              <a:rPr lang="en-US" dirty="0" smtClean="0"/>
              <a:t>?</a:t>
            </a:r>
          </a:p>
          <a:p>
            <a:pPr>
              <a:buFont typeface="Wingdings" panose="05000000000000000000" pitchFamily="2" charset="2"/>
              <a:buChar char="§"/>
            </a:pPr>
            <a:r>
              <a:rPr lang="en-US" dirty="0" smtClean="0"/>
              <a:t> </a:t>
            </a:r>
            <a:r>
              <a:rPr lang="en-US" dirty="0"/>
              <a:t>Airlines simulate </a:t>
            </a:r>
            <a:r>
              <a:rPr lang="en-US" dirty="0" smtClean="0"/>
              <a:t>customer buying </a:t>
            </a:r>
            <a:r>
              <a:rPr lang="en-US" dirty="0"/>
              <a:t>behavior to forecast demand for higher-fare seats when no seats are available at </a:t>
            </a:r>
            <a:r>
              <a:rPr lang="en-US" dirty="0" smtClean="0"/>
              <a:t>lower fares</a:t>
            </a:r>
            <a:r>
              <a:rPr lang="en-US" dirty="0"/>
              <a:t>.</a:t>
            </a:r>
            <a:endParaRPr lang="en-US" altLang="en-US" dirty="0"/>
          </a:p>
        </p:txBody>
      </p:sp>
      <p:sp>
        <p:nvSpPr>
          <p:cNvPr id="4" name="Parallelogram 13">
            <a:extLst>
              <a:ext uri="{FF2B5EF4-FFF2-40B4-BE49-F238E27FC236}">
                <a16:creationId xmlns:a16="http://schemas.microsoft.com/office/drawing/2014/main" id="{55E5E750-62AD-0BCA-E666-1BCC9F0818B4}"/>
              </a:ext>
            </a:extLst>
          </p:cNvPr>
          <p:cNvSpPr/>
          <p:nvPr/>
        </p:nvSpPr>
        <p:spPr>
          <a:xfrm rot="16200000" flipV="1">
            <a:off x="-1704821" y="3066634"/>
            <a:ext cx="5284125" cy="1619341"/>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5" name="Graphic 21">
            <a:extLst>
              <a:ext uri="{FF2B5EF4-FFF2-40B4-BE49-F238E27FC236}">
                <a16:creationId xmlns:a16="http://schemas.microsoft.com/office/drawing/2014/main" id="{2B5F9D1B-5969-F39C-9B0D-B1502F479F8D}"/>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6" name="TextBox 5">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475759322"/>
      </p:ext>
    </p:extLst>
  </p:cSld>
  <p:clrMapOvr>
    <a:masterClrMapping/>
  </p:clrMapOvr>
  <p:transition spd="slow">
    <p:strips/>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15</a:t>
            </a:fld>
            <a:endParaRPr lang="en-US" dirty="0"/>
          </a:p>
        </p:txBody>
      </p:sp>
      <p:pic>
        <p:nvPicPr>
          <p:cNvPr id="3" name="Picture 2"/>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63303722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810905" y="236944"/>
            <a:ext cx="10515600" cy="666841"/>
          </a:xfrm>
        </p:spPr>
        <p:txBody>
          <a:bodyPr vert="horz" lIns="92075" tIns="46038" rIns="92075" bIns="46038" rtlCol="0" anchor="ctr">
            <a:normAutofit/>
          </a:bodyPr>
          <a:lstStyle/>
          <a:p>
            <a:pPr algn="ctr" eaLnBrk="1" hangingPunct="1"/>
            <a:r>
              <a:rPr lang="en-US" altLang="en-US" sz="3600" b="1" dirty="0" smtClean="0"/>
              <a:t>Basic Approach</a:t>
            </a:r>
          </a:p>
        </p:txBody>
      </p:sp>
      <p:sp>
        <p:nvSpPr>
          <p:cNvPr id="30723" name="Content Placeholder 1"/>
          <p:cNvSpPr>
            <a:spLocks noGrp="1"/>
          </p:cNvSpPr>
          <p:nvPr>
            <p:ph idx="1"/>
          </p:nvPr>
        </p:nvSpPr>
        <p:spPr>
          <a:xfrm>
            <a:off x="1828801" y="1413693"/>
            <a:ext cx="9594375" cy="4525963"/>
          </a:xfrm>
        </p:spPr>
        <p:txBody>
          <a:bodyPr/>
          <a:lstStyle/>
          <a:p>
            <a:pPr marL="0" indent="0">
              <a:buSzPct val="100000"/>
              <a:buNone/>
            </a:pPr>
            <a:r>
              <a:rPr lang="en-US" b="1" dirty="0">
                <a:solidFill>
                  <a:srgbClr val="C00000"/>
                </a:solidFill>
              </a:rPr>
              <a:t>The following five points are important for an organization to forecast effectively</a:t>
            </a:r>
            <a:r>
              <a:rPr lang="en-US" b="1" dirty="0" smtClean="0">
                <a:solidFill>
                  <a:srgbClr val="C00000"/>
                </a:solidFill>
              </a:rPr>
              <a:t>:</a:t>
            </a:r>
          </a:p>
          <a:p>
            <a:pPr marL="0" indent="0">
              <a:buSzPct val="100000"/>
              <a:buNone/>
            </a:pPr>
            <a:endParaRPr lang="en-US" altLang="en-US" b="1" dirty="0" smtClean="0"/>
          </a:p>
          <a:p>
            <a:pPr marL="514350" indent="-514350">
              <a:buSzPct val="100000"/>
              <a:buFont typeface="Arial" panose="020B0604020202020204" pitchFamily="34" charset="0"/>
              <a:buAutoNum type="arabicPeriod"/>
            </a:pPr>
            <a:r>
              <a:rPr lang="en-US" altLang="en-US" dirty="0" smtClean="0"/>
              <a:t>Understand </a:t>
            </a:r>
            <a:r>
              <a:rPr lang="en-US" altLang="en-US" dirty="0"/>
              <a:t>the objective of forecasting.</a:t>
            </a:r>
          </a:p>
          <a:p>
            <a:pPr marL="514350" indent="-514350">
              <a:buSzPct val="100000"/>
              <a:buFont typeface="Arial" panose="020B0604020202020204" pitchFamily="34" charset="0"/>
              <a:buAutoNum type="arabicPeriod"/>
            </a:pPr>
            <a:r>
              <a:rPr lang="en-US" altLang="en-US" dirty="0"/>
              <a:t>Integrate demand planning and forecasting throughout the supply chain.</a:t>
            </a:r>
          </a:p>
          <a:p>
            <a:pPr marL="514350" indent="-514350">
              <a:buSzPct val="100000"/>
              <a:buFont typeface="Arial" panose="020B0604020202020204" pitchFamily="34" charset="0"/>
              <a:buAutoNum type="arabicPeriod"/>
            </a:pPr>
            <a:r>
              <a:rPr lang="en-US" altLang="en-US" dirty="0"/>
              <a:t>Identify the major factors that influence the demand forecast.</a:t>
            </a:r>
          </a:p>
          <a:p>
            <a:pPr marL="514350" indent="-514350">
              <a:buSzPct val="100000"/>
              <a:buFont typeface="Arial" panose="020B0604020202020204" pitchFamily="34" charset="0"/>
              <a:buAutoNum type="arabicPeriod"/>
            </a:pPr>
            <a:r>
              <a:rPr lang="en-US" altLang="en-US" dirty="0"/>
              <a:t>Forecast at the appropriate level of aggregation.</a:t>
            </a:r>
          </a:p>
          <a:p>
            <a:pPr marL="514350" indent="-514350">
              <a:buSzPct val="100000"/>
              <a:buFont typeface="Arial" panose="020B0604020202020204" pitchFamily="34" charset="0"/>
              <a:buAutoNum type="arabicPeriod"/>
            </a:pPr>
            <a:r>
              <a:rPr lang="en-US" altLang="en-US" dirty="0"/>
              <a:t>Establish performance and error measures for the forecast.</a:t>
            </a:r>
          </a:p>
        </p:txBody>
      </p:sp>
      <p:sp>
        <p:nvSpPr>
          <p:cNvPr id="4" name="Parallelogram 13">
            <a:extLst>
              <a:ext uri="{FF2B5EF4-FFF2-40B4-BE49-F238E27FC236}">
                <a16:creationId xmlns:a16="http://schemas.microsoft.com/office/drawing/2014/main" id="{55E5E750-62AD-0BCA-E666-1BCC9F0818B4}"/>
              </a:ext>
            </a:extLst>
          </p:cNvPr>
          <p:cNvSpPr/>
          <p:nvPr/>
        </p:nvSpPr>
        <p:spPr>
          <a:xfrm rot="16200000" flipV="1">
            <a:off x="-1663877" y="3025691"/>
            <a:ext cx="5284125" cy="1701228"/>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5" name="Graphic 21">
            <a:extLst>
              <a:ext uri="{FF2B5EF4-FFF2-40B4-BE49-F238E27FC236}">
                <a16:creationId xmlns:a16="http://schemas.microsoft.com/office/drawing/2014/main" id="{2B5F9D1B-5969-F39C-9B0D-B1502F479F8D}"/>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6" name="TextBox 5">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835088369"/>
      </p:ext>
    </p:extLst>
  </p:cSld>
  <p:clrMapOvr>
    <a:masterClrMapping/>
  </p:clrMapOvr>
  <p:transition spd="slow">
    <p:pull dir="lu"/>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688075" y="217226"/>
            <a:ext cx="10515600" cy="666841"/>
          </a:xfrm>
        </p:spPr>
        <p:txBody>
          <a:bodyPr vert="horz" lIns="92075" tIns="46038" rIns="92075" bIns="46038" rtlCol="0" anchor="ctr">
            <a:normAutofit/>
          </a:bodyPr>
          <a:lstStyle/>
          <a:p>
            <a:pPr algn="ctr" eaLnBrk="1" hangingPunct="1"/>
            <a:r>
              <a:rPr lang="en-US" altLang="en-US" sz="3600" b="1" dirty="0" smtClean="0"/>
              <a:t>Basic Approach</a:t>
            </a:r>
          </a:p>
        </p:txBody>
      </p:sp>
      <p:sp>
        <p:nvSpPr>
          <p:cNvPr id="30723" name="Content Placeholder 1"/>
          <p:cNvSpPr>
            <a:spLocks noGrp="1"/>
          </p:cNvSpPr>
          <p:nvPr>
            <p:ph idx="1"/>
          </p:nvPr>
        </p:nvSpPr>
        <p:spPr>
          <a:xfrm>
            <a:off x="1828800" y="1292201"/>
            <a:ext cx="10065673" cy="4525963"/>
          </a:xfrm>
        </p:spPr>
        <p:txBody>
          <a:bodyPr>
            <a:noAutofit/>
          </a:bodyPr>
          <a:lstStyle/>
          <a:p>
            <a:r>
              <a:rPr lang="en-US" b="1" dirty="0">
                <a:solidFill>
                  <a:srgbClr val="C00000"/>
                </a:solidFill>
              </a:rPr>
              <a:t>Understand the Objective of </a:t>
            </a:r>
            <a:r>
              <a:rPr lang="en-US" b="1" dirty="0" smtClean="0">
                <a:solidFill>
                  <a:srgbClr val="C00000"/>
                </a:solidFill>
              </a:rPr>
              <a:t>Forecasting</a:t>
            </a:r>
          </a:p>
          <a:p>
            <a:pPr marL="0" indent="0">
              <a:buNone/>
            </a:pPr>
            <a:endParaRPr lang="en-US" b="1" dirty="0"/>
          </a:p>
          <a:p>
            <a:r>
              <a:rPr lang="en-US" dirty="0"/>
              <a:t>Every forecast supports decisions that are based on it, so an important first step is to </a:t>
            </a:r>
            <a:r>
              <a:rPr lang="en-US" dirty="0" smtClean="0"/>
              <a:t>identify these </a:t>
            </a:r>
            <a:r>
              <a:rPr lang="en-US" dirty="0"/>
              <a:t>decisions clearly. </a:t>
            </a:r>
            <a:endParaRPr lang="en-US" dirty="0" smtClean="0"/>
          </a:p>
          <a:p>
            <a:endParaRPr lang="en-US" dirty="0" smtClean="0"/>
          </a:p>
          <a:p>
            <a:r>
              <a:rPr lang="en-US" b="1" dirty="0" smtClean="0">
                <a:solidFill>
                  <a:srgbClr val="C00000"/>
                </a:solidFill>
              </a:rPr>
              <a:t>Examples</a:t>
            </a:r>
            <a:r>
              <a:rPr lang="en-US" dirty="0" smtClean="0">
                <a:solidFill>
                  <a:srgbClr val="C00000"/>
                </a:solidFill>
              </a:rPr>
              <a:t> </a:t>
            </a:r>
            <a:r>
              <a:rPr lang="en-US" dirty="0"/>
              <a:t>of such decisions include how much of a particular product </a:t>
            </a:r>
            <a:r>
              <a:rPr lang="en-US" dirty="0" smtClean="0"/>
              <a:t>to make</a:t>
            </a:r>
            <a:r>
              <a:rPr lang="en-US" dirty="0"/>
              <a:t>, how much to inventory, and how much to order. </a:t>
            </a:r>
            <a:endParaRPr lang="en-US" dirty="0" smtClean="0"/>
          </a:p>
          <a:p>
            <a:endParaRPr lang="en-US" dirty="0" smtClean="0"/>
          </a:p>
          <a:p>
            <a:r>
              <a:rPr lang="en-US" dirty="0" smtClean="0"/>
              <a:t>All </a:t>
            </a:r>
            <a:r>
              <a:rPr lang="en-US" dirty="0"/>
              <a:t>parties affected by a supply </a:t>
            </a:r>
            <a:r>
              <a:rPr lang="en-US" dirty="0" smtClean="0"/>
              <a:t>chain decision </a:t>
            </a:r>
            <a:r>
              <a:rPr lang="en-US" dirty="0"/>
              <a:t>should be aware of the link between the decision and the forecast. </a:t>
            </a:r>
            <a:endParaRPr lang="en-US" dirty="0" smtClean="0"/>
          </a:p>
        </p:txBody>
      </p:sp>
      <p:sp>
        <p:nvSpPr>
          <p:cNvPr id="4" name="Parallelogram 13">
            <a:extLst>
              <a:ext uri="{FF2B5EF4-FFF2-40B4-BE49-F238E27FC236}">
                <a16:creationId xmlns:a16="http://schemas.microsoft.com/office/drawing/2014/main" id="{55E5E750-62AD-0BCA-E666-1BCC9F0818B4}"/>
              </a:ext>
            </a:extLst>
          </p:cNvPr>
          <p:cNvSpPr/>
          <p:nvPr/>
        </p:nvSpPr>
        <p:spPr>
          <a:xfrm rot="16200000" flipV="1">
            <a:off x="-1663877" y="3025691"/>
            <a:ext cx="5284125" cy="1701228"/>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5" name="Graphic 21">
            <a:extLst>
              <a:ext uri="{FF2B5EF4-FFF2-40B4-BE49-F238E27FC236}">
                <a16:creationId xmlns:a16="http://schemas.microsoft.com/office/drawing/2014/main" id="{2B5F9D1B-5969-F39C-9B0D-B1502F479F8D}"/>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6" name="TextBox 5">
            <a:extLst>
              <a:ext uri="{FF2B5EF4-FFF2-40B4-BE49-F238E27FC236}">
                <a16:creationId xmlns:a16="http://schemas.microsoft.com/office/drawing/2014/main" id="{75DD345E-3E3C-C8BD-7DE1-6E42EB52FC9F}"/>
              </a:ext>
            </a:extLst>
          </p:cNvPr>
          <p:cNvSpPr txBox="1"/>
          <p:nvPr/>
        </p:nvSpPr>
        <p:spPr>
          <a:xfrm>
            <a:off x="9278273" y="6416659"/>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728871045"/>
      </p:ext>
    </p:extLst>
  </p:cSld>
  <p:clrMapOvr>
    <a:masterClrMapping/>
  </p:clrMapOvr>
  <p:transition spd="slow">
    <p:pull dir="lu"/>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688075" y="217226"/>
            <a:ext cx="10515600" cy="666841"/>
          </a:xfrm>
        </p:spPr>
        <p:txBody>
          <a:bodyPr vert="horz" lIns="92075" tIns="46038" rIns="92075" bIns="46038" rtlCol="0" anchor="ctr">
            <a:normAutofit/>
          </a:bodyPr>
          <a:lstStyle/>
          <a:p>
            <a:pPr algn="ctr" eaLnBrk="1" hangingPunct="1"/>
            <a:r>
              <a:rPr lang="en-US" altLang="en-US" sz="3600" b="1" dirty="0" smtClean="0"/>
              <a:t>Basic Approach</a:t>
            </a:r>
          </a:p>
        </p:txBody>
      </p:sp>
      <p:sp>
        <p:nvSpPr>
          <p:cNvPr id="30723" name="Content Placeholder 1"/>
          <p:cNvSpPr>
            <a:spLocks noGrp="1"/>
          </p:cNvSpPr>
          <p:nvPr>
            <p:ph idx="1"/>
          </p:nvPr>
        </p:nvSpPr>
        <p:spPr>
          <a:xfrm>
            <a:off x="1828800" y="1041505"/>
            <a:ext cx="10065673" cy="4556626"/>
          </a:xfrm>
        </p:spPr>
        <p:txBody>
          <a:bodyPr>
            <a:noAutofit/>
          </a:bodyPr>
          <a:lstStyle/>
          <a:p>
            <a:r>
              <a:rPr lang="en-US" b="1" dirty="0">
                <a:solidFill>
                  <a:srgbClr val="C00000"/>
                </a:solidFill>
              </a:rPr>
              <a:t>Understand the Objective of </a:t>
            </a:r>
            <a:r>
              <a:rPr lang="en-US" b="1" dirty="0" smtClean="0">
                <a:solidFill>
                  <a:srgbClr val="C00000"/>
                </a:solidFill>
              </a:rPr>
              <a:t>Forecasting</a:t>
            </a:r>
          </a:p>
          <a:p>
            <a:pPr marL="0" indent="0">
              <a:buNone/>
            </a:pPr>
            <a:endParaRPr lang="en-US" b="1" dirty="0"/>
          </a:p>
          <a:p>
            <a:r>
              <a:rPr lang="en-US" b="1" dirty="0" smtClean="0">
                <a:solidFill>
                  <a:srgbClr val="C00000"/>
                </a:solidFill>
              </a:rPr>
              <a:t>For </a:t>
            </a:r>
            <a:r>
              <a:rPr lang="en-US" b="1" dirty="0">
                <a:solidFill>
                  <a:srgbClr val="C00000"/>
                </a:solidFill>
              </a:rPr>
              <a:t>example</a:t>
            </a:r>
            <a:r>
              <a:rPr lang="en-US" dirty="0" smtClean="0"/>
              <a:t>, Walmart’s </a:t>
            </a:r>
            <a:r>
              <a:rPr lang="en-US" dirty="0"/>
              <a:t>plans to discount detergent during the month of July must be shared with the manufacturer</a:t>
            </a:r>
            <a:r>
              <a:rPr lang="en-US" dirty="0" smtClean="0"/>
              <a:t>, the </a:t>
            </a:r>
            <a:r>
              <a:rPr lang="en-US" dirty="0"/>
              <a:t>transporter, and others involved in filling demand, as they all must make </a:t>
            </a:r>
            <a:r>
              <a:rPr lang="en-US" dirty="0" smtClean="0"/>
              <a:t>decisions that </a:t>
            </a:r>
            <a:r>
              <a:rPr lang="en-US" dirty="0"/>
              <a:t>are affected by the forecast of demand. </a:t>
            </a:r>
            <a:endParaRPr lang="en-US" dirty="0" smtClean="0"/>
          </a:p>
          <a:p>
            <a:endParaRPr lang="en-US" dirty="0" smtClean="0"/>
          </a:p>
          <a:p>
            <a:r>
              <a:rPr lang="en-US" dirty="0" smtClean="0"/>
              <a:t>All </a:t>
            </a:r>
            <a:r>
              <a:rPr lang="en-US" dirty="0"/>
              <a:t>parties should come up with a common </a:t>
            </a:r>
            <a:r>
              <a:rPr lang="en-US" dirty="0" smtClean="0"/>
              <a:t>forecast for </a:t>
            </a:r>
            <a:r>
              <a:rPr lang="en-US" dirty="0"/>
              <a:t>the promotion and a shared plan of action based on the forecast. </a:t>
            </a:r>
            <a:endParaRPr lang="en-US" dirty="0" smtClean="0"/>
          </a:p>
          <a:p>
            <a:endParaRPr lang="en-US" dirty="0" smtClean="0"/>
          </a:p>
          <a:p>
            <a:r>
              <a:rPr lang="en-US" dirty="0" smtClean="0"/>
              <a:t>Failure </a:t>
            </a:r>
            <a:r>
              <a:rPr lang="en-US" dirty="0"/>
              <a:t>to make these </a:t>
            </a:r>
            <a:r>
              <a:rPr lang="en-US" dirty="0" smtClean="0"/>
              <a:t>decisions jointly </a:t>
            </a:r>
            <a:r>
              <a:rPr lang="en-US" dirty="0"/>
              <a:t>may result in either too much or too little product in various stages of the </a:t>
            </a:r>
            <a:r>
              <a:rPr lang="en-US" dirty="0" smtClean="0"/>
              <a:t>supply chain</a:t>
            </a:r>
            <a:r>
              <a:rPr lang="en-US" dirty="0"/>
              <a:t>.</a:t>
            </a:r>
            <a:endParaRPr lang="en-US" altLang="en-US" dirty="0"/>
          </a:p>
        </p:txBody>
      </p:sp>
      <p:sp>
        <p:nvSpPr>
          <p:cNvPr id="4" name="Parallelogram 13">
            <a:extLst>
              <a:ext uri="{FF2B5EF4-FFF2-40B4-BE49-F238E27FC236}">
                <a16:creationId xmlns:a16="http://schemas.microsoft.com/office/drawing/2014/main" id="{55E5E750-62AD-0BCA-E666-1BCC9F0818B4}"/>
              </a:ext>
            </a:extLst>
          </p:cNvPr>
          <p:cNvSpPr/>
          <p:nvPr/>
        </p:nvSpPr>
        <p:spPr>
          <a:xfrm rot="16200000" flipV="1">
            <a:off x="-1663877" y="3025691"/>
            <a:ext cx="5284125" cy="1701228"/>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5" name="Graphic 21">
            <a:extLst>
              <a:ext uri="{FF2B5EF4-FFF2-40B4-BE49-F238E27FC236}">
                <a16:creationId xmlns:a16="http://schemas.microsoft.com/office/drawing/2014/main" id="{2B5F9D1B-5969-F39C-9B0D-B1502F479F8D}"/>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6" name="TextBox 5">
            <a:extLst>
              <a:ext uri="{FF2B5EF4-FFF2-40B4-BE49-F238E27FC236}">
                <a16:creationId xmlns:a16="http://schemas.microsoft.com/office/drawing/2014/main" id="{75DD345E-3E3C-C8BD-7DE1-6E42EB52FC9F}"/>
              </a:ext>
            </a:extLst>
          </p:cNvPr>
          <p:cNvSpPr txBox="1"/>
          <p:nvPr/>
        </p:nvSpPr>
        <p:spPr>
          <a:xfrm>
            <a:off x="9278273" y="6416659"/>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347148823"/>
      </p:ext>
    </p:extLst>
  </p:cSld>
  <p:clrMapOvr>
    <a:masterClrMapping/>
  </p:clrMapOvr>
  <p:transition spd="slow">
    <p:pull dir="lu"/>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814412" y="218162"/>
            <a:ext cx="10515600" cy="666841"/>
          </a:xfrm>
        </p:spPr>
        <p:txBody>
          <a:bodyPr vert="horz" lIns="92075" tIns="46038" rIns="92075" bIns="46038" rtlCol="0" anchor="ctr">
            <a:normAutofit/>
          </a:bodyPr>
          <a:lstStyle/>
          <a:p>
            <a:pPr algn="ctr" eaLnBrk="1" hangingPunct="1"/>
            <a:r>
              <a:rPr lang="en-US" altLang="en-US" sz="3600" b="1" dirty="0" smtClean="0"/>
              <a:t>Basic Approach</a:t>
            </a:r>
          </a:p>
        </p:txBody>
      </p:sp>
      <p:sp>
        <p:nvSpPr>
          <p:cNvPr id="30723" name="Content Placeholder 1"/>
          <p:cNvSpPr>
            <a:spLocks noGrp="1"/>
          </p:cNvSpPr>
          <p:nvPr>
            <p:ph idx="1"/>
          </p:nvPr>
        </p:nvSpPr>
        <p:spPr>
          <a:xfrm>
            <a:off x="1501254" y="1234242"/>
            <a:ext cx="10263116" cy="4525963"/>
          </a:xfrm>
        </p:spPr>
        <p:txBody>
          <a:bodyPr>
            <a:noAutofit/>
          </a:bodyPr>
          <a:lstStyle/>
          <a:p>
            <a:r>
              <a:rPr lang="en-US" b="1" dirty="0">
                <a:solidFill>
                  <a:srgbClr val="C00000"/>
                </a:solidFill>
              </a:rPr>
              <a:t>Integrate Demand Planning and Forecasting </a:t>
            </a:r>
            <a:r>
              <a:rPr lang="en-US" b="1" dirty="0" smtClean="0">
                <a:solidFill>
                  <a:srgbClr val="C00000"/>
                </a:solidFill>
              </a:rPr>
              <a:t>Throughout the </a:t>
            </a:r>
            <a:r>
              <a:rPr lang="en-US" b="1" dirty="0">
                <a:solidFill>
                  <a:srgbClr val="C00000"/>
                </a:solidFill>
              </a:rPr>
              <a:t>Supply </a:t>
            </a:r>
            <a:r>
              <a:rPr lang="en-US" b="1" dirty="0" smtClean="0">
                <a:solidFill>
                  <a:srgbClr val="C00000"/>
                </a:solidFill>
              </a:rPr>
              <a:t>Chain</a:t>
            </a:r>
          </a:p>
          <a:p>
            <a:pPr marL="0" indent="0">
              <a:buNone/>
            </a:pPr>
            <a:endParaRPr lang="en-US" b="1" dirty="0"/>
          </a:p>
          <a:p>
            <a:r>
              <a:rPr lang="en-US" dirty="0"/>
              <a:t>A company should link its forecast to all planning activities throughout the supply chain. </a:t>
            </a:r>
            <a:endParaRPr lang="en-US" dirty="0" smtClean="0"/>
          </a:p>
          <a:p>
            <a:r>
              <a:rPr lang="en-US" dirty="0" smtClean="0"/>
              <a:t>These include </a:t>
            </a:r>
            <a:r>
              <a:rPr lang="en-US" dirty="0"/>
              <a:t>capacity planning, production planning, promotion planning, and purchasing, </a:t>
            </a:r>
            <a:r>
              <a:rPr lang="en-US" dirty="0" smtClean="0"/>
              <a:t>among others</a:t>
            </a:r>
            <a:r>
              <a:rPr lang="en-US" dirty="0"/>
              <a:t>. </a:t>
            </a:r>
            <a:endParaRPr lang="en-US" dirty="0" smtClean="0"/>
          </a:p>
          <a:p>
            <a:r>
              <a:rPr lang="en-US" dirty="0" smtClean="0"/>
              <a:t>In </a:t>
            </a:r>
            <a:r>
              <a:rPr lang="en-US" dirty="0"/>
              <a:t>one unfortunately common scenario, a retailer develops forecasts based on </a:t>
            </a:r>
            <a:r>
              <a:rPr lang="en-US" dirty="0" smtClean="0"/>
              <a:t>promotional activities</a:t>
            </a:r>
            <a:r>
              <a:rPr lang="en-US" dirty="0"/>
              <a:t>, whereas a manufacturer, unaware of these promotions, develops a different </a:t>
            </a:r>
            <a:r>
              <a:rPr lang="en-US" dirty="0" smtClean="0"/>
              <a:t>forecast for </a:t>
            </a:r>
            <a:r>
              <a:rPr lang="en-US" dirty="0"/>
              <a:t>its production planning based on historical orders. </a:t>
            </a:r>
            <a:endParaRPr lang="en-US" dirty="0" smtClean="0"/>
          </a:p>
        </p:txBody>
      </p:sp>
      <p:sp>
        <p:nvSpPr>
          <p:cNvPr id="4" name="Parallelogram 13">
            <a:extLst>
              <a:ext uri="{FF2B5EF4-FFF2-40B4-BE49-F238E27FC236}">
                <a16:creationId xmlns:a16="http://schemas.microsoft.com/office/drawing/2014/main" id="{55E5E750-62AD-0BCA-E666-1BCC9F0818B4}"/>
              </a:ext>
            </a:extLst>
          </p:cNvPr>
          <p:cNvSpPr/>
          <p:nvPr/>
        </p:nvSpPr>
        <p:spPr>
          <a:xfrm rot="16200000" flipV="1">
            <a:off x="-1827650" y="3189464"/>
            <a:ext cx="5284125" cy="1373682"/>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5" name="Graphic 21">
            <a:extLst>
              <a:ext uri="{FF2B5EF4-FFF2-40B4-BE49-F238E27FC236}">
                <a16:creationId xmlns:a16="http://schemas.microsoft.com/office/drawing/2014/main" id="{2B5F9D1B-5969-F39C-9B0D-B1502F479F8D}"/>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6" name="TextBox 5">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451557274"/>
      </p:ext>
    </p:extLst>
  </p:cSld>
  <p:clrMapOvr>
    <a:masterClrMapping/>
  </p:clrMapOvr>
  <p:transition spd="slow">
    <p:pull dir="lu"/>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814412" y="218162"/>
            <a:ext cx="10515600" cy="666841"/>
          </a:xfrm>
        </p:spPr>
        <p:txBody>
          <a:bodyPr vert="horz" lIns="92075" tIns="46038" rIns="92075" bIns="46038" rtlCol="0" anchor="ctr">
            <a:normAutofit/>
          </a:bodyPr>
          <a:lstStyle/>
          <a:p>
            <a:pPr algn="ctr" eaLnBrk="1" hangingPunct="1"/>
            <a:r>
              <a:rPr lang="en-US" altLang="en-US" sz="3600" b="1" dirty="0" smtClean="0"/>
              <a:t>Basic Approach</a:t>
            </a:r>
          </a:p>
        </p:txBody>
      </p:sp>
      <p:sp>
        <p:nvSpPr>
          <p:cNvPr id="30723" name="Content Placeholder 1"/>
          <p:cNvSpPr>
            <a:spLocks noGrp="1"/>
          </p:cNvSpPr>
          <p:nvPr>
            <p:ph idx="1"/>
          </p:nvPr>
        </p:nvSpPr>
        <p:spPr>
          <a:xfrm>
            <a:off x="1501254" y="1234242"/>
            <a:ext cx="10263116" cy="4525963"/>
          </a:xfrm>
        </p:spPr>
        <p:txBody>
          <a:bodyPr>
            <a:noAutofit/>
          </a:bodyPr>
          <a:lstStyle/>
          <a:p>
            <a:r>
              <a:rPr lang="en-US" b="1" dirty="0">
                <a:solidFill>
                  <a:srgbClr val="C00000"/>
                </a:solidFill>
              </a:rPr>
              <a:t>Integrate Demand Planning and Forecasting </a:t>
            </a:r>
            <a:r>
              <a:rPr lang="en-US" b="1" dirty="0" smtClean="0">
                <a:solidFill>
                  <a:srgbClr val="C00000"/>
                </a:solidFill>
              </a:rPr>
              <a:t>Throughout the </a:t>
            </a:r>
            <a:r>
              <a:rPr lang="en-US" b="1" dirty="0">
                <a:solidFill>
                  <a:srgbClr val="C00000"/>
                </a:solidFill>
              </a:rPr>
              <a:t>Supply </a:t>
            </a:r>
            <a:r>
              <a:rPr lang="en-US" b="1" dirty="0" smtClean="0">
                <a:solidFill>
                  <a:srgbClr val="C00000"/>
                </a:solidFill>
              </a:rPr>
              <a:t>Chain</a:t>
            </a:r>
          </a:p>
          <a:p>
            <a:pPr marL="0" indent="0">
              <a:buNone/>
            </a:pPr>
            <a:endParaRPr lang="en-US" b="1" dirty="0"/>
          </a:p>
          <a:p>
            <a:r>
              <a:rPr lang="en-US" dirty="0" smtClean="0"/>
              <a:t>This </a:t>
            </a:r>
            <a:r>
              <a:rPr lang="en-US" dirty="0"/>
              <a:t>leads to a mismatch </a:t>
            </a:r>
            <a:r>
              <a:rPr lang="en-US" dirty="0" smtClean="0"/>
              <a:t>between supply </a:t>
            </a:r>
            <a:r>
              <a:rPr lang="en-US" dirty="0"/>
              <a:t>and demand, resulting in poor customer service. </a:t>
            </a:r>
            <a:endParaRPr lang="en-US" dirty="0" smtClean="0"/>
          </a:p>
          <a:p>
            <a:endParaRPr lang="en-US" dirty="0" smtClean="0"/>
          </a:p>
          <a:p>
            <a:r>
              <a:rPr lang="en-US" dirty="0" smtClean="0"/>
              <a:t>To </a:t>
            </a:r>
            <a:r>
              <a:rPr lang="en-US" dirty="0"/>
              <a:t>accomplish integration, it is a </a:t>
            </a:r>
            <a:r>
              <a:rPr lang="en-US" dirty="0" smtClean="0"/>
              <a:t>good idea </a:t>
            </a:r>
            <a:r>
              <a:rPr lang="en-US" dirty="0"/>
              <a:t>for a firm to have a cross-functional team, with members from each affected </a:t>
            </a:r>
            <a:r>
              <a:rPr lang="en-US" dirty="0" smtClean="0"/>
              <a:t>function responsible </a:t>
            </a:r>
            <a:r>
              <a:rPr lang="en-US" dirty="0"/>
              <a:t>for forecasting demand—and an even better idea is to have members of </a:t>
            </a:r>
            <a:r>
              <a:rPr lang="en-US" dirty="0" smtClean="0"/>
              <a:t>different companies </a:t>
            </a:r>
            <a:r>
              <a:rPr lang="en-US" dirty="0"/>
              <a:t>in the supply chain working together to create a forecast.</a:t>
            </a:r>
            <a:endParaRPr lang="en-US" altLang="en-US" dirty="0"/>
          </a:p>
        </p:txBody>
      </p:sp>
      <p:sp>
        <p:nvSpPr>
          <p:cNvPr id="4" name="Parallelogram 13">
            <a:extLst>
              <a:ext uri="{FF2B5EF4-FFF2-40B4-BE49-F238E27FC236}">
                <a16:creationId xmlns:a16="http://schemas.microsoft.com/office/drawing/2014/main" id="{55E5E750-62AD-0BCA-E666-1BCC9F0818B4}"/>
              </a:ext>
            </a:extLst>
          </p:cNvPr>
          <p:cNvSpPr/>
          <p:nvPr/>
        </p:nvSpPr>
        <p:spPr>
          <a:xfrm rot="16200000" flipV="1">
            <a:off x="-1827650" y="3189464"/>
            <a:ext cx="5284125" cy="1373682"/>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5" name="Graphic 21">
            <a:extLst>
              <a:ext uri="{FF2B5EF4-FFF2-40B4-BE49-F238E27FC236}">
                <a16:creationId xmlns:a16="http://schemas.microsoft.com/office/drawing/2014/main" id="{2B5F9D1B-5969-F39C-9B0D-B1502F479F8D}"/>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6" name="TextBox 5">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700714947"/>
      </p:ext>
    </p:extLst>
  </p:cSld>
  <p:clrMapOvr>
    <a:masterClrMapping/>
  </p:clrMapOvr>
  <p:transition spd="slow">
    <p:pull dir="lu"/>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674427" y="264539"/>
            <a:ext cx="10515600" cy="666841"/>
          </a:xfrm>
        </p:spPr>
        <p:txBody>
          <a:bodyPr vert="horz" lIns="92075" tIns="46038" rIns="92075" bIns="46038" rtlCol="0" anchor="ctr">
            <a:normAutofit/>
          </a:bodyPr>
          <a:lstStyle/>
          <a:p>
            <a:pPr algn="ctr" eaLnBrk="1" hangingPunct="1"/>
            <a:r>
              <a:rPr lang="en-US" altLang="en-US" sz="3600" b="1" dirty="0" smtClean="0"/>
              <a:t>Basic Approach</a:t>
            </a:r>
          </a:p>
        </p:txBody>
      </p:sp>
      <p:sp>
        <p:nvSpPr>
          <p:cNvPr id="30723" name="Content Placeholder 1"/>
          <p:cNvSpPr>
            <a:spLocks noGrp="1"/>
          </p:cNvSpPr>
          <p:nvPr>
            <p:ph idx="1"/>
          </p:nvPr>
        </p:nvSpPr>
        <p:spPr>
          <a:xfrm>
            <a:off x="1828800" y="1136132"/>
            <a:ext cx="9935570" cy="4525963"/>
          </a:xfrm>
        </p:spPr>
        <p:txBody>
          <a:bodyPr>
            <a:noAutofit/>
          </a:bodyPr>
          <a:lstStyle/>
          <a:p>
            <a:r>
              <a:rPr lang="en-US" b="1" dirty="0">
                <a:solidFill>
                  <a:srgbClr val="C00000"/>
                </a:solidFill>
              </a:rPr>
              <a:t>Identify Major Factors That Influence the Demand Forecast</a:t>
            </a:r>
          </a:p>
          <a:p>
            <a:r>
              <a:rPr lang="en-US" dirty="0"/>
              <a:t>Next, a firm must identify demand, supply, and product-related phenomena that influence </a:t>
            </a:r>
            <a:r>
              <a:rPr lang="en-US" dirty="0" smtClean="0"/>
              <a:t>the demand </a:t>
            </a:r>
            <a:r>
              <a:rPr lang="en-US" dirty="0"/>
              <a:t>forecast. On the demand side, a company must ascertain whether demand is growing </a:t>
            </a:r>
            <a:r>
              <a:rPr lang="en-US" dirty="0" smtClean="0"/>
              <a:t>or declining </a:t>
            </a:r>
            <a:r>
              <a:rPr lang="en-US" dirty="0"/>
              <a:t>or has a seasonal pattern. These estimates must be based on demand, not on sales data.</a:t>
            </a:r>
          </a:p>
          <a:p>
            <a:r>
              <a:rPr lang="en-US" b="1" dirty="0">
                <a:solidFill>
                  <a:srgbClr val="C00000"/>
                </a:solidFill>
              </a:rPr>
              <a:t>For example</a:t>
            </a:r>
            <a:r>
              <a:rPr lang="en-US" dirty="0"/>
              <a:t>, a supermarket promoted a certain brand of cereal in July 2014. As a result, </a:t>
            </a:r>
            <a:r>
              <a:rPr lang="en-US" dirty="0" smtClean="0"/>
              <a:t>the demand </a:t>
            </a:r>
            <a:r>
              <a:rPr lang="en-US" dirty="0"/>
              <a:t>for this cereal was high, whereas the demand for other, comparable cereal brands </a:t>
            </a:r>
            <a:r>
              <a:rPr lang="en-US" dirty="0" smtClean="0"/>
              <a:t>was low </a:t>
            </a:r>
            <a:r>
              <a:rPr lang="en-US" dirty="0"/>
              <a:t>in July. The supermarket should not use the sales data from 2014 to estimate that demand </a:t>
            </a:r>
            <a:r>
              <a:rPr lang="en-US" dirty="0" smtClean="0"/>
              <a:t>for this </a:t>
            </a:r>
            <a:r>
              <a:rPr lang="en-US" dirty="0"/>
              <a:t>brand will be high in July 2015, because this will occur only if the same brand is </a:t>
            </a:r>
            <a:r>
              <a:rPr lang="en-US" dirty="0" smtClean="0"/>
              <a:t>promoted again </a:t>
            </a:r>
            <a:r>
              <a:rPr lang="en-US" dirty="0"/>
              <a:t>in July 2015 and other brands respond as they did the previous year. </a:t>
            </a:r>
            <a:endParaRPr lang="en-US" altLang="en-US" dirty="0"/>
          </a:p>
        </p:txBody>
      </p:sp>
      <p:sp>
        <p:nvSpPr>
          <p:cNvPr id="4" name="Parallelogram 13">
            <a:extLst>
              <a:ext uri="{FF2B5EF4-FFF2-40B4-BE49-F238E27FC236}">
                <a16:creationId xmlns:a16="http://schemas.microsoft.com/office/drawing/2014/main" id="{55E5E750-62AD-0BCA-E666-1BCC9F0818B4}"/>
              </a:ext>
            </a:extLst>
          </p:cNvPr>
          <p:cNvSpPr/>
          <p:nvPr/>
        </p:nvSpPr>
        <p:spPr>
          <a:xfrm rot="16200000" flipV="1">
            <a:off x="-1712932" y="2976636"/>
            <a:ext cx="5382236" cy="1701228"/>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5" name="Graphic 21">
            <a:extLst>
              <a:ext uri="{FF2B5EF4-FFF2-40B4-BE49-F238E27FC236}">
                <a16:creationId xmlns:a16="http://schemas.microsoft.com/office/drawing/2014/main" id="{2B5F9D1B-5969-F39C-9B0D-B1502F479F8D}"/>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6" name="TextBox 5">
            <a:extLst>
              <a:ext uri="{FF2B5EF4-FFF2-40B4-BE49-F238E27FC236}">
                <a16:creationId xmlns:a16="http://schemas.microsoft.com/office/drawing/2014/main" id="{75DD345E-3E3C-C8BD-7DE1-6E42EB52FC9F}"/>
              </a:ext>
            </a:extLst>
          </p:cNvPr>
          <p:cNvSpPr txBox="1"/>
          <p:nvPr/>
        </p:nvSpPr>
        <p:spPr>
          <a:xfrm>
            <a:off x="9278273" y="6457890"/>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602440895"/>
      </p:ext>
    </p:extLst>
  </p:cSld>
  <p:clrMapOvr>
    <a:masterClrMapping/>
  </p:clrMapOvr>
  <p:transition spd="slow">
    <p:pull dir="lu"/>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783610" y="184926"/>
            <a:ext cx="10515600" cy="666841"/>
          </a:xfrm>
        </p:spPr>
        <p:txBody>
          <a:bodyPr vert="horz" lIns="92075" tIns="46038" rIns="92075" bIns="46038" rtlCol="0" anchor="ctr">
            <a:normAutofit/>
          </a:bodyPr>
          <a:lstStyle/>
          <a:p>
            <a:pPr algn="ctr" eaLnBrk="1" hangingPunct="1"/>
            <a:r>
              <a:rPr lang="en-US" altLang="en-US" sz="3600" b="1" dirty="0" smtClean="0"/>
              <a:t>Basic Approach</a:t>
            </a:r>
          </a:p>
        </p:txBody>
      </p:sp>
      <p:sp>
        <p:nvSpPr>
          <p:cNvPr id="30723" name="Content Placeholder 1"/>
          <p:cNvSpPr>
            <a:spLocks noGrp="1"/>
          </p:cNvSpPr>
          <p:nvPr>
            <p:ph idx="1"/>
          </p:nvPr>
        </p:nvSpPr>
        <p:spPr>
          <a:xfrm>
            <a:off x="1828800" y="1136132"/>
            <a:ext cx="9935570" cy="4525963"/>
          </a:xfrm>
        </p:spPr>
        <p:txBody>
          <a:bodyPr>
            <a:noAutofit/>
          </a:bodyPr>
          <a:lstStyle/>
          <a:p>
            <a:r>
              <a:rPr lang="en-US" b="1" dirty="0">
                <a:solidFill>
                  <a:srgbClr val="C00000"/>
                </a:solidFill>
              </a:rPr>
              <a:t>Identify Major Factors That Influence the Demand Forecast</a:t>
            </a:r>
          </a:p>
          <a:p>
            <a:endParaRPr lang="en-US" dirty="0" smtClean="0"/>
          </a:p>
          <a:p>
            <a:r>
              <a:rPr lang="en-US" sz="2700" dirty="0" smtClean="0">
                <a:latin typeface="+mj-lt"/>
              </a:rPr>
              <a:t>When </a:t>
            </a:r>
            <a:r>
              <a:rPr lang="en-US" sz="2700" dirty="0">
                <a:latin typeface="+mj-lt"/>
              </a:rPr>
              <a:t>making the demand forecast, the supermarket must understand what the demand would have been in the absence of promotion activity and how demand is affected by promotions and competitor actions.</a:t>
            </a:r>
            <a:r>
              <a:rPr lang="en-US" sz="2700" dirty="0">
                <a:solidFill>
                  <a:srgbClr val="231F20"/>
                </a:solidFill>
                <a:latin typeface="+mj-lt"/>
              </a:rPr>
              <a:t> A combination of these pieces of information will allow the supermarket to forecast demand for July 2015, given the promotion activity planned for that year</a:t>
            </a:r>
            <a:r>
              <a:rPr lang="en-US" sz="2700" dirty="0" smtClean="0">
                <a:solidFill>
                  <a:srgbClr val="231F20"/>
                </a:solidFill>
                <a:latin typeface="+mj-lt"/>
              </a:rPr>
              <a:t>.</a:t>
            </a:r>
          </a:p>
          <a:p>
            <a:r>
              <a:rPr lang="en-US" sz="2700" dirty="0"/>
              <a:t>On the supply side, a company must consider the available supply sources to decide on </a:t>
            </a:r>
            <a:r>
              <a:rPr lang="en-US" sz="2700" dirty="0" smtClean="0"/>
              <a:t>the accuracy </a:t>
            </a:r>
            <a:r>
              <a:rPr lang="en-US" sz="2700" dirty="0"/>
              <a:t>of the forecast desired. If alternate supply sources with short lead times are available, </a:t>
            </a:r>
            <a:r>
              <a:rPr lang="en-US" sz="2700" dirty="0" smtClean="0"/>
              <a:t>a highly </a:t>
            </a:r>
            <a:r>
              <a:rPr lang="en-US" sz="2700" dirty="0"/>
              <a:t>accurate forecast may not be especially important. However, if only a single supplier </a:t>
            </a:r>
            <a:r>
              <a:rPr lang="en-US" sz="2700" dirty="0" smtClean="0"/>
              <a:t>with a </a:t>
            </a:r>
            <a:r>
              <a:rPr lang="en-US" sz="2700" dirty="0"/>
              <a:t>long lead time is available, an accurate forecast will have great value.</a:t>
            </a:r>
            <a:endParaRPr lang="en-US" altLang="en-US" sz="2700" dirty="0">
              <a:latin typeface="+mj-lt"/>
            </a:endParaRPr>
          </a:p>
        </p:txBody>
      </p:sp>
      <p:sp>
        <p:nvSpPr>
          <p:cNvPr id="4" name="Parallelogram 13">
            <a:extLst>
              <a:ext uri="{FF2B5EF4-FFF2-40B4-BE49-F238E27FC236}">
                <a16:creationId xmlns:a16="http://schemas.microsoft.com/office/drawing/2014/main" id="{55E5E750-62AD-0BCA-E666-1BCC9F0818B4}"/>
              </a:ext>
            </a:extLst>
          </p:cNvPr>
          <p:cNvSpPr/>
          <p:nvPr/>
        </p:nvSpPr>
        <p:spPr>
          <a:xfrm rot="16200000" flipV="1">
            <a:off x="-1663877" y="3025691"/>
            <a:ext cx="5284125" cy="1701228"/>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5" name="Graphic 21">
            <a:extLst>
              <a:ext uri="{FF2B5EF4-FFF2-40B4-BE49-F238E27FC236}">
                <a16:creationId xmlns:a16="http://schemas.microsoft.com/office/drawing/2014/main" id="{2B5F9D1B-5969-F39C-9B0D-B1502F479F8D}"/>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6" name="TextBox 5">
            <a:extLst>
              <a:ext uri="{FF2B5EF4-FFF2-40B4-BE49-F238E27FC236}">
                <a16:creationId xmlns:a16="http://schemas.microsoft.com/office/drawing/2014/main" id="{75DD345E-3E3C-C8BD-7DE1-6E42EB52FC9F}"/>
              </a:ext>
            </a:extLst>
          </p:cNvPr>
          <p:cNvSpPr txBox="1"/>
          <p:nvPr/>
        </p:nvSpPr>
        <p:spPr>
          <a:xfrm>
            <a:off x="9264625" y="6457890"/>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557330378"/>
      </p:ext>
    </p:extLst>
  </p:cSld>
  <p:clrMapOvr>
    <a:masterClrMapping/>
  </p:clrMapOvr>
  <p:transition spd="slow">
    <p:pull dir="lu"/>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810905" y="236944"/>
            <a:ext cx="10515600" cy="666841"/>
          </a:xfrm>
        </p:spPr>
        <p:txBody>
          <a:bodyPr vert="horz" lIns="92075" tIns="46038" rIns="92075" bIns="46038" rtlCol="0" anchor="ctr">
            <a:normAutofit/>
          </a:bodyPr>
          <a:lstStyle/>
          <a:p>
            <a:pPr algn="ctr" eaLnBrk="1" hangingPunct="1"/>
            <a:r>
              <a:rPr lang="en-US" altLang="en-US" sz="3600" b="1" dirty="0" smtClean="0"/>
              <a:t>Basic Approach</a:t>
            </a:r>
          </a:p>
        </p:txBody>
      </p:sp>
      <p:sp>
        <p:nvSpPr>
          <p:cNvPr id="30723" name="Content Placeholder 1"/>
          <p:cNvSpPr>
            <a:spLocks noGrp="1"/>
          </p:cNvSpPr>
          <p:nvPr>
            <p:ph idx="1"/>
          </p:nvPr>
        </p:nvSpPr>
        <p:spPr>
          <a:xfrm>
            <a:off x="1828800" y="1136132"/>
            <a:ext cx="9935570" cy="4525963"/>
          </a:xfrm>
        </p:spPr>
        <p:txBody>
          <a:bodyPr>
            <a:noAutofit/>
          </a:bodyPr>
          <a:lstStyle/>
          <a:p>
            <a:r>
              <a:rPr lang="en-US" b="1" dirty="0">
                <a:solidFill>
                  <a:srgbClr val="C00000"/>
                </a:solidFill>
              </a:rPr>
              <a:t>Forecast at the Appropriate Level of </a:t>
            </a:r>
            <a:r>
              <a:rPr lang="en-US" b="1" dirty="0" smtClean="0">
                <a:solidFill>
                  <a:srgbClr val="C00000"/>
                </a:solidFill>
              </a:rPr>
              <a:t>Aggregation</a:t>
            </a:r>
          </a:p>
          <a:p>
            <a:pPr marL="0" indent="0">
              <a:buNone/>
            </a:pPr>
            <a:endParaRPr lang="en-US" b="1" dirty="0"/>
          </a:p>
          <a:p>
            <a:r>
              <a:rPr lang="en-US" dirty="0"/>
              <a:t>Given that aggregate forecasts are more accurate than disaggregate forecasts, it is important </a:t>
            </a:r>
            <a:r>
              <a:rPr lang="en-US" dirty="0" smtClean="0"/>
              <a:t>to forecast </a:t>
            </a:r>
            <a:r>
              <a:rPr lang="en-US" dirty="0"/>
              <a:t>at a level of aggregation that is appropriate, given the supply chain decision that is </a:t>
            </a:r>
            <a:r>
              <a:rPr lang="en-US" dirty="0" smtClean="0"/>
              <a:t>driven by </a:t>
            </a:r>
            <a:r>
              <a:rPr lang="en-US" dirty="0"/>
              <a:t>the forecast. </a:t>
            </a:r>
            <a:endParaRPr lang="en-US" dirty="0" smtClean="0"/>
          </a:p>
          <a:p>
            <a:r>
              <a:rPr lang="en-US" dirty="0" smtClean="0"/>
              <a:t>Consider </a:t>
            </a:r>
            <a:r>
              <a:rPr lang="en-US" dirty="0"/>
              <a:t>a buyer at a retail chain who is forecasting to select an order size </a:t>
            </a:r>
            <a:r>
              <a:rPr lang="en-US" dirty="0" smtClean="0"/>
              <a:t>for shirts</a:t>
            </a:r>
            <a:r>
              <a:rPr lang="en-US" dirty="0"/>
              <a:t>. </a:t>
            </a:r>
            <a:endParaRPr lang="en-US" dirty="0" smtClean="0"/>
          </a:p>
          <a:p>
            <a:r>
              <a:rPr lang="en-US" dirty="0" smtClean="0"/>
              <a:t>One </a:t>
            </a:r>
            <a:r>
              <a:rPr lang="en-US" dirty="0"/>
              <a:t>approach is to ask each store manager the precise number of shirts needed and add </a:t>
            </a:r>
            <a:r>
              <a:rPr lang="en-US" dirty="0" smtClean="0"/>
              <a:t>up all </a:t>
            </a:r>
            <a:r>
              <a:rPr lang="en-US" dirty="0"/>
              <a:t>the requests to get an order size with the supplier. </a:t>
            </a:r>
            <a:endParaRPr lang="en-US" dirty="0" smtClean="0"/>
          </a:p>
        </p:txBody>
      </p:sp>
      <p:sp>
        <p:nvSpPr>
          <p:cNvPr id="4" name="Parallelogram 13">
            <a:extLst>
              <a:ext uri="{FF2B5EF4-FFF2-40B4-BE49-F238E27FC236}">
                <a16:creationId xmlns:a16="http://schemas.microsoft.com/office/drawing/2014/main" id="{55E5E750-62AD-0BCA-E666-1BCC9F0818B4}"/>
              </a:ext>
            </a:extLst>
          </p:cNvPr>
          <p:cNvSpPr/>
          <p:nvPr/>
        </p:nvSpPr>
        <p:spPr>
          <a:xfrm rot="16200000" flipV="1">
            <a:off x="-1663877" y="3025691"/>
            <a:ext cx="5284125" cy="1701228"/>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5" name="Graphic 21">
            <a:extLst>
              <a:ext uri="{FF2B5EF4-FFF2-40B4-BE49-F238E27FC236}">
                <a16:creationId xmlns:a16="http://schemas.microsoft.com/office/drawing/2014/main" id="{2B5F9D1B-5969-F39C-9B0D-B1502F479F8D}"/>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6" name="TextBox 5">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527452446"/>
      </p:ext>
    </p:extLst>
  </p:cSld>
  <p:clrMapOvr>
    <a:masterClrMapping/>
  </p:clrMapOvr>
  <p:transition spd="slow">
    <p:pull dir="lu"/>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810905" y="236944"/>
            <a:ext cx="10515600" cy="666841"/>
          </a:xfrm>
        </p:spPr>
        <p:txBody>
          <a:bodyPr vert="horz" lIns="92075" tIns="46038" rIns="92075" bIns="46038" rtlCol="0" anchor="ctr">
            <a:normAutofit/>
          </a:bodyPr>
          <a:lstStyle/>
          <a:p>
            <a:pPr algn="ctr" eaLnBrk="1" hangingPunct="1"/>
            <a:r>
              <a:rPr lang="en-US" altLang="en-US" sz="3600" b="1" dirty="0" smtClean="0"/>
              <a:t>Basic Approach</a:t>
            </a:r>
          </a:p>
        </p:txBody>
      </p:sp>
      <p:sp>
        <p:nvSpPr>
          <p:cNvPr id="30723" name="Content Placeholder 1"/>
          <p:cNvSpPr>
            <a:spLocks noGrp="1"/>
          </p:cNvSpPr>
          <p:nvPr>
            <p:ph idx="1"/>
          </p:nvPr>
        </p:nvSpPr>
        <p:spPr>
          <a:xfrm>
            <a:off x="1828800" y="1379537"/>
            <a:ext cx="9935570" cy="4525963"/>
          </a:xfrm>
        </p:spPr>
        <p:txBody>
          <a:bodyPr>
            <a:noAutofit/>
          </a:bodyPr>
          <a:lstStyle/>
          <a:p>
            <a:r>
              <a:rPr lang="en-US" b="1" dirty="0"/>
              <a:t>The advantage </a:t>
            </a:r>
            <a:r>
              <a:rPr lang="en-US" dirty="0"/>
              <a:t>of this approach is that it uses local market intelligence that each store manager has. </a:t>
            </a:r>
            <a:r>
              <a:rPr lang="en-US" b="1" dirty="0"/>
              <a:t>The problem </a:t>
            </a:r>
            <a:r>
              <a:rPr lang="en-US" dirty="0"/>
              <a:t>with this approach is that it makes store managers forecast well before demand arises at a time when their forecasts are unlikely to be accurate. </a:t>
            </a:r>
          </a:p>
          <a:p>
            <a:endParaRPr lang="en-US" dirty="0" smtClean="0"/>
          </a:p>
          <a:p>
            <a:r>
              <a:rPr lang="en-US" dirty="0" smtClean="0"/>
              <a:t>A </a:t>
            </a:r>
            <a:r>
              <a:rPr lang="en-US" dirty="0"/>
              <a:t>better approach may be to forecast demand at the aggregate level when ordering with the supplier and ask each store manager to forecast only when the shirts are to be allocated across the stores. In this case, the long lead time forecast (supplier order) is aggregate, thus lowering error. The disaggregate store-level forecast is made close to the sales season, when local market intelligence is likely to be most effective.</a:t>
            </a:r>
            <a:endParaRPr lang="en-US" altLang="en-US" dirty="0"/>
          </a:p>
        </p:txBody>
      </p:sp>
      <p:sp>
        <p:nvSpPr>
          <p:cNvPr id="4" name="Parallelogram 13">
            <a:extLst>
              <a:ext uri="{FF2B5EF4-FFF2-40B4-BE49-F238E27FC236}">
                <a16:creationId xmlns:a16="http://schemas.microsoft.com/office/drawing/2014/main" id="{55E5E750-62AD-0BCA-E666-1BCC9F0818B4}"/>
              </a:ext>
            </a:extLst>
          </p:cNvPr>
          <p:cNvSpPr/>
          <p:nvPr/>
        </p:nvSpPr>
        <p:spPr>
          <a:xfrm rot="16200000" flipV="1">
            <a:off x="-1663877" y="3025691"/>
            <a:ext cx="5284125" cy="1701228"/>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5" name="Graphic 21">
            <a:extLst>
              <a:ext uri="{FF2B5EF4-FFF2-40B4-BE49-F238E27FC236}">
                <a16:creationId xmlns:a16="http://schemas.microsoft.com/office/drawing/2014/main" id="{2B5F9D1B-5969-F39C-9B0D-B1502F479F8D}"/>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6" name="TextBox 5">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019534060"/>
      </p:ext>
    </p:extLst>
  </p:cSld>
  <p:clrMapOvr>
    <a:masterClrMapping/>
  </p:clrMapOvr>
  <p:transition spd="slow">
    <p:pull dir="lu"/>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810905" y="236944"/>
            <a:ext cx="10515600" cy="666841"/>
          </a:xfrm>
        </p:spPr>
        <p:txBody>
          <a:bodyPr vert="horz" lIns="92075" tIns="46038" rIns="92075" bIns="46038" rtlCol="0" anchor="ctr">
            <a:normAutofit/>
          </a:bodyPr>
          <a:lstStyle/>
          <a:p>
            <a:pPr algn="ctr" eaLnBrk="1" hangingPunct="1"/>
            <a:r>
              <a:rPr lang="en-US" altLang="en-US" sz="3600" b="1" dirty="0" smtClean="0"/>
              <a:t>Basic Approach</a:t>
            </a:r>
          </a:p>
        </p:txBody>
      </p:sp>
      <p:sp>
        <p:nvSpPr>
          <p:cNvPr id="30723" name="Content Placeholder 1"/>
          <p:cNvSpPr>
            <a:spLocks noGrp="1"/>
          </p:cNvSpPr>
          <p:nvPr>
            <p:ph idx="1"/>
          </p:nvPr>
        </p:nvSpPr>
        <p:spPr>
          <a:xfrm>
            <a:off x="1828800" y="1379537"/>
            <a:ext cx="9935570" cy="4525963"/>
          </a:xfrm>
        </p:spPr>
        <p:txBody>
          <a:bodyPr>
            <a:noAutofit/>
          </a:bodyPr>
          <a:lstStyle/>
          <a:p>
            <a:r>
              <a:rPr lang="en-US" b="1" dirty="0">
                <a:solidFill>
                  <a:srgbClr val="C00000"/>
                </a:solidFill>
              </a:rPr>
              <a:t>Establish Performance and Error Measures for the </a:t>
            </a:r>
            <a:r>
              <a:rPr lang="en-US" b="1" dirty="0" smtClean="0">
                <a:solidFill>
                  <a:srgbClr val="C00000"/>
                </a:solidFill>
              </a:rPr>
              <a:t>Forecast</a:t>
            </a:r>
          </a:p>
          <a:p>
            <a:pPr marL="0" indent="0">
              <a:buNone/>
            </a:pPr>
            <a:endParaRPr lang="en-US" b="1" dirty="0">
              <a:solidFill>
                <a:srgbClr val="C00000"/>
              </a:solidFill>
            </a:endParaRPr>
          </a:p>
          <a:p>
            <a:pPr>
              <a:buFont typeface="Wingdings" panose="05000000000000000000" pitchFamily="2" charset="2"/>
              <a:buChar char="§"/>
            </a:pPr>
            <a:r>
              <a:rPr lang="en-US" dirty="0"/>
              <a:t>Companies should establish clear performance measures to evaluate the accuracy and timeliness </a:t>
            </a:r>
            <a:r>
              <a:rPr lang="en-US" dirty="0" smtClean="0"/>
              <a:t>of the </a:t>
            </a:r>
            <a:r>
              <a:rPr lang="en-US" dirty="0"/>
              <a:t>forecast. </a:t>
            </a:r>
            <a:endParaRPr lang="en-US" dirty="0" smtClean="0"/>
          </a:p>
          <a:p>
            <a:pPr>
              <a:buFont typeface="Wingdings" panose="05000000000000000000" pitchFamily="2" charset="2"/>
              <a:buChar char="§"/>
            </a:pPr>
            <a:endParaRPr lang="en-US" dirty="0" smtClean="0"/>
          </a:p>
          <a:p>
            <a:pPr>
              <a:buFont typeface="Wingdings" panose="05000000000000000000" pitchFamily="2" charset="2"/>
              <a:buChar char="§"/>
            </a:pPr>
            <a:r>
              <a:rPr lang="en-US" dirty="0" smtClean="0"/>
              <a:t>These </a:t>
            </a:r>
            <a:r>
              <a:rPr lang="en-US" dirty="0"/>
              <a:t>measures should be linked to the objectives of the business decisions based </a:t>
            </a:r>
            <a:r>
              <a:rPr lang="en-US" dirty="0" smtClean="0"/>
              <a:t>on these </a:t>
            </a:r>
            <a:r>
              <a:rPr lang="en-US" dirty="0"/>
              <a:t>forecasts. </a:t>
            </a:r>
            <a:endParaRPr lang="en-US" dirty="0" smtClean="0"/>
          </a:p>
          <a:p>
            <a:pPr>
              <a:buFont typeface="Wingdings" panose="05000000000000000000" pitchFamily="2" charset="2"/>
              <a:buChar char="§"/>
            </a:pPr>
            <a:endParaRPr lang="en-US" dirty="0" smtClean="0"/>
          </a:p>
          <a:p>
            <a:pPr>
              <a:buFont typeface="Wingdings" panose="05000000000000000000" pitchFamily="2" charset="2"/>
              <a:buChar char="§"/>
            </a:pPr>
            <a:r>
              <a:rPr lang="en-US" dirty="0" smtClean="0"/>
              <a:t>Consider </a:t>
            </a:r>
            <a:r>
              <a:rPr lang="en-US" dirty="0"/>
              <a:t>a mail-order company that uses a forecast to place orders with its suppliers</a:t>
            </a:r>
            <a:r>
              <a:rPr lang="en-US" dirty="0" smtClean="0"/>
              <a:t>, which </a:t>
            </a:r>
            <a:r>
              <a:rPr lang="en-US" dirty="0"/>
              <a:t>take two months to send in the orders. </a:t>
            </a:r>
            <a:endParaRPr lang="en-US" dirty="0" smtClean="0"/>
          </a:p>
        </p:txBody>
      </p:sp>
      <p:sp>
        <p:nvSpPr>
          <p:cNvPr id="4" name="Parallelogram 13">
            <a:extLst>
              <a:ext uri="{FF2B5EF4-FFF2-40B4-BE49-F238E27FC236}">
                <a16:creationId xmlns:a16="http://schemas.microsoft.com/office/drawing/2014/main" id="{55E5E750-62AD-0BCA-E666-1BCC9F0818B4}"/>
              </a:ext>
            </a:extLst>
          </p:cNvPr>
          <p:cNvSpPr/>
          <p:nvPr/>
        </p:nvSpPr>
        <p:spPr>
          <a:xfrm rot="16200000" flipV="1">
            <a:off x="-1663877" y="3025691"/>
            <a:ext cx="5284125" cy="1701228"/>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5" name="Graphic 21">
            <a:extLst>
              <a:ext uri="{FF2B5EF4-FFF2-40B4-BE49-F238E27FC236}">
                <a16:creationId xmlns:a16="http://schemas.microsoft.com/office/drawing/2014/main" id="{2B5F9D1B-5969-F39C-9B0D-B1502F479F8D}"/>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6" name="TextBox 5">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610742308"/>
      </p:ext>
    </p:extLst>
  </p:cSld>
  <p:clrMapOvr>
    <a:masterClrMapping/>
  </p:clrMapOvr>
  <p:transition spd="slow">
    <p:pull dir="lu"/>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810905" y="236944"/>
            <a:ext cx="10515600" cy="666841"/>
          </a:xfrm>
        </p:spPr>
        <p:txBody>
          <a:bodyPr vert="horz" lIns="92075" tIns="46038" rIns="92075" bIns="46038" rtlCol="0" anchor="ctr">
            <a:normAutofit/>
          </a:bodyPr>
          <a:lstStyle/>
          <a:p>
            <a:pPr algn="ctr" eaLnBrk="1" hangingPunct="1"/>
            <a:r>
              <a:rPr lang="en-US" altLang="en-US" sz="3600" b="1" dirty="0" smtClean="0"/>
              <a:t>Basic Approach</a:t>
            </a:r>
          </a:p>
        </p:txBody>
      </p:sp>
      <p:sp>
        <p:nvSpPr>
          <p:cNvPr id="30723" name="Content Placeholder 1"/>
          <p:cNvSpPr>
            <a:spLocks noGrp="1"/>
          </p:cNvSpPr>
          <p:nvPr>
            <p:ph idx="1"/>
          </p:nvPr>
        </p:nvSpPr>
        <p:spPr>
          <a:xfrm>
            <a:off x="1828800" y="1379537"/>
            <a:ext cx="9935570" cy="4525963"/>
          </a:xfrm>
        </p:spPr>
        <p:txBody>
          <a:bodyPr>
            <a:noAutofit/>
          </a:bodyPr>
          <a:lstStyle/>
          <a:p>
            <a:r>
              <a:rPr lang="en-US" b="1" dirty="0">
                <a:solidFill>
                  <a:srgbClr val="C00000"/>
                </a:solidFill>
              </a:rPr>
              <a:t>Establish Performance and Error Measures for the Forecast</a:t>
            </a:r>
          </a:p>
          <a:p>
            <a:pPr>
              <a:buFont typeface="Wingdings" panose="05000000000000000000" pitchFamily="2" charset="2"/>
              <a:buChar char="§"/>
            </a:pPr>
            <a:endParaRPr lang="en-US" dirty="0" smtClean="0"/>
          </a:p>
          <a:p>
            <a:pPr>
              <a:buFont typeface="Wingdings" panose="05000000000000000000" pitchFamily="2" charset="2"/>
              <a:buChar char="§"/>
            </a:pPr>
            <a:r>
              <a:rPr lang="en-US" dirty="0" smtClean="0"/>
              <a:t>The </a:t>
            </a:r>
            <a:r>
              <a:rPr lang="en-US" dirty="0"/>
              <a:t>mail-order company must ensure that </a:t>
            </a:r>
            <a:r>
              <a:rPr lang="en-US" dirty="0" smtClean="0"/>
              <a:t>the forecast </a:t>
            </a:r>
            <a:r>
              <a:rPr lang="en-US" dirty="0"/>
              <a:t>is created at least two months before the start of the sales season because of the </a:t>
            </a:r>
            <a:r>
              <a:rPr lang="en-US" dirty="0" smtClean="0"/>
              <a:t>two-month lead </a:t>
            </a:r>
            <a:r>
              <a:rPr lang="en-US" dirty="0"/>
              <a:t>time for replenishment. </a:t>
            </a:r>
            <a:endParaRPr lang="en-US" dirty="0" smtClean="0"/>
          </a:p>
          <a:p>
            <a:pPr>
              <a:buFont typeface="Wingdings" panose="05000000000000000000" pitchFamily="2" charset="2"/>
              <a:buChar char="§"/>
            </a:pPr>
            <a:r>
              <a:rPr lang="en-US" dirty="0" smtClean="0"/>
              <a:t>At </a:t>
            </a:r>
            <a:r>
              <a:rPr lang="en-US" dirty="0"/>
              <a:t>the end of the sales season, the company must compare </a:t>
            </a:r>
            <a:r>
              <a:rPr lang="en-US" dirty="0" smtClean="0"/>
              <a:t>actual demand </a:t>
            </a:r>
            <a:r>
              <a:rPr lang="en-US" dirty="0"/>
              <a:t>to forecasted demand to estimate the accuracy of the forecast. </a:t>
            </a:r>
            <a:endParaRPr lang="en-US" dirty="0" smtClean="0"/>
          </a:p>
          <a:p>
            <a:pPr>
              <a:buFont typeface="Wingdings" panose="05000000000000000000" pitchFamily="2" charset="2"/>
              <a:buChar char="§"/>
            </a:pPr>
            <a:r>
              <a:rPr lang="en-US" dirty="0" smtClean="0"/>
              <a:t>Then </a:t>
            </a:r>
            <a:r>
              <a:rPr lang="en-US" dirty="0"/>
              <a:t>plans for </a:t>
            </a:r>
            <a:r>
              <a:rPr lang="en-US" dirty="0" smtClean="0"/>
              <a:t>decreasing future </a:t>
            </a:r>
            <a:r>
              <a:rPr lang="en-US" dirty="0"/>
              <a:t>forecast errors or responding to the observed forecast errors can be put into place</a:t>
            </a:r>
            <a:r>
              <a:rPr lang="en-US" dirty="0" smtClean="0"/>
              <a:t>.</a:t>
            </a:r>
            <a:endParaRPr lang="en-US" dirty="0"/>
          </a:p>
        </p:txBody>
      </p:sp>
      <p:sp>
        <p:nvSpPr>
          <p:cNvPr id="4" name="Parallelogram 13">
            <a:extLst>
              <a:ext uri="{FF2B5EF4-FFF2-40B4-BE49-F238E27FC236}">
                <a16:creationId xmlns:a16="http://schemas.microsoft.com/office/drawing/2014/main" id="{55E5E750-62AD-0BCA-E666-1BCC9F0818B4}"/>
              </a:ext>
            </a:extLst>
          </p:cNvPr>
          <p:cNvSpPr/>
          <p:nvPr/>
        </p:nvSpPr>
        <p:spPr>
          <a:xfrm rot="16200000" flipV="1">
            <a:off x="-1663877" y="3025691"/>
            <a:ext cx="5284125" cy="1701228"/>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5" name="Graphic 21">
            <a:extLst>
              <a:ext uri="{FF2B5EF4-FFF2-40B4-BE49-F238E27FC236}">
                <a16:creationId xmlns:a16="http://schemas.microsoft.com/office/drawing/2014/main" id="{2B5F9D1B-5969-F39C-9B0D-B1502F479F8D}"/>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6" name="TextBox 5">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4154933526"/>
      </p:ext>
    </p:extLst>
  </p:cSld>
  <p:clrMapOvr>
    <a:masterClrMapping/>
  </p:clrMapOvr>
  <p:transition spd="slow">
    <p:pull dir="lu"/>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810905" y="236944"/>
            <a:ext cx="10515600" cy="666841"/>
          </a:xfrm>
        </p:spPr>
        <p:txBody>
          <a:bodyPr vert="horz" lIns="92075" tIns="46038" rIns="92075" bIns="46038" rtlCol="0" anchor="ctr">
            <a:normAutofit/>
          </a:bodyPr>
          <a:lstStyle/>
          <a:p>
            <a:pPr algn="ctr" eaLnBrk="1" hangingPunct="1"/>
            <a:r>
              <a:rPr lang="en-US" altLang="en-US" sz="3600" b="1" dirty="0" smtClean="0"/>
              <a:t>Basic Approach</a:t>
            </a:r>
          </a:p>
        </p:txBody>
      </p:sp>
      <p:sp>
        <p:nvSpPr>
          <p:cNvPr id="30723" name="Content Placeholder 1"/>
          <p:cNvSpPr>
            <a:spLocks noGrp="1"/>
          </p:cNvSpPr>
          <p:nvPr>
            <p:ph idx="1"/>
          </p:nvPr>
        </p:nvSpPr>
        <p:spPr>
          <a:xfrm>
            <a:off x="1828800" y="1379537"/>
            <a:ext cx="9497705" cy="4525963"/>
          </a:xfrm>
        </p:spPr>
        <p:txBody>
          <a:bodyPr>
            <a:noAutofit/>
          </a:bodyPr>
          <a:lstStyle/>
          <a:p>
            <a:pPr marL="0" indent="0">
              <a:buNone/>
            </a:pPr>
            <a:r>
              <a:rPr lang="en-US" b="1" dirty="0" smtClean="0">
                <a:solidFill>
                  <a:srgbClr val="C00000"/>
                </a:solidFill>
              </a:rPr>
              <a:t>Measures </a:t>
            </a:r>
            <a:r>
              <a:rPr lang="en-US" b="1" dirty="0">
                <a:solidFill>
                  <a:srgbClr val="C00000"/>
                </a:solidFill>
              </a:rPr>
              <a:t>of Forecast </a:t>
            </a:r>
            <a:r>
              <a:rPr lang="en-US" b="1" dirty="0" smtClean="0">
                <a:solidFill>
                  <a:srgbClr val="C00000"/>
                </a:solidFill>
              </a:rPr>
              <a:t>Error</a:t>
            </a:r>
          </a:p>
          <a:p>
            <a:pPr marL="0" indent="0">
              <a:buNone/>
            </a:pPr>
            <a:endParaRPr lang="en-US" b="1" dirty="0"/>
          </a:p>
          <a:p>
            <a:r>
              <a:rPr lang="en-US" dirty="0"/>
              <a:t>As mentioned earlier, every instance of demand has a random component. A good </a:t>
            </a:r>
            <a:r>
              <a:rPr lang="en-US" dirty="0" smtClean="0"/>
              <a:t>forecasting method </a:t>
            </a:r>
            <a:r>
              <a:rPr lang="en-US" dirty="0"/>
              <a:t>should capture the systematic component of demand but not the random component. </a:t>
            </a:r>
            <a:r>
              <a:rPr lang="en-US" dirty="0" smtClean="0"/>
              <a:t>The random </a:t>
            </a:r>
            <a:r>
              <a:rPr lang="en-US" dirty="0"/>
              <a:t>component manifests itself in the form of a forecast error. </a:t>
            </a:r>
            <a:endParaRPr lang="en-US" dirty="0" smtClean="0"/>
          </a:p>
          <a:p>
            <a:endParaRPr lang="en-US" dirty="0" smtClean="0"/>
          </a:p>
          <a:p>
            <a:r>
              <a:rPr lang="en-US" dirty="0" smtClean="0"/>
              <a:t>Forecast </a:t>
            </a:r>
            <a:r>
              <a:rPr lang="en-US" dirty="0"/>
              <a:t>errors contain </a:t>
            </a:r>
            <a:r>
              <a:rPr lang="en-US" dirty="0" smtClean="0"/>
              <a:t>valuable information </a:t>
            </a:r>
            <a:r>
              <a:rPr lang="en-US" dirty="0"/>
              <a:t>and must be analyzed carefully for two reasons:</a:t>
            </a:r>
          </a:p>
        </p:txBody>
      </p:sp>
      <p:sp>
        <p:nvSpPr>
          <p:cNvPr id="4" name="Parallelogram 13">
            <a:extLst>
              <a:ext uri="{FF2B5EF4-FFF2-40B4-BE49-F238E27FC236}">
                <a16:creationId xmlns:a16="http://schemas.microsoft.com/office/drawing/2014/main" id="{55E5E750-62AD-0BCA-E666-1BCC9F0818B4}"/>
              </a:ext>
            </a:extLst>
          </p:cNvPr>
          <p:cNvSpPr/>
          <p:nvPr/>
        </p:nvSpPr>
        <p:spPr>
          <a:xfrm rot="16200000" flipV="1">
            <a:off x="-1663877" y="3025691"/>
            <a:ext cx="5284125" cy="1701228"/>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5" name="Graphic 21">
            <a:extLst>
              <a:ext uri="{FF2B5EF4-FFF2-40B4-BE49-F238E27FC236}">
                <a16:creationId xmlns:a16="http://schemas.microsoft.com/office/drawing/2014/main" id="{2B5F9D1B-5969-F39C-9B0D-B1502F479F8D}"/>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6" name="TextBox 5">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723643853"/>
      </p:ext>
    </p:extLst>
  </p:cSld>
  <p:clrMapOvr>
    <a:masterClrMapping/>
  </p:clrMapOvr>
  <p:transition spd="slow">
    <p:pull dir="lu"/>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810905" y="236944"/>
            <a:ext cx="10515600" cy="666841"/>
          </a:xfrm>
        </p:spPr>
        <p:txBody>
          <a:bodyPr vert="horz" lIns="92075" tIns="46038" rIns="92075" bIns="46038" rtlCol="0" anchor="ctr">
            <a:normAutofit/>
          </a:bodyPr>
          <a:lstStyle/>
          <a:p>
            <a:pPr algn="ctr" eaLnBrk="1" hangingPunct="1"/>
            <a:r>
              <a:rPr lang="en-US" altLang="en-US" sz="3600" b="1" dirty="0" smtClean="0"/>
              <a:t>Basic Approach</a:t>
            </a:r>
          </a:p>
        </p:txBody>
      </p:sp>
      <p:sp>
        <p:nvSpPr>
          <p:cNvPr id="30723" name="Content Placeholder 1"/>
          <p:cNvSpPr>
            <a:spLocks noGrp="1"/>
          </p:cNvSpPr>
          <p:nvPr>
            <p:ph idx="1"/>
          </p:nvPr>
        </p:nvSpPr>
        <p:spPr>
          <a:xfrm>
            <a:off x="1828800" y="1379537"/>
            <a:ext cx="9935570" cy="4525963"/>
          </a:xfrm>
        </p:spPr>
        <p:txBody>
          <a:bodyPr>
            <a:noAutofit/>
          </a:bodyPr>
          <a:lstStyle/>
          <a:p>
            <a:pPr marL="514350" indent="-514350">
              <a:buAutoNum type="arabicPeriod"/>
            </a:pPr>
            <a:r>
              <a:rPr lang="en-US" b="1" dirty="0" smtClean="0"/>
              <a:t>Managers </a:t>
            </a:r>
            <a:r>
              <a:rPr lang="en-US" b="1" dirty="0"/>
              <a:t>use error analysis to determine whether the current forecasting method is </a:t>
            </a:r>
            <a:r>
              <a:rPr lang="en-US" b="1" dirty="0" smtClean="0"/>
              <a:t>predicting the </a:t>
            </a:r>
            <a:r>
              <a:rPr lang="en-US" b="1" dirty="0"/>
              <a:t>systematic component of demand accurately. </a:t>
            </a:r>
            <a:endParaRPr lang="en-US" b="1" dirty="0" smtClean="0"/>
          </a:p>
          <a:p>
            <a:pPr marL="0" indent="0">
              <a:buNone/>
            </a:pPr>
            <a:endParaRPr lang="en-US" dirty="0"/>
          </a:p>
          <a:p>
            <a:pPr marL="0" indent="0">
              <a:buNone/>
            </a:pPr>
            <a:r>
              <a:rPr lang="en-US" b="1" dirty="0" smtClean="0">
                <a:solidFill>
                  <a:srgbClr val="C00000"/>
                </a:solidFill>
              </a:rPr>
              <a:t>For </a:t>
            </a:r>
            <a:r>
              <a:rPr lang="en-US" b="1" dirty="0">
                <a:solidFill>
                  <a:srgbClr val="C00000"/>
                </a:solidFill>
              </a:rPr>
              <a:t>example</a:t>
            </a:r>
            <a:r>
              <a:rPr lang="en-US" dirty="0"/>
              <a:t>, if a </a:t>
            </a:r>
            <a:r>
              <a:rPr lang="en-US" dirty="0" smtClean="0"/>
              <a:t>forecasting method </a:t>
            </a:r>
            <a:r>
              <a:rPr lang="en-US" dirty="0"/>
              <a:t>consistently produces a positive error, the forecasting method is overestimating </a:t>
            </a:r>
            <a:r>
              <a:rPr lang="en-US" dirty="0" smtClean="0"/>
              <a:t>the systematic </a:t>
            </a:r>
            <a:r>
              <a:rPr lang="en-US" dirty="0"/>
              <a:t>component and should be corrected.</a:t>
            </a:r>
          </a:p>
        </p:txBody>
      </p:sp>
      <p:sp>
        <p:nvSpPr>
          <p:cNvPr id="4" name="Parallelogram 13">
            <a:extLst>
              <a:ext uri="{FF2B5EF4-FFF2-40B4-BE49-F238E27FC236}">
                <a16:creationId xmlns:a16="http://schemas.microsoft.com/office/drawing/2014/main" id="{55E5E750-62AD-0BCA-E666-1BCC9F0818B4}"/>
              </a:ext>
            </a:extLst>
          </p:cNvPr>
          <p:cNvSpPr/>
          <p:nvPr/>
        </p:nvSpPr>
        <p:spPr>
          <a:xfrm rot="16200000" flipV="1">
            <a:off x="-1663877" y="3025691"/>
            <a:ext cx="5284125" cy="1701228"/>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5" name="Graphic 21">
            <a:extLst>
              <a:ext uri="{FF2B5EF4-FFF2-40B4-BE49-F238E27FC236}">
                <a16:creationId xmlns:a16="http://schemas.microsoft.com/office/drawing/2014/main" id="{2B5F9D1B-5969-F39C-9B0D-B1502F479F8D}"/>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6" name="TextBox 5">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784128072"/>
      </p:ext>
    </p:extLst>
  </p:cSld>
  <p:clrMapOvr>
    <a:masterClrMapping/>
  </p:clrMapOvr>
  <p:transition spd="slow">
    <p:pull dir="lu"/>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810905" y="236944"/>
            <a:ext cx="10515600" cy="666841"/>
          </a:xfrm>
        </p:spPr>
        <p:txBody>
          <a:bodyPr vert="horz" lIns="92075" tIns="46038" rIns="92075" bIns="46038" rtlCol="0" anchor="ctr">
            <a:normAutofit/>
          </a:bodyPr>
          <a:lstStyle/>
          <a:p>
            <a:pPr algn="ctr" eaLnBrk="1" hangingPunct="1"/>
            <a:r>
              <a:rPr lang="en-US" altLang="en-US" sz="3600" b="1" dirty="0" smtClean="0"/>
              <a:t>Basic Approach</a:t>
            </a:r>
          </a:p>
        </p:txBody>
      </p:sp>
      <p:sp>
        <p:nvSpPr>
          <p:cNvPr id="30723" name="Content Placeholder 1"/>
          <p:cNvSpPr>
            <a:spLocks noGrp="1"/>
          </p:cNvSpPr>
          <p:nvPr>
            <p:ph idx="1"/>
          </p:nvPr>
        </p:nvSpPr>
        <p:spPr>
          <a:xfrm>
            <a:off x="1828800" y="1379537"/>
            <a:ext cx="9497705" cy="4525963"/>
          </a:xfrm>
        </p:spPr>
        <p:txBody>
          <a:bodyPr>
            <a:noAutofit/>
          </a:bodyPr>
          <a:lstStyle/>
          <a:p>
            <a:pPr marL="0" indent="0" algn="just">
              <a:buNone/>
            </a:pPr>
            <a:r>
              <a:rPr lang="en-US" b="1" dirty="0"/>
              <a:t>2. All contingency plans must account for forecast error. </a:t>
            </a:r>
            <a:endParaRPr lang="en-US" b="1" dirty="0" smtClean="0"/>
          </a:p>
          <a:p>
            <a:pPr marL="0" indent="0" algn="just">
              <a:buNone/>
            </a:pPr>
            <a:r>
              <a:rPr lang="en-US" b="1" dirty="0" smtClean="0"/>
              <a:t>Consider</a:t>
            </a:r>
            <a:r>
              <a:rPr lang="en-US" dirty="0" smtClean="0"/>
              <a:t> </a:t>
            </a:r>
            <a:r>
              <a:rPr lang="en-US" dirty="0"/>
              <a:t>a mail-order company </a:t>
            </a:r>
            <a:r>
              <a:rPr lang="en-US" dirty="0" smtClean="0"/>
              <a:t>with two </a:t>
            </a:r>
            <a:r>
              <a:rPr lang="en-US" dirty="0"/>
              <a:t>suppliers. </a:t>
            </a:r>
            <a:endParaRPr lang="en-US" dirty="0" smtClean="0"/>
          </a:p>
          <a:p>
            <a:pPr algn="just">
              <a:buFont typeface="Wingdings" panose="05000000000000000000" pitchFamily="2" charset="2"/>
              <a:buChar char="§"/>
            </a:pPr>
            <a:r>
              <a:rPr lang="en-US" dirty="0" smtClean="0"/>
              <a:t>The </a:t>
            </a:r>
            <a:r>
              <a:rPr lang="en-US" dirty="0"/>
              <a:t>first is in the Far East and has a lead time of two months. </a:t>
            </a:r>
            <a:endParaRPr lang="en-US" dirty="0" smtClean="0"/>
          </a:p>
          <a:p>
            <a:pPr algn="just">
              <a:buFont typeface="Wingdings" panose="05000000000000000000" pitchFamily="2" charset="2"/>
              <a:buChar char="§"/>
            </a:pPr>
            <a:r>
              <a:rPr lang="en-US" dirty="0" smtClean="0"/>
              <a:t>The </a:t>
            </a:r>
            <a:r>
              <a:rPr lang="en-US" dirty="0"/>
              <a:t>second </a:t>
            </a:r>
            <a:r>
              <a:rPr lang="en-US" dirty="0" smtClean="0"/>
              <a:t>is </a:t>
            </a:r>
            <a:r>
              <a:rPr lang="en-US" dirty="0"/>
              <a:t>local and can fill orders with one week’s notice. </a:t>
            </a:r>
            <a:endParaRPr lang="en-US" dirty="0" smtClean="0"/>
          </a:p>
          <a:p>
            <a:pPr algn="just">
              <a:buFont typeface="Wingdings" panose="05000000000000000000" pitchFamily="2" charset="2"/>
              <a:buChar char="§"/>
            </a:pPr>
            <a:r>
              <a:rPr lang="en-US" dirty="0" smtClean="0"/>
              <a:t>The </a:t>
            </a:r>
            <a:r>
              <a:rPr lang="en-US" dirty="0"/>
              <a:t>local supplier is more expensive </a:t>
            </a:r>
            <a:r>
              <a:rPr lang="en-US" dirty="0" smtClean="0"/>
              <a:t>than the </a:t>
            </a:r>
            <a:r>
              <a:rPr lang="en-US" dirty="0"/>
              <a:t>Far East supplier. </a:t>
            </a:r>
            <a:endParaRPr lang="en-US" dirty="0" smtClean="0"/>
          </a:p>
          <a:p>
            <a:pPr algn="just">
              <a:buFont typeface="Wingdings" panose="05000000000000000000" pitchFamily="2" charset="2"/>
              <a:buChar char="§"/>
            </a:pPr>
            <a:r>
              <a:rPr lang="en-US" dirty="0" smtClean="0"/>
              <a:t>The </a:t>
            </a:r>
            <a:r>
              <a:rPr lang="en-US" dirty="0"/>
              <a:t>mail-order company wants to contract a certain amount of </a:t>
            </a:r>
            <a:r>
              <a:rPr lang="en-US" dirty="0" smtClean="0"/>
              <a:t>contingency capacity </a:t>
            </a:r>
            <a:r>
              <a:rPr lang="en-US" dirty="0"/>
              <a:t>with the local supplier to be used if the demand exceeds the quantity the </a:t>
            </a:r>
            <a:r>
              <a:rPr lang="en-US" dirty="0" smtClean="0"/>
              <a:t>Far East </a:t>
            </a:r>
            <a:r>
              <a:rPr lang="en-US" dirty="0"/>
              <a:t>supplier provides. </a:t>
            </a:r>
            <a:endParaRPr lang="en-US" dirty="0" smtClean="0"/>
          </a:p>
          <a:p>
            <a:pPr algn="just">
              <a:buFont typeface="Wingdings" panose="05000000000000000000" pitchFamily="2" charset="2"/>
              <a:buChar char="§"/>
            </a:pPr>
            <a:r>
              <a:rPr lang="en-US" dirty="0" smtClean="0"/>
              <a:t>The </a:t>
            </a:r>
            <a:r>
              <a:rPr lang="en-US" dirty="0"/>
              <a:t>decision regarding the quantity of local capacity to contract </a:t>
            </a:r>
            <a:r>
              <a:rPr lang="en-US" dirty="0" smtClean="0"/>
              <a:t>is closely </a:t>
            </a:r>
            <a:r>
              <a:rPr lang="en-US" dirty="0"/>
              <a:t>linked to the size of the forecast error with a two-month lead time.</a:t>
            </a:r>
          </a:p>
        </p:txBody>
      </p:sp>
      <p:sp>
        <p:nvSpPr>
          <p:cNvPr id="4" name="Parallelogram 13">
            <a:extLst>
              <a:ext uri="{FF2B5EF4-FFF2-40B4-BE49-F238E27FC236}">
                <a16:creationId xmlns:a16="http://schemas.microsoft.com/office/drawing/2014/main" id="{55E5E750-62AD-0BCA-E666-1BCC9F0818B4}"/>
              </a:ext>
            </a:extLst>
          </p:cNvPr>
          <p:cNvSpPr/>
          <p:nvPr/>
        </p:nvSpPr>
        <p:spPr>
          <a:xfrm rot="16200000" flipV="1">
            <a:off x="-1663877" y="3025691"/>
            <a:ext cx="5284125" cy="1701228"/>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5" name="Graphic 21">
            <a:extLst>
              <a:ext uri="{FF2B5EF4-FFF2-40B4-BE49-F238E27FC236}">
                <a16:creationId xmlns:a16="http://schemas.microsoft.com/office/drawing/2014/main" id="{2B5F9D1B-5969-F39C-9B0D-B1502F479F8D}"/>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6" name="TextBox 5">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057988126"/>
      </p:ext>
    </p:extLst>
  </p:cSld>
  <p:clrMapOvr>
    <a:masterClrMapping/>
  </p:clrMapOvr>
  <p:transition spd="slow">
    <p:pull dir="lu"/>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2"/>
          <p:cNvSpPr>
            <a:spLocks noGrp="1" noChangeArrowheads="1"/>
          </p:cNvSpPr>
          <p:nvPr>
            <p:ph type="title"/>
          </p:nvPr>
        </p:nvSpPr>
        <p:spPr>
          <a:xfrm>
            <a:off x="838200" y="365126"/>
            <a:ext cx="10515600" cy="588464"/>
          </a:xfrm>
        </p:spPr>
        <p:txBody>
          <a:bodyPr>
            <a:normAutofit/>
          </a:bodyPr>
          <a:lstStyle/>
          <a:p>
            <a:pPr algn="ctr" eaLnBrk="1" hangingPunct="1"/>
            <a:r>
              <a:rPr lang="en-US" altLang="en-US" sz="3600" b="1" dirty="0" smtClean="0"/>
              <a:t>The Role of IT in Forecasting</a:t>
            </a:r>
          </a:p>
        </p:txBody>
      </p:sp>
      <p:sp>
        <p:nvSpPr>
          <p:cNvPr id="63491" name="Rectangle 3"/>
          <p:cNvSpPr>
            <a:spLocks noGrp="1" noChangeArrowheads="1"/>
          </p:cNvSpPr>
          <p:nvPr>
            <p:ph type="body" idx="1"/>
          </p:nvPr>
        </p:nvSpPr>
        <p:spPr>
          <a:xfrm>
            <a:off x="2010998" y="1831705"/>
            <a:ext cx="9342802" cy="4673600"/>
          </a:xfrm>
        </p:spPr>
        <p:txBody>
          <a:bodyPr>
            <a:normAutofit/>
          </a:bodyPr>
          <a:lstStyle/>
          <a:p>
            <a:pPr eaLnBrk="1" hangingPunct="1"/>
            <a:r>
              <a:rPr lang="en-US" altLang="en-US" sz="3000" b="1" dirty="0" smtClean="0">
                <a:solidFill>
                  <a:srgbClr val="C00000"/>
                </a:solidFill>
              </a:rPr>
              <a:t>Forecasting module </a:t>
            </a:r>
            <a:r>
              <a:rPr lang="en-US" altLang="en-US" sz="3000" dirty="0" smtClean="0"/>
              <a:t>is core supply chain software can be used to best determine forecasting methods for the firm and by product categories and markets Real time updates help firms respond quickly to changes in marketplace </a:t>
            </a:r>
            <a:r>
              <a:rPr lang="en-US" altLang="en-US" sz="3000" b="1" dirty="0" smtClean="0"/>
              <a:t>Facilitate demand planning</a:t>
            </a:r>
            <a:endParaRPr lang="en-US" altLang="en-US" sz="3000" b="1" dirty="0" smtClean="0">
              <a:latin typeface="Times New Roman" panose="02020603050405020304" pitchFamily="18" charset="0"/>
            </a:endParaRPr>
          </a:p>
        </p:txBody>
      </p:sp>
      <p:sp>
        <p:nvSpPr>
          <p:cNvPr id="4" name="Parallelogram 13">
            <a:extLst>
              <a:ext uri="{FF2B5EF4-FFF2-40B4-BE49-F238E27FC236}">
                <a16:creationId xmlns:a16="http://schemas.microsoft.com/office/drawing/2014/main" id="{55E5E750-62AD-0BCA-E666-1BCC9F0818B4}"/>
              </a:ext>
            </a:extLst>
          </p:cNvPr>
          <p:cNvSpPr/>
          <p:nvPr/>
        </p:nvSpPr>
        <p:spPr>
          <a:xfrm rot="16200000" flipV="1">
            <a:off x="-1572777" y="2921529"/>
            <a:ext cx="5284125" cy="1883427"/>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5" name="Graphic 21">
            <a:extLst>
              <a:ext uri="{FF2B5EF4-FFF2-40B4-BE49-F238E27FC236}">
                <a16:creationId xmlns:a16="http://schemas.microsoft.com/office/drawing/2014/main" id="{2B5F9D1B-5969-F39C-9B0D-B1502F479F8D}"/>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6" name="TextBox 5">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806989318"/>
      </p:ext>
    </p:extLst>
  </p:cSld>
  <p:clrMapOvr>
    <a:masterClrMapping/>
  </p:clrMapOvr>
  <p:transition spd="slow">
    <p:pull dir="lu"/>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2"/>
          <p:cNvSpPr>
            <a:spLocks noGrp="1" noChangeArrowheads="1"/>
          </p:cNvSpPr>
          <p:nvPr>
            <p:ph type="title"/>
          </p:nvPr>
        </p:nvSpPr>
        <p:spPr>
          <a:xfrm>
            <a:off x="838200" y="365126"/>
            <a:ext cx="10515600" cy="588464"/>
          </a:xfrm>
        </p:spPr>
        <p:txBody>
          <a:bodyPr>
            <a:normAutofit/>
          </a:bodyPr>
          <a:lstStyle/>
          <a:p>
            <a:pPr algn="ctr" eaLnBrk="1" hangingPunct="1"/>
            <a:r>
              <a:rPr lang="en-US" altLang="en-US" sz="3600" b="1" dirty="0" smtClean="0"/>
              <a:t>The Role of IT in Forecasting</a:t>
            </a:r>
          </a:p>
        </p:txBody>
      </p:sp>
      <p:sp>
        <p:nvSpPr>
          <p:cNvPr id="63491" name="Rectangle 3"/>
          <p:cNvSpPr>
            <a:spLocks noGrp="1" noChangeArrowheads="1"/>
          </p:cNvSpPr>
          <p:nvPr>
            <p:ph type="body" idx="1"/>
          </p:nvPr>
        </p:nvSpPr>
        <p:spPr>
          <a:xfrm>
            <a:off x="2010998" y="1286310"/>
            <a:ext cx="9739724" cy="4673600"/>
          </a:xfrm>
        </p:spPr>
        <p:txBody>
          <a:bodyPr>
            <a:noAutofit/>
          </a:bodyPr>
          <a:lstStyle/>
          <a:p>
            <a:r>
              <a:rPr lang="en-US" dirty="0"/>
              <a:t>There is a natural role for IT in forecasting, given the large amount of data involved, the </a:t>
            </a:r>
            <a:r>
              <a:rPr lang="en-US" dirty="0" smtClean="0"/>
              <a:t>frequency with </a:t>
            </a:r>
            <a:r>
              <a:rPr lang="en-US" dirty="0"/>
              <a:t>which forecasting is performed, and the importance of getting the highest </a:t>
            </a:r>
            <a:r>
              <a:rPr lang="en-US" dirty="0" smtClean="0"/>
              <a:t>quality results </a:t>
            </a:r>
            <a:r>
              <a:rPr lang="en-US" dirty="0"/>
              <a:t>possible. </a:t>
            </a:r>
            <a:endParaRPr lang="en-US" dirty="0" smtClean="0"/>
          </a:p>
          <a:p>
            <a:r>
              <a:rPr lang="en-US" dirty="0" smtClean="0"/>
              <a:t>A </a:t>
            </a:r>
            <a:r>
              <a:rPr lang="en-US" dirty="0"/>
              <a:t>good forecasting package provides </a:t>
            </a:r>
            <a:r>
              <a:rPr lang="en-US" dirty="0" smtClean="0"/>
              <a:t>forecasts </a:t>
            </a:r>
            <a:r>
              <a:rPr lang="en-US" dirty="0"/>
              <a:t>across a wide range of </a:t>
            </a:r>
            <a:r>
              <a:rPr lang="en-US" dirty="0" smtClean="0"/>
              <a:t>products that </a:t>
            </a:r>
            <a:r>
              <a:rPr lang="en-US" dirty="0"/>
              <a:t>are updated in real time by incorporating any new demand information. </a:t>
            </a:r>
            <a:endParaRPr lang="en-US" dirty="0" smtClean="0"/>
          </a:p>
          <a:p>
            <a:r>
              <a:rPr lang="en-US" dirty="0" smtClean="0"/>
              <a:t>This </a:t>
            </a:r>
            <a:r>
              <a:rPr lang="en-US" dirty="0"/>
              <a:t>helps </a:t>
            </a:r>
            <a:r>
              <a:rPr lang="en-US" dirty="0" smtClean="0"/>
              <a:t>firms respond </a:t>
            </a:r>
            <a:r>
              <a:rPr lang="en-US" dirty="0"/>
              <a:t>quickly to changes in the marketplace and avoid the costs of a delayed reaction. </a:t>
            </a:r>
            <a:endParaRPr lang="en-US" dirty="0" smtClean="0"/>
          </a:p>
          <a:p>
            <a:r>
              <a:rPr lang="en-US" dirty="0" smtClean="0"/>
              <a:t>Good demand </a:t>
            </a:r>
            <a:r>
              <a:rPr lang="en-US" dirty="0"/>
              <a:t>planning modules link not only to customer orders but often directly to customer </a:t>
            </a:r>
            <a:r>
              <a:rPr lang="en-US" dirty="0" smtClean="0"/>
              <a:t>sales information </a:t>
            </a:r>
            <a:r>
              <a:rPr lang="en-US" dirty="0"/>
              <a:t>as well, thus incorporating the most current data into the demand forecast</a:t>
            </a:r>
            <a:endParaRPr lang="en-US" altLang="en-US" dirty="0" smtClean="0">
              <a:latin typeface="Times New Roman" panose="02020603050405020304" pitchFamily="18" charset="0"/>
            </a:endParaRPr>
          </a:p>
        </p:txBody>
      </p:sp>
      <p:sp>
        <p:nvSpPr>
          <p:cNvPr id="4" name="Parallelogram 13">
            <a:extLst>
              <a:ext uri="{FF2B5EF4-FFF2-40B4-BE49-F238E27FC236}">
                <a16:creationId xmlns:a16="http://schemas.microsoft.com/office/drawing/2014/main" id="{55E5E750-62AD-0BCA-E666-1BCC9F0818B4}"/>
              </a:ext>
            </a:extLst>
          </p:cNvPr>
          <p:cNvSpPr/>
          <p:nvPr/>
        </p:nvSpPr>
        <p:spPr>
          <a:xfrm rot="16200000" flipV="1">
            <a:off x="-1572777" y="2921529"/>
            <a:ext cx="5284125" cy="1883427"/>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5" name="Graphic 21">
            <a:extLst>
              <a:ext uri="{FF2B5EF4-FFF2-40B4-BE49-F238E27FC236}">
                <a16:creationId xmlns:a16="http://schemas.microsoft.com/office/drawing/2014/main" id="{2B5F9D1B-5969-F39C-9B0D-B1502F479F8D}"/>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6" name="TextBox 5">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082561149"/>
      </p:ext>
    </p:extLst>
  </p:cSld>
  <p:clrMapOvr>
    <a:masterClrMapping/>
  </p:clrMapOvr>
  <p:transition spd="slow">
    <p:pull dir="lu"/>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2"/>
          <p:cNvSpPr>
            <a:spLocks noGrp="1" noChangeArrowheads="1"/>
          </p:cNvSpPr>
          <p:nvPr>
            <p:ph type="title"/>
          </p:nvPr>
        </p:nvSpPr>
        <p:spPr>
          <a:xfrm>
            <a:off x="838200" y="365126"/>
            <a:ext cx="10515600" cy="588464"/>
          </a:xfrm>
        </p:spPr>
        <p:txBody>
          <a:bodyPr>
            <a:normAutofit/>
          </a:bodyPr>
          <a:lstStyle/>
          <a:p>
            <a:pPr algn="ctr" eaLnBrk="1" hangingPunct="1"/>
            <a:r>
              <a:rPr lang="en-US" altLang="en-US" sz="3600" b="1" dirty="0" smtClean="0"/>
              <a:t>The Role of IT in Forecasting</a:t>
            </a:r>
          </a:p>
        </p:txBody>
      </p:sp>
      <p:sp>
        <p:nvSpPr>
          <p:cNvPr id="63491" name="Rectangle 3"/>
          <p:cNvSpPr>
            <a:spLocks noGrp="1" noChangeArrowheads="1"/>
          </p:cNvSpPr>
          <p:nvPr>
            <p:ph type="body" idx="1"/>
          </p:nvPr>
        </p:nvSpPr>
        <p:spPr>
          <a:xfrm>
            <a:off x="2010999" y="1286310"/>
            <a:ext cx="9601882" cy="4673600"/>
          </a:xfrm>
        </p:spPr>
        <p:txBody>
          <a:bodyPr>
            <a:noAutofit/>
          </a:bodyPr>
          <a:lstStyle/>
          <a:p>
            <a:r>
              <a:rPr lang="en-US" dirty="0"/>
              <a:t>A </a:t>
            </a:r>
            <a:r>
              <a:rPr lang="en-US" dirty="0" smtClean="0"/>
              <a:t>positive outcome </a:t>
            </a:r>
            <a:r>
              <a:rPr lang="en-US" dirty="0"/>
              <a:t>of the investment in ERP systems has been a significant improvement in supply </a:t>
            </a:r>
            <a:r>
              <a:rPr lang="en-US" dirty="0" smtClean="0"/>
              <a:t>chain transparency </a:t>
            </a:r>
            <a:r>
              <a:rPr lang="en-US" dirty="0"/>
              <a:t>and data integration, thus allowing potentially better forecasts. </a:t>
            </a:r>
            <a:endParaRPr lang="en-US" dirty="0" smtClean="0"/>
          </a:p>
          <a:p>
            <a:r>
              <a:rPr lang="en-US" dirty="0" smtClean="0"/>
              <a:t>Although </a:t>
            </a:r>
            <a:r>
              <a:rPr lang="en-US" dirty="0"/>
              <a:t>this </a:t>
            </a:r>
            <a:r>
              <a:rPr lang="en-US" dirty="0" smtClean="0"/>
              <a:t>technical improvement </a:t>
            </a:r>
            <a:r>
              <a:rPr lang="en-US" dirty="0"/>
              <a:t>can help produce better forecasts, firms must develop the </a:t>
            </a:r>
            <a:r>
              <a:rPr lang="en-US" dirty="0" smtClean="0"/>
              <a:t>organizational capabilities </a:t>
            </a:r>
            <a:r>
              <a:rPr lang="en-US" dirty="0"/>
              <a:t>required to take advantage of this improvement</a:t>
            </a:r>
            <a:r>
              <a:rPr lang="en-US" dirty="0" smtClean="0"/>
              <a:t>.</a:t>
            </a:r>
          </a:p>
          <a:p>
            <a:r>
              <a:rPr lang="en-US" altLang="en-US" dirty="0">
                <a:latin typeface="Times New Roman" panose="02020603050405020304" pitchFamily="18" charset="0"/>
              </a:rPr>
              <a:t>Besides providing a rich library of forecasting methodologies, </a:t>
            </a:r>
            <a:r>
              <a:rPr lang="en-US" altLang="en-US" dirty="0" smtClean="0">
                <a:latin typeface="Times New Roman" panose="02020603050405020304" pitchFamily="18" charset="0"/>
              </a:rPr>
              <a:t>  a </a:t>
            </a:r>
            <a:r>
              <a:rPr lang="en-US" altLang="en-US" dirty="0">
                <a:latin typeface="Times New Roman" panose="02020603050405020304" pitchFamily="18" charset="0"/>
              </a:rPr>
              <a:t>good demand </a:t>
            </a:r>
            <a:r>
              <a:rPr lang="en-US" altLang="en-US" dirty="0" smtClean="0">
                <a:latin typeface="Times New Roman" panose="02020603050405020304" pitchFamily="18" charset="0"/>
              </a:rPr>
              <a:t>planning module </a:t>
            </a:r>
            <a:r>
              <a:rPr lang="en-US" altLang="en-US" dirty="0">
                <a:latin typeface="Times New Roman" panose="02020603050405020304" pitchFamily="18" charset="0"/>
              </a:rPr>
              <a:t>should provide support in helping select the right forecasting model for the given </a:t>
            </a:r>
            <a:r>
              <a:rPr lang="en-US" altLang="en-US" dirty="0" smtClean="0">
                <a:latin typeface="Times New Roman" panose="02020603050405020304" pitchFamily="18" charset="0"/>
              </a:rPr>
              <a:t>demand pattern</a:t>
            </a:r>
            <a:r>
              <a:rPr lang="en-US" altLang="en-US" dirty="0">
                <a:latin typeface="Times New Roman" panose="02020603050405020304" pitchFamily="18" charset="0"/>
              </a:rPr>
              <a:t>. </a:t>
            </a:r>
            <a:endParaRPr lang="en-US" altLang="en-US" dirty="0" smtClean="0">
              <a:latin typeface="Times New Roman" panose="02020603050405020304" pitchFamily="18" charset="0"/>
            </a:endParaRPr>
          </a:p>
          <a:p>
            <a:r>
              <a:rPr lang="en-US" altLang="en-US" dirty="0" smtClean="0">
                <a:latin typeface="Times New Roman" panose="02020603050405020304" pitchFamily="18" charset="0"/>
              </a:rPr>
              <a:t>This </a:t>
            </a:r>
            <a:r>
              <a:rPr lang="en-US" altLang="en-US" dirty="0">
                <a:latin typeface="Times New Roman" panose="02020603050405020304" pitchFamily="18" charset="0"/>
              </a:rPr>
              <a:t>has become particularly important as the available library of forecasting </a:t>
            </a:r>
            <a:r>
              <a:rPr lang="en-US" altLang="en-US" dirty="0" smtClean="0">
                <a:latin typeface="Times New Roman" panose="02020603050405020304" pitchFamily="18" charset="0"/>
              </a:rPr>
              <a:t>methodologies has </a:t>
            </a:r>
            <a:r>
              <a:rPr lang="en-US" altLang="en-US" dirty="0">
                <a:latin typeface="Times New Roman" panose="02020603050405020304" pitchFamily="18" charset="0"/>
              </a:rPr>
              <a:t>grown.</a:t>
            </a:r>
            <a:endParaRPr lang="en-US" altLang="en-US" dirty="0" smtClean="0">
              <a:latin typeface="Times New Roman" panose="02020603050405020304" pitchFamily="18" charset="0"/>
            </a:endParaRPr>
          </a:p>
        </p:txBody>
      </p:sp>
      <p:sp>
        <p:nvSpPr>
          <p:cNvPr id="4" name="Parallelogram 13">
            <a:extLst>
              <a:ext uri="{FF2B5EF4-FFF2-40B4-BE49-F238E27FC236}">
                <a16:creationId xmlns:a16="http://schemas.microsoft.com/office/drawing/2014/main" id="{55E5E750-62AD-0BCA-E666-1BCC9F0818B4}"/>
              </a:ext>
            </a:extLst>
          </p:cNvPr>
          <p:cNvSpPr/>
          <p:nvPr/>
        </p:nvSpPr>
        <p:spPr>
          <a:xfrm rot="16200000" flipV="1">
            <a:off x="-1572777" y="2921529"/>
            <a:ext cx="5284125" cy="1883427"/>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5" name="Graphic 21">
            <a:extLst>
              <a:ext uri="{FF2B5EF4-FFF2-40B4-BE49-F238E27FC236}">
                <a16:creationId xmlns:a16="http://schemas.microsoft.com/office/drawing/2014/main" id="{2B5F9D1B-5969-F39C-9B0D-B1502F479F8D}"/>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6" name="TextBox 5">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097733004"/>
      </p:ext>
    </p:extLst>
  </p:cSld>
  <p:clrMapOvr>
    <a:masterClrMapping/>
  </p:clrMapOvr>
  <p:transition spd="slow">
    <p:pull dir="lu"/>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Title 1"/>
          <p:cNvSpPr>
            <a:spLocks noGrp="1"/>
          </p:cNvSpPr>
          <p:nvPr>
            <p:ph type="title"/>
          </p:nvPr>
        </p:nvSpPr>
        <p:spPr>
          <a:xfrm>
            <a:off x="838200" y="365126"/>
            <a:ext cx="10515600" cy="783486"/>
          </a:xfrm>
        </p:spPr>
        <p:txBody>
          <a:bodyPr>
            <a:normAutofit/>
          </a:bodyPr>
          <a:lstStyle/>
          <a:p>
            <a:pPr algn="ctr" eaLnBrk="1" hangingPunct="1"/>
            <a:r>
              <a:rPr lang="en-US" altLang="en-US" sz="3600" b="1" dirty="0" smtClean="0"/>
              <a:t>Risk Management</a:t>
            </a:r>
          </a:p>
        </p:txBody>
      </p:sp>
      <p:sp>
        <p:nvSpPr>
          <p:cNvPr id="64515" name="Content Placeholder 2"/>
          <p:cNvSpPr>
            <a:spLocks noGrp="1"/>
          </p:cNvSpPr>
          <p:nvPr>
            <p:ph idx="1"/>
          </p:nvPr>
        </p:nvSpPr>
        <p:spPr>
          <a:xfrm>
            <a:off x="1981199" y="1417638"/>
            <a:ext cx="9469273" cy="5186362"/>
          </a:xfrm>
        </p:spPr>
        <p:txBody>
          <a:bodyPr/>
          <a:lstStyle/>
          <a:p>
            <a:pPr eaLnBrk="1" hangingPunct="1"/>
            <a:r>
              <a:rPr lang="en-US" altLang="en-US" dirty="0"/>
              <a:t>Errors in forecasting can cause significant misallocation of resources in inventory, facilities, transportation, sourcing, pricing, and information </a:t>
            </a:r>
            <a:r>
              <a:rPr lang="en-US" altLang="en-US" dirty="0" smtClean="0"/>
              <a:t>management</a:t>
            </a:r>
          </a:p>
          <a:p>
            <a:pPr eaLnBrk="1" hangingPunct="1"/>
            <a:endParaRPr lang="en-US" altLang="en-US" dirty="0"/>
          </a:p>
          <a:p>
            <a:pPr eaLnBrk="1" hangingPunct="1"/>
            <a:r>
              <a:rPr lang="en-US" altLang="en-US" dirty="0"/>
              <a:t>Common factors are long lead times, seasonality, short product life cycles, few customers and lumpy demand, and when orders placed by intermediaries in a supply </a:t>
            </a:r>
            <a:r>
              <a:rPr lang="en-US" altLang="en-US" dirty="0" smtClean="0"/>
              <a:t>chain</a:t>
            </a:r>
          </a:p>
          <a:p>
            <a:pPr eaLnBrk="1" hangingPunct="1"/>
            <a:endParaRPr lang="en-US" altLang="en-US" dirty="0"/>
          </a:p>
          <a:p>
            <a:pPr eaLnBrk="1" hangingPunct="1"/>
            <a:r>
              <a:rPr lang="en-US" altLang="en-US" dirty="0"/>
              <a:t>Mitigation strategies – increasing the responsiveness of the supply chain and utilizing opportunities for pooling of demand</a:t>
            </a:r>
          </a:p>
        </p:txBody>
      </p:sp>
      <p:sp>
        <p:nvSpPr>
          <p:cNvPr id="4" name="Parallelogram 13">
            <a:extLst>
              <a:ext uri="{FF2B5EF4-FFF2-40B4-BE49-F238E27FC236}">
                <a16:creationId xmlns:a16="http://schemas.microsoft.com/office/drawing/2014/main" id="{55E5E750-62AD-0BCA-E666-1BCC9F0818B4}"/>
              </a:ext>
            </a:extLst>
          </p:cNvPr>
          <p:cNvSpPr/>
          <p:nvPr/>
        </p:nvSpPr>
        <p:spPr>
          <a:xfrm rot="16200000" flipV="1">
            <a:off x="-1572777" y="2934592"/>
            <a:ext cx="5284125" cy="1883427"/>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5" name="Graphic 21">
            <a:extLst>
              <a:ext uri="{FF2B5EF4-FFF2-40B4-BE49-F238E27FC236}">
                <a16:creationId xmlns:a16="http://schemas.microsoft.com/office/drawing/2014/main" id="{2B5F9D1B-5969-F39C-9B0D-B1502F479F8D}"/>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6" name="TextBox 5">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168070499"/>
      </p:ext>
    </p:extLst>
  </p:cSld>
  <p:clrMapOvr>
    <a:masterClrMapping/>
  </p:clrMapOvr>
  <p:transition spd="slow">
    <p:pull dir="lu"/>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Title 1"/>
          <p:cNvSpPr>
            <a:spLocks noGrp="1"/>
          </p:cNvSpPr>
          <p:nvPr>
            <p:ph type="title"/>
          </p:nvPr>
        </p:nvSpPr>
        <p:spPr>
          <a:xfrm>
            <a:off x="838200" y="365125"/>
            <a:ext cx="10515600" cy="640715"/>
          </a:xfrm>
        </p:spPr>
        <p:txBody>
          <a:bodyPr>
            <a:normAutofit/>
          </a:bodyPr>
          <a:lstStyle/>
          <a:p>
            <a:pPr algn="ctr" eaLnBrk="1" hangingPunct="1"/>
            <a:r>
              <a:rPr lang="en-US" altLang="en-US" sz="3600" b="1" dirty="0" smtClean="0"/>
              <a:t>Forecasting In Practice</a:t>
            </a:r>
          </a:p>
        </p:txBody>
      </p:sp>
      <p:sp>
        <p:nvSpPr>
          <p:cNvPr id="65539" name="Content Placeholder 2"/>
          <p:cNvSpPr>
            <a:spLocks noGrp="1"/>
          </p:cNvSpPr>
          <p:nvPr>
            <p:ph idx="1"/>
          </p:nvPr>
        </p:nvSpPr>
        <p:spPr>
          <a:xfrm>
            <a:off x="2362200" y="1739901"/>
            <a:ext cx="8242110" cy="4525963"/>
          </a:xfrm>
        </p:spPr>
        <p:txBody>
          <a:bodyPr>
            <a:normAutofit/>
          </a:bodyPr>
          <a:lstStyle/>
          <a:p>
            <a:pPr eaLnBrk="1" hangingPunct="1"/>
            <a:r>
              <a:rPr lang="en-US" altLang="en-US" sz="3000" dirty="0" smtClean="0"/>
              <a:t>Collaborate in building forecasts</a:t>
            </a:r>
          </a:p>
          <a:p>
            <a:pPr eaLnBrk="1" hangingPunct="1"/>
            <a:r>
              <a:rPr lang="en-US" altLang="en-US" sz="3000" dirty="0" smtClean="0"/>
              <a:t>Share only the data that truly provide value</a:t>
            </a:r>
          </a:p>
          <a:p>
            <a:pPr eaLnBrk="1" hangingPunct="1"/>
            <a:r>
              <a:rPr lang="en-US" altLang="en-US" sz="3000" dirty="0" smtClean="0"/>
              <a:t>Be sure to distinguish between demand and sales</a:t>
            </a:r>
          </a:p>
        </p:txBody>
      </p:sp>
      <p:sp>
        <p:nvSpPr>
          <p:cNvPr id="4" name="Parallelogram 13">
            <a:extLst>
              <a:ext uri="{FF2B5EF4-FFF2-40B4-BE49-F238E27FC236}">
                <a16:creationId xmlns:a16="http://schemas.microsoft.com/office/drawing/2014/main" id="{55E5E750-62AD-0BCA-E666-1BCC9F0818B4}"/>
              </a:ext>
            </a:extLst>
          </p:cNvPr>
          <p:cNvSpPr/>
          <p:nvPr/>
        </p:nvSpPr>
        <p:spPr>
          <a:xfrm rot="16200000" flipV="1">
            <a:off x="-1572777" y="2934592"/>
            <a:ext cx="5284125" cy="1883427"/>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5" name="Graphic 21">
            <a:extLst>
              <a:ext uri="{FF2B5EF4-FFF2-40B4-BE49-F238E27FC236}">
                <a16:creationId xmlns:a16="http://schemas.microsoft.com/office/drawing/2014/main" id="{2B5F9D1B-5969-F39C-9B0D-B1502F479F8D}"/>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6" name="TextBox 5">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4125251396"/>
      </p:ext>
    </p:extLst>
  </p:cSld>
  <p:clrMapOvr>
    <a:masterClrMapping/>
  </p:clrMapOvr>
  <p:transition spd="slow">
    <p:pull dir="lu"/>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Title 1"/>
          <p:cNvSpPr>
            <a:spLocks noGrp="1"/>
          </p:cNvSpPr>
          <p:nvPr>
            <p:ph type="title"/>
          </p:nvPr>
        </p:nvSpPr>
        <p:spPr>
          <a:xfrm>
            <a:off x="838200" y="365125"/>
            <a:ext cx="10515600" cy="640715"/>
          </a:xfrm>
        </p:spPr>
        <p:txBody>
          <a:bodyPr>
            <a:normAutofit/>
          </a:bodyPr>
          <a:lstStyle/>
          <a:p>
            <a:pPr algn="ctr" eaLnBrk="1" hangingPunct="1"/>
            <a:r>
              <a:rPr lang="en-US" altLang="en-US" sz="3600" b="1" dirty="0" smtClean="0"/>
              <a:t>Forecasting In Practice</a:t>
            </a:r>
          </a:p>
        </p:txBody>
      </p:sp>
      <p:sp>
        <p:nvSpPr>
          <p:cNvPr id="65539" name="Content Placeholder 2"/>
          <p:cNvSpPr>
            <a:spLocks noGrp="1"/>
          </p:cNvSpPr>
          <p:nvPr>
            <p:ph idx="1"/>
          </p:nvPr>
        </p:nvSpPr>
        <p:spPr>
          <a:xfrm>
            <a:off x="2010999" y="1386254"/>
            <a:ext cx="9698781" cy="4525963"/>
          </a:xfrm>
        </p:spPr>
        <p:txBody>
          <a:bodyPr>
            <a:normAutofit/>
          </a:bodyPr>
          <a:lstStyle/>
          <a:p>
            <a:r>
              <a:rPr lang="en-US" b="1" dirty="0">
                <a:solidFill>
                  <a:srgbClr val="C00000"/>
                </a:solidFill>
              </a:rPr>
              <a:t>Collaborate in building forecasts</a:t>
            </a:r>
            <a:r>
              <a:rPr lang="en-US" dirty="0" smtClean="0"/>
              <a:t>.</a:t>
            </a:r>
          </a:p>
          <a:p>
            <a:pPr marL="0" indent="0">
              <a:buNone/>
            </a:pPr>
            <a:r>
              <a:rPr lang="en-US" dirty="0" smtClean="0"/>
              <a:t> </a:t>
            </a:r>
          </a:p>
          <a:p>
            <a:r>
              <a:rPr lang="en-US" dirty="0" smtClean="0"/>
              <a:t>Collaboration </a:t>
            </a:r>
            <a:r>
              <a:rPr lang="en-US" dirty="0"/>
              <a:t>with one’s supply chain </a:t>
            </a:r>
            <a:r>
              <a:rPr lang="en-US" dirty="0" smtClean="0"/>
              <a:t>partners can </a:t>
            </a:r>
            <a:r>
              <a:rPr lang="en-US" dirty="0"/>
              <a:t>often create a much more accurate forecast. </a:t>
            </a:r>
            <a:endParaRPr lang="en-US" dirty="0" smtClean="0"/>
          </a:p>
          <a:p>
            <a:r>
              <a:rPr lang="en-US" dirty="0" smtClean="0"/>
              <a:t>It </a:t>
            </a:r>
            <a:r>
              <a:rPr lang="en-US" dirty="0"/>
              <a:t>takes an investment of time and effort to </a:t>
            </a:r>
            <a:r>
              <a:rPr lang="en-US" dirty="0" smtClean="0"/>
              <a:t>build the </a:t>
            </a:r>
            <a:r>
              <a:rPr lang="en-US" dirty="0"/>
              <a:t>relationships with one’s partners to begin sharing information and creating </a:t>
            </a:r>
            <a:r>
              <a:rPr lang="en-US" dirty="0" smtClean="0"/>
              <a:t>collaborative forecasts</a:t>
            </a:r>
            <a:r>
              <a:rPr lang="en-US" dirty="0"/>
              <a:t>. </a:t>
            </a:r>
            <a:endParaRPr lang="en-US" dirty="0" smtClean="0"/>
          </a:p>
          <a:p>
            <a:r>
              <a:rPr lang="en-US" dirty="0" smtClean="0"/>
              <a:t>However</a:t>
            </a:r>
            <a:r>
              <a:rPr lang="en-US" dirty="0"/>
              <a:t>, the supply chain benefits of collaboration are often an order of </a:t>
            </a:r>
            <a:r>
              <a:rPr lang="en-US" dirty="0" smtClean="0"/>
              <a:t>magnitude greater </a:t>
            </a:r>
            <a:r>
              <a:rPr lang="en-US" dirty="0"/>
              <a:t>than the cost</a:t>
            </a:r>
            <a:endParaRPr lang="en-US" altLang="en-US" dirty="0" smtClean="0"/>
          </a:p>
        </p:txBody>
      </p:sp>
      <p:sp>
        <p:nvSpPr>
          <p:cNvPr id="4" name="Parallelogram 13">
            <a:extLst>
              <a:ext uri="{FF2B5EF4-FFF2-40B4-BE49-F238E27FC236}">
                <a16:creationId xmlns:a16="http://schemas.microsoft.com/office/drawing/2014/main" id="{55E5E750-62AD-0BCA-E666-1BCC9F0818B4}"/>
              </a:ext>
            </a:extLst>
          </p:cNvPr>
          <p:cNvSpPr/>
          <p:nvPr/>
        </p:nvSpPr>
        <p:spPr>
          <a:xfrm rot="16200000" flipV="1">
            <a:off x="-1572777" y="2934592"/>
            <a:ext cx="5284125" cy="1883427"/>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5" name="Graphic 21">
            <a:extLst>
              <a:ext uri="{FF2B5EF4-FFF2-40B4-BE49-F238E27FC236}">
                <a16:creationId xmlns:a16="http://schemas.microsoft.com/office/drawing/2014/main" id="{2B5F9D1B-5969-F39C-9B0D-B1502F479F8D}"/>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6" name="TextBox 5">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572084966"/>
      </p:ext>
    </p:extLst>
  </p:cSld>
  <p:clrMapOvr>
    <a:masterClrMapping/>
  </p:clrMapOvr>
  <p:transition spd="slow">
    <p:pull dir="lu"/>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Title 1"/>
          <p:cNvSpPr>
            <a:spLocks noGrp="1"/>
          </p:cNvSpPr>
          <p:nvPr>
            <p:ph type="title"/>
          </p:nvPr>
        </p:nvSpPr>
        <p:spPr>
          <a:xfrm>
            <a:off x="838200" y="365125"/>
            <a:ext cx="10515600" cy="640715"/>
          </a:xfrm>
        </p:spPr>
        <p:txBody>
          <a:bodyPr>
            <a:normAutofit/>
          </a:bodyPr>
          <a:lstStyle/>
          <a:p>
            <a:pPr algn="ctr" eaLnBrk="1" hangingPunct="1"/>
            <a:r>
              <a:rPr lang="en-US" altLang="en-US" sz="3600" b="1" dirty="0" smtClean="0"/>
              <a:t>Forecasting In Practice</a:t>
            </a:r>
          </a:p>
        </p:txBody>
      </p:sp>
      <p:sp>
        <p:nvSpPr>
          <p:cNvPr id="65539" name="Content Placeholder 2"/>
          <p:cNvSpPr>
            <a:spLocks noGrp="1"/>
          </p:cNvSpPr>
          <p:nvPr>
            <p:ph idx="1"/>
          </p:nvPr>
        </p:nvSpPr>
        <p:spPr>
          <a:xfrm>
            <a:off x="2010999" y="1386254"/>
            <a:ext cx="9869826" cy="4525963"/>
          </a:xfrm>
        </p:spPr>
        <p:txBody>
          <a:bodyPr>
            <a:noAutofit/>
          </a:bodyPr>
          <a:lstStyle/>
          <a:p>
            <a:r>
              <a:rPr lang="en-US" b="1" dirty="0">
                <a:solidFill>
                  <a:srgbClr val="C00000"/>
                </a:solidFill>
              </a:rPr>
              <a:t>Share only the data that truly provide value</a:t>
            </a:r>
            <a:r>
              <a:rPr lang="en-US" dirty="0"/>
              <a:t>. </a:t>
            </a:r>
            <a:endParaRPr lang="en-US" dirty="0" smtClean="0"/>
          </a:p>
          <a:p>
            <a:r>
              <a:rPr lang="en-US" dirty="0" smtClean="0"/>
              <a:t>The </a:t>
            </a:r>
            <a:r>
              <a:rPr lang="en-US" dirty="0"/>
              <a:t>value of data depends on </a:t>
            </a:r>
            <a:r>
              <a:rPr lang="en-US" dirty="0" smtClean="0"/>
              <a:t>where one </a:t>
            </a:r>
            <a:r>
              <a:rPr lang="en-US" dirty="0"/>
              <a:t>sits in the supply chain</a:t>
            </a:r>
            <a:r>
              <a:rPr lang="en-US" dirty="0" smtClean="0"/>
              <a:t>.</a:t>
            </a:r>
          </a:p>
          <a:p>
            <a:r>
              <a:rPr lang="en-US" dirty="0" smtClean="0"/>
              <a:t> </a:t>
            </a:r>
            <a:r>
              <a:rPr lang="en-US" dirty="0"/>
              <a:t>A retailer finds point-of-sale data to be quite valuable in </a:t>
            </a:r>
            <a:r>
              <a:rPr lang="en-US" dirty="0" smtClean="0"/>
              <a:t>measuring the </a:t>
            </a:r>
            <a:r>
              <a:rPr lang="en-US" dirty="0"/>
              <a:t>performance of its stores. </a:t>
            </a:r>
            <a:endParaRPr lang="en-US" dirty="0" smtClean="0"/>
          </a:p>
          <a:p>
            <a:r>
              <a:rPr lang="en-US" dirty="0" smtClean="0"/>
              <a:t>However</a:t>
            </a:r>
            <a:r>
              <a:rPr lang="en-US" dirty="0"/>
              <a:t>, a manufacturer selling to a distributor that, in turn, </a:t>
            </a:r>
            <a:r>
              <a:rPr lang="en-US" dirty="0" smtClean="0"/>
              <a:t>sells to </a:t>
            </a:r>
            <a:r>
              <a:rPr lang="en-US" dirty="0"/>
              <a:t>retailers does not need all the point-of-sale detail. </a:t>
            </a:r>
            <a:endParaRPr lang="en-US" dirty="0" smtClean="0"/>
          </a:p>
          <a:p>
            <a:r>
              <a:rPr lang="en-US" dirty="0" smtClean="0"/>
              <a:t>The </a:t>
            </a:r>
            <a:r>
              <a:rPr lang="en-US" dirty="0"/>
              <a:t>manufacturer finds aggregate </a:t>
            </a:r>
            <a:r>
              <a:rPr lang="en-US" dirty="0" smtClean="0"/>
              <a:t>demand data </a:t>
            </a:r>
            <a:r>
              <a:rPr lang="en-US" dirty="0"/>
              <a:t>to be quite valuable, with marginally more value coming from detailed point-of-sale data.</a:t>
            </a:r>
          </a:p>
          <a:p>
            <a:r>
              <a:rPr lang="en-US" dirty="0"/>
              <a:t>Keeping the data shared to what is truly required decreases investment in IT and improves </a:t>
            </a:r>
            <a:r>
              <a:rPr lang="en-US" dirty="0" smtClean="0"/>
              <a:t>the chances </a:t>
            </a:r>
            <a:r>
              <a:rPr lang="en-US" dirty="0"/>
              <a:t>of successful collaboration.</a:t>
            </a:r>
            <a:endParaRPr lang="en-US" altLang="en-US" dirty="0" smtClean="0"/>
          </a:p>
        </p:txBody>
      </p:sp>
      <p:sp>
        <p:nvSpPr>
          <p:cNvPr id="4" name="Parallelogram 13">
            <a:extLst>
              <a:ext uri="{FF2B5EF4-FFF2-40B4-BE49-F238E27FC236}">
                <a16:creationId xmlns:a16="http://schemas.microsoft.com/office/drawing/2014/main" id="{55E5E750-62AD-0BCA-E666-1BCC9F0818B4}"/>
              </a:ext>
            </a:extLst>
          </p:cNvPr>
          <p:cNvSpPr/>
          <p:nvPr/>
        </p:nvSpPr>
        <p:spPr>
          <a:xfrm rot="16200000" flipV="1">
            <a:off x="-1572777" y="2934592"/>
            <a:ext cx="5284125" cy="1883427"/>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5" name="Graphic 21">
            <a:extLst>
              <a:ext uri="{FF2B5EF4-FFF2-40B4-BE49-F238E27FC236}">
                <a16:creationId xmlns:a16="http://schemas.microsoft.com/office/drawing/2014/main" id="{2B5F9D1B-5969-F39C-9B0D-B1502F479F8D}"/>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6" name="TextBox 5">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557989155"/>
      </p:ext>
    </p:extLst>
  </p:cSld>
  <p:clrMapOvr>
    <a:masterClrMapping/>
  </p:clrMapOvr>
  <p:transition spd="slow">
    <p:pull dir="lu"/>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Title 1"/>
          <p:cNvSpPr>
            <a:spLocks noGrp="1"/>
          </p:cNvSpPr>
          <p:nvPr>
            <p:ph type="title"/>
          </p:nvPr>
        </p:nvSpPr>
        <p:spPr>
          <a:xfrm>
            <a:off x="838200" y="365125"/>
            <a:ext cx="10515600" cy="640715"/>
          </a:xfrm>
        </p:spPr>
        <p:txBody>
          <a:bodyPr>
            <a:normAutofit/>
          </a:bodyPr>
          <a:lstStyle/>
          <a:p>
            <a:pPr algn="ctr" eaLnBrk="1" hangingPunct="1"/>
            <a:r>
              <a:rPr lang="en-US" altLang="en-US" sz="3600" b="1" dirty="0" smtClean="0"/>
              <a:t>Forecasting In Practice</a:t>
            </a:r>
          </a:p>
        </p:txBody>
      </p:sp>
      <p:sp>
        <p:nvSpPr>
          <p:cNvPr id="65539" name="Content Placeholder 2"/>
          <p:cNvSpPr>
            <a:spLocks noGrp="1"/>
          </p:cNvSpPr>
          <p:nvPr>
            <p:ph idx="1"/>
          </p:nvPr>
        </p:nvSpPr>
        <p:spPr>
          <a:xfrm>
            <a:off x="2010999" y="1386254"/>
            <a:ext cx="9698781" cy="4525963"/>
          </a:xfrm>
        </p:spPr>
        <p:txBody>
          <a:bodyPr>
            <a:noAutofit/>
          </a:bodyPr>
          <a:lstStyle/>
          <a:p>
            <a:r>
              <a:rPr lang="en-US" b="1" dirty="0">
                <a:solidFill>
                  <a:srgbClr val="C00000"/>
                </a:solidFill>
              </a:rPr>
              <a:t>Be sure to distinguish between demand and sales</a:t>
            </a:r>
            <a:r>
              <a:rPr lang="en-US" b="1" dirty="0"/>
              <a:t>. </a:t>
            </a:r>
            <a:endParaRPr lang="en-US" b="1" dirty="0" smtClean="0"/>
          </a:p>
          <a:p>
            <a:pPr marL="0" indent="0">
              <a:buNone/>
            </a:pPr>
            <a:endParaRPr lang="en-US" b="1" dirty="0" smtClean="0"/>
          </a:p>
          <a:p>
            <a:r>
              <a:rPr lang="en-US" dirty="0" smtClean="0"/>
              <a:t>Often</a:t>
            </a:r>
            <a:r>
              <a:rPr lang="en-US" dirty="0"/>
              <a:t>, companies make </a:t>
            </a:r>
            <a:r>
              <a:rPr lang="en-US" dirty="0" smtClean="0"/>
              <a:t>the mistake </a:t>
            </a:r>
            <a:r>
              <a:rPr lang="en-US" dirty="0"/>
              <a:t>of looking at historical sales and assuming that this is what the historical demand was.</a:t>
            </a:r>
          </a:p>
          <a:p>
            <a:r>
              <a:rPr lang="en-US" dirty="0"/>
              <a:t>To get true demand, however, adjustments need to be made for unmet demand due to stockouts</a:t>
            </a:r>
            <a:r>
              <a:rPr lang="en-US" dirty="0" smtClean="0"/>
              <a:t>, competitor </a:t>
            </a:r>
            <a:r>
              <a:rPr lang="en-US" dirty="0"/>
              <a:t>actions, pricing, and promotions. </a:t>
            </a:r>
            <a:endParaRPr lang="en-US" dirty="0" smtClean="0"/>
          </a:p>
          <a:p>
            <a:r>
              <a:rPr lang="en-US" dirty="0" smtClean="0"/>
              <a:t>Failure </a:t>
            </a:r>
            <a:r>
              <a:rPr lang="en-US" dirty="0"/>
              <a:t>to do so results in forecasts that do not </a:t>
            </a:r>
            <a:r>
              <a:rPr lang="en-US" dirty="0" smtClean="0"/>
              <a:t>represent the </a:t>
            </a:r>
            <a:r>
              <a:rPr lang="en-US" dirty="0"/>
              <a:t>current reality.</a:t>
            </a:r>
            <a:endParaRPr lang="en-US" altLang="en-US" dirty="0" smtClean="0"/>
          </a:p>
        </p:txBody>
      </p:sp>
      <p:sp>
        <p:nvSpPr>
          <p:cNvPr id="4" name="Parallelogram 13">
            <a:extLst>
              <a:ext uri="{FF2B5EF4-FFF2-40B4-BE49-F238E27FC236}">
                <a16:creationId xmlns:a16="http://schemas.microsoft.com/office/drawing/2014/main" id="{55E5E750-62AD-0BCA-E666-1BCC9F0818B4}"/>
              </a:ext>
            </a:extLst>
          </p:cNvPr>
          <p:cNvSpPr/>
          <p:nvPr/>
        </p:nvSpPr>
        <p:spPr>
          <a:xfrm rot="16200000" flipV="1">
            <a:off x="-1572777" y="2934592"/>
            <a:ext cx="5284125" cy="1883427"/>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5" name="Graphic 21">
            <a:extLst>
              <a:ext uri="{FF2B5EF4-FFF2-40B4-BE49-F238E27FC236}">
                <a16:creationId xmlns:a16="http://schemas.microsoft.com/office/drawing/2014/main" id="{2B5F9D1B-5969-F39C-9B0D-B1502F479F8D}"/>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6" name="TextBox 5">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957535013"/>
      </p:ext>
    </p:extLst>
  </p:cSld>
  <p:clrMapOvr>
    <a:masterClrMapping/>
  </p:clrMapOvr>
  <p:transition spd="slow">
    <p:pull dir="lu"/>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5" name="TextBox 4">
            <a:extLst>
              <a:ext uri="{FF2B5EF4-FFF2-40B4-BE49-F238E27FC236}">
                <a16:creationId xmlns:a16="http://schemas.microsoft.com/office/drawing/2014/main" id="{CDAF6A03-0138-6303-4F2E-E69B32F0A2AB}"/>
              </a:ext>
            </a:extLst>
          </p:cNvPr>
          <p:cNvSpPr txBox="1"/>
          <p:nvPr/>
        </p:nvSpPr>
        <p:spPr>
          <a:xfrm>
            <a:off x="1293224" y="1483182"/>
            <a:ext cx="11299370" cy="3970318"/>
          </a:xfrm>
          <a:prstGeom prst="rect">
            <a:avLst/>
          </a:prstGeom>
          <a:noFill/>
        </p:spPr>
        <p:txBody>
          <a:bodyPr wrap="square">
            <a:spAutoFit/>
          </a:bodyPr>
          <a:lstStyle/>
          <a:p>
            <a:pPr marL="514350" lvl="0" indent="-514350">
              <a:buFont typeface="+mj-lt"/>
              <a:buAutoNum type="arabicPeriod"/>
            </a:pPr>
            <a:r>
              <a:rPr lang="en-US" sz="2800" b="1" dirty="0">
                <a:ea typeface="Times New Roman"/>
                <a:sym typeface="Times New Roman"/>
              </a:rPr>
              <a:t>Understand the role of forecasting for both an enterprise and </a:t>
            </a:r>
            <a:r>
              <a:rPr lang="en-US" sz="2800" b="1" dirty="0" smtClean="0">
                <a:ea typeface="Times New Roman"/>
                <a:sym typeface="Times New Roman"/>
              </a:rPr>
              <a:t>             a </a:t>
            </a:r>
            <a:r>
              <a:rPr lang="en-US" sz="2800" b="1" dirty="0">
                <a:ea typeface="Times New Roman"/>
                <a:sym typeface="Times New Roman"/>
              </a:rPr>
              <a:t>supply chain.</a:t>
            </a:r>
          </a:p>
          <a:p>
            <a:pPr marL="514350" lvl="0" indent="-514350">
              <a:buFont typeface="+mj-lt"/>
              <a:buAutoNum type="arabicPeriod"/>
            </a:pPr>
            <a:endParaRPr lang="en-US" sz="2800" b="1" dirty="0">
              <a:ea typeface="Times New Roman"/>
              <a:sym typeface="Times New Roman"/>
            </a:endParaRPr>
          </a:p>
          <a:p>
            <a:pPr marL="514350" lvl="0" indent="-514350">
              <a:buFont typeface="+mj-lt"/>
              <a:buAutoNum type="arabicPeriod"/>
            </a:pPr>
            <a:r>
              <a:rPr lang="en-US" sz="2800" b="1" dirty="0">
                <a:ea typeface="Times New Roman"/>
                <a:sym typeface="Times New Roman"/>
              </a:rPr>
              <a:t>Identify the components of a demand forecast.</a:t>
            </a:r>
          </a:p>
          <a:p>
            <a:pPr marL="514350" lvl="0" indent="-514350">
              <a:buFont typeface="+mj-lt"/>
              <a:buAutoNum type="arabicPeriod"/>
            </a:pPr>
            <a:endParaRPr lang="en-US" sz="2800" b="1" dirty="0">
              <a:ea typeface="Times New Roman"/>
              <a:sym typeface="Times New Roman"/>
            </a:endParaRPr>
          </a:p>
          <a:p>
            <a:pPr marL="514350" lvl="0" indent="-514350">
              <a:buFont typeface="+mj-lt"/>
              <a:buAutoNum type="arabicPeriod"/>
            </a:pPr>
            <a:r>
              <a:rPr lang="en-US" sz="2800" b="1" dirty="0">
                <a:ea typeface="Times New Roman"/>
                <a:sym typeface="Times New Roman"/>
              </a:rPr>
              <a:t>Forecast demand in a supply chain given historical demand data using time-series methodologies.</a:t>
            </a:r>
          </a:p>
          <a:p>
            <a:pPr marL="514350" lvl="0" indent="-514350">
              <a:buFont typeface="+mj-lt"/>
              <a:buAutoNum type="arabicPeriod"/>
            </a:pPr>
            <a:endParaRPr lang="en-US" sz="2800" b="1" dirty="0">
              <a:ea typeface="Times New Roman"/>
              <a:sym typeface="Times New Roman"/>
            </a:endParaRPr>
          </a:p>
          <a:p>
            <a:pPr marL="514350" lvl="0" indent="-514350">
              <a:buFont typeface="+mj-lt"/>
              <a:buAutoNum type="arabicPeriod"/>
            </a:pPr>
            <a:r>
              <a:rPr lang="en-US" sz="2800" b="1" dirty="0">
                <a:ea typeface="Times New Roman"/>
                <a:sym typeface="Times New Roman"/>
              </a:rPr>
              <a:t>Analyze demand forecasts to estimate forecast error.</a:t>
            </a:r>
          </a:p>
        </p:txBody>
      </p:sp>
      <p:sp>
        <p:nvSpPr>
          <p:cNvPr id="11" name="TextBox 10">
            <a:extLst>
              <a:ext uri="{FF2B5EF4-FFF2-40B4-BE49-F238E27FC236}">
                <a16:creationId xmlns:a16="http://schemas.microsoft.com/office/drawing/2014/main" id="{C233C987-82AE-11B7-F9A6-F98E5FD66699}"/>
              </a:ext>
            </a:extLst>
          </p:cNvPr>
          <p:cNvSpPr txBox="1"/>
          <p:nvPr/>
        </p:nvSpPr>
        <p:spPr>
          <a:xfrm>
            <a:off x="2121789" y="338438"/>
            <a:ext cx="6965415" cy="646331"/>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00B4F8"/>
                </a:solidFill>
                <a:effectLst/>
                <a:uLnTx/>
                <a:uFillTx/>
                <a:latin typeface="Times New Roman" panose="02020603050405020304" pitchFamily="18" charset="0"/>
                <a:ea typeface="+mn-ea"/>
                <a:cs typeface="Times New Roman" panose="02020603050405020304" pitchFamily="18" charset="0"/>
              </a:rPr>
              <a:t>Summary of Learning Objectives</a:t>
            </a:r>
            <a:endParaRPr kumimoji="0" lang="en-US" sz="3600" b="1" i="0" u="none" strike="noStrike" kern="1200" cap="none" spc="0" normalizeH="0" baseline="0" noProof="0" dirty="0">
              <a:ln>
                <a:noFill/>
              </a:ln>
              <a:solidFill>
                <a:srgbClr val="00B4F8"/>
              </a:solidFill>
              <a:effectLst/>
              <a:uLnTx/>
              <a:uFillTx/>
              <a:latin typeface="Times New Roman" panose="02020603050405020304" pitchFamily="18" charset="0"/>
              <a:ea typeface="Calibri"/>
              <a:cs typeface="Times New Roman" panose="02020603050405020304" pitchFamily="18" charset="0"/>
              <a:sym typeface="Calibri"/>
            </a:endParaRPr>
          </a:p>
        </p:txBody>
      </p:sp>
      <p:sp>
        <p:nvSpPr>
          <p:cNvPr id="6" name="Parallelogram 13">
            <a:extLst>
              <a:ext uri="{FF2B5EF4-FFF2-40B4-BE49-F238E27FC236}">
                <a16:creationId xmlns:a16="http://schemas.microsoft.com/office/drawing/2014/main" id="{C3DB9534-5905-F763-8ADC-C107239293DD}"/>
              </a:ext>
            </a:extLst>
          </p:cNvPr>
          <p:cNvSpPr/>
          <p:nvPr/>
        </p:nvSpPr>
        <p:spPr>
          <a:xfrm rot="16200000" flipV="1">
            <a:off x="-1815492" y="3183915"/>
            <a:ext cx="4924207" cy="1293223"/>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 name="Slide Number Placeholder 2">
            <a:extLst>
              <a:ext uri="{FF2B5EF4-FFF2-40B4-BE49-F238E27FC236}">
                <a16:creationId xmlns:a16="http://schemas.microsoft.com/office/drawing/2014/main" id="{EAC83A8F-E91B-C8E4-F3AB-C5F0B6DA1BF1}"/>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38</a:t>
            </a:fld>
            <a:endParaRPr lang="en-US" dirty="0"/>
          </a:p>
        </p:txBody>
      </p:sp>
    </p:spTree>
    <p:extLst>
      <p:ext uri="{BB962C8B-B14F-4D97-AF65-F5344CB8AC3E}">
        <p14:creationId xmlns:p14="http://schemas.microsoft.com/office/powerpoint/2010/main" val="62340259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D2F46C7D-0482-4863-BF21-B187FAA3CCAE}"/>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7" name="TextBox 6">
            <a:extLst>
              <a:ext uri="{FF2B5EF4-FFF2-40B4-BE49-F238E27FC236}">
                <a16:creationId xmlns:a16="http://schemas.microsoft.com/office/drawing/2014/main" id="{85978984-6876-4390-E11A-BA73FF5A70A6}"/>
              </a:ext>
            </a:extLst>
          </p:cNvPr>
          <p:cNvSpPr txBox="1"/>
          <p:nvPr/>
        </p:nvSpPr>
        <p:spPr>
          <a:xfrm>
            <a:off x="3047082" y="274794"/>
            <a:ext cx="6097836" cy="646331"/>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00B0F0"/>
                </a:solidFill>
                <a:effectLst/>
                <a:uLnTx/>
                <a:uFillTx/>
                <a:latin typeface="Times New Roman"/>
                <a:ea typeface="Times New Roman"/>
                <a:cs typeface="Times New Roman"/>
                <a:sym typeface="Times New Roman"/>
              </a:rPr>
              <a:t>Essential Reference</a:t>
            </a:r>
            <a:endParaRPr kumimoji="0" lang="en-US" sz="3600" b="1" i="0" u="none" strike="noStrike" kern="1200" cap="none" spc="0" normalizeH="0" baseline="0" noProof="0" dirty="0">
              <a:ln>
                <a:noFill/>
              </a:ln>
              <a:solidFill>
                <a:srgbClr val="00B0F0"/>
              </a:solidFill>
              <a:effectLst/>
              <a:uLnTx/>
              <a:uFillTx/>
              <a:latin typeface="Calibri"/>
              <a:ea typeface="Calibri"/>
              <a:cs typeface="Calibri"/>
              <a:sym typeface="Calibri"/>
            </a:endParaRPr>
          </a:p>
        </p:txBody>
      </p:sp>
      <p:sp>
        <p:nvSpPr>
          <p:cNvPr id="11" name="TextBox 10">
            <a:extLst>
              <a:ext uri="{FF2B5EF4-FFF2-40B4-BE49-F238E27FC236}">
                <a16:creationId xmlns:a16="http://schemas.microsoft.com/office/drawing/2014/main" id="{3D24FBDB-599A-A0BA-A434-174AD355EF37}"/>
              </a:ext>
            </a:extLst>
          </p:cNvPr>
          <p:cNvSpPr txBox="1"/>
          <p:nvPr/>
        </p:nvSpPr>
        <p:spPr>
          <a:xfrm>
            <a:off x="2195535" y="1837908"/>
            <a:ext cx="9280478" cy="2554545"/>
          </a:xfrm>
          <a:prstGeom prst="rect">
            <a:avLst/>
          </a:prstGeom>
          <a:noFill/>
        </p:spPr>
        <p:txBody>
          <a:bodyPr wrap="square">
            <a:spAutoFit/>
          </a:bodyPr>
          <a:lstStyle/>
          <a:p>
            <a:r>
              <a:rPr lang="en-US" sz="3200" dirty="0">
                <a:solidFill>
                  <a:schemeClr val="dk1"/>
                </a:solidFill>
                <a:latin typeface="Times New Roman" panose="02020603050405020304" pitchFamily="18" charset="0"/>
                <a:ea typeface="Times New Roman"/>
                <a:cs typeface="Times New Roman" panose="02020603050405020304" pitchFamily="18" charset="0"/>
                <a:sym typeface="Times New Roman"/>
              </a:rPr>
              <a:t>Chopra, S., &amp; Meindl, P. (2016). Global Edition. Pearson Education Limited</a:t>
            </a:r>
          </a:p>
          <a:p>
            <a:endParaRPr lang="en-US" sz="3200" dirty="0">
              <a:solidFill>
                <a:schemeClr val="dk1"/>
              </a:solidFill>
              <a:latin typeface="Times New Roman" panose="02020603050405020304" pitchFamily="18" charset="0"/>
              <a:cs typeface="Times New Roman" panose="02020603050405020304" pitchFamily="18" charset="0"/>
              <a:sym typeface="Times New Roman"/>
            </a:endParaRPr>
          </a:p>
          <a:p>
            <a:r>
              <a:rPr lang="en-US" sz="3200" b="1" dirty="0">
                <a:solidFill>
                  <a:schemeClr val="dk1"/>
                </a:solidFill>
                <a:latin typeface="Times New Roman" panose="02020603050405020304" pitchFamily="18" charset="0"/>
                <a:cs typeface="Times New Roman" panose="02020603050405020304" pitchFamily="18" charset="0"/>
                <a:sym typeface="Times New Roman"/>
              </a:rPr>
              <a:t>Chapter </a:t>
            </a:r>
            <a:r>
              <a:rPr lang="en-US" sz="3200" b="1" dirty="0" smtClean="0">
                <a:solidFill>
                  <a:schemeClr val="dk1"/>
                </a:solidFill>
                <a:latin typeface="Times New Roman" panose="02020603050405020304" pitchFamily="18" charset="0"/>
                <a:cs typeface="Times New Roman" panose="02020603050405020304" pitchFamily="18" charset="0"/>
                <a:sym typeface="Times New Roman"/>
              </a:rPr>
              <a:t>Seven</a:t>
            </a:r>
            <a:r>
              <a:rPr lang="en-US" sz="3200" b="1" dirty="0" smtClean="0">
                <a:solidFill>
                  <a:schemeClr val="dk1"/>
                </a:solidFill>
                <a:latin typeface="Times New Roman" panose="02020603050405020304" pitchFamily="18" charset="0"/>
                <a:ea typeface="Times New Roman"/>
                <a:cs typeface="Times New Roman" panose="02020603050405020304" pitchFamily="18" charset="0"/>
                <a:sym typeface="Times New Roman"/>
              </a:rPr>
              <a:t>.</a:t>
            </a:r>
            <a:endParaRPr lang="en-US" sz="3200" b="1" dirty="0">
              <a:solidFill>
                <a:schemeClr val="dk1"/>
              </a:solidFill>
              <a:latin typeface="Times New Roman" panose="02020603050405020304" pitchFamily="18" charset="0"/>
              <a:ea typeface="Times New Roman"/>
              <a:cs typeface="Times New Roman" panose="02020603050405020304" pitchFamily="18" charset="0"/>
              <a:sym typeface="Times New Roman"/>
            </a:endParaRPr>
          </a:p>
          <a:p>
            <a:pPr marL="457200" marR="0" lvl="0" indent="-4572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kumimoji="0" lang="en-US" sz="32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endParaRPr>
          </a:p>
        </p:txBody>
      </p:sp>
      <p:sp>
        <p:nvSpPr>
          <p:cNvPr id="6" name="Parallelogram 13">
            <a:extLst>
              <a:ext uri="{FF2B5EF4-FFF2-40B4-BE49-F238E27FC236}">
                <a16:creationId xmlns:a16="http://schemas.microsoft.com/office/drawing/2014/main" id="{C3DB9534-5905-F763-8ADC-C107239293DD}"/>
              </a:ext>
            </a:extLst>
          </p:cNvPr>
          <p:cNvSpPr/>
          <p:nvPr/>
        </p:nvSpPr>
        <p:spPr>
          <a:xfrm rot="16200000" flipV="1">
            <a:off x="-1356277" y="2740821"/>
            <a:ext cx="5156501" cy="1947121"/>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Slide Number Placeholder 3">
            <a:extLst>
              <a:ext uri="{FF2B5EF4-FFF2-40B4-BE49-F238E27FC236}">
                <a16:creationId xmlns:a16="http://schemas.microsoft.com/office/drawing/2014/main" id="{8D865142-F167-18F1-5088-3A1CD1FE679D}"/>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39</a:t>
            </a:fld>
            <a:endParaRPr lang="en-US" dirty="0"/>
          </a:p>
        </p:txBody>
      </p:sp>
    </p:spTree>
    <p:extLst>
      <p:ext uri="{BB962C8B-B14F-4D97-AF65-F5344CB8AC3E}">
        <p14:creationId xmlns:p14="http://schemas.microsoft.com/office/powerpoint/2010/main" val="108591434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rgbClr val="00B0F0"/>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917882" y="2790384"/>
            <a:ext cx="4008516" cy="167591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2">
      <a:majorFont>
        <a:latin typeface="Times New Roman"/>
        <a:ea typeface=""/>
        <a:cs typeface="Times New Roman"/>
      </a:majorFont>
      <a:minorFont>
        <a:latin typeface="Times New Roman"/>
        <a:ea typeface=""/>
        <a:cs typeface="Times New Roma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Presentation Midocean  White</Template>
  <TotalTime>9106</TotalTime>
  <Words>2974</Words>
  <Application>Microsoft Office PowerPoint</Application>
  <PresentationFormat>Widescreen</PresentationFormat>
  <Paragraphs>309</Paragraphs>
  <Slides>40</Slides>
  <Notes>24</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40</vt:i4>
      </vt:variant>
    </vt:vector>
  </HeadingPairs>
  <TitlesOfParts>
    <vt:vector size="46" baseType="lpstr">
      <vt:lpstr>MS PGothic</vt:lpstr>
      <vt:lpstr>Arial</vt:lpstr>
      <vt:lpstr>Calibri</vt:lpstr>
      <vt:lpstr>Times New Roman</vt:lpstr>
      <vt:lpstr>Wingdings</vt:lpstr>
      <vt:lpstr>Office Theme</vt:lpstr>
      <vt:lpstr>PowerPoint Presentation</vt:lpstr>
      <vt:lpstr>PowerPoint Presentation</vt:lpstr>
      <vt:lpstr>PowerPoint Presentation</vt:lpstr>
      <vt:lpstr>Role of Forecasting in a Supply Chain</vt:lpstr>
      <vt:lpstr>Role of Forecasting in a Supply Chain</vt:lpstr>
      <vt:lpstr>Role of Forecasting in a Supply Chain</vt:lpstr>
      <vt:lpstr>Characteristics of Forecasts</vt:lpstr>
      <vt:lpstr>Components and Methods</vt:lpstr>
      <vt:lpstr>Components and Methods</vt:lpstr>
      <vt:lpstr>Components and Methods</vt:lpstr>
      <vt:lpstr>Components and Methods</vt:lpstr>
      <vt:lpstr>Components and Methods</vt:lpstr>
      <vt:lpstr>Components and Methods</vt:lpstr>
      <vt:lpstr>Components and Methods</vt:lpstr>
      <vt:lpstr>PowerPoint Presentation</vt:lpstr>
      <vt:lpstr>Basic Approach</vt:lpstr>
      <vt:lpstr>Basic Approach</vt:lpstr>
      <vt:lpstr>Basic Approach</vt:lpstr>
      <vt:lpstr>Basic Approach</vt:lpstr>
      <vt:lpstr>Basic Approach</vt:lpstr>
      <vt:lpstr>Basic Approach</vt:lpstr>
      <vt:lpstr>Basic Approach</vt:lpstr>
      <vt:lpstr>Basic Approach</vt:lpstr>
      <vt:lpstr>Basic Approach</vt:lpstr>
      <vt:lpstr>Basic Approach</vt:lpstr>
      <vt:lpstr>Basic Approach</vt:lpstr>
      <vt:lpstr>Basic Approach</vt:lpstr>
      <vt:lpstr>Basic Approach</vt:lpstr>
      <vt:lpstr>Basic Approach</vt:lpstr>
      <vt:lpstr>The Role of IT in Forecasting</vt:lpstr>
      <vt:lpstr>The Role of IT in Forecasting</vt:lpstr>
      <vt:lpstr>The Role of IT in Forecasting</vt:lpstr>
      <vt:lpstr>Risk Management</vt:lpstr>
      <vt:lpstr>Forecasting In Practice</vt:lpstr>
      <vt:lpstr>Forecasting In Practice</vt:lpstr>
      <vt:lpstr>Forecasting In Practice</vt:lpstr>
      <vt:lpstr>Forecasting In Practice</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Tarek Mohamed</dc:creator>
  <cp:lastModifiedBy>TarekLaptop</cp:lastModifiedBy>
  <cp:revision>232</cp:revision>
  <dcterms:modified xsi:type="dcterms:W3CDTF">2023-11-08T06:43:18Z</dcterms:modified>
</cp:coreProperties>
</file>