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303" r:id="rId5"/>
    <p:sldId id="313" r:id="rId6"/>
    <p:sldId id="622" r:id="rId7"/>
    <p:sldId id="623" r:id="rId8"/>
    <p:sldId id="624" r:id="rId9"/>
    <p:sldId id="625" r:id="rId10"/>
    <p:sldId id="626" r:id="rId11"/>
    <p:sldId id="627" r:id="rId12"/>
    <p:sldId id="628" r:id="rId13"/>
    <p:sldId id="629" r:id="rId14"/>
    <p:sldId id="630" r:id="rId15"/>
    <p:sldId id="631" r:id="rId16"/>
    <p:sldId id="621" r:id="rId17"/>
    <p:sldId id="632" r:id="rId18"/>
    <p:sldId id="633" r:id="rId19"/>
    <p:sldId id="634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22"/>
            <p14:sldId id="623"/>
            <p14:sldId id="624"/>
            <p14:sldId id="625"/>
            <p14:sldId id="626"/>
            <p14:sldId id="627"/>
            <p14:sldId id="628"/>
            <p14:sldId id="629"/>
            <p14:sldId id="630"/>
            <p14:sldId id="631"/>
            <p14:sldId id="621"/>
            <p14:sldId id="632"/>
            <p14:sldId id="633"/>
            <p14:sldId id="63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28/07/1446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336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cs typeface="Alexandria" charset="0"/>
              </a:rPr>
              <a:t>Strategic and Operational</a:t>
            </a:r>
            <a:br>
              <a:rPr lang="en-US" sz="3600" b="1" dirty="0">
                <a:solidFill>
                  <a:srgbClr val="00B0F0"/>
                </a:solidFill>
                <a:cs typeface="Alexandria" charset="0"/>
              </a:rPr>
            </a:br>
            <a:r>
              <a:rPr lang="en-US" sz="3600" b="1" dirty="0">
                <a:solidFill>
                  <a:srgbClr val="00B0F0"/>
                </a:solidFill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644881"/>
            <a:ext cx="381943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+mj-cs"/>
              </a:rPr>
              <a:t>Dr. </a:t>
            </a:r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+mj-cs"/>
              </a:rPr>
              <a:t>Ahmad AL-</a:t>
            </a:r>
            <a:r>
              <a:rPr lang="en-US" sz="2400" b="1" dirty="0" err="1" smtClean="0">
                <a:solidFill>
                  <a:srgbClr val="00B0F0"/>
                </a:solidFill>
                <a:latin typeface="Alexandria" charset="0"/>
                <a:cs typeface="+mj-cs"/>
              </a:rPr>
              <a:t>Naimi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331730" y="4021210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>
                <a:latin typeface="Alexandria" charset="0"/>
                <a:cs typeface="Alexandria" charset="0"/>
              </a:rPr>
              <a:t>MGM </a:t>
            </a:r>
            <a:r>
              <a:rPr lang="en-US" sz="2000" b="1" dirty="0" smtClean="0">
                <a:latin typeface="Alexandria" charset="0"/>
                <a:cs typeface="Alexandria" charset="0"/>
              </a:rPr>
              <a:t>630</a:t>
            </a:r>
            <a:endParaRPr lang="en-US" sz="2000" b="1" dirty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Basic Model of Strategic Management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710324"/>
            <a:ext cx="772601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What Strategy Is: Gaining and Sustaining Competitive Advantage.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  Stakeholders and Competitive Advantage.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The AFI Strategy Framework</a:t>
            </a:r>
            <a:r>
              <a:rPr lang="en-US" sz="2400" b="1" dirty="0" smtClean="0">
                <a:solidFill>
                  <a:prstClr val="black"/>
                </a:solidFill>
              </a:rPr>
              <a:t>.</a:t>
            </a:r>
            <a:endParaRPr lang="en-US" sz="24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Leadership: Managing the Strategy Process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710324"/>
            <a:ext cx="7726016" cy="1697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Vision, Mission, and Values </a:t>
            </a:r>
          </a:p>
          <a:p>
            <a:pPr marL="342900" lvl="0" indent="-342900">
              <a:lnSpc>
                <a:spcPct val="150000"/>
              </a:lnSpc>
              <a:buFont typeface="Arial"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Strategic Leadership.</a:t>
            </a:r>
          </a:p>
          <a:p>
            <a:pPr marL="342900" lvl="0" indent="-342900">
              <a:lnSpc>
                <a:spcPct val="150000"/>
              </a:lnSpc>
              <a:buFont typeface="Arial"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The Strategic Management Process.</a:t>
            </a:r>
          </a:p>
        </p:txBody>
      </p:sp>
    </p:spTree>
    <p:extLst>
      <p:ext uri="{BB962C8B-B14F-4D97-AF65-F5344CB8AC3E}">
        <p14:creationId xmlns:p14="http://schemas.microsoft.com/office/powerpoint/2010/main" val="201614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External Analysis: Industry  Structure, Competitive Forces,  and Strategic Groups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604308"/>
            <a:ext cx="772601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The PESTEL Framework</a:t>
            </a:r>
            <a:r>
              <a:rPr lang="ar-SA" sz="2400" b="1" dirty="0">
                <a:solidFill>
                  <a:prstClr val="black"/>
                </a:solidFill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prstClr val="black"/>
                </a:solidFill>
              </a:rPr>
              <a:t>.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Industry Structure and Firm Strategy: The Five Forces Model.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Changes over Time: Industry Dynamics.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Performance Differences within the Same Industry: Strategic Groups</a:t>
            </a:r>
            <a:r>
              <a:rPr lang="en-US" sz="2400" b="1" dirty="0" smtClean="0">
                <a:solidFill>
                  <a:prstClr val="black"/>
                </a:solidFill>
              </a:rPr>
              <a:t>.</a:t>
            </a:r>
            <a:endParaRPr lang="en-US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84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Internal Analysis: Resources,  Capabilities, and Core Competencies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604308"/>
            <a:ext cx="772601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Core Competencies.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The Resource-Based View.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The Dynamic Capabilities Perspective.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The Value Chain Analysis.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en-GB" sz="2400" b="1" dirty="0">
                <a:solidFill>
                  <a:prstClr val="black"/>
                </a:solidFill>
              </a:rPr>
              <a:t>Implications for the Strategist</a:t>
            </a:r>
            <a:r>
              <a:rPr lang="en-GB" sz="2400" b="1" dirty="0" smtClean="0">
                <a:solidFill>
                  <a:prstClr val="black"/>
                </a:solidFill>
              </a:rPr>
              <a:t>.</a:t>
            </a:r>
            <a:endParaRPr lang="en-GB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899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Competitive Advantage, Firm Performance, and Business Models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604308"/>
            <a:ext cx="772601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20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Competitive Advantage and Firm Performance.</a:t>
            </a:r>
          </a:p>
          <a:p>
            <a:pPr marL="342900" lvl="0" indent="-342900">
              <a:lnSpc>
                <a:spcPct val="20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Business Models: Putting Strategy into Action</a:t>
            </a:r>
            <a:r>
              <a:rPr lang="en-US" sz="2400" b="1" dirty="0" smtClean="0">
                <a:solidFill>
                  <a:prstClr val="black"/>
                </a:solidFill>
              </a:rPr>
              <a:t>.</a:t>
            </a:r>
            <a:endParaRPr lang="en-US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148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Strategy:  Differentiation, Cost Leadership,  and Blue Oceans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498292"/>
            <a:ext cx="7726016" cy="3594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Tx/>
              <a:buAutoNum type="arabicPeriod"/>
              <a:defRPr/>
            </a:pPr>
            <a:r>
              <a:rPr lang="en-US" sz="2200" b="1" dirty="0">
                <a:solidFill>
                  <a:prstClr val="black"/>
                </a:solidFill>
              </a:rPr>
              <a:t>Business-Level Strategy: How to Compete for Advantage</a:t>
            </a:r>
          </a:p>
          <a:p>
            <a:pPr marL="342900" lvl="0" indent="-342900">
              <a:lnSpc>
                <a:spcPct val="150000"/>
              </a:lnSpc>
              <a:buFont typeface="Arial"/>
              <a:buAutoNum type="arabicPeriod"/>
              <a:defRPr/>
            </a:pPr>
            <a:r>
              <a:rPr lang="en-US" sz="2200" b="1" dirty="0">
                <a:solidFill>
                  <a:prstClr val="black"/>
                </a:solidFill>
              </a:rPr>
              <a:t>Differentiation Strategy: Understanding Value Drivers</a:t>
            </a:r>
          </a:p>
          <a:p>
            <a:pPr marL="342900" lvl="0" indent="-342900">
              <a:lnSpc>
                <a:spcPct val="150000"/>
              </a:lnSpc>
              <a:buFont typeface="Arial"/>
              <a:buAutoNum type="arabicPeriod"/>
              <a:defRPr/>
            </a:pPr>
            <a:r>
              <a:rPr lang="en-US" sz="2200" b="1" dirty="0">
                <a:solidFill>
                  <a:prstClr val="black"/>
                </a:solidFill>
              </a:rPr>
              <a:t>Cost-Leadership Strategy: Understanding Cost Drivers</a:t>
            </a:r>
          </a:p>
          <a:p>
            <a:pPr marL="342900" lvl="0" indent="-342900">
              <a:lnSpc>
                <a:spcPct val="150000"/>
              </a:lnSpc>
              <a:buFont typeface="Arial"/>
              <a:buAutoNum type="arabicPeriod"/>
              <a:defRPr/>
            </a:pPr>
            <a:r>
              <a:rPr lang="en-US" sz="2200" b="1" dirty="0">
                <a:solidFill>
                  <a:prstClr val="black"/>
                </a:solidFill>
              </a:rPr>
              <a:t> Business-Level Strategy and the Five Forces: Benefits and Risks</a:t>
            </a:r>
          </a:p>
          <a:p>
            <a:pPr marL="342900" lvl="0" indent="-342900">
              <a:lnSpc>
                <a:spcPct val="150000"/>
              </a:lnSpc>
              <a:buFont typeface="Arial"/>
              <a:buAutoNum type="arabicPeriod"/>
              <a:defRPr/>
            </a:pPr>
            <a:r>
              <a:rPr lang="en-US" sz="2200" b="1" dirty="0">
                <a:solidFill>
                  <a:prstClr val="black"/>
                </a:solidFill>
              </a:rPr>
              <a:t>Blue Ocean Strategy: Combining Differentiation and Cost </a:t>
            </a:r>
            <a:r>
              <a:rPr lang="en-US" sz="2200" b="1" dirty="0" smtClean="0">
                <a:solidFill>
                  <a:prstClr val="black"/>
                </a:solidFill>
              </a:rPr>
              <a:t>Leadership</a:t>
            </a:r>
            <a:endParaRPr lang="en-US" sz="2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143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Corporate Strategy: Vertical Integration and Diversification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591056"/>
            <a:ext cx="772601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What Is Corporate Strategy?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The Boundaries of the Firm: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Vertical Integration along the Industry Value Chain: </a:t>
            </a:r>
          </a:p>
          <a:p>
            <a:pPr marL="342900" lvl="0" indent="-342900" algn="just">
              <a:lnSpc>
                <a:spcPct val="150000"/>
              </a:lnSpc>
              <a:buFontTx/>
              <a:buAutoNum type="arabicPeriod"/>
              <a:defRPr/>
            </a:pPr>
            <a:r>
              <a:rPr lang="en-US" sz="2400" b="1" dirty="0">
                <a:solidFill>
                  <a:prstClr val="black"/>
                </a:solidFill>
              </a:rPr>
              <a:t>Corporate Diversification: Expanding Beyond a Single Market, </a:t>
            </a:r>
          </a:p>
        </p:txBody>
      </p:sp>
    </p:spTree>
    <p:extLst>
      <p:ext uri="{BB962C8B-B14F-4D97-AF65-F5344CB8AC3E}">
        <p14:creationId xmlns:p14="http://schemas.microsoft.com/office/powerpoint/2010/main" val="368450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Organizational Design: Structure, Culture, and Control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591056"/>
            <a:ext cx="7726016" cy="2693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Bef>
                <a:spcPts val="1000"/>
              </a:spcBef>
              <a:defRPr/>
            </a:pPr>
            <a:r>
              <a:rPr lang="en-GB" sz="2400" b="1" dirty="0">
                <a:solidFill>
                  <a:prstClr val="black"/>
                </a:solidFill>
              </a:rPr>
              <a:t>1. Organizational Design and Competitive Advantage.</a:t>
            </a:r>
          </a:p>
          <a:p>
            <a:pPr lvl="0" algn="just">
              <a:lnSpc>
                <a:spcPct val="150000"/>
              </a:lnSpc>
              <a:spcBef>
                <a:spcPts val="1000"/>
              </a:spcBef>
              <a:defRPr/>
            </a:pPr>
            <a:r>
              <a:rPr lang="en-GB" sz="2400" b="1" dirty="0">
                <a:solidFill>
                  <a:prstClr val="black"/>
                </a:solidFill>
              </a:rPr>
              <a:t>2. Strategy and Structure.</a:t>
            </a:r>
          </a:p>
          <a:p>
            <a:pPr lvl="0" algn="just">
              <a:lnSpc>
                <a:spcPct val="150000"/>
              </a:lnSpc>
              <a:spcBef>
                <a:spcPts val="1000"/>
              </a:spcBef>
              <a:defRPr/>
            </a:pPr>
            <a:r>
              <a:rPr lang="en-GB" sz="2400" b="1" dirty="0">
                <a:solidFill>
                  <a:prstClr val="black"/>
                </a:solidFill>
              </a:rPr>
              <a:t>3. Organizational Culture: Values, Norms, and </a:t>
            </a:r>
            <a:r>
              <a:rPr lang="en-GB" sz="2400" b="1" dirty="0" err="1">
                <a:solidFill>
                  <a:prstClr val="black"/>
                </a:solidFill>
              </a:rPr>
              <a:t>Artifacts</a:t>
            </a:r>
            <a:r>
              <a:rPr lang="en-GB" sz="2400" b="1" dirty="0">
                <a:solidFill>
                  <a:prstClr val="black"/>
                </a:solidFill>
              </a:rPr>
              <a:t>.</a:t>
            </a:r>
          </a:p>
          <a:p>
            <a:pPr lvl="0" algn="just">
              <a:lnSpc>
                <a:spcPct val="150000"/>
              </a:lnSpc>
              <a:spcBef>
                <a:spcPts val="1000"/>
              </a:spcBef>
              <a:defRPr/>
            </a:pPr>
            <a:r>
              <a:rPr lang="en-GB" sz="2400" b="1" dirty="0">
                <a:solidFill>
                  <a:prstClr val="black"/>
                </a:solidFill>
              </a:rPr>
              <a:t>4. Strategic Control-and-Reward Systems</a:t>
            </a:r>
            <a:r>
              <a:rPr lang="en-GB" sz="2400" dirty="0">
                <a:solidFill>
                  <a:prstClr val="black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1693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Corporate Governance and Business Ethics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3710610" y="2591056"/>
            <a:ext cx="7726016" cy="25648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200000"/>
              </a:lnSpc>
              <a:spcBef>
                <a:spcPts val="1000"/>
              </a:spcBef>
              <a:defRPr/>
            </a:pPr>
            <a:r>
              <a:rPr lang="en-GB" sz="2400" b="1" dirty="0">
                <a:solidFill>
                  <a:prstClr val="black"/>
                </a:solidFill>
              </a:rPr>
              <a:t>1. The Shared Value Creation Framework.</a:t>
            </a:r>
          </a:p>
          <a:p>
            <a:pPr lvl="0" algn="just">
              <a:lnSpc>
                <a:spcPct val="200000"/>
              </a:lnSpc>
              <a:spcBef>
                <a:spcPts val="1000"/>
              </a:spcBef>
              <a:defRPr/>
            </a:pPr>
            <a:r>
              <a:rPr lang="en-GB" sz="2400" b="1" dirty="0">
                <a:solidFill>
                  <a:prstClr val="black"/>
                </a:solidFill>
              </a:rPr>
              <a:t>2. Corporate Governance.</a:t>
            </a:r>
          </a:p>
          <a:p>
            <a:pPr lvl="0" algn="just">
              <a:lnSpc>
                <a:spcPct val="200000"/>
              </a:lnSpc>
              <a:spcBef>
                <a:spcPts val="1000"/>
              </a:spcBef>
              <a:defRPr/>
            </a:pPr>
            <a:r>
              <a:rPr lang="en-GB" sz="2400" b="1" dirty="0">
                <a:solidFill>
                  <a:prstClr val="black"/>
                </a:solidFill>
              </a:rPr>
              <a:t>3.  Strategy and Business Ethics</a:t>
            </a:r>
            <a:r>
              <a:rPr lang="en-GB" sz="2400" b="1" dirty="0" smtClean="0">
                <a:solidFill>
                  <a:prstClr val="black"/>
                </a:solidFill>
              </a:rPr>
              <a:t>.</a:t>
            </a:r>
            <a:endParaRPr lang="en-GB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951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747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Operations management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Rectangle: Rounded Corners 24"/>
          <p:cNvSpPr/>
          <p:nvPr/>
        </p:nvSpPr>
        <p:spPr>
          <a:xfrm>
            <a:off x="3533381" y="2458536"/>
            <a:ext cx="8111440" cy="37062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ACFDDE53-BC24-5585-6753-C90C9F381A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1577" y="2650435"/>
            <a:ext cx="5115047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442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Learning Outcomes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xmlns="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42308" y="2372137"/>
            <a:ext cx="10182892" cy="36480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Tx/>
              <a:buChar char="-"/>
              <a:defRPr/>
            </a:pPr>
            <a:r>
              <a:rPr lang="en-US" sz="2000" b="1" dirty="0" smtClean="0">
                <a:solidFill>
                  <a:prstClr val="black"/>
                </a:solidFill>
                <a:cs typeface="+mj-cs"/>
                <a:sym typeface="Varela Round"/>
              </a:rPr>
              <a:t>Understand </a:t>
            </a:r>
            <a:r>
              <a:rPr lang="en-US" sz="2000" b="1" dirty="0">
                <a:solidFill>
                  <a:prstClr val="black"/>
                </a:solidFill>
                <a:cs typeface="+mj-cs"/>
                <a:sym typeface="Varela Round"/>
              </a:rPr>
              <a:t>the business process and analyze the </a:t>
            </a:r>
            <a:r>
              <a:rPr lang="en-US" sz="2000" b="1" dirty="0" smtClean="0">
                <a:solidFill>
                  <a:prstClr val="black"/>
                </a:solidFill>
                <a:cs typeface="+mj-cs"/>
                <a:sym typeface="Varela Round"/>
              </a:rPr>
              <a:t>operations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Tx/>
              <a:buChar char="-"/>
              <a:defRPr/>
            </a:pPr>
            <a:r>
              <a:rPr lang="en-US" sz="2000" b="1" dirty="0" smtClean="0">
                <a:solidFill>
                  <a:prstClr val="black"/>
                </a:solidFill>
                <a:cs typeface="+mj-cs"/>
                <a:sym typeface="Varela Round"/>
              </a:rPr>
              <a:t>Acquire </a:t>
            </a:r>
            <a:r>
              <a:rPr lang="en-US" sz="2000" b="1" dirty="0">
                <a:solidFill>
                  <a:prstClr val="black"/>
                </a:solidFill>
                <a:cs typeface="+mj-cs"/>
                <a:sym typeface="Varela Round"/>
              </a:rPr>
              <a:t>knowledge of production planning and resource management </a:t>
            </a:r>
            <a:endParaRPr lang="en-US" sz="2000" b="1" dirty="0" smtClean="0">
              <a:solidFill>
                <a:prstClr val="black"/>
              </a:solidFill>
              <a:cs typeface="+mj-cs"/>
              <a:sym typeface="Varela Round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Tx/>
              <a:buChar char="-"/>
              <a:defRPr/>
            </a:pPr>
            <a:r>
              <a:rPr lang="en-US" sz="2000" b="1" dirty="0" smtClean="0">
                <a:solidFill>
                  <a:prstClr val="black"/>
                </a:solidFill>
                <a:cs typeface="+mj-cs"/>
                <a:sym typeface="Varela Round"/>
              </a:rPr>
              <a:t>Understand </a:t>
            </a:r>
            <a:r>
              <a:rPr lang="en-US" sz="2000" b="1" dirty="0">
                <a:solidFill>
                  <a:prstClr val="black"/>
                </a:solidFill>
                <a:cs typeface="+mj-cs"/>
                <a:sym typeface="Varela Round"/>
              </a:rPr>
              <a:t>the concept of Corporate Vision - Mission and Objectives </a:t>
            </a:r>
            <a:endParaRPr lang="en-US" sz="2000" b="1" dirty="0" smtClean="0">
              <a:solidFill>
                <a:prstClr val="black"/>
              </a:solidFill>
              <a:cs typeface="+mj-cs"/>
              <a:sym typeface="Varela Round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Tx/>
              <a:buChar char="-"/>
              <a:defRPr/>
            </a:pPr>
            <a:r>
              <a:rPr lang="en-US" sz="2000" b="1" dirty="0" smtClean="0">
                <a:solidFill>
                  <a:prstClr val="black"/>
                </a:solidFill>
                <a:cs typeface="+mj-cs"/>
                <a:sym typeface="Varela Round"/>
              </a:rPr>
              <a:t>Understand </a:t>
            </a:r>
            <a:r>
              <a:rPr lang="en-US" sz="2000" b="1" dirty="0">
                <a:solidFill>
                  <a:prstClr val="black"/>
                </a:solidFill>
                <a:cs typeface="+mj-cs"/>
                <a:sym typeface="Varela Round"/>
              </a:rPr>
              <a:t>the concept of SWOT and Portfolio Analysis </a:t>
            </a:r>
            <a:endParaRPr lang="en-US" sz="2000" b="1" dirty="0" smtClean="0">
              <a:solidFill>
                <a:prstClr val="black"/>
              </a:solidFill>
              <a:cs typeface="+mj-cs"/>
              <a:sym typeface="Varela Round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Tx/>
              <a:buChar char="-"/>
              <a:defRPr/>
            </a:pPr>
            <a:r>
              <a:rPr lang="en-US" sz="2000" b="1" dirty="0" smtClean="0">
                <a:solidFill>
                  <a:prstClr val="black"/>
                </a:solidFill>
                <a:cs typeface="+mj-cs"/>
                <a:sym typeface="Varela Round"/>
              </a:rPr>
              <a:t>Understand </a:t>
            </a:r>
            <a:r>
              <a:rPr lang="en-US" sz="2000" b="1" dirty="0">
                <a:solidFill>
                  <a:prstClr val="black"/>
                </a:solidFill>
                <a:cs typeface="+mj-cs"/>
                <a:sym typeface="Varela Round"/>
              </a:rPr>
              <a:t>the different stages in strategy formulation process </a:t>
            </a:r>
            <a:endParaRPr lang="en-US" sz="2000" b="1" dirty="0" smtClean="0">
              <a:solidFill>
                <a:prstClr val="black"/>
              </a:solidFill>
              <a:cs typeface="+mj-cs"/>
              <a:sym typeface="Varela Round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Tx/>
              <a:buChar char="-"/>
              <a:defRPr/>
            </a:pPr>
            <a:r>
              <a:rPr lang="en-US" sz="2000" b="1" dirty="0" smtClean="0">
                <a:solidFill>
                  <a:prstClr val="black"/>
                </a:solidFill>
                <a:cs typeface="+mj-cs"/>
                <a:sym typeface="Varela Round"/>
              </a:rPr>
              <a:t>Understand </a:t>
            </a:r>
            <a:r>
              <a:rPr lang="en-US" sz="2000" b="1" dirty="0">
                <a:solidFill>
                  <a:prstClr val="black"/>
                </a:solidFill>
                <a:cs typeface="+mj-cs"/>
                <a:sym typeface="Varela Round"/>
              </a:rPr>
              <a:t>the concept of Strategic Business Unit and Business Process re-engineering.</a:t>
            </a:r>
          </a:p>
        </p:txBody>
      </p:sp>
    </p:spTree>
    <p:extLst>
      <p:ext uri="{BB962C8B-B14F-4D97-AF65-F5344CB8AC3E}">
        <p14:creationId xmlns:p14="http://schemas.microsoft.com/office/powerpoint/2010/main" val="1842728663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201" y="1579418"/>
            <a:ext cx="5479582" cy="7905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815201" y="1586295"/>
            <a:ext cx="547958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xmlns="" id="{35D1E37B-1082-42CF-B292-2B18B071FB68}"/>
              </a:ext>
            </a:extLst>
          </p:cNvPr>
          <p:cNvSpPr txBox="1">
            <a:spLocks/>
          </p:cNvSpPr>
          <p:nvPr/>
        </p:nvSpPr>
        <p:spPr>
          <a:xfrm>
            <a:off x="815202" y="2923517"/>
            <a:ext cx="5479582" cy="24858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50000"/>
              </a:lnSpc>
              <a:buNone/>
              <a:defRPr/>
            </a:pPr>
            <a:r>
              <a:rPr lang="en-US" sz="2400" dirty="0" smtClean="0"/>
              <a:t>1- Strategic </a:t>
            </a:r>
            <a:r>
              <a:rPr lang="en-US" sz="2400" dirty="0"/>
              <a:t>management, third edition, 2017 By Frank t. </a:t>
            </a:r>
            <a:r>
              <a:rPr lang="en-US" sz="2400" dirty="0" err="1" smtClean="0"/>
              <a:t>Rothaermel</a:t>
            </a:r>
            <a:r>
              <a:rPr lang="en-US" sz="2400" dirty="0" smtClean="0"/>
              <a:t> </a:t>
            </a:r>
          </a:p>
          <a:p>
            <a:pPr marL="0" lvl="0" indent="0">
              <a:lnSpc>
                <a:spcPct val="150000"/>
              </a:lnSpc>
              <a:buNone/>
              <a:defRPr/>
            </a:pPr>
            <a:r>
              <a:rPr lang="en-US" sz="2400" dirty="0" smtClean="0"/>
              <a:t>Georgia </a:t>
            </a:r>
            <a:r>
              <a:rPr lang="en-US" sz="2400" dirty="0"/>
              <a:t>Institute of Technology.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F6BC82B8-8B55-2821-6F8E-42065D0D8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152" y="1579417"/>
            <a:ext cx="4798725" cy="467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219222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201" y="1579418"/>
            <a:ext cx="5479582" cy="7905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815201" y="1586295"/>
            <a:ext cx="5479582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xmlns="" id="{35D1E37B-1082-42CF-B292-2B18B071FB68}"/>
              </a:ext>
            </a:extLst>
          </p:cNvPr>
          <p:cNvSpPr txBox="1">
            <a:spLocks/>
          </p:cNvSpPr>
          <p:nvPr/>
        </p:nvSpPr>
        <p:spPr>
          <a:xfrm>
            <a:off x="815202" y="2923517"/>
            <a:ext cx="5479582" cy="24858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200000"/>
              </a:lnSpc>
              <a:buNone/>
              <a:defRPr/>
            </a:pPr>
            <a:r>
              <a:rPr lang="en-US" sz="2400" dirty="0"/>
              <a:t>2.  Operations management, Eighth edition By Nigel Slack Alistair Brandon-Jones  Robert Johnston.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139327BB-785E-E5D1-3893-C6595FD86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37" y="1586294"/>
            <a:ext cx="4777483" cy="466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2099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2626179" y="1067099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390506" y="2186996"/>
            <a:ext cx="9345750" cy="4138529"/>
            <a:chOff x="1390506" y="2186996"/>
            <a:chExt cx="9345750" cy="4138529"/>
          </a:xfrm>
        </p:grpSpPr>
        <p:pic>
          <p:nvPicPr>
            <p:cNvPr id="12" name="Picture 11">
              <a:extLst>
                <a:ext uri="{FF2B5EF4-FFF2-40B4-BE49-F238E27FC236}">
                  <a16:creationId xmlns="" xmlns:a16="http://schemas.microsoft.com/office/drawing/2014/main" id="{B3E986BD-32FF-890E-2407-BF90B4E4F6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17"/>
            <a:stretch/>
          </p:blipFill>
          <p:spPr>
            <a:xfrm>
              <a:off x="1390506" y="2186996"/>
              <a:ext cx="9345750" cy="4138529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5327374" y="2769704"/>
              <a:ext cx="1696278" cy="8481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EG"/>
            </a:p>
          </p:txBody>
        </p:sp>
      </p:grpSp>
    </p:spTree>
    <p:extLst>
      <p:ext uri="{BB962C8B-B14F-4D97-AF65-F5344CB8AC3E}">
        <p14:creationId xmlns:p14="http://schemas.microsoft.com/office/powerpoint/2010/main" val="119017313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2626179" y="1067099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6438D30-15F3-1149-BCF3-FD0AE96F2B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997" y="1967404"/>
            <a:ext cx="9367646" cy="413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07439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elements/1.1/"/>
    <ds:schemaRef ds:uri="d13aca44-ef33-4cf4-9980-7f0b00e6eeb9"/>
    <ds:schemaRef ds:uri="49100919-8a76-4266-be0c-7dc583902cb4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42D9962-DE7B-4B04-88F5-574041A97D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1226</TotalTime>
  <Words>448</Words>
  <Application>Microsoft Office PowerPoint</Application>
  <PresentationFormat>Custom</PresentationFormat>
  <Paragraphs>96</Paragraphs>
  <Slides>17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245</cp:revision>
  <dcterms:created xsi:type="dcterms:W3CDTF">2023-04-29T09:08:00Z</dcterms:created>
  <dcterms:modified xsi:type="dcterms:W3CDTF">2025-01-27T01:13:55Z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