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3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4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5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7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8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8" r:id="rId2"/>
  </p:sldMasterIdLst>
  <p:notesMasterIdLst>
    <p:notesMasterId r:id="rId36"/>
  </p:notesMasterIdLst>
  <p:sldIdLst>
    <p:sldId id="480" r:id="rId3"/>
    <p:sldId id="303" r:id="rId4"/>
    <p:sldId id="589" r:id="rId5"/>
    <p:sldId id="1108" r:id="rId6"/>
    <p:sldId id="1109" r:id="rId7"/>
    <p:sldId id="1110" r:id="rId8"/>
    <p:sldId id="1111" r:id="rId9"/>
    <p:sldId id="1112" r:id="rId10"/>
    <p:sldId id="1113" r:id="rId11"/>
    <p:sldId id="256" r:id="rId12"/>
    <p:sldId id="520" r:id="rId13"/>
    <p:sldId id="518" r:id="rId14"/>
    <p:sldId id="521" r:id="rId15"/>
    <p:sldId id="522" r:id="rId16"/>
    <p:sldId id="523" r:id="rId17"/>
    <p:sldId id="524" r:id="rId18"/>
    <p:sldId id="540" r:id="rId19"/>
    <p:sldId id="276" r:id="rId20"/>
    <p:sldId id="525" r:id="rId21"/>
    <p:sldId id="526" r:id="rId22"/>
    <p:sldId id="528" r:id="rId23"/>
    <p:sldId id="529" r:id="rId24"/>
    <p:sldId id="530" r:id="rId25"/>
    <p:sldId id="531" r:id="rId26"/>
    <p:sldId id="532" r:id="rId27"/>
    <p:sldId id="533" r:id="rId28"/>
    <p:sldId id="534" r:id="rId29"/>
    <p:sldId id="535" r:id="rId30"/>
    <p:sldId id="536" r:id="rId31"/>
    <p:sldId id="537" r:id="rId32"/>
    <p:sldId id="538" r:id="rId33"/>
    <p:sldId id="539" r:id="rId34"/>
    <p:sldId id="591" r:id="rId3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589"/>
            <p14:sldId id="1108"/>
            <p14:sldId id="1109"/>
            <p14:sldId id="1110"/>
            <p14:sldId id="1111"/>
            <p14:sldId id="1112"/>
            <p14:sldId id="1113"/>
            <p14:sldId id="256"/>
            <p14:sldId id="520"/>
            <p14:sldId id="518"/>
            <p14:sldId id="521"/>
            <p14:sldId id="522"/>
            <p14:sldId id="523"/>
            <p14:sldId id="524"/>
            <p14:sldId id="540"/>
            <p14:sldId id="276"/>
            <p14:sldId id="525"/>
            <p14:sldId id="526"/>
            <p14:sldId id="528"/>
            <p14:sldId id="529"/>
            <p14:sldId id="530"/>
            <p14:sldId id="531"/>
            <p14:sldId id="532"/>
            <p14:sldId id="533"/>
            <p14:sldId id="534"/>
            <p14:sldId id="535"/>
            <p14:sldId id="536"/>
            <p14:sldId id="537"/>
            <p14:sldId id="538"/>
            <p14:sldId id="539"/>
            <p14:sldId id="591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9C3FF"/>
    <a:srgbClr val="852F4A"/>
    <a:srgbClr val="8E5A6D"/>
    <a:srgbClr val="2D3956"/>
    <a:srgbClr val="4472C4"/>
    <a:srgbClr val="669BBC"/>
    <a:srgbClr val="FAC748"/>
    <a:srgbClr val="000000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B5EE65D-0EF6-43D0-B503-B6D960697DF1}" v="14" dt="2026-09-10T08:15:43.90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69" d="100"/>
          <a:sy n="69" d="100"/>
        </p:scale>
        <p:origin x="540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microsoft.com/office/2015/10/relationships/revisionInfo" Target="revisionInfo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45" Type="http://schemas.openxmlformats.org/officeDocument/2006/relationships/customXml" Target="../customXml/item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customXml" Target="../customXml/item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customXml" Target="../customXml/item1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0" Type="http://schemas.openxmlformats.org/officeDocument/2006/relationships/slide" Target="slides/slide18.xml"/><Relationship Id="rId41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erihan Salah" userId="76e30ab951f6bd55" providerId="LiveId" clId="{4061C54C-1511-41F8-91DF-0BFF88AE75A2}"/>
    <pc:docChg chg="custSel addSld delSld modSld modSection">
      <pc:chgData name="Perihan Salah" userId="76e30ab951f6bd55" providerId="LiveId" clId="{4061C54C-1511-41F8-91DF-0BFF88AE75A2}" dt="2026-09-10T08:15:46.739" v="53" actId="47"/>
      <pc:docMkLst>
        <pc:docMk/>
      </pc:docMkLst>
      <pc:sldChg chg="addSp modSp mod setBg">
        <pc:chgData name="Perihan Salah" userId="76e30ab951f6bd55" providerId="LiveId" clId="{4061C54C-1511-41F8-91DF-0BFF88AE75A2}" dt="2026-09-10T08:06:51.707" v="3" actId="22"/>
        <pc:sldMkLst>
          <pc:docMk/>
          <pc:sldMk cId="701632073" sldId="303"/>
        </pc:sldMkLst>
        <pc:spChg chg="add">
          <ac:chgData name="Perihan Salah" userId="76e30ab951f6bd55" providerId="LiveId" clId="{4061C54C-1511-41F8-91DF-0BFF88AE75A2}" dt="2026-09-10T08:06:51.707" v="3" actId="22"/>
          <ac:spMkLst>
            <pc:docMk/>
            <pc:sldMk cId="701632073" sldId="303"/>
            <ac:spMk id="4" creationId="{BA098AB1-F4B2-1698-94BB-F02B3862A7C7}"/>
          </ac:spMkLst>
        </pc:spChg>
        <pc:spChg chg="add">
          <ac:chgData name="Perihan Salah" userId="76e30ab951f6bd55" providerId="LiveId" clId="{4061C54C-1511-41F8-91DF-0BFF88AE75A2}" dt="2026-09-10T08:06:51.707" v="3" actId="22"/>
          <ac:spMkLst>
            <pc:docMk/>
            <pc:sldMk cId="701632073" sldId="303"/>
            <ac:spMk id="6" creationId="{C5186B42-F81B-413D-34AC-32802F9A10A1}"/>
          </ac:spMkLst>
        </pc:spChg>
        <pc:picChg chg="add mod">
          <ac:chgData name="Perihan Salah" userId="76e30ab951f6bd55" providerId="LiveId" clId="{4061C54C-1511-41F8-91DF-0BFF88AE75A2}" dt="2026-09-10T08:06:37.096" v="2"/>
          <ac:picMkLst>
            <pc:docMk/>
            <pc:sldMk cId="701632073" sldId="303"/>
            <ac:picMk id="2" creationId="{9DE0724F-4F2F-B448-8190-77EA2D7C5DC9}"/>
          </ac:picMkLst>
        </pc:picChg>
      </pc:sldChg>
      <pc:sldChg chg="del">
        <pc:chgData name="Perihan Salah" userId="76e30ab951f6bd55" providerId="LiveId" clId="{4061C54C-1511-41F8-91DF-0BFF88AE75A2}" dt="2026-09-10T08:11:04.776" v="35" actId="47"/>
        <pc:sldMkLst>
          <pc:docMk/>
          <pc:sldMk cId="2569408148" sldId="313"/>
        </pc:sldMkLst>
      </pc:sldChg>
      <pc:sldChg chg="del">
        <pc:chgData name="Perihan Salah" userId="76e30ab951f6bd55" providerId="LiveId" clId="{4061C54C-1511-41F8-91DF-0BFF88AE75A2}" dt="2026-09-10T08:15:46.739" v="53" actId="47"/>
        <pc:sldMkLst>
          <pc:docMk/>
          <pc:sldMk cId="2269687913" sldId="349"/>
        </pc:sldMkLst>
      </pc:sldChg>
      <pc:sldChg chg="del setBg">
        <pc:chgData name="Perihan Salah" userId="76e30ab951f6bd55" providerId="LiveId" clId="{4061C54C-1511-41F8-91DF-0BFF88AE75A2}" dt="2026-09-10T08:08:38.001" v="14" actId="47"/>
        <pc:sldMkLst>
          <pc:docMk/>
          <pc:sldMk cId="428242906" sldId="497"/>
        </pc:sldMkLst>
      </pc:sldChg>
      <pc:sldChg chg="del setBg">
        <pc:chgData name="Perihan Salah" userId="76e30ab951f6bd55" providerId="LiveId" clId="{4061C54C-1511-41F8-91DF-0BFF88AE75A2}" dt="2026-09-10T08:09:21.247" v="21" actId="47"/>
        <pc:sldMkLst>
          <pc:docMk/>
          <pc:sldMk cId="999717268" sldId="498"/>
        </pc:sldMkLst>
      </pc:sldChg>
      <pc:sldChg chg="del setBg">
        <pc:chgData name="Perihan Salah" userId="76e30ab951f6bd55" providerId="LiveId" clId="{4061C54C-1511-41F8-91DF-0BFF88AE75A2}" dt="2026-09-10T08:10:07.950" v="28" actId="47"/>
        <pc:sldMkLst>
          <pc:docMk/>
          <pc:sldMk cId="2033771089" sldId="517"/>
        </pc:sldMkLst>
      </pc:sldChg>
      <pc:sldChg chg="del">
        <pc:chgData name="Perihan Salah" userId="76e30ab951f6bd55" providerId="LiveId" clId="{4061C54C-1511-41F8-91DF-0BFF88AE75A2}" dt="2026-09-10T08:11:38.143" v="41" actId="47"/>
        <pc:sldMkLst>
          <pc:docMk/>
          <pc:sldMk cId="1507480986" sldId="519"/>
        </pc:sldMkLst>
      </pc:sldChg>
      <pc:sldChg chg="modSp add mod setBg">
        <pc:chgData name="Perihan Salah" userId="76e30ab951f6bd55" providerId="LiveId" clId="{4061C54C-1511-41F8-91DF-0BFF88AE75A2}" dt="2026-09-10T08:08:29.102" v="13" actId="113"/>
        <pc:sldMkLst>
          <pc:docMk/>
          <pc:sldMk cId="3531205851" sldId="589"/>
        </pc:sldMkLst>
        <pc:spChg chg="mod">
          <ac:chgData name="Perihan Salah" userId="76e30ab951f6bd55" providerId="LiveId" clId="{4061C54C-1511-41F8-91DF-0BFF88AE75A2}" dt="2026-09-10T08:08:29.102" v="13" actId="113"/>
          <ac:spMkLst>
            <pc:docMk/>
            <pc:sldMk cId="3531205851" sldId="589"/>
            <ac:spMk id="31" creationId="{4527402C-3F97-690D-9C20-A459E375AEB7}"/>
          </ac:spMkLst>
        </pc:spChg>
      </pc:sldChg>
      <pc:sldChg chg="add setBg">
        <pc:chgData name="Perihan Salah" userId="76e30ab951f6bd55" providerId="LiveId" clId="{4061C54C-1511-41F8-91DF-0BFF88AE75A2}" dt="2026-09-10T08:15:43.286" v="52"/>
        <pc:sldMkLst>
          <pc:docMk/>
          <pc:sldMk cId="1968284304" sldId="591"/>
        </pc:sldMkLst>
      </pc:sldChg>
      <pc:sldChg chg="modSp del mod">
        <pc:chgData name="Perihan Salah" userId="76e30ab951f6bd55" providerId="LiveId" clId="{4061C54C-1511-41F8-91DF-0BFF88AE75A2}" dt="2026-09-10T08:14:02.906" v="46" actId="47"/>
        <pc:sldMkLst>
          <pc:docMk/>
          <pc:sldMk cId="577642368" sldId="1106"/>
        </pc:sldMkLst>
        <pc:picChg chg="mod">
          <ac:chgData name="Perihan Salah" userId="76e30ab951f6bd55" providerId="LiveId" clId="{4061C54C-1511-41F8-91DF-0BFF88AE75A2}" dt="2026-09-10T08:12:10.567" v="43" actId="14100"/>
          <ac:picMkLst>
            <pc:docMk/>
            <pc:sldMk cId="577642368" sldId="1106"/>
            <ac:picMk id="10" creationId="{71A538C9-BCE8-4EC9-AC7D-4981DA3488BE}"/>
          </ac:picMkLst>
        </pc:picChg>
      </pc:sldChg>
      <pc:sldChg chg="del">
        <pc:chgData name="Perihan Salah" userId="76e30ab951f6bd55" providerId="LiveId" clId="{4061C54C-1511-41F8-91DF-0BFF88AE75A2}" dt="2026-09-10T08:14:34.447" v="51" actId="47"/>
        <pc:sldMkLst>
          <pc:docMk/>
          <pc:sldMk cId="4290165096" sldId="1107"/>
        </pc:sldMkLst>
      </pc:sldChg>
      <pc:sldChg chg="modSp add mod">
        <pc:chgData name="Perihan Salah" userId="76e30ab951f6bd55" providerId="LiveId" clId="{4061C54C-1511-41F8-91DF-0BFF88AE75A2}" dt="2026-09-10T08:09:07.063" v="20" actId="1076"/>
        <pc:sldMkLst>
          <pc:docMk/>
          <pc:sldMk cId="385750043" sldId="1108"/>
        </pc:sldMkLst>
        <pc:spChg chg="mod">
          <ac:chgData name="Perihan Salah" userId="76e30ab951f6bd55" providerId="LiveId" clId="{4061C54C-1511-41F8-91DF-0BFF88AE75A2}" dt="2026-09-10T08:08:57.757" v="17" actId="1076"/>
          <ac:spMkLst>
            <pc:docMk/>
            <pc:sldMk cId="385750043" sldId="1108"/>
            <ac:spMk id="7" creationId="{3957D686-3A12-AE15-D5CA-899402CFDEF3}"/>
          </ac:spMkLst>
        </pc:spChg>
        <pc:spChg chg="mod">
          <ac:chgData name="Perihan Salah" userId="76e30ab951f6bd55" providerId="LiveId" clId="{4061C54C-1511-41F8-91DF-0BFF88AE75A2}" dt="2026-09-10T08:09:07.063" v="20" actId="1076"/>
          <ac:spMkLst>
            <pc:docMk/>
            <pc:sldMk cId="385750043" sldId="1108"/>
            <ac:spMk id="31" creationId="{2C97342D-B797-6D4C-A822-3389D290A678}"/>
          </ac:spMkLst>
        </pc:spChg>
      </pc:sldChg>
      <pc:sldChg chg="add del">
        <pc:chgData name="Perihan Salah" userId="76e30ab951f6bd55" providerId="LiveId" clId="{4061C54C-1511-41F8-91DF-0BFF88AE75A2}" dt="2026-09-10T08:07:11.018" v="4" actId="47"/>
        <pc:sldMkLst>
          <pc:docMk/>
          <pc:sldMk cId="679931242" sldId="1108"/>
        </pc:sldMkLst>
      </pc:sldChg>
      <pc:sldChg chg="modSp add mod">
        <pc:chgData name="Perihan Salah" userId="76e30ab951f6bd55" providerId="LiveId" clId="{4061C54C-1511-41F8-91DF-0BFF88AE75A2}" dt="2026-09-10T08:09:55.682" v="27" actId="1076"/>
        <pc:sldMkLst>
          <pc:docMk/>
          <pc:sldMk cId="655836830" sldId="1109"/>
        </pc:sldMkLst>
        <pc:spChg chg="mod">
          <ac:chgData name="Perihan Salah" userId="76e30ab951f6bd55" providerId="LiveId" clId="{4061C54C-1511-41F8-91DF-0BFF88AE75A2}" dt="2026-09-10T08:09:55.682" v="27" actId="1076"/>
          <ac:spMkLst>
            <pc:docMk/>
            <pc:sldMk cId="655836830" sldId="1109"/>
            <ac:spMk id="31" creationId="{CCB1A6BD-5510-A3F7-AB85-6A1D102EC7D7}"/>
          </ac:spMkLst>
        </pc:spChg>
      </pc:sldChg>
      <pc:sldChg chg="delSp modSp add mod">
        <pc:chgData name="Perihan Salah" userId="76e30ab951f6bd55" providerId="LiveId" clId="{4061C54C-1511-41F8-91DF-0BFF88AE75A2}" dt="2026-09-10T08:11:10.502" v="36" actId="478"/>
        <pc:sldMkLst>
          <pc:docMk/>
          <pc:sldMk cId="2221405948" sldId="1110"/>
        </pc:sldMkLst>
        <pc:spChg chg="mod">
          <ac:chgData name="Perihan Salah" userId="76e30ab951f6bd55" providerId="LiveId" clId="{4061C54C-1511-41F8-91DF-0BFF88AE75A2}" dt="2026-09-10T08:10:58.448" v="34" actId="14100"/>
          <ac:spMkLst>
            <pc:docMk/>
            <pc:sldMk cId="2221405948" sldId="1110"/>
            <ac:spMk id="25" creationId="{F9FF7A3F-D9B1-7357-E8E4-DFDFE7DBBFD2}"/>
          </ac:spMkLst>
        </pc:spChg>
        <pc:spChg chg="mod">
          <ac:chgData name="Perihan Salah" userId="76e30ab951f6bd55" providerId="LiveId" clId="{4061C54C-1511-41F8-91DF-0BFF88AE75A2}" dt="2026-09-10T08:10:31.725" v="31" actId="1076"/>
          <ac:spMkLst>
            <pc:docMk/>
            <pc:sldMk cId="2221405948" sldId="1110"/>
            <ac:spMk id="31" creationId="{A6B9B4A7-D517-50B6-D3CC-8836ADD97F65}"/>
          </ac:spMkLst>
        </pc:spChg>
        <pc:grpChg chg="del">
          <ac:chgData name="Perihan Salah" userId="76e30ab951f6bd55" providerId="LiveId" clId="{4061C54C-1511-41F8-91DF-0BFF88AE75A2}" dt="2026-09-10T08:11:10.502" v="36" actId="478"/>
          <ac:grpSpMkLst>
            <pc:docMk/>
            <pc:sldMk cId="2221405948" sldId="1110"/>
            <ac:grpSpMk id="3" creationId="{FB640288-B092-EDCF-355A-AC826FF6BE8C}"/>
          </ac:grpSpMkLst>
        </pc:grpChg>
      </pc:sldChg>
      <pc:sldChg chg="addSp delSp add mod">
        <pc:chgData name="Perihan Salah" userId="76e30ab951f6bd55" providerId="LiveId" clId="{4061C54C-1511-41F8-91DF-0BFF88AE75A2}" dt="2026-09-10T08:11:34.915" v="40" actId="22"/>
        <pc:sldMkLst>
          <pc:docMk/>
          <pc:sldMk cId="3327811535" sldId="1111"/>
        </pc:sldMkLst>
        <pc:spChg chg="del">
          <ac:chgData name="Perihan Salah" userId="76e30ab951f6bd55" providerId="LiveId" clId="{4061C54C-1511-41F8-91DF-0BFF88AE75A2}" dt="2026-09-10T08:11:34.153" v="39" actId="478"/>
          <ac:spMkLst>
            <pc:docMk/>
            <pc:sldMk cId="3327811535" sldId="1111"/>
            <ac:spMk id="25" creationId="{EC24C76D-BB53-9493-A949-D199FBC2F925}"/>
          </ac:spMkLst>
        </pc:spChg>
        <pc:spChg chg="del">
          <ac:chgData name="Perihan Salah" userId="76e30ab951f6bd55" providerId="LiveId" clId="{4061C54C-1511-41F8-91DF-0BFF88AE75A2}" dt="2026-09-10T08:11:31.322" v="38" actId="478"/>
          <ac:spMkLst>
            <pc:docMk/>
            <pc:sldMk cId="3327811535" sldId="1111"/>
            <ac:spMk id="31" creationId="{DB06B25C-2519-CC9C-36A1-2B4A5EBCC690}"/>
          </ac:spMkLst>
        </pc:spChg>
        <pc:picChg chg="add">
          <ac:chgData name="Perihan Salah" userId="76e30ab951f6bd55" providerId="LiveId" clId="{4061C54C-1511-41F8-91DF-0BFF88AE75A2}" dt="2026-09-10T08:11:34.915" v="40" actId="22"/>
          <ac:picMkLst>
            <pc:docMk/>
            <pc:sldMk cId="3327811535" sldId="1111"/>
            <ac:picMk id="4" creationId="{CB44CB4E-9F33-16B0-03CA-87A4AED6B0C3}"/>
          </ac:picMkLst>
        </pc:picChg>
      </pc:sldChg>
      <pc:sldChg chg="addSp delSp add mod">
        <pc:chgData name="Perihan Salah" userId="76e30ab951f6bd55" providerId="LiveId" clId="{4061C54C-1511-41F8-91DF-0BFF88AE75A2}" dt="2026-09-10T08:13:45.589" v="45" actId="22"/>
        <pc:sldMkLst>
          <pc:docMk/>
          <pc:sldMk cId="887133210" sldId="1112"/>
        </pc:sldMkLst>
        <pc:spChg chg="add">
          <ac:chgData name="Perihan Salah" userId="76e30ab951f6bd55" providerId="LiveId" clId="{4061C54C-1511-41F8-91DF-0BFF88AE75A2}" dt="2026-09-10T08:13:45.589" v="45" actId="22"/>
          <ac:spMkLst>
            <pc:docMk/>
            <pc:sldMk cId="887133210" sldId="1112"/>
            <ac:spMk id="11" creationId="{0A4A0862-5302-5642-9F36-7F6AC832A9E6}"/>
          </ac:spMkLst>
        </pc:spChg>
        <pc:picChg chg="del">
          <ac:chgData name="Perihan Salah" userId="76e30ab951f6bd55" providerId="LiveId" clId="{4061C54C-1511-41F8-91DF-0BFF88AE75A2}" dt="2026-09-10T08:13:44.867" v="44" actId="478"/>
          <ac:picMkLst>
            <pc:docMk/>
            <pc:sldMk cId="887133210" sldId="1112"/>
            <ac:picMk id="4" creationId="{8BC02DDC-0069-1C3F-F737-18903620C6D6}"/>
          </ac:picMkLst>
        </pc:picChg>
        <pc:picChg chg="add">
          <ac:chgData name="Perihan Salah" userId="76e30ab951f6bd55" providerId="LiveId" clId="{4061C54C-1511-41F8-91DF-0BFF88AE75A2}" dt="2026-09-10T08:13:45.589" v="45" actId="22"/>
          <ac:picMkLst>
            <pc:docMk/>
            <pc:sldMk cId="887133210" sldId="1112"/>
            <ac:picMk id="6" creationId="{92063ABA-C133-1966-5F40-B141F4A01FD7}"/>
          </ac:picMkLst>
        </pc:picChg>
      </pc:sldChg>
      <pc:sldChg chg="addSp delSp add mod">
        <pc:chgData name="Perihan Salah" userId="76e30ab951f6bd55" providerId="LiveId" clId="{4061C54C-1511-41F8-91DF-0BFF88AE75A2}" dt="2026-09-10T08:14:30.947" v="50" actId="22"/>
        <pc:sldMkLst>
          <pc:docMk/>
          <pc:sldMk cId="2326582500" sldId="1113"/>
        </pc:sldMkLst>
        <pc:spChg chg="add">
          <ac:chgData name="Perihan Salah" userId="76e30ab951f6bd55" providerId="LiveId" clId="{4061C54C-1511-41F8-91DF-0BFF88AE75A2}" dt="2026-09-10T08:14:30.947" v="50" actId="22"/>
          <ac:spMkLst>
            <pc:docMk/>
            <pc:sldMk cId="2326582500" sldId="1113"/>
            <ac:spMk id="4" creationId="{ACACBEED-5E3F-4589-E73C-1D2D18512815}"/>
          </ac:spMkLst>
        </pc:spChg>
        <pc:spChg chg="del">
          <ac:chgData name="Perihan Salah" userId="76e30ab951f6bd55" providerId="LiveId" clId="{4061C54C-1511-41F8-91DF-0BFF88AE75A2}" dt="2026-09-10T08:14:30.079" v="49" actId="478"/>
          <ac:spMkLst>
            <pc:docMk/>
            <pc:sldMk cId="2326582500" sldId="1113"/>
            <ac:spMk id="11" creationId="{C8C48954-25D6-EB24-F40E-1804A388FBAF}"/>
          </ac:spMkLst>
        </pc:spChg>
        <pc:picChg chg="del">
          <ac:chgData name="Perihan Salah" userId="76e30ab951f6bd55" providerId="LiveId" clId="{4061C54C-1511-41F8-91DF-0BFF88AE75A2}" dt="2026-09-10T08:14:26.901" v="48" actId="478"/>
          <ac:picMkLst>
            <pc:docMk/>
            <pc:sldMk cId="2326582500" sldId="1113"/>
            <ac:picMk id="6" creationId="{911FC0EC-7868-2D9C-CBF0-B2DD7A84564E}"/>
          </ac:picMkLst>
        </pc:picChg>
        <pc:picChg chg="add">
          <ac:chgData name="Perihan Salah" userId="76e30ab951f6bd55" providerId="LiveId" clId="{4061C54C-1511-41F8-91DF-0BFF88AE75A2}" dt="2026-09-10T08:14:30.947" v="50" actId="22"/>
          <ac:picMkLst>
            <pc:docMk/>
            <pc:sldMk cId="2326582500" sldId="1113"/>
            <ac:picMk id="12" creationId="{4ABEB452-FC3A-B764-2A60-C62A6F91ABA5}"/>
          </ac:picMkLst>
        </pc:picChg>
      </pc:sldChg>
      <pc:sldMasterChg chg="delSldLayout">
        <pc:chgData name="Perihan Salah" userId="76e30ab951f6bd55" providerId="LiveId" clId="{4061C54C-1511-41F8-91DF-0BFF88AE75A2}" dt="2026-09-10T08:14:34.447" v="51" actId="47"/>
        <pc:sldMasterMkLst>
          <pc:docMk/>
          <pc:sldMasterMk cId="492988910" sldId="2147483648"/>
        </pc:sldMasterMkLst>
        <pc:sldLayoutChg chg="del">
          <pc:chgData name="Perihan Salah" userId="76e30ab951f6bd55" providerId="LiveId" clId="{4061C54C-1511-41F8-91DF-0BFF88AE75A2}" dt="2026-09-10T08:14:34.447" v="51" actId="47"/>
          <pc:sldLayoutMkLst>
            <pc:docMk/>
            <pc:sldMasterMk cId="492988910" sldId="2147483648"/>
            <pc:sldLayoutMk cId="430188539" sldId="2147483665"/>
          </pc:sldLayoutMkLst>
        </pc:sldLayoutChg>
      </pc:sldMasterChg>
      <pc:sldMasterChg chg="delSldLayout">
        <pc:chgData name="Perihan Salah" userId="76e30ab951f6bd55" providerId="LiveId" clId="{4061C54C-1511-41F8-91DF-0BFF88AE75A2}" dt="2026-09-10T08:10:07.950" v="28" actId="47"/>
        <pc:sldMasterMkLst>
          <pc:docMk/>
          <pc:sldMasterMk cId="1957429357" sldId="2147483668"/>
        </pc:sldMasterMkLst>
        <pc:sldLayoutChg chg="del">
          <pc:chgData name="Perihan Salah" userId="76e30ab951f6bd55" providerId="LiveId" clId="{4061C54C-1511-41F8-91DF-0BFF88AE75A2}" dt="2026-09-10T08:10:07.950" v="28" actId="47"/>
          <pc:sldLayoutMkLst>
            <pc:docMk/>
            <pc:sldMasterMk cId="1957429357" sldId="2147483668"/>
            <pc:sldLayoutMk cId="624004146" sldId="2147483684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E3C590-F81F-85EE-DA45-89278414FE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3E997B0-69D0-CAA2-C668-240BA739F1E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41CDBFC-16D5-9CBD-6907-83E24C3A60C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3A83DD5-4186-A775-BF52-23BDF77EA8B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5273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D15B39-9F61-A23C-9784-FFE5233EF3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9B87E9B-6862-7150-0E52-D34957B5D60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151B443-149F-D9E9-9F4D-C64883535E4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981A6BB-ACE6-411C-7502-38617A3238D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9573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0A0FC0-8A56-75B2-FF0C-AE15A9B6E8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87DBB7E-C8E7-41AC-BA00-80BACD10FF0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DDDC739-1047-B31A-EDDB-D8F8824A381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47E3051-59FA-EA3E-497B-BB2F0F3FAB0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18628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097302-DAFC-7BD3-1B4D-E06959438C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83E00AB-FCCB-4F0E-4164-1999F4D1FDC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8F5CAF3-65E7-B200-E24B-2A1F2260302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8344E8B-D6FB-9D11-085A-AEB4AEF9560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787371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ED2CF3-A718-3717-D1B1-DD4865D9D2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BE326AC-B8BE-EF79-8D63-91367200988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7E089D7-C1A6-B491-425E-B4D174B6E98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2EABC47-3E95-59D0-2051-473B870A64B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064612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94E45E-5009-438F-8F1B-F25D07142A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72837F9-502E-BF61-8468-A41A0882060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C985F64-5783-ED54-DCA4-0DB2EFD4C91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8B45E44-066C-57C3-2C4D-2985521D69F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890667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bg>
      <p:bgPr>
        <a:gradFill>
          <a:gsLst>
            <a:gs pos="1000">
              <a:schemeClr val="bg1"/>
            </a:gs>
            <a:gs pos="100000">
              <a:srgbClr val="F5F5F5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070397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898635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93422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500495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915492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300432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244498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344269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484247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125834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693016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173392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805538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54815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7760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065193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32069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476354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742528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0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51602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1545110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830541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347968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7183147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8.xml"/><Relationship Id="rId18" Type="http://schemas.openxmlformats.org/officeDocument/2006/relationships/slideLayout" Target="../slideLayouts/slideLayout33.xml"/><Relationship Id="rId26" Type="http://schemas.openxmlformats.org/officeDocument/2006/relationships/image" Target="../media/image2.png"/><Relationship Id="rId3" Type="http://schemas.openxmlformats.org/officeDocument/2006/relationships/slideLayout" Target="../slideLayouts/slideLayout18.xml"/><Relationship Id="rId21" Type="http://schemas.openxmlformats.org/officeDocument/2006/relationships/slideLayout" Target="../slideLayouts/slideLayout36.xml"/><Relationship Id="rId7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7.xml"/><Relationship Id="rId17" Type="http://schemas.openxmlformats.org/officeDocument/2006/relationships/slideLayout" Target="../slideLayouts/slideLayout32.xml"/><Relationship Id="rId25" Type="http://schemas.openxmlformats.org/officeDocument/2006/relationships/theme" Target="../theme/theme2.xml"/><Relationship Id="rId2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31.xml"/><Relationship Id="rId20" Type="http://schemas.openxmlformats.org/officeDocument/2006/relationships/slideLayout" Target="../slideLayouts/slideLayout35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6.xml"/><Relationship Id="rId24" Type="http://schemas.openxmlformats.org/officeDocument/2006/relationships/slideLayout" Target="../slideLayouts/slideLayout39.xml"/><Relationship Id="rId5" Type="http://schemas.openxmlformats.org/officeDocument/2006/relationships/slideLayout" Target="../slideLayouts/slideLayout20.xml"/><Relationship Id="rId15" Type="http://schemas.openxmlformats.org/officeDocument/2006/relationships/slideLayout" Target="../slideLayouts/slideLayout30.xml"/><Relationship Id="rId23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25.xml"/><Relationship Id="rId19" Type="http://schemas.openxmlformats.org/officeDocument/2006/relationships/slideLayout" Target="../slideLayouts/slideLayout34.xml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Relationship Id="rId14" Type="http://schemas.openxmlformats.org/officeDocument/2006/relationships/slideLayout" Target="../slideLayouts/slideLayout29.xml"/><Relationship Id="rId22" Type="http://schemas.openxmlformats.org/officeDocument/2006/relationships/slideLayout" Target="../slideLayouts/slideLayout3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alphaModFix amt="76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6" r:id="rId14"/>
    <p:sldLayoutId id="2147483667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7429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0" r:id="rId12"/>
    <p:sldLayoutId id="2147483681" r:id="rId13"/>
    <p:sldLayoutId id="2147483682" r:id="rId14"/>
    <p:sldLayoutId id="2147483683" r:id="rId15"/>
    <p:sldLayoutId id="2147483685" r:id="rId16"/>
    <p:sldLayoutId id="2147483686" r:id="rId17"/>
    <p:sldLayoutId id="2147483687" r:id="rId18"/>
    <p:sldLayoutId id="2147483688" r:id="rId19"/>
    <p:sldLayoutId id="2147483689" r:id="rId20"/>
    <p:sldLayoutId id="2147483690" r:id="rId21"/>
    <p:sldLayoutId id="2147483691" r:id="rId22"/>
    <p:sldLayoutId id="2147483692" r:id="rId23"/>
    <p:sldLayoutId id="2147483693" r:id="rId2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8.xml"/><Relationship Id="rId1" Type="http://schemas.openxmlformats.org/officeDocument/2006/relationships/themeOverride" Target="../theme/themeOverride1.xml"/><Relationship Id="rId5" Type="http://schemas.openxmlformats.org/officeDocument/2006/relationships/image" Target="../media/image4.jpe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30.xml"/><Relationship Id="rId1" Type="http://schemas.openxmlformats.org/officeDocument/2006/relationships/themeOverride" Target="../theme/themeOverride2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30.xml"/><Relationship Id="rId1" Type="http://schemas.openxmlformats.org/officeDocument/2006/relationships/themeOverride" Target="../theme/themeOverride3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30.xml"/><Relationship Id="rId1" Type="http://schemas.openxmlformats.org/officeDocument/2006/relationships/themeOverride" Target="../theme/themeOverride4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30.xml"/><Relationship Id="rId1" Type="http://schemas.openxmlformats.org/officeDocument/2006/relationships/themeOverride" Target="../theme/themeOverride5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0.xml"/><Relationship Id="rId1" Type="http://schemas.openxmlformats.org/officeDocument/2006/relationships/themeOverride" Target="../theme/themeOverride6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30.xml"/><Relationship Id="rId1" Type="http://schemas.openxmlformats.org/officeDocument/2006/relationships/themeOverride" Target="../theme/themeOverride7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7" Type="http://schemas.openxmlformats.org/officeDocument/2006/relationships/image" Target="../media/image9.png"/><Relationship Id="rId2" Type="http://schemas.openxmlformats.org/officeDocument/2006/relationships/slideLayout" Target="../slideLayouts/slideLayout30.xml"/><Relationship Id="rId1" Type="http://schemas.openxmlformats.org/officeDocument/2006/relationships/themeOverride" Target="../theme/themeOverride8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UE0gQwCC6ig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VbZgB32vk60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sv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6.png"/><Relationship Id="rId4" Type="http://schemas.openxmlformats.org/officeDocument/2006/relationships/image" Target="../media/image4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706288" y="4328292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Perihan Salah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81447" y="1937690"/>
            <a:ext cx="5373586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0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Integrated Marketing </a:t>
            </a:r>
          </a:p>
          <a:p>
            <a:pPr algn="ctr"/>
            <a:r>
              <a:rPr lang="en-US" sz="40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Communication</a:t>
            </a:r>
          </a:p>
          <a:p>
            <a:pPr algn="ctr"/>
            <a:r>
              <a:rPr lang="en-US" sz="40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Designs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0" y="5845836"/>
            <a:ext cx="3516608" cy="529167"/>
          </a:xfrm>
          <a:prstGeom prst="roundRect">
            <a:avLst/>
          </a:prstGeom>
          <a:solidFill>
            <a:srgbClr val="00B0F0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2201811" y="4902398"/>
            <a:ext cx="32337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MKT728</a:t>
            </a:r>
          </a:p>
          <a:p>
            <a:pPr algn="ctr"/>
            <a:r>
              <a:rPr lang="en-US" sz="16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An Introduction to Integrated </a:t>
            </a:r>
          </a:p>
          <a:p>
            <a:pPr algn="ctr"/>
            <a:r>
              <a:rPr lang="en-US" sz="16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Marketing Communications</a:t>
            </a:r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888319" y="2267957"/>
            <a:ext cx="512080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Integrated Marketing </a:t>
            </a:r>
          </a:p>
          <a:p>
            <a:pPr algn="ctr"/>
            <a:r>
              <a:rPr lang="en-US" sz="36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Communication</a:t>
            </a:r>
          </a:p>
          <a:p>
            <a:pPr algn="ctr"/>
            <a:r>
              <a:rPr lang="en-US" sz="36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Designs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7690415" y="4147834"/>
            <a:ext cx="3516608" cy="529167"/>
          </a:xfrm>
          <a:prstGeom prst="roundRect">
            <a:avLst/>
          </a:prstGeom>
          <a:solidFill>
            <a:srgbClr val="00B0F0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348524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MKT728</a:t>
            </a:r>
          </a:p>
          <a:p>
            <a:r>
              <a:rPr lang="en-US" sz="20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An Introduction to Integrated </a:t>
            </a:r>
          </a:p>
          <a:p>
            <a:r>
              <a:rPr lang="en-US" sz="20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Marketing Communications</a:t>
            </a:r>
          </a:p>
        </p:txBody>
      </p:sp>
      <p:pic>
        <p:nvPicPr>
          <p:cNvPr id="2" name="Picture Placeholder 4">
            <a:extLst>
              <a:ext uri="{FF2B5EF4-FFF2-40B4-BE49-F238E27FC236}">
                <a16:creationId xmlns:a16="http://schemas.microsoft.com/office/drawing/2014/main" id="{9DE0724F-4F2F-B448-8190-77EA2D7C5DC9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A098AB1-F4B2-1698-94BB-F02B3862A7C7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Dr. Perihan Salah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5186B42-F81B-413D-34AC-32802F9A10A1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Prepared by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E16ABC19-95B5-6DC3-E45F-1A6704C69E65}"/>
              </a:ext>
            </a:extLst>
          </p:cNvPr>
          <p:cNvSpPr/>
          <p:nvPr/>
        </p:nvSpPr>
        <p:spPr>
          <a:xfrm>
            <a:off x="304801" y="1285193"/>
            <a:ext cx="11676992" cy="548508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6160245" y="1431095"/>
            <a:ext cx="47280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LEARNING OBJECTIVES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454065" y="2112623"/>
            <a:ext cx="8433134" cy="4747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984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1739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You explore the scope of marketing communications within the dynamic contextualized communication coexistence of digital and classical channels.</a:t>
            </a: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  <a:p>
            <a:pPr marL="3556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1739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module introduces key terms and concepts, current theories, and practices with a focus on the integration between digital and classical communication methods.</a:t>
            </a: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  <a:p>
            <a:pPr marL="3556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1739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Explore the main factors that influence the success of marketing communications campaigns</a:t>
            </a: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and the main Marketing Communications theoretical framework</a:t>
            </a: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endParaRPr kumimoji="0" lang="en-US" sz="24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3556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1739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Explore specific communication campaigns, and to create recommendations with a focus on the planned and integrated perspectives within various marketing communication environments.</a:t>
            </a: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Calibri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DB2649DD-A18F-4A25-A6A3-CE67B847BF0F}"/>
              </a:ext>
            </a:extLst>
          </p:cNvPr>
          <p:cNvGrpSpPr/>
          <p:nvPr/>
        </p:nvGrpSpPr>
        <p:grpSpPr>
          <a:xfrm>
            <a:off x="4546947" y="1162651"/>
            <a:ext cx="1190600" cy="1039770"/>
            <a:chOff x="3386537" y="1329617"/>
            <a:chExt cx="1190600" cy="1039770"/>
          </a:xfrm>
        </p:grpSpPr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6FE380F3-A68B-26EA-9084-2C15BB9E43F9}"/>
                </a:ext>
              </a:extLst>
            </p:cNvPr>
            <p:cNvSpPr/>
            <p:nvPr/>
          </p:nvSpPr>
          <p:spPr>
            <a:xfrm>
              <a:off x="3386537" y="1335074"/>
              <a:ext cx="1190600" cy="988453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>
                <a:ea typeface="Roboto Light" panose="02000000000000000000" pitchFamily="2" charset="0"/>
              </a:endParaRP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7C16A569-901B-C6A9-5510-154F90D28A49}"/>
                </a:ext>
              </a:extLst>
            </p:cNvPr>
            <p:cNvSpPr txBox="1"/>
            <p:nvPr/>
          </p:nvSpPr>
          <p:spPr>
            <a:xfrm>
              <a:off x="3437433" y="1329617"/>
              <a:ext cx="109100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Chapter</a:t>
              </a:r>
              <a:endPara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1E819771-40E4-115E-1677-879EF07CAA9A}"/>
                </a:ext>
              </a:extLst>
            </p:cNvPr>
            <p:cNvSpPr txBox="1"/>
            <p:nvPr/>
          </p:nvSpPr>
          <p:spPr>
            <a:xfrm>
              <a:off x="3598250" y="1599946"/>
              <a:ext cx="8191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00</a:t>
              </a:r>
              <a:endParaRPr lang="en-US" sz="1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9" name="TextBox 8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9696944" y="6370169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EAE57278-AB96-113D-1E2C-F43DC42A889F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596022" y="82275"/>
            <a:ext cx="2421250" cy="1130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120585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88F4BE4-CF78-016D-DE2B-E0AF53972E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3957D686-3A12-AE15-D5CA-899402CFDEF3}"/>
              </a:ext>
            </a:extLst>
          </p:cNvPr>
          <p:cNvSpPr/>
          <p:nvPr/>
        </p:nvSpPr>
        <p:spPr>
          <a:xfrm>
            <a:off x="321749" y="1285194"/>
            <a:ext cx="11676992" cy="548508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36EE3710-A999-2134-8265-0EDFA51DFBBF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183D6996-7750-7D32-DC1D-02AEF69533EF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544F647D-0E34-B46E-74E5-E9BEA7C5F393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AA0AAB7-8518-B34B-88AF-C5AB26C09981}"/>
              </a:ext>
            </a:extLst>
          </p:cNvPr>
          <p:cNvSpPr txBox="1"/>
          <p:nvPr/>
        </p:nvSpPr>
        <p:spPr>
          <a:xfrm>
            <a:off x="6160245" y="1431095"/>
            <a:ext cx="47280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LEARNING OBJECTIVES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2C97342D-B797-6D4C-A822-3389D290A678}"/>
              </a:ext>
            </a:extLst>
          </p:cNvPr>
          <p:cNvSpPr txBox="1"/>
          <p:nvPr/>
        </p:nvSpPr>
        <p:spPr>
          <a:xfrm>
            <a:off x="3814989" y="2367752"/>
            <a:ext cx="732264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000000"/>
                </a:solidFill>
                <a:latin typeface="Calibri-Light"/>
              </a:rPr>
              <a:t>Having successfully completed this module you will be able to:</a:t>
            </a:r>
            <a:endParaRPr lang="en-US" sz="2000" dirty="0">
              <a:solidFill>
                <a:srgbClr val="000000"/>
              </a:solidFill>
              <a:latin typeface="Calibri-Ligh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0000"/>
                </a:solidFill>
                <a:latin typeface="Calibri-Light"/>
              </a:rPr>
              <a:t>Evaluate and apply the complex principles of the marketing communication planning process.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0000"/>
                </a:solidFill>
                <a:latin typeface="Calibri-Light"/>
              </a:rPr>
              <a:t>Analyze and present coherent recommendations of the kind that inform creative and effective marketing communications decisions.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0000"/>
                </a:solidFill>
                <a:latin typeface="Calibri-Light"/>
              </a:rPr>
              <a:t>Review advanced integrated communication methods and formats for higher levels of engagement with the audience.</a:t>
            </a:r>
            <a:r>
              <a:rPr lang="en-US" sz="2000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Present complex ideas in various formats in a creative and effective manner.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Demonstrate critical, analytical, non-linear, and creative thinking in evaluating marketing communication contexts. 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78B6FCDB-CC85-7B2A-1D82-31D3F7FF1AB7}"/>
              </a:ext>
            </a:extLst>
          </p:cNvPr>
          <p:cNvGrpSpPr/>
          <p:nvPr/>
        </p:nvGrpSpPr>
        <p:grpSpPr>
          <a:xfrm>
            <a:off x="4546947" y="1162651"/>
            <a:ext cx="1190600" cy="1039770"/>
            <a:chOff x="3386537" y="1329617"/>
            <a:chExt cx="1190600" cy="1039770"/>
          </a:xfrm>
        </p:grpSpPr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6979AF7B-1EC7-0809-FE31-405A76F755FE}"/>
                </a:ext>
              </a:extLst>
            </p:cNvPr>
            <p:cNvSpPr/>
            <p:nvPr/>
          </p:nvSpPr>
          <p:spPr>
            <a:xfrm>
              <a:off x="3386537" y="1335074"/>
              <a:ext cx="1190600" cy="988453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>
                <a:ea typeface="Roboto Light" panose="02000000000000000000" pitchFamily="2" charset="0"/>
              </a:endParaRP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B008A82E-D19A-50BF-C88D-1C2906854169}"/>
                </a:ext>
              </a:extLst>
            </p:cNvPr>
            <p:cNvSpPr txBox="1"/>
            <p:nvPr/>
          </p:nvSpPr>
          <p:spPr>
            <a:xfrm>
              <a:off x="3437433" y="1329617"/>
              <a:ext cx="109100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Chapter</a:t>
              </a:r>
              <a:endPara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D03DAFB0-AFD4-5D7F-E81A-90653D566273}"/>
                </a:ext>
              </a:extLst>
            </p:cNvPr>
            <p:cNvSpPr txBox="1"/>
            <p:nvPr/>
          </p:nvSpPr>
          <p:spPr>
            <a:xfrm>
              <a:off x="3598250" y="1599946"/>
              <a:ext cx="8191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00</a:t>
              </a:r>
              <a:endParaRPr lang="en-US" sz="1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9" name="TextBox 8">
            <a:extLst>
              <a:ext uri="{FF2B5EF4-FFF2-40B4-BE49-F238E27FC236}">
                <a16:creationId xmlns:a16="http://schemas.microsoft.com/office/drawing/2014/main" id="{FEB44D31-B12F-9876-F14B-961AFCBDB0E2}"/>
              </a:ext>
            </a:extLst>
          </p:cNvPr>
          <p:cNvSpPr txBox="1"/>
          <p:nvPr/>
        </p:nvSpPr>
        <p:spPr>
          <a:xfrm>
            <a:off x="9696944" y="6370169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591221B6-CB44-EAE1-08B7-11CE14EE03AC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596022" y="82275"/>
            <a:ext cx="2421250" cy="1130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75004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15736FF-A266-ADAA-F89F-6EC7E2D52F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D7A4D349-95D7-99D3-4EDE-56967E004F64}"/>
              </a:ext>
            </a:extLst>
          </p:cNvPr>
          <p:cNvSpPr/>
          <p:nvPr/>
        </p:nvSpPr>
        <p:spPr>
          <a:xfrm>
            <a:off x="321749" y="1285194"/>
            <a:ext cx="11676992" cy="548508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056994AB-67F7-B61C-DE26-43990FD109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64EDDE73-6142-4D98-E395-67F723729602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D07C7D4-5B7A-A6B7-3FC7-C504D47A2C2E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7C1D0646-539B-79DE-5123-8FD29E2D3F6B}"/>
              </a:ext>
            </a:extLst>
          </p:cNvPr>
          <p:cNvSpPr txBox="1"/>
          <p:nvPr/>
        </p:nvSpPr>
        <p:spPr>
          <a:xfrm>
            <a:off x="6160245" y="1431095"/>
            <a:ext cx="47280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LEARNING OBJECTIVES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CCB1A6BD-5510-A3F7-AB85-6A1D102EC7D7}"/>
              </a:ext>
            </a:extLst>
          </p:cNvPr>
          <p:cNvSpPr txBox="1"/>
          <p:nvPr/>
        </p:nvSpPr>
        <p:spPr>
          <a:xfrm>
            <a:off x="3842961" y="2343896"/>
            <a:ext cx="7322648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-Light"/>
                <a:ea typeface="+mn-ea"/>
                <a:cs typeface="+mn-cs"/>
              </a:rPr>
              <a:t>Having successfully completed this module you will be able to: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-Light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-Light"/>
                <a:ea typeface="+mn-ea"/>
                <a:cs typeface="+mn-cs"/>
              </a:rPr>
              <a:t>Evaluate the main strengths and weaknesses for different marketing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-Light"/>
                <a:ea typeface="+mn-ea"/>
                <a:cs typeface="+mn-cs"/>
              </a:rPr>
              <a:t>Know the communications strategies and tools with ethical considerations within the overall marketing strategy.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-Light"/>
                <a:ea typeface="+mn-ea"/>
                <a:cs typeface="+mn-cs"/>
              </a:rPr>
              <a:t>Know the scope and specificity of the marketing communications domain.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-Light"/>
                <a:ea typeface="+mn-ea"/>
                <a:cs typeface="+mn-cs"/>
              </a:rPr>
              <a:t>To know the advanced value of the integrated marketing communication (IMC) perspective in a variety of classical and digital communication channels.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67B16510-BE62-9F76-E748-ACC922870E60}"/>
              </a:ext>
            </a:extLst>
          </p:cNvPr>
          <p:cNvGrpSpPr/>
          <p:nvPr/>
        </p:nvGrpSpPr>
        <p:grpSpPr>
          <a:xfrm>
            <a:off x="4546947" y="1162651"/>
            <a:ext cx="1190600" cy="1039770"/>
            <a:chOff x="3386537" y="1329617"/>
            <a:chExt cx="1190600" cy="1039770"/>
          </a:xfrm>
        </p:grpSpPr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CB99DDB3-3C05-1932-B24A-336A237E2C28}"/>
                </a:ext>
              </a:extLst>
            </p:cNvPr>
            <p:cNvSpPr/>
            <p:nvPr/>
          </p:nvSpPr>
          <p:spPr>
            <a:xfrm>
              <a:off x="3386537" y="1335074"/>
              <a:ext cx="1190600" cy="988453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>
                <a:ea typeface="Roboto Light" panose="02000000000000000000" pitchFamily="2" charset="0"/>
              </a:endParaRP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5E0C5D06-AAF9-19F1-9614-2F24DC1448E9}"/>
                </a:ext>
              </a:extLst>
            </p:cNvPr>
            <p:cNvSpPr txBox="1"/>
            <p:nvPr/>
          </p:nvSpPr>
          <p:spPr>
            <a:xfrm>
              <a:off x="3437433" y="1329617"/>
              <a:ext cx="109100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Chapter</a:t>
              </a:r>
              <a:endPara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475CAB05-837A-271E-4F9C-152558FFF4A3}"/>
                </a:ext>
              </a:extLst>
            </p:cNvPr>
            <p:cNvSpPr txBox="1"/>
            <p:nvPr/>
          </p:nvSpPr>
          <p:spPr>
            <a:xfrm>
              <a:off x="3598250" y="1599946"/>
              <a:ext cx="8191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00</a:t>
              </a:r>
              <a:endParaRPr lang="en-US" sz="1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9" name="TextBox 8">
            <a:extLst>
              <a:ext uri="{FF2B5EF4-FFF2-40B4-BE49-F238E27FC236}">
                <a16:creationId xmlns:a16="http://schemas.microsoft.com/office/drawing/2014/main" id="{89669B1F-3EE4-68C7-FA97-EF98A69A0FBD}"/>
              </a:ext>
            </a:extLst>
          </p:cNvPr>
          <p:cNvSpPr txBox="1"/>
          <p:nvPr/>
        </p:nvSpPr>
        <p:spPr>
          <a:xfrm>
            <a:off x="9696944" y="6370169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592BCBC3-8903-D6F1-D8FA-3393484E7DCB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596022" y="82275"/>
            <a:ext cx="2421250" cy="1130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583683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8579B1B-69B0-4645-6CF2-20A5FB50D1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165CEDC7-32A1-DE29-AF5E-630D702D7788}"/>
              </a:ext>
            </a:extLst>
          </p:cNvPr>
          <p:cNvSpPr/>
          <p:nvPr/>
        </p:nvSpPr>
        <p:spPr>
          <a:xfrm>
            <a:off x="321749" y="1285194"/>
            <a:ext cx="11676992" cy="548508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85BF8312-D91A-1DB0-F8ED-363770965187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B280229-1FF6-8DC9-97FE-1C06D81D4EEE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6E6A0C72-BB18-ACD5-0745-D0E2AE9106DE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F9FF7A3F-D9B1-7357-E8E4-DFDFE7DBBFD2}"/>
              </a:ext>
            </a:extLst>
          </p:cNvPr>
          <p:cNvSpPr txBox="1"/>
          <p:nvPr/>
        </p:nvSpPr>
        <p:spPr>
          <a:xfrm>
            <a:off x="6160245" y="1431095"/>
            <a:ext cx="18476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A6B9B4A7-D517-50B6-D3CC-8836ADD97F65}"/>
              </a:ext>
            </a:extLst>
          </p:cNvPr>
          <p:cNvSpPr txBox="1"/>
          <p:nvPr/>
        </p:nvSpPr>
        <p:spPr>
          <a:xfrm>
            <a:off x="3682396" y="1915474"/>
            <a:ext cx="7322648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1 AN INTRODUCTION TO INTEGRATED MARKETING COMMUNICATIONS.</a:t>
            </a:r>
            <a:br>
              <a:rPr lang="en-US" sz="2400" dirty="0"/>
            </a:br>
            <a:r>
              <a:rPr lang="en-US" sz="2400" dirty="0"/>
              <a:t>2 THE ROLE OF IMC IN THE MARKETING PROCESS . </a:t>
            </a:r>
            <a:br>
              <a:rPr lang="en-US" sz="2400" dirty="0"/>
            </a:br>
            <a:r>
              <a:rPr lang="en-US" sz="2400" dirty="0"/>
              <a:t>3 THE COMMUNICATION PROCESS .</a:t>
            </a:r>
            <a:br>
              <a:rPr lang="en-US" sz="2400" dirty="0"/>
            </a:br>
            <a:r>
              <a:rPr lang="en-US" sz="2400" dirty="0"/>
              <a:t>4 SOURCE, MESSAGE, AND CHANNEL FACTORS </a:t>
            </a:r>
            <a:br>
              <a:rPr lang="en-US" sz="2400" dirty="0"/>
            </a:br>
            <a:r>
              <a:rPr lang="en-US" sz="2400" dirty="0"/>
              <a:t>5 CREATIVE STRATEGY: PLANNING AND DEVELOPMENT, MEDIA PLANNING AND STRATEGY .</a:t>
            </a:r>
            <a:br>
              <a:rPr lang="en-US" sz="2400" dirty="0"/>
            </a:br>
            <a:r>
              <a:rPr lang="en-US" sz="2400" dirty="0"/>
              <a:t>6 DIRECT MARKETING.</a:t>
            </a:r>
            <a:br>
              <a:rPr lang="en-US" sz="2400" dirty="0"/>
            </a:br>
            <a:r>
              <a:rPr lang="en-US" sz="2400" dirty="0"/>
              <a:t>7 THE INTERNET: DIGITAL AND SOCIAL MEDIA.</a:t>
            </a:r>
            <a:br>
              <a:rPr lang="en-US" sz="2400" dirty="0"/>
            </a:br>
            <a:r>
              <a:rPr lang="en-US" sz="2400" dirty="0"/>
              <a:t>8 SALES PROMOTION.</a:t>
            </a:r>
            <a:br>
              <a:rPr lang="en-US" sz="2400" dirty="0"/>
            </a:br>
            <a:r>
              <a:rPr lang="en-US" sz="2400" dirty="0"/>
              <a:t>9 PUBLIC RELATIONS, PUBLICITY, AND CORPORATE ADVERTISING .</a:t>
            </a:r>
            <a:br>
              <a:rPr lang="en-US" sz="2400" dirty="0"/>
            </a:br>
            <a:r>
              <a:rPr lang="en-US" sz="2400" dirty="0"/>
              <a:t>10 PERSONAL SELLING.</a:t>
            </a:r>
            <a:endParaRPr lang="en-US" sz="2400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7288A23-2CC6-8602-2B93-78CC7A04D4B7}"/>
              </a:ext>
            </a:extLst>
          </p:cNvPr>
          <p:cNvSpPr txBox="1"/>
          <p:nvPr/>
        </p:nvSpPr>
        <p:spPr>
          <a:xfrm>
            <a:off x="9696944" y="6370169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B90EAF03-0E02-5BCC-49B1-E194B630CD11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596022" y="82275"/>
            <a:ext cx="2421250" cy="1130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40594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08F1F8F-3A74-0864-4632-1124350874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7BCE7348-C2EB-144B-DBB2-6AD67FB29AD1}"/>
              </a:ext>
            </a:extLst>
          </p:cNvPr>
          <p:cNvSpPr/>
          <p:nvPr/>
        </p:nvSpPr>
        <p:spPr>
          <a:xfrm>
            <a:off x="321749" y="1285194"/>
            <a:ext cx="11676992" cy="548508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651DC923-59B7-BD05-FD2F-5050908AEBA9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BB12034A-96A8-1E1D-4E38-617DFE273DAD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60C7D142-25F4-71FC-AD27-5C350DA20131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18B3D93-5F92-16CB-9DCF-9C3EC4D7D90D}"/>
              </a:ext>
            </a:extLst>
          </p:cNvPr>
          <p:cNvSpPr txBox="1"/>
          <p:nvPr/>
        </p:nvSpPr>
        <p:spPr>
          <a:xfrm>
            <a:off x="9696944" y="6370169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C2F410FF-20B3-D8F6-3CC6-9E336E98EDB7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596022" y="82275"/>
            <a:ext cx="2421250" cy="113056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B44CB4E-9F33-16B0-03CA-87A4AED6B0C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07840" y="1417908"/>
            <a:ext cx="7372696" cy="5338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781153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0B61DB4-EB59-A279-4B32-7B88188F30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C6A07AB8-6A28-13DD-3BAD-5EA1DF37E9B4}"/>
              </a:ext>
            </a:extLst>
          </p:cNvPr>
          <p:cNvSpPr/>
          <p:nvPr/>
        </p:nvSpPr>
        <p:spPr>
          <a:xfrm>
            <a:off x="321749" y="1285194"/>
            <a:ext cx="11676992" cy="548508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0B4C5336-574B-7B06-F426-6D6CBC34EA2F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AB2A3B3F-DE2E-E6E6-5365-F5CD3FDAE14D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C9438CF5-BB8A-B368-5917-76146E4CC03A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8C635D7-BB80-E888-6D90-E6355E75C071}"/>
              </a:ext>
            </a:extLst>
          </p:cNvPr>
          <p:cNvSpPr txBox="1"/>
          <p:nvPr/>
        </p:nvSpPr>
        <p:spPr>
          <a:xfrm>
            <a:off x="9696944" y="6370169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56B20795-3A7F-B40F-3345-B72AEB9C7713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596022" y="82275"/>
            <a:ext cx="2421250" cy="113056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2063ABA-C133-1966-5F40-B141F4A01FD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05959" y="1644074"/>
            <a:ext cx="8892377" cy="5026892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0A4A0862-5302-5642-9F36-7F6AC832A9E6}"/>
              </a:ext>
            </a:extLst>
          </p:cNvPr>
          <p:cNvSpPr/>
          <p:nvPr/>
        </p:nvSpPr>
        <p:spPr>
          <a:xfrm>
            <a:off x="5853310" y="1396075"/>
            <a:ext cx="2874130" cy="52322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</a:rPr>
              <a:t>What is Strategy?</a:t>
            </a:r>
          </a:p>
        </p:txBody>
      </p:sp>
    </p:spTree>
    <p:extLst>
      <p:ext uri="{BB962C8B-B14F-4D97-AF65-F5344CB8AC3E}">
        <p14:creationId xmlns:p14="http://schemas.microsoft.com/office/powerpoint/2010/main" val="88713321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B2D5512-927B-B3C5-B604-E36809EA6F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2559BE01-5A2F-AEBB-8FCB-B81AF33C81E7}"/>
              </a:ext>
            </a:extLst>
          </p:cNvPr>
          <p:cNvSpPr/>
          <p:nvPr/>
        </p:nvSpPr>
        <p:spPr>
          <a:xfrm>
            <a:off x="321749" y="1285194"/>
            <a:ext cx="11676992" cy="548508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9E2A09CC-6729-DC3A-D5CA-26FA6628E6BE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BA8396A6-3653-E460-C7C5-DF79D821436B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BFF8A3FB-8A6E-2AB4-54B7-7C3931BA5C23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0032CFC-6773-75AC-E8BD-E81E9BE444F2}"/>
              </a:ext>
            </a:extLst>
          </p:cNvPr>
          <p:cNvSpPr txBox="1"/>
          <p:nvPr/>
        </p:nvSpPr>
        <p:spPr>
          <a:xfrm>
            <a:off x="9696944" y="6370169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2BF5BC50-CE5B-2DD3-18D8-EF0EA3D5F815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596022" y="82275"/>
            <a:ext cx="2421250" cy="1130568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ACACBEED-5E3F-4589-E73C-1D2D18512815}"/>
              </a:ext>
            </a:extLst>
          </p:cNvPr>
          <p:cNvSpPr/>
          <p:nvPr/>
        </p:nvSpPr>
        <p:spPr>
          <a:xfrm>
            <a:off x="6397072" y="1537693"/>
            <a:ext cx="28944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</a:rPr>
              <a:t>What is Strategy?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4ABEB452-FC3A-B764-2A60-C62A6F91ABA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815282" y="2270192"/>
            <a:ext cx="7858848" cy="44209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658250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730249" y="2162110"/>
            <a:ext cx="84173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promotion mix is the specific blend of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advertising,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public relations,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personal selling,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direct-marketing,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marketing tools that the company uses to persuasively communicate customer value and build customer relationships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962838" y="188330"/>
            <a:ext cx="346902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The Promotion Mix</a:t>
            </a:r>
          </a:p>
        </p:txBody>
      </p:sp>
    </p:spTree>
    <p:extLst>
      <p:ext uri="{BB962C8B-B14F-4D97-AF65-F5344CB8AC3E}">
        <p14:creationId xmlns:p14="http://schemas.microsoft.com/office/powerpoint/2010/main" val="34343966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113477" y="2577150"/>
            <a:ext cx="665892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Integrated marketing communications is </a:t>
            </a:r>
            <a:r>
              <a:rPr lang="en-US" sz="2800" dirty="0">
                <a:solidFill>
                  <a:srgbClr val="FF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integration </a:t>
            </a:r>
            <a:r>
              <a:rPr lang="en-US" sz="28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by the company of its communication channels to deliver </a:t>
            </a:r>
            <a:r>
              <a:rPr lang="en-US" sz="2800" dirty="0">
                <a:solidFill>
                  <a:srgbClr val="FF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 clear, consistent, and compelling message </a:t>
            </a:r>
            <a:r>
              <a:rPr lang="en-US" sz="28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about the organization and its brands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824559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Integrated Marketing Communications Strategy</a:t>
            </a:r>
          </a:p>
        </p:txBody>
      </p:sp>
    </p:spTree>
    <p:extLst>
      <p:ext uri="{BB962C8B-B14F-4D97-AF65-F5344CB8AC3E}">
        <p14:creationId xmlns:p14="http://schemas.microsoft.com/office/powerpoint/2010/main" val="9169075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3047653" y="93238"/>
            <a:ext cx="761372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B0F0"/>
                </a:solidFill>
              </a:rPr>
              <a:t>IMC Touchpoints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6592212-0AA3-4384-8A73-012A3B2A65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8560" y="985520"/>
            <a:ext cx="10248351" cy="5637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172392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717478" y="2162110"/>
            <a:ext cx="7186578" cy="30839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33400" indent="-533400">
              <a:lnSpc>
                <a:spcPct val="90000"/>
              </a:lnSpc>
              <a:buFontTx/>
              <a:buNone/>
            </a:pPr>
            <a:r>
              <a:rPr lang="en-US" sz="2400" b="1" dirty="0">
                <a:solidFill>
                  <a:srgbClr val="2D3956"/>
                </a:solidFill>
              </a:rPr>
              <a:t>Advertising</a:t>
            </a:r>
            <a:r>
              <a:rPr lang="en-US" sz="2400" dirty="0">
                <a:solidFill>
                  <a:srgbClr val="2D3956"/>
                </a:solidFill>
              </a:rPr>
              <a:t> is any paid form of non-personal presentation/communication and promotion of ideas, goods, or services by an identified sponsor</a:t>
            </a:r>
          </a:p>
          <a:p>
            <a:pPr marL="533400" indent="-533400">
              <a:lnSpc>
                <a:spcPct val="90000"/>
              </a:lnSpc>
            </a:pPr>
            <a:r>
              <a:rPr lang="en-US" sz="2400" dirty="0">
                <a:solidFill>
                  <a:srgbClr val="2D3956"/>
                </a:solidFill>
                <a:sym typeface="Wingdings" panose="05000000000000000000" pitchFamily="2" charset="2"/>
              </a:rPr>
              <a:t></a:t>
            </a:r>
            <a:r>
              <a:rPr lang="en-US" sz="2400" dirty="0">
                <a:solidFill>
                  <a:srgbClr val="2D3956"/>
                </a:solidFill>
              </a:rPr>
              <a:t>Broadcast</a:t>
            </a:r>
          </a:p>
          <a:p>
            <a:pPr marL="533400" indent="-533400">
              <a:lnSpc>
                <a:spcPct val="90000"/>
              </a:lnSpc>
            </a:pPr>
            <a:r>
              <a:rPr lang="en-US" sz="2400" dirty="0">
                <a:solidFill>
                  <a:srgbClr val="2D3956"/>
                </a:solidFill>
                <a:sym typeface="Wingdings" panose="05000000000000000000" pitchFamily="2" charset="2"/>
              </a:rPr>
              <a:t></a:t>
            </a:r>
            <a:r>
              <a:rPr lang="en-US" sz="2400" dirty="0">
                <a:solidFill>
                  <a:srgbClr val="2D3956"/>
                </a:solidFill>
              </a:rPr>
              <a:t>Print</a:t>
            </a:r>
          </a:p>
          <a:p>
            <a:pPr marL="533400" indent="-533400">
              <a:lnSpc>
                <a:spcPct val="90000"/>
              </a:lnSpc>
            </a:pPr>
            <a:r>
              <a:rPr lang="en-US" sz="2400" dirty="0">
                <a:solidFill>
                  <a:srgbClr val="2D3956"/>
                </a:solidFill>
                <a:sym typeface="Wingdings" panose="05000000000000000000" pitchFamily="2" charset="2"/>
              </a:rPr>
              <a:t></a:t>
            </a:r>
            <a:r>
              <a:rPr lang="en-US" sz="2400" dirty="0">
                <a:solidFill>
                  <a:srgbClr val="2D3956"/>
                </a:solidFill>
              </a:rPr>
              <a:t>Internet</a:t>
            </a:r>
          </a:p>
          <a:p>
            <a:pPr marL="533400" indent="-533400">
              <a:lnSpc>
                <a:spcPct val="90000"/>
              </a:lnSpc>
            </a:pPr>
            <a:r>
              <a:rPr lang="en-US" sz="2400" dirty="0">
                <a:solidFill>
                  <a:srgbClr val="2D3956"/>
                </a:solidFill>
                <a:sym typeface="Wingdings" panose="05000000000000000000" pitchFamily="2" charset="2"/>
              </a:rPr>
              <a:t></a:t>
            </a:r>
            <a:r>
              <a:rPr lang="en-US" sz="2400" dirty="0">
                <a:solidFill>
                  <a:srgbClr val="2D3956"/>
                </a:solidFill>
              </a:rPr>
              <a:t>Outdoor</a:t>
            </a:r>
          </a:p>
          <a:p>
            <a:pPr marL="533400" indent="-533400">
              <a:lnSpc>
                <a:spcPct val="90000"/>
              </a:lnSpc>
            </a:pPr>
            <a:r>
              <a:rPr lang="en-US" sz="2400" dirty="0">
                <a:solidFill>
                  <a:srgbClr val="2D3956"/>
                </a:solidFill>
              </a:rPr>
              <a:t>The company cannot take instant feedback from the customer.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3252111" y="117210"/>
            <a:ext cx="211731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Advertising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67C8735-EFC2-4038-89A2-CD6D9EFC2B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73441" y="2544719"/>
            <a:ext cx="3718560" cy="3083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710622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802287" y="2042712"/>
            <a:ext cx="7186578" cy="20867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33400" indent="-533400">
              <a:lnSpc>
                <a:spcPct val="90000"/>
              </a:lnSpc>
              <a:buFontTx/>
              <a:buNone/>
            </a:pPr>
            <a:r>
              <a:rPr lang="en-US" sz="2400" b="1" dirty="0">
                <a:solidFill>
                  <a:srgbClr val="2D3956"/>
                </a:solidFill>
              </a:rPr>
              <a:t>Personal selling</a:t>
            </a:r>
            <a:r>
              <a:rPr lang="en-US" sz="2400" dirty="0">
                <a:solidFill>
                  <a:srgbClr val="2D3956"/>
                </a:solidFill>
              </a:rPr>
              <a:t> is the personal presentation by the firm’s sales force for the purpose of making sales and building customer relationships</a:t>
            </a:r>
          </a:p>
          <a:p>
            <a:pPr marL="533400" indent="-533400">
              <a:lnSpc>
                <a:spcPct val="90000"/>
              </a:lnSpc>
            </a:pPr>
            <a:r>
              <a:rPr lang="en-US" sz="2400" dirty="0">
                <a:solidFill>
                  <a:srgbClr val="2D3956"/>
                </a:solidFill>
                <a:sym typeface="Wingdings" panose="05000000000000000000" pitchFamily="2" charset="2"/>
              </a:rPr>
              <a:t></a:t>
            </a:r>
            <a:r>
              <a:rPr lang="en-US" sz="2400" dirty="0">
                <a:solidFill>
                  <a:srgbClr val="2D3956"/>
                </a:solidFill>
              </a:rPr>
              <a:t>Sales presentations</a:t>
            </a:r>
          </a:p>
          <a:p>
            <a:pPr marL="533400" indent="-533400">
              <a:lnSpc>
                <a:spcPct val="90000"/>
              </a:lnSpc>
            </a:pPr>
            <a:r>
              <a:rPr lang="en-US" sz="2400" dirty="0">
                <a:solidFill>
                  <a:srgbClr val="2D3956"/>
                </a:solidFill>
                <a:sym typeface="Wingdings" panose="05000000000000000000" pitchFamily="2" charset="2"/>
              </a:rPr>
              <a:t></a:t>
            </a:r>
            <a:r>
              <a:rPr lang="en-US" sz="2400" dirty="0">
                <a:solidFill>
                  <a:srgbClr val="2D3956"/>
                </a:solidFill>
              </a:rPr>
              <a:t>Trade shows</a:t>
            </a:r>
          </a:p>
          <a:p>
            <a:pPr marL="533400" indent="-533400">
              <a:lnSpc>
                <a:spcPct val="90000"/>
              </a:lnSpc>
            </a:pPr>
            <a:r>
              <a:rPr lang="en-US" sz="2400" dirty="0">
                <a:solidFill>
                  <a:srgbClr val="2D3956"/>
                </a:solidFill>
                <a:sym typeface="Wingdings" panose="05000000000000000000" pitchFamily="2" charset="2"/>
              </a:rPr>
              <a:t></a:t>
            </a:r>
            <a:r>
              <a:rPr lang="en-US" sz="2400" dirty="0">
                <a:solidFill>
                  <a:srgbClr val="2D3956"/>
                </a:solidFill>
              </a:rPr>
              <a:t>Incentive programs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283084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Personal selling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74B6957-D8B0-4D94-8017-395341C8D5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33739" y="3789977"/>
            <a:ext cx="4207621" cy="2820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249744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455103" y="1832357"/>
            <a:ext cx="5077179" cy="301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33400" indent="-533400">
              <a:buFontTx/>
              <a:buNone/>
            </a:pPr>
            <a:r>
              <a:rPr lang="en-US" sz="2400" b="1" dirty="0"/>
              <a:t>Sales promotion</a:t>
            </a:r>
            <a:r>
              <a:rPr lang="en-US" sz="2400" dirty="0"/>
              <a:t> includes coupons, contests, cents-off deals, and premiums that attract consumer attention and offer strong incentives to purchase, and can be used to dramatize product offers and to boost sagging sales</a:t>
            </a:r>
          </a:p>
          <a:p>
            <a:pPr marL="533400" indent="-533400">
              <a:lnSpc>
                <a:spcPct val="90000"/>
              </a:lnSpc>
            </a:pPr>
            <a:endParaRPr lang="en-US" sz="2400" dirty="0">
              <a:solidFill>
                <a:srgbClr val="2D3956"/>
              </a:solidFill>
            </a:endParaRPr>
          </a:p>
        </p:txBody>
      </p:sp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296568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Sales promotion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354A2CA-B93C-4718-A688-72A7AD1A1C0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8339" y="4593996"/>
            <a:ext cx="3916518" cy="202661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B82E788-0982-47B7-A5AC-947D71C8BE0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74677" y="4266441"/>
            <a:ext cx="3298993" cy="243323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C0B001F-9FF6-4B77-A8D0-8DB910D92CA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9772" b="10895"/>
          <a:stretch/>
        </p:blipFill>
        <p:spPr>
          <a:xfrm>
            <a:off x="8237151" y="824242"/>
            <a:ext cx="3967170" cy="6033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308414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558828" y="1876769"/>
            <a:ext cx="5077179" cy="30839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33400" indent="-533400">
              <a:lnSpc>
                <a:spcPct val="90000"/>
              </a:lnSpc>
              <a:buFontTx/>
              <a:buNone/>
            </a:pPr>
            <a:r>
              <a:rPr lang="en-US" sz="2400" b="1" dirty="0">
                <a:solidFill>
                  <a:srgbClr val="2D3956"/>
                </a:solidFill>
              </a:rPr>
              <a:t>Sales promotion</a:t>
            </a:r>
            <a:r>
              <a:rPr lang="en-US" sz="2400" dirty="0">
                <a:solidFill>
                  <a:srgbClr val="2D3956"/>
                </a:solidFill>
              </a:rPr>
              <a:t> is the short-term incentive to encourage the purchase or sale of a product or service</a:t>
            </a:r>
          </a:p>
          <a:p>
            <a:pPr marL="533400" indent="-533400">
              <a:lnSpc>
                <a:spcPct val="90000"/>
              </a:lnSpc>
            </a:pPr>
            <a:r>
              <a:rPr lang="en-US" sz="2400" dirty="0">
                <a:solidFill>
                  <a:srgbClr val="2D3956"/>
                </a:solidFill>
                <a:sym typeface="Wingdings" panose="05000000000000000000" pitchFamily="2" charset="2"/>
              </a:rPr>
              <a:t></a:t>
            </a:r>
            <a:r>
              <a:rPr lang="en-US" sz="2400" dirty="0">
                <a:solidFill>
                  <a:srgbClr val="2D3956"/>
                </a:solidFill>
              </a:rPr>
              <a:t>Discounts</a:t>
            </a:r>
          </a:p>
          <a:p>
            <a:pPr marL="533400" indent="-533400">
              <a:lnSpc>
                <a:spcPct val="90000"/>
              </a:lnSpc>
            </a:pPr>
            <a:r>
              <a:rPr lang="en-US" sz="2400" dirty="0">
                <a:solidFill>
                  <a:srgbClr val="2D3956"/>
                </a:solidFill>
                <a:sym typeface="Wingdings" panose="05000000000000000000" pitchFamily="2" charset="2"/>
              </a:rPr>
              <a:t></a:t>
            </a:r>
            <a:r>
              <a:rPr lang="en-US" sz="2400" dirty="0">
                <a:solidFill>
                  <a:srgbClr val="2D3956"/>
                </a:solidFill>
              </a:rPr>
              <a:t>Coupons</a:t>
            </a:r>
          </a:p>
          <a:p>
            <a:pPr marL="533400" indent="-533400">
              <a:lnSpc>
                <a:spcPct val="90000"/>
              </a:lnSpc>
            </a:pPr>
            <a:r>
              <a:rPr lang="en-US" sz="2400" dirty="0">
                <a:solidFill>
                  <a:srgbClr val="2D3956"/>
                </a:solidFill>
                <a:sym typeface="Wingdings" panose="05000000000000000000" pitchFamily="2" charset="2"/>
              </a:rPr>
              <a:t></a:t>
            </a:r>
            <a:r>
              <a:rPr lang="en-US" sz="2400" dirty="0">
                <a:solidFill>
                  <a:srgbClr val="2D3956"/>
                </a:solidFill>
              </a:rPr>
              <a:t>Displays</a:t>
            </a:r>
          </a:p>
          <a:p>
            <a:pPr marL="533400" indent="-533400">
              <a:lnSpc>
                <a:spcPct val="90000"/>
              </a:lnSpc>
            </a:pPr>
            <a:r>
              <a:rPr lang="en-US" sz="2400" dirty="0">
                <a:solidFill>
                  <a:srgbClr val="2D3956"/>
                </a:solidFill>
                <a:sym typeface="Wingdings" panose="05000000000000000000" pitchFamily="2" charset="2"/>
              </a:rPr>
              <a:t></a:t>
            </a:r>
            <a:r>
              <a:rPr lang="en-US" sz="2400" dirty="0">
                <a:solidFill>
                  <a:srgbClr val="2D3956"/>
                </a:solidFill>
              </a:rPr>
              <a:t>Demonstrations</a:t>
            </a:r>
          </a:p>
          <a:p>
            <a:pPr marL="533400" indent="-533400">
              <a:lnSpc>
                <a:spcPct val="90000"/>
              </a:lnSpc>
            </a:pPr>
            <a:endParaRPr lang="en-US" sz="2400" dirty="0">
              <a:solidFill>
                <a:srgbClr val="2D3956"/>
              </a:solidFill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296568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Sales promotion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268F3F-0016-42A5-A50A-764A7AEC50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1658474"/>
            <a:ext cx="2365453" cy="282269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44D11EF-0D93-428F-94F2-33561068D6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55568" y="4262872"/>
            <a:ext cx="3410992" cy="250516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24915D9-03C3-4656-99C1-5E0ECAD40FB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8670864" y="2214880"/>
            <a:ext cx="3355477" cy="4117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947562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8DAC24-3708-4AE2-9A5D-A9F3B1A800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Online Media 3">
            <a:hlinkClick r:id="" action="ppaction://media"/>
            <a:extLst>
              <a:ext uri="{FF2B5EF4-FFF2-40B4-BE49-F238E27FC236}">
                <a16:creationId xmlns:a16="http://schemas.microsoft.com/office/drawing/2014/main" id="{1D05EEE1-101F-4835-B391-3E8DF278D20B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241338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8097626" y="1737347"/>
            <a:ext cx="3498545" cy="489171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/>
              <a:t>Was 500</a:t>
            </a:r>
          </a:p>
          <a:p>
            <a:pPr algn="ctr"/>
            <a:r>
              <a:rPr lang="en-US" sz="1400" b="1" dirty="0">
                <a:solidFill>
                  <a:srgbClr val="FF0000"/>
                </a:solidFill>
              </a:rPr>
              <a:t>NOW499</a:t>
            </a:r>
          </a:p>
        </p:txBody>
      </p:sp>
      <p:pic>
        <p:nvPicPr>
          <p:cNvPr id="6" name="Online Media 5" title="النساجون الشرقيون لفتره محدوده لتواصل ٠١١٢٥١٨١١٤٦">
            <a:hlinkClick r:id="" action="ppaction://media"/>
            <a:extLst>
              <a:ext uri="{FF2B5EF4-FFF2-40B4-BE49-F238E27FC236}">
                <a16:creationId xmlns:a16="http://schemas.microsoft.com/office/drawing/2014/main" id="{BCE347F1-D9AF-46D2-A30A-A75EA8D4F2B3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391891" y="386499"/>
            <a:ext cx="11204280" cy="6302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028111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515038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Major Sales Promotion Tools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E4BC60E-4BB1-4D67-A292-88FAD51C52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121" y="1463040"/>
            <a:ext cx="10286799" cy="5145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849770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038211" y="1441364"/>
            <a:ext cx="9843149" cy="44873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None/>
            </a:pPr>
            <a:r>
              <a:rPr lang="en-US" sz="2400" b="1" dirty="0">
                <a:solidFill>
                  <a:srgbClr val="2D3956"/>
                </a:solidFill>
              </a:rPr>
              <a:t>Samples</a:t>
            </a:r>
            <a:r>
              <a:rPr lang="en-US" sz="2400" dirty="0">
                <a:solidFill>
                  <a:srgbClr val="2D3956"/>
                </a:solidFill>
              </a:rPr>
              <a:t> offer a trial amount of a product</a:t>
            </a:r>
          </a:p>
          <a:p>
            <a:pPr>
              <a:buFontTx/>
              <a:buNone/>
            </a:pPr>
            <a:r>
              <a:rPr lang="en-US" sz="2400" b="1" dirty="0">
                <a:solidFill>
                  <a:srgbClr val="2D3956"/>
                </a:solidFill>
              </a:rPr>
              <a:t>Coupons</a:t>
            </a:r>
            <a:r>
              <a:rPr lang="en-US" sz="2400" dirty="0">
                <a:solidFill>
                  <a:srgbClr val="2D3956"/>
                </a:solidFill>
              </a:rPr>
              <a:t> are certificates that give buyers a saving when they purchase specified products</a:t>
            </a:r>
          </a:p>
          <a:p>
            <a:pPr>
              <a:buFontTx/>
              <a:buNone/>
            </a:pPr>
            <a:r>
              <a:rPr lang="en-US" sz="2400" b="1" dirty="0">
                <a:solidFill>
                  <a:srgbClr val="2D3956"/>
                </a:solidFill>
              </a:rPr>
              <a:t>Cash refunds </a:t>
            </a:r>
            <a:r>
              <a:rPr lang="en-US" sz="2400" dirty="0">
                <a:solidFill>
                  <a:srgbClr val="2D3956"/>
                </a:solidFill>
              </a:rPr>
              <a:t>are similar to coupons except that the price reduction occurs after the purchase</a:t>
            </a:r>
          </a:p>
          <a:p>
            <a:pPr>
              <a:buFontTx/>
              <a:buNone/>
            </a:pPr>
            <a:r>
              <a:rPr lang="en-US" sz="2400" b="1" dirty="0">
                <a:solidFill>
                  <a:srgbClr val="2D3956"/>
                </a:solidFill>
              </a:rPr>
              <a:t>Price packs </a:t>
            </a:r>
            <a:r>
              <a:rPr lang="en-US" sz="2400" dirty="0">
                <a:solidFill>
                  <a:srgbClr val="2D3956"/>
                </a:solidFill>
              </a:rPr>
              <a:t>offer consumers savings off the regular price of a product </a:t>
            </a:r>
          </a:p>
          <a:p>
            <a:pPr>
              <a:buFontTx/>
              <a:buNone/>
            </a:pPr>
            <a:r>
              <a:rPr lang="en-US" sz="2400" b="1" dirty="0">
                <a:solidFill>
                  <a:srgbClr val="2D3956"/>
                </a:solidFill>
              </a:rPr>
              <a:t>Premiums</a:t>
            </a:r>
            <a:r>
              <a:rPr lang="en-US" sz="2400" dirty="0">
                <a:solidFill>
                  <a:srgbClr val="2D3956"/>
                </a:solidFill>
              </a:rPr>
              <a:t> are goods offered either for free or at a low price</a:t>
            </a:r>
          </a:p>
          <a:p>
            <a:pPr>
              <a:buFontTx/>
              <a:buNone/>
            </a:pPr>
            <a:r>
              <a:rPr lang="en-US" sz="2400" b="1" dirty="0">
                <a:solidFill>
                  <a:srgbClr val="2D3956"/>
                </a:solidFill>
              </a:rPr>
              <a:t>Advertising specialties </a:t>
            </a:r>
            <a:r>
              <a:rPr lang="en-US" sz="2400" dirty="0">
                <a:solidFill>
                  <a:srgbClr val="2D3956"/>
                </a:solidFill>
              </a:rPr>
              <a:t>are useful articles imprinted with the advertiser’s name, logo, or message that are given as gifts to consumers</a:t>
            </a:r>
          </a:p>
          <a:p>
            <a:pPr>
              <a:buFontTx/>
              <a:buNone/>
            </a:pPr>
            <a:r>
              <a:rPr lang="en-US" sz="2400" b="1" dirty="0">
                <a:solidFill>
                  <a:srgbClr val="2D3956"/>
                </a:solidFill>
              </a:rPr>
              <a:t>Point-of-purchase promotions </a:t>
            </a:r>
            <a:r>
              <a:rPr lang="en-US" sz="2400" dirty="0">
                <a:solidFill>
                  <a:srgbClr val="2D3956"/>
                </a:solidFill>
              </a:rPr>
              <a:t>include displays and demonstrations that take place at the point of sales</a:t>
            </a:r>
          </a:p>
          <a:p>
            <a:pPr marL="533400" indent="-533400">
              <a:lnSpc>
                <a:spcPct val="90000"/>
              </a:lnSpc>
            </a:pPr>
            <a:endParaRPr lang="en-US" sz="2400" dirty="0">
              <a:solidFill>
                <a:srgbClr val="2D3956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D816C48-7B3D-7FDE-50F2-926F49915F26}"/>
              </a:ext>
            </a:extLst>
          </p:cNvPr>
          <p:cNvSpPr txBox="1"/>
          <p:nvPr/>
        </p:nvSpPr>
        <p:spPr>
          <a:xfrm>
            <a:off x="2881182" y="24727"/>
            <a:ext cx="501313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b="1" dirty="0">
                <a:solidFill>
                  <a:srgbClr val="00B0F0"/>
                </a:solidFill>
              </a:rPr>
              <a:t>Consumer Promotion Tools</a:t>
            </a:r>
          </a:p>
        </p:txBody>
      </p:sp>
    </p:spTree>
    <p:extLst>
      <p:ext uri="{BB962C8B-B14F-4D97-AF65-F5344CB8AC3E}">
        <p14:creationId xmlns:p14="http://schemas.microsoft.com/office/powerpoint/2010/main" val="158811241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520051" y="1990005"/>
            <a:ext cx="7618109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None/>
            </a:pPr>
            <a:r>
              <a:rPr lang="en-US" sz="2800" b="1" dirty="0"/>
              <a:t>Contests, sweepstakes, and games </a:t>
            </a:r>
            <a:r>
              <a:rPr lang="en-US" sz="2800" dirty="0"/>
              <a:t>give consumers the chance to win something—such as cash, trips, or goods—by luck or through extra effort</a:t>
            </a:r>
          </a:p>
          <a:p>
            <a:r>
              <a:rPr lang="en-US" sz="2400" dirty="0"/>
              <a:t>Contests require an entry by a consumer</a:t>
            </a:r>
          </a:p>
          <a:p>
            <a:r>
              <a:rPr lang="en-US" sz="2400" dirty="0"/>
              <a:t>Sweepstakes require consumers to submit their names for a drawing</a:t>
            </a:r>
          </a:p>
          <a:p>
            <a:r>
              <a:rPr lang="en-US" sz="2400" dirty="0"/>
              <a:t>Games present consumers with something that may or may not help them win a prize</a:t>
            </a:r>
          </a:p>
          <a:p>
            <a:r>
              <a:rPr lang="en-US" sz="2400" dirty="0"/>
              <a:t>Event marketing</a:t>
            </a:r>
            <a:endParaRPr lang="en-US" sz="2400" dirty="0">
              <a:solidFill>
                <a:srgbClr val="2D3956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85F6B31-F57D-1959-5A84-9ED6D06389D2}"/>
              </a:ext>
            </a:extLst>
          </p:cNvPr>
          <p:cNvSpPr txBox="1"/>
          <p:nvPr/>
        </p:nvSpPr>
        <p:spPr>
          <a:xfrm>
            <a:off x="2834640" y="123331"/>
            <a:ext cx="652272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b="1" dirty="0">
                <a:solidFill>
                  <a:srgbClr val="00B0F0"/>
                </a:solidFill>
              </a:rPr>
              <a:t>Consumer Promotion Tools</a:t>
            </a:r>
          </a:p>
        </p:txBody>
      </p:sp>
    </p:spTree>
    <p:extLst>
      <p:ext uri="{BB962C8B-B14F-4D97-AF65-F5344CB8AC3E}">
        <p14:creationId xmlns:p14="http://schemas.microsoft.com/office/powerpoint/2010/main" val="130236405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835602" y="178170"/>
            <a:ext cx="40126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200" b="1" dirty="0">
                <a:solidFill>
                  <a:srgbClr val="00B0F0"/>
                </a:solidFill>
              </a:rPr>
              <a:t>Trade Promotion Tools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F62408A-011F-4BA7-A98E-6862FE068A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8852" y="1989713"/>
            <a:ext cx="8599227" cy="4245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290658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289656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Public relations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E895AB0-4718-41AE-89CF-1136D4038508}"/>
              </a:ext>
            </a:extLst>
          </p:cNvPr>
          <p:cNvSpPr txBox="1"/>
          <p:nvPr/>
        </p:nvSpPr>
        <p:spPr>
          <a:xfrm>
            <a:off x="954879" y="1721836"/>
            <a:ext cx="7438179" cy="42362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33400" indent="-533400">
              <a:lnSpc>
                <a:spcPct val="80000"/>
              </a:lnSpc>
              <a:buFontTx/>
              <a:buNone/>
            </a:pPr>
            <a:r>
              <a:rPr lang="en-US" sz="2400" b="1" dirty="0">
                <a:solidFill>
                  <a:srgbClr val="2D3956"/>
                </a:solidFill>
              </a:rPr>
              <a:t>Public relations</a:t>
            </a:r>
            <a:r>
              <a:rPr lang="en-US" sz="2400" dirty="0">
                <a:solidFill>
                  <a:srgbClr val="2D3956"/>
                </a:solidFill>
              </a:rPr>
              <a:t> involves building good relations with the company’s various publics by obtaining favorable publicity, building up a good corporate image, and handling or heading off unfavorable rumors, stories, and events</a:t>
            </a:r>
          </a:p>
          <a:p>
            <a:pPr marL="2819400" lvl="5" indent="-533400">
              <a:lnSpc>
                <a:spcPct val="80000"/>
              </a:lnSpc>
            </a:pPr>
            <a:r>
              <a:rPr lang="en-US" sz="2400" dirty="0">
                <a:solidFill>
                  <a:srgbClr val="2D3956"/>
                </a:solidFill>
                <a:sym typeface="Wingdings" panose="05000000000000000000" pitchFamily="2" charset="2"/>
              </a:rPr>
              <a:t></a:t>
            </a:r>
            <a:r>
              <a:rPr lang="en-US" sz="2400" dirty="0">
                <a:solidFill>
                  <a:srgbClr val="2D3956"/>
                </a:solidFill>
              </a:rPr>
              <a:t>Press releases</a:t>
            </a:r>
          </a:p>
          <a:p>
            <a:pPr marL="2819400" lvl="5" indent="-533400">
              <a:lnSpc>
                <a:spcPct val="80000"/>
              </a:lnSpc>
            </a:pPr>
            <a:r>
              <a:rPr lang="en-US" sz="2400" dirty="0">
                <a:solidFill>
                  <a:srgbClr val="2D3956"/>
                </a:solidFill>
                <a:sym typeface="Wingdings" panose="05000000000000000000" pitchFamily="2" charset="2"/>
              </a:rPr>
              <a:t></a:t>
            </a:r>
            <a:r>
              <a:rPr lang="en-US" sz="2400" dirty="0">
                <a:solidFill>
                  <a:srgbClr val="2D3956"/>
                </a:solidFill>
              </a:rPr>
              <a:t>Sponsorships</a:t>
            </a:r>
          </a:p>
          <a:p>
            <a:pPr marL="2819400" lvl="5" indent="-533400">
              <a:lnSpc>
                <a:spcPct val="80000"/>
              </a:lnSpc>
            </a:pPr>
            <a:r>
              <a:rPr lang="en-US" sz="2400" dirty="0">
                <a:solidFill>
                  <a:srgbClr val="2D3956"/>
                </a:solidFill>
                <a:sym typeface="Wingdings" panose="05000000000000000000" pitchFamily="2" charset="2"/>
              </a:rPr>
              <a:t></a:t>
            </a:r>
            <a:r>
              <a:rPr lang="en-US" sz="2400" dirty="0">
                <a:solidFill>
                  <a:srgbClr val="2D3956"/>
                </a:solidFill>
              </a:rPr>
              <a:t>Special events</a:t>
            </a:r>
          </a:p>
          <a:p>
            <a:pPr marL="2819400" lvl="5" indent="-533400">
              <a:lnSpc>
                <a:spcPct val="80000"/>
              </a:lnSpc>
            </a:pPr>
            <a:r>
              <a:rPr lang="en-US" sz="2400" dirty="0">
                <a:solidFill>
                  <a:srgbClr val="2D3956"/>
                </a:solidFill>
                <a:sym typeface="Wingdings" panose="05000000000000000000" pitchFamily="2" charset="2"/>
              </a:rPr>
              <a:t></a:t>
            </a:r>
            <a:r>
              <a:rPr lang="en-US" sz="2400" dirty="0">
                <a:solidFill>
                  <a:srgbClr val="2D3956"/>
                </a:solidFill>
              </a:rPr>
              <a:t>Web pages</a:t>
            </a:r>
          </a:p>
          <a:p>
            <a:pPr marL="533400" indent="-533400">
              <a:lnSpc>
                <a:spcPct val="80000"/>
              </a:lnSpc>
            </a:pPr>
            <a:endParaRPr lang="en-US" sz="2400" dirty="0">
              <a:solidFill>
                <a:srgbClr val="2D3956"/>
              </a:solidFill>
            </a:endParaRPr>
          </a:p>
          <a:p>
            <a:pPr marL="533400" indent="-533400">
              <a:lnSpc>
                <a:spcPct val="80000"/>
              </a:lnSpc>
            </a:pPr>
            <a:r>
              <a:rPr lang="en-US" sz="2400" b="1" dirty="0">
                <a:solidFill>
                  <a:srgbClr val="2D3956"/>
                </a:solidFill>
              </a:rPr>
              <a:t>Public relations</a:t>
            </a:r>
            <a:r>
              <a:rPr lang="en-US" sz="2400" dirty="0">
                <a:solidFill>
                  <a:srgbClr val="2D3956"/>
                </a:solidFill>
              </a:rPr>
              <a:t> is a very believable form of promotion that includes news stories, features, sponsorships, and events</a:t>
            </a:r>
          </a:p>
          <a:p>
            <a:pPr marL="533400" indent="-533400">
              <a:lnSpc>
                <a:spcPct val="80000"/>
              </a:lnSpc>
            </a:pPr>
            <a:endParaRPr lang="en-US" sz="2400" dirty="0">
              <a:solidFill>
                <a:srgbClr val="2D3956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E2E048C-6DD6-4FBA-B5E1-058B085991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02320" y="4426558"/>
            <a:ext cx="2960649" cy="241927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E4B4C61-0C7D-4B3C-8A46-01B2AA2CEE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93058" y="1549116"/>
            <a:ext cx="3128382" cy="2867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022006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778639" y="147690"/>
            <a:ext cx="498046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200" b="1" dirty="0">
                <a:solidFill>
                  <a:srgbClr val="00B0F0"/>
                </a:solidFill>
              </a:rPr>
              <a:t>Major Public Relations Tools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05C76EE-75AB-4F12-B9D2-E9688B26DB8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7025" b="6634"/>
          <a:stretch/>
        </p:blipFill>
        <p:spPr>
          <a:xfrm>
            <a:off x="958807" y="1768624"/>
            <a:ext cx="6611337" cy="4202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699220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302736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Direct marketing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E895AB0-4718-41AE-89CF-1136D4038508}"/>
              </a:ext>
            </a:extLst>
          </p:cNvPr>
          <p:cNvSpPr txBox="1"/>
          <p:nvPr/>
        </p:nvSpPr>
        <p:spPr>
          <a:xfrm>
            <a:off x="616236" y="1800547"/>
            <a:ext cx="7135844" cy="43815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33400" indent="-533400">
              <a:lnSpc>
                <a:spcPct val="90000"/>
              </a:lnSpc>
              <a:buFontTx/>
              <a:buNone/>
            </a:pPr>
            <a:r>
              <a:rPr lang="en-US" sz="2400" b="1" dirty="0">
                <a:solidFill>
                  <a:srgbClr val="2D3956"/>
                </a:solidFill>
              </a:rPr>
              <a:t>Direct marketing</a:t>
            </a:r>
            <a:r>
              <a:rPr lang="en-US" sz="2400" dirty="0">
                <a:solidFill>
                  <a:srgbClr val="2D3956"/>
                </a:solidFill>
              </a:rPr>
              <a:t> is a non-public, immediate, customized, and interactive promotional tool that includes direct mail, catalogs, telemarketing, and online marketing</a:t>
            </a:r>
          </a:p>
          <a:p>
            <a:pPr marL="533400" indent="-533400">
              <a:lnSpc>
                <a:spcPct val="80000"/>
              </a:lnSpc>
              <a:buFontTx/>
              <a:buNone/>
            </a:pPr>
            <a:r>
              <a:rPr lang="en-US" sz="2400" b="1" dirty="0">
                <a:solidFill>
                  <a:srgbClr val="2D3956"/>
                </a:solidFill>
              </a:rPr>
              <a:t>Direct marketing</a:t>
            </a:r>
            <a:r>
              <a:rPr lang="en-US" sz="2400" dirty="0">
                <a:solidFill>
                  <a:srgbClr val="2D3956"/>
                </a:solidFill>
              </a:rPr>
              <a:t> involves making direct connections with carefully targeted individual consumers to both obtain an immediate response and cultivate lasting customer relationships—through the use of direct mail, telephone, direct-response television, e-mail, and the Internet to communicate directly with specific consumers</a:t>
            </a:r>
          </a:p>
          <a:p>
            <a:pPr marL="533400" indent="-533400">
              <a:lnSpc>
                <a:spcPct val="80000"/>
              </a:lnSpc>
            </a:pPr>
            <a:r>
              <a:rPr lang="en-US" sz="2400" dirty="0">
                <a:solidFill>
                  <a:srgbClr val="2D3956"/>
                </a:solidFill>
                <a:sym typeface="Wingdings" panose="05000000000000000000" pitchFamily="2" charset="2"/>
              </a:rPr>
              <a:t></a:t>
            </a:r>
            <a:r>
              <a:rPr lang="en-US" sz="2400" dirty="0">
                <a:solidFill>
                  <a:srgbClr val="2D3956"/>
                </a:solidFill>
              </a:rPr>
              <a:t>Catalog</a:t>
            </a:r>
          </a:p>
          <a:p>
            <a:pPr marL="533400" indent="-533400">
              <a:lnSpc>
                <a:spcPct val="80000"/>
              </a:lnSpc>
            </a:pPr>
            <a:r>
              <a:rPr lang="en-US" sz="2400" dirty="0">
                <a:solidFill>
                  <a:srgbClr val="2D3956"/>
                </a:solidFill>
                <a:sym typeface="Wingdings" panose="05000000000000000000" pitchFamily="2" charset="2"/>
              </a:rPr>
              <a:t></a:t>
            </a:r>
            <a:r>
              <a:rPr lang="en-US" sz="2400" dirty="0">
                <a:solidFill>
                  <a:srgbClr val="2D3956"/>
                </a:solidFill>
              </a:rPr>
              <a:t>Telemarketing</a:t>
            </a:r>
          </a:p>
          <a:p>
            <a:pPr marL="533400" indent="-533400">
              <a:lnSpc>
                <a:spcPct val="80000"/>
              </a:lnSpc>
            </a:pPr>
            <a:r>
              <a:rPr lang="en-US" sz="2400" dirty="0">
                <a:solidFill>
                  <a:srgbClr val="2D3956"/>
                </a:solidFill>
                <a:sym typeface="Wingdings" panose="05000000000000000000" pitchFamily="2" charset="2"/>
              </a:rPr>
              <a:t></a:t>
            </a:r>
            <a:r>
              <a:rPr lang="en-US" sz="2400" dirty="0">
                <a:solidFill>
                  <a:srgbClr val="2D3956"/>
                </a:solidFill>
              </a:rPr>
              <a:t>Kiosks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739D1B3-C123-4D6E-B2E4-3BFA1944F1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16382" y="2530417"/>
            <a:ext cx="4275618" cy="365171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9300271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463819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Forms of Direct Marketing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CED2879-F0CE-486A-9CCF-8C19B42394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8419" y="1516243"/>
            <a:ext cx="8145181" cy="51979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299281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468506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70C0"/>
                </a:solidFill>
              </a:rPr>
              <a:t>Digital/Internet Marketing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53740C8-7051-45A9-A1E4-3EB3DBDDEAE2}"/>
              </a:ext>
            </a:extLst>
          </p:cNvPr>
          <p:cNvSpPr txBox="1"/>
          <p:nvPr/>
        </p:nvSpPr>
        <p:spPr>
          <a:xfrm>
            <a:off x="1671865" y="2858566"/>
            <a:ext cx="5579797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FontTx/>
              <a:buNone/>
            </a:pPr>
            <a:r>
              <a:rPr lang="en-US" sz="2800" b="1" dirty="0">
                <a:solidFill>
                  <a:srgbClr val="2D3956"/>
                </a:solidFill>
              </a:rPr>
              <a:t>Internet</a:t>
            </a:r>
            <a:r>
              <a:rPr lang="en-US" sz="2800" dirty="0">
                <a:solidFill>
                  <a:srgbClr val="2D3956"/>
                </a:solidFill>
              </a:rPr>
              <a:t> is a vast public Web of computer networks that connects users of all types around the world to each other and to a large information repository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1F860A-3482-4A5D-AEDB-27A8BF0EB0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56691" y="1031122"/>
            <a:ext cx="4289449" cy="573070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64F5602-4B4D-1758-50E3-8A3D8438B528}"/>
              </a:ext>
            </a:extLst>
          </p:cNvPr>
          <p:cNvSpPr txBox="1"/>
          <p:nvPr/>
        </p:nvSpPr>
        <p:spPr>
          <a:xfrm>
            <a:off x="1595388" y="1757206"/>
            <a:ext cx="3840212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70C0"/>
                </a:solidFill>
              </a:rPr>
              <a:t>Marketing and the Internet</a:t>
            </a:r>
          </a:p>
        </p:txBody>
      </p:sp>
    </p:spTree>
    <p:extLst>
      <p:ext uri="{BB962C8B-B14F-4D97-AF65-F5344CB8AC3E}">
        <p14:creationId xmlns:p14="http://schemas.microsoft.com/office/powerpoint/2010/main" val="40028820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468506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70C0"/>
                </a:solidFill>
              </a:rPr>
              <a:t>Digital/Internet Marketing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53740C8-7051-45A9-A1E4-3EB3DBDDEAE2}"/>
              </a:ext>
            </a:extLst>
          </p:cNvPr>
          <p:cNvSpPr txBox="1"/>
          <p:nvPr/>
        </p:nvSpPr>
        <p:spPr>
          <a:xfrm>
            <a:off x="1072426" y="2203541"/>
            <a:ext cx="7878534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</a:rPr>
              <a:t>Creating a Web site requires designing an attractive site and developing ways to get consumers to visit the site, remain on the site, and return to the site</a:t>
            </a:r>
          </a:p>
          <a:p>
            <a:pPr>
              <a:buFontTx/>
              <a:buNone/>
            </a:pPr>
            <a:r>
              <a:rPr lang="en-US" sz="2400" dirty="0">
                <a:solidFill>
                  <a:srgbClr val="4472C4"/>
                </a:solidFill>
              </a:rPr>
              <a:t>Types of sites</a:t>
            </a:r>
          </a:p>
          <a:p>
            <a:r>
              <a:rPr lang="en-US" sz="2400" dirty="0">
                <a:solidFill>
                  <a:srgbClr val="2D3956"/>
                </a:solidFill>
                <a:sym typeface="Wingdings" panose="05000000000000000000" pitchFamily="2" charset="2"/>
              </a:rPr>
              <a:t></a:t>
            </a:r>
            <a:r>
              <a:rPr lang="en-US" sz="2400" dirty="0">
                <a:solidFill>
                  <a:srgbClr val="2D3956"/>
                </a:solidFill>
              </a:rPr>
              <a:t>Corporate Web site</a:t>
            </a:r>
          </a:p>
          <a:p>
            <a:r>
              <a:rPr lang="en-US" sz="2400" dirty="0">
                <a:solidFill>
                  <a:srgbClr val="2D3956"/>
                </a:solidFill>
                <a:sym typeface="Wingdings" panose="05000000000000000000" pitchFamily="2" charset="2"/>
              </a:rPr>
              <a:t></a:t>
            </a:r>
            <a:r>
              <a:rPr lang="en-US" sz="2400" dirty="0">
                <a:solidFill>
                  <a:srgbClr val="2D3956"/>
                </a:solidFill>
              </a:rPr>
              <a:t>Marketing Web site</a:t>
            </a:r>
          </a:p>
          <a:p>
            <a:endParaRPr lang="en-US" sz="24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0B03FE2-CAD5-470B-A538-006B3483AA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24842" y="3342640"/>
            <a:ext cx="6633023" cy="326607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82A02F2-EB81-400A-8BAC-B933CAB9F1C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8240" y="4643120"/>
            <a:ext cx="2775450" cy="187803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F3660EB-2CF1-7372-10F4-BD322E6E50A0}"/>
              </a:ext>
            </a:extLst>
          </p:cNvPr>
          <p:cNvSpPr txBox="1"/>
          <p:nvPr/>
        </p:nvSpPr>
        <p:spPr>
          <a:xfrm>
            <a:off x="1584960" y="1587003"/>
            <a:ext cx="468506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rgbClr val="0070C0"/>
                </a:solidFill>
              </a:rPr>
              <a:t>Setting Up an Online Presence</a:t>
            </a:r>
          </a:p>
        </p:txBody>
      </p:sp>
    </p:spTree>
    <p:extLst>
      <p:ext uri="{BB962C8B-B14F-4D97-AF65-F5344CB8AC3E}">
        <p14:creationId xmlns:p14="http://schemas.microsoft.com/office/powerpoint/2010/main" val="211291728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320015" y="259994"/>
            <a:ext cx="981172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70C0"/>
                </a:solidFill>
              </a:rPr>
              <a:t>Steps in Developing Effective Marketing Communication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53740C8-7051-45A9-A1E4-3EB3DBDDEAE2}"/>
              </a:ext>
            </a:extLst>
          </p:cNvPr>
          <p:cNvSpPr txBox="1"/>
          <p:nvPr/>
        </p:nvSpPr>
        <p:spPr>
          <a:xfrm>
            <a:off x="1562951" y="2644170"/>
            <a:ext cx="7878534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</a:rPr>
              <a:t>Marketers seek a purchase response that results from a consumer decision-making process that includes the stages of buyer readiness</a:t>
            </a:r>
          </a:p>
          <a:p>
            <a:endParaRPr lang="en-US" sz="2400" dirty="0"/>
          </a:p>
        </p:txBody>
      </p:sp>
      <p:pic>
        <p:nvPicPr>
          <p:cNvPr id="12" name="Picture 6" descr="fig14_03wo">
            <a:extLst>
              <a:ext uri="{FF2B5EF4-FFF2-40B4-BE49-F238E27FC236}">
                <a16:creationId xmlns:a16="http://schemas.microsoft.com/office/drawing/2014/main" id="{68AF99B4-D80B-4900-B5BB-26A8902516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33120" y="4373385"/>
            <a:ext cx="10147143" cy="22246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3DF80AD-67A4-B2F9-A40F-C31FD2FB2960}"/>
              </a:ext>
            </a:extLst>
          </p:cNvPr>
          <p:cNvSpPr txBox="1"/>
          <p:nvPr/>
        </p:nvSpPr>
        <p:spPr>
          <a:xfrm>
            <a:off x="1583271" y="1610285"/>
            <a:ext cx="610108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70C0"/>
                </a:solidFill>
              </a:rPr>
              <a:t>Determining the Communication Objectives</a:t>
            </a:r>
          </a:p>
        </p:txBody>
      </p:sp>
    </p:spTree>
    <p:extLst>
      <p:ext uri="{BB962C8B-B14F-4D97-AF65-F5344CB8AC3E}">
        <p14:creationId xmlns:p14="http://schemas.microsoft.com/office/powerpoint/2010/main" val="22872427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320015" y="259994"/>
            <a:ext cx="981172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70C0"/>
                </a:solidFill>
              </a:rPr>
              <a:t>Steps in Developing Effective Marketing Communication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53740C8-7051-45A9-A1E4-3EB3DBDDEAE2}"/>
              </a:ext>
            </a:extLst>
          </p:cNvPr>
          <p:cNvSpPr txBox="1"/>
          <p:nvPr/>
        </p:nvSpPr>
        <p:spPr>
          <a:xfrm>
            <a:off x="1512151" y="2425208"/>
            <a:ext cx="7878534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33400" indent="-533400">
              <a:buFontTx/>
              <a:buNone/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Message content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is an appeal or theme that will produce the desired response</a:t>
            </a:r>
          </a:p>
          <a:p>
            <a:pPr marL="533400" indent="-533400"/>
            <a:r>
              <a:rPr lang="en-US" sz="2400" dirty="0">
                <a:solidFill>
                  <a:schemeClr val="accent1">
                    <a:lumMod val="75000"/>
                  </a:schemeClr>
                </a:solidFill>
                <a:sym typeface="Wingdings" panose="05000000000000000000" pitchFamily="2" charset="2"/>
              </a:rPr>
              <a:t>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Rational appeal</a:t>
            </a:r>
          </a:p>
          <a:p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audience’s self-interest</a:t>
            </a:r>
          </a:p>
          <a:p>
            <a:pPr marL="533400" indent="-533400"/>
            <a:r>
              <a:rPr lang="en-US" sz="2400" dirty="0">
                <a:solidFill>
                  <a:schemeClr val="accent1">
                    <a:lumMod val="75000"/>
                  </a:schemeClr>
                </a:solidFill>
                <a:sym typeface="Wingdings" panose="05000000000000000000" pitchFamily="2" charset="2"/>
              </a:rPr>
              <a:t>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Emotional appeal</a:t>
            </a:r>
          </a:p>
          <a:p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positive or negative emotions</a:t>
            </a:r>
          </a:p>
          <a:p>
            <a:pPr marL="533400" indent="-533400"/>
            <a:r>
              <a:rPr lang="en-US" sz="2400" dirty="0">
                <a:solidFill>
                  <a:schemeClr val="accent1">
                    <a:lumMod val="75000"/>
                  </a:schemeClr>
                </a:solidFill>
                <a:sym typeface="Wingdings" panose="05000000000000000000" pitchFamily="2" charset="2"/>
              </a:rPr>
              <a:t>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Moral appeal</a:t>
            </a:r>
          </a:p>
          <a:p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sense of right and proper</a:t>
            </a:r>
          </a:p>
          <a:p>
            <a:pPr marL="533400" indent="-533400"/>
            <a:endParaRPr lang="en-US" sz="2400" dirty="0">
              <a:solidFill>
                <a:schemeClr val="accent1">
                  <a:lumMod val="75000"/>
                </a:schemeClr>
              </a:solidFill>
            </a:endParaRPr>
          </a:p>
          <a:p>
            <a:pPr marL="533400" indent="-533400">
              <a:buFontTx/>
              <a:buNone/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Message Format</a:t>
            </a:r>
          </a:p>
          <a:p>
            <a:pPr marL="533400" indent="-533400">
              <a:buNone/>
            </a:pPr>
            <a:r>
              <a:rPr lang="en-US" sz="2400" dirty="0">
                <a:solidFill>
                  <a:schemeClr val="accent1">
                    <a:lumMod val="75000"/>
                  </a:schemeClr>
                </a:solidFill>
                <a:ea typeface="ＭＳ Ｐゴシック"/>
                <a:cs typeface="ＭＳ Ｐゴシック"/>
              </a:rPr>
              <a:t>	What will be the color, the text, the copy, the images?</a:t>
            </a:r>
          </a:p>
          <a:p>
            <a:endParaRPr lang="en-US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4331EBE-D071-4309-9071-2618DABCDDF6}"/>
              </a:ext>
            </a:extLst>
          </p:cNvPr>
          <p:cNvSpPr txBox="1"/>
          <p:nvPr/>
        </p:nvSpPr>
        <p:spPr>
          <a:xfrm>
            <a:off x="6112261" y="3557808"/>
            <a:ext cx="2261916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>
              <a:buNone/>
            </a:pPr>
            <a:r>
              <a:rPr lang="en-US" sz="1800" dirty="0">
                <a:solidFill>
                  <a:srgbClr val="852F4A"/>
                </a:solidFill>
              </a:rPr>
              <a:t>Logic</a:t>
            </a:r>
          </a:p>
          <a:p>
            <a:pPr lvl="1">
              <a:buNone/>
            </a:pPr>
            <a:r>
              <a:rPr lang="en-US" sz="1800" dirty="0">
                <a:solidFill>
                  <a:srgbClr val="852F4A"/>
                </a:solidFill>
              </a:rPr>
              <a:t>Emotion</a:t>
            </a:r>
          </a:p>
          <a:p>
            <a:pPr lvl="1">
              <a:buNone/>
            </a:pPr>
            <a:r>
              <a:rPr lang="en-US" sz="1800" dirty="0">
                <a:solidFill>
                  <a:srgbClr val="852F4A"/>
                </a:solidFill>
              </a:rPr>
              <a:t>humor</a:t>
            </a:r>
          </a:p>
          <a:p>
            <a:pPr lvl="1">
              <a:buNone/>
            </a:pPr>
            <a:r>
              <a:rPr lang="en-US" sz="1800" dirty="0">
                <a:solidFill>
                  <a:srgbClr val="852F4A"/>
                </a:solidFill>
              </a:rPr>
              <a:t>celebrity</a:t>
            </a:r>
          </a:p>
          <a:p>
            <a:pPr lvl="1">
              <a:buNone/>
            </a:pPr>
            <a:r>
              <a:rPr lang="en-US" sz="1800" dirty="0">
                <a:solidFill>
                  <a:srgbClr val="852F4A"/>
                </a:solidFill>
              </a:rPr>
              <a:t>Music</a:t>
            </a:r>
          </a:p>
          <a:p>
            <a:pPr lvl="1">
              <a:buNone/>
            </a:pPr>
            <a:r>
              <a:rPr lang="en-US" sz="1800" dirty="0">
                <a:solidFill>
                  <a:srgbClr val="852F4A"/>
                </a:solidFill>
              </a:rPr>
              <a:t>Fear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C839438-4F1D-4DAE-626E-9328C50C1542}"/>
              </a:ext>
            </a:extLst>
          </p:cNvPr>
          <p:cNvSpPr txBox="1"/>
          <p:nvPr/>
        </p:nvSpPr>
        <p:spPr>
          <a:xfrm>
            <a:off x="1424940" y="1545866"/>
            <a:ext cx="610108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C00000"/>
                </a:solidFill>
              </a:rPr>
              <a:t>Designing a Message</a:t>
            </a:r>
          </a:p>
        </p:txBody>
      </p:sp>
    </p:spTree>
    <p:extLst>
      <p:ext uri="{BB962C8B-B14F-4D97-AF65-F5344CB8AC3E}">
        <p14:creationId xmlns:p14="http://schemas.microsoft.com/office/powerpoint/2010/main" val="217438806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655295" y="0"/>
            <a:ext cx="298447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70C0"/>
                </a:solidFill>
              </a:rPr>
              <a:t>Message Factors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340A3F7C-FE76-4BE6-8027-8CC0C97049C1}"/>
              </a:ext>
            </a:extLst>
          </p:cNvPr>
          <p:cNvGrpSpPr/>
          <p:nvPr/>
        </p:nvGrpSpPr>
        <p:grpSpPr>
          <a:xfrm>
            <a:off x="740410" y="1934284"/>
            <a:ext cx="9165590" cy="4475249"/>
            <a:chOff x="1543050" y="1143001"/>
            <a:chExt cx="6343650" cy="365759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4B25DA1B-47D6-4D82-99A8-01BFBF154B3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543050" y="1143001"/>
              <a:ext cx="6343650" cy="1784747"/>
              <a:chOff x="457200" y="1524059"/>
              <a:chExt cx="8458199" cy="2378868"/>
            </a:xfrm>
          </p:grpSpPr>
          <p:sp>
            <p:nvSpPr>
              <p:cNvPr id="17" name="Freeform 5">
                <a:extLst>
                  <a:ext uri="{FF2B5EF4-FFF2-40B4-BE49-F238E27FC236}">
                    <a16:creationId xmlns:a16="http://schemas.microsoft.com/office/drawing/2014/main" id="{9F40C8D7-727C-487E-B250-C395A6DEAA2D}"/>
                  </a:ext>
                </a:extLst>
              </p:cNvPr>
              <p:cNvSpPr/>
              <p:nvPr/>
            </p:nvSpPr>
            <p:spPr>
              <a:xfrm>
                <a:off x="3502025" y="1762104"/>
                <a:ext cx="5413374" cy="1902777"/>
              </a:xfrm>
              <a:custGeom>
                <a:avLst/>
                <a:gdLst>
                  <a:gd name="connsiteX0" fmla="*/ 317189 w 1903094"/>
                  <a:gd name="connsiteY0" fmla="*/ 0 h 5413248"/>
                  <a:gd name="connsiteX1" fmla="*/ 1585905 w 1903094"/>
                  <a:gd name="connsiteY1" fmla="*/ 0 h 5413248"/>
                  <a:gd name="connsiteX2" fmla="*/ 1903094 w 1903094"/>
                  <a:gd name="connsiteY2" fmla="*/ 317189 h 5413248"/>
                  <a:gd name="connsiteX3" fmla="*/ 1903094 w 1903094"/>
                  <a:gd name="connsiteY3" fmla="*/ 5413248 h 5413248"/>
                  <a:gd name="connsiteX4" fmla="*/ 1903094 w 1903094"/>
                  <a:gd name="connsiteY4" fmla="*/ 5413248 h 5413248"/>
                  <a:gd name="connsiteX5" fmla="*/ 0 w 1903094"/>
                  <a:gd name="connsiteY5" fmla="*/ 5413248 h 5413248"/>
                  <a:gd name="connsiteX6" fmla="*/ 0 w 1903094"/>
                  <a:gd name="connsiteY6" fmla="*/ 5413248 h 5413248"/>
                  <a:gd name="connsiteX7" fmla="*/ 0 w 1903094"/>
                  <a:gd name="connsiteY7" fmla="*/ 317189 h 5413248"/>
                  <a:gd name="connsiteX8" fmla="*/ 317189 w 1903094"/>
                  <a:gd name="connsiteY8" fmla="*/ 0 h 54132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903094" h="5413248">
                    <a:moveTo>
                      <a:pt x="1903094" y="902227"/>
                    </a:moveTo>
                    <a:lnTo>
                      <a:pt x="1903094" y="4511021"/>
                    </a:lnTo>
                    <a:cubicBezTo>
                      <a:pt x="1903094" y="5009308"/>
                      <a:pt x="1853169" y="5413248"/>
                      <a:pt x="1791582" y="5413248"/>
                    </a:cubicBezTo>
                    <a:lnTo>
                      <a:pt x="0" y="5413248"/>
                    </a:lnTo>
                    <a:lnTo>
                      <a:pt x="0" y="5413248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791582" y="0"/>
                    </a:lnTo>
                    <a:cubicBezTo>
                      <a:pt x="1853169" y="0"/>
                      <a:pt x="1903094" y="403940"/>
                      <a:pt x="1903094" y="902227"/>
                    </a:cubicBezTo>
                    <a:close/>
                  </a:path>
                </a:pathLst>
              </a:custGeom>
              <a:solidFill>
                <a:srgbClr val="F3F3F3">
                  <a:alpha val="90000"/>
                  <a:tint val="40000"/>
                  <a:hueOff val="0"/>
                  <a:satOff val="0"/>
                  <a:lumOff val="0"/>
                  <a:alphaOff val="0"/>
                </a:srgbClr>
              </a:solidFill>
              <a:ln w="25400" cap="flat" cmpd="sng" algn="ctr">
                <a:solidFill>
                  <a:srgbClr val="ABB2FC">
                    <a:lumMod val="75000"/>
                  </a:srgbClr>
                </a:solidFill>
                <a:prstDash val="solid"/>
              </a:ln>
              <a:effectLst/>
            </p:spPr>
            <p:txBody>
              <a:bodyPr lIns="185738" tIns="162544" rIns="255413" bIns="162545" spcCol="1270" anchor="ctr"/>
              <a:lstStyle/>
              <a:p>
                <a:pPr marL="171450" marR="0" lvl="1" indent="-171450" defTabSz="66675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ct val="15000"/>
                  </a:spcAft>
                  <a:buClr>
                    <a:srgbClr val="000000"/>
                  </a:buClr>
                  <a:buSzTx/>
                  <a:buFontTx/>
                  <a:buChar char="••"/>
                  <a:tabLst/>
                  <a:defRPr/>
                </a:pPr>
                <a:r>
                  <a:rPr kumimoji="0" lang="en-US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434343">
                        <a:hueOff val="0"/>
                        <a:satOff val="0"/>
                        <a:lumOff val="0"/>
                        <a:alphaOff val="0"/>
                      </a:srgbClr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  <a:sym typeface="Arial"/>
                  </a:rPr>
                  <a:t>Order of presentation</a:t>
                </a:r>
              </a:p>
              <a:p>
                <a:pPr marL="171450" marR="0" lvl="1" indent="-171450" defTabSz="66675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ct val="15000"/>
                  </a:spcAft>
                  <a:buClr>
                    <a:srgbClr val="000000"/>
                  </a:buClr>
                  <a:buSzTx/>
                  <a:buFontTx/>
                  <a:buChar char="••"/>
                  <a:tabLst/>
                  <a:defRPr/>
                </a:pPr>
                <a:r>
                  <a:rPr kumimoji="0" lang="en-US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434343">
                        <a:hueOff val="0"/>
                        <a:satOff val="0"/>
                        <a:lumOff val="0"/>
                        <a:alphaOff val="0"/>
                      </a:srgbClr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  <a:sym typeface="Arial"/>
                  </a:rPr>
                  <a:t>Conclusion drawing</a:t>
                </a:r>
              </a:p>
              <a:p>
                <a:pPr marL="171450" marR="0" lvl="1" indent="-171450" defTabSz="66675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ct val="15000"/>
                  </a:spcAft>
                  <a:buClr>
                    <a:srgbClr val="000000"/>
                  </a:buClr>
                  <a:buSzTx/>
                  <a:buFontTx/>
                  <a:buChar char="••"/>
                  <a:tabLst/>
                  <a:defRPr/>
                </a:pPr>
                <a:r>
                  <a:rPr kumimoji="0" lang="en-US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434343">
                        <a:hueOff val="0"/>
                        <a:satOff val="0"/>
                        <a:lumOff val="0"/>
                        <a:alphaOff val="0"/>
                      </a:srgbClr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  <a:sym typeface="Arial"/>
                  </a:rPr>
                  <a:t>Message sidedness</a:t>
                </a:r>
              </a:p>
              <a:p>
                <a:pPr marL="171450" marR="0" lvl="1" indent="-171450" defTabSz="66675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ct val="15000"/>
                  </a:spcAft>
                  <a:buClr>
                    <a:srgbClr val="000000"/>
                  </a:buClr>
                  <a:buSzTx/>
                  <a:buFontTx/>
                  <a:buChar char="••"/>
                  <a:tabLst/>
                  <a:defRPr/>
                </a:pPr>
                <a:r>
                  <a:rPr kumimoji="0" lang="en-US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434343">
                        <a:hueOff val="0"/>
                        <a:satOff val="0"/>
                        <a:lumOff val="0"/>
                        <a:alphaOff val="0"/>
                      </a:srgbClr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  <a:sym typeface="Arial"/>
                  </a:rPr>
                  <a:t>Refutation</a:t>
                </a:r>
              </a:p>
              <a:p>
                <a:pPr marL="171450" marR="0" lvl="1" indent="-171450" defTabSz="66675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ct val="15000"/>
                  </a:spcAft>
                  <a:buClr>
                    <a:srgbClr val="000000"/>
                  </a:buClr>
                  <a:buSzTx/>
                  <a:buFontTx/>
                  <a:buChar char="••"/>
                  <a:tabLst/>
                  <a:defRPr/>
                </a:pPr>
                <a:r>
                  <a:rPr kumimoji="0" lang="en-US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434343">
                        <a:hueOff val="0"/>
                        <a:satOff val="0"/>
                        <a:lumOff val="0"/>
                        <a:alphaOff val="0"/>
                      </a:srgbClr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  <a:sym typeface="Arial"/>
                  </a:rPr>
                  <a:t>Verbal versus visual messages</a:t>
                </a:r>
              </a:p>
            </p:txBody>
          </p:sp>
          <p:sp>
            <p:nvSpPr>
              <p:cNvPr id="20" name="Freeform 6">
                <a:extLst>
                  <a:ext uri="{FF2B5EF4-FFF2-40B4-BE49-F238E27FC236}">
                    <a16:creationId xmlns:a16="http://schemas.microsoft.com/office/drawing/2014/main" id="{2B8E2605-4CE0-430A-B57B-DE03A2EC9EE9}"/>
                  </a:ext>
                </a:extLst>
              </p:cNvPr>
              <p:cNvSpPr/>
              <p:nvPr/>
            </p:nvSpPr>
            <p:spPr>
              <a:xfrm>
                <a:off x="457200" y="1524059"/>
                <a:ext cx="3044825" cy="2378868"/>
              </a:xfrm>
              <a:custGeom>
                <a:avLst/>
                <a:gdLst>
                  <a:gd name="connsiteX0" fmla="*/ 0 w 3044952"/>
                  <a:gd name="connsiteY0" fmla="*/ 396486 h 2378868"/>
                  <a:gd name="connsiteX1" fmla="*/ 396486 w 3044952"/>
                  <a:gd name="connsiteY1" fmla="*/ 0 h 2378868"/>
                  <a:gd name="connsiteX2" fmla="*/ 2648466 w 3044952"/>
                  <a:gd name="connsiteY2" fmla="*/ 0 h 2378868"/>
                  <a:gd name="connsiteX3" fmla="*/ 3044952 w 3044952"/>
                  <a:gd name="connsiteY3" fmla="*/ 396486 h 2378868"/>
                  <a:gd name="connsiteX4" fmla="*/ 3044952 w 3044952"/>
                  <a:gd name="connsiteY4" fmla="*/ 1982382 h 2378868"/>
                  <a:gd name="connsiteX5" fmla="*/ 2648466 w 3044952"/>
                  <a:gd name="connsiteY5" fmla="*/ 2378868 h 2378868"/>
                  <a:gd name="connsiteX6" fmla="*/ 396486 w 3044952"/>
                  <a:gd name="connsiteY6" fmla="*/ 2378868 h 2378868"/>
                  <a:gd name="connsiteX7" fmla="*/ 0 w 3044952"/>
                  <a:gd name="connsiteY7" fmla="*/ 1982382 h 2378868"/>
                  <a:gd name="connsiteX8" fmla="*/ 0 w 3044952"/>
                  <a:gd name="connsiteY8" fmla="*/ 396486 h 23788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3044952" h="2378868">
                    <a:moveTo>
                      <a:pt x="0" y="396486"/>
                    </a:moveTo>
                    <a:cubicBezTo>
                      <a:pt x="0" y="177513"/>
                      <a:pt x="177513" y="0"/>
                      <a:pt x="396486" y="0"/>
                    </a:cubicBezTo>
                    <a:lnTo>
                      <a:pt x="2648466" y="0"/>
                    </a:lnTo>
                    <a:cubicBezTo>
                      <a:pt x="2867439" y="0"/>
                      <a:pt x="3044952" y="177513"/>
                      <a:pt x="3044952" y="396486"/>
                    </a:cubicBezTo>
                    <a:lnTo>
                      <a:pt x="3044952" y="1982382"/>
                    </a:lnTo>
                    <a:cubicBezTo>
                      <a:pt x="3044952" y="2201355"/>
                      <a:pt x="2867439" y="2378868"/>
                      <a:pt x="2648466" y="2378868"/>
                    </a:cubicBezTo>
                    <a:lnTo>
                      <a:pt x="396486" y="2378868"/>
                    </a:lnTo>
                    <a:cubicBezTo>
                      <a:pt x="177513" y="2378868"/>
                      <a:pt x="0" y="2201355"/>
                      <a:pt x="0" y="1982382"/>
                    </a:cubicBezTo>
                    <a:lnTo>
                      <a:pt x="0" y="396486"/>
                    </a:lnTo>
                    <a:close/>
                  </a:path>
                </a:pathLst>
              </a:custGeom>
              <a:solidFill>
                <a:schemeClr val="accent5">
                  <a:lumMod val="40000"/>
                  <a:lumOff val="60000"/>
                  <a:alpha val="49000"/>
                </a:schemeClr>
              </a:solidFill>
              <a:ln w="25400" cap="flat" cmpd="sng" algn="ctr">
                <a:solidFill>
                  <a:srgbClr val="ABB2FC">
                    <a:lumMod val="75000"/>
                  </a:srgbClr>
                </a:solidFill>
                <a:prstDash val="solid"/>
              </a:ln>
              <a:effectLst/>
            </p:spPr>
            <p:txBody>
              <a:bodyPr lIns="167105" tIns="127100" rIns="167105" bIns="127100" spcCol="1270" anchor="ctr"/>
              <a:lstStyle/>
              <a:p>
                <a:pPr marL="0" marR="0" lvl="0" indent="0" algn="ctr" defTabSz="93345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ct val="3500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r>
                  <a:rPr kumimoji="0" lang="en-US" sz="28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434343">
                        <a:hueOff val="0"/>
                        <a:satOff val="0"/>
                        <a:lumOff val="0"/>
                        <a:alphaOff val="0"/>
                      </a:srgbClr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  <a:sym typeface="Arial"/>
                  </a:rPr>
                  <a:t>Message structure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CAE95386-BFB1-477D-A668-EF313ECA686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543050" y="3015853"/>
              <a:ext cx="6343650" cy="1784747"/>
              <a:chOff x="457200" y="4021871"/>
              <a:chExt cx="8458199" cy="2378868"/>
            </a:xfrm>
          </p:grpSpPr>
          <p:sp>
            <p:nvSpPr>
              <p:cNvPr id="15" name="Freeform 7">
                <a:extLst>
                  <a:ext uri="{FF2B5EF4-FFF2-40B4-BE49-F238E27FC236}">
                    <a16:creationId xmlns:a16="http://schemas.microsoft.com/office/drawing/2014/main" id="{692273B2-7BEA-4F35-9A0C-A8083AE8B715}"/>
                  </a:ext>
                </a:extLst>
              </p:cNvPr>
              <p:cNvSpPr/>
              <p:nvPr/>
            </p:nvSpPr>
            <p:spPr>
              <a:xfrm>
                <a:off x="3502025" y="4259917"/>
                <a:ext cx="5413374" cy="1902777"/>
              </a:xfrm>
              <a:custGeom>
                <a:avLst/>
                <a:gdLst>
                  <a:gd name="connsiteX0" fmla="*/ 317189 w 1903094"/>
                  <a:gd name="connsiteY0" fmla="*/ 0 h 5413248"/>
                  <a:gd name="connsiteX1" fmla="*/ 1585905 w 1903094"/>
                  <a:gd name="connsiteY1" fmla="*/ 0 h 5413248"/>
                  <a:gd name="connsiteX2" fmla="*/ 1903094 w 1903094"/>
                  <a:gd name="connsiteY2" fmla="*/ 317189 h 5413248"/>
                  <a:gd name="connsiteX3" fmla="*/ 1903094 w 1903094"/>
                  <a:gd name="connsiteY3" fmla="*/ 5413248 h 5413248"/>
                  <a:gd name="connsiteX4" fmla="*/ 1903094 w 1903094"/>
                  <a:gd name="connsiteY4" fmla="*/ 5413248 h 5413248"/>
                  <a:gd name="connsiteX5" fmla="*/ 0 w 1903094"/>
                  <a:gd name="connsiteY5" fmla="*/ 5413248 h 5413248"/>
                  <a:gd name="connsiteX6" fmla="*/ 0 w 1903094"/>
                  <a:gd name="connsiteY6" fmla="*/ 5413248 h 5413248"/>
                  <a:gd name="connsiteX7" fmla="*/ 0 w 1903094"/>
                  <a:gd name="connsiteY7" fmla="*/ 317189 h 5413248"/>
                  <a:gd name="connsiteX8" fmla="*/ 317189 w 1903094"/>
                  <a:gd name="connsiteY8" fmla="*/ 0 h 54132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903094" h="5413248">
                    <a:moveTo>
                      <a:pt x="1903094" y="902227"/>
                    </a:moveTo>
                    <a:lnTo>
                      <a:pt x="1903094" y="4511021"/>
                    </a:lnTo>
                    <a:cubicBezTo>
                      <a:pt x="1903094" y="5009308"/>
                      <a:pt x="1853169" y="5413248"/>
                      <a:pt x="1791582" y="5413248"/>
                    </a:cubicBezTo>
                    <a:lnTo>
                      <a:pt x="0" y="5413248"/>
                    </a:lnTo>
                    <a:lnTo>
                      <a:pt x="0" y="5413248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791582" y="0"/>
                    </a:lnTo>
                    <a:cubicBezTo>
                      <a:pt x="1853169" y="0"/>
                      <a:pt x="1903094" y="403940"/>
                      <a:pt x="1903094" y="902227"/>
                    </a:cubicBezTo>
                    <a:close/>
                  </a:path>
                </a:pathLst>
              </a:custGeom>
              <a:solidFill>
                <a:srgbClr val="F3F3F3">
                  <a:alpha val="90000"/>
                  <a:tint val="40000"/>
                  <a:hueOff val="0"/>
                  <a:satOff val="0"/>
                  <a:lumOff val="0"/>
                  <a:alphaOff val="0"/>
                </a:srgbClr>
              </a:solidFill>
              <a:ln w="25400" cap="flat" cmpd="sng" algn="ctr">
                <a:solidFill>
                  <a:srgbClr val="ABB2FC">
                    <a:lumMod val="75000"/>
                  </a:srgbClr>
                </a:solidFill>
                <a:prstDash val="solid"/>
              </a:ln>
              <a:effectLst/>
            </p:spPr>
            <p:txBody>
              <a:bodyPr lIns="185738" tIns="162545" rIns="255413" bIns="162545" spcCol="1270" anchor="ctr"/>
              <a:lstStyle/>
              <a:p>
                <a:pPr marL="171450" marR="0" lvl="1" indent="-171450" defTabSz="66675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ct val="15000"/>
                  </a:spcAft>
                  <a:buClr>
                    <a:srgbClr val="000000"/>
                  </a:buClr>
                  <a:buSzTx/>
                  <a:buFontTx/>
                  <a:buChar char="••"/>
                  <a:tabLst/>
                  <a:defRPr/>
                </a:pPr>
                <a:r>
                  <a:rPr kumimoji="0" lang="en-US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434343">
                        <a:hueOff val="0"/>
                        <a:satOff val="0"/>
                        <a:lumOff val="0"/>
                        <a:alphaOff val="0"/>
                      </a:srgbClr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  <a:sym typeface="Arial"/>
                  </a:rPr>
                  <a:t>Comparative advertising</a:t>
                </a:r>
              </a:p>
              <a:p>
                <a:pPr marL="171450" marR="0" lvl="1" indent="-171450" defTabSz="66675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ct val="15000"/>
                  </a:spcAft>
                  <a:buClr>
                    <a:srgbClr val="000000"/>
                  </a:buClr>
                  <a:buSzTx/>
                  <a:buFontTx/>
                  <a:buChar char="••"/>
                  <a:tabLst/>
                  <a:defRPr/>
                </a:pPr>
                <a:r>
                  <a:rPr kumimoji="0" lang="en-US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434343">
                        <a:hueOff val="0"/>
                        <a:satOff val="0"/>
                        <a:lumOff val="0"/>
                        <a:alphaOff val="0"/>
                      </a:srgbClr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  <a:sym typeface="Arial"/>
                  </a:rPr>
                  <a:t>Fear appeals</a:t>
                </a:r>
              </a:p>
              <a:p>
                <a:pPr marL="171450" marR="0" lvl="1" indent="-171450" defTabSz="66675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ct val="15000"/>
                  </a:spcAft>
                  <a:buClr>
                    <a:srgbClr val="000000"/>
                  </a:buClr>
                  <a:buSzTx/>
                  <a:buFontTx/>
                  <a:buChar char="••"/>
                  <a:tabLst/>
                  <a:defRPr/>
                </a:pPr>
                <a:r>
                  <a:rPr kumimoji="0" lang="en-US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434343">
                        <a:hueOff val="0"/>
                        <a:satOff val="0"/>
                        <a:lumOff val="0"/>
                        <a:alphaOff val="0"/>
                      </a:srgbClr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  <a:sym typeface="Arial"/>
                  </a:rPr>
                  <a:t>Humor appeals</a:t>
                </a:r>
              </a:p>
              <a:p>
                <a:pPr marL="171450" marR="0" lvl="1" indent="-171450" defTabSz="66675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ct val="15000"/>
                  </a:spcAft>
                  <a:buClr>
                    <a:srgbClr val="000000"/>
                  </a:buClr>
                  <a:buSzTx/>
                  <a:buFontTx/>
                  <a:buChar char="••"/>
                  <a:tabLst/>
                  <a:defRPr/>
                </a:pPr>
                <a:r>
                  <a:rPr kumimoji="0" lang="en-US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434343">
                        <a:hueOff val="0"/>
                        <a:satOff val="0"/>
                        <a:lumOff val="0"/>
                        <a:alphaOff val="0"/>
                      </a:srgbClr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  <a:sym typeface="Arial"/>
                  </a:rPr>
                  <a:t>Sex appeal</a:t>
                </a:r>
              </a:p>
            </p:txBody>
          </p:sp>
          <p:sp>
            <p:nvSpPr>
              <p:cNvPr id="16" name="Freeform 8">
                <a:extLst>
                  <a:ext uri="{FF2B5EF4-FFF2-40B4-BE49-F238E27FC236}">
                    <a16:creationId xmlns:a16="http://schemas.microsoft.com/office/drawing/2014/main" id="{6E2A882E-986A-46C9-A53E-6BEA469FE580}"/>
                  </a:ext>
                </a:extLst>
              </p:cNvPr>
              <p:cNvSpPr/>
              <p:nvPr/>
            </p:nvSpPr>
            <p:spPr>
              <a:xfrm>
                <a:off x="457200" y="4021871"/>
                <a:ext cx="3044825" cy="2378868"/>
              </a:xfrm>
              <a:custGeom>
                <a:avLst/>
                <a:gdLst>
                  <a:gd name="connsiteX0" fmla="*/ 0 w 3044952"/>
                  <a:gd name="connsiteY0" fmla="*/ 396486 h 2378868"/>
                  <a:gd name="connsiteX1" fmla="*/ 396486 w 3044952"/>
                  <a:gd name="connsiteY1" fmla="*/ 0 h 2378868"/>
                  <a:gd name="connsiteX2" fmla="*/ 2648466 w 3044952"/>
                  <a:gd name="connsiteY2" fmla="*/ 0 h 2378868"/>
                  <a:gd name="connsiteX3" fmla="*/ 3044952 w 3044952"/>
                  <a:gd name="connsiteY3" fmla="*/ 396486 h 2378868"/>
                  <a:gd name="connsiteX4" fmla="*/ 3044952 w 3044952"/>
                  <a:gd name="connsiteY4" fmla="*/ 1982382 h 2378868"/>
                  <a:gd name="connsiteX5" fmla="*/ 2648466 w 3044952"/>
                  <a:gd name="connsiteY5" fmla="*/ 2378868 h 2378868"/>
                  <a:gd name="connsiteX6" fmla="*/ 396486 w 3044952"/>
                  <a:gd name="connsiteY6" fmla="*/ 2378868 h 2378868"/>
                  <a:gd name="connsiteX7" fmla="*/ 0 w 3044952"/>
                  <a:gd name="connsiteY7" fmla="*/ 1982382 h 2378868"/>
                  <a:gd name="connsiteX8" fmla="*/ 0 w 3044952"/>
                  <a:gd name="connsiteY8" fmla="*/ 396486 h 23788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3044952" h="2378868">
                    <a:moveTo>
                      <a:pt x="0" y="396486"/>
                    </a:moveTo>
                    <a:cubicBezTo>
                      <a:pt x="0" y="177513"/>
                      <a:pt x="177513" y="0"/>
                      <a:pt x="396486" y="0"/>
                    </a:cubicBezTo>
                    <a:lnTo>
                      <a:pt x="2648466" y="0"/>
                    </a:lnTo>
                    <a:cubicBezTo>
                      <a:pt x="2867439" y="0"/>
                      <a:pt x="3044952" y="177513"/>
                      <a:pt x="3044952" y="396486"/>
                    </a:cubicBezTo>
                    <a:lnTo>
                      <a:pt x="3044952" y="1982382"/>
                    </a:lnTo>
                    <a:cubicBezTo>
                      <a:pt x="3044952" y="2201355"/>
                      <a:pt x="2867439" y="2378868"/>
                      <a:pt x="2648466" y="2378868"/>
                    </a:cubicBezTo>
                    <a:lnTo>
                      <a:pt x="396486" y="2378868"/>
                    </a:lnTo>
                    <a:cubicBezTo>
                      <a:pt x="177513" y="2378868"/>
                      <a:pt x="0" y="2201355"/>
                      <a:pt x="0" y="1982382"/>
                    </a:cubicBezTo>
                    <a:lnTo>
                      <a:pt x="0" y="396486"/>
                    </a:lnTo>
                    <a:close/>
                  </a:path>
                </a:pathLst>
              </a:custGeom>
              <a:solidFill>
                <a:srgbClr val="8E5A6D">
                  <a:alpha val="65000"/>
                </a:srgbClr>
              </a:solidFill>
              <a:ln w="25400" cap="flat" cmpd="sng" algn="ctr">
                <a:solidFill>
                  <a:srgbClr val="ABB2FC">
                    <a:lumMod val="75000"/>
                  </a:srgbClr>
                </a:solidFill>
                <a:prstDash val="solid"/>
              </a:ln>
              <a:effectLst/>
            </p:spPr>
            <p:txBody>
              <a:bodyPr lIns="167105" tIns="127100" rIns="167105" bIns="127100" spcCol="1270" anchor="ctr"/>
              <a:lstStyle/>
              <a:p>
                <a:pPr marL="0" marR="0" lvl="0" indent="0" algn="ctr" defTabSz="93345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ct val="3500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r>
                  <a:rPr kumimoji="0" lang="en-US" sz="28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434343">
                        <a:hueOff val="0"/>
                        <a:satOff val="0"/>
                        <a:lumOff val="0"/>
                        <a:alphaOff val="0"/>
                      </a:srgbClr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  <a:sym typeface="Arial"/>
                  </a:rPr>
                  <a:t>Message appeals</a:t>
                </a:r>
              </a:p>
            </p:txBody>
          </p:sp>
        </p:grp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875E3FC2-D466-8095-8D35-E3CDEED755EC}"/>
              </a:ext>
            </a:extLst>
          </p:cNvPr>
          <p:cNvSpPr txBox="1"/>
          <p:nvPr/>
        </p:nvSpPr>
        <p:spPr>
          <a:xfrm>
            <a:off x="2529840" y="1037614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/>
              <a:t>Designing a Message</a:t>
            </a:r>
          </a:p>
        </p:txBody>
      </p:sp>
    </p:spTree>
    <p:extLst>
      <p:ext uri="{BB962C8B-B14F-4D97-AF65-F5344CB8AC3E}">
        <p14:creationId xmlns:p14="http://schemas.microsoft.com/office/powerpoint/2010/main" val="96641856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320015" y="259994"/>
            <a:ext cx="298447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70C0"/>
                </a:solidFill>
              </a:rPr>
              <a:t>Message Factors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07DE173-5374-41B5-8461-361B2CBC09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80395" y="2433958"/>
            <a:ext cx="3072650" cy="346892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6715767-F82E-4AE4-BE64-6CDD965CF86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46965" y="3828389"/>
            <a:ext cx="3533430" cy="228010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9E5E6EA-CF3F-466A-A0A1-3A976C3EF0C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63989" y="1561686"/>
            <a:ext cx="3147617" cy="244470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F250AFD-6A80-4485-8258-74D16F761C6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17680" y="4397040"/>
            <a:ext cx="3020367" cy="195296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9C93645-A9CB-BD50-D16D-C0F1F9D7BCC7}"/>
              </a:ext>
            </a:extLst>
          </p:cNvPr>
          <p:cNvSpPr txBox="1"/>
          <p:nvPr/>
        </p:nvSpPr>
        <p:spPr>
          <a:xfrm>
            <a:off x="4138047" y="1956904"/>
            <a:ext cx="2754757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/>
              <a:t>Designing a Message</a:t>
            </a:r>
          </a:p>
        </p:txBody>
      </p:sp>
    </p:spTree>
    <p:extLst>
      <p:ext uri="{BB962C8B-B14F-4D97-AF65-F5344CB8AC3E}">
        <p14:creationId xmlns:p14="http://schemas.microsoft.com/office/powerpoint/2010/main" val="57357431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4405341" y="6168964"/>
            <a:ext cx="45245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Dr. Perihan Salah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4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B968D72A-83D7-08F2-ED6E-F28E57871500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596022" y="82275"/>
            <a:ext cx="2421250" cy="113056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64C1BC5-3D2A-E90B-2EF2-CB8D2F9A7311}"/>
              </a:ext>
            </a:extLst>
          </p:cNvPr>
          <p:cNvSpPr txBox="1"/>
          <p:nvPr/>
        </p:nvSpPr>
        <p:spPr>
          <a:xfrm>
            <a:off x="686781" y="60976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19682843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8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a968399c04fe4fe4dc7da06fb70d1f66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29eff524e268ff0c86728610c23328f6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3:SharedWithUsers" minOccurs="0"/>
                <xsd:element ref="ns3:SharedWithDetails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fbce9ccb-a055-48b1-a76c-139ecd114ee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C04C5CAC-596C-47B3-8F30-E8A7EF018F2E}"/>
</file>

<file path=customXml/itemProps2.xml><?xml version="1.0" encoding="utf-8"?>
<ds:datastoreItem xmlns:ds="http://schemas.openxmlformats.org/officeDocument/2006/customXml" ds:itemID="{2732E77B-D226-4EFB-B7B4-10665B31D7F0}"/>
</file>

<file path=customXml/itemProps3.xml><?xml version="1.0" encoding="utf-8"?>
<ds:datastoreItem xmlns:ds="http://schemas.openxmlformats.org/officeDocument/2006/customXml" ds:itemID="{E90DDF9F-85F0-4E43-B01E-3CBDCE0A5BF2}"/>
</file>

<file path=docProps/app.xml><?xml version="1.0" encoding="utf-8"?>
<Properties xmlns="http://schemas.openxmlformats.org/officeDocument/2006/extended-properties" xmlns:vt="http://schemas.openxmlformats.org/officeDocument/2006/docPropsVTypes">
  <TotalTime>5029</TotalTime>
  <Words>1192</Words>
  <Application>Microsoft Office PowerPoint</Application>
  <PresentationFormat>Widescreen</PresentationFormat>
  <Paragraphs>173</Paragraphs>
  <Slides>33</Slides>
  <Notes>10</Notes>
  <HiddenSlides>0</HiddenSlides>
  <MMClips>2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33</vt:i4>
      </vt:variant>
    </vt:vector>
  </HeadingPairs>
  <TitlesOfParts>
    <vt:vector size="45" baseType="lpstr">
      <vt:lpstr>ＭＳ Ｐゴシック</vt:lpstr>
      <vt:lpstr>Arial</vt:lpstr>
      <vt:lpstr>Calibri</vt:lpstr>
      <vt:lpstr>Calibri Light</vt:lpstr>
      <vt:lpstr>Calibri-Light</vt:lpstr>
      <vt:lpstr>Roboto Light</vt:lpstr>
      <vt:lpstr>Tajawal ExtraBold</vt:lpstr>
      <vt:lpstr>Tajawal Medium</vt:lpstr>
      <vt:lpstr>Times New Roman</vt:lpstr>
      <vt:lpstr>Wingdings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Perihan Salah</cp:lastModifiedBy>
  <cp:revision>149</cp:revision>
  <dcterms:created xsi:type="dcterms:W3CDTF">2023-04-29T09:08:23Z</dcterms:created>
  <dcterms:modified xsi:type="dcterms:W3CDTF">2026-09-10T08:15:50Z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