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10" r:id="rId7"/>
    <p:sldId id="599" r:id="rId8"/>
    <p:sldId id="276" r:id="rId9"/>
    <p:sldId id="511" r:id="rId10"/>
    <p:sldId id="512" r:id="rId11"/>
    <p:sldId id="513" r:id="rId12"/>
    <p:sldId id="514" r:id="rId13"/>
    <p:sldId id="515" r:id="rId14"/>
    <p:sldId id="545" r:id="rId15"/>
    <p:sldId id="546" r:id="rId16"/>
    <p:sldId id="547" r:id="rId17"/>
    <p:sldId id="548" r:id="rId18"/>
    <p:sldId id="549" r:id="rId19"/>
    <p:sldId id="561" r:id="rId20"/>
    <p:sldId id="562" r:id="rId21"/>
    <p:sldId id="579" r:id="rId22"/>
    <p:sldId id="580" r:id="rId23"/>
    <p:sldId id="583" r:id="rId24"/>
    <p:sldId id="581" r:id="rId25"/>
    <p:sldId id="582" r:id="rId26"/>
    <p:sldId id="584" r:id="rId27"/>
    <p:sldId id="585" r:id="rId28"/>
    <p:sldId id="563" r:id="rId29"/>
    <p:sldId id="587" r:id="rId30"/>
    <p:sldId id="588" r:id="rId31"/>
    <p:sldId id="589" r:id="rId32"/>
    <p:sldId id="590" r:id="rId33"/>
    <p:sldId id="591" r:id="rId34"/>
    <p:sldId id="593" r:id="rId35"/>
    <p:sldId id="594" r:id="rId36"/>
    <p:sldId id="564" r:id="rId37"/>
    <p:sldId id="595" r:id="rId38"/>
    <p:sldId id="596" r:id="rId39"/>
    <p:sldId id="597" r:id="rId40"/>
    <p:sldId id="568" r:id="rId41"/>
    <p:sldId id="569" r:id="rId42"/>
    <p:sldId id="570" r:id="rId43"/>
    <p:sldId id="571" r:id="rId44"/>
    <p:sldId id="572" r:id="rId45"/>
    <p:sldId id="573" r:id="rId46"/>
    <p:sldId id="574" r:id="rId47"/>
    <p:sldId id="575" r:id="rId48"/>
    <p:sldId id="576" r:id="rId49"/>
    <p:sldId id="577" r:id="rId50"/>
    <p:sldId id="578" r:id="rId51"/>
    <p:sldId id="598"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512"/>
            <p14:sldId id="513"/>
            <p14:sldId id="514"/>
            <p14:sldId id="515"/>
            <p14:sldId id="545"/>
            <p14:sldId id="546"/>
            <p14:sldId id="547"/>
            <p14:sldId id="548"/>
            <p14:sldId id="549"/>
            <p14:sldId id="561"/>
            <p14:sldId id="562"/>
            <p14:sldId id="579"/>
            <p14:sldId id="580"/>
            <p14:sldId id="583"/>
            <p14:sldId id="581"/>
            <p14:sldId id="582"/>
            <p14:sldId id="584"/>
            <p14:sldId id="585"/>
            <p14:sldId id="563"/>
            <p14:sldId id="587"/>
            <p14:sldId id="588"/>
            <p14:sldId id="589"/>
            <p14:sldId id="590"/>
            <p14:sldId id="591"/>
            <p14:sldId id="593"/>
            <p14:sldId id="594"/>
            <p14:sldId id="564"/>
            <p14:sldId id="595"/>
            <p14:sldId id="596"/>
            <p14:sldId id="597"/>
            <p14:sldId id="568"/>
            <p14:sldId id="569"/>
            <p14:sldId id="570"/>
            <p14:sldId id="571"/>
            <p14:sldId id="572"/>
            <p14:sldId id="573"/>
            <p14:sldId id="574"/>
            <p14:sldId id="575"/>
            <p14:sldId id="576"/>
            <p14:sldId id="577"/>
            <p14:sldId id="578"/>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17"/>
    <p:restoredTop sz="93778" autoAdjust="0"/>
  </p:normalViewPr>
  <p:slideViewPr>
    <p:cSldViewPr snapToGrid="0">
      <p:cViewPr>
        <p:scale>
          <a:sx n="67" d="100"/>
          <a:sy n="67" d="100"/>
        </p:scale>
        <p:origin x="-328" y="10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61106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21258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158727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20487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30134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36811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444465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515549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161406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727899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512029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622227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852717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64732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847941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75197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817007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533209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92760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98581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455048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793191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815233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6733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271273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625630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035326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951836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609521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497974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91655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477253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138076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006698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322396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776830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7836108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1840912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3.jpeg"/></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الأولى</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مقدمة في إدارة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451312"/>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الأولى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التعريفية السابقة أهمية إدارة الأزمات في العلاقات العامة بشكلٍ عام، وتوصيف المادة العلمية، وأهداف المقرّر، ومحتواه، والمعارف الرئيسية والمهارات الأساسية التي يتم اكتسابها من خلال المقرّر.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الأولى بفهم الأساسيات والمفاهيم الرئيسية لإدارة الأزمات، بدءًا من تعريفها، وتطورها، مرورًا بدورها ووظائفها في المؤسسات المختلفة، وصولًا إلى أهمية إدارة العلاقات العامة الفعّالة.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 y="4120849"/>
            <a:ext cx="11301705" cy="22799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err="1"/>
              <a:t>www.midocean.km</a:t>
            </a:r>
            <a:endParaRPr lang="en-US" sz="16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الأزمات</a:t>
            </a:r>
            <a:endParaRPr lang="en-US" sz="28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611785"/>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الأزمة وأنواعها</a:t>
            </a:r>
          </a:p>
          <a:p>
            <a:pPr algn="r" rtl="1"/>
            <a:endParaRPr lang="ar-EG" sz="2000" b="1" dirty="0">
              <a:latin typeface="Alexandria" charset="0"/>
              <a:cs typeface="Alexandria" charset="0"/>
            </a:endParaRP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أهمية إدارة الأزمات في العلاقات العامة</a:t>
            </a:r>
          </a:p>
          <a:p>
            <a:pPr algn="r" rtl="1"/>
            <a:endParaRPr lang="ar-EG" sz="2000" b="1" dirty="0">
              <a:latin typeface="Alexandria" charset="0"/>
              <a:cs typeface="Alexandria" charset="0"/>
            </a:endParaRPr>
          </a:p>
        </p:txBody>
      </p:sp>
      <p:sp>
        <p:nvSpPr>
          <p:cNvPr id="13" name="TextBox 12">
            <a:extLst>
              <a:ext uri="{FF2B5EF4-FFF2-40B4-BE49-F238E27FC236}">
                <a16:creationId xmlns:a16="http://schemas.microsoft.com/office/drawing/2014/main" id="{FA25FE17-7784-105D-96ED-F3D4C5AD7599}"/>
              </a:ext>
            </a:extLst>
          </p:cNvPr>
          <p:cNvSpPr txBox="1"/>
          <p:nvPr/>
        </p:nvSpPr>
        <p:spPr>
          <a:xfrm>
            <a:off x="1133108" y="4155549"/>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النظريات الرئيسية وتطبيقاتها في إدارة الأزمات</a:t>
            </a:r>
          </a:p>
          <a:p>
            <a:pPr algn="r" rtl="1"/>
            <a:endParaRPr lang="ar-EG" sz="2000" b="1" dirty="0">
              <a:latin typeface="Alexandria" charset="0"/>
              <a:cs typeface="Alexandria" charset="0"/>
            </a:endParaRP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واقعية ودراسة حالة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174964"/>
          </a:xfrm>
          <a:prstGeom prst="rect">
            <a:avLst/>
          </a:prstGeom>
        </p:spPr>
      </p:pic>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أولًا: </a:t>
            </a:r>
            <a:r>
              <a:rPr lang="ar-EG" sz="2800" b="1" dirty="0">
                <a:latin typeface="Alexandria" charset="0"/>
                <a:cs typeface="Alexandria" charset="0"/>
              </a:rPr>
              <a:t>تعريف الأزمة وأنواعها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8663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تعريف الأزمة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50556" y="2513068"/>
            <a:ext cx="7730269" cy="212814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"الأزمة هي حالة مفاجئة غير متوقعة، تؤدي إلى تعطيل الأنشطة الطبيعية للمؤسسة أو المجتمع، وتتطلّب استجابة سريعة وفعّالة لإدارة الوضع والحد من الأضرار".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تتنوع الأزمات في أسبابها وتأثيراتها، ويمكن أن تنشأ من عوامل طبيعية أو تكنولوجية أو اقتصادية أو سياسية أو اجتماعية.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descr="Reputation Management in a Crisis">
            <a:extLst>
              <a:ext uri="{FF2B5EF4-FFF2-40B4-BE49-F238E27FC236}">
                <a16:creationId xmlns:a16="http://schemas.microsoft.com/office/drawing/2014/main" id="{E2CD174D-DDAE-6996-4D73-359BD94EB9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7168" y="4211933"/>
            <a:ext cx="4921321" cy="277484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5418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الخصائص الرئيسية للأزمة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466327"/>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غير متوقعة:</a:t>
            </a:r>
            <a:r>
              <a:rPr lang="ar-EG" sz="1600" dirty="0">
                <a:latin typeface="Alexandria" charset="0"/>
                <a:cs typeface="Alexandria" charset="0"/>
              </a:rPr>
              <a:t> الأزمات تحدث فجأة ودون تحذير مسبق، مما يجعل من الصعب التخطيط المسبق لها. على سبيل المثال، حدوث زلزال مفاجئ أو تفشي وباء جديد.</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تتطلب استجابة سريعة: </a:t>
            </a:r>
            <a:r>
              <a:rPr lang="ar-EG" sz="1600" dirty="0">
                <a:latin typeface="Alexandria" charset="0"/>
                <a:cs typeface="Alexandria" charset="0"/>
              </a:rPr>
              <a:t>الأزمات تتطلب اتخاذ قرارات سريعة وفعالة للحد من تأثيرها السلبي. على سبيل المثال، استدعاء المنتجات الملوثة على الفور من السوق لتجنب حالات التسمم.</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لها تأثير كبير: </a:t>
            </a:r>
            <a:r>
              <a:rPr lang="ar-EG" sz="1600" dirty="0">
                <a:latin typeface="Alexandria" charset="0"/>
                <a:cs typeface="Alexandria" charset="0"/>
              </a:rPr>
              <a:t>الأزمات عادةً ما تؤدي إلى تأثيرات واسعة النطاق على المؤسسة أو المجتمع، مثل خسائر مالية كبيرة، تضرر السمعة، تأثيرات صحية أو بيئية.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8947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5325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أنواع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67848"/>
            <a:ext cx="9610065" cy="16203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الطبيعية: </a:t>
            </a:r>
            <a:r>
              <a:rPr lang="ar-EG" sz="1600" dirty="0">
                <a:latin typeface="Alexandria" charset="0"/>
                <a:cs typeface="Alexandria" charset="0"/>
              </a:rPr>
              <a:t>مثل الزلازل والفيضانات والحرائق التي تسبب دمارًا كبيرًا للبنية التحتية والمجتمعات.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الصحية: </a:t>
            </a:r>
            <a:r>
              <a:rPr lang="ar-EG" sz="1600" dirty="0">
                <a:latin typeface="Alexandria" charset="0"/>
                <a:cs typeface="Alexandria" charset="0"/>
              </a:rPr>
              <a:t>مثل الأوبئة وتفشي الأمراض التي تؤثر على صحة الأفراد والمجتمعات.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الاقتصادية: </a:t>
            </a:r>
            <a:r>
              <a:rPr lang="ar-EG" sz="1600" dirty="0">
                <a:latin typeface="Alexandria" charset="0"/>
                <a:cs typeface="Alexandria" charset="0"/>
              </a:rPr>
              <a:t>مثل الكساد الاقتصادي والانهيارات السوقية التي تؤدي إلى خسائر مالية كبيرة.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771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أنواع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98964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التكنولوجية: </a:t>
            </a:r>
            <a:r>
              <a:rPr lang="ar-EG" sz="1600" dirty="0">
                <a:latin typeface="Alexandria" charset="0"/>
                <a:cs typeface="Alexandria" charset="0"/>
              </a:rPr>
              <a:t>مثل الاختراقات الأمنية وفشل الأنظمة التقنية التي تؤدي إلى فقدان البيانات والاضطرابات التشغيلية. </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الاجتماعية: </a:t>
            </a:r>
            <a:r>
              <a:rPr lang="ar-EG" sz="1600" dirty="0">
                <a:latin typeface="Alexandria" charset="0"/>
                <a:cs typeface="Alexandria" charset="0"/>
              </a:rPr>
              <a:t>مثل الاحتجاجات والشغب التي تؤدي إلى اضطرابات اجتماعية.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السياسية: </a:t>
            </a:r>
            <a:r>
              <a:rPr lang="ar-EG" sz="1600" dirty="0">
                <a:latin typeface="Alexandria" charset="0"/>
                <a:cs typeface="Alexandria" charset="0"/>
              </a:rPr>
              <a:t>مثل الحروب والنزاعات التي تؤدي إلى عدم الاستقرار السياسي.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11089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88501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دورة حياة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466327"/>
            <a:ext cx="9610065" cy="16203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ما قبل الأزمة: </a:t>
            </a:r>
            <a:r>
              <a:rPr lang="ar-EG" sz="1600" dirty="0">
                <a:latin typeface="Alexandria" charset="0"/>
                <a:cs typeface="Alexandria" charset="0"/>
              </a:rPr>
              <a:t>مرحلة التحضير والتخطيط لمواجهة الأزمات المحتملة.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خلال الأزمة: </a:t>
            </a:r>
            <a:r>
              <a:rPr lang="ar-EG" sz="1600" dirty="0">
                <a:latin typeface="Alexandria" charset="0"/>
                <a:cs typeface="Alexandria" charset="0"/>
              </a:rPr>
              <a:t>مرحلة الاستجابة الفورية لإدارة الأزمة والتقليل من تأثيراتها.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ما بعد الأزمة: </a:t>
            </a:r>
            <a:r>
              <a:rPr lang="ar-EG" sz="1600" dirty="0">
                <a:latin typeface="Alexandria" charset="0"/>
                <a:cs typeface="Alexandria" charset="0"/>
              </a:rPr>
              <a:t>مرحلة التعافي والتقييم والدروس المستفادة لتحسين الاستجابة المستقبلية.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descr="A Guide to Crisis Management | Noggin">
            <a:extLst>
              <a:ext uri="{FF2B5EF4-FFF2-40B4-BE49-F238E27FC236}">
                <a16:creationId xmlns:a16="http://schemas.microsoft.com/office/drawing/2014/main" id="{ED415243-AEF3-42C1-9081-B959DFBBFF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953012"/>
            <a:ext cx="8806529" cy="290498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687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ثانيًا: </a:t>
            </a:r>
            <a:r>
              <a:rPr lang="ar-EG" sz="2800" b="1" dirty="0">
                <a:latin typeface="Alexandria" charset="0"/>
                <a:cs typeface="Alexandria" charset="0"/>
              </a:rPr>
              <a:t>أهمية إدارة الأزمات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8663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82220" y="2583006"/>
            <a:ext cx="10298605" cy="17588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حماية سمعة المؤسسة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إدارة الأزمات بفعالية تساهم في حماية سمعة المؤسسة والحفاظ على ثقة الجمهور. على سبيل المثال، استجابة شركة </a:t>
            </a:r>
            <a:r>
              <a:rPr lang="ar-EG" sz="1600" dirty="0" err="1">
                <a:latin typeface="Alexandria" charset="0"/>
                <a:cs typeface="Alexandria" charset="0"/>
              </a:rPr>
              <a:t>تايلينول</a:t>
            </a:r>
            <a:r>
              <a:rPr lang="ar-EG" sz="1600" dirty="0">
                <a:latin typeface="Alexandria" charset="0"/>
                <a:cs typeface="Alexandria" charset="0"/>
              </a:rPr>
              <a:t> السريعة والشفافة لأزمة التلوث بالسيانيد في 1982 ساعدت في استعادة ثقة المستهلكين.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 name="Picture 8">
            <a:extLst>
              <a:ext uri="{FF2B5EF4-FFF2-40B4-BE49-F238E27FC236}">
                <a16:creationId xmlns:a16="http://schemas.microsoft.com/office/drawing/2014/main" id="{2147A831-A578-B874-C0E7-21124D6D0872}"/>
              </a:ext>
            </a:extLst>
          </p:cNvPr>
          <p:cNvPicPr>
            <a:picLocks noChangeAspect="1"/>
          </p:cNvPicPr>
          <p:nvPr/>
        </p:nvPicPr>
        <p:blipFill>
          <a:blip r:embed="rId4"/>
          <a:stretch>
            <a:fillRect/>
          </a:stretch>
        </p:blipFill>
        <p:spPr>
          <a:xfrm>
            <a:off x="3070261" y="4360755"/>
            <a:ext cx="6051478" cy="2589329"/>
          </a:xfrm>
          <a:prstGeom prst="rect">
            <a:avLst/>
          </a:prstGeom>
          <a:effectLst>
            <a:softEdge rad="317500"/>
          </a:effectLst>
        </p:spPr>
      </p:pic>
    </p:spTree>
    <p:extLst>
      <p:ext uri="{BB962C8B-B14F-4D97-AF65-F5344CB8AC3E}">
        <p14:creationId xmlns:p14="http://schemas.microsoft.com/office/powerpoint/2010/main" val="1792034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7588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الاستجابة السريعة والفعالة</a:t>
            </a:r>
          </a:p>
          <a:p>
            <a:pPr algn="just" rtl="1">
              <a:lnSpc>
                <a:spcPct val="150000"/>
              </a:lnSpc>
              <a:spcBef>
                <a:spcPts val="600"/>
              </a:spcBef>
              <a:spcAft>
                <a:spcPts val="1200"/>
              </a:spcAft>
            </a:pPr>
            <a:r>
              <a:rPr lang="ar-EG" sz="1600" dirty="0">
                <a:latin typeface="Alexandria" charset="0"/>
                <a:cs typeface="Alexandria" charset="0"/>
              </a:rPr>
              <a:t>تساهم إدارة الأزمات في توفير استجابات سريعة وفعالة للأزمات، مما يساعد في تقليل الضرر والسيطرة على الوضع. على سبيل المثال، استجابة شركة بي بي السريعة لأزمة التسرب النفطي في خليج المكسيك في 2010 تضمنت محاولات متعددة لاحتواء التسرب وحملات تنظيف واسعة.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96401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96000" y="2816299"/>
            <a:ext cx="5784825" cy="249747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تعزيز الاتصال الداخلي والخارجي</a:t>
            </a:r>
          </a:p>
          <a:p>
            <a:pPr algn="just" rtl="1">
              <a:lnSpc>
                <a:spcPct val="150000"/>
              </a:lnSpc>
              <a:spcBef>
                <a:spcPts val="600"/>
              </a:spcBef>
              <a:spcAft>
                <a:spcPts val="1200"/>
              </a:spcAft>
            </a:pPr>
            <a:r>
              <a:rPr lang="ar-EG" sz="1600" dirty="0">
                <a:latin typeface="Alexandria" charset="0"/>
                <a:cs typeface="Alexandria" charset="0"/>
              </a:rPr>
              <a:t>تحسين مهارات الاتصال الداخلي والخارجي خلال الأزمات لضمان وصول الرسائل الصحيحة إلى الجمهور المستهدف. على سبيل المثال، استجابة شركة تويوتا لأزمة استدعاء السيارات في 2009-2010 شملت التواصل المستمر مع العملاء وتحسين معايير الأمان.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DABF220D-05BD-DD22-EE80-AEADA3FE133C}"/>
              </a:ext>
            </a:extLst>
          </p:cNvPr>
          <p:cNvPicPr>
            <a:picLocks noChangeAspect="1"/>
          </p:cNvPicPr>
          <p:nvPr/>
        </p:nvPicPr>
        <p:blipFill>
          <a:blip r:embed="rId4"/>
          <a:stretch>
            <a:fillRect/>
          </a:stretch>
        </p:blipFill>
        <p:spPr>
          <a:xfrm>
            <a:off x="311175" y="2003643"/>
            <a:ext cx="4767486" cy="3780630"/>
          </a:xfrm>
          <a:prstGeom prst="rect">
            <a:avLst/>
          </a:prstGeom>
          <a:effectLst>
            <a:softEdge rad="127000"/>
          </a:effectLst>
        </p:spPr>
      </p:pic>
    </p:spTree>
    <p:extLst>
      <p:ext uri="{BB962C8B-B14F-4D97-AF65-F5344CB8AC3E}">
        <p14:creationId xmlns:p14="http://schemas.microsoft.com/office/powerpoint/2010/main" val="3895935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200364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924728" y="2816299"/>
            <a:ext cx="7956097" cy="17588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4. تطبيق استراتيجيات إدارة السمعة</a:t>
            </a:r>
          </a:p>
          <a:p>
            <a:pPr algn="just" rtl="1">
              <a:lnSpc>
                <a:spcPct val="150000"/>
              </a:lnSpc>
              <a:spcBef>
                <a:spcPts val="600"/>
              </a:spcBef>
              <a:spcAft>
                <a:spcPts val="1200"/>
              </a:spcAft>
            </a:pPr>
            <a:r>
              <a:rPr lang="ar-EG" sz="1600" dirty="0">
                <a:latin typeface="Alexandria" charset="0"/>
                <a:cs typeface="Alexandria" charset="0"/>
              </a:rPr>
              <a:t>تطبيق استراتيجيات لإدارة السمعة والحفاظ على صورة المؤسسة وتقليل الضرر الناتج عن الأزمات. على سبيل المثال، استخدام وسائل التواصل الاجتماعي للتفاعل مع الجمهور وتقديم المعلومات اللازمة.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61794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النظريات الرئيسية وتطبيقاتها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128147"/>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sz="1600" b="1" dirty="0">
                <a:latin typeface="Alexandria" charset="0"/>
                <a:cs typeface="Alexandria" charset="0"/>
              </a:rPr>
              <a:t>نظريات إدارة الأزمات</a:t>
            </a:r>
          </a:p>
          <a:p>
            <a:pPr algn="just" rtl="1">
              <a:lnSpc>
                <a:spcPct val="150000"/>
              </a:lnSpc>
              <a:spcBef>
                <a:spcPts val="600"/>
              </a:spcBef>
              <a:spcAft>
                <a:spcPts val="1200"/>
              </a:spcAft>
            </a:pPr>
            <a:r>
              <a:rPr lang="ar-EG" sz="1600" dirty="0">
                <a:latin typeface="Alexandria" charset="0"/>
                <a:cs typeface="Alexandria" charset="0"/>
              </a:rPr>
              <a:t>تشمل إدارة الأزمات مجموعة من النظريات التي توفر إطارًا لفهم كيفية التعامل مع الأزمات بفعالية. تهدف هذه النظريات إلى تقديم نماذج واستراتيجيات تساعد المؤسسات على الاستعداد والاستجابة للأزمات بشكل منظم. ومن بين هذه النظريات نجد نظرية الأنظمة ونظرية الفوضى، وكل منهما يقدم منظورًا مختلفًا في كيفية التعامل مع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92179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الأنظمة </a:t>
            </a:r>
            <a:r>
              <a:rPr lang="en-GB" sz="1600" b="1" dirty="0">
                <a:latin typeface="Alexandria" charset="0"/>
                <a:cs typeface="Alexandria" charset="0"/>
              </a:rPr>
              <a:t>Systems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مفهوم النظام</a:t>
            </a:r>
            <a:r>
              <a:rPr lang="ar-EG" sz="1600" dirty="0">
                <a:latin typeface="Alexandria" charset="0"/>
                <a:cs typeface="Alexandria" charset="0"/>
              </a:rPr>
              <a:t>: تعتبر نظرية الأنظمة المؤسسة كنظام متكامل يتكون من مجموعة من الأجزاء المترابطة والمتفاعلة. وتركز هذه النظرية على فهم العلاقات بين الأجزاء المختلفة وكيفية تأثيرها على بعضها البعض.</a:t>
            </a:r>
          </a:p>
          <a:p>
            <a:pPr algn="just" rtl="1">
              <a:lnSpc>
                <a:spcPct val="150000"/>
              </a:lnSpc>
              <a:spcBef>
                <a:spcPts val="600"/>
              </a:spcBef>
              <a:spcAft>
                <a:spcPts val="1200"/>
              </a:spcAft>
            </a:pPr>
            <a:r>
              <a:rPr lang="ar-EG" sz="1600" b="1" dirty="0">
                <a:latin typeface="Alexandria" charset="0"/>
                <a:cs typeface="Alexandria" charset="0"/>
              </a:rPr>
              <a:t>التعامل مع الأزمات كنظام متكامل: </a:t>
            </a:r>
            <a:r>
              <a:rPr lang="ar-EG" sz="1600" dirty="0">
                <a:latin typeface="Alexandria" charset="0"/>
                <a:cs typeface="Alexandria" charset="0"/>
              </a:rPr>
              <a:t>تتطلب إدارة الأزمات من منظور نظرية الأنظمة النظر إلى الأزمة على أنها تؤثر على جميع أجزاء النظام (المؤسسة) وليس فقط على جزء واحد. يتضمن ذلك تحليل كيفية تأثير الأزمة على العمليات المختلفة للمؤسسة، مثل الإنتاج والتسويق والموارد البشرية.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846445BE-4D93-208F-8CCF-92154DFEAB63}"/>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2401337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الأنظمة </a:t>
            </a:r>
            <a:r>
              <a:rPr lang="en-GB" sz="1600" b="1" dirty="0">
                <a:latin typeface="Alexandria" charset="0"/>
                <a:cs typeface="Alexandria" charset="0"/>
              </a:rPr>
              <a:t>Systems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التنسيق والتكامل: </a:t>
            </a:r>
            <a:r>
              <a:rPr lang="ar-EG" sz="1600" dirty="0">
                <a:latin typeface="Alexandria" charset="0"/>
                <a:cs typeface="Alexandria" charset="0"/>
              </a:rPr>
              <a:t>تدعو النظرية إلى أهمية التنسيق والتكامل بين جميع أجزاء النظام أثناء إدارة الأزمة. يجب أن تعمل جميع الأقسام معًا بشكل متكامل لضمان استجابة فعالة للأزمة.</a:t>
            </a:r>
          </a:p>
          <a:p>
            <a:pPr algn="just" rtl="1">
              <a:lnSpc>
                <a:spcPct val="150000"/>
              </a:lnSpc>
              <a:spcBef>
                <a:spcPts val="600"/>
              </a:spcBef>
              <a:spcAft>
                <a:spcPts val="1200"/>
              </a:spcAft>
            </a:pPr>
            <a:r>
              <a:rPr lang="ar-EG" sz="1600" b="1" dirty="0">
                <a:latin typeface="Alexandria" charset="0"/>
                <a:cs typeface="Alexandria" charset="0"/>
              </a:rPr>
              <a:t>المرونة والتكيف: </a:t>
            </a:r>
            <a:r>
              <a:rPr lang="ar-EG" sz="1600" dirty="0">
                <a:latin typeface="Alexandria" charset="0"/>
                <a:cs typeface="Alexandria" charset="0"/>
              </a:rPr>
              <a:t>تتطلب إدارة الأزمات من منظور نظرية الأنظمة أن تكون المؤسسة مرنة وقادرة على التكيف مع التغيرات التي تفرضها الأزمة. يتضمن ذلك تعديل العمليات والإجراءات بسرعة للتعامل مع المستجدات.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48FAA419-C278-B980-E7F6-28F1F8A707D7}"/>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421762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7588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تطبيقات نظرية الأنظمة </a:t>
            </a:r>
            <a:r>
              <a:rPr lang="en-GB" sz="1600" b="1" dirty="0">
                <a:latin typeface="Alexandria" charset="0"/>
                <a:cs typeface="Alexandria" charset="0"/>
              </a:rPr>
              <a:t>Systems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خلال أزمة كوفيد-19، اضطرت الشركات إلى تعديل عملياتها بسرعة لضمان سلامة الموظفين واستمرارية العمل. عملت جميع الأقسام معًا بشكل متكامل للتكيف مع الوضع الجديد، من خلال توفير بيئات عمل آمنة وتبني العمل عن بعد.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48FAA419-C278-B980-E7F6-28F1F8A707D7}"/>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144707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الفوضى </a:t>
            </a:r>
            <a:r>
              <a:rPr lang="en-GB" sz="1600" b="1" dirty="0">
                <a:latin typeface="Alexandria" charset="0"/>
                <a:cs typeface="Alexandria" charset="0"/>
              </a:rPr>
              <a:t>Chaos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مفهوم الفوضى: </a:t>
            </a:r>
            <a:r>
              <a:rPr lang="ar-EG" sz="1600" dirty="0">
                <a:latin typeface="Alexandria" charset="0"/>
                <a:cs typeface="Alexandria" charset="0"/>
              </a:rPr>
              <a:t>تعتبر نظرية الفوضى أن الأنظمة قد تكون غير مستقرة وغير قابلة للتنبؤ، وتتعامل مع الأزمات التي تتسم بعدم اليقين والتعقيد والتغير المستمر.</a:t>
            </a:r>
          </a:p>
          <a:p>
            <a:pPr algn="just" rtl="1">
              <a:lnSpc>
                <a:spcPct val="150000"/>
              </a:lnSpc>
              <a:spcBef>
                <a:spcPts val="600"/>
              </a:spcBef>
              <a:spcAft>
                <a:spcPts val="1200"/>
              </a:spcAft>
            </a:pPr>
            <a:r>
              <a:rPr lang="ar-EG" sz="1600" b="1" dirty="0">
                <a:latin typeface="Alexandria" charset="0"/>
                <a:cs typeface="Alexandria" charset="0"/>
              </a:rPr>
              <a:t>الأزمات غير المتوقعة وغير المنضبطة: </a:t>
            </a:r>
            <a:r>
              <a:rPr lang="ar-EG" sz="1600" dirty="0">
                <a:latin typeface="Alexandria" charset="0"/>
                <a:cs typeface="Alexandria" charset="0"/>
              </a:rPr>
              <a:t>تركز النظرية على كيفية التعامل مع الأزمات التي لا يمكن التنبؤ بها والتي تتطور بشكل غير منضبط. تتطلب هذه الأزمات استجابة مرنة وسريعة للتكيف مع الظروف المتغيرة.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9AA886A5-0E5F-4AD7-EFE5-9A69C80930F1}"/>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472799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نظرية الفوضى </a:t>
            </a:r>
            <a:r>
              <a:rPr lang="en-GB" sz="1600" b="1" dirty="0">
                <a:latin typeface="Alexandria" charset="0"/>
                <a:cs typeface="Alexandria" charset="0"/>
              </a:rPr>
              <a:t>Chaos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b="1" dirty="0">
                <a:latin typeface="Alexandria" charset="0"/>
                <a:cs typeface="Alexandria" charset="0"/>
              </a:rPr>
              <a:t>التعامل مع عدم اليقين: </a:t>
            </a:r>
            <a:r>
              <a:rPr lang="ar-EG" sz="1600" dirty="0">
                <a:latin typeface="Alexandria" charset="0"/>
                <a:cs typeface="Alexandria" charset="0"/>
              </a:rPr>
              <a:t>تشدد نظرية الفوضى على أهمية القدرة على العمل في بيئة غير مؤكدة. يتطلب ذلك وجود خطط طوارئ مرنة وقابلة للتعديل حسب تطورات الأزمة.</a:t>
            </a:r>
          </a:p>
          <a:p>
            <a:pPr algn="just" rtl="1">
              <a:lnSpc>
                <a:spcPct val="150000"/>
              </a:lnSpc>
              <a:spcBef>
                <a:spcPts val="600"/>
              </a:spcBef>
              <a:spcAft>
                <a:spcPts val="1200"/>
              </a:spcAft>
            </a:pPr>
            <a:r>
              <a:rPr lang="ar-EG" sz="1600" b="1" dirty="0">
                <a:latin typeface="Alexandria" charset="0"/>
                <a:cs typeface="Alexandria" charset="0"/>
              </a:rPr>
              <a:t>الديناميكية والتكيف السريع: </a:t>
            </a:r>
            <a:r>
              <a:rPr lang="ar-EG" sz="1600" dirty="0">
                <a:latin typeface="Alexandria" charset="0"/>
                <a:cs typeface="Alexandria" charset="0"/>
              </a:rPr>
              <a:t>تشجع النظرية على التكيف السريع مع التغيرات المفاجئة واستخدام الابتكار لإيجاد حلول جديدة. يجب أن تكون المؤسسات قادرة على تعديل استراتيجياتها بسرعة لمواجهة التحديات الجديدة.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939107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2816299"/>
            <a:ext cx="9610065" cy="1758815"/>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تطبيقات نظرية الفوضى </a:t>
            </a:r>
            <a:r>
              <a:rPr lang="en-GB" sz="1600" b="1" dirty="0">
                <a:latin typeface="Alexandria" charset="0"/>
                <a:cs typeface="Alexandria" charset="0"/>
              </a:rPr>
              <a:t>Chaos Theory</a:t>
            </a:r>
            <a:endParaRPr lang="ar-EG" sz="1600"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 استجابة الحكومات لتفشي فيروس </a:t>
            </a:r>
            <a:r>
              <a:rPr lang="ar-EG" sz="1600" dirty="0" err="1">
                <a:latin typeface="Alexandria" charset="0"/>
                <a:cs typeface="Alexandria" charset="0"/>
              </a:rPr>
              <a:t>إيبولا</a:t>
            </a:r>
            <a:r>
              <a:rPr lang="ar-EG" sz="1600" dirty="0">
                <a:latin typeface="Alexandria" charset="0"/>
                <a:cs typeface="Alexandria" charset="0"/>
              </a:rPr>
              <a:t>. بسبب الطابع غير المتوقع والانتشار السريع للفيروس، كان على الحكومات والمؤسسات الصحية العمل في بيئة غير مستقرة، حيث تم تعديل الخطط باستمرار بناءً على المعلومات الجديدة واتخاذ قرارات سريعة للتصدي للفيروس.</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2563353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816299"/>
            <a:ext cx="6908133" cy="2497479"/>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الخلاصة:</a:t>
            </a:r>
          </a:p>
          <a:p>
            <a:pPr algn="just" rtl="1">
              <a:lnSpc>
                <a:spcPct val="150000"/>
              </a:lnSpc>
              <a:spcBef>
                <a:spcPts val="600"/>
              </a:spcBef>
              <a:spcAft>
                <a:spcPts val="1200"/>
              </a:spcAft>
            </a:pPr>
            <a:r>
              <a:rPr lang="ar-EG" sz="1600" dirty="0">
                <a:latin typeface="Alexandria" charset="0"/>
                <a:cs typeface="Alexandria" charset="0"/>
              </a:rPr>
              <a:t>تقدم كل من نظرية الأنظمة ونظرية الفوضى رؤى قيمة لإدارة الأزمات. بينما تركز نظرية الأنظمة على التكامل والتنسيق بين أجزاء المؤسسة، تركز نظرية الفوضى على التكيف مع عدم اليقين والتغير السريع. باستخدام هاتين النظريتين، يمكن للمؤسسات تطوير استراتيجيات مرنة وفعالة لإدارة الأزمات، مما يساعدها على التكيف مع التحديات والتغيرات المستمرة.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pic>
        <p:nvPicPr>
          <p:cNvPr id="37890" name="Picture 2" descr="إيجابيات وسلبيات نظرية النظم - موضوع">
            <a:extLst>
              <a:ext uri="{FF2B5EF4-FFF2-40B4-BE49-F238E27FC236}">
                <a16:creationId xmlns:a16="http://schemas.microsoft.com/office/drawing/2014/main" id="{BDA4A9F1-460D-53E7-06B2-3E3CAC3008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55" y="1202580"/>
            <a:ext cx="4764106" cy="501808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702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49402" y="2650308"/>
            <a:ext cx="7031423" cy="212814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نموذج الاتصالات في الأزمات</a:t>
            </a:r>
          </a:p>
          <a:p>
            <a:pPr algn="just" rtl="1">
              <a:lnSpc>
                <a:spcPct val="150000"/>
              </a:lnSpc>
              <a:spcBef>
                <a:spcPts val="600"/>
              </a:spcBef>
              <a:spcAft>
                <a:spcPts val="1200"/>
              </a:spcAft>
            </a:pPr>
            <a:r>
              <a:rPr lang="ar-EG" sz="1600" dirty="0">
                <a:latin typeface="Alexandria" charset="0"/>
                <a:cs typeface="Alexandria" charset="0"/>
              </a:rPr>
              <a:t>يؤكد هذا النموذج على أهمية التواصل الفعال خلال الأزمات لضمان توصيل المعلومات الصحيحة وتقليل الشائعات والمعلومات الخاطئة. يهدف هذا النموذج إلى بناء الثقة مع الجمهور المستهدف من خلال الشفافية والصدق، ويشمل استخدام وسائل الإعلام التقليدية والرقمية لتحقيق ذلك.</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79930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pic>
        <p:nvPicPr>
          <p:cNvPr id="5" name="Picture 4">
            <a:extLst>
              <a:ext uri="{FF2B5EF4-FFF2-40B4-BE49-F238E27FC236}">
                <a16:creationId xmlns:a16="http://schemas.microsoft.com/office/drawing/2014/main" id="{1042B4E9-5AEE-2B39-974F-058533AD5169}"/>
              </a:ext>
            </a:extLst>
          </p:cNvPr>
          <p:cNvPicPr>
            <a:picLocks noChangeAspect="1"/>
          </p:cNvPicPr>
          <p:nvPr/>
        </p:nvPicPr>
        <p:blipFill>
          <a:blip r:embed="rId4"/>
          <a:stretch>
            <a:fillRect/>
          </a:stretch>
        </p:blipFill>
        <p:spPr>
          <a:xfrm>
            <a:off x="102860" y="1111602"/>
            <a:ext cx="4678237" cy="5381084"/>
          </a:xfrm>
          <a:prstGeom prst="rect">
            <a:avLst/>
          </a:prstGeom>
          <a:effectLst>
            <a:softEdge rad="317500"/>
          </a:effectLst>
        </p:spPr>
      </p:pic>
    </p:spTree>
    <p:extLst>
      <p:ext uri="{BB962C8B-B14F-4D97-AF65-F5344CB8AC3E}">
        <p14:creationId xmlns:p14="http://schemas.microsoft.com/office/powerpoint/2010/main" val="29437400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1828905"/>
            <a:ext cx="9610065" cy="4447371"/>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marL="342900" indent="-342900" algn="just" rtl="1">
              <a:spcBef>
                <a:spcPts val="600"/>
              </a:spcBef>
              <a:spcAft>
                <a:spcPts val="1200"/>
              </a:spcAft>
              <a:buAutoNum type="arabicPeriod"/>
            </a:pPr>
            <a:r>
              <a:rPr lang="ar-EG" sz="1600" b="1" dirty="0">
                <a:latin typeface="Alexandria" charset="0"/>
                <a:cs typeface="Alexandria" charset="0"/>
              </a:rPr>
              <a:t>التخطيط المسبق: </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وضع خطة اتصال شاملة:</a:t>
            </a:r>
          </a:p>
          <a:p>
            <a:pPr algn="just" rtl="1">
              <a:spcBef>
                <a:spcPts val="600"/>
              </a:spcBef>
              <a:spcAft>
                <a:spcPts val="1200"/>
              </a:spcAft>
            </a:pPr>
            <a:r>
              <a:rPr lang="ar-EG" sz="1400" dirty="0">
                <a:latin typeface="Alexandria" charset="0"/>
                <a:cs typeface="Alexandria" charset="0"/>
              </a:rPr>
              <a:t>يجب أن تتضمن الخطة استراتيجيات الاتصال مع الجمهور الداخلي (الموظفين) والخارجي (العملاء، وسائل الإعلام، المجتمع).</a:t>
            </a:r>
          </a:p>
          <a:p>
            <a:pPr algn="just" rtl="1">
              <a:spcBef>
                <a:spcPts val="600"/>
              </a:spcBef>
              <a:spcAft>
                <a:spcPts val="1200"/>
              </a:spcAft>
            </a:pPr>
            <a:r>
              <a:rPr lang="ar-EG" sz="1400" dirty="0">
                <a:latin typeface="Alexandria" charset="0"/>
                <a:cs typeface="Alexandria" charset="0"/>
              </a:rPr>
              <a:t>تحديد المتحدثين الرسميين وتدريبهم على التعامل مع وسائل الإعلام.</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تحديد الجمهور المستهدف:</a:t>
            </a:r>
          </a:p>
          <a:p>
            <a:pPr algn="just" rtl="1">
              <a:spcBef>
                <a:spcPts val="600"/>
              </a:spcBef>
              <a:spcAft>
                <a:spcPts val="1200"/>
              </a:spcAft>
            </a:pPr>
            <a:r>
              <a:rPr lang="ar-EG" sz="1400" dirty="0">
                <a:latin typeface="Alexandria" charset="0"/>
                <a:cs typeface="Alexandria" charset="0"/>
              </a:rPr>
              <a:t>تحديد الفئات المستهدفة من الجمهور التي تحتاج إلى التواصل معها أثناء الأزمة.</a:t>
            </a:r>
          </a:p>
          <a:p>
            <a:pPr algn="just" rtl="1">
              <a:spcBef>
                <a:spcPts val="600"/>
              </a:spcBef>
              <a:spcAft>
                <a:spcPts val="1200"/>
              </a:spcAft>
            </a:pPr>
            <a:r>
              <a:rPr lang="ar-EG" sz="1400" dirty="0">
                <a:latin typeface="Alexandria" charset="0"/>
                <a:cs typeface="Alexandria" charset="0"/>
              </a:rPr>
              <a:t>معرفة احتياجات الجمهور وكيفية تلقيهم للمعلومات.</a:t>
            </a:r>
          </a:p>
          <a:p>
            <a:pPr algn="just" rtl="1">
              <a:spcBef>
                <a:spcPts val="600"/>
              </a:spcBef>
              <a:spcAft>
                <a:spcPts val="1200"/>
              </a:spcAft>
            </a:pPr>
            <a:endParaRPr lang="ar-EG"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076460"/>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75731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2100601"/>
            <a:ext cx="9610065" cy="3554819"/>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spcBef>
                <a:spcPts val="600"/>
              </a:spcBef>
              <a:spcAft>
                <a:spcPts val="1200"/>
              </a:spcAft>
            </a:pPr>
            <a:r>
              <a:rPr lang="ar-EG" sz="1600" b="1" dirty="0">
                <a:latin typeface="Alexandria" charset="0"/>
                <a:cs typeface="Alexandria" charset="0"/>
              </a:rPr>
              <a:t>2. الشفافية والصدق:</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تقديم المعلومات الصحيحة:</a:t>
            </a:r>
          </a:p>
          <a:p>
            <a:pPr algn="just" rtl="1">
              <a:spcBef>
                <a:spcPts val="600"/>
              </a:spcBef>
              <a:spcAft>
                <a:spcPts val="1200"/>
              </a:spcAft>
            </a:pPr>
            <a:r>
              <a:rPr lang="ar-EG" sz="1400" dirty="0">
                <a:latin typeface="Alexandria" charset="0"/>
                <a:cs typeface="Alexandria" charset="0"/>
              </a:rPr>
              <a:t>توفير معلومات دقيقة وموثوقة حول الأزمة والإجراءات المتخذة.</a:t>
            </a:r>
          </a:p>
          <a:p>
            <a:pPr algn="just" rtl="1">
              <a:spcBef>
                <a:spcPts val="600"/>
              </a:spcBef>
              <a:spcAft>
                <a:spcPts val="1200"/>
              </a:spcAft>
            </a:pPr>
            <a:r>
              <a:rPr lang="ar-EG" sz="1400" dirty="0">
                <a:latin typeface="Alexandria" charset="0"/>
                <a:cs typeface="Alexandria" charset="0"/>
              </a:rPr>
              <a:t>تجنب إخفاء المعلومات أو تقديم معلومات غير دقيقة.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الاعتراف بالأخطاء:</a:t>
            </a:r>
          </a:p>
          <a:p>
            <a:pPr algn="just" rtl="1">
              <a:spcBef>
                <a:spcPts val="600"/>
              </a:spcBef>
              <a:spcAft>
                <a:spcPts val="1200"/>
              </a:spcAft>
            </a:pPr>
            <a:r>
              <a:rPr lang="ar-EG" sz="1400" dirty="0">
                <a:latin typeface="Alexandria" charset="0"/>
                <a:cs typeface="Alexandria" charset="0"/>
              </a:rPr>
              <a:t>إذا تم ارتكاب أخطاء، يجب الاعتراف بها والاعتذار عنها وتوضيح الإجراءات التصحيحية المتخذة.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23255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2189867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992879"/>
            <a:ext cx="9610065" cy="4001095"/>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spcBef>
                <a:spcPts val="600"/>
              </a:spcBef>
              <a:spcAft>
                <a:spcPts val="1200"/>
              </a:spcAft>
            </a:pPr>
            <a:r>
              <a:rPr lang="ar-EG" sz="1600" b="1" dirty="0">
                <a:latin typeface="Alexandria" charset="0"/>
                <a:cs typeface="Alexandria" charset="0"/>
              </a:rPr>
              <a:t>3. التواصل المستمر: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تحديثات منتظمة:</a:t>
            </a:r>
          </a:p>
          <a:p>
            <a:pPr algn="just" rtl="1">
              <a:spcBef>
                <a:spcPts val="600"/>
              </a:spcBef>
              <a:spcAft>
                <a:spcPts val="1200"/>
              </a:spcAft>
            </a:pPr>
            <a:r>
              <a:rPr lang="ar-EG" sz="1400" dirty="0">
                <a:latin typeface="Alexandria" charset="0"/>
                <a:cs typeface="Alexandria" charset="0"/>
              </a:rPr>
              <a:t>تقديم تحديثات منتظمة حول تطورات الأزمة والإجراءات المتخذة.</a:t>
            </a:r>
          </a:p>
          <a:p>
            <a:pPr algn="just" rtl="1">
              <a:spcBef>
                <a:spcPts val="600"/>
              </a:spcBef>
              <a:spcAft>
                <a:spcPts val="1200"/>
              </a:spcAft>
            </a:pPr>
            <a:r>
              <a:rPr lang="ar-EG" sz="1400" dirty="0">
                <a:latin typeface="Alexandria" charset="0"/>
                <a:cs typeface="Alexandria" charset="0"/>
              </a:rPr>
              <a:t>استخدام جداول زمنية محددة لنشر المعلومات.</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استخدام قنوات الاتصال المتعددة:</a:t>
            </a:r>
          </a:p>
          <a:p>
            <a:pPr algn="just" rtl="1">
              <a:spcBef>
                <a:spcPts val="600"/>
              </a:spcBef>
              <a:spcAft>
                <a:spcPts val="1200"/>
              </a:spcAft>
            </a:pPr>
            <a:r>
              <a:rPr lang="ar-EG" sz="1400" dirty="0">
                <a:latin typeface="Alexandria" charset="0"/>
                <a:cs typeface="Alexandria" charset="0"/>
              </a:rPr>
              <a:t>استخدام وسائل الإعلام التقليدية مثل التلفزيون والصحف والراديو.</a:t>
            </a:r>
          </a:p>
          <a:p>
            <a:pPr algn="just" rtl="1">
              <a:spcBef>
                <a:spcPts val="600"/>
              </a:spcBef>
              <a:spcAft>
                <a:spcPts val="1200"/>
              </a:spcAft>
            </a:pPr>
            <a:r>
              <a:rPr lang="ar-EG" sz="1400" dirty="0">
                <a:latin typeface="Alexandria" charset="0"/>
                <a:cs typeface="Alexandria" charset="0"/>
              </a:rPr>
              <a:t>استخدام وسائل الإعلام الرقمية مثل المواقع الإلكترونية ووسائل التواصل الاجتماعي والبريد الإلكتروني.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23255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878205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2070624"/>
            <a:ext cx="9610065" cy="3554819"/>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spcBef>
                <a:spcPts val="600"/>
              </a:spcBef>
              <a:spcAft>
                <a:spcPts val="1200"/>
              </a:spcAft>
            </a:pPr>
            <a:r>
              <a:rPr lang="ar-EG" sz="1600" b="1" dirty="0">
                <a:latin typeface="Alexandria" charset="0"/>
                <a:cs typeface="Alexandria" charset="0"/>
              </a:rPr>
              <a:t>4. التفاعل مع الجمهور:</a:t>
            </a:r>
          </a:p>
          <a:p>
            <a:pPr algn="just" rtl="1">
              <a:spcBef>
                <a:spcPts val="600"/>
              </a:spcBef>
              <a:spcAft>
                <a:spcPts val="1200"/>
              </a:spcAft>
            </a:pPr>
            <a:r>
              <a:rPr lang="ar-EG" sz="1400" b="1" dirty="0">
                <a:latin typeface="Alexandria" charset="0"/>
                <a:cs typeface="Alexandria" charset="0"/>
              </a:rPr>
              <a:t>الرد على الاستفسارات والشكاوى:</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قنوات للتواصل مع الجمهور والرد على استفساراتهم وشكاواهم بشكل سريع.</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استخدام وسائل التواصل الاجتماعي للتفاعل المباشر مع الجمهور.</a:t>
            </a:r>
          </a:p>
          <a:p>
            <a:pPr algn="just" rtl="1">
              <a:spcBef>
                <a:spcPts val="600"/>
              </a:spcBef>
              <a:spcAft>
                <a:spcPts val="1200"/>
              </a:spcAft>
            </a:pPr>
            <a:r>
              <a:rPr lang="ar-EG" sz="1400" b="1" dirty="0">
                <a:latin typeface="Alexandria" charset="0"/>
                <a:cs typeface="Alexandria" charset="0"/>
              </a:rPr>
              <a:t>إجراء استطلاعات للرأي: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جمع ملاحظات الجمهور لتحسين استراتيجيات الاتصال والاستجابة للأزمات.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296354"/>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620630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054453" y="1927911"/>
            <a:ext cx="9610065" cy="388773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 نموذج الاتصالات في الأزمات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مكونات نموذج الاتصالات في الأزمات:</a:t>
            </a:r>
          </a:p>
          <a:p>
            <a:pPr algn="just" rtl="1">
              <a:lnSpc>
                <a:spcPct val="150000"/>
              </a:lnSpc>
              <a:spcBef>
                <a:spcPts val="600"/>
              </a:spcBef>
              <a:spcAft>
                <a:spcPts val="1200"/>
              </a:spcAft>
            </a:pPr>
            <a:r>
              <a:rPr lang="ar-EG" sz="1600" b="1" dirty="0">
                <a:latin typeface="Alexandria" charset="0"/>
                <a:cs typeface="Alexandria" charset="0"/>
              </a:rPr>
              <a:t>5. التعاون مع وسائل الإعلام:</a:t>
            </a:r>
          </a:p>
          <a:p>
            <a:pPr marL="285750" indent="-285750" algn="just" rtl="1">
              <a:lnSpc>
                <a:spcPct val="150000"/>
              </a:lnSpc>
              <a:spcBef>
                <a:spcPts val="600"/>
              </a:spcBef>
              <a:spcAft>
                <a:spcPts val="1200"/>
              </a:spcAft>
              <a:buFont typeface="Courier New" panose="02070309020205020404" pitchFamily="49" charset="0"/>
              <a:buChar char="o"/>
            </a:pPr>
            <a:r>
              <a:rPr lang="ar-EG" sz="1400" b="1" dirty="0">
                <a:latin typeface="Alexandria" charset="0"/>
                <a:cs typeface="Alexandria" charset="0"/>
              </a:rPr>
              <a:t>بناء علاقات إيجابية:</a:t>
            </a:r>
          </a:p>
          <a:p>
            <a:pPr algn="just" rtl="1">
              <a:lnSpc>
                <a:spcPct val="150000"/>
              </a:lnSpc>
              <a:spcBef>
                <a:spcPts val="600"/>
              </a:spcBef>
              <a:spcAft>
                <a:spcPts val="1200"/>
              </a:spcAft>
            </a:pPr>
            <a:r>
              <a:rPr lang="ar-EG" sz="1400" dirty="0">
                <a:latin typeface="Alexandria" charset="0"/>
                <a:cs typeface="Alexandria" charset="0"/>
              </a:rPr>
              <a:t>بناء علاقات جيدة مع وسائل الإعلام لضمان تغطية موضوعية وفعالة للأزمة.</a:t>
            </a:r>
          </a:p>
          <a:p>
            <a:pPr marL="285750" indent="-285750" algn="just" rtl="1">
              <a:lnSpc>
                <a:spcPct val="150000"/>
              </a:lnSpc>
              <a:spcBef>
                <a:spcPts val="600"/>
              </a:spcBef>
              <a:spcAft>
                <a:spcPts val="1200"/>
              </a:spcAft>
              <a:buFont typeface="Courier New" panose="02070309020205020404" pitchFamily="49" charset="0"/>
              <a:buChar char="o"/>
            </a:pPr>
            <a:r>
              <a:rPr lang="ar-EG" sz="1400" b="1" dirty="0">
                <a:latin typeface="Alexandria" charset="0"/>
                <a:cs typeface="Alexandria" charset="0"/>
              </a:rPr>
              <a:t>إصدار بيانات صحفية:</a:t>
            </a:r>
          </a:p>
          <a:p>
            <a:pPr algn="just" rtl="1">
              <a:lnSpc>
                <a:spcPct val="150000"/>
              </a:lnSpc>
              <a:spcBef>
                <a:spcPts val="600"/>
              </a:spcBef>
              <a:spcAft>
                <a:spcPts val="1200"/>
              </a:spcAft>
            </a:pPr>
            <a:r>
              <a:rPr lang="ar-EG" sz="1400" dirty="0">
                <a:latin typeface="Alexandria" charset="0"/>
                <a:cs typeface="Alexandria" charset="0"/>
              </a:rPr>
              <a:t>إعداد وإصدار بيانات صحفية دورية لتوفير المعلومات والتحديثات حول الأزمة.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366585" y="130118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2862111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860356"/>
            <a:ext cx="9610065" cy="4201150"/>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2. نموذج الاتصالات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تطبيقات نموذج الاتصالات في الأزمات:</a:t>
            </a:r>
          </a:p>
          <a:p>
            <a:pPr marL="342900" indent="-342900" algn="just" rtl="1">
              <a:spcBef>
                <a:spcPts val="600"/>
              </a:spcBef>
              <a:spcAft>
                <a:spcPts val="1200"/>
              </a:spcAft>
              <a:buAutoNum type="arabicPeriod"/>
            </a:pPr>
            <a:r>
              <a:rPr lang="ar-EG" sz="1600" b="1" dirty="0">
                <a:latin typeface="Alexandria" charset="0"/>
                <a:cs typeface="Alexandria" charset="0"/>
              </a:rPr>
              <a:t>مثال للتخطيط المسبق:</a:t>
            </a:r>
          </a:p>
          <a:p>
            <a:pPr algn="just" rtl="1">
              <a:spcBef>
                <a:spcPts val="600"/>
              </a:spcBef>
              <a:spcAft>
                <a:spcPts val="1200"/>
              </a:spcAft>
            </a:pPr>
            <a:r>
              <a:rPr lang="ar-EG" sz="1400" dirty="0">
                <a:latin typeface="Alexandria" charset="0"/>
                <a:cs typeface="Alexandria" charset="0"/>
              </a:rPr>
              <a:t>وضعت شركة جونسون </a:t>
            </a:r>
            <a:r>
              <a:rPr lang="ar-EG" sz="1400" dirty="0" err="1">
                <a:latin typeface="Alexandria" charset="0"/>
                <a:cs typeface="Alexandria" charset="0"/>
              </a:rPr>
              <a:t>آند</a:t>
            </a:r>
            <a:r>
              <a:rPr lang="ar-EG" sz="1400" dirty="0">
                <a:latin typeface="Alexandria" charset="0"/>
                <a:cs typeface="Alexandria" charset="0"/>
              </a:rPr>
              <a:t> جونسون خطة اتصال شاملة خلال أزمة تلوث منتجات </a:t>
            </a:r>
            <a:r>
              <a:rPr lang="ar-EG" sz="1400" dirty="0" err="1">
                <a:latin typeface="Alexandria" charset="0"/>
                <a:cs typeface="Alexandria" charset="0"/>
              </a:rPr>
              <a:t>تايلينول</a:t>
            </a:r>
            <a:r>
              <a:rPr lang="ar-EG" sz="1400" dirty="0">
                <a:latin typeface="Alexandria" charset="0"/>
                <a:cs typeface="Alexandria" charset="0"/>
              </a:rPr>
              <a:t> بالسيانيد في عام 1982. تضمنت الخطة توفير تحديثات منتظمة للجمهور والاعتراف بالمشكلة والاعتذار عنها.</a:t>
            </a:r>
          </a:p>
          <a:p>
            <a:pPr algn="just" rtl="1">
              <a:spcBef>
                <a:spcPts val="600"/>
              </a:spcBef>
              <a:spcAft>
                <a:spcPts val="1200"/>
              </a:spcAft>
            </a:pPr>
            <a:r>
              <a:rPr lang="ar-EG" sz="1400" b="1" dirty="0">
                <a:latin typeface="Alexandria" charset="0"/>
                <a:cs typeface="Alexandria" charset="0"/>
              </a:rPr>
              <a:t>2. مثال للشفافية والصدق:</a:t>
            </a:r>
          </a:p>
          <a:p>
            <a:pPr algn="just" rtl="1">
              <a:spcBef>
                <a:spcPts val="600"/>
              </a:spcBef>
              <a:spcAft>
                <a:spcPts val="1200"/>
              </a:spcAft>
            </a:pPr>
            <a:r>
              <a:rPr lang="ar-EG" sz="1400" dirty="0">
                <a:latin typeface="Alexandria" charset="0"/>
                <a:cs typeface="Alexandria" charset="0"/>
              </a:rPr>
              <a:t>خلال أزمة تفشي فيروس كورونا (كوفيد-19)، اعتمدت الحكومات والمنظمات الصحية على تقديم معلومات شفافة وصحيحة حول الفيروس والإجراءات الوقائية، مما ساهم في بناء الثقة مع الجمهور.</a:t>
            </a:r>
          </a:p>
          <a:p>
            <a:pPr algn="just" rtl="1">
              <a:spcBef>
                <a:spcPts val="600"/>
              </a:spcBef>
              <a:spcAft>
                <a:spcPts val="1200"/>
              </a:spcAft>
            </a:pPr>
            <a:r>
              <a:rPr lang="ar-EG" sz="1400" b="1" dirty="0">
                <a:latin typeface="Alexandria" charset="0"/>
                <a:cs typeface="Alexandria" charset="0"/>
              </a:rPr>
              <a:t>3. مثال للتواصل المستمر:</a:t>
            </a:r>
          </a:p>
          <a:p>
            <a:pPr algn="just" rtl="1">
              <a:spcBef>
                <a:spcPts val="600"/>
              </a:spcBef>
              <a:spcAft>
                <a:spcPts val="1200"/>
              </a:spcAft>
            </a:pPr>
            <a:r>
              <a:rPr lang="ar-EG" sz="1400" dirty="0">
                <a:latin typeface="Alexandria" charset="0"/>
                <a:cs typeface="Alexandria" charset="0"/>
              </a:rPr>
              <a:t>خلال الأزمات الطبيعية مثل الزلازل والفيضانات، يتم استخدام وسائل الإعلام التقليدية والرقمية لتقديم تحديثات مستمرة حول الوضع والإجراءات المتخذة لضمان سلامة المواطنين.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167566"/>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1950071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84271" y="1629231"/>
            <a:ext cx="10493264" cy="434939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 نموذج الاتصالات في الأزمات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تطبيقات نموذج الاتصالات في الأزمات:</a:t>
            </a:r>
          </a:p>
          <a:p>
            <a:pPr algn="just" rtl="1">
              <a:lnSpc>
                <a:spcPct val="150000"/>
              </a:lnSpc>
              <a:spcBef>
                <a:spcPts val="600"/>
              </a:spcBef>
              <a:spcAft>
                <a:spcPts val="1200"/>
              </a:spcAft>
            </a:pPr>
            <a:r>
              <a:rPr lang="ar-EG" sz="1600" b="1" dirty="0">
                <a:latin typeface="Alexandria" charset="0"/>
                <a:cs typeface="Alexandria" charset="0"/>
              </a:rPr>
              <a:t>4. مثال للتفاعل مع الجمهور:</a:t>
            </a:r>
          </a:p>
          <a:p>
            <a:pPr algn="just" rtl="1">
              <a:lnSpc>
                <a:spcPct val="150000"/>
              </a:lnSpc>
              <a:spcBef>
                <a:spcPts val="600"/>
              </a:spcBef>
              <a:spcAft>
                <a:spcPts val="1200"/>
              </a:spcAft>
            </a:pPr>
            <a:r>
              <a:rPr lang="ar-EG" sz="1400" dirty="0">
                <a:latin typeface="Alexandria" charset="0"/>
                <a:cs typeface="Alexandria" charset="0"/>
              </a:rPr>
              <a:t>استخدمت العديد من الشركات وسائل التواصل الاجتماعي للرد على استفسارات العملاء خلال أزمة استدعاء المنتجات. على سبيل المثال، قامت شركة تويوتا بالتواصل مع عملائها عبر تويتر وفيسبوك خلال أزمة استدعاء السيارات في 2009-2010.</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الخلاصة: </a:t>
            </a:r>
          </a:p>
          <a:p>
            <a:pPr algn="just" rtl="1">
              <a:lnSpc>
                <a:spcPct val="150000"/>
              </a:lnSpc>
              <a:spcBef>
                <a:spcPts val="600"/>
              </a:spcBef>
              <a:spcAft>
                <a:spcPts val="1200"/>
              </a:spcAft>
            </a:pPr>
            <a:r>
              <a:rPr lang="ar-EG" sz="1400" dirty="0">
                <a:latin typeface="Alexandria" charset="0"/>
                <a:cs typeface="Alexandria" charset="0"/>
              </a:rPr>
              <a:t>يعتبر نموذج الاتصالات في الأزمات أداة حيوية لإدارة الأزمات بفعالية. من خلال التخطيط المسبق، الشفافية، التواصل المستمر، التفاعل مع الجمهور، والتعاون مع وسائل الإعلام، يمكن للمؤسسات بناء الثقة مع الجمهور وتقليل الشائعات والمعلومات الخاطئة، مما يساعد على تقليل تأثيرات الأزمة وتحقيق استجابة 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1113134"/>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666056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9820" y="2549734"/>
            <a:ext cx="6641005" cy="2174313"/>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 نظرية العلاقات العامة في الأزمات</a:t>
            </a:r>
          </a:p>
          <a:p>
            <a:pPr algn="just" rtl="1">
              <a:lnSpc>
                <a:spcPct val="150000"/>
              </a:lnSpc>
              <a:spcBef>
                <a:spcPts val="600"/>
              </a:spcBef>
              <a:spcAft>
                <a:spcPts val="1200"/>
              </a:spcAft>
            </a:pPr>
            <a:r>
              <a:rPr lang="ar-EG" sz="1600" dirty="0">
                <a:latin typeface="Alexandria" charset="0"/>
                <a:cs typeface="Alexandria" charset="0"/>
              </a:rPr>
              <a:t>تركز هذه النظرية على كيفية تطبيق مبادئ العلاقات العامة في إدارة الأزمات، مثل بناء الثقة مع الجمهور، الشفافية، والمصداقية، كما تساعد في بناء  الثقة مع الجمهور من خلال الشفافية والمصداقية، وتوفير استراتيجيات فعّالة للتواصل والتفاعل مع الجمهور أثناء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D6012E1-B307-1F1E-5D00-88C0C0CF98FF}"/>
              </a:ext>
            </a:extLst>
          </p:cNvPr>
          <p:cNvSpPr txBox="1"/>
          <p:nvPr/>
        </p:nvSpPr>
        <p:spPr>
          <a:xfrm>
            <a:off x="4541178" y="172859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pic>
        <p:nvPicPr>
          <p:cNvPr id="16386" name="Picture 2" descr="العلاقات العامة و إدارة الأزمات">
            <a:extLst>
              <a:ext uri="{FF2B5EF4-FFF2-40B4-BE49-F238E27FC236}">
                <a16:creationId xmlns:a16="http://schemas.microsoft.com/office/drawing/2014/main" id="{3B0EF86C-CA7B-0F71-133A-16A0E51782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68" y="1654139"/>
            <a:ext cx="4925476" cy="411069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75546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04247" y="2014863"/>
            <a:ext cx="9610065" cy="4001095"/>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3. نظرية العلاقات العامة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نظرية العلاقات العامة في الأزمات:</a:t>
            </a:r>
          </a:p>
          <a:p>
            <a:pPr algn="just" rtl="1">
              <a:spcBef>
                <a:spcPts val="600"/>
              </a:spcBef>
              <a:spcAft>
                <a:spcPts val="1200"/>
              </a:spcAft>
            </a:pPr>
            <a:r>
              <a:rPr lang="ar-EG" sz="1600" b="1" dirty="0">
                <a:latin typeface="Alexandria" charset="0"/>
                <a:cs typeface="Alexandria" charset="0"/>
              </a:rPr>
              <a:t>1. بناء الثقة مع الجمهور: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تقديم معلومات دقيقة وموثوقة:</a:t>
            </a:r>
          </a:p>
          <a:p>
            <a:pPr algn="just" rtl="1">
              <a:spcBef>
                <a:spcPts val="600"/>
              </a:spcBef>
              <a:spcAft>
                <a:spcPts val="1200"/>
              </a:spcAft>
            </a:pPr>
            <a:r>
              <a:rPr lang="ar-EG" sz="1400" dirty="0">
                <a:latin typeface="Alexandria" charset="0"/>
                <a:cs typeface="Alexandria" charset="0"/>
              </a:rPr>
              <a:t>التأكد من أن جميع المعلومات المقدمة صحيحة وموثوقة، لتجنب نشر الشائعات والمعلومات الخاطئة.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الاستجابة السريعة:</a:t>
            </a:r>
          </a:p>
          <a:p>
            <a:pPr algn="just" rtl="1">
              <a:spcBef>
                <a:spcPts val="600"/>
              </a:spcBef>
              <a:spcAft>
                <a:spcPts val="1200"/>
              </a:spcAft>
            </a:pPr>
            <a:r>
              <a:rPr lang="ar-EG" sz="1400" dirty="0">
                <a:latin typeface="Alexandria" charset="0"/>
                <a:cs typeface="Alexandria" charset="0"/>
              </a:rPr>
              <a:t>تقديم استجابة سريعة للأزمة وتقديم التحديثات المستمرة حول الوضع.</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الاعتراف بالأخطاء:</a:t>
            </a:r>
          </a:p>
          <a:p>
            <a:pPr algn="just" rtl="1">
              <a:spcBef>
                <a:spcPts val="600"/>
              </a:spcBef>
              <a:spcAft>
                <a:spcPts val="1200"/>
              </a:spcAft>
            </a:pPr>
            <a:r>
              <a:rPr lang="ar-EG" sz="1400" dirty="0">
                <a:latin typeface="Alexandria" charset="0"/>
                <a:cs typeface="Alexandria" charset="0"/>
              </a:rPr>
              <a:t>الاعتراف بأي أخطاء ارتكبت وتوضيح الإجراءات التصحيحية المتخذة.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3976100" y="1351692"/>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699240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73568" y="2224180"/>
            <a:ext cx="9610065" cy="3323987"/>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3. نظرية العلاقات العامة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نظرية العلاقات العامة في الأزمات:</a:t>
            </a:r>
          </a:p>
          <a:p>
            <a:pPr algn="just" rtl="1">
              <a:spcBef>
                <a:spcPts val="600"/>
              </a:spcBef>
              <a:spcAft>
                <a:spcPts val="1200"/>
              </a:spcAft>
            </a:pPr>
            <a:r>
              <a:rPr lang="ar-EG" sz="1600" b="1" dirty="0">
                <a:latin typeface="Alexandria" charset="0"/>
                <a:cs typeface="Alexandria" charset="0"/>
              </a:rPr>
              <a:t>2. الشفافية: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توفير المعلومات بوضوح:</a:t>
            </a:r>
          </a:p>
          <a:p>
            <a:pPr algn="just" rtl="1">
              <a:spcBef>
                <a:spcPts val="600"/>
              </a:spcBef>
              <a:spcAft>
                <a:spcPts val="1200"/>
              </a:spcAft>
            </a:pPr>
            <a:r>
              <a:rPr lang="ar-EG" sz="1400" dirty="0">
                <a:latin typeface="Alexandria" charset="0"/>
                <a:cs typeface="Alexandria" charset="0"/>
              </a:rPr>
              <a:t>تقديم المعلومات بشكل واضح ومباشر للجمهور، دون إخفاء أي تفاصيل هامة.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الاتصال المفتوح:</a:t>
            </a:r>
          </a:p>
          <a:p>
            <a:pPr algn="just" rtl="1">
              <a:spcBef>
                <a:spcPts val="600"/>
              </a:spcBef>
              <a:spcAft>
                <a:spcPts val="1200"/>
              </a:spcAft>
            </a:pPr>
            <a:r>
              <a:rPr lang="ar-EG" sz="1400" dirty="0">
                <a:latin typeface="Alexandria" charset="0"/>
                <a:cs typeface="Alexandria" charset="0"/>
              </a:rPr>
              <a:t>الحفاظ على قنوات الاتصال مفتوحة مع الجمهور، بما في ذلك وسائل التواصل الاجتماعي والبريد الإلكتروني والمؤتمرات الصحفية.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3943986" y="149065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36065751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02920" y="1578408"/>
            <a:ext cx="11377905" cy="4431983"/>
          </a:xfrm>
          <a:prstGeom prst="rect">
            <a:avLst/>
          </a:prstGeom>
          <a:noFill/>
        </p:spPr>
        <p:txBody>
          <a:bodyPr wrap="square" rtlCol="0">
            <a:spAutoFit/>
          </a:bodyPr>
          <a:lstStyle/>
          <a:p>
            <a:pPr algn="just" rtl="1">
              <a:spcBef>
                <a:spcPts val="600"/>
              </a:spcBef>
              <a:spcAft>
                <a:spcPts val="1200"/>
              </a:spcAft>
            </a:pPr>
            <a:r>
              <a:rPr lang="ar-EG" b="1" dirty="0">
                <a:latin typeface="Alexandria" charset="0"/>
                <a:cs typeface="Alexandria" charset="0"/>
              </a:rPr>
              <a:t>3. نظرية العلاقات العامة في الأزمات</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مكونات نظرية العلاقات العامة في الأزمات:</a:t>
            </a:r>
          </a:p>
          <a:p>
            <a:pPr algn="just" rtl="1">
              <a:spcBef>
                <a:spcPts val="600"/>
              </a:spcBef>
              <a:spcAft>
                <a:spcPts val="1200"/>
              </a:spcAft>
            </a:pPr>
            <a:r>
              <a:rPr lang="ar-EG" sz="1600" b="1" dirty="0">
                <a:latin typeface="Alexandria" charset="0"/>
                <a:cs typeface="Alexandria" charset="0"/>
              </a:rPr>
              <a:t>3. المصداقية: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التأكيد على النزاهة:</a:t>
            </a:r>
          </a:p>
          <a:p>
            <a:pPr algn="just" rtl="1">
              <a:spcBef>
                <a:spcPts val="600"/>
              </a:spcBef>
              <a:spcAft>
                <a:spcPts val="1200"/>
              </a:spcAft>
            </a:pPr>
            <a:r>
              <a:rPr lang="ar-EG" sz="1400" dirty="0">
                <a:latin typeface="Alexandria" charset="0"/>
                <a:cs typeface="Alexandria" charset="0"/>
              </a:rPr>
              <a:t>التأكيد على النزاهة في جميع الاتصالات مع الجمهور، لضمان بناء سمعة جيدة والاحتفاظ بثقة الجمهور.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استخدام متحدثين موثوقين:</a:t>
            </a:r>
          </a:p>
          <a:p>
            <a:pPr algn="just" rtl="1">
              <a:spcBef>
                <a:spcPts val="600"/>
              </a:spcBef>
              <a:spcAft>
                <a:spcPts val="1200"/>
              </a:spcAft>
            </a:pPr>
            <a:r>
              <a:rPr lang="ar-EG" sz="1400" dirty="0">
                <a:latin typeface="Alexandria" charset="0"/>
                <a:cs typeface="Alexandria" charset="0"/>
              </a:rPr>
              <a:t>استخدام متحدثين رسميين يتمتعون بالمصداقية والاحترام لتقديم المعلومات للجمهور.</a:t>
            </a:r>
          </a:p>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الخلاصة:</a:t>
            </a:r>
          </a:p>
          <a:p>
            <a:pPr algn="just" rtl="1">
              <a:spcBef>
                <a:spcPts val="600"/>
              </a:spcBef>
              <a:spcAft>
                <a:spcPts val="1200"/>
              </a:spcAft>
            </a:pPr>
            <a:r>
              <a:rPr lang="ar-EG" sz="1400" dirty="0">
                <a:latin typeface="Alexandria" charset="0"/>
                <a:cs typeface="Alexandria" charset="0"/>
              </a:rPr>
              <a:t>تركز نظرية العلاقات العامة في الأزمات على تطبيق مبادئ العلاقات العامة الأساسية، مثل بناء الثقة، الشفافية، والمصداقية، لضمان استجابة فعالة للأزمات. من خلال التخطيط المسبق، استخدام وسائل الإعلام المتنوعة، التفاعل مع الجمهور، وإدارة سمعة المؤسسة، يمكن للمؤسسات بناء استراتيجيات فعالة للتواصل والتفاعل مع الجمهور، مما يساعد على تقليل تأثيرات الأزمات والحفاظ على سمعة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A5B48C57-AB2F-CF3D-6E93-18078939E46E}"/>
              </a:ext>
            </a:extLst>
          </p:cNvPr>
          <p:cNvSpPr txBox="1"/>
          <p:nvPr/>
        </p:nvSpPr>
        <p:spPr>
          <a:xfrm>
            <a:off x="4541178" y="984137"/>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النظريات الرئيسية وتطبيقاتها في إدارة الأزمات</a:t>
            </a:r>
          </a:p>
        </p:txBody>
      </p:sp>
    </p:spTree>
    <p:extLst>
      <p:ext uri="{BB962C8B-B14F-4D97-AF65-F5344CB8AC3E}">
        <p14:creationId xmlns:p14="http://schemas.microsoft.com/office/powerpoint/2010/main" val="1516266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تطبيقات واقعية ودراسة حالة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1424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85131" y="1938249"/>
            <a:ext cx="8095694" cy="406713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إعداد خطة إدارة الأزمات</a:t>
            </a:r>
          </a:p>
          <a:p>
            <a:pPr algn="just" rtl="1">
              <a:lnSpc>
                <a:spcPct val="150000"/>
              </a:lnSpc>
              <a:spcBef>
                <a:spcPts val="600"/>
              </a:spcBef>
              <a:spcAft>
                <a:spcPts val="1200"/>
              </a:spcAft>
            </a:pPr>
            <a:r>
              <a:rPr lang="ar-EG" sz="1600" dirty="0">
                <a:latin typeface="Alexandria" charset="0"/>
                <a:cs typeface="Alexandria" charset="0"/>
              </a:rPr>
              <a:t>تتضمن خطوات إعداد خطة إدارة الأزمات تحديد الأهداف، تحليل المخاطر، تطوير استراتيجيات الاستجابة، تنفيذ الخطة، ومتابعة وتقييم النتائج. يجب أن تتضمن الخطة أيضًا إجراءات محددة للتواصل مع الجمهور ووسائل الإعلام.</a:t>
            </a:r>
          </a:p>
          <a:p>
            <a:pPr algn="just" rtl="1">
              <a:lnSpc>
                <a:spcPct val="150000"/>
              </a:lnSpc>
              <a:spcBef>
                <a:spcPts val="600"/>
              </a:spcBef>
              <a:spcAft>
                <a:spcPts val="1200"/>
              </a:spcAft>
            </a:pPr>
            <a:r>
              <a:rPr lang="ar-EG" sz="1600" dirty="0">
                <a:latin typeface="Alexandria" charset="0"/>
                <a:cs typeface="Alexandria" charset="0"/>
              </a:rPr>
              <a:t>2</a:t>
            </a:r>
            <a:r>
              <a:rPr lang="ar-EG" sz="1600" b="1" dirty="0">
                <a:latin typeface="Alexandria" charset="0"/>
                <a:cs typeface="Alexandria" charset="0"/>
              </a:rPr>
              <a:t>. توظيف وسائل التواصل الاجتماعي</a:t>
            </a:r>
          </a:p>
          <a:p>
            <a:pPr algn="just" rtl="1">
              <a:lnSpc>
                <a:spcPct val="150000"/>
              </a:lnSpc>
              <a:spcBef>
                <a:spcPts val="600"/>
              </a:spcBef>
              <a:spcAft>
                <a:spcPts val="1200"/>
              </a:spcAft>
            </a:pPr>
            <a:r>
              <a:rPr lang="ar-EG" sz="1600" dirty="0">
                <a:latin typeface="Alexandria" charset="0"/>
                <a:cs typeface="Alexandria" charset="0"/>
              </a:rPr>
              <a:t>تلعب وسائل التواصل الاجتماعي دورًا مهمًا في إدارة الأزمات من خلال تقديم منصة للتواصل الفوري مع الجمهور، ونشر المعلومات الصحيحة، والتفاعل مع الاستفسارات والشكاوى. يجب على المؤسسات استخدام هذه الوسائل بفعالية لضمان تواصل شفاف وسريع.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266" name="Picture 2" descr="What Is Crisis Management &amp; How Can It Be Improved? - Infoset">
            <a:extLst>
              <a:ext uri="{FF2B5EF4-FFF2-40B4-BE49-F238E27FC236}">
                <a16:creationId xmlns:a16="http://schemas.microsoft.com/office/drawing/2014/main" id="{6B18A67D-7470-5145-1767-78AF1F7E43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36132"/>
            <a:ext cx="3534310" cy="504698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9429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1424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51873" y="2039545"/>
            <a:ext cx="7028952" cy="406713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تحليل البيانات ورصد الأزمات</a:t>
            </a:r>
          </a:p>
          <a:p>
            <a:pPr algn="just" rtl="1">
              <a:lnSpc>
                <a:spcPct val="150000"/>
              </a:lnSpc>
              <a:spcBef>
                <a:spcPts val="600"/>
              </a:spcBef>
              <a:spcAft>
                <a:spcPts val="1200"/>
              </a:spcAft>
            </a:pPr>
            <a:r>
              <a:rPr lang="ar-EG" sz="1600" dirty="0">
                <a:latin typeface="Alexandria" charset="0"/>
                <a:cs typeface="Alexandria" charset="0"/>
              </a:rPr>
              <a:t>تستخدم الأدوات التكنولوجية لتحليل البيانات ورصد الأزمات في الوقت الحقيقي. تساعد هذه الأدوات في توفير معلومات دقيقة ومحدثة عن تطورات الأزمة، مما يسهل اتخاذ القرارات المناسبة.</a:t>
            </a:r>
          </a:p>
          <a:p>
            <a:pPr algn="just" rtl="1">
              <a:lnSpc>
                <a:spcPct val="150000"/>
              </a:lnSpc>
              <a:spcBef>
                <a:spcPts val="600"/>
              </a:spcBef>
              <a:spcAft>
                <a:spcPts val="1200"/>
              </a:spcAft>
            </a:pPr>
            <a:r>
              <a:rPr lang="ar-EG" sz="1600" b="1" dirty="0">
                <a:latin typeface="Alexandria" charset="0"/>
                <a:cs typeface="Alexandria" charset="0"/>
              </a:rPr>
              <a:t>4. وضع استراتيجيات إدارة الأزمات</a:t>
            </a:r>
          </a:p>
          <a:p>
            <a:pPr algn="just" rtl="1">
              <a:lnSpc>
                <a:spcPct val="150000"/>
              </a:lnSpc>
              <a:spcBef>
                <a:spcPts val="600"/>
              </a:spcBef>
              <a:spcAft>
                <a:spcPts val="1200"/>
              </a:spcAft>
            </a:pPr>
            <a:r>
              <a:rPr lang="ar-EG" sz="1600" dirty="0">
                <a:latin typeface="Alexandria" charset="0"/>
                <a:cs typeface="Alexandria" charset="0"/>
              </a:rPr>
              <a:t>تتضمن استراتيجيات إدارة الأزمات واقعيًّا وضع فرق عمل متخصصة، واستخدام التكنولوجيا للتواصل، وتحديث الجمهور بشكل مستمر حول التطورات والإجراءات المتخذة. كما يجب أن تكون الاستجابات سريعة وفعّالة لتقليل تأثيرات الأزمة.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8 Steps to Creating a Competent Crisis Management Team – International Crisis  Management Conference">
            <a:extLst>
              <a:ext uri="{FF2B5EF4-FFF2-40B4-BE49-F238E27FC236}">
                <a16:creationId xmlns:a16="http://schemas.microsoft.com/office/drawing/2014/main" id="{936C6213-3A22-273B-FC46-BD2667B19C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805303"/>
            <a:ext cx="4609024" cy="5844117"/>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5690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5" name="TextBox 24"/>
          <p:cNvSpPr txBox="1"/>
          <p:nvPr/>
        </p:nvSpPr>
        <p:spPr>
          <a:xfrm>
            <a:off x="5363911" y="131424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واقعية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819400" y="2039545"/>
            <a:ext cx="9061425" cy="395941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5. القيادة واتخاذ القرارات في الأزمات</a:t>
            </a:r>
          </a:p>
          <a:p>
            <a:pPr algn="just" rtl="1">
              <a:lnSpc>
                <a:spcPct val="150000"/>
              </a:lnSpc>
              <a:spcBef>
                <a:spcPts val="600"/>
              </a:spcBef>
              <a:spcAft>
                <a:spcPts val="1200"/>
              </a:spcAft>
            </a:pPr>
            <a:r>
              <a:rPr lang="ar-EG" sz="1600" dirty="0">
                <a:latin typeface="Alexandria" charset="0"/>
                <a:cs typeface="Alexandria" charset="0"/>
              </a:rPr>
              <a:t>تتضمن استراتيجيات القيادة الفعالة في أوقات الأزمات اتخاذ القرارات بثقة وسرعة، توفير توجيه واضح للفرق، والتواصل المستمر مع جميع الأطراف المعنية. يجب أن يكون القادة قادرين على التكيف مع الظروف المتغيرة واتخاذ الإجراءات المناسبة.</a:t>
            </a:r>
          </a:p>
          <a:p>
            <a:pPr algn="just" rtl="1">
              <a:lnSpc>
                <a:spcPct val="150000"/>
              </a:lnSpc>
              <a:spcBef>
                <a:spcPts val="600"/>
              </a:spcBef>
              <a:spcAft>
                <a:spcPts val="1200"/>
              </a:spcAft>
            </a:pPr>
            <a:r>
              <a:rPr lang="ar-EG" sz="1600" b="1" dirty="0">
                <a:latin typeface="Alexandria" charset="0"/>
                <a:cs typeface="Alexandria" charset="0"/>
              </a:rPr>
              <a:t>6. توظيف الإعلام الرقمي في إدارة الأزمات</a:t>
            </a:r>
          </a:p>
          <a:p>
            <a:pPr algn="just" rtl="1">
              <a:lnSpc>
                <a:spcPct val="200000"/>
              </a:lnSpc>
            </a:pPr>
            <a:r>
              <a:rPr lang="ar-EG" sz="1600" dirty="0">
                <a:latin typeface="Alexandria" charset="0"/>
                <a:cs typeface="Alexandria" charset="0"/>
              </a:rPr>
              <a:t>يلعب الإعلام الرقمي دورًا رئيسيًا في نشر المعلومات وتوجيه الرأي العام خلال الأزمات. يتضمن ذلك استخدام المواقع الإلكترونية، وسائل التواصل الاجتماعي، والبريد الإلكتروني لتوفير تحديثات مستمرة وشفافة للجمهور، كما يتضمن أيضًا الرصد والرد على المحادثات، وإدارة السمعة عبر الإنترنت.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30FE9087-94A1-E452-B176-53E2F9044F69}"/>
              </a:ext>
            </a:extLst>
          </p:cNvPr>
          <p:cNvPicPr>
            <a:picLocks noChangeAspect="1"/>
          </p:cNvPicPr>
          <p:nvPr/>
        </p:nvPicPr>
        <p:blipFill>
          <a:blip r:embed="rId4"/>
          <a:stretch>
            <a:fillRect/>
          </a:stretch>
        </p:blipFill>
        <p:spPr>
          <a:xfrm>
            <a:off x="0" y="1599393"/>
            <a:ext cx="2682240" cy="4567782"/>
          </a:xfrm>
          <a:prstGeom prst="rect">
            <a:avLst/>
          </a:prstGeom>
          <a:effectLst>
            <a:softEdge rad="127000"/>
          </a:effectLst>
        </p:spPr>
      </p:pic>
    </p:spTree>
    <p:extLst>
      <p:ext uri="{BB962C8B-B14F-4D97-AF65-F5344CB8AC3E}">
        <p14:creationId xmlns:p14="http://schemas.microsoft.com/office/powerpoint/2010/main" val="6715464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5" name="TextBox 24"/>
          <p:cNvSpPr txBox="1"/>
          <p:nvPr/>
        </p:nvSpPr>
        <p:spPr>
          <a:xfrm>
            <a:off x="5264472" y="178887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78867" y="2465642"/>
            <a:ext cx="6301958" cy="2497479"/>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جائحة كوفيد-19 هي واحدة من الأزمات العالمية الكبرى في العصر الحديث. بدأ الفيروس في التفشي في نهاية عام 2019، وسرعان ما انتشر في جميع أنحاء العالم، مما أدى إلى أزمة صحية عامة غير مسبوقة، مع تأثيرات عميقة على الاقتصاد والمجتمع. </a:t>
            </a:r>
          </a:p>
          <a:p>
            <a:pPr algn="just" rtl="1">
              <a:lnSpc>
                <a:spcPct val="150000"/>
              </a:lnSpc>
              <a:spcBef>
                <a:spcPts val="600"/>
              </a:spcBef>
              <a:spcAft>
                <a:spcPts val="1200"/>
              </a:spcAft>
            </a:pPr>
            <a:r>
              <a:rPr lang="ar-EG" sz="1600" dirty="0">
                <a:latin typeface="Alexandria" charset="0"/>
                <a:cs typeface="Alexandria" charset="0"/>
              </a:rPr>
              <a:t>أظهرت هذه الجائحة أهمية إدارة الأزمات بفعالية، حيث اضطرت المؤسسات إلى التكيف مع تغييرات سريعة وتحديات متعددة.</a:t>
            </a:r>
            <a:endParaRPr lang="ar-EG" sz="1600" b="1"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2371BB8-FF63-9497-23B5-AA975480269D}"/>
              </a:ext>
            </a:extLst>
          </p:cNvPr>
          <p:cNvPicPr>
            <a:picLocks noChangeAspect="1"/>
          </p:cNvPicPr>
          <p:nvPr/>
        </p:nvPicPr>
        <p:blipFill>
          <a:blip r:embed="rId4"/>
          <a:stretch>
            <a:fillRect/>
          </a:stretch>
        </p:blipFill>
        <p:spPr>
          <a:xfrm>
            <a:off x="175069" y="629167"/>
            <a:ext cx="4533819" cy="6017856"/>
          </a:xfrm>
          <a:prstGeom prst="rect">
            <a:avLst/>
          </a:prstGeom>
          <a:effectLst>
            <a:softEdge rad="317500"/>
          </a:effectLst>
        </p:spPr>
      </p:pic>
    </p:spTree>
    <p:extLst>
      <p:ext uri="{BB962C8B-B14F-4D97-AF65-F5344CB8AC3E}">
        <p14:creationId xmlns:p14="http://schemas.microsoft.com/office/powerpoint/2010/main" val="20122474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9412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9086" y="1808660"/>
            <a:ext cx="6814002" cy="39087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التأثيرات</a:t>
            </a:r>
          </a:p>
          <a:p>
            <a:pPr algn="just" rtl="1">
              <a:spcBef>
                <a:spcPts val="600"/>
              </a:spcBef>
              <a:spcAft>
                <a:spcPts val="1200"/>
              </a:spcAft>
            </a:pPr>
            <a:r>
              <a:rPr lang="ar-EG" sz="1400" b="1" dirty="0">
                <a:latin typeface="Alexandria" charset="0"/>
                <a:cs typeface="Alexandria" charset="0"/>
              </a:rPr>
              <a:t>الصحية</a:t>
            </a:r>
            <a:r>
              <a:rPr lang="ar-EG" sz="1400" dirty="0">
                <a:latin typeface="Alexandria" charset="0"/>
                <a:cs typeface="Alexandria" charset="0"/>
              </a:rPr>
              <a:t>:</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ارتفاع عدد الإصابات والوفيات. </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ضغوط هائلة على الأنظمة الصحية.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نقص في المعدات الطبية والمستلزمات الضرورية.</a:t>
            </a:r>
          </a:p>
          <a:p>
            <a:pPr algn="just" rtl="1">
              <a:spcBef>
                <a:spcPts val="600"/>
              </a:spcBef>
              <a:spcAft>
                <a:spcPts val="1200"/>
              </a:spcAft>
            </a:pPr>
            <a:r>
              <a:rPr lang="ar-EG" sz="1400" b="1" dirty="0">
                <a:latin typeface="Alexandria" charset="0"/>
                <a:cs typeface="Alexandria" charset="0"/>
              </a:rPr>
              <a:t>الاقتصادية: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إغلاق الشركات وفقدان الوظائف.</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تباطؤ اقتصادي عالمي.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تغير في نماذج العمل والطلب على المنتجات والخدمات.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5BF08945-4759-C2C4-6758-08EDA8EEF276}"/>
              </a:ext>
            </a:extLst>
          </p:cNvPr>
          <p:cNvPicPr>
            <a:picLocks noChangeAspect="1"/>
          </p:cNvPicPr>
          <p:nvPr/>
        </p:nvPicPr>
        <p:blipFill>
          <a:blip r:embed="rId4"/>
          <a:stretch>
            <a:fillRect/>
          </a:stretch>
        </p:blipFill>
        <p:spPr>
          <a:xfrm>
            <a:off x="646817" y="474830"/>
            <a:ext cx="4533819" cy="6017856"/>
          </a:xfrm>
          <a:prstGeom prst="rect">
            <a:avLst/>
          </a:prstGeom>
          <a:effectLst>
            <a:softEdge rad="317500"/>
          </a:effectLst>
        </p:spPr>
      </p:pic>
    </p:spTree>
    <p:extLst>
      <p:ext uri="{BB962C8B-B14F-4D97-AF65-F5344CB8AC3E}">
        <p14:creationId xmlns:p14="http://schemas.microsoft.com/office/powerpoint/2010/main" val="27273027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7851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08888" y="2551300"/>
            <a:ext cx="6814002" cy="2123658"/>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التأثيرات</a:t>
            </a:r>
          </a:p>
          <a:p>
            <a:pPr algn="just" rtl="1">
              <a:spcBef>
                <a:spcPts val="600"/>
              </a:spcBef>
              <a:spcAft>
                <a:spcPts val="1200"/>
              </a:spcAft>
            </a:pPr>
            <a:r>
              <a:rPr lang="ar-EG" sz="1400" b="1" dirty="0">
                <a:latin typeface="Alexandria" charset="0"/>
                <a:cs typeface="Alexandria" charset="0"/>
              </a:rPr>
              <a:t>الاجتماعية</a:t>
            </a:r>
            <a:r>
              <a:rPr lang="ar-EG" sz="1400" dirty="0">
                <a:latin typeface="Alexandria" charset="0"/>
                <a:cs typeface="Alexandria" charset="0"/>
              </a:rPr>
              <a:t>:</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فرض الحجر الصحي والتباعد الاجتماعي.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تأثيرات نفسية على الأفراد بسبب العزلة والقلق.</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تحديات في التعليم والتحوّل إلى التعلُّم عن بعد.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5BF08945-4759-C2C4-6758-08EDA8EEF276}"/>
              </a:ext>
            </a:extLst>
          </p:cNvPr>
          <p:cNvPicPr>
            <a:picLocks noChangeAspect="1"/>
          </p:cNvPicPr>
          <p:nvPr/>
        </p:nvPicPr>
        <p:blipFill>
          <a:blip r:embed="rId4"/>
          <a:stretch>
            <a:fillRect/>
          </a:stretch>
        </p:blipFill>
        <p:spPr>
          <a:xfrm>
            <a:off x="500583" y="629166"/>
            <a:ext cx="4533819" cy="6017856"/>
          </a:xfrm>
          <a:prstGeom prst="rect">
            <a:avLst/>
          </a:prstGeom>
          <a:effectLst>
            <a:softEdge rad="317500"/>
          </a:effectLst>
        </p:spPr>
      </p:pic>
    </p:spTree>
    <p:extLst>
      <p:ext uri="{BB962C8B-B14F-4D97-AF65-F5344CB8AC3E}">
        <p14:creationId xmlns:p14="http://schemas.microsoft.com/office/powerpoint/2010/main" val="25991562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41991" y="120652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83957" y="1935574"/>
            <a:ext cx="6814002" cy="39087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استجابة المؤسسات</a:t>
            </a:r>
          </a:p>
          <a:p>
            <a:pPr algn="just" rtl="1">
              <a:spcBef>
                <a:spcPts val="600"/>
              </a:spcBef>
              <a:spcAft>
                <a:spcPts val="1200"/>
              </a:spcAft>
            </a:pPr>
            <a:r>
              <a:rPr lang="ar-EG" sz="1400" b="1" dirty="0">
                <a:latin typeface="Alexandria" charset="0"/>
                <a:cs typeface="Alexandria" charset="0"/>
              </a:rPr>
              <a:t>1. تغييرات سريعة في بيئة العمل</a:t>
            </a:r>
            <a:r>
              <a:rPr lang="ar-EG" sz="1400" dirty="0">
                <a:latin typeface="Alexandria" charset="0"/>
                <a:cs typeface="Alexandria" charset="0"/>
              </a:rPr>
              <a:t>:</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التحول إلى العمل عن بعد لضمان استمرارية الأعمال.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الدعم التكنولوجي للموظفين للعمل من المنزل.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إعادة هيكلة العمليات والإجراءات لضمان السلامة والكفاءة.</a:t>
            </a:r>
          </a:p>
          <a:p>
            <a:pPr algn="just" rtl="1">
              <a:spcBef>
                <a:spcPts val="600"/>
              </a:spcBef>
              <a:spcAft>
                <a:spcPts val="1200"/>
              </a:spcAft>
            </a:pPr>
            <a:r>
              <a:rPr lang="ar-EG" sz="1400" b="1" dirty="0">
                <a:latin typeface="Alexandria" charset="0"/>
                <a:cs typeface="Alexandria" charset="0"/>
              </a:rPr>
              <a:t>2. تعزيز البروتوكولات الصحية: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وضع سياسات صارمة للتباعد الاجتماعي في مكان العمل.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معدات الوقاية الشخصية</a:t>
            </a:r>
            <a:r>
              <a:rPr lang="en-GB" sz="1400" dirty="0">
                <a:latin typeface="Alexandria" charset="0"/>
                <a:cs typeface="Alexandria" charset="0"/>
              </a:rPr>
              <a:t>PPE </a:t>
            </a:r>
            <a:r>
              <a:rPr lang="ar-EG" sz="1400" dirty="0">
                <a:latin typeface="Alexandria" charset="0"/>
                <a:cs typeface="Alexandria" charset="0"/>
              </a:rPr>
              <a:t> للموظفين.</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إجراء فحوصات صحية منتظمة وتطبيق إجراءات النظافة والتعقيم.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 name="Picture 4">
            <a:extLst>
              <a:ext uri="{FF2B5EF4-FFF2-40B4-BE49-F238E27FC236}">
                <a16:creationId xmlns:a16="http://schemas.microsoft.com/office/drawing/2014/main" id="{A83D57E1-35D4-F41C-AD49-6FDEFAFFB775}"/>
              </a:ext>
            </a:extLst>
          </p:cNvPr>
          <p:cNvPicPr>
            <a:picLocks noChangeAspect="1"/>
          </p:cNvPicPr>
          <p:nvPr/>
        </p:nvPicPr>
        <p:blipFill>
          <a:blip r:embed="rId4"/>
          <a:stretch>
            <a:fillRect/>
          </a:stretch>
        </p:blipFill>
        <p:spPr>
          <a:xfrm>
            <a:off x="-35128" y="1136133"/>
            <a:ext cx="5860576" cy="4777160"/>
          </a:xfrm>
          <a:prstGeom prst="rect">
            <a:avLst/>
          </a:prstGeom>
          <a:effectLst>
            <a:softEdge rad="317500"/>
          </a:effectLst>
        </p:spPr>
      </p:pic>
    </p:spTree>
    <p:extLst>
      <p:ext uri="{BB962C8B-B14F-4D97-AF65-F5344CB8AC3E}">
        <p14:creationId xmlns:p14="http://schemas.microsoft.com/office/powerpoint/2010/main" val="14647387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41991" y="120652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83957" y="1935574"/>
            <a:ext cx="6814002" cy="3908762"/>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استجابة المؤسسات</a:t>
            </a:r>
          </a:p>
          <a:p>
            <a:pPr algn="just" rtl="1">
              <a:spcBef>
                <a:spcPts val="600"/>
              </a:spcBef>
              <a:spcAft>
                <a:spcPts val="1200"/>
              </a:spcAft>
            </a:pPr>
            <a:r>
              <a:rPr lang="ar-EG" sz="1400" b="1" dirty="0">
                <a:latin typeface="Alexandria" charset="0"/>
                <a:cs typeface="Alexandria" charset="0"/>
              </a:rPr>
              <a:t>3. التواصل الفعال: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توفير قنوات تواصل واضحة ومستمرة مع الموظفين والعملاء.</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تحديثات منتظمة حول تطورات الأزمة والإجراءات المتخذة.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استخدام وسائل التواصل الاجتماعي والمواقع الإلكترونية لتوجيه الرسائل.</a:t>
            </a:r>
          </a:p>
          <a:p>
            <a:pPr algn="just" rtl="1">
              <a:spcBef>
                <a:spcPts val="600"/>
              </a:spcBef>
              <a:spcAft>
                <a:spcPts val="1200"/>
              </a:spcAft>
            </a:pPr>
            <a:r>
              <a:rPr lang="ar-EG" sz="1400" b="1" dirty="0">
                <a:latin typeface="Alexandria" charset="0"/>
                <a:cs typeface="Alexandria" charset="0"/>
              </a:rPr>
              <a:t>4. التكيف السريع مع التغيرات: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مرونة في اتخاذ القرارات وتعديل الخطط بناءً على المستجدات.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استثمار في التكنولوجيا لدعم التحول الرقمي.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تبني أساليب عمل جديدة مثل الاجتماعات الافتراضية والتدريب عبر الإنترنت.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 name="Picture 4">
            <a:extLst>
              <a:ext uri="{FF2B5EF4-FFF2-40B4-BE49-F238E27FC236}">
                <a16:creationId xmlns:a16="http://schemas.microsoft.com/office/drawing/2014/main" id="{A83D57E1-35D4-F41C-AD49-6FDEFAFFB775}"/>
              </a:ext>
            </a:extLst>
          </p:cNvPr>
          <p:cNvPicPr>
            <a:picLocks noChangeAspect="1"/>
          </p:cNvPicPr>
          <p:nvPr/>
        </p:nvPicPr>
        <p:blipFill>
          <a:blip r:embed="rId4"/>
          <a:stretch>
            <a:fillRect/>
          </a:stretch>
        </p:blipFill>
        <p:spPr>
          <a:xfrm>
            <a:off x="-35128" y="1136133"/>
            <a:ext cx="5860576" cy="4777160"/>
          </a:xfrm>
          <a:prstGeom prst="rect">
            <a:avLst/>
          </a:prstGeom>
          <a:effectLst>
            <a:softEdge rad="317500"/>
          </a:effectLst>
        </p:spPr>
      </p:pic>
    </p:spTree>
    <p:extLst>
      <p:ext uri="{BB962C8B-B14F-4D97-AF65-F5344CB8AC3E}">
        <p14:creationId xmlns:p14="http://schemas.microsoft.com/office/powerpoint/2010/main" val="28707230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0085" y="17270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22997" y="2551300"/>
            <a:ext cx="6814002" cy="3016210"/>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الدروس المستفادة:</a:t>
            </a:r>
          </a:p>
          <a:p>
            <a:pPr marL="342900" indent="-342900" algn="just" rtl="1">
              <a:spcBef>
                <a:spcPts val="600"/>
              </a:spcBef>
              <a:spcAft>
                <a:spcPts val="1200"/>
              </a:spcAft>
              <a:buAutoNum type="arabicPeriod"/>
            </a:pPr>
            <a:r>
              <a:rPr lang="ar-EG" sz="1400" b="1" dirty="0">
                <a:latin typeface="Alexandria" charset="0"/>
                <a:cs typeface="Alexandria" charset="0"/>
              </a:rPr>
              <a:t>التخطيط المسبق:</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أهمية وجود خطط طوارئ وإدارة الأزمات مسبقًا.</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ضرورة إجراء تدريبات ومحاكاة للتأكد من جاهزية الخطط.</a:t>
            </a:r>
          </a:p>
          <a:p>
            <a:pPr algn="just" rtl="1">
              <a:spcBef>
                <a:spcPts val="600"/>
              </a:spcBef>
              <a:spcAft>
                <a:spcPts val="1200"/>
              </a:spcAft>
            </a:pPr>
            <a:r>
              <a:rPr lang="ar-EG" sz="1400" b="1" dirty="0">
                <a:latin typeface="Alexandria" charset="0"/>
                <a:cs typeface="Alexandria" charset="0"/>
              </a:rPr>
              <a:t>2. التواصل الفعال: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أهمية التواصل الشفاف والمستمر مع جميع الأطراف المعنية.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تقديم المعلومات الدقيقة والموثوقة لتجنب الشائعات والذعر.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 name="Picture 10">
            <a:extLst>
              <a:ext uri="{FF2B5EF4-FFF2-40B4-BE49-F238E27FC236}">
                <a16:creationId xmlns:a16="http://schemas.microsoft.com/office/drawing/2014/main" id="{F1A7C3F9-51F2-33D4-9CA6-F96430656485}"/>
              </a:ext>
            </a:extLst>
          </p:cNvPr>
          <p:cNvPicPr>
            <a:picLocks noChangeAspect="1"/>
          </p:cNvPicPr>
          <p:nvPr/>
        </p:nvPicPr>
        <p:blipFill rotWithShape="1">
          <a:blip r:embed="rId4"/>
          <a:srcRect l="12433"/>
          <a:stretch/>
        </p:blipFill>
        <p:spPr>
          <a:xfrm>
            <a:off x="88298" y="1013664"/>
            <a:ext cx="5321901" cy="5260889"/>
          </a:xfrm>
          <a:prstGeom prst="rect">
            <a:avLst/>
          </a:prstGeom>
          <a:effectLst>
            <a:softEdge rad="635000"/>
          </a:effectLst>
        </p:spPr>
      </p:pic>
    </p:spTree>
    <p:extLst>
      <p:ext uri="{BB962C8B-B14F-4D97-AF65-F5344CB8AC3E}">
        <p14:creationId xmlns:p14="http://schemas.microsoft.com/office/powerpoint/2010/main" val="38883140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0085" y="172707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  أزمة كوفيد-19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22997" y="2551300"/>
            <a:ext cx="6814002" cy="3046988"/>
          </a:xfrm>
          <a:prstGeom prst="rect">
            <a:avLst/>
          </a:prstGeom>
          <a:noFill/>
        </p:spPr>
        <p:txBody>
          <a:bodyPr wrap="square" rtlCol="0">
            <a:spAutoFit/>
          </a:bodyPr>
          <a:lstStyle/>
          <a:p>
            <a:pPr marL="285750" indent="-285750" algn="just" rtl="1">
              <a:spcBef>
                <a:spcPts val="600"/>
              </a:spcBef>
              <a:spcAft>
                <a:spcPts val="1200"/>
              </a:spcAft>
              <a:buFont typeface="Arial" panose="020B0604020202020204" pitchFamily="34" charset="0"/>
              <a:buChar char="•"/>
            </a:pPr>
            <a:r>
              <a:rPr lang="ar-EG" sz="1600" b="1" dirty="0">
                <a:latin typeface="Alexandria" charset="0"/>
                <a:cs typeface="Alexandria" charset="0"/>
              </a:rPr>
              <a:t>الدروس المستفادة:</a:t>
            </a:r>
          </a:p>
          <a:p>
            <a:pPr algn="just" rtl="1">
              <a:spcBef>
                <a:spcPts val="600"/>
              </a:spcBef>
              <a:spcAft>
                <a:spcPts val="1200"/>
              </a:spcAft>
            </a:pPr>
            <a:r>
              <a:rPr lang="ar-EG" sz="1600" b="1" dirty="0">
                <a:latin typeface="Alexandria" charset="0"/>
                <a:cs typeface="Alexandria" charset="0"/>
              </a:rPr>
              <a:t>3. </a:t>
            </a:r>
            <a:r>
              <a:rPr lang="ar-EG" sz="1400" b="1" dirty="0">
                <a:latin typeface="Alexandria" charset="0"/>
                <a:cs typeface="Alexandria" charset="0"/>
              </a:rPr>
              <a:t>التكيف السريع:</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القدرة على التكيف بسرعة مع التغيرات والمستجدات.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الابتكار في إيجاد حلول جديدة لمواجهة التحديات غير المتوقعة</a:t>
            </a:r>
          </a:p>
          <a:p>
            <a:pPr algn="just" rtl="1">
              <a:spcBef>
                <a:spcPts val="600"/>
              </a:spcBef>
              <a:spcAft>
                <a:spcPts val="1200"/>
              </a:spcAft>
            </a:pPr>
            <a:r>
              <a:rPr lang="ar-EG" sz="1400" b="1" dirty="0">
                <a:latin typeface="Alexandria" charset="0"/>
                <a:cs typeface="Alexandria" charset="0"/>
              </a:rPr>
              <a:t>4. الاهتمام بالصحة النفسية: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تقديم الدعم النفسي والاجتماعي للموظفين والمتأثرين بالأزمة.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تعزيز برامج الرعاية الصحية النفسية.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 name="Picture 10">
            <a:extLst>
              <a:ext uri="{FF2B5EF4-FFF2-40B4-BE49-F238E27FC236}">
                <a16:creationId xmlns:a16="http://schemas.microsoft.com/office/drawing/2014/main" id="{F1A7C3F9-51F2-33D4-9CA6-F96430656485}"/>
              </a:ext>
            </a:extLst>
          </p:cNvPr>
          <p:cNvPicPr>
            <a:picLocks noChangeAspect="1"/>
          </p:cNvPicPr>
          <p:nvPr/>
        </p:nvPicPr>
        <p:blipFill rotWithShape="1">
          <a:blip r:embed="rId4"/>
          <a:srcRect l="12433"/>
          <a:stretch/>
        </p:blipFill>
        <p:spPr>
          <a:xfrm>
            <a:off x="88298" y="1013664"/>
            <a:ext cx="5321901" cy="5260889"/>
          </a:xfrm>
          <a:prstGeom prst="rect">
            <a:avLst/>
          </a:prstGeom>
          <a:effectLst>
            <a:softEdge rad="635000"/>
          </a:effectLst>
        </p:spPr>
      </p:pic>
    </p:spTree>
    <p:extLst>
      <p:ext uri="{BB962C8B-B14F-4D97-AF65-F5344CB8AC3E}">
        <p14:creationId xmlns:p14="http://schemas.microsoft.com/office/powerpoint/2010/main" val="42514950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28236"/>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الأزمات</a:t>
            </a:r>
            <a:endParaRPr lang="en-US" sz="2800" b="1" dirty="0">
              <a:solidFill>
                <a:srgbClr val="00B0F0"/>
              </a:solidFill>
              <a:latin typeface="Alexandria" charset="0"/>
              <a:cs typeface="Alexandria" charset="0"/>
            </a:endParaRPr>
          </a:p>
        </p:txBody>
      </p:sp>
      <p:sp>
        <p:nvSpPr>
          <p:cNvPr id="5" name="TextBox 4">
            <a:extLst>
              <a:ext uri="{FF2B5EF4-FFF2-40B4-BE49-F238E27FC236}">
                <a16:creationId xmlns:a16="http://schemas.microsoft.com/office/drawing/2014/main" id="{9D612130-072B-A3FB-6BEB-710F22A1B0AB}"/>
              </a:ext>
            </a:extLst>
          </p:cNvPr>
          <p:cNvSpPr txBox="1"/>
          <p:nvPr/>
        </p:nvSpPr>
        <p:spPr>
          <a:xfrm>
            <a:off x="9704704" y="2396641"/>
            <a:ext cx="2206943" cy="707886"/>
          </a:xfrm>
          <a:prstGeom prst="rect">
            <a:avLst/>
          </a:prstGeom>
          <a:noFill/>
        </p:spPr>
        <p:txBody>
          <a:bodyPr wrap="square" rtlCol="0">
            <a:spAutoFit/>
          </a:bodyPr>
          <a:lstStyle/>
          <a:p>
            <a:pPr algn="ctr" rtl="1"/>
            <a:r>
              <a:rPr lang="ar-EG" sz="2000" b="1" dirty="0">
                <a:latin typeface="Alexandria" charset="0"/>
                <a:cs typeface="Alexandria" charset="0"/>
              </a:rPr>
              <a:t>تعريف الأزمة وأنواعها</a:t>
            </a:r>
          </a:p>
        </p:txBody>
      </p:sp>
      <p:sp>
        <p:nvSpPr>
          <p:cNvPr id="7" name="TextBox 6">
            <a:extLst>
              <a:ext uri="{FF2B5EF4-FFF2-40B4-BE49-F238E27FC236}">
                <a16:creationId xmlns:a16="http://schemas.microsoft.com/office/drawing/2014/main" id="{1F4C2EE7-9E72-F427-D4C3-99FCA6FAB134}"/>
              </a:ext>
            </a:extLst>
          </p:cNvPr>
          <p:cNvSpPr txBox="1"/>
          <p:nvPr/>
        </p:nvSpPr>
        <p:spPr>
          <a:xfrm>
            <a:off x="9647074" y="4365037"/>
            <a:ext cx="2322204" cy="1015663"/>
          </a:xfrm>
          <a:prstGeom prst="rect">
            <a:avLst/>
          </a:prstGeom>
          <a:noFill/>
        </p:spPr>
        <p:txBody>
          <a:bodyPr wrap="square" rtlCol="0">
            <a:spAutoFit/>
          </a:bodyPr>
          <a:lstStyle/>
          <a:p>
            <a:pPr algn="ctr" rtl="1"/>
            <a:r>
              <a:rPr lang="ar-EG" sz="2000" b="1" dirty="0">
                <a:latin typeface="Alexandria" charset="0"/>
                <a:cs typeface="Alexandria" charset="0"/>
              </a:rPr>
              <a:t>أهمية إدارة الأزمات في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67819" y="2396641"/>
            <a:ext cx="2477107" cy="1015663"/>
          </a:xfrm>
          <a:prstGeom prst="rect">
            <a:avLst/>
          </a:prstGeom>
          <a:noFill/>
        </p:spPr>
        <p:txBody>
          <a:bodyPr wrap="square" rtlCol="0">
            <a:spAutoFit/>
          </a:bodyPr>
          <a:lstStyle/>
          <a:p>
            <a:pPr algn="ctr" rtl="1"/>
            <a:r>
              <a:rPr lang="ar-EG" sz="2000" b="1" dirty="0">
                <a:latin typeface="Alexandria" charset="0"/>
                <a:cs typeface="Alexandria" charset="0"/>
              </a:rPr>
              <a:t>النظريات الرئيسية وتطبيقاتها في إدارة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67819" y="4365037"/>
            <a:ext cx="2477107" cy="1015663"/>
          </a:xfrm>
          <a:prstGeom prst="rect">
            <a:avLst/>
          </a:prstGeom>
          <a:noFill/>
        </p:spPr>
        <p:txBody>
          <a:bodyPr wrap="square" rtlCol="0">
            <a:spAutoFit/>
          </a:bodyPr>
          <a:lstStyle/>
          <a:p>
            <a:pPr algn="ctr" rtl="1"/>
            <a:r>
              <a:rPr lang="ar-EG" sz="2000" b="1" dirty="0">
                <a:latin typeface="Alexandria" charset="0"/>
                <a:cs typeface="Alexandria" charset="0"/>
              </a:rPr>
              <a:t>تطبيقات واقعية ودراسة حالة عمليّة </a:t>
            </a:r>
          </a:p>
        </p:txBody>
      </p:sp>
      <p:pic>
        <p:nvPicPr>
          <p:cNvPr id="25602" name="Picture 2" descr="5 Leadership Styles That Affect How Companies Manage A Crisis">
            <a:extLst>
              <a:ext uri="{FF2B5EF4-FFF2-40B4-BE49-F238E27FC236}">
                <a16:creationId xmlns:a16="http://schemas.microsoft.com/office/drawing/2014/main" id="{FCED2EC2-FB67-AA3E-30AF-C9642025D5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4926" y="1998373"/>
            <a:ext cx="7122811" cy="428336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6DEC7C31-1A46-454A-B8E9-485BEA268CBC}"/>
</file>

<file path=docProps/app.xml><?xml version="1.0" encoding="utf-8"?>
<Properties xmlns="http://schemas.openxmlformats.org/officeDocument/2006/extended-properties" xmlns:vt="http://schemas.openxmlformats.org/officeDocument/2006/docPropsVTypes">
  <TotalTime>1759</TotalTime>
  <Words>3073</Words>
  <Application>Microsoft Macintosh PowerPoint</Application>
  <PresentationFormat>Widescreen</PresentationFormat>
  <Paragraphs>349</Paragraphs>
  <Slides>49</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Alexandria</vt:lpstr>
      <vt:lpstr>Arial</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156</cp:revision>
  <dcterms:created xsi:type="dcterms:W3CDTF">2023-04-29T09:08:00Z</dcterms:created>
  <dcterms:modified xsi:type="dcterms:W3CDTF">2026-01-22T08:06:37Z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