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7"/>
  </p:notesMasterIdLst>
  <p:sldIdLst>
    <p:sldId id="480" r:id="rId5"/>
    <p:sldId id="303" r:id="rId6"/>
    <p:sldId id="313" r:id="rId7"/>
    <p:sldId id="498" r:id="rId8"/>
    <p:sldId id="276" r:id="rId9"/>
    <p:sldId id="510" r:id="rId10"/>
    <p:sldId id="573" r:id="rId11"/>
    <p:sldId id="532" r:id="rId12"/>
    <p:sldId id="574" r:id="rId13"/>
    <p:sldId id="575" r:id="rId14"/>
    <p:sldId id="576" r:id="rId15"/>
    <p:sldId id="577" r:id="rId16"/>
    <p:sldId id="578" r:id="rId17"/>
    <p:sldId id="579" r:id="rId18"/>
    <p:sldId id="580" r:id="rId19"/>
    <p:sldId id="581" r:id="rId20"/>
    <p:sldId id="582" r:id="rId21"/>
    <p:sldId id="583" r:id="rId22"/>
    <p:sldId id="584" r:id="rId23"/>
    <p:sldId id="585" r:id="rId24"/>
    <p:sldId id="586" r:id="rId25"/>
    <p:sldId id="588" r:id="rId26"/>
    <p:sldId id="587" r:id="rId27"/>
    <p:sldId id="589" r:id="rId28"/>
    <p:sldId id="591" r:id="rId29"/>
    <p:sldId id="590" r:id="rId30"/>
    <p:sldId id="592" r:id="rId31"/>
    <p:sldId id="593" r:id="rId32"/>
    <p:sldId id="594" r:id="rId33"/>
    <p:sldId id="595" r:id="rId34"/>
    <p:sldId id="596" r:id="rId35"/>
    <p:sldId id="597" r:id="rId36"/>
    <p:sldId id="598" r:id="rId37"/>
    <p:sldId id="545" r:id="rId38"/>
    <p:sldId id="512" r:id="rId39"/>
    <p:sldId id="599" r:id="rId40"/>
    <p:sldId id="600" r:id="rId41"/>
    <p:sldId id="601" r:id="rId42"/>
    <p:sldId id="602" r:id="rId43"/>
    <p:sldId id="603" r:id="rId44"/>
    <p:sldId id="604" r:id="rId45"/>
    <p:sldId id="605" r:id="rId46"/>
    <p:sldId id="606" r:id="rId47"/>
    <p:sldId id="607" r:id="rId48"/>
    <p:sldId id="561" r:id="rId49"/>
    <p:sldId id="608" r:id="rId50"/>
    <p:sldId id="514" r:id="rId51"/>
    <p:sldId id="610" r:id="rId52"/>
    <p:sldId id="611" r:id="rId53"/>
    <p:sldId id="612" r:id="rId54"/>
    <p:sldId id="614" r:id="rId55"/>
    <p:sldId id="615" r:id="rId56"/>
    <p:sldId id="616" r:id="rId57"/>
    <p:sldId id="562" r:id="rId58"/>
    <p:sldId id="617" r:id="rId59"/>
    <p:sldId id="618" r:id="rId60"/>
    <p:sldId id="619" r:id="rId61"/>
    <p:sldId id="620" r:id="rId62"/>
    <p:sldId id="621" r:id="rId63"/>
    <p:sldId id="622" r:id="rId64"/>
    <p:sldId id="623" r:id="rId65"/>
    <p:sldId id="624" r:id="rId66"/>
    <p:sldId id="625" r:id="rId67"/>
    <p:sldId id="626" r:id="rId68"/>
    <p:sldId id="627" r:id="rId69"/>
    <p:sldId id="628" r:id="rId70"/>
    <p:sldId id="629" r:id="rId71"/>
    <p:sldId id="630" r:id="rId72"/>
    <p:sldId id="632" r:id="rId73"/>
    <p:sldId id="631" r:id="rId74"/>
    <p:sldId id="572" r:id="rId75"/>
    <p:sldId id="349" r:id="rId7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8"/>
            <p14:sldId id="276"/>
            <p14:sldId id="510"/>
            <p14:sldId id="573"/>
            <p14:sldId id="532"/>
            <p14:sldId id="574"/>
            <p14:sldId id="575"/>
            <p14:sldId id="576"/>
            <p14:sldId id="577"/>
            <p14:sldId id="578"/>
            <p14:sldId id="579"/>
            <p14:sldId id="580"/>
            <p14:sldId id="581"/>
            <p14:sldId id="582"/>
            <p14:sldId id="583"/>
            <p14:sldId id="584"/>
            <p14:sldId id="585"/>
            <p14:sldId id="586"/>
            <p14:sldId id="588"/>
            <p14:sldId id="587"/>
            <p14:sldId id="589"/>
            <p14:sldId id="591"/>
            <p14:sldId id="590"/>
            <p14:sldId id="592"/>
            <p14:sldId id="593"/>
            <p14:sldId id="594"/>
            <p14:sldId id="595"/>
            <p14:sldId id="596"/>
            <p14:sldId id="597"/>
            <p14:sldId id="598"/>
            <p14:sldId id="545"/>
            <p14:sldId id="512"/>
            <p14:sldId id="599"/>
            <p14:sldId id="600"/>
            <p14:sldId id="601"/>
            <p14:sldId id="602"/>
            <p14:sldId id="603"/>
            <p14:sldId id="604"/>
            <p14:sldId id="605"/>
            <p14:sldId id="606"/>
            <p14:sldId id="607"/>
            <p14:sldId id="561"/>
            <p14:sldId id="608"/>
            <p14:sldId id="514"/>
            <p14:sldId id="610"/>
            <p14:sldId id="611"/>
            <p14:sldId id="612"/>
            <p14:sldId id="614"/>
            <p14:sldId id="615"/>
            <p14:sldId id="616"/>
            <p14:sldId id="562"/>
            <p14:sldId id="617"/>
            <p14:sldId id="618"/>
            <p14:sldId id="619"/>
            <p14:sldId id="620"/>
            <p14:sldId id="621"/>
            <p14:sldId id="622"/>
            <p14:sldId id="623"/>
            <p14:sldId id="624"/>
            <p14:sldId id="625"/>
            <p14:sldId id="626"/>
            <p14:sldId id="627"/>
            <p14:sldId id="628"/>
            <p14:sldId id="629"/>
            <p14:sldId id="630"/>
            <p14:sldId id="632"/>
            <p14:sldId id="631"/>
            <p14:sldId id="57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93" autoAdjust="0"/>
    <p:restoredTop sz="93738" autoAdjust="0"/>
  </p:normalViewPr>
  <p:slideViewPr>
    <p:cSldViewPr snapToGrid="0">
      <p:cViewPr varScale="1">
        <p:scale>
          <a:sx n="62" d="100"/>
          <a:sy n="62" d="100"/>
        </p:scale>
        <p:origin x="840"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088680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97455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710663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08500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10816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997165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821938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4583241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2649963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42424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6325662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826699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456683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8723788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427777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288576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47976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337713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905195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6917215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611721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867431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94683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108523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741420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79102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664399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5705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103391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892356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4453133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7505127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039404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019436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015041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2762327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7764154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047290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9099937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43343999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42641730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16215919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10774233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69223923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0642001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7045810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52098709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78945851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19776565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28019020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287886086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305334717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71913367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267414548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76033646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381177989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249033594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347164154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372284922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271084616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406924726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8.jp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9.jp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9.jp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0.jp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23.jpeg"/><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27.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27.jpe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7.jpe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29.jpe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29.jpe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29.jpe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29.jpe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jpe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jpe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jpeg"/></Relationships>
</file>

<file path=ppt/slides/_rels/slide5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33.jpeg"/></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34.jpe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34.jpeg"/></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34.jpeg"/></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35.jpeg"/></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35.jpeg"/></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35.jpeg"/></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4.xml"/><Relationship Id="rId4" Type="http://schemas.openxmlformats.org/officeDocument/2006/relationships/image" Target="../media/image35.jpeg"/></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4.xml"/><Relationship Id="rId4" Type="http://schemas.openxmlformats.org/officeDocument/2006/relationships/image" Target="../media/image36.jpeg"/></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4.xml"/><Relationship Id="rId4" Type="http://schemas.openxmlformats.org/officeDocument/2006/relationships/image" Target="../media/image37.jpeg"/></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14.xml"/><Relationship Id="rId4" Type="http://schemas.openxmlformats.org/officeDocument/2006/relationships/image" Target="../media/image37.jpeg"/></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14.xml"/><Relationship Id="rId5" Type="http://schemas.openxmlformats.org/officeDocument/2006/relationships/image" Target="../media/image39.png"/><Relationship Id="rId4" Type="http://schemas.openxmlformats.org/officeDocument/2006/relationships/image" Target="../media/image38.png"/></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2.xml"/><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jpeg"/></Relationships>
</file>

<file path=ppt/slides/_rels/slide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3.xml"/><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jpeg"/></Relationships>
</file>

<file path=ppt/slides/_rels/slide6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4.xml"/><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jpeg"/></Relationships>
</file>

<file path=ppt/slides/_rels/slide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5.xml"/><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jpeg"/></Relationships>
</file>

<file path=ppt/slides/_rels/slide7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6.xml"/><Relationship Id="rId1" Type="http://schemas.openxmlformats.org/officeDocument/2006/relationships/slideLayout" Target="../slideLayouts/slideLayout14.xml"/><Relationship Id="rId4" Type="http://schemas.openxmlformats.org/officeDocument/2006/relationships/image" Target="../media/image42.jpeg"/></Relationships>
</file>

<file path=ppt/slides/_rels/slide7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6.xml"/><Relationship Id="rId5" Type="http://schemas.openxmlformats.org/officeDocument/2006/relationships/image" Target="../media/image46.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الثانية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الثانية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الاستراتيجي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37901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الثانية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الأولى السابقة الأساسيات والمفاهيم الرئيسية للعلاقات العامة، بدءًا من تعريفها، وتطورها، مرورًا بدورها ووظائفها في المؤسسات المختلفة، وصولًا إلى أهمية إدارة العلاقات العامة الفعّالة.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الثانية بفهم التخطيط الاستراتيجي، والأهداف التنظيمية، والأهداف الذكية، وتحديد الجمهور المستهدف، وتحليل احتياجات أصحاب المصلحة، ووضع الأهداف الاستراتيجية للعلاقات العامة، ووضع استراتيجيات وتكتيكات لتحقيق أهداف العلاقات العامة.</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513708" y="1367395"/>
            <a:ext cx="7294652"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الاستراتيجي في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863029" y="2611498"/>
            <a:ext cx="8219326" cy="400110"/>
          </a:xfrm>
          <a:prstGeom prst="rect">
            <a:avLst/>
          </a:prstGeom>
          <a:noFill/>
        </p:spPr>
        <p:txBody>
          <a:bodyPr wrap="square" rtlCol="0">
            <a:spAutoFit/>
          </a:bodyPr>
          <a:lstStyle/>
          <a:p>
            <a:pPr algn="r" rtl="1"/>
            <a:r>
              <a:rPr lang="ar-EG" sz="1950" b="1" dirty="0">
                <a:solidFill>
                  <a:srgbClr val="00AEEF"/>
                </a:solidFill>
                <a:latin typeface="Alexandria" charset="0"/>
                <a:cs typeface="Alexandria" charset="0"/>
              </a:rPr>
              <a:t>أولًا: </a:t>
            </a:r>
            <a:r>
              <a:rPr lang="ar-EG" sz="1950" b="1" dirty="0">
                <a:latin typeface="Alexandria" charset="0"/>
                <a:cs typeface="Alexandria" charset="0"/>
              </a:rPr>
              <a:t>التخطيط الاستراتيجي والأهداف التنظيمية وأصحاب المصلحة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324319"/>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 وضع الأهداف الاستراتيجية للعلاقات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965772" y="4155549"/>
            <a:ext cx="8116584"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وضع استراتيجيات وتكتيكات لتحقيق أهداف العلاقات العامة</a:t>
            </a:r>
          </a:p>
          <a:p>
            <a:pPr algn="r" rtl="1"/>
            <a:endParaRPr lang="ar-EG" sz="2000" b="1" dirty="0">
              <a:latin typeface="Alexandria" charset="0"/>
              <a:cs typeface="Alexandria" charset="0"/>
            </a:endParaRP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5057045"/>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تطبيقات وأمثلة عمليّة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3352037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503434" y="2648407"/>
            <a:ext cx="10926566" cy="523220"/>
          </a:xfrm>
          <a:prstGeom prst="rect">
            <a:avLst/>
          </a:prstGeom>
          <a:noFill/>
        </p:spPr>
        <p:txBody>
          <a:bodyPr wrap="square" rtlCol="0">
            <a:spAutoFit/>
          </a:bodyPr>
          <a:lstStyle/>
          <a:p>
            <a:pPr algn="r" rtl="1"/>
            <a:r>
              <a:rPr lang="ar-EG" sz="2700" b="1" dirty="0">
                <a:solidFill>
                  <a:srgbClr val="00AEEF"/>
                </a:solidFill>
                <a:latin typeface="Alexandria" charset="0"/>
                <a:cs typeface="Alexandria" charset="0"/>
              </a:rPr>
              <a:t>أولًا: التخطيط الاستراتيجي والأهداف التنظيمية وأصحاب المصلحة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63553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التخطيط الاستراتيجي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93841" y="2551300"/>
            <a:ext cx="7353300" cy="2010166"/>
          </a:xfrm>
          <a:prstGeom prst="rect">
            <a:avLst/>
          </a:prstGeom>
          <a:noFill/>
        </p:spPr>
        <p:txBody>
          <a:bodyPr wrap="square" rtlCol="0">
            <a:spAutoFit/>
          </a:bodyPr>
          <a:lstStyle/>
          <a:p>
            <a:pPr algn="just" rtl="1">
              <a:lnSpc>
                <a:spcPct val="150000"/>
              </a:lnSpc>
              <a:spcBef>
                <a:spcPts val="1200"/>
              </a:spcBef>
              <a:spcAft>
                <a:spcPts val="1800"/>
              </a:spcAft>
            </a:pPr>
            <a:r>
              <a:rPr lang="ar-EG" sz="1700" dirty="0">
                <a:latin typeface="Alexandria" charset="0"/>
                <a:cs typeface="Alexandria" charset="0"/>
              </a:rPr>
              <a:t>التخطيط الاستراتيجي هو عملية حيوية ومحورية في العلاقات العامة لتحقيق نجاح المؤسسة، هذا النوع من التخطيط يهدف إلى تحسين الصورة العامة للمؤسسة، وتعزيز تواصلها مع الجمهور، ودعم أهدافها التجارية والتنظيمية. من خلال التخطيط الجيد والمتابعة المستمرة يمكن للمؤسسة تعزيز سمعتها وتحقيق النجاح المستدام.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a:extLst>
              <a:ext uri="{FF2B5EF4-FFF2-40B4-BE49-F238E27FC236}">
                <a16:creationId xmlns:a16="http://schemas.microsoft.com/office/drawing/2014/main" id="{BE703F41-F949-ACA3-4140-7753502C15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1" y="0"/>
            <a:ext cx="4290540" cy="6858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67194" y="173409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التخطيط الاستراتيجي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46708" y="2543047"/>
            <a:ext cx="7137400" cy="2794996"/>
          </a:xfrm>
          <a:prstGeom prst="rect">
            <a:avLst/>
          </a:prstGeom>
          <a:noFill/>
        </p:spPr>
        <p:txBody>
          <a:bodyPr wrap="square" rtlCol="0">
            <a:spAutoFit/>
          </a:bodyPr>
          <a:lstStyle/>
          <a:p>
            <a:pPr algn="just" rtl="1">
              <a:lnSpc>
                <a:spcPct val="150000"/>
              </a:lnSpc>
              <a:spcBef>
                <a:spcPts val="600"/>
              </a:spcBef>
              <a:spcAft>
                <a:spcPts val="1200"/>
              </a:spcAft>
            </a:pPr>
            <a:r>
              <a:rPr lang="ar-EG" sz="1700" dirty="0">
                <a:latin typeface="Alexandria" charset="0"/>
                <a:cs typeface="Alexandria" charset="0"/>
              </a:rPr>
              <a:t>التخطيط الاستراتيجي في العلاقات العامة هو "عملية تحديد الأهداف الطويلة الأجل، ووضع الاستراتيجيات والوسائل اللازمة لتحقيق تلك الأهداف في إطار نشاطات العلاقات العامة وتحديد الموارد المطلوبة لذلك. يتضمن التخطيط الاستراتيجي خطوات متعددة تتطلب فهم الأهداف التنظيمية، وتحديد الجمهور المستهدف، وتحليل احتياجات أصحاب المصلحة، وتطوير استراتيجيات وتكتيكات فعالة، وتنفيذ الأنشطة المحددة لتحقيق تلك الأهداف"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 name="Picture 2">
            <a:extLst>
              <a:ext uri="{FF2B5EF4-FFF2-40B4-BE49-F238E27FC236}">
                <a16:creationId xmlns:a16="http://schemas.microsoft.com/office/drawing/2014/main" id="{D3A85EDF-1B6B-04F7-9B21-0FED93E485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1" y="0"/>
            <a:ext cx="4290540" cy="6858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489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61644" y="153915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الأهداف التنظيمية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25900" y="2287509"/>
            <a:ext cx="7499325" cy="3005310"/>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تعريف الأهداف</a:t>
            </a:r>
          </a:p>
          <a:p>
            <a:pPr algn="just" rtl="1">
              <a:lnSpc>
                <a:spcPct val="150000"/>
              </a:lnSpc>
              <a:spcBef>
                <a:spcPts val="600"/>
              </a:spcBef>
              <a:spcAft>
                <a:spcPts val="1200"/>
              </a:spcAft>
            </a:pPr>
            <a:r>
              <a:rPr lang="ar-EG" sz="1600" dirty="0">
                <a:latin typeface="Alexandria" charset="0"/>
                <a:cs typeface="Alexandria" charset="0"/>
              </a:rPr>
              <a:t>تحديد المخرجات الرئيسية التي تسعى المؤسسة لتحقيقها على المدى الطويل، والتي تعكس رؤيتها وتوجهها الاستراتيجي؛ مثل تعزيز السمعة، وزيادة الوعي بالعلامة التجارية، أو تحسين العلاقات مع الجمهور.</a:t>
            </a:r>
          </a:p>
          <a:p>
            <a:pPr algn="just" rtl="1">
              <a:lnSpc>
                <a:spcPct val="150000"/>
              </a:lnSpc>
              <a:spcBef>
                <a:spcPts val="600"/>
              </a:spcBef>
              <a:spcAft>
                <a:spcPts val="1200"/>
              </a:spcAft>
            </a:pPr>
            <a:r>
              <a:rPr lang="ar-EG" sz="1600" b="1" dirty="0">
                <a:latin typeface="Alexandria" charset="0"/>
                <a:cs typeface="Alexandria" charset="0"/>
              </a:rPr>
              <a:t> - أهداف مالية: </a:t>
            </a:r>
            <a:r>
              <a:rPr lang="ar-EG" sz="1600" dirty="0">
                <a:latin typeface="Alexandria" charset="0"/>
                <a:cs typeface="Alexandria" charset="0"/>
              </a:rPr>
              <a:t>مثل زيادة الأرباح أو تحقيق عوائد أكبر.</a:t>
            </a:r>
          </a:p>
          <a:p>
            <a:pPr algn="just" rtl="1">
              <a:lnSpc>
                <a:spcPct val="150000"/>
              </a:lnSpc>
              <a:spcBef>
                <a:spcPts val="600"/>
              </a:spcBef>
              <a:spcAft>
                <a:spcPts val="1200"/>
              </a:spcAft>
            </a:pPr>
            <a:r>
              <a:rPr lang="ar-EG" sz="1600" b="1" dirty="0">
                <a:latin typeface="Alexandria" charset="0"/>
                <a:cs typeface="Alexandria" charset="0"/>
              </a:rPr>
              <a:t>  - أهداف غير مالية: </a:t>
            </a:r>
            <a:r>
              <a:rPr lang="ar-EG" sz="1600" dirty="0">
                <a:latin typeface="Alexandria" charset="0"/>
                <a:cs typeface="Alexandria" charset="0"/>
              </a:rPr>
              <a:t>مثل تحسين السمعة أو تعزيز العلاقات مع المجتمع.</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4" name="Picture 2" descr="الأهداف الإستراتيجية للكلية (2015_2020) | كليه الخدمه الإجتماعيه">
            <a:extLst>
              <a:ext uri="{FF2B5EF4-FFF2-40B4-BE49-F238E27FC236}">
                <a16:creationId xmlns:a16="http://schemas.microsoft.com/office/drawing/2014/main" id="{D2CE40DE-068F-9529-8E06-9A4CE58BBF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188" y="355599"/>
            <a:ext cx="3922711" cy="633714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641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الأهداف التنظيمية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8600" y="1878839"/>
            <a:ext cx="11525225" cy="3924151"/>
          </a:xfrm>
          <a:prstGeom prst="rect">
            <a:avLst/>
          </a:prstGeom>
          <a:noFill/>
        </p:spPr>
        <p:txBody>
          <a:bodyPr wrap="square" rtlCol="0">
            <a:spAutoFit/>
          </a:bodyPr>
          <a:lstStyle/>
          <a:p>
            <a:pPr algn="just" rtl="1">
              <a:spcBef>
                <a:spcPts val="600"/>
              </a:spcBef>
              <a:spcAft>
                <a:spcPts val="600"/>
              </a:spcAft>
            </a:pPr>
            <a:r>
              <a:rPr lang="ar-EG" sz="1600" b="1" dirty="0">
                <a:latin typeface="Alexandria" charset="0"/>
                <a:cs typeface="Alexandria" charset="0"/>
              </a:rPr>
              <a:t>1. تحسين السمعة والمكانة الإيجابية:</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الهدف من تحسين السمعة والمكانة الإيجابية هو بناء صورة إيجابية للمؤسسة في عيون العملاء والمستثمرين والمجتمع.</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يمكن تحقيق هذا الهدف من خلال توفير خدمات عالية الجودة، وتعزيز التواصل الفعال، والمشاركة المجتمعية.</a:t>
            </a:r>
          </a:p>
          <a:p>
            <a:pPr algn="just" rtl="1">
              <a:spcBef>
                <a:spcPts val="600"/>
              </a:spcBef>
              <a:spcAft>
                <a:spcPts val="600"/>
              </a:spcAft>
            </a:pPr>
            <a:r>
              <a:rPr lang="ar-EG" sz="1600" b="1" dirty="0">
                <a:latin typeface="Alexandria" charset="0"/>
                <a:cs typeface="Alexandria" charset="0"/>
              </a:rPr>
              <a:t>2. زيادة الوعي بالعلامة التجارية:</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الهدف هنا هو زيادة معرفة الجمهور بالعلامة التجارية وفهم قيمها وفوائدها.</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يمكن تحقيق هذا الهدف من خلال حملات التسويق الفعالة والإعلان، وإنشاء محتوى جذاب على وسائل التواصل الاجتماعي.</a:t>
            </a:r>
          </a:p>
          <a:p>
            <a:pPr algn="just" rtl="1">
              <a:spcBef>
                <a:spcPts val="600"/>
              </a:spcBef>
              <a:spcAft>
                <a:spcPts val="600"/>
              </a:spcAft>
            </a:pPr>
            <a:r>
              <a:rPr lang="ar-EG" sz="1600" b="1" dirty="0">
                <a:latin typeface="Alexandria" charset="0"/>
                <a:cs typeface="Alexandria" charset="0"/>
              </a:rPr>
              <a:t>3. تعزيز العلاقات مع الجمهور:</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الهدف هو بناء علاقات قوية ومستدامة مع العملاء والشركاء والمجتمع.</a:t>
            </a:r>
          </a:p>
          <a:p>
            <a:pPr marL="285750" indent="-285750" algn="just" rtl="1">
              <a:spcBef>
                <a:spcPts val="600"/>
              </a:spcBef>
              <a:spcAft>
                <a:spcPts val="1200"/>
              </a:spcAft>
              <a:buFont typeface="Arial" panose="020B0604020202020204" pitchFamily="34" charset="0"/>
              <a:buChar char="•"/>
            </a:pPr>
            <a:r>
              <a:rPr lang="ar-EG" sz="1600" dirty="0">
                <a:latin typeface="Alexandria" charset="0"/>
                <a:cs typeface="Alexandria" charset="0"/>
              </a:rPr>
              <a:t>يمكن تحقيق هذا الهدف من خلال توفير خدمات متميزة، والاستماع لمتطلبات العملاء، والمشاركة في المبادرات المجتمعية.</a:t>
            </a:r>
          </a:p>
        </p:txBody>
      </p:sp>
      <p:sp>
        <p:nvSpPr>
          <p:cNvPr id="3" name="TextBox 2"/>
          <p:cNvSpPr txBox="1"/>
          <p:nvPr/>
        </p:nvSpPr>
        <p:spPr>
          <a:xfrm>
            <a:off x="9264625" y="6386154"/>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05819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538222" y="28150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21059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الأهداف التنظيمية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7800" y="1837101"/>
            <a:ext cx="10140925" cy="4093428"/>
          </a:xfrm>
          <a:prstGeom prst="rect">
            <a:avLst/>
          </a:prstGeom>
          <a:noFill/>
        </p:spPr>
        <p:txBody>
          <a:bodyPr wrap="square" rtlCol="0">
            <a:spAutoFit/>
          </a:bodyPr>
          <a:lstStyle/>
          <a:p>
            <a:pPr algn="just" rtl="1">
              <a:spcBef>
                <a:spcPts val="600"/>
              </a:spcBef>
              <a:spcAft>
                <a:spcPts val="1800"/>
              </a:spcAft>
            </a:pPr>
            <a:r>
              <a:rPr lang="ar-EG" b="1" dirty="0">
                <a:latin typeface="Alexandria" charset="0"/>
                <a:cs typeface="Alexandria" charset="0"/>
              </a:rPr>
              <a:t>أمثلة للأهداف التنظيمية:</a:t>
            </a:r>
          </a:p>
          <a:p>
            <a:pPr algn="just" rtl="1">
              <a:spcBef>
                <a:spcPts val="600"/>
              </a:spcBef>
              <a:spcAft>
                <a:spcPts val="600"/>
              </a:spcAft>
            </a:pPr>
            <a:r>
              <a:rPr lang="ar-EG" sz="1600" b="1" dirty="0">
                <a:latin typeface="Alexandria" charset="0"/>
                <a:cs typeface="Alexandria" charset="0"/>
              </a:rPr>
              <a:t>1. زيادة معدل الرضا لدى العملاء</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الهدف هنا هو تحقيق معدلات عالية من الرضا لدى العملاء من خلال تقديم خدمات ممتازة وتجارب إيجابية.</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يتم قياس هذا الهدف عن طريق استطلاعات رضا العملاء وتحليلات البيانات.</a:t>
            </a:r>
          </a:p>
          <a:p>
            <a:pPr algn="just" rtl="1">
              <a:spcBef>
                <a:spcPts val="600"/>
              </a:spcBef>
              <a:spcAft>
                <a:spcPts val="600"/>
              </a:spcAft>
            </a:pPr>
            <a:r>
              <a:rPr lang="ar-EG" sz="1600" b="1" dirty="0">
                <a:latin typeface="Alexandria" charset="0"/>
                <a:cs typeface="Alexandria" charset="0"/>
              </a:rPr>
              <a:t>2. تحسين معدلات التحويل والمبيعات</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الهدف هو زيادة عائد الاستثمار وتحقيق نسب أعلى من التحويل والمبيعات.</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يتم تحقيق هذا الهدف من خلال استراتيجيات التسويق المستهدفة وتحسين عمليات البيع.</a:t>
            </a:r>
          </a:p>
          <a:p>
            <a:pPr algn="just" rtl="1">
              <a:spcBef>
                <a:spcPts val="600"/>
              </a:spcBef>
              <a:spcAft>
                <a:spcPts val="600"/>
              </a:spcAft>
            </a:pPr>
            <a:r>
              <a:rPr lang="ar-EG" sz="1600" b="1" dirty="0">
                <a:latin typeface="Alexandria" charset="0"/>
                <a:cs typeface="Alexandria" charset="0"/>
              </a:rPr>
              <a:t>3. تعزيز الابتكار والتطوير</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الهدف هنا هو تعزيز الابتكار وتطوير منتجات وخدمات جديدة لتلبية احتياجات العملاء.</a:t>
            </a:r>
          </a:p>
          <a:p>
            <a:pPr marL="285750" indent="-285750" algn="just" rtl="1">
              <a:spcBef>
                <a:spcPts val="600"/>
              </a:spcBef>
              <a:spcAft>
                <a:spcPts val="600"/>
              </a:spcAft>
              <a:buFont typeface="Arial" panose="020B0604020202020204" pitchFamily="34" charset="0"/>
              <a:buChar char="•"/>
            </a:pPr>
            <a:r>
              <a:rPr lang="ar-EG" sz="1600" dirty="0">
                <a:latin typeface="Alexandria" charset="0"/>
                <a:cs typeface="Alexandria" charset="0"/>
              </a:rPr>
              <a:t>يتم تحقيق هذا الهدف من خلال البحث والتطوير والتعاون مع الشركاء والعملاء في عمليات التطوير.</a:t>
            </a:r>
          </a:p>
        </p:txBody>
      </p:sp>
      <p:sp>
        <p:nvSpPr>
          <p:cNvPr id="3" name="TextBox 2"/>
          <p:cNvSpPr txBox="1"/>
          <p:nvPr/>
        </p:nvSpPr>
        <p:spPr>
          <a:xfrm>
            <a:off x="9264625" y="6386154"/>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2" descr="الأهداف الإستراتيجية للكلية (2015_2020) | كليه الخدمه الإجتماعيه">
            <a:extLst>
              <a:ext uri="{FF2B5EF4-FFF2-40B4-BE49-F238E27FC236}">
                <a16:creationId xmlns:a16="http://schemas.microsoft.com/office/drawing/2014/main" id="{829C9294-351C-D96C-0516-9C93450A5B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188" y="355599"/>
            <a:ext cx="3047635" cy="266700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92433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21059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08782" y="1884568"/>
            <a:ext cx="6979943" cy="3677289"/>
          </a:xfrm>
          <a:prstGeom prst="rect">
            <a:avLst/>
          </a:prstGeom>
          <a:noFill/>
        </p:spPr>
        <p:txBody>
          <a:bodyPr wrap="square" rtlCol="0">
            <a:spAutoFit/>
          </a:bodyPr>
          <a:lstStyle/>
          <a:p>
            <a:pPr marL="285750" indent="-285750" algn="just" rtl="1">
              <a:lnSpc>
                <a:spcPct val="150000"/>
              </a:lnSpc>
              <a:spcBef>
                <a:spcPts val="600"/>
              </a:spcBef>
              <a:spcAft>
                <a:spcPts val="1800"/>
              </a:spcAft>
              <a:buFont typeface="Arial" panose="020B0604020202020204" pitchFamily="34" charset="0"/>
              <a:buChar char="•"/>
            </a:pPr>
            <a:r>
              <a:rPr lang="ar-EG" dirty="0">
                <a:latin typeface="Alexandria" charset="0"/>
                <a:cs typeface="Alexandria" charset="0"/>
              </a:rPr>
              <a:t>تحليل الوضع الحالي في التخطيط الاستراتيجي للعلاقات العامة يشمل استخدام أداة تحليل </a:t>
            </a:r>
            <a:r>
              <a:rPr lang="en-GB" dirty="0">
                <a:latin typeface="Alexandria" charset="0"/>
                <a:cs typeface="Alexandria" charset="0"/>
              </a:rPr>
              <a:t>SWOT</a:t>
            </a:r>
            <a:r>
              <a:rPr lang="ar-EG" dirty="0">
                <a:latin typeface="Alexandria" charset="0"/>
                <a:cs typeface="Alexandria" charset="0"/>
              </a:rPr>
              <a:t> (نقاط القوة، نقاط الضعف، الفرص، التهديدات)؛ لفهم الموقف الحالي للمؤسسة داخليًا وخارجيًا. يتيح هذا التحليل للمؤسسة تحديد العوامل التي يمكن أن تؤثر على نجاح استراتيجيات العلاقات العامة الخاصة بها. </a:t>
            </a:r>
            <a:endParaRPr lang="en-GB" dirty="0">
              <a:latin typeface="Alexandria" charset="0"/>
              <a:cs typeface="Alexandria" charset="0"/>
            </a:endParaRPr>
          </a:p>
          <a:p>
            <a:pPr marL="285750" indent="-285750" algn="just" rtl="1">
              <a:lnSpc>
                <a:spcPct val="150000"/>
              </a:lnSpc>
              <a:spcBef>
                <a:spcPts val="600"/>
              </a:spcBef>
              <a:spcAft>
                <a:spcPts val="1800"/>
              </a:spcAft>
              <a:buFont typeface="Arial" panose="020B0604020202020204" pitchFamily="34" charset="0"/>
              <a:buChar char="•"/>
            </a:pPr>
            <a:r>
              <a:rPr lang="ar-EG" dirty="0">
                <a:latin typeface="Alexandria" charset="0"/>
                <a:cs typeface="Alexandria" charset="0"/>
              </a:rPr>
              <a:t>تحليل </a:t>
            </a:r>
            <a:r>
              <a:rPr lang="en-GB" dirty="0">
                <a:latin typeface="Alexandria" charset="0"/>
                <a:cs typeface="Alexandria" charset="0"/>
              </a:rPr>
              <a:t>SWOT </a:t>
            </a:r>
            <a:r>
              <a:rPr lang="ar-EG" dirty="0">
                <a:latin typeface="Alexandria" charset="0"/>
                <a:cs typeface="Alexandria" charset="0"/>
              </a:rPr>
              <a:t> هو أداة قيمة في التخطيط الاستراتيجي للعلاقات العامة، حيث يساعد المؤسسة على فهم موقعها الحالي وتحديد الاتجاهات المستقبلية المحتملة لتعزيز أدائها وسمعتها.</a:t>
            </a:r>
          </a:p>
        </p:txBody>
      </p:sp>
      <p:sp>
        <p:nvSpPr>
          <p:cNvPr id="3" name="TextBox 2"/>
          <p:cNvSpPr txBox="1"/>
          <p:nvPr/>
        </p:nvSpPr>
        <p:spPr>
          <a:xfrm>
            <a:off x="9251925" y="606882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8" name="Picture 4" descr="SWOT Analysis Examples for Every Business Situation">
            <a:extLst>
              <a:ext uri="{FF2B5EF4-FFF2-40B4-BE49-F238E27FC236}">
                <a16:creationId xmlns:a16="http://schemas.microsoft.com/office/drawing/2014/main" id="{1EB3108B-17B2-FBB8-B93D-204B75A98D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998219"/>
            <a:ext cx="4514850" cy="527633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48478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25157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71811" y="1973277"/>
            <a:ext cx="6516914" cy="3708066"/>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1.  نقاط القوة </a:t>
            </a:r>
            <a:r>
              <a:rPr lang="en-GB" b="1" dirty="0">
                <a:latin typeface="Alexandria" charset="0"/>
                <a:cs typeface="Alexandria" charset="0"/>
              </a:rPr>
              <a:t>Strengths</a:t>
            </a:r>
          </a:p>
          <a:p>
            <a:pPr algn="just" rtl="1">
              <a:lnSpc>
                <a:spcPct val="150000"/>
              </a:lnSpc>
              <a:spcBef>
                <a:spcPts val="600"/>
              </a:spcBef>
              <a:spcAft>
                <a:spcPts val="1800"/>
              </a:spcAft>
            </a:pPr>
            <a:r>
              <a:rPr lang="en-GB" dirty="0">
                <a:latin typeface="Alexandria" charset="0"/>
                <a:cs typeface="Alexandria" charset="0"/>
              </a:rPr>
              <a:t>    - </a:t>
            </a:r>
            <a:r>
              <a:rPr lang="ar-EG" sz="1600" dirty="0">
                <a:latin typeface="Alexandria" charset="0"/>
                <a:cs typeface="Alexandria" charset="0"/>
              </a:rPr>
              <a:t>الموارد البشرية المؤهلة: الموظفون الموهوبون والمهنيون في فريق العلاقات العامة.</a:t>
            </a:r>
          </a:p>
          <a:p>
            <a:pPr algn="just" rtl="1">
              <a:lnSpc>
                <a:spcPct val="150000"/>
              </a:lnSpc>
              <a:spcBef>
                <a:spcPts val="600"/>
              </a:spcBef>
              <a:spcAft>
                <a:spcPts val="1800"/>
              </a:spcAft>
            </a:pPr>
            <a:r>
              <a:rPr lang="ar-EG" sz="1600" dirty="0">
                <a:latin typeface="Alexandria" charset="0"/>
                <a:cs typeface="Alexandria" charset="0"/>
              </a:rPr>
              <a:t>    - السمعة الجيدة: سمعة المؤسسة الجيدة في السوق وبين الجمهور.</a:t>
            </a:r>
          </a:p>
          <a:p>
            <a:pPr algn="just" rtl="1">
              <a:lnSpc>
                <a:spcPct val="150000"/>
              </a:lnSpc>
              <a:spcBef>
                <a:spcPts val="600"/>
              </a:spcBef>
              <a:spcAft>
                <a:spcPts val="1800"/>
              </a:spcAft>
            </a:pPr>
            <a:r>
              <a:rPr lang="ar-EG" sz="1600" dirty="0">
                <a:latin typeface="Alexandria" charset="0"/>
                <a:cs typeface="Alexandria" charset="0"/>
              </a:rPr>
              <a:t>    - العلاقات القوية: علاقات جيدة مع وسائل الإعلام والمجتمع المحلي.</a:t>
            </a:r>
          </a:p>
          <a:p>
            <a:pPr algn="just" rtl="1">
              <a:lnSpc>
                <a:spcPct val="150000"/>
              </a:lnSpc>
              <a:spcBef>
                <a:spcPts val="600"/>
              </a:spcBef>
              <a:spcAft>
                <a:spcPts val="1800"/>
              </a:spcAft>
            </a:pPr>
            <a:r>
              <a:rPr lang="ar-EG" sz="1600" dirty="0">
                <a:latin typeface="Alexandria" charset="0"/>
                <a:cs typeface="Alexandria" charset="0"/>
              </a:rPr>
              <a:t>    - الموارد المالية: وجود ميزانية كافية لدعم أنشطة العلاقات </a:t>
            </a:r>
            <a:r>
              <a:rPr lang="ar-EG" dirty="0">
                <a:latin typeface="Alexandria" charset="0"/>
                <a:cs typeface="Alexandria" charset="0"/>
              </a:rPr>
              <a:t>العامة.</a:t>
            </a:r>
          </a:p>
        </p:txBody>
      </p:sp>
      <p:sp>
        <p:nvSpPr>
          <p:cNvPr id="3" name="TextBox 2"/>
          <p:cNvSpPr txBox="1"/>
          <p:nvPr/>
        </p:nvSpPr>
        <p:spPr>
          <a:xfrm>
            <a:off x="9251925" y="606882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146" name="Picture 2" descr="Strengths at Work: How Do You Find and Measure Strengths? | Proffitt ...">
            <a:extLst>
              <a:ext uri="{FF2B5EF4-FFF2-40B4-BE49-F238E27FC236}">
                <a16:creationId xmlns:a16="http://schemas.microsoft.com/office/drawing/2014/main" id="{E0C02574-895B-CD61-A6FF-878260F7BC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266700"/>
            <a:ext cx="4852689" cy="640842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0609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847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71811" y="2355982"/>
            <a:ext cx="6516914" cy="2631490"/>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2.  نقاط الضعف </a:t>
            </a:r>
            <a:r>
              <a:rPr lang="en-GB" b="1" dirty="0">
                <a:latin typeface="Alexandria" charset="0"/>
                <a:cs typeface="Alexandria" charset="0"/>
              </a:rPr>
              <a:t>Weaknesses</a:t>
            </a:r>
          </a:p>
          <a:p>
            <a:pPr algn="just" rtl="1">
              <a:spcBef>
                <a:spcPts val="600"/>
              </a:spcBef>
              <a:spcAft>
                <a:spcPts val="600"/>
              </a:spcAft>
            </a:pPr>
            <a:r>
              <a:rPr lang="en-GB" dirty="0">
                <a:latin typeface="Alexandria" charset="0"/>
                <a:cs typeface="Alexandria" charset="0"/>
              </a:rPr>
              <a:t>    - </a:t>
            </a:r>
            <a:r>
              <a:rPr lang="ar-EG" sz="1600" dirty="0">
                <a:latin typeface="Alexandria" charset="0"/>
                <a:cs typeface="Alexandria" charset="0"/>
              </a:rPr>
              <a:t>نقص الموارد: قد تكون هناك قيود مالية أو نقص في الموارد البشرية.</a:t>
            </a:r>
          </a:p>
          <a:p>
            <a:pPr algn="just" rtl="1">
              <a:spcBef>
                <a:spcPts val="600"/>
              </a:spcBef>
              <a:spcAft>
                <a:spcPts val="600"/>
              </a:spcAft>
            </a:pPr>
            <a:r>
              <a:rPr lang="ar-EG" sz="1600" dirty="0">
                <a:latin typeface="Alexandria" charset="0"/>
                <a:cs typeface="Alexandria" charset="0"/>
              </a:rPr>
              <a:t>    - نقص الخبرة: قلة الخبرة في مجال معين من مجالات العلاقات العامة.</a:t>
            </a:r>
          </a:p>
          <a:p>
            <a:pPr algn="just" rtl="1">
              <a:spcBef>
                <a:spcPts val="600"/>
              </a:spcBef>
              <a:spcAft>
                <a:spcPts val="600"/>
              </a:spcAft>
            </a:pPr>
            <a:r>
              <a:rPr lang="ar-EG" sz="1600" dirty="0">
                <a:latin typeface="Alexandria" charset="0"/>
                <a:cs typeface="Alexandria" charset="0"/>
              </a:rPr>
              <a:t>    - الاتصالات الضعيفة: ضعف في قنوات الاتصال الداخلي أو الخارجي.</a:t>
            </a:r>
          </a:p>
          <a:p>
            <a:pPr algn="just" rtl="1">
              <a:spcBef>
                <a:spcPts val="600"/>
              </a:spcBef>
              <a:spcAft>
                <a:spcPts val="600"/>
              </a:spcAft>
            </a:pPr>
            <a:r>
              <a:rPr lang="ar-EG" sz="1600" dirty="0">
                <a:latin typeface="Alexandria" charset="0"/>
                <a:cs typeface="Alexandria" charset="0"/>
              </a:rPr>
              <a:t>    - الصورة العامة الضعيفة: سمعة سيئة أو صورة عامة سلبية.</a:t>
            </a:r>
          </a:p>
        </p:txBody>
      </p:sp>
      <p:sp>
        <p:nvSpPr>
          <p:cNvPr id="3" name="TextBox 2"/>
          <p:cNvSpPr txBox="1"/>
          <p:nvPr/>
        </p:nvSpPr>
        <p:spPr>
          <a:xfrm>
            <a:off x="9251925" y="606882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122" name="Picture 2" descr="How To Discuss Your Strengths &amp; Weaknesses In An Interview">
            <a:extLst>
              <a:ext uri="{FF2B5EF4-FFF2-40B4-BE49-F238E27FC236}">
                <a16:creationId xmlns:a16="http://schemas.microsoft.com/office/drawing/2014/main" id="{3A86129B-86A9-F7FF-AF8A-CE9249228C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203199"/>
            <a:ext cx="4852688" cy="645160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8544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33976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8194" name="Picture 2" descr="New Job Quotes About Opportunity. QuotesGram">
            <a:extLst>
              <a:ext uri="{FF2B5EF4-FFF2-40B4-BE49-F238E27FC236}">
                <a16:creationId xmlns:a16="http://schemas.microsoft.com/office/drawing/2014/main" id="{11D5F36E-7C99-D00A-1871-4667E35DD8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74" y="379815"/>
            <a:ext cx="4883125" cy="620387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5079904" y="2108407"/>
            <a:ext cx="6516914" cy="3754233"/>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3.  الفرص </a:t>
            </a:r>
            <a:r>
              <a:rPr lang="en-GB" b="1" dirty="0">
                <a:latin typeface="Alexandria" charset="0"/>
                <a:cs typeface="Alexandria" charset="0"/>
              </a:rPr>
              <a:t>Opportunities</a:t>
            </a:r>
          </a:p>
          <a:p>
            <a:pPr algn="just" rtl="1">
              <a:lnSpc>
                <a:spcPct val="150000"/>
              </a:lnSpc>
              <a:spcBef>
                <a:spcPts val="600"/>
              </a:spcBef>
              <a:spcAft>
                <a:spcPts val="600"/>
              </a:spcAft>
            </a:pPr>
            <a:r>
              <a:rPr lang="en-GB" sz="1600" b="1" dirty="0">
                <a:latin typeface="Alexandria" charset="0"/>
                <a:cs typeface="Alexandria" charset="0"/>
              </a:rPr>
              <a:t>    - </a:t>
            </a:r>
            <a:r>
              <a:rPr lang="ar-EG" sz="1600" dirty="0">
                <a:latin typeface="Alexandria" charset="0"/>
                <a:cs typeface="Alexandria" charset="0"/>
              </a:rPr>
              <a:t>التوسع في السوق: فرص دخول أسواق جديدة أو التوسع في الأسواق الحالية.</a:t>
            </a:r>
          </a:p>
          <a:p>
            <a:pPr algn="just" rtl="1">
              <a:lnSpc>
                <a:spcPct val="150000"/>
              </a:lnSpc>
              <a:spcBef>
                <a:spcPts val="600"/>
              </a:spcBef>
              <a:spcAft>
                <a:spcPts val="600"/>
              </a:spcAft>
            </a:pPr>
            <a:r>
              <a:rPr lang="ar-EG" sz="1600" dirty="0">
                <a:latin typeface="Alexandria" charset="0"/>
                <a:cs typeface="Alexandria" charset="0"/>
              </a:rPr>
              <a:t>    - التكنولوجيا الحديثة: استخدام التكنولوجيا الجديدة لتعزيز التواصل والوصول إلى جمهور أوسع.</a:t>
            </a:r>
          </a:p>
          <a:p>
            <a:pPr algn="just" rtl="1">
              <a:lnSpc>
                <a:spcPct val="150000"/>
              </a:lnSpc>
              <a:spcBef>
                <a:spcPts val="600"/>
              </a:spcBef>
              <a:spcAft>
                <a:spcPts val="600"/>
              </a:spcAft>
            </a:pPr>
            <a:r>
              <a:rPr lang="ar-EG" sz="1600" dirty="0">
                <a:latin typeface="Alexandria" charset="0"/>
                <a:cs typeface="Alexandria" charset="0"/>
              </a:rPr>
              <a:t>    - التعاون والشراكات: فرص إقامة شراكات استراتيجية مع جهات أخرى.</a:t>
            </a:r>
          </a:p>
          <a:p>
            <a:pPr algn="just" rtl="1">
              <a:lnSpc>
                <a:spcPct val="150000"/>
              </a:lnSpc>
              <a:spcBef>
                <a:spcPts val="600"/>
              </a:spcBef>
              <a:spcAft>
                <a:spcPts val="600"/>
              </a:spcAft>
            </a:pPr>
            <a:r>
              <a:rPr lang="ar-EG" sz="1600" dirty="0">
                <a:latin typeface="Alexandria" charset="0"/>
                <a:cs typeface="Alexandria" charset="0"/>
              </a:rPr>
              <a:t>    - التغيرات الاجتماعية والثقافية: الاستفادة من التوجهات والتغيرات الاجتماعية لتعزيز العلامة التجارية.</a:t>
            </a:r>
          </a:p>
        </p:txBody>
      </p:sp>
      <p:sp>
        <p:nvSpPr>
          <p:cNvPr id="3" name="TextBox 2"/>
          <p:cNvSpPr txBox="1"/>
          <p:nvPr/>
        </p:nvSpPr>
        <p:spPr>
          <a:xfrm>
            <a:off x="9251925" y="606882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82499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33976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79904" y="2108407"/>
            <a:ext cx="6516914" cy="3754233"/>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4.  التهديدات </a:t>
            </a:r>
            <a:r>
              <a:rPr lang="en-GB" b="1" dirty="0">
                <a:latin typeface="Alexandria" charset="0"/>
                <a:cs typeface="Alexandria" charset="0"/>
              </a:rPr>
              <a:t>Threats</a:t>
            </a:r>
          </a:p>
          <a:p>
            <a:pPr algn="just" rtl="1">
              <a:lnSpc>
                <a:spcPct val="150000"/>
              </a:lnSpc>
              <a:spcBef>
                <a:spcPts val="600"/>
              </a:spcBef>
              <a:spcAft>
                <a:spcPts val="600"/>
              </a:spcAft>
            </a:pPr>
            <a:r>
              <a:rPr lang="en-GB" sz="1600" dirty="0">
                <a:latin typeface="Alexandria" charset="0"/>
                <a:cs typeface="Alexandria" charset="0"/>
              </a:rPr>
              <a:t>    - </a:t>
            </a:r>
            <a:r>
              <a:rPr lang="ar-EG" sz="1600" dirty="0">
                <a:latin typeface="Alexandria" charset="0"/>
                <a:cs typeface="Alexandria" charset="0"/>
              </a:rPr>
              <a:t>المنافسة: زيادة المنافسة من الشركات الأخرى في السوق.</a:t>
            </a:r>
          </a:p>
          <a:p>
            <a:pPr algn="just" rtl="1">
              <a:lnSpc>
                <a:spcPct val="150000"/>
              </a:lnSpc>
              <a:spcBef>
                <a:spcPts val="600"/>
              </a:spcBef>
              <a:spcAft>
                <a:spcPts val="600"/>
              </a:spcAft>
            </a:pPr>
            <a:r>
              <a:rPr lang="ar-EG" sz="1600" dirty="0">
                <a:latin typeface="Alexandria" charset="0"/>
                <a:cs typeface="Alexandria" charset="0"/>
              </a:rPr>
              <a:t>    - التغيرات الاقتصادية: التغيرات السلبية في الاقتصاد التي قد تؤثر على ميزانية العلاقات العامة.</a:t>
            </a:r>
          </a:p>
          <a:p>
            <a:pPr algn="just" rtl="1">
              <a:lnSpc>
                <a:spcPct val="150000"/>
              </a:lnSpc>
              <a:spcBef>
                <a:spcPts val="600"/>
              </a:spcBef>
              <a:spcAft>
                <a:spcPts val="600"/>
              </a:spcAft>
            </a:pPr>
            <a:r>
              <a:rPr lang="ar-EG" sz="1600" dirty="0">
                <a:latin typeface="Alexandria" charset="0"/>
                <a:cs typeface="Alexandria" charset="0"/>
              </a:rPr>
              <a:t>    - الأزمات والأحداث غير المتوقعة: الأزمات الصحية أو الكوارث الطبيعية التي تؤثر على العمليات.</a:t>
            </a:r>
          </a:p>
          <a:p>
            <a:pPr algn="just" rtl="1">
              <a:lnSpc>
                <a:spcPct val="150000"/>
              </a:lnSpc>
              <a:spcBef>
                <a:spcPts val="600"/>
              </a:spcBef>
              <a:spcAft>
                <a:spcPts val="600"/>
              </a:spcAft>
            </a:pPr>
            <a:r>
              <a:rPr lang="ar-EG" sz="1600" dirty="0">
                <a:latin typeface="Alexandria" charset="0"/>
                <a:cs typeface="Alexandria" charset="0"/>
              </a:rPr>
              <a:t>    - التغيرات القانونية والتنظيمية: التغيرات في القوانين أو اللوائح التي قد تؤثر على العمليات.</a:t>
            </a:r>
          </a:p>
        </p:txBody>
      </p:sp>
      <p:sp>
        <p:nvSpPr>
          <p:cNvPr id="3" name="TextBox 2"/>
          <p:cNvSpPr txBox="1"/>
          <p:nvPr/>
        </p:nvSpPr>
        <p:spPr>
          <a:xfrm>
            <a:off x="9251925" y="606882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218" name="Picture 2" descr="SD-WAN: New Enterprise Opportunity for Telcos, or a Threat to MPLS, SDN ...">
            <a:extLst>
              <a:ext uri="{FF2B5EF4-FFF2-40B4-BE49-F238E27FC236}">
                <a16:creationId xmlns:a16="http://schemas.microsoft.com/office/drawing/2014/main" id="{42CDD98D-B38D-154C-CA74-BDEC87AF53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74" y="241299"/>
            <a:ext cx="4747937" cy="636270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886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6510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الوضع الحالي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0607" y="2402654"/>
            <a:ext cx="10568118" cy="3667030"/>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الخطوات العملية لإجراء تحليل </a:t>
            </a:r>
            <a:r>
              <a:rPr lang="en-GB" b="1" dirty="0">
                <a:latin typeface="Alexandria" charset="0"/>
                <a:cs typeface="Alexandria" charset="0"/>
              </a:rPr>
              <a:t>SWOT </a:t>
            </a:r>
            <a:r>
              <a:rPr lang="ar-EG" b="1" dirty="0">
                <a:latin typeface="Alexandria" charset="0"/>
                <a:cs typeface="Alexandria" charset="0"/>
              </a:rPr>
              <a:t>:</a:t>
            </a:r>
            <a:endParaRPr lang="en-GB" b="1" dirty="0">
              <a:latin typeface="Alexandria" charset="0"/>
              <a:cs typeface="Alexandria" charset="0"/>
            </a:endParaRPr>
          </a:p>
          <a:p>
            <a:pPr marL="342900" indent="-342900" algn="just" rtl="1">
              <a:lnSpc>
                <a:spcPct val="150000"/>
              </a:lnSpc>
              <a:spcBef>
                <a:spcPts val="600"/>
              </a:spcBef>
              <a:spcAft>
                <a:spcPts val="600"/>
              </a:spcAft>
              <a:buFont typeface="+mj-lt"/>
              <a:buAutoNum type="arabicPeriod"/>
            </a:pPr>
            <a:r>
              <a:rPr lang="ar-EG" sz="1600" b="1" dirty="0">
                <a:latin typeface="Alexandria" charset="0"/>
                <a:cs typeface="Alexandria" charset="0"/>
              </a:rPr>
              <a:t>جمع البيانات: </a:t>
            </a:r>
            <a:r>
              <a:rPr lang="ar-EG" sz="1600" dirty="0">
                <a:latin typeface="Alexandria" charset="0"/>
                <a:cs typeface="Alexandria" charset="0"/>
              </a:rPr>
              <a:t>الحصول على معلومات من مختلف الأقسام داخل المؤسسة ومن مصادر خارجية (مثل التقارير السوقية، ردود الفعل من الجمهور، تحليلات المنافسين).</a:t>
            </a:r>
          </a:p>
          <a:p>
            <a:pPr marL="342900" indent="-342900" algn="just" rtl="1">
              <a:lnSpc>
                <a:spcPct val="150000"/>
              </a:lnSpc>
              <a:spcBef>
                <a:spcPts val="600"/>
              </a:spcBef>
              <a:spcAft>
                <a:spcPts val="600"/>
              </a:spcAft>
              <a:buFont typeface="+mj-lt"/>
              <a:buAutoNum type="arabicPeriod"/>
            </a:pPr>
            <a:r>
              <a:rPr lang="ar-EG" sz="1600" b="1" dirty="0">
                <a:latin typeface="Alexandria" charset="0"/>
                <a:cs typeface="Alexandria" charset="0"/>
              </a:rPr>
              <a:t>تحليل البيانات: </a:t>
            </a:r>
            <a:r>
              <a:rPr lang="ar-EG" sz="1600" dirty="0">
                <a:latin typeface="Alexandria" charset="0"/>
                <a:cs typeface="Alexandria" charset="0"/>
              </a:rPr>
              <a:t>تحليل البيانات لتحديد نقاط القوة والضعف الداخلية، وكذلك الفرص والتهديدات الخارجية.</a:t>
            </a:r>
          </a:p>
          <a:p>
            <a:pPr marL="342900" indent="-342900" algn="just" rtl="1">
              <a:lnSpc>
                <a:spcPct val="150000"/>
              </a:lnSpc>
              <a:spcBef>
                <a:spcPts val="600"/>
              </a:spcBef>
              <a:spcAft>
                <a:spcPts val="600"/>
              </a:spcAft>
              <a:buFont typeface="+mj-lt"/>
              <a:buAutoNum type="arabicPeriod"/>
            </a:pPr>
            <a:r>
              <a:rPr lang="ar-EG" sz="1600" b="1" dirty="0">
                <a:latin typeface="Alexandria" charset="0"/>
                <a:cs typeface="Alexandria" charset="0"/>
              </a:rPr>
              <a:t>مشاركة النتائج: </a:t>
            </a:r>
            <a:r>
              <a:rPr lang="ar-EG" sz="1600" dirty="0">
                <a:latin typeface="Alexandria" charset="0"/>
                <a:cs typeface="Alexandria" charset="0"/>
              </a:rPr>
              <a:t>مشاركة نتائج التحليل مع فريق العلاقات العامة والإدارة العليا للحصول على وجهات نظر متعددة والتأكد من شمولية التحليل.</a:t>
            </a:r>
          </a:p>
          <a:p>
            <a:pPr marL="342900" indent="-342900" algn="just" rtl="1">
              <a:lnSpc>
                <a:spcPct val="150000"/>
              </a:lnSpc>
              <a:spcBef>
                <a:spcPts val="600"/>
              </a:spcBef>
              <a:spcAft>
                <a:spcPts val="600"/>
              </a:spcAft>
              <a:buFont typeface="+mj-lt"/>
              <a:buAutoNum type="arabicPeriod"/>
            </a:pPr>
            <a:r>
              <a:rPr lang="ar-EG" sz="1600" b="1" dirty="0">
                <a:latin typeface="Alexandria" charset="0"/>
                <a:cs typeface="Alexandria" charset="0"/>
              </a:rPr>
              <a:t>استخدام النتائج في التخطيط: </a:t>
            </a:r>
            <a:r>
              <a:rPr lang="ar-EG" sz="1600" dirty="0">
                <a:latin typeface="Alexandria" charset="0"/>
                <a:cs typeface="Alexandria" charset="0"/>
              </a:rPr>
              <a:t>استخدام نتائج تحليل </a:t>
            </a:r>
            <a:r>
              <a:rPr lang="en-GB" sz="1600" dirty="0">
                <a:latin typeface="Alexandria" charset="0"/>
                <a:cs typeface="Alexandria" charset="0"/>
              </a:rPr>
              <a:t>SWOT </a:t>
            </a:r>
            <a:r>
              <a:rPr lang="ar-EG" sz="1600" dirty="0">
                <a:latin typeface="Alexandria" charset="0"/>
                <a:cs typeface="Alexandria" charset="0"/>
              </a:rPr>
              <a:t> لتطوير استراتيجيات العلاقات العامة التي تعزز نقاط القوة وتستفيد من الفرص، وتعمل على تقليل نقاط الضعف والتصدي للتهديدات.</a:t>
            </a:r>
          </a:p>
        </p:txBody>
      </p:sp>
      <p:sp>
        <p:nvSpPr>
          <p:cNvPr id="3" name="TextBox 2"/>
          <p:cNvSpPr txBox="1"/>
          <p:nvPr/>
        </p:nvSpPr>
        <p:spPr>
          <a:xfrm>
            <a:off x="9264625" y="6249408"/>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F6EF9198-F5BE-D6BF-14BA-1AE69A28ED7B}"/>
              </a:ext>
            </a:extLst>
          </p:cNvPr>
          <p:cNvPicPr>
            <a:picLocks noChangeAspect="1"/>
          </p:cNvPicPr>
          <p:nvPr/>
        </p:nvPicPr>
        <p:blipFill rotWithShape="1">
          <a:blip r:embed="rId4"/>
          <a:srcRect t="7519" b="5673"/>
          <a:stretch/>
        </p:blipFill>
        <p:spPr>
          <a:xfrm>
            <a:off x="1020606" y="151227"/>
            <a:ext cx="5924723" cy="2924670"/>
          </a:xfrm>
          <a:prstGeom prst="rect">
            <a:avLst/>
          </a:prstGeom>
          <a:effectLst>
            <a:softEdge rad="127000"/>
          </a:effectLst>
        </p:spPr>
      </p:pic>
    </p:spTree>
    <p:extLst>
      <p:ext uri="{BB962C8B-B14F-4D97-AF65-F5344CB8AC3E}">
        <p14:creationId xmlns:p14="http://schemas.microsoft.com/office/powerpoint/2010/main" val="30787131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1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407174" y="2402654"/>
            <a:ext cx="5181550" cy="2954014"/>
          </a:xfrm>
          <a:prstGeom prst="rect">
            <a:avLst/>
          </a:prstGeom>
          <a:noFill/>
        </p:spPr>
        <p:txBody>
          <a:bodyPr wrap="square" rtlCol="0">
            <a:spAutoFit/>
          </a:bodyPr>
          <a:lstStyle/>
          <a:p>
            <a:pPr algn="just" rtl="1">
              <a:lnSpc>
                <a:spcPct val="150000"/>
              </a:lnSpc>
              <a:spcBef>
                <a:spcPts val="600"/>
              </a:spcBef>
              <a:spcAft>
                <a:spcPts val="600"/>
              </a:spcAft>
            </a:pPr>
            <a:r>
              <a:rPr lang="ar-EG" dirty="0">
                <a:latin typeface="Alexandria" charset="0"/>
                <a:cs typeface="Alexandria" charset="0"/>
              </a:rPr>
              <a:t>تحديد الجمهور المستهدف هو خطوة أساسية في التخطيط الاستراتيجي للعلاقات العامة، حيث يساعد على توجيه الجهود والرسائل بفعالية نحو الفئات المختلفة التي تؤثر على المؤسسة أو تتأثر بها، والتي يمكن أن تتضمن الجمهور الموظفين، العملاء، المستثمرين، وسائل الإعلام، والجمهور العام.</a:t>
            </a:r>
            <a:endParaRPr lang="ar-EG" sz="1600" dirty="0">
              <a:latin typeface="Alexandria" charset="0"/>
              <a:cs typeface="Alexandria" charset="0"/>
            </a:endParaRP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4">
            <a:extLst>
              <a:ext uri="{FF2B5EF4-FFF2-40B4-BE49-F238E27FC236}">
                <a16:creationId xmlns:a16="http://schemas.microsoft.com/office/drawing/2014/main" id="{6CD5F68F-997A-8E0B-0692-2E0F75EC88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175" y="1136132"/>
            <a:ext cx="5784824" cy="5330505"/>
          </a:xfrm>
          <a:prstGeom prst="rect">
            <a:avLst/>
          </a:prstGeom>
          <a:effectLst>
            <a:softEdge rad="317500"/>
          </a:effectLst>
        </p:spPr>
      </p:pic>
    </p:spTree>
    <p:extLst>
      <p:ext uri="{BB962C8B-B14F-4D97-AF65-F5344CB8AC3E}">
        <p14:creationId xmlns:p14="http://schemas.microsoft.com/office/powerpoint/2010/main" val="29826951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1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32400" y="2402654"/>
            <a:ext cx="6356324" cy="3231013"/>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1.  جمع البيانات وتحليلها</a:t>
            </a:r>
          </a:p>
          <a:p>
            <a:pPr algn="just" rtl="1">
              <a:lnSpc>
                <a:spcPct val="150000"/>
              </a:lnSpc>
              <a:spcBef>
                <a:spcPts val="600"/>
              </a:spcBef>
              <a:spcAft>
                <a:spcPts val="600"/>
              </a:spcAft>
            </a:pPr>
            <a:r>
              <a:rPr lang="ar-EG" sz="1600" dirty="0">
                <a:latin typeface="Alexandria" charset="0"/>
                <a:cs typeface="Alexandria" charset="0"/>
              </a:rPr>
              <a:t>   - البيانات </a:t>
            </a:r>
            <a:r>
              <a:rPr lang="ar-EG" sz="1600" b="1" dirty="0" err="1">
                <a:latin typeface="Alexandria" charset="0"/>
                <a:cs typeface="Alexandria" charset="0"/>
              </a:rPr>
              <a:t>الديموجرافية</a:t>
            </a:r>
            <a:r>
              <a:rPr lang="ar-EG" sz="1600" dirty="0">
                <a:latin typeface="Alexandria" charset="0"/>
                <a:cs typeface="Alexandria" charset="0"/>
              </a:rPr>
              <a:t>: العمر، الجنس، الموقع الجغرافي، التعليم، الدخل.</a:t>
            </a:r>
          </a:p>
          <a:p>
            <a:pPr algn="just" rtl="1">
              <a:lnSpc>
                <a:spcPct val="150000"/>
              </a:lnSpc>
              <a:spcBef>
                <a:spcPts val="600"/>
              </a:spcBef>
              <a:spcAft>
                <a:spcPts val="600"/>
              </a:spcAft>
            </a:pPr>
            <a:r>
              <a:rPr lang="ar-EG" sz="1600" dirty="0">
                <a:latin typeface="Alexandria" charset="0"/>
                <a:cs typeface="Alexandria" charset="0"/>
              </a:rPr>
              <a:t>   - البيانات </a:t>
            </a:r>
            <a:r>
              <a:rPr lang="ar-EG" sz="1600" b="1" dirty="0">
                <a:latin typeface="Alexandria" charset="0"/>
                <a:cs typeface="Alexandria" charset="0"/>
              </a:rPr>
              <a:t>النفسية</a:t>
            </a:r>
            <a:r>
              <a:rPr lang="ar-EG" sz="1600" dirty="0">
                <a:latin typeface="Alexandria" charset="0"/>
                <a:cs typeface="Alexandria" charset="0"/>
              </a:rPr>
              <a:t>: القيم، الاهتمامات، الأنماط السلوكية، نمط الحياة.</a:t>
            </a:r>
          </a:p>
          <a:p>
            <a:pPr algn="just" rtl="1">
              <a:lnSpc>
                <a:spcPct val="150000"/>
              </a:lnSpc>
              <a:spcBef>
                <a:spcPts val="600"/>
              </a:spcBef>
              <a:spcAft>
                <a:spcPts val="600"/>
              </a:spcAft>
            </a:pPr>
            <a:r>
              <a:rPr lang="ar-EG" sz="1600" dirty="0">
                <a:latin typeface="Alexandria" charset="0"/>
                <a:cs typeface="Alexandria" charset="0"/>
              </a:rPr>
              <a:t>   - البيانات </a:t>
            </a:r>
            <a:r>
              <a:rPr lang="ar-EG" sz="1600" b="1" dirty="0">
                <a:latin typeface="Alexandria" charset="0"/>
                <a:cs typeface="Alexandria" charset="0"/>
              </a:rPr>
              <a:t>السلوكية</a:t>
            </a:r>
            <a:r>
              <a:rPr lang="ar-EG" sz="1600" dirty="0">
                <a:latin typeface="Alexandria" charset="0"/>
                <a:cs typeface="Alexandria" charset="0"/>
              </a:rPr>
              <a:t>: كيف يتفاعلون مع المنتجات أو الخدمات، قنوات الاتصال المفضلة، تاريخ الشراء أو التفاعل.</a:t>
            </a: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EB9BDC3B-1330-61D2-B59C-7BF95C40BE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261" y="363219"/>
            <a:ext cx="5133399" cy="6357619"/>
          </a:xfrm>
          <a:prstGeom prst="rect">
            <a:avLst/>
          </a:prstGeom>
          <a:effectLst>
            <a:softEdge rad="317500"/>
          </a:effectLst>
        </p:spPr>
      </p:pic>
    </p:spTree>
    <p:extLst>
      <p:ext uri="{BB962C8B-B14F-4D97-AF65-F5344CB8AC3E}">
        <p14:creationId xmlns:p14="http://schemas.microsoft.com/office/powerpoint/2010/main" val="16632226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1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32400" y="2402654"/>
            <a:ext cx="6356324" cy="3431067"/>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1. تقسيم السوق:</a:t>
            </a:r>
          </a:p>
          <a:p>
            <a:pPr algn="just" rtl="1">
              <a:lnSpc>
                <a:spcPct val="150000"/>
              </a:lnSpc>
              <a:spcBef>
                <a:spcPts val="600"/>
              </a:spcBef>
              <a:spcAft>
                <a:spcPts val="600"/>
              </a:spcAft>
            </a:pPr>
            <a:r>
              <a:rPr lang="ar-EG" b="1" dirty="0">
                <a:latin typeface="Alexandria" charset="0"/>
                <a:cs typeface="Alexandria" charset="0"/>
              </a:rPr>
              <a:t>   - </a:t>
            </a:r>
            <a:r>
              <a:rPr lang="ar-EG" sz="1600" dirty="0">
                <a:latin typeface="Alexandria" charset="0"/>
                <a:cs typeface="Alexandria" charset="0"/>
              </a:rPr>
              <a:t>التقسيم الديموغرافي: بناءً على العمر، الجنس، الدخل، التعليم.</a:t>
            </a:r>
          </a:p>
          <a:p>
            <a:pPr algn="just" rtl="1">
              <a:lnSpc>
                <a:spcPct val="150000"/>
              </a:lnSpc>
              <a:spcBef>
                <a:spcPts val="600"/>
              </a:spcBef>
              <a:spcAft>
                <a:spcPts val="600"/>
              </a:spcAft>
            </a:pPr>
            <a:r>
              <a:rPr lang="ar-EG" sz="1600" dirty="0">
                <a:latin typeface="Alexandria" charset="0"/>
                <a:cs typeface="Alexandria" charset="0"/>
              </a:rPr>
              <a:t>   - التقسيم الجغرافي: بناءً على الموقع الجغرافي مثل المدينة، الدولة، المنطقة.</a:t>
            </a:r>
          </a:p>
          <a:p>
            <a:pPr algn="just" rtl="1">
              <a:lnSpc>
                <a:spcPct val="150000"/>
              </a:lnSpc>
              <a:spcBef>
                <a:spcPts val="600"/>
              </a:spcBef>
              <a:spcAft>
                <a:spcPts val="600"/>
              </a:spcAft>
            </a:pPr>
            <a:r>
              <a:rPr lang="ar-EG" sz="1600" dirty="0">
                <a:latin typeface="Alexandria" charset="0"/>
                <a:cs typeface="Alexandria" charset="0"/>
              </a:rPr>
              <a:t>   - التقسيم </a:t>
            </a:r>
            <a:r>
              <a:rPr lang="ar-EG" sz="1600" dirty="0" err="1">
                <a:latin typeface="Alexandria" charset="0"/>
                <a:cs typeface="Alexandria" charset="0"/>
              </a:rPr>
              <a:t>السيكوجرافي</a:t>
            </a:r>
            <a:r>
              <a:rPr lang="ar-EG" sz="1600" dirty="0">
                <a:latin typeface="Alexandria" charset="0"/>
                <a:cs typeface="Alexandria" charset="0"/>
              </a:rPr>
              <a:t>: بناءً على نمط الحياة، القيم، الاهتمامات.</a:t>
            </a:r>
          </a:p>
          <a:p>
            <a:pPr algn="just" rtl="1">
              <a:lnSpc>
                <a:spcPct val="150000"/>
              </a:lnSpc>
              <a:spcBef>
                <a:spcPts val="600"/>
              </a:spcBef>
              <a:spcAft>
                <a:spcPts val="600"/>
              </a:spcAft>
            </a:pPr>
            <a:r>
              <a:rPr lang="ar-EG" sz="1600" dirty="0">
                <a:latin typeface="Alexandria" charset="0"/>
                <a:cs typeface="Alexandria" charset="0"/>
              </a:rPr>
              <a:t>   - التقسيم السلوكي: بناءً على سلوكيات الشراء، الولاء للعلامة التجارية، استخدام المنتج.</a:t>
            </a: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A593AD68-3028-7FCF-FFE3-2B95000FD1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0075" y="629166"/>
            <a:ext cx="4556474" cy="5892786"/>
          </a:xfrm>
          <a:prstGeom prst="rect">
            <a:avLst/>
          </a:prstGeom>
          <a:effectLst>
            <a:softEdge rad="317500"/>
          </a:effectLst>
        </p:spPr>
      </p:pic>
    </p:spTree>
    <p:extLst>
      <p:ext uri="{BB962C8B-B14F-4D97-AF65-F5344CB8AC3E}">
        <p14:creationId xmlns:p14="http://schemas.microsoft.com/office/powerpoint/2010/main" val="909814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87673" y="90529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3276" y="1474676"/>
            <a:ext cx="11188649" cy="4975080"/>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3.  تحديد الفئات الأساسية من الجمهور</a:t>
            </a:r>
          </a:p>
          <a:p>
            <a:pPr algn="just" rtl="1">
              <a:lnSpc>
                <a:spcPct val="150000"/>
              </a:lnSpc>
              <a:spcBef>
                <a:spcPts val="600"/>
              </a:spcBef>
              <a:spcAft>
                <a:spcPts val="600"/>
              </a:spcAft>
            </a:pPr>
            <a:r>
              <a:rPr lang="ar-EG" b="1" dirty="0">
                <a:latin typeface="Alexandria" charset="0"/>
                <a:cs typeface="Alexandria" charset="0"/>
              </a:rPr>
              <a:t>   </a:t>
            </a:r>
            <a:r>
              <a:rPr lang="ar-EG" sz="1600" dirty="0">
                <a:latin typeface="Alexandria" charset="0"/>
                <a:cs typeface="Alexandria" charset="0"/>
              </a:rPr>
              <a:t>- </a:t>
            </a:r>
            <a:r>
              <a:rPr lang="ar-EG" sz="1600" b="1" dirty="0">
                <a:latin typeface="Alexandria" charset="0"/>
                <a:cs typeface="Alexandria" charset="0"/>
              </a:rPr>
              <a:t>الموظفون</a:t>
            </a:r>
            <a:r>
              <a:rPr lang="ar-EG" sz="1600" dirty="0">
                <a:latin typeface="Alexandria" charset="0"/>
                <a:cs typeface="Alexandria" charset="0"/>
              </a:rPr>
              <a:t>: الجمهور الداخلي الذين يؤثرون ويتأثرون بسياسات وإجراءات المؤسسة. رسائل العلاقات العامة لهذا الجمهور يمكن أن تركز على تعزيز الروح المعنوية، وزيادة الالتزام التنظيمي، وتعزيز التواصل الداخلي.</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العملاء</a:t>
            </a:r>
            <a:r>
              <a:rPr lang="ar-EG" sz="1600" dirty="0">
                <a:latin typeface="Alexandria" charset="0"/>
                <a:cs typeface="Alexandria" charset="0"/>
              </a:rPr>
              <a:t>: الأشخاص الذين يشترون المنتجات أو يستخدمون الخدمات. التركيز على بناء علاقة قوية معهم، تعزيز الولاء، والتواصل بوضوح حول الفوائد والميزات.</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المستثمرون</a:t>
            </a:r>
            <a:r>
              <a:rPr lang="ar-EG" sz="1600" dirty="0">
                <a:latin typeface="Alexandria" charset="0"/>
                <a:cs typeface="Alexandria" charset="0"/>
              </a:rPr>
              <a:t>: الأفراد أو الكيانات الذين يستثمرون في المؤسسة. الرسائل يمكن أن تركز على الشفافية المالية، النمو المستقبلي، والإنجازات الرئيسية.</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وسائل الإعلام</a:t>
            </a:r>
            <a:r>
              <a:rPr lang="ar-EG" sz="1600" dirty="0">
                <a:latin typeface="Alexandria" charset="0"/>
                <a:cs typeface="Alexandria" charset="0"/>
              </a:rPr>
              <a:t>: الصحفيون والمحررون الذين يمكنهم التأثير على الصورة العامة للمؤسسة. الرسائل يجب أن تكون واضحة ومباشرة، مع توفير معلومات دقيقة ومحدثة.</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الجمهور العام</a:t>
            </a:r>
            <a:r>
              <a:rPr lang="ar-EG" sz="1600" dirty="0">
                <a:latin typeface="Alexandria" charset="0"/>
                <a:cs typeface="Alexandria" charset="0"/>
              </a:rPr>
              <a:t>: المجتمع العام أو الأشخاص الذين يمكن أن يتأثروا بأنشطة المؤسسة. الرسائل يمكن أن تركز على المسؤولية الاجتماعية، القيم المؤسسية، والشفافية.</a:t>
            </a:r>
          </a:p>
        </p:txBody>
      </p:sp>
      <p:sp>
        <p:nvSpPr>
          <p:cNvPr id="3" name="TextBox 2"/>
          <p:cNvSpPr txBox="1"/>
          <p:nvPr/>
        </p:nvSpPr>
        <p:spPr>
          <a:xfrm>
            <a:off x="91757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216276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71811" y="1561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تحديد الجمهور المستهدف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11800" y="2402654"/>
            <a:ext cx="6076924" cy="3261790"/>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4.  إنشاء </a:t>
            </a:r>
            <a:r>
              <a:rPr lang="ar-EG" b="1" dirty="0" err="1">
                <a:latin typeface="Alexandria" charset="0"/>
                <a:cs typeface="Alexandria" charset="0"/>
              </a:rPr>
              <a:t>بروفايلات</a:t>
            </a:r>
            <a:r>
              <a:rPr lang="ar-EG" b="1" dirty="0">
                <a:latin typeface="Alexandria" charset="0"/>
                <a:cs typeface="Alexandria" charset="0"/>
              </a:rPr>
              <a:t> الجمهور:</a:t>
            </a:r>
          </a:p>
          <a:p>
            <a:pPr algn="just" rtl="1">
              <a:lnSpc>
                <a:spcPct val="150000"/>
              </a:lnSpc>
              <a:spcBef>
                <a:spcPts val="600"/>
              </a:spcBef>
              <a:spcAft>
                <a:spcPts val="600"/>
              </a:spcAft>
            </a:pPr>
            <a:r>
              <a:rPr lang="ar-EG" dirty="0">
                <a:latin typeface="Alexandria" charset="0"/>
                <a:cs typeface="Alexandria" charset="0"/>
              </a:rPr>
              <a:t>   - </a:t>
            </a:r>
            <a:r>
              <a:rPr lang="ar-EG" b="1" dirty="0" err="1">
                <a:latin typeface="Alexandria" charset="0"/>
                <a:cs typeface="Alexandria" charset="0"/>
              </a:rPr>
              <a:t>بروفايلات</a:t>
            </a:r>
            <a:r>
              <a:rPr lang="ar-EG" b="1" dirty="0">
                <a:latin typeface="Alexandria" charset="0"/>
                <a:cs typeface="Alexandria" charset="0"/>
              </a:rPr>
              <a:t> مفصلة</a:t>
            </a:r>
            <a:r>
              <a:rPr lang="ar-EG" dirty="0">
                <a:latin typeface="Alexandria" charset="0"/>
                <a:cs typeface="Alexandria" charset="0"/>
              </a:rPr>
              <a:t>: إنشاء </a:t>
            </a:r>
            <a:r>
              <a:rPr lang="ar-EG" dirty="0" err="1">
                <a:latin typeface="Alexandria" charset="0"/>
                <a:cs typeface="Alexandria" charset="0"/>
              </a:rPr>
              <a:t>بروفايلات</a:t>
            </a:r>
            <a:r>
              <a:rPr lang="ar-EG" dirty="0">
                <a:latin typeface="Alexandria" charset="0"/>
                <a:cs typeface="Alexandria" charset="0"/>
              </a:rPr>
              <a:t> تفصيلية لكل فئة من الجمهور تتضمن معلومات ديموغرافية، نفسية، وسلوكية.</a:t>
            </a:r>
          </a:p>
          <a:p>
            <a:pPr algn="just" rtl="1">
              <a:lnSpc>
                <a:spcPct val="150000"/>
              </a:lnSpc>
              <a:spcBef>
                <a:spcPts val="600"/>
              </a:spcBef>
              <a:spcAft>
                <a:spcPts val="600"/>
              </a:spcAft>
            </a:pPr>
            <a:r>
              <a:rPr lang="ar-EG" dirty="0">
                <a:latin typeface="Alexandria" charset="0"/>
                <a:cs typeface="Alexandria" charset="0"/>
              </a:rPr>
              <a:t>   - </a:t>
            </a:r>
            <a:r>
              <a:rPr lang="ar-EG" b="1" dirty="0">
                <a:latin typeface="Alexandria" charset="0"/>
                <a:cs typeface="Alexandria" charset="0"/>
              </a:rPr>
              <a:t>تحديد احتياجات ورغبات الجمهور</a:t>
            </a:r>
            <a:r>
              <a:rPr lang="ar-EG" dirty="0">
                <a:latin typeface="Alexandria" charset="0"/>
                <a:cs typeface="Alexandria" charset="0"/>
              </a:rPr>
              <a:t>: فهم ما الذي يبحث عنه الجمهور، ما هي توقعاتهم، وكيف يمكن للمؤسسة تلبيتها.</a:t>
            </a:r>
          </a:p>
        </p:txBody>
      </p:sp>
      <p:sp>
        <p:nvSpPr>
          <p:cNvPr id="3" name="TextBox 2"/>
          <p:cNvSpPr txBox="1"/>
          <p:nvPr/>
        </p:nvSpPr>
        <p:spPr>
          <a:xfrm>
            <a:off x="9175725" y="603138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5E190D0C-AE57-EFC9-3007-94D962F2D4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900" y="426510"/>
            <a:ext cx="5295900" cy="6191250"/>
          </a:xfrm>
          <a:prstGeom prst="rect">
            <a:avLst/>
          </a:prstGeom>
          <a:effectLst>
            <a:softEdge rad="317500"/>
          </a:effectLst>
        </p:spPr>
      </p:pic>
    </p:spTree>
    <p:extLst>
      <p:ext uri="{BB962C8B-B14F-4D97-AF65-F5344CB8AC3E}">
        <p14:creationId xmlns:p14="http://schemas.microsoft.com/office/powerpoint/2010/main" val="30096041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561210"/>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للجمهور المستهدف ورسائل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91190" y="2356995"/>
            <a:ext cx="6329587" cy="3774751"/>
          </a:xfrm>
          <a:prstGeom prst="rect">
            <a:avLst/>
          </a:prstGeom>
          <a:noFill/>
        </p:spPr>
        <p:txBody>
          <a:bodyPr wrap="square" rtlCol="0">
            <a:spAutoFit/>
          </a:bodyPr>
          <a:lstStyle/>
          <a:p>
            <a:pPr algn="just" rtl="1">
              <a:lnSpc>
                <a:spcPct val="150000"/>
              </a:lnSpc>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الموظفون</a:t>
            </a:r>
            <a:r>
              <a:rPr lang="ar-EG" sz="1600" dirty="0">
                <a:latin typeface="Alexandria" charset="0"/>
                <a:cs typeface="Alexandria" charset="0"/>
              </a:rPr>
              <a:t>:</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الرسالة:</a:t>
            </a:r>
            <a:r>
              <a:rPr lang="ar-EG" sz="1600" dirty="0">
                <a:latin typeface="Alexandria" charset="0"/>
                <a:cs typeface="Alexandria" charset="0"/>
              </a:rPr>
              <a:t> "نحن نقدر تفانيك ونلتزم بتوفير بيئة عمل صحية وداعمة."</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القناة:</a:t>
            </a:r>
            <a:r>
              <a:rPr lang="ar-EG" sz="1600" dirty="0">
                <a:latin typeface="Alexandria" charset="0"/>
                <a:cs typeface="Alexandria" charset="0"/>
              </a:rPr>
              <a:t> الاجتماعات الداخلية، البريد الإلكتروني، النشرات الإخبارية الداخلية.</a:t>
            </a:r>
          </a:p>
          <a:p>
            <a:pPr algn="just" rtl="1">
              <a:lnSpc>
                <a:spcPct val="150000"/>
              </a:lnSpc>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العملاء</a:t>
            </a:r>
            <a:r>
              <a:rPr lang="ar-EG" sz="1600" dirty="0">
                <a:latin typeface="Alexandria" charset="0"/>
                <a:cs typeface="Alexandria" charset="0"/>
              </a:rPr>
              <a:t>:</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الرسالة: </a:t>
            </a:r>
            <a:r>
              <a:rPr lang="ar-EG" sz="1600" dirty="0">
                <a:latin typeface="Alexandria" charset="0"/>
                <a:cs typeface="Alexandria" charset="0"/>
              </a:rPr>
              <a:t>"اكتشف أحدث منتجاتنا التي تلبي احتياجاتك اليومية بجودة لا تضاهى."</a:t>
            </a:r>
          </a:p>
          <a:p>
            <a:pPr algn="just" rtl="1">
              <a:lnSpc>
                <a:spcPct val="150000"/>
              </a:lnSpc>
              <a:spcBef>
                <a:spcPts val="600"/>
              </a:spcBef>
              <a:spcAft>
                <a:spcPts val="600"/>
              </a:spcAft>
            </a:pPr>
            <a:r>
              <a:rPr lang="ar-EG" sz="1600" dirty="0">
                <a:latin typeface="Alexandria" charset="0"/>
                <a:cs typeface="Alexandria" charset="0"/>
              </a:rPr>
              <a:t>  - </a:t>
            </a:r>
            <a:r>
              <a:rPr lang="ar-EG" sz="1600" b="1" dirty="0">
                <a:latin typeface="Alexandria" charset="0"/>
                <a:cs typeface="Alexandria" charset="0"/>
              </a:rPr>
              <a:t>القناة</a:t>
            </a:r>
            <a:r>
              <a:rPr lang="ar-EG" sz="1600" dirty="0">
                <a:latin typeface="Alexandria" charset="0"/>
                <a:cs typeface="Alexandria" charset="0"/>
              </a:rPr>
              <a:t>: وسائل التواصل الاجتماعي، الإعلانات، الرسائل النصية.</a:t>
            </a:r>
          </a:p>
        </p:txBody>
      </p:sp>
      <p:sp>
        <p:nvSpPr>
          <p:cNvPr id="3" name="TextBox 2"/>
          <p:cNvSpPr txBox="1"/>
          <p:nvPr/>
        </p:nvSpPr>
        <p:spPr>
          <a:xfrm>
            <a:off x="9165451" y="6231435"/>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42" name="Picture 2" descr="جمعية المدربين الفلسطينين تنظم لقاء مع مجموعة من الشركات العاملة بمجال ...">
            <a:extLst>
              <a:ext uri="{FF2B5EF4-FFF2-40B4-BE49-F238E27FC236}">
                <a16:creationId xmlns:a16="http://schemas.microsoft.com/office/drawing/2014/main" id="{28AF63C4-61CF-0C96-8B8D-FD7435DB76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200" y="2022875"/>
            <a:ext cx="5087990" cy="440861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9188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88474" y="1087748"/>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للجمهور المستهدف ورسائل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909509" y="1594714"/>
            <a:ext cx="7869608" cy="4605748"/>
          </a:xfrm>
          <a:prstGeom prst="rect">
            <a:avLst/>
          </a:prstGeom>
          <a:noFill/>
        </p:spPr>
        <p:txBody>
          <a:bodyPr wrap="square" rtlCol="0">
            <a:spAutoFit/>
          </a:bodyPr>
          <a:lstStyle/>
          <a:p>
            <a:pPr algn="just" rtl="1">
              <a:lnSpc>
                <a:spcPct val="150000"/>
              </a:lnSpc>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المستثمرون</a:t>
            </a:r>
            <a:r>
              <a:rPr lang="ar-EG" sz="1600" dirty="0">
                <a:latin typeface="Alexandria" charset="0"/>
                <a:cs typeface="Alexandria" charset="0"/>
              </a:rPr>
              <a:t>:</a:t>
            </a:r>
          </a:p>
          <a:p>
            <a:pPr algn="just" rtl="1">
              <a:lnSpc>
                <a:spcPct val="150000"/>
              </a:lnSpc>
              <a:spcBef>
                <a:spcPts val="600"/>
              </a:spcBef>
              <a:spcAft>
                <a:spcPts val="600"/>
              </a:spcAft>
            </a:pPr>
            <a:r>
              <a:rPr lang="ar-EG" sz="1600" dirty="0">
                <a:latin typeface="Alexandria" charset="0"/>
                <a:cs typeface="Alexandria" charset="0"/>
              </a:rPr>
              <a:t>  - الرسالة: "نحن ملتزمون بالنمو المستدام وتقديم عوائد قوية على استثماراتكم."</a:t>
            </a:r>
          </a:p>
          <a:p>
            <a:pPr algn="just" rtl="1">
              <a:lnSpc>
                <a:spcPct val="150000"/>
              </a:lnSpc>
              <a:spcBef>
                <a:spcPts val="600"/>
              </a:spcBef>
              <a:spcAft>
                <a:spcPts val="600"/>
              </a:spcAft>
            </a:pPr>
            <a:r>
              <a:rPr lang="ar-EG" sz="1600" dirty="0">
                <a:latin typeface="Alexandria" charset="0"/>
                <a:cs typeface="Alexandria" charset="0"/>
              </a:rPr>
              <a:t>  - القناة: التقارير المالية، الاجتماعات العامة السنوية، النشرات الإخبارية للمستثمرين.</a:t>
            </a:r>
          </a:p>
          <a:p>
            <a:pPr algn="just" rtl="1">
              <a:lnSpc>
                <a:spcPct val="150000"/>
              </a:lnSpc>
              <a:spcBef>
                <a:spcPts val="600"/>
              </a:spcBef>
              <a:spcAft>
                <a:spcPts val="600"/>
              </a:spcAft>
            </a:pPr>
            <a:r>
              <a:rPr lang="ar-EG" sz="1600" b="1" dirty="0">
                <a:latin typeface="Alexandria" charset="0"/>
                <a:cs typeface="Alexandria" charset="0"/>
              </a:rPr>
              <a:t>-  وسائل الإعلام:</a:t>
            </a:r>
          </a:p>
          <a:p>
            <a:pPr algn="just" rtl="1">
              <a:lnSpc>
                <a:spcPct val="150000"/>
              </a:lnSpc>
              <a:spcBef>
                <a:spcPts val="600"/>
              </a:spcBef>
              <a:spcAft>
                <a:spcPts val="600"/>
              </a:spcAft>
            </a:pPr>
            <a:r>
              <a:rPr lang="ar-EG" sz="1600" dirty="0">
                <a:latin typeface="Alexandria" charset="0"/>
                <a:cs typeface="Alexandria" charset="0"/>
              </a:rPr>
              <a:t>  - الرسالة: "مؤسستنا تقوم بمبادرات جديدة لتعزيز الاستدامة والمسؤولية الاجتماعية."</a:t>
            </a:r>
          </a:p>
          <a:p>
            <a:pPr algn="just" rtl="1">
              <a:lnSpc>
                <a:spcPct val="150000"/>
              </a:lnSpc>
              <a:spcBef>
                <a:spcPts val="600"/>
              </a:spcBef>
              <a:spcAft>
                <a:spcPts val="600"/>
              </a:spcAft>
            </a:pPr>
            <a:r>
              <a:rPr lang="ar-EG" sz="1600" dirty="0">
                <a:latin typeface="Alexandria" charset="0"/>
                <a:cs typeface="Alexandria" charset="0"/>
              </a:rPr>
              <a:t>  - القناة: البيانات الصحفية، المؤتمرات الصحفية، التواصل المباشر.</a:t>
            </a:r>
          </a:p>
          <a:p>
            <a:pPr algn="just" rtl="1">
              <a:lnSpc>
                <a:spcPct val="150000"/>
              </a:lnSpc>
              <a:spcBef>
                <a:spcPts val="600"/>
              </a:spcBef>
              <a:spcAft>
                <a:spcPts val="600"/>
              </a:spcAft>
            </a:pPr>
            <a:r>
              <a:rPr lang="ar-EG" sz="1600" b="1" dirty="0">
                <a:latin typeface="Alexandria" charset="0"/>
                <a:cs typeface="Alexandria" charset="0"/>
              </a:rPr>
              <a:t>-  الجمهور العام:</a:t>
            </a:r>
          </a:p>
          <a:p>
            <a:pPr algn="just" rtl="1">
              <a:lnSpc>
                <a:spcPct val="150000"/>
              </a:lnSpc>
              <a:spcBef>
                <a:spcPts val="600"/>
              </a:spcBef>
              <a:spcAft>
                <a:spcPts val="600"/>
              </a:spcAft>
            </a:pPr>
            <a:r>
              <a:rPr lang="ar-EG" sz="1600" dirty="0">
                <a:latin typeface="Alexandria" charset="0"/>
                <a:cs typeface="Alexandria" charset="0"/>
              </a:rPr>
              <a:t>  - الرسالة: "نحن جزء من المجتمع ونعمل على إحداث تأثير إيجابي."</a:t>
            </a:r>
          </a:p>
          <a:p>
            <a:pPr algn="just" rtl="1">
              <a:lnSpc>
                <a:spcPct val="150000"/>
              </a:lnSpc>
              <a:spcBef>
                <a:spcPts val="600"/>
              </a:spcBef>
              <a:spcAft>
                <a:spcPts val="600"/>
              </a:spcAft>
            </a:pPr>
            <a:r>
              <a:rPr lang="ar-EG" sz="1600" dirty="0">
                <a:latin typeface="Alexandria" charset="0"/>
                <a:cs typeface="Alexandria" charset="0"/>
              </a:rPr>
              <a:t>  - القناة: الحملات التوعوية، الفعاليات المجتمعية، المواقع الإلكترونية.</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266" name="Picture 2" descr="المؤتمرات الصحفية لمنتخبات المجموعة الأولى بـ«خليجي 24» - التيار الاخضر">
            <a:extLst>
              <a:ext uri="{FF2B5EF4-FFF2-40B4-BE49-F238E27FC236}">
                <a16:creationId xmlns:a16="http://schemas.microsoft.com/office/drawing/2014/main" id="{A1BD4F5B-A656-A879-13ED-B3F04249E9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 y="1614721"/>
            <a:ext cx="4135808" cy="344397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1268" name="Picture 4" descr="البيانات الصحفية - Insurance House">
            <a:extLst>
              <a:ext uri="{FF2B5EF4-FFF2-40B4-BE49-F238E27FC236}">
                <a16:creationId xmlns:a16="http://schemas.microsoft.com/office/drawing/2014/main" id="{283BC021-CD64-2298-EF60-AE49AD1D5B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34" y="4750596"/>
            <a:ext cx="3686941" cy="222408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94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566246"/>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7383" y="2412726"/>
            <a:ext cx="6611342" cy="2651367"/>
          </a:xfrm>
          <a:prstGeom prst="rect">
            <a:avLst/>
          </a:prstGeom>
          <a:noFill/>
        </p:spPr>
        <p:txBody>
          <a:bodyPr wrap="square" rtlCol="0">
            <a:spAutoFit/>
          </a:bodyPr>
          <a:lstStyle/>
          <a:p>
            <a:pPr marL="285750" indent="-285750" algn="just" rtl="1">
              <a:lnSpc>
                <a:spcPct val="150000"/>
              </a:lnSpc>
              <a:spcBef>
                <a:spcPts val="1200"/>
              </a:spcBef>
              <a:spcAft>
                <a:spcPts val="1800"/>
              </a:spcAft>
              <a:buFont typeface="Arial" panose="020B0604020202020204" pitchFamily="34" charset="0"/>
              <a:buChar char="•"/>
            </a:pPr>
            <a:r>
              <a:rPr lang="ar-EG" sz="1600" dirty="0">
                <a:latin typeface="Alexandria" charset="0"/>
                <a:cs typeface="Alexandria" charset="0"/>
              </a:rPr>
              <a:t>التعرف على أصحاب المصلحة وتحليل احتياجاتهم وتوقعاتهم يعد خطوة حاسمة في تخطيط وتنفيذ استراتيجيات العلاقات العامة. يؤدي فهم متطلبات أصحاب المصلحة إلى تعزيز العلاقات الإيجابية وتحقيق الأهداف المشتركة. </a:t>
            </a:r>
            <a:endParaRPr lang="en-GB" sz="1600" dirty="0">
              <a:latin typeface="Alexandria" charset="0"/>
              <a:cs typeface="Alexandria" charset="0"/>
            </a:endParaRPr>
          </a:p>
          <a:p>
            <a:pPr marL="285750" indent="-285750" algn="just" rtl="1">
              <a:lnSpc>
                <a:spcPct val="150000"/>
              </a:lnSpc>
              <a:spcBef>
                <a:spcPts val="1200"/>
              </a:spcBef>
              <a:spcAft>
                <a:spcPts val="1800"/>
              </a:spcAft>
              <a:buFont typeface="Arial" panose="020B0604020202020204" pitchFamily="34" charset="0"/>
              <a:buChar char="•"/>
            </a:pPr>
            <a:r>
              <a:rPr lang="ar-EG" sz="1600" dirty="0">
                <a:latin typeface="Alexandria" charset="0"/>
                <a:cs typeface="Alexandria" charset="0"/>
              </a:rPr>
              <a:t>فيما يلي خطوات لتحديد أصحاب المصلحة وتحليل احتياجاتهم وتوقعاتهم:</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814" y="1136131"/>
            <a:ext cx="4873524" cy="52619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0711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373839"/>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70389" y="2226388"/>
            <a:ext cx="7334225" cy="3636252"/>
          </a:xfrm>
          <a:prstGeom prst="rect">
            <a:avLst/>
          </a:prstGeom>
          <a:noFill/>
        </p:spPr>
        <p:txBody>
          <a:bodyPr wrap="square" rtlCol="0">
            <a:spAutoFit/>
          </a:bodyPr>
          <a:lstStyle/>
          <a:p>
            <a:pPr algn="just" rtl="1">
              <a:spcAft>
                <a:spcPts val="600"/>
              </a:spcAft>
            </a:pPr>
            <a:r>
              <a:rPr lang="ar-EG" b="1" dirty="0">
                <a:latin typeface="Alexandria" charset="0"/>
                <a:cs typeface="Alexandria" charset="0"/>
              </a:rPr>
              <a:t> 1. تحديد أصحاب المصلحة</a:t>
            </a:r>
          </a:p>
          <a:p>
            <a:pPr algn="just" rtl="1">
              <a:lnSpc>
                <a:spcPct val="150000"/>
              </a:lnSpc>
              <a:spcBef>
                <a:spcPts val="1200"/>
              </a:spcBef>
              <a:spcAft>
                <a:spcPts val="1800"/>
              </a:spcAft>
            </a:pPr>
            <a:r>
              <a:rPr lang="ar-EG" sz="1600" dirty="0">
                <a:latin typeface="Alexandria" charset="0"/>
                <a:cs typeface="Alexandria" charset="0"/>
              </a:rPr>
              <a:t>الخطوة الأولى هي التعرف على جميع الجهات والأفراد الذين يؤثرون أو يتأثرون بالمؤسسة. ويشمل ذلك:</a:t>
            </a:r>
          </a:p>
          <a:p>
            <a:pPr algn="just" rtl="1">
              <a:lnSpc>
                <a:spcPct val="150000"/>
              </a:lnSpc>
              <a:spcBef>
                <a:spcPts val="1200"/>
              </a:spcBef>
              <a:spcAft>
                <a:spcPts val="1800"/>
              </a:spcAft>
            </a:pPr>
            <a:r>
              <a:rPr lang="ar-EG" sz="1600" dirty="0">
                <a:latin typeface="Alexandria" charset="0"/>
                <a:cs typeface="Alexandria" charset="0"/>
              </a:rPr>
              <a:t>• </a:t>
            </a:r>
            <a:r>
              <a:rPr lang="ar-EG" sz="1600" b="1" dirty="0">
                <a:latin typeface="Alexandria" charset="0"/>
                <a:cs typeface="Alexandria" charset="0"/>
              </a:rPr>
              <a:t>العملاء</a:t>
            </a:r>
            <a:r>
              <a:rPr lang="ar-EG" sz="1600" dirty="0">
                <a:latin typeface="Alexandria" charset="0"/>
                <a:cs typeface="Alexandria" charset="0"/>
              </a:rPr>
              <a:t>: الأفراد أو الشركات التي تشتري منتجات أو خدمات المؤسسة.</a:t>
            </a:r>
          </a:p>
          <a:p>
            <a:pPr algn="just" rtl="1">
              <a:lnSpc>
                <a:spcPct val="150000"/>
              </a:lnSpc>
              <a:spcBef>
                <a:spcPts val="1200"/>
              </a:spcBef>
              <a:spcAft>
                <a:spcPts val="1800"/>
              </a:spcAft>
            </a:pPr>
            <a:r>
              <a:rPr lang="ar-EG" sz="1600" dirty="0">
                <a:latin typeface="Alexandria" charset="0"/>
                <a:cs typeface="Alexandria" charset="0"/>
              </a:rPr>
              <a:t>• </a:t>
            </a:r>
            <a:r>
              <a:rPr lang="ar-EG" sz="1600" b="1" dirty="0">
                <a:latin typeface="Alexandria" charset="0"/>
                <a:cs typeface="Alexandria" charset="0"/>
              </a:rPr>
              <a:t>الموظفون</a:t>
            </a:r>
            <a:r>
              <a:rPr lang="ar-EG" sz="1600" dirty="0">
                <a:latin typeface="Alexandria" charset="0"/>
                <a:cs typeface="Alexandria" charset="0"/>
              </a:rPr>
              <a:t>: الأفراد العاملين في المؤسسة.</a:t>
            </a:r>
          </a:p>
          <a:p>
            <a:pPr algn="just" rtl="1">
              <a:lnSpc>
                <a:spcPct val="150000"/>
              </a:lnSpc>
              <a:spcBef>
                <a:spcPts val="1200"/>
              </a:spcBef>
              <a:spcAft>
                <a:spcPts val="1800"/>
              </a:spcAft>
            </a:pPr>
            <a:r>
              <a:rPr lang="ar-EG" sz="1600" dirty="0">
                <a:latin typeface="Alexandria" charset="0"/>
                <a:cs typeface="Alexandria" charset="0"/>
              </a:rPr>
              <a:t>• </a:t>
            </a:r>
            <a:r>
              <a:rPr lang="ar-EG" sz="1600" b="1" dirty="0">
                <a:latin typeface="Alexandria" charset="0"/>
                <a:cs typeface="Alexandria" charset="0"/>
              </a:rPr>
              <a:t>المستثمرون</a:t>
            </a:r>
            <a:r>
              <a:rPr lang="ar-EG" sz="1600" dirty="0">
                <a:latin typeface="Alexandria" charset="0"/>
                <a:cs typeface="Alexandria" charset="0"/>
              </a:rPr>
              <a:t>: الأفراد أو الكيانات التي تستثمر في المؤسسة.</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814" y="1566245"/>
            <a:ext cx="4106686" cy="447895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417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242905"/>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54500" y="2026254"/>
            <a:ext cx="7334225" cy="4005584"/>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 1. تحديد أصحاب المصلحة</a:t>
            </a:r>
          </a:p>
          <a:p>
            <a:pPr algn="just" rtl="1">
              <a:lnSpc>
                <a:spcPct val="150000"/>
              </a:lnSpc>
              <a:spcBef>
                <a:spcPts val="1200"/>
              </a:spcBef>
              <a:spcAft>
                <a:spcPts val="1800"/>
              </a:spcAft>
            </a:pPr>
            <a:r>
              <a:rPr lang="ar-EG" sz="1600" dirty="0">
                <a:latin typeface="Alexandria" charset="0"/>
                <a:cs typeface="Alexandria" charset="0"/>
              </a:rPr>
              <a:t>• </a:t>
            </a:r>
            <a:r>
              <a:rPr lang="ar-EG" sz="1600" b="1" dirty="0">
                <a:latin typeface="Alexandria" charset="0"/>
                <a:cs typeface="Alexandria" charset="0"/>
              </a:rPr>
              <a:t>المجتمع</a:t>
            </a:r>
            <a:r>
              <a:rPr lang="ar-EG" sz="1600" dirty="0">
                <a:latin typeface="Alexandria" charset="0"/>
                <a:cs typeface="Alexandria" charset="0"/>
              </a:rPr>
              <a:t>: المجتمع المحلي والمجتمع الأوسع الذي تعمل فيه المؤسسة.</a:t>
            </a:r>
          </a:p>
          <a:p>
            <a:pPr algn="just" rtl="1">
              <a:lnSpc>
                <a:spcPct val="150000"/>
              </a:lnSpc>
              <a:spcBef>
                <a:spcPts val="1200"/>
              </a:spcBef>
              <a:spcAft>
                <a:spcPts val="1800"/>
              </a:spcAft>
            </a:pPr>
            <a:r>
              <a:rPr lang="ar-EG" sz="1600" b="1" dirty="0">
                <a:latin typeface="Alexandria" charset="0"/>
                <a:cs typeface="Alexandria" charset="0"/>
              </a:rPr>
              <a:t>• الموردون والشركاء: </a:t>
            </a:r>
            <a:r>
              <a:rPr lang="ar-EG" sz="1600" dirty="0">
                <a:latin typeface="Alexandria" charset="0"/>
                <a:cs typeface="Alexandria" charset="0"/>
              </a:rPr>
              <a:t>الشركات أو الأفراد الذين يقدمون المواد أو الخدمات للمؤسسة.</a:t>
            </a:r>
          </a:p>
          <a:p>
            <a:pPr algn="just" rtl="1">
              <a:lnSpc>
                <a:spcPct val="150000"/>
              </a:lnSpc>
              <a:spcBef>
                <a:spcPts val="1200"/>
              </a:spcBef>
              <a:spcAft>
                <a:spcPts val="1800"/>
              </a:spcAft>
            </a:pPr>
            <a:r>
              <a:rPr lang="ar-EG" sz="1600" b="1" dirty="0">
                <a:latin typeface="Alexandria" charset="0"/>
                <a:cs typeface="Alexandria" charset="0"/>
              </a:rPr>
              <a:t>• وسائل الإعلام: </a:t>
            </a:r>
            <a:r>
              <a:rPr lang="ar-EG" sz="1600" dirty="0">
                <a:latin typeface="Alexandria" charset="0"/>
                <a:cs typeface="Alexandria" charset="0"/>
              </a:rPr>
              <a:t>الجهات الإعلامية التي تنقل الأخبار والمعلومات حول المؤسسة.</a:t>
            </a:r>
          </a:p>
          <a:p>
            <a:pPr algn="just" rtl="1">
              <a:lnSpc>
                <a:spcPct val="150000"/>
              </a:lnSpc>
              <a:spcBef>
                <a:spcPts val="1200"/>
              </a:spcBef>
              <a:spcAft>
                <a:spcPts val="1800"/>
              </a:spcAft>
            </a:pPr>
            <a:r>
              <a:rPr lang="ar-EG" sz="1600" b="1" dirty="0">
                <a:latin typeface="Alexandria" charset="0"/>
                <a:cs typeface="Alexandria" charset="0"/>
              </a:rPr>
              <a:t>• الهيئات الحكومية والتنظيمية: </a:t>
            </a:r>
            <a:r>
              <a:rPr lang="ar-EG" sz="1600" dirty="0">
                <a:latin typeface="Alexandria" charset="0"/>
                <a:cs typeface="Alexandria" charset="0"/>
              </a:rPr>
              <a:t>الجهات الحكومية التي تنظم عمل المؤسسة.</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814" y="1566245"/>
            <a:ext cx="4106686" cy="447895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40050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111775"/>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36600" y="1885440"/>
            <a:ext cx="10852125" cy="4401205"/>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العملاء</a:t>
            </a:r>
            <a:r>
              <a:rPr lang="ar-EG" sz="1600" dirty="0">
                <a:latin typeface="Alexandria" charset="0"/>
                <a:cs typeface="Alexandria" charset="0"/>
              </a:rPr>
              <a:t>:</a:t>
            </a:r>
          </a:p>
          <a:p>
            <a:pPr algn="just" rtl="1">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الاحتياجات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منتجات أو خدمات عالية الجودة.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خدمة عملاء ممتازة.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أسعار تنافسية.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شفافية ونزاهة في التعاملات.</a:t>
            </a:r>
          </a:p>
          <a:p>
            <a:pPr algn="just" rtl="1">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التوقعات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استجابة سريعة للشكاوى والملاحظات.</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تقديم حلول مبتكرة تلبي احتياجاتهم.</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عروض وخصومات.</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56182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091016"/>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36600" y="1799303"/>
            <a:ext cx="10852125" cy="4431983"/>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الموظفون:</a:t>
            </a:r>
          </a:p>
          <a:p>
            <a:pPr algn="just" rtl="1">
              <a:spcBef>
                <a:spcPts val="600"/>
              </a:spcBef>
              <a:spcAft>
                <a:spcPts val="600"/>
              </a:spcAft>
            </a:pPr>
            <a:r>
              <a:rPr lang="ar-EG" b="1" dirty="0">
                <a:latin typeface="Alexandria" charset="0"/>
                <a:cs typeface="Alexandria" charset="0"/>
              </a:rPr>
              <a:t>•</a:t>
            </a:r>
            <a:r>
              <a:rPr lang="ar-EG" sz="1600" dirty="0">
                <a:latin typeface="Alexandria" charset="0"/>
                <a:cs typeface="Alexandria" charset="0"/>
              </a:rPr>
              <a:t>	</a:t>
            </a:r>
            <a:r>
              <a:rPr lang="ar-EG" sz="1600" b="1" dirty="0">
                <a:latin typeface="Alexandria" charset="0"/>
                <a:cs typeface="Alexandria" charset="0"/>
              </a:rPr>
              <a:t>الاحتياجات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بيئة عمل آمنة ومريحة.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فرص للنمو والتطوير المهني.</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مزايا وتعويضات مناسبة.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توازن بين العمل والحياة الشخصية.</a:t>
            </a:r>
          </a:p>
          <a:p>
            <a:pPr algn="just" rtl="1">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التوقعات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التواصل المفتوح والشفاف من الإدارة.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تقدير الجهود والإنجازات.</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دعم من الإدارة العليا.</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9231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144277"/>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3275" y="1811793"/>
            <a:ext cx="10852125" cy="4031873"/>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المستثمرون:</a:t>
            </a:r>
          </a:p>
          <a:p>
            <a:pPr algn="just" rtl="1">
              <a:spcBef>
                <a:spcPts val="600"/>
              </a:spcBef>
              <a:spcAft>
                <a:spcPts val="600"/>
              </a:spcAft>
            </a:pPr>
            <a:r>
              <a:rPr lang="ar-EG" b="1" dirty="0">
                <a:latin typeface="Alexandria" charset="0"/>
                <a:cs typeface="Alexandria" charset="0"/>
              </a:rPr>
              <a:t>•</a:t>
            </a:r>
            <a:r>
              <a:rPr lang="ar-EG" sz="1600" dirty="0">
                <a:latin typeface="Alexandria" charset="0"/>
                <a:cs typeface="Alexandria" charset="0"/>
              </a:rPr>
              <a:t>	</a:t>
            </a:r>
            <a:r>
              <a:rPr lang="ar-EG" sz="1600" b="1" dirty="0">
                <a:latin typeface="Alexandria" charset="0"/>
                <a:cs typeface="Alexandria" charset="0"/>
              </a:rPr>
              <a:t>الاحتياجات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عوائد مالية جيدة على استثماراتهم.</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إدارة جيدة للمخاطر.</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استقرار مالي واستدامة على المدى الطويل.</a:t>
            </a:r>
          </a:p>
          <a:p>
            <a:pPr algn="just" rtl="1">
              <a:spcBef>
                <a:spcPts val="600"/>
              </a:spcBef>
              <a:spcAft>
                <a:spcPts val="600"/>
              </a:spcAft>
            </a:pPr>
            <a:r>
              <a:rPr lang="ar-EG" sz="1600" dirty="0">
                <a:latin typeface="Alexandria" charset="0"/>
                <a:cs typeface="Alexandria" charset="0"/>
              </a:rPr>
              <a:t>•	</a:t>
            </a:r>
            <a:r>
              <a:rPr lang="ar-EG" sz="1600" b="1" dirty="0">
                <a:latin typeface="Alexandria" charset="0"/>
                <a:cs typeface="Alexandria" charset="0"/>
              </a:rPr>
              <a:t>التوقعات</a:t>
            </a:r>
            <a:r>
              <a:rPr lang="ar-EG" sz="1600" dirty="0">
                <a:latin typeface="Alexandria" charset="0"/>
                <a:cs typeface="Alexandria" charset="0"/>
              </a:rPr>
              <a:t>:</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تقارير مالية شفافة ومنتظمة.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استراتيجيات نمو واضحة.</a:t>
            </a:r>
          </a:p>
          <a:p>
            <a:pPr algn="just" rtl="1">
              <a:spcBef>
                <a:spcPts val="600"/>
              </a:spcBef>
              <a:spcAft>
                <a:spcPts val="600"/>
              </a:spcAft>
            </a:pPr>
            <a:r>
              <a:rPr lang="en-GB" sz="1600" dirty="0">
                <a:latin typeface="Alexandria" charset="0"/>
                <a:cs typeface="Alexandria" charset="0"/>
              </a:rPr>
              <a:t>O</a:t>
            </a:r>
            <a:r>
              <a:rPr lang="ar-EG" sz="1600" dirty="0">
                <a:latin typeface="Alexandria" charset="0"/>
                <a:cs typeface="Alexandria" charset="0"/>
              </a:rPr>
              <a:t> إدارة فعالة وقرارات مستنيرة.</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8940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144277"/>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3275" y="1811793"/>
            <a:ext cx="10852125" cy="4247317"/>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المجتمع:</a:t>
            </a:r>
          </a:p>
          <a:p>
            <a:pPr algn="just" rtl="1">
              <a:spcBef>
                <a:spcPts val="600"/>
              </a:spcBef>
              <a:spcAft>
                <a:spcPts val="600"/>
              </a:spcAft>
            </a:pPr>
            <a:r>
              <a:rPr lang="ar-EG" b="1" dirty="0">
                <a:latin typeface="Alexandria" charset="0"/>
                <a:cs typeface="Alexandria" charset="0"/>
              </a:rPr>
              <a:t>•</a:t>
            </a:r>
            <a:r>
              <a:rPr lang="ar-EG" dirty="0">
                <a:latin typeface="Alexandria" charset="0"/>
                <a:cs typeface="Alexandria" charset="0"/>
              </a:rPr>
              <a:t>	</a:t>
            </a:r>
            <a:r>
              <a:rPr lang="ar-EG" b="1" dirty="0">
                <a:latin typeface="Alexandria" charset="0"/>
                <a:cs typeface="Alexandria" charset="0"/>
              </a:rPr>
              <a:t>الاحتياجات</a:t>
            </a:r>
            <a:r>
              <a:rPr lang="ar-EG" dirty="0">
                <a:latin typeface="Alexandria" charset="0"/>
                <a:cs typeface="Alexandria" charset="0"/>
              </a:rPr>
              <a:t>:</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مساهمة إيجابية في المجتمع المحلي.</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حماية البيئة والمحافظة على الموارد.</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فرص عمل للسكان المحليين.</a:t>
            </a:r>
          </a:p>
          <a:p>
            <a:pPr algn="just" rtl="1">
              <a:spcBef>
                <a:spcPts val="600"/>
              </a:spcBef>
              <a:spcAft>
                <a:spcPts val="600"/>
              </a:spcAft>
            </a:pPr>
            <a:r>
              <a:rPr lang="ar-EG" dirty="0">
                <a:latin typeface="Alexandria" charset="0"/>
                <a:cs typeface="Alexandria" charset="0"/>
              </a:rPr>
              <a:t>•	</a:t>
            </a:r>
            <a:r>
              <a:rPr lang="ar-EG" b="1" dirty="0">
                <a:latin typeface="Alexandria" charset="0"/>
                <a:cs typeface="Alexandria" charset="0"/>
              </a:rPr>
              <a:t>التوقعات</a:t>
            </a:r>
            <a:r>
              <a:rPr lang="ar-EG" dirty="0">
                <a:latin typeface="Alexandria" charset="0"/>
                <a:cs typeface="Alexandria" charset="0"/>
              </a:rPr>
              <a:t>:</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مبادرات المسؤولية الاجتماعية للشركات </a:t>
            </a:r>
            <a:r>
              <a:rPr lang="en-GB" dirty="0">
                <a:latin typeface="Alexandria" charset="0"/>
                <a:cs typeface="Alexandria" charset="0"/>
              </a:rPr>
              <a:t>CSR</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شفافية في العمليات وتأثيراتها على المجتمع.</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تفاعل ودعم من المؤسسة في أوقات الأزمات.</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2385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144277"/>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3275" y="1811793"/>
            <a:ext cx="10852125" cy="4247317"/>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الموردون والشركاء:</a:t>
            </a:r>
          </a:p>
          <a:p>
            <a:pPr algn="just" rtl="1">
              <a:spcBef>
                <a:spcPts val="600"/>
              </a:spcBef>
              <a:spcAft>
                <a:spcPts val="600"/>
              </a:spcAft>
            </a:pPr>
            <a:r>
              <a:rPr lang="ar-EG" b="1" dirty="0">
                <a:latin typeface="Alexandria" charset="0"/>
                <a:cs typeface="Alexandria" charset="0"/>
              </a:rPr>
              <a:t>•	الاحتياجات:</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علاقات تجارية مستقرة ومستمرة.</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شروط دفع عادلة ومنصفة.</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تعاون وشراكة فعالة.</a:t>
            </a:r>
          </a:p>
          <a:p>
            <a:pPr algn="just" rtl="1">
              <a:spcBef>
                <a:spcPts val="600"/>
              </a:spcBef>
              <a:spcAft>
                <a:spcPts val="600"/>
              </a:spcAft>
            </a:pPr>
            <a:r>
              <a:rPr lang="ar-EG" b="1" dirty="0">
                <a:latin typeface="Alexandria" charset="0"/>
                <a:cs typeface="Alexandria" charset="0"/>
              </a:rPr>
              <a:t>•	التوقعات:</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التواصل المستمر والواضح.</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وفاء المؤسسة بالتزاماتها التعاقدية.</a:t>
            </a:r>
          </a:p>
          <a:p>
            <a:pPr algn="just" rtl="1">
              <a:spcBef>
                <a:spcPts val="600"/>
              </a:spcBef>
              <a:spcAft>
                <a:spcPts val="600"/>
              </a:spcAft>
            </a:pPr>
            <a:r>
              <a:rPr lang="en-GB" dirty="0">
                <a:latin typeface="Alexandria" charset="0"/>
                <a:cs typeface="Alexandria" charset="0"/>
              </a:rPr>
              <a:t>O</a:t>
            </a:r>
            <a:r>
              <a:rPr lang="ar-EG" dirty="0">
                <a:latin typeface="Alexandria" charset="0"/>
                <a:cs typeface="Alexandria" charset="0"/>
              </a:rPr>
              <a:t> دعم متبادل للنمو والتطوير.</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4403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78200" y="1144277"/>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3275" y="1811793"/>
            <a:ext cx="10852125" cy="4247317"/>
          </a:xfrm>
          <a:prstGeom prst="rect">
            <a:avLst/>
          </a:prstGeom>
          <a:noFill/>
        </p:spPr>
        <p:txBody>
          <a:bodyPr wrap="square" rtlCol="0">
            <a:spAutoFit/>
          </a:bodyPr>
          <a:lstStyle/>
          <a:p>
            <a:pPr algn="just" rtl="1">
              <a:spcBef>
                <a:spcPts val="600"/>
              </a:spcBef>
              <a:spcAft>
                <a:spcPts val="600"/>
              </a:spcAft>
            </a:pPr>
            <a:r>
              <a:rPr lang="ar-EG" b="1" dirty="0">
                <a:latin typeface="Alexandria" charset="0"/>
                <a:cs typeface="Alexandria" charset="0"/>
              </a:rPr>
              <a:t>2.  تحليل احتياجات وتوقعات أصحاب المصلحة</a:t>
            </a:r>
          </a:p>
          <a:p>
            <a:pPr algn="just" rtl="1">
              <a:spcBef>
                <a:spcPts val="600"/>
              </a:spcBef>
              <a:spcAft>
                <a:spcPts val="600"/>
              </a:spcAft>
            </a:pPr>
            <a:r>
              <a:rPr lang="ar-EG" b="1" dirty="0">
                <a:latin typeface="Alexandria" charset="0"/>
                <a:cs typeface="Alexandria" charset="0"/>
              </a:rPr>
              <a:t>وسائل الإعلام:</a:t>
            </a:r>
          </a:p>
          <a:p>
            <a:pPr algn="just" rtl="1">
              <a:spcBef>
                <a:spcPts val="600"/>
              </a:spcBef>
              <a:spcAft>
                <a:spcPts val="600"/>
              </a:spcAft>
            </a:pPr>
            <a:r>
              <a:rPr lang="ar-EG" b="1" dirty="0">
                <a:latin typeface="Alexandria" charset="0"/>
                <a:cs typeface="Alexandria" charset="0"/>
              </a:rPr>
              <a:t>•	الاحتياجات:</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معلومات دقيقة وموثوقة حول المؤسسة.</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استجابات سريعة للاستفسارات الصحفية.</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فرص لتغطية قصص إخبارية حصرية.</a:t>
            </a:r>
          </a:p>
          <a:p>
            <a:pPr algn="just" rtl="1">
              <a:spcBef>
                <a:spcPts val="600"/>
              </a:spcBef>
              <a:spcAft>
                <a:spcPts val="600"/>
              </a:spcAft>
            </a:pPr>
            <a:r>
              <a:rPr lang="ar-EG" b="1" dirty="0">
                <a:latin typeface="Alexandria" charset="0"/>
                <a:cs typeface="Alexandria" charset="0"/>
              </a:rPr>
              <a:t>•	التوقعات:</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شفافية في التواصل الإعلامي.</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توفير موارد إعلامية مثل البيانات الصحفية والصور.</a:t>
            </a:r>
          </a:p>
          <a:p>
            <a:pPr algn="just" rtl="1">
              <a:spcBef>
                <a:spcPts val="600"/>
              </a:spcBef>
              <a:spcAft>
                <a:spcPts val="600"/>
              </a:spcAft>
            </a:pPr>
            <a:r>
              <a:rPr lang="en-GB" dirty="0">
                <a:latin typeface="Alexandria" charset="0"/>
                <a:cs typeface="Alexandria" charset="0"/>
              </a:rPr>
              <a:t>o	</a:t>
            </a:r>
            <a:r>
              <a:rPr lang="ar-EG" dirty="0">
                <a:latin typeface="Alexandria" charset="0"/>
                <a:cs typeface="Alexandria" charset="0"/>
              </a:rPr>
              <a:t>تعاون في ترتيب المقابلات الصحفية والمؤتمرات.</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Do You Really Know Your Stakeholders? - Modern Servant Leader">
            <a:extLst>
              <a:ext uri="{FF2B5EF4-FFF2-40B4-BE49-F238E27FC236}">
                <a16:creationId xmlns:a16="http://schemas.microsoft.com/office/drawing/2014/main" id="{5A72A222-A13E-53FC-D576-BC7648BC5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54213"/>
            <a:ext cx="3665976" cy="39982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79405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307539" y="1177415"/>
            <a:ext cx="82105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احتياجات أصحاب المصلحة: </a:t>
            </a:r>
            <a:r>
              <a:rPr lang="en-GB" sz="2400" b="1" dirty="0">
                <a:solidFill>
                  <a:srgbClr val="00B0F0"/>
                </a:solidFill>
                <a:latin typeface="Alexandria" charset="0"/>
                <a:cs typeface="Alexandria" charset="0"/>
              </a:rPr>
              <a:t>Stake Holders</a:t>
            </a:r>
            <a:endParaRPr lang="ar-EG"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65939" y="1640544"/>
            <a:ext cx="10852125" cy="4554452"/>
          </a:xfrm>
          <a:prstGeom prst="rect">
            <a:avLst/>
          </a:prstGeom>
          <a:noFill/>
        </p:spPr>
        <p:txBody>
          <a:bodyPr wrap="square" rtlCol="0">
            <a:spAutoFit/>
          </a:bodyPr>
          <a:lstStyle/>
          <a:p>
            <a:pPr algn="just" rtl="1">
              <a:lnSpc>
                <a:spcPct val="150000"/>
              </a:lnSpc>
              <a:spcBef>
                <a:spcPts val="600"/>
              </a:spcBef>
              <a:spcAft>
                <a:spcPts val="600"/>
              </a:spcAft>
            </a:pPr>
            <a:r>
              <a:rPr lang="ar-EG" b="1" dirty="0">
                <a:latin typeface="Alexandria" charset="0"/>
                <a:cs typeface="Alexandria" charset="0"/>
              </a:rPr>
              <a:t>3. طرق تلبية احتياجات وتوقعات أصحاب المصلحة</a:t>
            </a:r>
          </a:p>
          <a:p>
            <a:pPr algn="just" rtl="1">
              <a:lnSpc>
                <a:spcPct val="150000"/>
              </a:lnSpc>
              <a:spcBef>
                <a:spcPts val="600"/>
              </a:spcBef>
              <a:spcAft>
                <a:spcPts val="600"/>
              </a:spcAft>
            </a:pPr>
            <a:r>
              <a:rPr lang="ar-EG" dirty="0">
                <a:latin typeface="Alexandria" charset="0"/>
                <a:cs typeface="Alexandria" charset="0"/>
              </a:rPr>
              <a:t>• استراتيجيات التواصل المفتوح: استخدام قنوات اتصال متعددة لضمان الشفافية والتواصل المستمر مع أصحاب المصلحة.</a:t>
            </a:r>
          </a:p>
          <a:p>
            <a:pPr algn="just" rtl="1">
              <a:lnSpc>
                <a:spcPct val="150000"/>
              </a:lnSpc>
              <a:spcBef>
                <a:spcPts val="600"/>
              </a:spcBef>
              <a:spcAft>
                <a:spcPts val="600"/>
              </a:spcAft>
            </a:pPr>
            <a:r>
              <a:rPr lang="ar-EG" dirty="0">
                <a:latin typeface="Alexandria" charset="0"/>
                <a:cs typeface="Alexandria" charset="0"/>
              </a:rPr>
              <a:t>• الاستماع الفعال: جمع ردود الفعل بانتظام من أصحاب المصلحة من خلال الاستطلاعات، الاجتماعات، ومجموعات النقاش.</a:t>
            </a:r>
          </a:p>
          <a:p>
            <a:pPr algn="just" rtl="1">
              <a:lnSpc>
                <a:spcPct val="150000"/>
              </a:lnSpc>
              <a:spcBef>
                <a:spcPts val="600"/>
              </a:spcBef>
              <a:spcAft>
                <a:spcPts val="600"/>
              </a:spcAft>
            </a:pPr>
            <a:r>
              <a:rPr lang="ar-EG" dirty="0">
                <a:latin typeface="Alexandria" charset="0"/>
                <a:cs typeface="Alexandria" charset="0"/>
              </a:rPr>
              <a:t>• التفاعل والتجاوب: الاستجابة السريعة والفعالة لأي قضايا أو مخاوف تثار من قبل أصحاب المصلحة.</a:t>
            </a:r>
          </a:p>
          <a:p>
            <a:pPr algn="just" rtl="1">
              <a:lnSpc>
                <a:spcPct val="150000"/>
              </a:lnSpc>
              <a:spcBef>
                <a:spcPts val="600"/>
              </a:spcBef>
              <a:spcAft>
                <a:spcPts val="600"/>
              </a:spcAft>
            </a:pPr>
            <a:r>
              <a:rPr lang="ar-EG" dirty="0">
                <a:latin typeface="Alexandria" charset="0"/>
                <a:cs typeface="Alexandria" charset="0"/>
              </a:rPr>
              <a:t>• التطوير المستمر: العمل على تحسين العمليات والخدمات بناءً على ملاحظات أصحاب المصلحة.</a:t>
            </a:r>
          </a:p>
          <a:p>
            <a:pPr algn="just" rtl="1">
              <a:lnSpc>
                <a:spcPct val="150000"/>
              </a:lnSpc>
              <a:spcBef>
                <a:spcPts val="600"/>
              </a:spcBef>
              <a:spcAft>
                <a:spcPts val="600"/>
              </a:spcAft>
            </a:pPr>
            <a:r>
              <a:rPr lang="ar-EG" dirty="0">
                <a:latin typeface="Alexandria" charset="0"/>
                <a:cs typeface="Alexandria" charset="0"/>
              </a:rPr>
              <a:t>• الالتزام بالمسؤولية الاجتماعية: تنفيذ مبادرات تعزز التنمية المستدامة وتظهر التزام المؤسسة بالمسؤولية الاجتماعية.</a:t>
            </a:r>
          </a:p>
        </p:txBody>
      </p:sp>
      <p:sp>
        <p:nvSpPr>
          <p:cNvPr id="3" name="TextBox 2"/>
          <p:cNvSpPr txBox="1"/>
          <p:nvPr/>
        </p:nvSpPr>
        <p:spPr>
          <a:xfrm>
            <a:off x="92011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42701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 وضع الأهداف الاستراتيجية للعلاقات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90142" y="169413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وضع الأهداف</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13789" y="2501400"/>
            <a:ext cx="6493267" cy="2497479"/>
          </a:xfrm>
          <a:prstGeom prst="rect">
            <a:avLst/>
          </a:prstGeom>
          <a:noFill/>
        </p:spPr>
        <p:txBody>
          <a:bodyPr wrap="square" rtlCol="0">
            <a:spAutoFit/>
          </a:bodyPr>
          <a:lstStyle/>
          <a:p>
            <a:pPr algn="just" rtl="1">
              <a:lnSpc>
                <a:spcPct val="150000"/>
              </a:lnSpc>
              <a:spcBef>
                <a:spcPts val="600"/>
              </a:spcBef>
              <a:spcAft>
                <a:spcPts val="1200"/>
              </a:spcAft>
            </a:pPr>
            <a:r>
              <a:rPr lang="ar-EG" sz="1600" dirty="0">
                <a:latin typeface="Alexandria" charset="0"/>
                <a:cs typeface="Alexandria" charset="0"/>
              </a:rPr>
              <a:t>تحديد الأهداف بطريقة واضحة ومنهجية هو أساس نجاح أي استراتيجية علاقات عامة، واستخدام إطار </a:t>
            </a:r>
            <a:r>
              <a:rPr lang="en-GB" sz="1600" dirty="0">
                <a:latin typeface="Alexandria" charset="0"/>
                <a:cs typeface="Alexandria" charset="0"/>
              </a:rPr>
              <a:t>SMART</a:t>
            </a:r>
            <a:r>
              <a:rPr lang="ar-EG" sz="1600" dirty="0">
                <a:latin typeface="Alexandria" charset="0"/>
                <a:cs typeface="Alexandria" charset="0"/>
              </a:rPr>
              <a:t> (محددة، قابلة للقياس، قابلة للتحقيق، ذات صلة، ومحددة زمنيًا) يساعد على ضمان أن الأهداف التي يتم تحديدها تكون فعالة وملموسة. </a:t>
            </a:r>
          </a:p>
          <a:p>
            <a:pPr algn="just" rtl="1">
              <a:lnSpc>
                <a:spcPct val="150000"/>
              </a:lnSpc>
              <a:spcBef>
                <a:spcPts val="600"/>
              </a:spcBef>
              <a:spcAft>
                <a:spcPts val="1200"/>
              </a:spcAft>
            </a:pPr>
            <a:r>
              <a:rPr lang="ar-EG" sz="1600" dirty="0">
                <a:latin typeface="Alexandria" charset="0"/>
                <a:cs typeface="Alexandria" charset="0"/>
              </a:rPr>
              <a:t>يمكن أن تشمل الأهداف تحسين صورة المؤسسة، زيادة الوعي بالعلامة التجارية، أو تعزيز العلاقات مع الجماهير الرئيسية.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descr="No alternative text description for this image">
            <a:extLst>
              <a:ext uri="{FF2B5EF4-FFF2-40B4-BE49-F238E27FC236}">
                <a16:creationId xmlns:a16="http://schemas.microsoft.com/office/drawing/2014/main" id="{34AAAF58-FDD4-B710-9B14-18E3740839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719192"/>
            <a:ext cx="4909929" cy="6006424"/>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27921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90143" y="137509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خصائص الأهداف </a:t>
            </a:r>
            <a:r>
              <a:rPr lang="en-GB" sz="2400" b="1" dirty="0">
                <a:solidFill>
                  <a:srgbClr val="00B0F0"/>
                </a:solidFill>
                <a:latin typeface="Alexandria" charset="0"/>
                <a:cs typeface="Alexandria" charset="0"/>
              </a:rPr>
              <a:t>SMART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29698" name="Picture 2" descr="SMART goals image - CX University">
            <a:extLst>
              <a:ext uri="{FF2B5EF4-FFF2-40B4-BE49-F238E27FC236}">
                <a16:creationId xmlns:a16="http://schemas.microsoft.com/office/drawing/2014/main" id="{EB71BBB2-42A6-0882-8F78-C6D1529FFF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977" y="954099"/>
            <a:ext cx="5408977" cy="557348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4609181" y="2066408"/>
            <a:ext cx="7011239" cy="3882473"/>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 </a:t>
            </a:r>
            <a:r>
              <a:rPr lang="en-GB" b="1" dirty="0">
                <a:latin typeface="Alexandria" charset="0"/>
                <a:cs typeface="Alexandria" charset="0"/>
              </a:rPr>
              <a:t>	</a:t>
            </a:r>
            <a:r>
              <a:rPr lang="ar-EG" b="1" dirty="0">
                <a:latin typeface="Alexandria" charset="0"/>
                <a:cs typeface="Alexandria" charset="0"/>
              </a:rPr>
              <a:t>محددة </a:t>
            </a:r>
            <a:r>
              <a:rPr lang="en-GB" b="1" dirty="0">
                <a:latin typeface="Alexandria" charset="0"/>
                <a:cs typeface="Alexandria" charset="0"/>
              </a:rPr>
              <a:t>Specific</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يجب أن تكون الأهداف واضحة ومحددة بحيث يمكن فهمها بسهولة.</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الإجابة على الأسئلة: من، ماذا، أين، متى، ولماذا؟</a:t>
            </a:r>
          </a:p>
          <a:p>
            <a:pPr algn="just" rtl="1">
              <a:lnSpc>
                <a:spcPct val="150000"/>
              </a:lnSpc>
              <a:spcBef>
                <a:spcPts val="600"/>
              </a:spcBef>
              <a:spcAft>
                <a:spcPts val="1200"/>
              </a:spcAft>
            </a:pPr>
            <a:r>
              <a:rPr lang="ar-EG" b="1" dirty="0">
                <a:latin typeface="Alexandria" charset="0"/>
                <a:cs typeface="Alexandria" charset="0"/>
              </a:rPr>
              <a:t>2.	قابلة للقياس </a:t>
            </a:r>
            <a:r>
              <a:rPr lang="en-GB" b="1" dirty="0">
                <a:latin typeface="Alexandria" charset="0"/>
                <a:cs typeface="Alexandria" charset="0"/>
              </a:rPr>
              <a:t>Measurable</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يجب أن يكون الهدف قابلًا للقياس بحيث يمكن تحديد مدى التقدم نحو تحقيقه.</a:t>
            </a:r>
          </a:p>
          <a:p>
            <a:pPr algn="just" rtl="1">
              <a:lnSpc>
                <a:spcPct val="150000"/>
              </a:lnSpc>
              <a:spcBef>
                <a:spcPts val="600"/>
              </a:spcBef>
              <a:spcAft>
                <a:spcPts val="1200"/>
              </a:spcAft>
            </a:pPr>
            <a:r>
              <a:rPr lang="en-GB" sz="1600" dirty="0">
                <a:latin typeface="Alexandria" charset="0"/>
                <a:cs typeface="Alexandria" charset="0"/>
              </a:rPr>
              <a:t>O</a:t>
            </a:r>
            <a:r>
              <a:rPr lang="ar-EG" sz="1600" dirty="0">
                <a:latin typeface="Alexandria" charset="0"/>
                <a:cs typeface="Alexandria" charset="0"/>
              </a:rPr>
              <a:t> الإجابة على السؤال: كيف يمكنني قياس التقدم أو النجاح؟</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073918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71141"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خصائص الأهداف </a:t>
            </a:r>
            <a:r>
              <a:rPr lang="en-GB" sz="2400" b="1" dirty="0">
                <a:solidFill>
                  <a:srgbClr val="00B0F0"/>
                </a:solidFill>
                <a:latin typeface="Alexandria" charset="0"/>
                <a:cs typeface="Alexandria" charset="0"/>
              </a:rPr>
              <a:t>SMART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29698" name="Picture 2" descr="SMART goals image - CX University">
            <a:extLst>
              <a:ext uri="{FF2B5EF4-FFF2-40B4-BE49-F238E27FC236}">
                <a16:creationId xmlns:a16="http://schemas.microsoft.com/office/drawing/2014/main" id="{EB71BBB2-42A6-0882-8F78-C6D1529FFF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977" y="954099"/>
            <a:ext cx="5408977" cy="557348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4676816" y="1821372"/>
            <a:ext cx="7011239" cy="4128694"/>
          </a:xfrm>
          <a:prstGeom prst="rect">
            <a:avLst/>
          </a:prstGeom>
          <a:noFill/>
          <a:effectLst>
            <a:softEdge rad="317500"/>
          </a:effectLst>
        </p:spPr>
        <p:txBody>
          <a:bodyPr wrap="square" rtlCol="0">
            <a:spAutoFit/>
          </a:bodyPr>
          <a:lstStyle/>
          <a:p>
            <a:pPr algn="just" rtl="1">
              <a:lnSpc>
                <a:spcPct val="150000"/>
              </a:lnSpc>
              <a:spcAft>
                <a:spcPts val="600"/>
              </a:spcAft>
            </a:pPr>
            <a:r>
              <a:rPr lang="ar-EG" b="1" dirty="0">
                <a:latin typeface="Alexandria" charset="0"/>
                <a:cs typeface="Alexandria" charset="0"/>
              </a:rPr>
              <a:t>3.	قابلة للتحقيق </a:t>
            </a:r>
            <a:r>
              <a:rPr lang="en-GB" b="1" dirty="0">
                <a:latin typeface="Alexandria" charset="0"/>
                <a:cs typeface="Alexandria" charset="0"/>
              </a:rPr>
              <a:t>Achievable</a:t>
            </a:r>
          </a:p>
          <a:p>
            <a:pPr algn="just" rtl="1">
              <a:lnSpc>
                <a:spcPct val="150000"/>
              </a:lnSpc>
              <a:spcAft>
                <a:spcPts val="600"/>
              </a:spcAft>
            </a:pPr>
            <a:r>
              <a:rPr lang="ar-EG" sz="1600" dirty="0">
                <a:latin typeface="Alexandria" charset="0"/>
                <a:cs typeface="Alexandria" charset="0"/>
              </a:rPr>
              <a:t>يجب أن يكون الهدف قابلًا للتحقيق ويستند إلى قدرات وموارد المؤسسة.</a:t>
            </a:r>
          </a:p>
          <a:p>
            <a:pPr algn="just" rtl="1">
              <a:lnSpc>
                <a:spcPct val="150000"/>
              </a:lnSpc>
              <a:spcAft>
                <a:spcPts val="600"/>
              </a:spcAft>
            </a:pPr>
            <a:r>
              <a:rPr lang="ar-EG" sz="1600" dirty="0">
                <a:latin typeface="Alexandria" charset="0"/>
                <a:cs typeface="Alexandria" charset="0"/>
              </a:rPr>
              <a:t>الإجابة على السؤال: هل هذا الهدف قابل للتحقيق بالموارد المتاحة؟</a:t>
            </a:r>
          </a:p>
          <a:p>
            <a:pPr algn="just" rtl="1">
              <a:lnSpc>
                <a:spcPct val="150000"/>
              </a:lnSpc>
              <a:spcAft>
                <a:spcPts val="600"/>
              </a:spcAft>
            </a:pPr>
            <a:r>
              <a:rPr lang="ar-EG" b="1" dirty="0">
                <a:latin typeface="Alexandria" charset="0"/>
                <a:cs typeface="Alexandria" charset="0"/>
              </a:rPr>
              <a:t>4.	ذات صلة </a:t>
            </a:r>
            <a:r>
              <a:rPr lang="en-GB" b="1" dirty="0">
                <a:latin typeface="Alexandria" charset="0"/>
                <a:cs typeface="Alexandria" charset="0"/>
              </a:rPr>
              <a:t>Relevant</a:t>
            </a:r>
          </a:p>
          <a:p>
            <a:pPr algn="just" rtl="1">
              <a:lnSpc>
                <a:spcPct val="150000"/>
              </a:lnSpc>
              <a:spcAft>
                <a:spcPts val="600"/>
              </a:spcAft>
            </a:pPr>
            <a:r>
              <a:rPr lang="ar-EG" sz="1600" dirty="0">
                <a:latin typeface="Alexandria" charset="0"/>
                <a:cs typeface="Alexandria" charset="0"/>
              </a:rPr>
              <a:t>يجب أن يكون الهدف ذا صلة باستراتيجية وأهداف المؤسسة العامة.</a:t>
            </a:r>
          </a:p>
          <a:p>
            <a:pPr algn="just" rtl="1">
              <a:lnSpc>
                <a:spcPct val="150000"/>
              </a:lnSpc>
              <a:spcAft>
                <a:spcPts val="600"/>
              </a:spcAft>
            </a:pPr>
            <a:r>
              <a:rPr lang="ar-EG" sz="1600" dirty="0">
                <a:latin typeface="Alexandria" charset="0"/>
                <a:cs typeface="Alexandria" charset="0"/>
              </a:rPr>
              <a:t>الإجابة على السؤال: هل هذا الهدف يتماشى مع أهداف المؤسسة العامة؟</a:t>
            </a:r>
          </a:p>
          <a:p>
            <a:pPr algn="just" rtl="1">
              <a:lnSpc>
                <a:spcPct val="150000"/>
              </a:lnSpc>
              <a:spcAft>
                <a:spcPts val="600"/>
              </a:spcAft>
            </a:pPr>
            <a:r>
              <a:rPr lang="ar-EG" b="1" dirty="0">
                <a:latin typeface="Alexandria" charset="0"/>
                <a:cs typeface="Alexandria" charset="0"/>
              </a:rPr>
              <a:t>5.	محددة زمنيًا </a:t>
            </a:r>
            <a:r>
              <a:rPr lang="en-GB" b="1" dirty="0">
                <a:latin typeface="Alexandria" charset="0"/>
                <a:cs typeface="Alexandria" charset="0"/>
              </a:rPr>
              <a:t>Time-bound</a:t>
            </a:r>
          </a:p>
          <a:p>
            <a:pPr algn="just" rtl="1">
              <a:lnSpc>
                <a:spcPct val="150000"/>
              </a:lnSpc>
              <a:spcAft>
                <a:spcPts val="600"/>
              </a:spcAft>
            </a:pPr>
            <a:r>
              <a:rPr lang="ar-EG" sz="1600" dirty="0">
                <a:latin typeface="Alexandria" charset="0"/>
                <a:cs typeface="Alexandria" charset="0"/>
              </a:rPr>
              <a:t>يجب أن يكون للهدف إطار زمني محدد لتحقيقه.</a:t>
            </a:r>
          </a:p>
          <a:p>
            <a:pPr algn="just" rtl="1">
              <a:lnSpc>
                <a:spcPct val="150000"/>
              </a:lnSpc>
              <a:spcAft>
                <a:spcPts val="600"/>
              </a:spcAft>
            </a:pPr>
            <a:r>
              <a:rPr lang="ar-EG" sz="1600" dirty="0">
                <a:latin typeface="Alexandria" charset="0"/>
                <a:cs typeface="Alexandria" charset="0"/>
              </a:rPr>
              <a:t>الإجابة على السؤال: متى سيتم تحقيق هذا الهدف؟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19088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4" y="1136132"/>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لتحديد الأهداف </a:t>
            </a:r>
            <a:r>
              <a:rPr lang="en-GB" sz="2400" b="1" dirty="0">
                <a:solidFill>
                  <a:srgbClr val="00B0F0"/>
                </a:solidFill>
                <a:latin typeface="Alexandria" charset="0"/>
                <a:cs typeface="Alexandria" charset="0"/>
              </a:rPr>
              <a:t>SMART Goals </a:t>
            </a:r>
            <a:r>
              <a:rPr lang="ar-EG" sz="2400" b="1" dirty="0">
                <a:solidFill>
                  <a:srgbClr val="00B0F0"/>
                </a:solidFill>
                <a:latin typeface="Alexandria" charset="0"/>
                <a:cs typeface="Alexandria" charset="0"/>
              </a:rPr>
              <a:t> في العلاقات العامة</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09280" y="1717109"/>
            <a:ext cx="7381820" cy="4128694"/>
          </a:xfrm>
          <a:prstGeom prst="rect">
            <a:avLst/>
          </a:prstGeom>
          <a:noFill/>
          <a:effectLst>
            <a:softEdge rad="317500"/>
          </a:effectLst>
        </p:spPr>
        <p:txBody>
          <a:bodyPr wrap="square" rtlCol="0">
            <a:spAutoFit/>
          </a:bodyPr>
          <a:lstStyle/>
          <a:p>
            <a:pPr algn="just" rtl="1">
              <a:lnSpc>
                <a:spcPct val="150000"/>
              </a:lnSpc>
              <a:spcAft>
                <a:spcPts val="600"/>
              </a:spcAft>
            </a:pPr>
            <a:r>
              <a:rPr lang="ar-EG" b="1" dirty="0">
                <a:latin typeface="Alexandria" charset="0"/>
                <a:cs typeface="Alexandria" charset="0"/>
              </a:rPr>
              <a:t>هدف 1: تحسين صورة المؤسسة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a:t>
            </a:r>
            <a:r>
              <a:rPr lang="ar-EG" sz="1600" dirty="0">
                <a:latin typeface="Alexandria" charset="0"/>
                <a:cs typeface="Alexandria" charset="0"/>
              </a:rPr>
              <a:t>: تحسين صورة المؤسسة في وسائل الإعلام المحلية والوطنية.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للقياس</a:t>
            </a:r>
            <a:r>
              <a:rPr lang="ar-EG" sz="1600" dirty="0">
                <a:latin typeface="Alexandria" charset="0"/>
                <a:cs typeface="Alexandria" charset="0"/>
              </a:rPr>
              <a:t>: زيادة عدد المقالات الإيجابية المنشورة عن المؤسسة بنسبة 20%.</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للتحقيق</a:t>
            </a:r>
            <a:r>
              <a:rPr lang="ar-EG" sz="1600" dirty="0">
                <a:latin typeface="Alexandria" charset="0"/>
                <a:cs typeface="Alexandria" charset="0"/>
              </a:rPr>
              <a:t>: من خلال إطلاق حملة علاقات إعلامية جديدة والتواصل مع الصحفيين والمحررين.</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ذات صلة</a:t>
            </a:r>
            <a:r>
              <a:rPr lang="ar-EG" sz="1600" dirty="0">
                <a:latin typeface="Alexandria" charset="0"/>
                <a:cs typeface="Alexandria" charset="0"/>
              </a:rPr>
              <a:t>: تحسين الصورة العامة للمؤسسة لتعزيز ثقة العملاء والمستثمرين.</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 زمنيًا</a:t>
            </a:r>
            <a:r>
              <a:rPr lang="ar-EG" sz="1600" dirty="0">
                <a:latin typeface="Alexandria" charset="0"/>
                <a:cs typeface="Alexandria" charset="0"/>
              </a:rPr>
              <a:t>: تحقيق هذا الهدف خلال 12 شهرًا.</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Don’t Put Those Resolutions on Hold | From Behind the Pen">
            <a:extLst>
              <a:ext uri="{FF2B5EF4-FFF2-40B4-BE49-F238E27FC236}">
                <a16:creationId xmlns:a16="http://schemas.microsoft.com/office/drawing/2014/main" id="{7DD91F57-C21C-C0C8-8B23-FE2C5C40D2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8493" y="1799303"/>
            <a:ext cx="4340786" cy="472478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6665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43292" y="1328244"/>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لتحديد الأهداف </a:t>
            </a:r>
            <a:r>
              <a:rPr lang="en-GB" sz="2400" b="1" dirty="0">
                <a:solidFill>
                  <a:srgbClr val="00B0F0"/>
                </a:solidFill>
                <a:latin typeface="Alexandria" charset="0"/>
                <a:cs typeface="Alexandria" charset="0"/>
              </a:rPr>
              <a:t>SMART Goals </a:t>
            </a:r>
            <a:r>
              <a:rPr lang="ar-EG" sz="2400" b="1" dirty="0">
                <a:solidFill>
                  <a:srgbClr val="00B0F0"/>
                </a:solidFill>
                <a:latin typeface="Alexandria" charset="0"/>
                <a:cs typeface="Alexandria" charset="0"/>
              </a:rPr>
              <a:t> في العلاقات العامة</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43227" y="2041597"/>
            <a:ext cx="7647872" cy="3836307"/>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هدف 2: زيادة الوعي بالعلامة التجارية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a:t>
            </a:r>
            <a:r>
              <a:rPr lang="ar-EG" sz="1600" dirty="0">
                <a:latin typeface="Alexandria" charset="0"/>
                <a:cs typeface="Alexandria" charset="0"/>
              </a:rPr>
              <a:t>: زيادة الوعي بالعلامة التجارية بين الفئة العمرية 18-35 عامًا.</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للقياس</a:t>
            </a:r>
            <a:r>
              <a:rPr lang="ar-EG" sz="1600" dirty="0">
                <a:latin typeface="Alexandria" charset="0"/>
                <a:cs typeface="Alexandria" charset="0"/>
              </a:rPr>
              <a:t>: زيادة عدد المتابعين على وسائل التواصل الاجتماعي بنسبة 30%.</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للتحقيق</a:t>
            </a:r>
            <a:r>
              <a:rPr lang="ar-EG" sz="1600" dirty="0">
                <a:latin typeface="Alexandria" charset="0"/>
                <a:cs typeface="Alexandria" charset="0"/>
              </a:rPr>
              <a:t>: من خلال إطلاق حملات تسويقية على منصات التواصل الاجتماعي الأكثر استخدامًا من قبل هذه الفئة.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ذات صلة</a:t>
            </a:r>
            <a:r>
              <a:rPr lang="ar-EG" sz="1600" dirty="0">
                <a:latin typeface="Alexandria" charset="0"/>
                <a:cs typeface="Alexandria" charset="0"/>
              </a:rPr>
              <a:t>: تعزيز حضور العلامة التجارية في السوق وزيادة المبيعات.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 زمنيًا</a:t>
            </a:r>
            <a:r>
              <a:rPr lang="ar-EG" sz="1600" dirty="0">
                <a:latin typeface="Alexandria" charset="0"/>
                <a:cs typeface="Alexandria" charset="0"/>
              </a:rPr>
              <a:t>: تحقيق هذا الهدف خلال 6 أشهر.</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Don’t Put Those Resolutions on Hold | From Behind the Pen">
            <a:extLst>
              <a:ext uri="{FF2B5EF4-FFF2-40B4-BE49-F238E27FC236}">
                <a16:creationId xmlns:a16="http://schemas.microsoft.com/office/drawing/2014/main" id="{7DD91F57-C21C-C0C8-8B23-FE2C5C40D2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8493" y="1982020"/>
            <a:ext cx="3992541" cy="459909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4777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43292" y="1055989"/>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لتحديد الأهداف </a:t>
            </a:r>
            <a:r>
              <a:rPr lang="en-GB" sz="2400" b="1" dirty="0">
                <a:solidFill>
                  <a:srgbClr val="00B0F0"/>
                </a:solidFill>
                <a:latin typeface="Alexandria" charset="0"/>
                <a:cs typeface="Alexandria" charset="0"/>
              </a:rPr>
              <a:t>SMART Goals </a:t>
            </a:r>
            <a:r>
              <a:rPr lang="ar-EG" sz="2400" b="1" dirty="0">
                <a:solidFill>
                  <a:srgbClr val="00B0F0"/>
                </a:solidFill>
                <a:latin typeface="Alexandria" charset="0"/>
                <a:cs typeface="Alexandria" charset="0"/>
              </a:rPr>
              <a:t> في العلاقات العامة</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43227" y="1663777"/>
            <a:ext cx="7647872" cy="4574970"/>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هدف 3: تعزيز العلاقات مع الجماهير الرئيسية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a:t>
            </a:r>
            <a:r>
              <a:rPr lang="ar-EG" sz="1600" dirty="0">
                <a:latin typeface="Alexandria" charset="0"/>
                <a:cs typeface="Alexandria" charset="0"/>
              </a:rPr>
              <a:t>: تعزيز العلاقات مع العملاء الحاليين من خلال تحسين برامج الولاء وخدمة العملاء.</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للقياس</a:t>
            </a:r>
            <a:r>
              <a:rPr lang="ar-EG" sz="1600" dirty="0">
                <a:latin typeface="Alexandria" charset="0"/>
                <a:cs typeface="Alexandria" charset="0"/>
              </a:rPr>
              <a:t>: زيادة معدل رضا العملاء بنسبة 15%.</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قابل للتحقيق</a:t>
            </a:r>
            <a:r>
              <a:rPr lang="ar-EG" sz="1600" dirty="0">
                <a:latin typeface="Alexandria" charset="0"/>
                <a:cs typeface="Alexandria" charset="0"/>
              </a:rPr>
              <a:t>: من خلال تقديم تدريبات لخدمة العملاء وتطوير برامج ولاء جديدة.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ذات صلة</a:t>
            </a:r>
            <a:r>
              <a:rPr lang="ar-EG" sz="1600" dirty="0">
                <a:latin typeface="Alexandria" charset="0"/>
                <a:cs typeface="Alexandria" charset="0"/>
              </a:rPr>
              <a:t>: الحفاظ على العملاء الحاليين وزيادة الولاء مما يسهم في الاستدامة المالية للمؤسسة.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محدد زمنيًا</a:t>
            </a:r>
            <a:r>
              <a:rPr lang="ar-EG" sz="1600" dirty="0">
                <a:latin typeface="Alexandria" charset="0"/>
                <a:cs typeface="Alexandria" charset="0"/>
              </a:rPr>
              <a:t>: تحقيق هذا الهدف خلال 9 أشهر.</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Don’t Put Those Resolutions on Hold | From Behind the Pen">
            <a:extLst>
              <a:ext uri="{FF2B5EF4-FFF2-40B4-BE49-F238E27FC236}">
                <a16:creationId xmlns:a16="http://schemas.microsoft.com/office/drawing/2014/main" id="{7DD91F57-C21C-C0C8-8B23-FE2C5C40D2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8493" y="1799303"/>
            <a:ext cx="3992541" cy="472478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9464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3" y="1192472"/>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الأهداف الاستراتيجية</a:t>
            </a:r>
            <a:endParaRPr lang="en-GB"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42562" y="1799303"/>
            <a:ext cx="6543025" cy="4436471"/>
          </a:xfrm>
          <a:prstGeom prst="rect">
            <a:avLst/>
          </a:prstGeom>
          <a:noFill/>
          <a:effectLst>
            <a:softEdge rad="317500"/>
          </a:effectLst>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تعريف الأهداف الاستراتيجية: "</a:t>
            </a:r>
            <a:r>
              <a:rPr lang="ar-EG" dirty="0">
                <a:latin typeface="Alexandria" charset="0"/>
                <a:cs typeface="Alexandria" charset="0"/>
              </a:rPr>
              <a:t>تحديد الخطوات الرئيسية التي يجب أن تتبعها المؤسسة لتحقيق أهدافها العامة بشكل مستدام وفعّال. وهذه الأهداف تعكس الرؤية والاتجاه الاستراتيجي للمؤسسة وتحدّد المسار الذي ينبغي اتباعه لضمان نجاحها في المستقبل". </a:t>
            </a:r>
            <a:endParaRPr lang="ar-EG" sz="16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مثال هدف استراتيجي</a:t>
            </a:r>
            <a:r>
              <a:rPr lang="ar-EG" sz="1600" dirty="0">
                <a:latin typeface="Alexandria" charset="0"/>
                <a:cs typeface="Alexandria" charset="0"/>
              </a:rPr>
              <a:t>: توسيع نطاق العملاء وزيادة الحصة السوقية للمؤسسة في السوق المحلي".</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 </a:t>
            </a:r>
            <a:r>
              <a:rPr lang="ar-EG" sz="1600" b="1" dirty="0">
                <a:latin typeface="Alexandria" charset="0"/>
                <a:cs typeface="Alexandria" charset="0"/>
              </a:rPr>
              <a:t>مثال هدف استراتيجي</a:t>
            </a:r>
            <a:r>
              <a:rPr lang="ar-EG" sz="1600" dirty="0">
                <a:latin typeface="Alexandria" charset="0"/>
                <a:cs typeface="Alexandria" charset="0"/>
              </a:rPr>
              <a:t>: "تعزيز الحضور على وسائل التواصل الاجتماعي من خلال حملة إعلانية مدفوعة وزيادة التفاعل مع المحتوى".</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descr="الأهداف الإستراتيجية – جمعية البر الخيرية بمحافظة قرية العليا">
            <a:extLst>
              <a:ext uri="{FF2B5EF4-FFF2-40B4-BE49-F238E27FC236}">
                <a16:creationId xmlns:a16="http://schemas.microsoft.com/office/drawing/2014/main" id="{F3C9932C-B74F-43FC-B20F-67E8D2AE497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780" r="10479" b="12716"/>
          <a:stretch/>
        </p:blipFill>
        <p:spPr bwMode="auto">
          <a:xfrm>
            <a:off x="300901" y="1136132"/>
            <a:ext cx="5041661" cy="513842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75725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04856" y="1389616"/>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تعريف الأهداف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82303" y="2104763"/>
            <a:ext cx="7508796" cy="3420808"/>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تحليل الوضع الحالي:</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استعراض البيئة الخارجية والداخلية للمؤسسة لفهم التحديات والفرص المحتملة.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تقييم النقاط القوة والضعف للمؤسسة وتحديد المجالات التي تحتاج إلى تطوير.</a:t>
            </a:r>
          </a:p>
          <a:p>
            <a:pPr algn="just" rtl="1">
              <a:lnSpc>
                <a:spcPct val="150000"/>
              </a:lnSpc>
              <a:spcBef>
                <a:spcPts val="600"/>
              </a:spcBef>
              <a:spcAft>
                <a:spcPts val="1200"/>
              </a:spcAft>
            </a:pPr>
            <a:r>
              <a:rPr lang="ar-EG" sz="1600" b="1" dirty="0">
                <a:latin typeface="Alexandria" charset="0"/>
                <a:cs typeface="Alexandria" charset="0"/>
              </a:rPr>
              <a:t>2.	تحديد الرؤية والرسالة الاستراتيجية: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وضع رؤية مستقبلية محددة تصف الحالة المرغوبة للمؤسسة في المستقبل.</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الرسالة الاستراتيجية التي تعبر عن هدف المؤسسة والقيم التي تمثلها.</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3273" y="50903"/>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ما هي الأهداف الإستراتيجية ؟ ولماذا عليك تحديد الاهداف الاستراجية">
            <a:extLst>
              <a:ext uri="{FF2B5EF4-FFF2-40B4-BE49-F238E27FC236}">
                <a16:creationId xmlns:a16="http://schemas.microsoft.com/office/drawing/2014/main" id="{4897344D-D35A-F74D-7013-865ECCC597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646" y="1136133"/>
            <a:ext cx="4314825" cy="53546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27322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24258" y="1302104"/>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تعريف الأهداف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82303" y="1931727"/>
            <a:ext cx="7508796" cy="3790140"/>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تحديد الأهداف الرئيسية: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الأهداف الرئيسية التي يجب تحقيقها لتحقيق الرؤية والرسالة الاستراتيجية.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المجالات الرئيسية للنمو والتطوير والابتكار.</a:t>
            </a:r>
          </a:p>
          <a:p>
            <a:pPr algn="just" rtl="1">
              <a:lnSpc>
                <a:spcPct val="150000"/>
              </a:lnSpc>
              <a:spcBef>
                <a:spcPts val="600"/>
              </a:spcBef>
              <a:spcAft>
                <a:spcPts val="1200"/>
              </a:spcAft>
            </a:pPr>
            <a:r>
              <a:rPr lang="ar-EG" sz="1600" b="1" dirty="0">
                <a:latin typeface="Alexandria" charset="0"/>
                <a:cs typeface="Alexandria" charset="0"/>
              </a:rPr>
              <a:t>4.	تحديد الخطوات الاستراتيجية: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الإجراءات والمبادرات الرئيسية التي يجب اتخاذها لتحقيق الأهداف الاستراتيجية.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الموارد المطلوبة وتحديد المسؤوليات والجدول الزمني.</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3273" y="50903"/>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ما هي الأهداف الإستراتيجية ؟ ولماذا عليك تحديد الاهداف الاستراجية">
            <a:extLst>
              <a:ext uri="{FF2B5EF4-FFF2-40B4-BE49-F238E27FC236}">
                <a16:creationId xmlns:a16="http://schemas.microsoft.com/office/drawing/2014/main" id="{4897344D-D35A-F74D-7013-865ECCC597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646" y="1136133"/>
            <a:ext cx="4314825" cy="53546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1821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24258" y="1302104"/>
            <a:ext cx="853723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تعريف الأهداف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82303" y="1931727"/>
            <a:ext cx="7508796" cy="3790140"/>
          </a:xfrm>
          <a:prstGeom prst="rect">
            <a:avLst/>
          </a:prstGeom>
          <a:noFill/>
          <a:effectLst>
            <a:softEdge rad="317500"/>
          </a:effectLst>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5.	وضع مؤشرات الأداء:</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مؤشرات الأداء الرئيسية التي ستُستخدم لقياس تقدم تحقيق الأهداف.</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تحديد الأهداف الكمية والنوعية التي تحدد نجاح الاستراتيجية.</a:t>
            </a:r>
          </a:p>
          <a:p>
            <a:pPr algn="just" rtl="1">
              <a:lnSpc>
                <a:spcPct val="150000"/>
              </a:lnSpc>
              <a:spcBef>
                <a:spcPts val="600"/>
              </a:spcBef>
              <a:spcAft>
                <a:spcPts val="1200"/>
              </a:spcAft>
            </a:pPr>
            <a:r>
              <a:rPr lang="ar-EG" sz="1600" b="1" dirty="0">
                <a:latin typeface="Alexandria" charset="0"/>
                <a:cs typeface="Alexandria" charset="0"/>
              </a:rPr>
              <a:t>6.	التواصل والتنفيذ:</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التواصل بشكل واضح وفعّال لضمان فهم جميع أعضاء المؤسسة للأهداف والمبادرات الاستراتيجية.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تنفيذ الخطط بشكل منظم ومنسق مع التركيز على تحقيق الأهداف بكفاءة.</a:t>
            </a:r>
          </a:p>
        </p:txBody>
      </p:sp>
      <p:sp>
        <p:nvSpPr>
          <p:cNvPr id="3" name="TextBox 2"/>
          <p:cNvSpPr txBox="1"/>
          <p:nvPr/>
        </p:nvSpPr>
        <p:spPr>
          <a:xfrm>
            <a:off x="9274899" y="638487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3273" y="50903"/>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ما هي الأهداف الإستراتيجية ؟ ولماذا عليك تحديد الاهداف الاستراجية">
            <a:extLst>
              <a:ext uri="{FF2B5EF4-FFF2-40B4-BE49-F238E27FC236}">
                <a16:creationId xmlns:a16="http://schemas.microsoft.com/office/drawing/2014/main" id="{4897344D-D35A-F74D-7013-865ECCC597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646" y="1136133"/>
            <a:ext cx="4314825" cy="53546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22945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700" b="1" dirty="0">
                <a:solidFill>
                  <a:srgbClr val="00AEEF"/>
                </a:solidFill>
                <a:latin typeface="Alexandria" charset="0"/>
                <a:cs typeface="Alexandria" charset="0"/>
              </a:rPr>
              <a:t>ثالثًا: وضع استراتيجيات وتكتيكات لتحقيق أهداف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3471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الاستراتيجيات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23963" y="1957613"/>
            <a:ext cx="6516914" cy="3697807"/>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تعريف الاستراتيجيات: </a:t>
            </a:r>
            <a:r>
              <a:rPr lang="ar-EG" sz="1600" dirty="0">
                <a:latin typeface="Alexandria" charset="0"/>
                <a:cs typeface="Alexandria" charset="0"/>
              </a:rPr>
              <a:t>هي "الخطط الشاملة التي تحدّد كيفية تحقيق الأهداف".</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تطوير استراتيجيات فعّالة يعد جزءًا أساسيًا من عملية التخطيط الاستراتيجي في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هذه الاستراتيجيات يجب أن تكون موجهة نحو تحقيق الأهداف الاستراتيجية المحددة سابقًا.</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مثال لاستراتيجيات العلاقات العامة</a:t>
            </a:r>
            <a:r>
              <a:rPr lang="ar-EG" sz="1600" dirty="0">
                <a:latin typeface="Alexandria" charset="0"/>
                <a:cs typeface="Alexandria" charset="0"/>
              </a:rPr>
              <a:t>: "استخدام وسائل الإعلام الرقمية لتعزيز الوعي بالعلامة التجارية."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Free Strategic Planning Cliparts, Download Free Strategic Planning ...">
            <a:extLst>
              <a:ext uri="{FF2B5EF4-FFF2-40B4-BE49-F238E27FC236}">
                <a16:creationId xmlns:a16="http://schemas.microsoft.com/office/drawing/2014/main" id="{9CEF00EB-9C21-9A34-32CE-8C2F181CD5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511" y="1136131"/>
            <a:ext cx="4942452" cy="513842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138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1361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استراتيجيات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8148" y="1934249"/>
            <a:ext cx="7962729" cy="4028667"/>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1.	استراتيجيات الاتصال والتواصل:</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تطوير خطط اتصال شاملة تستهدف الجمهور المستهدف بشكل فعال.</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استخدام وسائل الإعلام المختلفة مثل الصحف والتلفزيون ووسائل التواصل الاجتماعي للتواصل مع الجمهور.</a:t>
            </a:r>
          </a:p>
          <a:p>
            <a:pPr marL="285750" indent="-285750" algn="just" rtl="1">
              <a:lnSpc>
                <a:spcPts val="2000"/>
              </a:lnSpc>
              <a:spcAft>
                <a:spcPts val="2400"/>
              </a:spcAft>
              <a:buFont typeface="Arial" panose="020B0604020202020204" pitchFamily="34" charset="0"/>
              <a:buChar char="•"/>
            </a:pPr>
            <a:r>
              <a:rPr lang="ar-EG" sz="1600" dirty="0">
                <a:latin typeface="Alexandria" charset="0"/>
                <a:cs typeface="Alexandria" charset="0"/>
              </a:rPr>
              <a:t>تنظيم فعاليات وأحداث لتعزيز التواصل مع العملاء والمستثمرين والمجتمع.</a:t>
            </a:r>
          </a:p>
          <a:p>
            <a:pPr algn="just" rtl="1">
              <a:lnSpc>
                <a:spcPts val="2000"/>
              </a:lnSpc>
              <a:spcAft>
                <a:spcPts val="1800"/>
              </a:spcAft>
            </a:pPr>
            <a:r>
              <a:rPr lang="ar-EG" b="1" dirty="0">
                <a:latin typeface="Alexandria" charset="0"/>
                <a:cs typeface="Alexandria" charset="0"/>
              </a:rPr>
              <a:t>2.	استراتيجيات إدارة الأزمات:</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وضع خطط استجابة للأزمات للتعامل مع المواقف الطارئة والمحتملة.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تدريب الفريق على كيفية التعامل مع الأزمات والتواصل بفعالية في حالات الطوارئ.</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بناء علاقات مع وسائل الإعلام والجهات الحكومية للتعامل مع الأزمات بشكل فعال ومهني.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Free Strategic Planning Cliparts, Download Free Strategic Planning ...">
            <a:extLst>
              <a:ext uri="{FF2B5EF4-FFF2-40B4-BE49-F238E27FC236}">
                <a16:creationId xmlns:a16="http://schemas.microsoft.com/office/drawing/2014/main" id="{9CEF00EB-9C21-9A34-32CE-8C2F181CD5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511" y="1294018"/>
            <a:ext cx="3496637" cy="459307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813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1361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استراتيجيات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8148" y="1799303"/>
            <a:ext cx="7962729" cy="4285147"/>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3.	استراتيجيات العلاقات العامة الرقمية: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تطوير استراتيجيات للتواصل عبر منصات التواصل الاجتماعي والمدونات والمواقع الإلكترونية.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إنشاء محتوى جذاب ومتناسق يستهدف الجمهور المستهدف ويعزز العلامة التجارية.</a:t>
            </a:r>
          </a:p>
          <a:p>
            <a:pPr marL="285750" indent="-285750" algn="just" rtl="1">
              <a:lnSpc>
                <a:spcPts val="2000"/>
              </a:lnSpc>
              <a:spcAft>
                <a:spcPts val="2400"/>
              </a:spcAft>
              <a:buFont typeface="Arial" panose="020B0604020202020204" pitchFamily="34" charset="0"/>
              <a:buChar char="•"/>
            </a:pPr>
            <a:r>
              <a:rPr lang="ar-EG" sz="1600" dirty="0">
                <a:latin typeface="Alexandria" charset="0"/>
                <a:cs typeface="Alexandria" charset="0"/>
              </a:rPr>
              <a:t>تحليل بيانات وسائل التواصل الاجتماعي واستخدام الأدوات التحليلية لقياس تأثير الحملات الرقمية.</a:t>
            </a:r>
          </a:p>
          <a:p>
            <a:pPr algn="just" rtl="1">
              <a:lnSpc>
                <a:spcPts val="2000"/>
              </a:lnSpc>
              <a:spcAft>
                <a:spcPts val="1800"/>
              </a:spcAft>
            </a:pPr>
            <a:r>
              <a:rPr lang="ar-EG" b="1" dirty="0">
                <a:latin typeface="Alexandria" charset="0"/>
                <a:cs typeface="Alexandria" charset="0"/>
              </a:rPr>
              <a:t>4.	استراتيجيات بناء العلاقات والشراكات:</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بناء علاقات قوية مع وسائل الإعلام والشركاء والجهات المعنية.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المشاركة في فعاليات ومؤتمرات صناعية لتوسيع شبكة العلاقات وبناء شراكات استراتيجية.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تنفيذ برامج لبناء العلاقات مع العملاء وتعزيز الولاء والتفاعل الإيجابي.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Free Strategic Planning Cliparts, Download Free Strategic Planning ...">
            <a:extLst>
              <a:ext uri="{FF2B5EF4-FFF2-40B4-BE49-F238E27FC236}">
                <a16:creationId xmlns:a16="http://schemas.microsoft.com/office/drawing/2014/main" id="{9CEF00EB-9C21-9A34-32CE-8C2F181CD5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511" y="1294018"/>
            <a:ext cx="3496637" cy="459307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33359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1361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استراتيجيات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8148" y="1934249"/>
            <a:ext cx="7962729" cy="3772186"/>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5.	استراتيجيات تقديم القيادة الفكرية: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نشر المحتوى الخاص بالمؤسسة والرأي الخاص بها في المواضيع ذات الصلة والمهمة.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تنظيم ندوات وورش عمل لمشاركة المعرفة والخبرة في مجالات الاهتمام.</a:t>
            </a:r>
          </a:p>
          <a:p>
            <a:pPr marL="285750" indent="-285750" algn="just" rtl="1">
              <a:lnSpc>
                <a:spcPts val="2000"/>
              </a:lnSpc>
              <a:spcAft>
                <a:spcPts val="2400"/>
              </a:spcAft>
              <a:buFont typeface="Arial" panose="020B0604020202020204" pitchFamily="34" charset="0"/>
              <a:buChar char="•"/>
            </a:pPr>
            <a:r>
              <a:rPr lang="ar-EG" sz="1600" dirty="0">
                <a:latin typeface="Alexandria" charset="0"/>
                <a:cs typeface="Alexandria" charset="0"/>
              </a:rPr>
              <a:t>توجيه الجهود نحو تبني مواقف مؤثرة وتأثير إيجابي في المجتمع والصناعة.</a:t>
            </a:r>
          </a:p>
          <a:p>
            <a:pPr algn="just" rtl="1">
              <a:lnSpc>
                <a:spcPts val="2000"/>
              </a:lnSpc>
              <a:spcAft>
                <a:spcPts val="1800"/>
              </a:spcAft>
            </a:pPr>
            <a:r>
              <a:rPr lang="ar-EG" b="1" dirty="0">
                <a:latin typeface="Alexandria" charset="0"/>
                <a:cs typeface="Alexandria" charset="0"/>
              </a:rPr>
              <a:t>6.	استراتيجيات تقييم الأداء والتعلم المستمر:</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تحليل البيانات وقياس نتائج الحملات والأنشطة لتحسين الأداء.</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الاستفادة من التحليلات والتقارير لاتخاذ القرارات الاستراتيجية المستقبلية.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تكوين ثقافة من التعلم المستمر والتحسين المستمر داخل المؤسسة.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Free Strategic Planning Cliparts, Download Free Strategic Planning ...">
            <a:extLst>
              <a:ext uri="{FF2B5EF4-FFF2-40B4-BE49-F238E27FC236}">
                <a16:creationId xmlns:a16="http://schemas.microsoft.com/office/drawing/2014/main" id="{9CEF00EB-9C21-9A34-32CE-8C2F181CD5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511" y="1294018"/>
            <a:ext cx="3496637" cy="459307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445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65059" y="152588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التكتيكات </a:t>
            </a:r>
            <a:r>
              <a:rPr lang="en-GB" sz="2400" b="1" dirty="0">
                <a:solidFill>
                  <a:srgbClr val="00B0F0"/>
                </a:solidFill>
                <a:latin typeface="Alexandria" charset="0"/>
                <a:cs typeface="Alexandria" charset="0"/>
              </a:rPr>
              <a:t>Tactics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42" name="Picture 2" descr="Strategy vs Tactics: How Strategic Thinking And Tactical Planning ...">
            <a:extLst>
              <a:ext uri="{FF2B5EF4-FFF2-40B4-BE49-F238E27FC236}">
                <a16:creationId xmlns:a16="http://schemas.microsoft.com/office/drawing/2014/main" id="{D2E0F33E-4D11-92FD-D0D0-A9AD0768EE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51749"/>
            <a:ext cx="6328882" cy="464848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C2B8F06-0004-6D04-2904-FBEA31BC1848}"/>
              </a:ext>
            </a:extLst>
          </p:cNvPr>
          <p:cNvSpPr txBox="1"/>
          <p:nvPr/>
        </p:nvSpPr>
        <p:spPr>
          <a:xfrm>
            <a:off x="6409280" y="2101901"/>
            <a:ext cx="5551944" cy="3236142"/>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تعريف التكتيكات: </a:t>
            </a:r>
            <a:r>
              <a:rPr lang="ar-EG" sz="1600" dirty="0">
                <a:latin typeface="Alexandria" charset="0"/>
                <a:cs typeface="Alexandria" charset="0"/>
              </a:rPr>
              <a:t>هي "الأنشطة المحددة والتفصيلية التي تقوم بها المؤسسة كجزء من استراتيجيتها العامة، تهدف التكتيكات إلى تنفيذ الاستراتيجية بشكل فعال ومحدد، وتعتمد على الأهداف والاستراتيجيات المحددة مسبقًا." </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مثال لتكتيكات العلاقات العامة</a:t>
            </a:r>
            <a:r>
              <a:rPr lang="ar-EG" sz="1600" dirty="0">
                <a:latin typeface="Alexandria" charset="0"/>
                <a:cs typeface="Alexandria" charset="0"/>
              </a:rPr>
              <a:t>: "إطلاق حملة على وسائل التواصل الاجتماعي تشمل منشورات يومية، فيديوهات تعليمية، ومشاركة قصص النجاح."</a:t>
            </a:r>
          </a:p>
        </p:txBody>
      </p:sp>
    </p:spTree>
    <p:extLst>
      <p:ext uri="{BB962C8B-B14F-4D97-AF65-F5344CB8AC3E}">
        <p14:creationId xmlns:p14="http://schemas.microsoft.com/office/powerpoint/2010/main" val="5119378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1361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تكتيكات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8148" y="1934249"/>
            <a:ext cx="7962729" cy="4003019"/>
          </a:xfrm>
          <a:prstGeom prst="rect">
            <a:avLst/>
          </a:prstGeom>
          <a:noFill/>
        </p:spPr>
        <p:txBody>
          <a:bodyPr wrap="square" rtlCol="0">
            <a:spAutoFit/>
          </a:bodyPr>
          <a:lstStyle/>
          <a:p>
            <a:pPr marL="342900" indent="-342900" algn="just" rtl="1">
              <a:lnSpc>
                <a:spcPts val="2000"/>
              </a:lnSpc>
              <a:spcAft>
                <a:spcPts val="1800"/>
              </a:spcAft>
              <a:buAutoNum type="arabicPeriod"/>
            </a:pPr>
            <a:r>
              <a:rPr lang="ar-EG" b="1" dirty="0">
                <a:latin typeface="Alexandria" charset="0"/>
                <a:cs typeface="Alexandria" charset="0"/>
              </a:rPr>
              <a:t>تكتيكات الاتصال والتواصل:</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إنشاء مواقع وسائل التواصل الاجتماعي وتحديثها بانتظام بالمحتوى الملائم.</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تنظيم ندوات عبر الإنترنت أو الندوات الحضورية للتواصل مع الجمهور المستهدف.</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إرسال رسائل بريد إلكتروني دورية للعملاء والمستثمرين للحفاظ على التواصل.</a:t>
            </a:r>
          </a:p>
          <a:p>
            <a:pPr marL="342900" indent="-342900" algn="just" rtl="1">
              <a:lnSpc>
                <a:spcPts val="2000"/>
              </a:lnSpc>
              <a:spcAft>
                <a:spcPts val="1800"/>
              </a:spcAft>
              <a:buFont typeface="+mj-lt"/>
              <a:buAutoNum type="arabicPeriod" startAt="2"/>
            </a:pPr>
            <a:r>
              <a:rPr lang="ar-EG" b="1" dirty="0">
                <a:latin typeface="Alexandria" charset="0"/>
                <a:cs typeface="Alexandria" charset="0"/>
              </a:rPr>
              <a:t>تكتيكات إدارة الأزمات: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تطوير خطة استجابة للأزمات تحدد الإجراءات اللازمة للتعامل مع سيناريوهات الأزمات المحتملة.</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تدريب الفريق على كيفية التعامل مع وسائل الإعلام والجمهور خلال فترات الأزمات.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تحديد المتحدثين الرسميين وتطوير الرسائل الرئيسية للتواصل خلال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4342" name="Picture 6" descr="Strategy vs. tactics | Planio">
            <a:extLst>
              <a:ext uri="{FF2B5EF4-FFF2-40B4-BE49-F238E27FC236}">
                <a16:creationId xmlns:a16="http://schemas.microsoft.com/office/drawing/2014/main" id="{A1029A98-9187-9F70-D6EE-279612C740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1" y="3157869"/>
            <a:ext cx="3706253" cy="382397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4340" name="Picture 4" descr="Tactics">
            <a:extLst>
              <a:ext uri="{FF2B5EF4-FFF2-40B4-BE49-F238E27FC236}">
                <a16:creationId xmlns:a16="http://schemas.microsoft.com/office/drawing/2014/main" id="{2FCB7867-1F24-D0B6-DBDE-2C49BF11154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514" y="137466"/>
            <a:ext cx="3821513" cy="348753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23023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1361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تكتيكات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8148" y="1934249"/>
            <a:ext cx="7962729" cy="4259499"/>
          </a:xfrm>
          <a:prstGeom prst="rect">
            <a:avLst/>
          </a:prstGeom>
          <a:noFill/>
        </p:spPr>
        <p:txBody>
          <a:bodyPr wrap="square" rtlCol="0">
            <a:spAutoFit/>
          </a:bodyPr>
          <a:lstStyle/>
          <a:p>
            <a:pPr marL="342900" indent="-342900" algn="just" rtl="1">
              <a:lnSpc>
                <a:spcPts val="2000"/>
              </a:lnSpc>
              <a:spcAft>
                <a:spcPts val="1800"/>
              </a:spcAft>
              <a:buAutoNum type="arabicPeriod" startAt="3"/>
            </a:pPr>
            <a:r>
              <a:rPr lang="ar-EG" b="1" dirty="0">
                <a:latin typeface="Alexandria" charset="0"/>
                <a:cs typeface="Alexandria" charset="0"/>
              </a:rPr>
              <a:t>تكتيكات إنشاء المحتوى:</a:t>
            </a:r>
            <a:endParaRPr lang="en-GB" b="1" dirty="0">
              <a:latin typeface="Alexandria" charset="0"/>
              <a:cs typeface="Alexandria" charset="0"/>
            </a:endParaRP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كتابة ونشر مقالات ومدونات تتعلق بمجال العمل لزيادة الوعي والتفاعل.</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إنتاج محتوى مرئي مثل مقاطع الفيديو والصور لتعزيز الحملات التسويقية والتواصل مع الجمهور.</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إطلاق حملات ترويجية عبر البريد الإلكتروني لنشر المحتوى الجديد وجذب المزيد من الجمهور.</a:t>
            </a:r>
          </a:p>
          <a:p>
            <a:pPr algn="just" rtl="1">
              <a:lnSpc>
                <a:spcPts val="2000"/>
              </a:lnSpc>
              <a:spcAft>
                <a:spcPts val="1800"/>
              </a:spcAft>
            </a:pPr>
            <a:r>
              <a:rPr lang="ar-EG" b="1" dirty="0">
                <a:latin typeface="Alexandria" charset="0"/>
                <a:cs typeface="Alexandria" charset="0"/>
              </a:rPr>
              <a:t>4.	تكتيكات بناء العلاقات والشراكات:</a:t>
            </a:r>
            <a:endParaRPr lang="en-GB" b="1" dirty="0">
              <a:latin typeface="Alexandria" charset="0"/>
              <a:cs typeface="Alexandria" charset="0"/>
            </a:endParaRP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إقامة لقاءات شخصية مع العملاء المحتملين والشركاء لبناء الثقة وتعزيز العلاقات.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المشاركة في فعاليات صناعية ومؤتمرات للتعريف بالمؤسسة وبناء شبكة العلاقات.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تقديم هدايا تذكارية أو خصومات خاصة للشركاء والعملاء كجزء من برامج الولاء.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4342" name="Picture 6" descr="Strategy vs. tactics | Planio">
            <a:extLst>
              <a:ext uri="{FF2B5EF4-FFF2-40B4-BE49-F238E27FC236}">
                <a16:creationId xmlns:a16="http://schemas.microsoft.com/office/drawing/2014/main" id="{A1029A98-9187-9F70-D6EE-279612C740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1" y="3157869"/>
            <a:ext cx="3706253" cy="382397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4340" name="Picture 4" descr="Tactics">
            <a:extLst>
              <a:ext uri="{FF2B5EF4-FFF2-40B4-BE49-F238E27FC236}">
                <a16:creationId xmlns:a16="http://schemas.microsoft.com/office/drawing/2014/main" id="{2FCB7867-1F24-D0B6-DBDE-2C49BF11154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514" y="137466"/>
            <a:ext cx="3821513" cy="348753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684763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6546" y="165581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تكتيكات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71122" y="2637844"/>
            <a:ext cx="7962729" cy="2310248"/>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5.	تكتيكات تقديم القيادة الفكرية:</a:t>
            </a:r>
            <a:endParaRPr lang="en-GB" b="1" dirty="0">
              <a:latin typeface="Alexandria" charset="0"/>
              <a:cs typeface="Alexandria" charset="0"/>
            </a:endParaRP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كتابة مقالات تخصصية في الصحف المهنية والمجلات الخاصة بالصناعة.</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الاشتراك في لقاءات تلفزيونية أو إذاعية لتقديم الرأي الخاص بالمؤسسة في المواضيع ذات الاهتمام.</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تنظيم ورش عمل أو دورات تدريبية لمشاركة المعرفة والخبرات في مجال الخبرة الخاصة بالمؤسسة.</a:t>
            </a:r>
          </a:p>
        </p:txBody>
      </p:sp>
      <p:sp>
        <p:nvSpPr>
          <p:cNvPr id="3" name="TextBox 2"/>
          <p:cNvSpPr txBox="1"/>
          <p:nvPr/>
        </p:nvSpPr>
        <p:spPr>
          <a:xfrm>
            <a:off x="9248296" y="604184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4342" name="Picture 6" descr="Strategy vs. tactics | Planio">
            <a:extLst>
              <a:ext uri="{FF2B5EF4-FFF2-40B4-BE49-F238E27FC236}">
                <a16:creationId xmlns:a16="http://schemas.microsoft.com/office/drawing/2014/main" id="{A1029A98-9187-9F70-D6EE-279612C740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1" y="3157869"/>
            <a:ext cx="3706253" cy="382397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4340" name="Picture 4" descr="Tactics">
            <a:extLst>
              <a:ext uri="{FF2B5EF4-FFF2-40B4-BE49-F238E27FC236}">
                <a16:creationId xmlns:a16="http://schemas.microsoft.com/office/drawing/2014/main" id="{2FCB7867-1F24-D0B6-DBDE-2C49BF11154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514" y="137466"/>
            <a:ext cx="3821513" cy="348753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59681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تطبيقات وأمثلة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886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36793" y="1197972"/>
            <a:ext cx="6516914" cy="523220"/>
          </a:xfrm>
          <a:prstGeom prst="rect">
            <a:avLst/>
          </a:prstGeom>
          <a:noFill/>
        </p:spPr>
        <p:txBody>
          <a:bodyPr wrap="square" rtlCol="0">
            <a:spAutoFit/>
          </a:bodyPr>
          <a:lstStyle/>
          <a:p>
            <a:pPr algn="just" rtl="1"/>
            <a:r>
              <a:rPr lang="ar-EG" sz="2800" b="1" dirty="0">
                <a:solidFill>
                  <a:srgbClr val="00B0F0"/>
                </a:solidFill>
                <a:latin typeface="Alexandria" charset="0"/>
                <a:cs typeface="Alexandria" charset="0"/>
              </a:rPr>
              <a:t>إعداد وتنفيذ خطة عمل</a:t>
            </a:r>
            <a:endParaRPr lang="en-US" sz="2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7416" y="1981636"/>
            <a:ext cx="10256217" cy="1349087"/>
          </a:xfrm>
          <a:prstGeom prst="rect">
            <a:avLst/>
          </a:prstGeom>
          <a:noFill/>
        </p:spPr>
        <p:txBody>
          <a:bodyPr wrap="square" rtlCol="0">
            <a:spAutoFit/>
          </a:bodyPr>
          <a:lstStyle/>
          <a:p>
            <a:pPr marL="285750" indent="-285750" algn="just" rtl="1">
              <a:lnSpc>
                <a:spcPts val="2000"/>
              </a:lnSpc>
              <a:spcAft>
                <a:spcPts val="1800"/>
              </a:spcAft>
              <a:buFont typeface="Arial" panose="020B0604020202020204" pitchFamily="34" charset="0"/>
              <a:buChar char="•"/>
            </a:pPr>
            <a:r>
              <a:rPr lang="ar-EG" dirty="0">
                <a:latin typeface="Alexandria" charset="0"/>
                <a:cs typeface="Alexandria" charset="0"/>
              </a:rPr>
              <a:t>تطوير خطة عمل فعالة في العلاقات العامة يتطلب تحديد الأنشطة والتكتيكات بوضوح لتحقيق الأهداف المحددة. </a:t>
            </a:r>
          </a:p>
          <a:p>
            <a:pPr marL="285750" indent="-285750" algn="just" rtl="1">
              <a:lnSpc>
                <a:spcPts val="2000"/>
              </a:lnSpc>
              <a:spcAft>
                <a:spcPts val="1800"/>
              </a:spcAft>
              <a:buFont typeface="Arial" panose="020B0604020202020204" pitchFamily="34" charset="0"/>
              <a:buChar char="•"/>
            </a:pPr>
            <a:r>
              <a:rPr lang="ar-EG" dirty="0">
                <a:latin typeface="Alexandria" charset="0"/>
                <a:cs typeface="Alexandria" charset="0"/>
              </a:rPr>
              <a:t>يجب أن تكون خطة العمل مفصلة وتشمل الجدول الزمني، الموارد المطلوبة، والمسؤوليات المحددة لكل نشاط.</a:t>
            </a:r>
          </a:p>
        </p:txBody>
      </p:sp>
      <p:sp>
        <p:nvSpPr>
          <p:cNvPr id="3" name="TextBox 2"/>
          <p:cNvSpPr txBox="1"/>
          <p:nvPr/>
        </p:nvSpPr>
        <p:spPr>
          <a:xfrm>
            <a:off x="928939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5362" name="Picture 2" descr="9 Key Elements of an Effective Business Plan - Orcutt &amp; Company">
            <a:extLst>
              <a:ext uri="{FF2B5EF4-FFF2-40B4-BE49-F238E27FC236}">
                <a16:creationId xmlns:a16="http://schemas.microsoft.com/office/drawing/2014/main" id="{79B2819C-8DBC-7E09-BFDF-9BE78B32468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8367" y="3428999"/>
            <a:ext cx="10375266" cy="323928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01290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76999"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إعداد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41870" y="1790354"/>
            <a:ext cx="6861707" cy="4362092"/>
          </a:xfrm>
          <a:prstGeom prst="rect">
            <a:avLst/>
          </a:prstGeom>
          <a:noFill/>
        </p:spPr>
        <p:txBody>
          <a:bodyPr wrap="square" rtlCol="0">
            <a:spAutoFit/>
          </a:bodyPr>
          <a:lstStyle/>
          <a:p>
            <a:pPr algn="just" rtl="1">
              <a:lnSpc>
                <a:spcPts val="2000"/>
              </a:lnSpc>
              <a:spcAft>
                <a:spcPts val="600"/>
              </a:spcAft>
            </a:pPr>
            <a:r>
              <a:rPr lang="ar-EG" b="1" dirty="0">
                <a:latin typeface="Alexandria" charset="0"/>
                <a:cs typeface="Alexandria" charset="0"/>
              </a:rPr>
              <a:t>1.	تحديد الأهداف:</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تحديد الأهداف الواضحة الذكية </a:t>
            </a:r>
            <a:r>
              <a:rPr lang="en-GB" sz="1600" dirty="0">
                <a:latin typeface="Alexandria" charset="0"/>
                <a:cs typeface="Alexandria" charset="0"/>
              </a:rPr>
              <a:t>SMART؛ </a:t>
            </a:r>
            <a:r>
              <a:rPr lang="ar-EG" sz="1600" dirty="0">
                <a:latin typeface="Alexandria" charset="0"/>
                <a:cs typeface="Alexandria" charset="0"/>
              </a:rPr>
              <a:t>والتي لابد أن تكون محددة، قابلة للقياس، قابلة للتحقيق، ذات صلة، ومحددة زمنيًا.</a:t>
            </a:r>
          </a:p>
          <a:p>
            <a:pPr algn="just" rtl="1">
              <a:lnSpc>
                <a:spcPts val="2000"/>
              </a:lnSpc>
              <a:spcAft>
                <a:spcPts val="600"/>
              </a:spcAft>
            </a:pPr>
            <a:r>
              <a:rPr lang="ar-EG" b="1" dirty="0">
                <a:latin typeface="Alexandria" charset="0"/>
                <a:cs typeface="Alexandria" charset="0"/>
              </a:rPr>
              <a:t>2.	تحديد الأنشطة والتكتيكات: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تحديد الأنشطة والتكتيكات التي ستساهم في تحقيق الأهداف.</a:t>
            </a:r>
          </a:p>
          <a:p>
            <a:pPr algn="just" rtl="1">
              <a:lnSpc>
                <a:spcPts val="2000"/>
              </a:lnSpc>
              <a:spcAft>
                <a:spcPts val="600"/>
              </a:spcAft>
            </a:pPr>
            <a:r>
              <a:rPr lang="ar-EG" b="1" dirty="0">
                <a:latin typeface="Alexandria" charset="0"/>
                <a:cs typeface="Alexandria" charset="0"/>
              </a:rPr>
              <a:t>3.	تحديد الجدول الزمني:</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وضع جدول زمني لكل نشاط لضمان التنفيذ في الوقت المناسب.</a:t>
            </a:r>
          </a:p>
          <a:p>
            <a:pPr algn="just" rtl="1">
              <a:lnSpc>
                <a:spcPts val="2000"/>
              </a:lnSpc>
              <a:spcAft>
                <a:spcPts val="600"/>
              </a:spcAft>
            </a:pPr>
            <a:r>
              <a:rPr lang="ar-EG" b="1" dirty="0">
                <a:latin typeface="Alexandria" charset="0"/>
                <a:cs typeface="Alexandria" charset="0"/>
              </a:rPr>
              <a:t>4.	تحديد الموارد المطلوبة:</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تحديد الموارد البشرية، المادية، والمالية المطلوبة لكل نشاط.</a:t>
            </a:r>
          </a:p>
          <a:p>
            <a:pPr algn="just" rtl="1">
              <a:lnSpc>
                <a:spcPts val="2000"/>
              </a:lnSpc>
              <a:spcAft>
                <a:spcPts val="600"/>
              </a:spcAft>
            </a:pPr>
            <a:r>
              <a:rPr lang="ar-EG" b="1" dirty="0">
                <a:latin typeface="Alexandria" charset="0"/>
                <a:cs typeface="Alexandria" charset="0"/>
              </a:rPr>
              <a:t>5.	تحديد المسؤوليات: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تحديد المسؤوليات بوضوح لضمان تنفيذ الأنشطة بكفاءة.</a:t>
            </a:r>
          </a:p>
        </p:txBody>
      </p:sp>
      <p:sp>
        <p:nvSpPr>
          <p:cNvPr id="3" name="TextBox 2"/>
          <p:cNvSpPr txBox="1"/>
          <p:nvPr/>
        </p:nvSpPr>
        <p:spPr>
          <a:xfrm>
            <a:off x="9187377" y="634500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8436" name="Picture 4" descr="Writing a pr business plan">
            <a:extLst>
              <a:ext uri="{FF2B5EF4-FFF2-40B4-BE49-F238E27FC236}">
                <a16:creationId xmlns:a16="http://schemas.microsoft.com/office/drawing/2014/main" id="{3BB82D7C-6927-C473-CF6D-07D1B463B2E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765"/>
          <a:stretch/>
        </p:blipFill>
        <p:spPr bwMode="auto">
          <a:xfrm>
            <a:off x="0" y="861096"/>
            <a:ext cx="4941870" cy="573253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7085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76999" y="89965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نموذج إعداد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41870" y="1462077"/>
            <a:ext cx="6861707" cy="5054589"/>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1: تعزيز الوعي بالعلامة التجارية</a:t>
            </a:r>
          </a:p>
          <a:p>
            <a:pPr algn="just" rtl="1">
              <a:lnSpc>
                <a:spcPts val="2000"/>
              </a:lnSpc>
              <a:spcAft>
                <a:spcPts val="1200"/>
              </a:spcAft>
            </a:pPr>
            <a:r>
              <a:rPr lang="ar-EG" sz="1600" b="1" u="sng" dirty="0">
                <a:latin typeface="Alexandria" charset="0"/>
                <a:cs typeface="Alexandria" charset="0"/>
              </a:rPr>
              <a:t>النشاط 1: إطلاق حملة إعلامية على وسائل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التكتيكات</a:t>
            </a:r>
            <a:r>
              <a:rPr lang="ar-EG" sz="1600" dirty="0">
                <a:latin typeface="Alexandria" charset="0"/>
                <a:cs typeface="Alexandria" charset="0"/>
              </a:rPr>
              <a:t>:</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تطوير محتوى مرئي ونصوص ترويجية.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جدولة المنشورات على منصات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الجدول الزمني:</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إعداد المحتوى: الأسبوع 1-2.</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إطلاق الحملة: الأسبوع 3.</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الموارد المطلوبة:</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فريق محتوى: كاتب، مصمم جرافيك.</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أدوات التسويق عبر وسائل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المسؤوليات:</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مدير التواصل الاجتماعي: إدارة الجدولة والنشر.</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فريق المحتوى: إنشاء المحتوى.</a:t>
            </a:r>
          </a:p>
        </p:txBody>
      </p:sp>
      <p:sp>
        <p:nvSpPr>
          <p:cNvPr id="3" name="TextBox 2"/>
          <p:cNvSpPr txBox="1"/>
          <p:nvPr/>
        </p:nvSpPr>
        <p:spPr>
          <a:xfrm>
            <a:off x="9187377" y="64425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8436" name="Picture 4" descr="Writing a pr business plan">
            <a:extLst>
              <a:ext uri="{FF2B5EF4-FFF2-40B4-BE49-F238E27FC236}">
                <a16:creationId xmlns:a16="http://schemas.microsoft.com/office/drawing/2014/main" id="{3BB82D7C-6927-C473-CF6D-07D1B463B2E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765"/>
          <a:stretch/>
        </p:blipFill>
        <p:spPr bwMode="auto">
          <a:xfrm>
            <a:off x="0" y="861096"/>
            <a:ext cx="4941870" cy="573253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64956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76999" y="89965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نموذج إعداد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41870" y="1462077"/>
            <a:ext cx="6861707" cy="4798108"/>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1: تعزيز الوعي بالعلامة التجارية</a:t>
            </a:r>
          </a:p>
          <a:p>
            <a:pPr algn="just" rtl="1">
              <a:lnSpc>
                <a:spcPts val="2000"/>
              </a:lnSpc>
              <a:spcAft>
                <a:spcPts val="1200"/>
              </a:spcAft>
            </a:pPr>
            <a:r>
              <a:rPr lang="ar-EG" sz="1600" b="1" u="sng" dirty="0">
                <a:latin typeface="Alexandria" charset="0"/>
                <a:cs typeface="Alexandria" charset="0"/>
              </a:rPr>
              <a:t>النشاط 2: إصدار بيانات صحفية</a:t>
            </a:r>
          </a:p>
          <a:p>
            <a:pPr marL="285750" indent="-285750" algn="just" rtl="1">
              <a:lnSpc>
                <a:spcPts val="2000"/>
              </a:lnSpc>
              <a:spcAft>
                <a:spcPts val="1200"/>
              </a:spcAft>
              <a:buFont typeface="Arial" panose="020B0604020202020204" pitchFamily="34" charset="0"/>
              <a:buChar char="•"/>
            </a:pPr>
            <a:r>
              <a:rPr lang="ar-EG" sz="1600" b="1" dirty="0">
                <a:latin typeface="Alexandria" charset="0"/>
                <a:cs typeface="Alexandria" charset="0"/>
              </a:rPr>
              <a:t>التكتيكات</a:t>
            </a:r>
            <a:r>
              <a:rPr lang="ar-EG" sz="1600" dirty="0">
                <a:latin typeface="Alexandria" charset="0"/>
                <a:cs typeface="Alexandria" charset="0"/>
              </a:rPr>
              <a:t>:</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كتابة بيانات صحفية.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توزيع البيانات الصحفية على وسائل الإعلام.</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الجدول الزمني:</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إعداد البيانات: الأسبوع 1.</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التوزيع: الأسبوع 2.</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الموارد المطلوبة:</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كاتب محترف.</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قائمة بجهات الاتصال في وسائل الإعلام.</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المسؤوليات:</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مدير العلاقات الإعلامية: كتابة البيانات وتوزيعها.</a:t>
            </a:r>
          </a:p>
        </p:txBody>
      </p:sp>
      <p:sp>
        <p:nvSpPr>
          <p:cNvPr id="3" name="TextBox 2"/>
          <p:cNvSpPr txBox="1"/>
          <p:nvPr/>
        </p:nvSpPr>
        <p:spPr>
          <a:xfrm>
            <a:off x="9187377" y="6355298"/>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8436" name="Picture 4" descr="Writing a pr business plan">
            <a:extLst>
              <a:ext uri="{FF2B5EF4-FFF2-40B4-BE49-F238E27FC236}">
                <a16:creationId xmlns:a16="http://schemas.microsoft.com/office/drawing/2014/main" id="{3BB82D7C-6927-C473-CF6D-07D1B463B2E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765"/>
          <a:stretch/>
        </p:blipFill>
        <p:spPr bwMode="auto">
          <a:xfrm>
            <a:off x="0" y="861096"/>
            <a:ext cx="4941870" cy="573253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298301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48312"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تنفيذ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3010327" y="1705509"/>
            <a:ext cx="8741879" cy="4464684"/>
          </a:xfrm>
          <a:prstGeom prst="rect">
            <a:avLst/>
          </a:prstGeom>
          <a:noFill/>
        </p:spPr>
        <p:txBody>
          <a:bodyPr wrap="square" rtlCol="0">
            <a:spAutoFit/>
          </a:bodyPr>
          <a:lstStyle/>
          <a:p>
            <a:pPr algn="just" rtl="1">
              <a:lnSpc>
                <a:spcPts val="2000"/>
              </a:lnSpc>
              <a:spcAft>
                <a:spcPts val="600"/>
              </a:spcAft>
            </a:pPr>
            <a:r>
              <a:rPr lang="ar-EG" b="1" dirty="0">
                <a:latin typeface="Alexandria" charset="0"/>
                <a:cs typeface="Alexandria" charset="0"/>
              </a:rPr>
              <a:t>1.	التحضير :</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مراجعة خطة العمل: التأكد من فهم كل أعضاء الفريق لخطة العمل والتكتيكات المحددة.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تخصيص الموارد: ضمان توفر الموارد المطلوبة (البشرية، المالية، المادية) وتخصيصها بشكل مناسب.</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التواصل الداخلي: إبلاغ جميع المعنيين ببدء تنفيذ الخطة وتوزيع الأدوار والمسؤوليات بوضوح.</a:t>
            </a:r>
          </a:p>
          <a:p>
            <a:pPr algn="just" rtl="1">
              <a:lnSpc>
                <a:spcPts val="2000"/>
              </a:lnSpc>
              <a:spcAft>
                <a:spcPts val="600"/>
              </a:spcAft>
            </a:pPr>
            <a:r>
              <a:rPr lang="ar-EG" b="1" dirty="0">
                <a:latin typeface="Alexandria" charset="0"/>
                <a:cs typeface="Alexandria" charset="0"/>
              </a:rPr>
              <a:t>2.	بدء الأنشطة: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التنفيذ الفعلي: البدء في تنفيذ الأنشطة المحددة وفقاً للجدول الزمني.</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الالتزام بالمواعيد: الالتزام بالجدول الزمني الموضوع لضمان التقدم في تنفيذ الخطة.</a:t>
            </a:r>
          </a:p>
          <a:p>
            <a:pPr algn="just" rtl="1">
              <a:lnSpc>
                <a:spcPts val="2000"/>
              </a:lnSpc>
              <a:spcAft>
                <a:spcPts val="600"/>
              </a:spcAft>
            </a:pPr>
            <a:r>
              <a:rPr lang="ar-EG" b="1" dirty="0">
                <a:latin typeface="Alexandria" charset="0"/>
                <a:cs typeface="Alexandria" charset="0"/>
              </a:rPr>
              <a:t>3.	المتابعة المستمرة: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مراقبة الأداء: متابعة تنفيذ الأنشطة بانتظام لضمان التقدم نحو تحقيق الأهداف.</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التواصل المستمر: الحفاظ على التواصل المستمر بين أعضاء الفريق لضمان التناسق والتنسيق.</a:t>
            </a:r>
          </a:p>
        </p:txBody>
      </p:sp>
      <p:pic>
        <p:nvPicPr>
          <p:cNvPr id="20482" name="Picture 2">
            <a:extLst>
              <a:ext uri="{FF2B5EF4-FFF2-40B4-BE49-F238E27FC236}">
                <a16:creationId xmlns:a16="http://schemas.microsoft.com/office/drawing/2014/main" id="{4A41F45C-9961-964E-F09B-C630EF47F7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99652"/>
            <a:ext cx="3385474" cy="551671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15762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76999" y="130396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تنفيذ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3150823" y="2059409"/>
            <a:ext cx="8652755" cy="3541354"/>
          </a:xfrm>
          <a:prstGeom prst="rect">
            <a:avLst/>
          </a:prstGeom>
          <a:noFill/>
        </p:spPr>
        <p:txBody>
          <a:bodyPr wrap="square" rtlCol="0">
            <a:spAutoFit/>
          </a:bodyPr>
          <a:lstStyle/>
          <a:p>
            <a:pPr algn="just" rtl="1">
              <a:lnSpc>
                <a:spcPts val="2000"/>
              </a:lnSpc>
              <a:spcAft>
                <a:spcPts val="600"/>
              </a:spcAft>
            </a:pPr>
            <a:r>
              <a:rPr lang="ar-EG" b="1" dirty="0">
                <a:latin typeface="Alexandria" charset="0"/>
                <a:cs typeface="Alexandria" charset="0"/>
              </a:rPr>
              <a:t>4.	قياس الأداء:</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استخدام مؤشرات الأداء الرئيسية </a:t>
            </a:r>
            <a:r>
              <a:rPr lang="en-GB" sz="1600" dirty="0">
                <a:latin typeface="Alexandria" charset="0"/>
                <a:cs typeface="Alexandria" charset="0"/>
              </a:rPr>
              <a:t>KPIs</a:t>
            </a:r>
            <a:r>
              <a:rPr lang="ar-EG" sz="1600" dirty="0">
                <a:latin typeface="Alexandria" charset="0"/>
                <a:cs typeface="Alexandria" charset="0"/>
              </a:rPr>
              <a:t>: قياس الأداء الفعلي مقابل الأهداف المحددة.</a:t>
            </a:r>
            <a:endParaRPr lang="en-GB" sz="1600" dirty="0">
              <a:latin typeface="Alexandria" charset="0"/>
              <a:cs typeface="Alexandria" charset="0"/>
            </a:endParaRP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جمع البيانات: جمع البيانات والمعلومات الضرورية لتقييم التقدم والأداء.</a:t>
            </a:r>
          </a:p>
          <a:p>
            <a:pPr algn="just" rtl="1">
              <a:lnSpc>
                <a:spcPts val="2000"/>
              </a:lnSpc>
              <a:spcAft>
                <a:spcPts val="600"/>
              </a:spcAft>
            </a:pPr>
            <a:r>
              <a:rPr lang="ar-EG" b="1" dirty="0">
                <a:latin typeface="Alexandria" charset="0"/>
                <a:cs typeface="Alexandria" charset="0"/>
              </a:rPr>
              <a:t>5.	تقييم الأداء:</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تحليل البيانات: تحليل البيانات التي تم جمعها لتقييم فعالية الأنشطة والتكتيكات.</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التعرف على العقبات: تحديد أي عقبات أو تحديات قد تعيق تحقيق الأهداف.</a:t>
            </a:r>
          </a:p>
          <a:p>
            <a:pPr indent="-342900" algn="just" rtl="1">
              <a:lnSpc>
                <a:spcPts val="2000"/>
              </a:lnSpc>
              <a:spcAft>
                <a:spcPts val="600"/>
              </a:spcAft>
              <a:buAutoNum type="arabicPeriod" startAt="6"/>
            </a:pPr>
            <a:r>
              <a:rPr lang="ar-EG" b="1" dirty="0">
                <a:latin typeface="Alexandria" charset="0"/>
                <a:cs typeface="Alexandria" charset="0"/>
              </a:rPr>
              <a:t>      تصحيح المسار:</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تحديد التحسينات: تحديد التحسينات اللازمة بناءً على التقييمات والنتائج.</a:t>
            </a:r>
          </a:p>
          <a:p>
            <a:pPr marL="285750" indent="-285750" algn="just" rtl="1">
              <a:lnSpc>
                <a:spcPts val="2000"/>
              </a:lnSpc>
              <a:spcAft>
                <a:spcPts val="1800"/>
              </a:spcAft>
              <a:buFont typeface="Arial" panose="020B0604020202020204" pitchFamily="34" charset="0"/>
              <a:buChar char="•"/>
            </a:pPr>
            <a:r>
              <a:rPr lang="ar-EG" sz="1600" dirty="0">
                <a:latin typeface="Alexandria" charset="0"/>
                <a:cs typeface="Alexandria" charset="0"/>
              </a:rPr>
              <a:t>إجراء التعديلات: إجراء التعديلات الضرورية على الأنشطة أو التكتيكات لضمان تحقيق الأهداف.</a:t>
            </a:r>
          </a:p>
        </p:txBody>
      </p:sp>
      <p:pic>
        <p:nvPicPr>
          <p:cNvPr id="20482" name="Picture 2">
            <a:extLst>
              <a:ext uri="{FF2B5EF4-FFF2-40B4-BE49-F238E27FC236}">
                <a16:creationId xmlns:a16="http://schemas.microsoft.com/office/drawing/2014/main" id="{4A41F45C-9961-964E-F09B-C630EF47F7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899652"/>
            <a:ext cx="3308279" cy="551671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8861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7216" y="94467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نموذج إعداد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41870" y="1536139"/>
            <a:ext cx="6861707" cy="4875053"/>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تعزيز الوعي بالعلامة التجارية</a:t>
            </a:r>
          </a:p>
          <a:p>
            <a:pPr algn="just" rtl="1">
              <a:lnSpc>
                <a:spcPts val="2000"/>
              </a:lnSpc>
              <a:spcAft>
                <a:spcPts val="1200"/>
              </a:spcAft>
            </a:pPr>
            <a:r>
              <a:rPr lang="ar-EG" sz="1600" b="1" u="sng" dirty="0">
                <a:latin typeface="Alexandria" charset="0"/>
                <a:cs typeface="Alexandria" charset="0"/>
              </a:rPr>
              <a:t>النشاط 1: إطلاق حملة إعلامية على وسائل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التنفيذ الفعلي:</a:t>
            </a:r>
            <a:endParaRPr lang="ar-EG" sz="1600" dirty="0">
              <a:latin typeface="Alexandria" charset="0"/>
              <a:cs typeface="Alexandria" charset="0"/>
            </a:endParaRP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تطوير محتوى مرئي ونصوص ترويجية.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جدولة المنشورات على منصات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المتابعة المستمرة: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مراقبة التفاعل مع المنشورات (</a:t>
            </a:r>
            <a:r>
              <a:rPr lang="ar-EG" sz="1600" dirty="0" err="1">
                <a:latin typeface="Alexandria" charset="0"/>
                <a:cs typeface="Alexandria" charset="0"/>
              </a:rPr>
              <a:t>الإعجابات</a:t>
            </a:r>
            <a:r>
              <a:rPr lang="ar-EG" sz="1600" dirty="0">
                <a:latin typeface="Alexandria" charset="0"/>
                <a:cs typeface="Alexandria" charset="0"/>
              </a:rPr>
              <a:t>، التعليقات، المشاركات).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قياس مدى الوصول وعدد المشاهدات.</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قياس الأداء:</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عدد المتابعين الجدد.</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نسبة التفاعل مقارنة بالفترة السابقة.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تصحيح المسار:</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تعديل الاستراتيجية بناءً على التفاعل وردود الفعل.</a:t>
            </a:r>
          </a:p>
        </p:txBody>
      </p:sp>
      <p:sp>
        <p:nvSpPr>
          <p:cNvPr id="3" name="TextBox 2"/>
          <p:cNvSpPr txBox="1"/>
          <p:nvPr/>
        </p:nvSpPr>
        <p:spPr>
          <a:xfrm>
            <a:off x="9187377" y="64425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a:extLst>
              <a:ext uri="{FF2B5EF4-FFF2-40B4-BE49-F238E27FC236}">
                <a16:creationId xmlns:a16="http://schemas.microsoft.com/office/drawing/2014/main" id="{FA7B7B2E-2157-B522-2F7E-F3830A27A1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899652"/>
            <a:ext cx="3308279" cy="551671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50972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07216" y="104392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نموذج إعداد خطة عمل</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16646" y="1721857"/>
            <a:ext cx="7586931" cy="4541628"/>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تعزيز الوعي بالعلامة التجارية</a:t>
            </a:r>
          </a:p>
          <a:p>
            <a:pPr algn="just" rtl="1">
              <a:lnSpc>
                <a:spcPts val="2000"/>
              </a:lnSpc>
              <a:spcAft>
                <a:spcPts val="1200"/>
              </a:spcAft>
            </a:pPr>
            <a:r>
              <a:rPr lang="ar-EG" sz="1600" b="1" u="sng" dirty="0">
                <a:latin typeface="Alexandria" charset="0"/>
                <a:cs typeface="Alexandria" charset="0"/>
              </a:rPr>
              <a:t>النشاط 2: إصدار بيانات صحفية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التنفيذ الفعلي:</a:t>
            </a:r>
            <a:endParaRPr lang="ar-EG" sz="1600" dirty="0">
              <a:latin typeface="Alexandria" charset="0"/>
              <a:cs typeface="Alexandria" charset="0"/>
            </a:endParaRP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كتابة وتوزيع البيانات الصحفية.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المتابعة المستمرة: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متابعة التغطية الإعلامية للبيانات الصحفية.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قياس عدد المقالات المنشورة والـ </a:t>
            </a:r>
            <a:r>
              <a:rPr lang="en-GB" sz="1600" dirty="0">
                <a:latin typeface="Alexandria" charset="0"/>
                <a:cs typeface="Alexandria" charset="0"/>
              </a:rPr>
              <a:t>mentions </a:t>
            </a:r>
            <a:r>
              <a:rPr lang="ar-EG" sz="1600" dirty="0">
                <a:latin typeface="Alexandria" charset="0"/>
                <a:cs typeface="Alexandria" charset="0"/>
              </a:rPr>
              <a:t>والـ </a:t>
            </a:r>
            <a:r>
              <a:rPr lang="en-GB" sz="1600" dirty="0">
                <a:latin typeface="Alexandria" charset="0"/>
                <a:cs typeface="Alexandria" charset="0"/>
              </a:rPr>
              <a:t>tags.</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قياس الأداء:</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عدد المقالات والتغطيات الإعلامية.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تقييم نبرة التغطية (إيجابية، سلبية، محايدة).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تصحيح المسار:</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تعديل محتوى البيانات الصحفية بناءً على التغطية وردود الفعل الإعلامية.</a:t>
            </a:r>
          </a:p>
        </p:txBody>
      </p:sp>
      <p:sp>
        <p:nvSpPr>
          <p:cNvPr id="3" name="TextBox 2"/>
          <p:cNvSpPr txBox="1"/>
          <p:nvPr/>
        </p:nvSpPr>
        <p:spPr>
          <a:xfrm>
            <a:off x="9187377" y="64425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a:extLst>
              <a:ext uri="{FF2B5EF4-FFF2-40B4-BE49-F238E27FC236}">
                <a16:creationId xmlns:a16="http://schemas.microsoft.com/office/drawing/2014/main" id="{FA7B7B2E-2157-B522-2F7E-F3830A27A1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899652"/>
            <a:ext cx="3308279" cy="551671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54087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48312" y="165221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التقييم والمراجعة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5455577" y="2307085"/>
            <a:ext cx="6413903" cy="3030958"/>
          </a:xfrm>
          <a:prstGeom prst="rect">
            <a:avLst/>
          </a:prstGeom>
          <a:noFill/>
        </p:spPr>
        <p:txBody>
          <a:bodyPr wrap="square" rtlCol="0">
            <a:spAutoFit/>
          </a:bodyPr>
          <a:lstStyle/>
          <a:p>
            <a:pPr marL="285750" indent="-285750" algn="just" rtl="1">
              <a:lnSpc>
                <a:spcPct val="150000"/>
              </a:lnSpc>
              <a:spcAft>
                <a:spcPts val="600"/>
              </a:spcAft>
              <a:buFont typeface="Arial" panose="020B0604020202020204" pitchFamily="34" charset="0"/>
              <a:buChar char="•"/>
            </a:pPr>
            <a:r>
              <a:rPr lang="ar-EG" dirty="0">
                <a:latin typeface="Alexandria" charset="0"/>
                <a:cs typeface="Alexandria" charset="0"/>
              </a:rPr>
              <a:t>التقييم والمراجعة هما جزءان أساسيان من عملية إدارة العلاقات العامة؛ إذ يتم قياس نتائج الأنشطة ومقارنتها بالأهداف المحددة. </a:t>
            </a:r>
          </a:p>
          <a:p>
            <a:pPr marL="285750" indent="-285750" algn="just" rtl="1">
              <a:lnSpc>
                <a:spcPct val="150000"/>
              </a:lnSpc>
              <a:spcAft>
                <a:spcPts val="600"/>
              </a:spcAft>
              <a:buFont typeface="Arial" panose="020B0604020202020204" pitchFamily="34" charset="0"/>
              <a:buChar char="•"/>
            </a:pPr>
            <a:r>
              <a:rPr lang="ar-EG" dirty="0">
                <a:latin typeface="Alexandria" charset="0"/>
                <a:cs typeface="Alexandria" charset="0"/>
              </a:rPr>
              <a:t>يجب أن تشمل هذه الخطوة مراجعة التقدم بانتظام، وتقييم الكفاءة والفعالية، وإجراء التعديلات اللازمة على الاستراتيجية والتكتيكات حسب الحاجة بناءً على النتائج المستخلصة؛ لتحسين الأداء المستقبلي وتحقيق الأهداف المحددة.</a:t>
            </a:r>
          </a:p>
        </p:txBody>
      </p:sp>
      <p:pic>
        <p:nvPicPr>
          <p:cNvPr id="23554" name="Picture 2">
            <a:extLst>
              <a:ext uri="{FF2B5EF4-FFF2-40B4-BE49-F238E27FC236}">
                <a16:creationId xmlns:a16="http://schemas.microsoft.com/office/drawing/2014/main" id="{6EA85B5C-DECE-6321-4291-31134A1A9F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83447"/>
            <a:ext cx="5145107" cy="627455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829867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48312"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التقييم والمراجعة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4485035" y="1855375"/>
            <a:ext cx="7268368" cy="4439036"/>
          </a:xfrm>
          <a:prstGeom prst="rect">
            <a:avLst/>
          </a:prstGeom>
          <a:noFill/>
        </p:spPr>
        <p:txBody>
          <a:bodyPr wrap="square" rtlCol="0">
            <a:spAutoFit/>
          </a:bodyPr>
          <a:lstStyle/>
          <a:p>
            <a:pPr marL="342900" indent="-342900" algn="just" rtl="1">
              <a:lnSpc>
                <a:spcPts val="2000"/>
              </a:lnSpc>
              <a:spcAft>
                <a:spcPts val="600"/>
              </a:spcAft>
              <a:buAutoNum type="arabicPeriod"/>
            </a:pPr>
            <a:r>
              <a:rPr lang="ar-EG" b="1" dirty="0">
                <a:latin typeface="Alexandria" charset="0"/>
                <a:cs typeface="Alexandria" charset="0"/>
              </a:rPr>
              <a:t>تحديد معايير الأداء:</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تحديد مؤشرات الأداء الرئيسية (</a:t>
            </a:r>
            <a:r>
              <a:rPr lang="en-GB" sz="1600" dirty="0">
                <a:latin typeface="Alexandria" charset="0"/>
                <a:cs typeface="Alexandria" charset="0"/>
              </a:rPr>
              <a:t>KPIs): </a:t>
            </a:r>
            <a:r>
              <a:rPr lang="ar-EG" sz="1600" dirty="0">
                <a:latin typeface="Alexandria" charset="0"/>
                <a:cs typeface="Alexandria" charset="0"/>
              </a:rPr>
              <a:t>مثل الوصول، التفاعل، نسبة التحويل، التغطية الإعلامية، ومعدل الاستجابة.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تحديد معايير النجاح: وضع معايير محددة لقياس مدى تحقيق الأهداف.</a:t>
            </a:r>
          </a:p>
          <a:p>
            <a:pPr marL="342900" indent="-342900" algn="just" rtl="1">
              <a:lnSpc>
                <a:spcPts val="2000"/>
              </a:lnSpc>
              <a:spcAft>
                <a:spcPts val="600"/>
              </a:spcAft>
              <a:buAutoNum type="arabicPeriod" startAt="2"/>
            </a:pPr>
            <a:r>
              <a:rPr lang="ar-EG" b="1" dirty="0">
                <a:latin typeface="Alexandria" charset="0"/>
                <a:cs typeface="Alexandria" charset="0"/>
              </a:rPr>
              <a:t>جمع البيانات:</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جمع البيانات الكمية: مثل عدد المشاركات، </a:t>
            </a:r>
            <a:r>
              <a:rPr lang="ar-EG" sz="1600" dirty="0" err="1">
                <a:latin typeface="Alexandria" charset="0"/>
                <a:cs typeface="Alexandria" charset="0"/>
              </a:rPr>
              <a:t>الإعجابات</a:t>
            </a:r>
            <a:r>
              <a:rPr lang="ar-EG" sz="1600" dirty="0">
                <a:latin typeface="Alexandria" charset="0"/>
                <a:cs typeface="Alexandria" charset="0"/>
              </a:rPr>
              <a:t>، التعليقات، نسبة الوصول، والمبيعات.</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جمع البيانات النوعية: مثل ردود الفعل، التعليقات، والملاحظات النوعية من الجمهور المستهدف.</a:t>
            </a:r>
          </a:p>
          <a:p>
            <a:pPr marL="342900" indent="-342900" algn="just" rtl="1">
              <a:lnSpc>
                <a:spcPts val="2000"/>
              </a:lnSpc>
              <a:spcAft>
                <a:spcPts val="600"/>
              </a:spcAft>
              <a:buAutoNum type="arabicPeriod" startAt="3"/>
            </a:pPr>
            <a:r>
              <a:rPr lang="ar-EG" sz="1600" b="1" dirty="0">
                <a:latin typeface="Alexandria" charset="0"/>
                <a:cs typeface="Alexandria" charset="0"/>
              </a:rPr>
              <a:t>تحليل البيانات:</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تحليل الأداء الفعلي مقابل الأهداف: مقارنة النتائج المحققة بالأهداف المحددة مسبقًا.</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تحديد الفجوات: تحديد الفجوات بين الأداء الفعلي والأداء المستهدف وتحليل أسبابها.</a:t>
            </a:r>
          </a:p>
        </p:txBody>
      </p:sp>
      <p:pic>
        <p:nvPicPr>
          <p:cNvPr id="27652" name="Picture 4" descr="Assessment Process: Searle Center for Advancing Learning &amp; Teaching">
            <a:extLst>
              <a:ext uri="{FF2B5EF4-FFF2-40B4-BE49-F238E27FC236}">
                <a16:creationId xmlns:a16="http://schemas.microsoft.com/office/drawing/2014/main" id="{EB73CFAD-5BFA-4284-2DC0-07702B139E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1597797"/>
            <a:ext cx="4483839" cy="453959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6010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48312"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التقييم والمراجعة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4485035" y="1855375"/>
            <a:ext cx="7268368" cy="4182555"/>
          </a:xfrm>
          <a:prstGeom prst="rect">
            <a:avLst/>
          </a:prstGeom>
          <a:noFill/>
        </p:spPr>
        <p:txBody>
          <a:bodyPr wrap="square" rtlCol="0">
            <a:spAutoFit/>
          </a:bodyPr>
          <a:lstStyle/>
          <a:p>
            <a:pPr algn="just" rtl="1">
              <a:lnSpc>
                <a:spcPts val="2000"/>
              </a:lnSpc>
              <a:spcAft>
                <a:spcPts val="600"/>
              </a:spcAft>
            </a:pPr>
            <a:r>
              <a:rPr lang="ar-EG" b="1" dirty="0">
                <a:latin typeface="Alexandria" charset="0"/>
                <a:cs typeface="Alexandria" charset="0"/>
              </a:rPr>
              <a:t>4.	تقييم الفعالية والكفاءة:</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تقييم الفعالية: قياس مدى تحقيق الأهداف ومدى تأثير الأنشطة على الجمهور المستهدف.</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تقييم الكفاءة: قياس مدى استخدام الموارد بكفاءة لتحقيق الأهداف بأقل تكلفة وجهد.</a:t>
            </a:r>
          </a:p>
          <a:p>
            <a:pPr algn="just" rtl="1">
              <a:lnSpc>
                <a:spcPts val="2000"/>
              </a:lnSpc>
              <a:spcAft>
                <a:spcPts val="600"/>
              </a:spcAft>
            </a:pPr>
            <a:r>
              <a:rPr lang="ar-EG" b="1" dirty="0">
                <a:latin typeface="Alexandria" charset="0"/>
                <a:cs typeface="Alexandria" charset="0"/>
              </a:rPr>
              <a:t>5.	استخلاص الاستنتاجات:</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تحديد النجاحات: تحديد الأنشطة التي حققت النجاح والأهداف المرجوة.</a:t>
            </a:r>
          </a:p>
          <a:p>
            <a:pPr marL="285750" indent="-285750" algn="just" rtl="1">
              <a:lnSpc>
                <a:spcPts val="2000"/>
              </a:lnSpc>
              <a:spcAft>
                <a:spcPts val="1200"/>
              </a:spcAft>
              <a:buFont typeface="Arial" panose="020B0604020202020204" pitchFamily="34" charset="0"/>
              <a:buChar char="•"/>
            </a:pPr>
            <a:r>
              <a:rPr lang="ar-EG" sz="1600" dirty="0">
                <a:latin typeface="Alexandria" charset="0"/>
                <a:cs typeface="Alexandria" charset="0"/>
              </a:rPr>
              <a:t>تحديد التحديات: تحديد الأنشطة التي لم تحقق الأهداف وتحليل أسباب الفشل.</a:t>
            </a:r>
          </a:p>
          <a:p>
            <a:pPr algn="just" rtl="1">
              <a:lnSpc>
                <a:spcPts val="2000"/>
              </a:lnSpc>
              <a:spcAft>
                <a:spcPts val="600"/>
              </a:spcAft>
            </a:pPr>
            <a:r>
              <a:rPr lang="ar-EG" sz="1600" b="1" dirty="0">
                <a:latin typeface="Alexandria" charset="0"/>
                <a:cs typeface="Alexandria" charset="0"/>
              </a:rPr>
              <a:t>6.	تقديم التوصيات:</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اقتراح التحسينات: تقديم توصيات لتحسين الأنشطة المستقبلية بناءً على النتائج المستخلصة.</a:t>
            </a:r>
          </a:p>
          <a:p>
            <a:pPr marL="285750" indent="-285750" algn="just" rtl="1">
              <a:lnSpc>
                <a:spcPts val="2000"/>
              </a:lnSpc>
              <a:spcAft>
                <a:spcPts val="600"/>
              </a:spcAft>
              <a:buFont typeface="Arial" panose="020B0604020202020204" pitchFamily="34" charset="0"/>
              <a:buChar char="•"/>
            </a:pPr>
            <a:r>
              <a:rPr lang="ar-EG" sz="1600" dirty="0">
                <a:latin typeface="Alexandria" charset="0"/>
                <a:cs typeface="Alexandria" charset="0"/>
              </a:rPr>
              <a:t>تحديد الإجراءات التصحيحية: وضع خطة للإجراءات التصحيحية لمعالجة الفجوات وتحسين الأداء.</a:t>
            </a:r>
          </a:p>
        </p:txBody>
      </p:sp>
      <p:pic>
        <p:nvPicPr>
          <p:cNvPr id="27652" name="Picture 4" descr="Assessment Process: Searle Center for Advancing Learning &amp; Teaching">
            <a:extLst>
              <a:ext uri="{FF2B5EF4-FFF2-40B4-BE49-F238E27FC236}">
                <a16:creationId xmlns:a16="http://schemas.microsoft.com/office/drawing/2014/main" id="{EB73CFAD-5BFA-4284-2DC0-07702B139E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1597797"/>
            <a:ext cx="4483839" cy="453959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950371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48312" y="113613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أدوات التقييم والمراجعة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53281"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25FE9475-3845-3295-6769-156FDED1351C}"/>
              </a:ext>
            </a:extLst>
          </p:cNvPr>
          <p:cNvSpPr txBox="1"/>
          <p:nvPr/>
        </p:nvSpPr>
        <p:spPr>
          <a:xfrm>
            <a:off x="4485035" y="1855375"/>
            <a:ext cx="7268368" cy="4062009"/>
          </a:xfrm>
          <a:prstGeom prst="rect">
            <a:avLst/>
          </a:prstGeom>
          <a:noFill/>
        </p:spPr>
        <p:txBody>
          <a:bodyPr wrap="square" rtlCol="0">
            <a:spAutoFit/>
          </a:bodyPr>
          <a:lstStyle/>
          <a:p>
            <a:pPr algn="just" rtl="1">
              <a:lnSpc>
                <a:spcPct val="150000"/>
              </a:lnSpc>
              <a:spcAft>
                <a:spcPts val="1800"/>
              </a:spcAft>
            </a:pPr>
            <a:r>
              <a:rPr lang="ar-EG" dirty="0">
                <a:latin typeface="Alexandria" charset="0"/>
                <a:cs typeface="Alexandria" charset="0"/>
              </a:rPr>
              <a:t>1</a:t>
            </a:r>
            <a:r>
              <a:rPr lang="ar-EG" b="1" dirty="0">
                <a:latin typeface="Alexandria" charset="0"/>
                <a:cs typeface="Alexandria" charset="0"/>
              </a:rPr>
              <a:t>. استطلاعات الرأي: </a:t>
            </a:r>
            <a:r>
              <a:rPr lang="ar-EG" dirty="0">
                <a:latin typeface="Alexandria" charset="0"/>
                <a:cs typeface="Alexandria" charset="0"/>
              </a:rPr>
              <a:t>جمع ردود الفعل من الجمهور المستهدف عبر استطلاعات الرأي.</a:t>
            </a:r>
          </a:p>
          <a:p>
            <a:pPr algn="just" rtl="1">
              <a:lnSpc>
                <a:spcPct val="150000"/>
              </a:lnSpc>
              <a:spcAft>
                <a:spcPts val="1800"/>
              </a:spcAft>
            </a:pPr>
            <a:r>
              <a:rPr lang="ar-EG" dirty="0">
                <a:latin typeface="Alexandria" charset="0"/>
                <a:cs typeface="Alexandria" charset="0"/>
              </a:rPr>
              <a:t>2</a:t>
            </a:r>
            <a:r>
              <a:rPr lang="ar-EG" b="1" dirty="0">
                <a:latin typeface="Alexandria" charset="0"/>
                <a:cs typeface="Alexandria" charset="0"/>
              </a:rPr>
              <a:t>. تحليل وسائل التواصل الاجتماعي: </a:t>
            </a:r>
            <a:r>
              <a:rPr lang="ar-EG" dirty="0">
                <a:latin typeface="Alexandria" charset="0"/>
                <a:cs typeface="Alexandria" charset="0"/>
              </a:rPr>
              <a:t>استخدام أدوات تحليل وسائل التواصل الاجتماعي لقياس التفاعل والأداء.</a:t>
            </a:r>
          </a:p>
          <a:p>
            <a:pPr algn="just" rtl="1">
              <a:lnSpc>
                <a:spcPct val="150000"/>
              </a:lnSpc>
              <a:spcAft>
                <a:spcPts val="1800"/>
              </a:spcAft>
            </a:pPr>
            <a:r>
              <a:rPr lang="ar-EG" dirty="0">
                <a:latin typeface="Alexandria" charset="0"/>
                <a:cs typeface="Alexandria" charset="0"/>
              </a:rPr>
              <a:t>3</a:t>
            </a:r>
            <a:r>
              <a:rPr lang="ar-EG" b="1" dirty="0">
                <a:latin typeface="Alexandria" charset="0"/>
                <a:cs typeface="Alexandria" charset="0"/>
              </a:rPr>
              <a:t>. التقارير الإعلامية: </a:t>
            </a:r>
            <a:r>
              <a:rPr lang="ar-EG" dirty="0">
                <a:latin typeface="Alexandria" charset="0"/>
                <a:cs typeface="Alexandria" charset="0"/>
              </a:rPr>
              <a:t>جمع وتحليل التقارير الإعلامية لتقييم التغطية الإعلامية.</a:t>
            </a:r>
          </a:p>
          <a:p>
            <a:pPr algn="just" rtl="1">
              <a:lnSpc>
                <a:spcPct val="150000"/>
              </a:lnSpc>
              <a:spcAft>
                <a:spcPts val="1800"/>
              </a:spcAft>
            </a:pPr>
            <a:r>
              <a:rPr lang="ar-EG" dirty="0">
                <a:latin typeface="Alexandria" charset="0"/>
                <a:cs typeface="Alexandria" charset="0"/>
              </a:rPr>
              <a:t>4</a:t>
            </a:r>
            <a:r>
              <a:rPr lang="ar-EG" b="1" dirty="0">
                <a:latin typeface="Alexandria" charset="0"/>
                <a:cs typeface="Alexandria" charset="0"/>
              </a:rPr>
              <a:t>. برامج تحليل البيانات: </a:t>
            </a:r>
            <a:r>
              <a:rPr lang="ar-EG" dirty="0">
                <a:latin typeface="Alexandria" charset="0"/>
                <a:cs typeface="Alexandria" charset="0"/>
              </a:rPr>
              <a:t>استخدام أدوات تحليل البيانات مثل </a:t>
            </a:r>
            <a:r>
              <a:rPr lang="en-GB" dirty="0">
                <a:latin typeface="Alexandria" charset="0"/>
                <a:cs typeface="Alexandria" charset="0"/>
              </a:rPr>
              <a:t>Google Analytics </a:t>
            </a:r>
            <a:r>
              <a:rPr lang="ar-EG" dirty="0">
                <a:latin typeface="Alexandria" charset="0"/>
                <a:cs typeface="Alexandria" charset="0"/>
              </a:rPr>
              <a:t> لتحليل الأداء الرقمي.</a:t>
            </a:r>
          </a:p>
        </p:txBody>
      </p:sp>
      <p:pic>
        <p:nvPicPr>
          <p:cNvPr id="28674" name="Picture 2" descr="See the source image">
            <a:extLst>
              <a:ext uri="{FF2B5EF4-FFF2-40B4-BE49-F238E27FC236}">
                <a16:creationId xmlns:a16="http://schemas.microsoft.com/office/drawing/2014/main" id="{4F7A3322-168B-1917-717E-3F3833F8DE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5" y="1883740"/>
            <a:ext cx="4276986" cy="183120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28676" name="Picture 4" descr="The PR Toolkit - Measurement and Evaluation - Elevate PR">
            <a:extLst>
              <a:ext uri="{FF2B5EF4-FFF2-40B4-BE49-F238E27FC236}">
                <a16:creationId xmlns:a16="http://schemas.microsoft.com/office/drawing/2014/main" id="{4E79A9B2-CC2A-8BA1-D65A-448806B116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8" y="3601110"/>
            <a:ext cx="4284269" cy="165909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04589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653642" y="1200836"/>
            <a:ext cx="753835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نموذج للتقييم والمراجعة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49585" y="1938635"/>
            <a:ext cx="6953991" cy="4054315"/>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تعزيز الوعي بالعلامة التجارية</a:t>
            </a:r>
          </a:p>
          <a:p>
            <a:pPr algn="just" rtl="1">
              <a:lnSpc>
                <a:spcPts val="2000"/>
              </a:lnSpc>
              <a:spcAft>
                <a:spcPts val="1200"/>
              </a:spcAft>
            </a:pPr>
            <a:r>
              <a:rPr lang="ar-EG" sz="1600" b="1" u="sng" dirty="0">
                <a:latin typeface="Alexandria" charset="0"/>
                <a:cs typeface="Alexandria" charset="0"/>
              </a:rPr>
              <a:t>النشاط 1: إطلاق حملة إعلامية على وسائل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مؤشرات الأداء:</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عدد المتابعين الجدد.</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نسبة التفاعل (</a:t>
            </a:r>
            <a:r>
              <a:rPr lang="ar-EG" sz="1600" dirty="0" err="1">
                <a:latin typeface="Alexandria" charset="0"/>
                <a:cs typeface="Alexandria" charset="0"/>
              </a:rPr>
              <a:t>إعجابات</a:t>
            </a:r>
            <a:r>
              <a:rPr lang="ar-EG" sz="1600" dirty="0">
                <a:latin typeface="Alexandria" charset="0"/>
                <a:cs typeface="Alexandria" charset="0"/>
              </a:rPr>
              <a:t>، تعليقات، مشاركات).</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مدى الوصول </a:t>
            </a:r>
            <a:r>
              <a:rPr lang="en-GB" sz="1600" dirty="0">
                <a:latin typeface="Alexandria" charset="0"/>
                <a:cs typeface="Alexandria" charset="0"/>
              </a:rPr>
              <a:t>Reach</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جمع البيانات: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استخدام أدوات تحليل وسائل التواصل الاجتماعي </a:t>
            </a:r>
          </a:p>
          <a:p>
            <a:pPr algn="just" rtl="1">
              <a:lnSpc>
                <a:spcPts val="2000"/>
              </a:lnSpc>
              <a:spcAft>
                <a:spcPts val="1200"/>
              </a:spcAft>
            </a:pPr>
            <a:r>
              <a:rPr lang="ar-EG" sz="1600" dirty="0">
                <a:latin typeface="Alexandria" charset="0"/>
                <a:cs typeface="Alexandria" charset="0"/>
              </a:rPr>
              <a:t>مثل </a:t>
            </a:r>
            <a:r>
              <a:rPr lang="en-GB" sz="1600" dirty="0">
                <a:latin typeface="Alexandria" charset="0"/>
                <a:cs typeface="Alexandria" charset="0"/>
              </a:rPr>
              <a:t>Facebook Insights، Twitter Analytics</a:t>
            </a:r>
            <a:endParaRPr lang="ar-EG" sz="1600" dirty="0">
              <a:latin typeface="Alexandria" charset="0"/>
              <a:cs typeface="Alexandria" charset="0"/>
            </a:endParaRPr>
          </a:p>
          <a:p>
            <a:pPr marL="285750" indent="-285750" algn="just" rtl="1">
              <a:lnSpc>
                <a:spcPts val="2000"/>
              </a:lnSpc>
              <a:spcAft>
                <a:spcPts val="1200"/>
              </a:spcAft>
              <a:buFont typeface="Arial" panose="020B0604020202020204" pitchFamily="34" charset="0"/>
              <a:buChar char="•"/>
            </a:pPr>
            <a:r>
              <a:rPr lang="ar-EG" sz="1600" b="1" dirty="0">
                <a:latin typeface="Alexandria" charset="0"/>
                <a:cs typeface="Alexandria" charset="0"/>
              </a:rPr>
              <a:t>تحليل البيانات: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مقارنة عدد المتابعين الجدد بنسبة التفاعل مع الأهداف المحددة مسبقًا.</a:t>
            </a:r>
          </a:p>
        </p:txBody>
      </p:sp>
      <p:sp>
        <p:nvSpPr>
          <p:cNvPr id="3" name="TextBox 2"/>
          <p:cNvSpPr txBox="1"/>
          <p:nvPr/>
        </p:nvSpPr>
        <p:spPr>
          <a:xfrm>
            <a:off x="9187376" y="6269084"/>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5362" name="Picture 2">
            <a:extLst>
              <a:ext uri="{FF2B5EF4-FFF2-40B4-BE49-F238E27FC236}">
                <a16:creationId xmlns:a16="http://schemas.microsoft.com/office/drawing/2014/main" id="{E6976EAB-2488-E59F-5EE4-695269D0F3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6" y="1200836"/>
            <a:ext cx="4692509" cy="50682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8678" name="Picture 6" descr="Assessment Text Effect and Logo Design Word">
            <a:extLst>
              <a:ext uri="{FF2B5EF4-FFF2-40B4-BE49-F238E27FC236}">
                <a16:creationId xmlns:a16="http://schemas.microsoft.com/office/drawing/2014/main" id="{9C8A9474-0531-F40B-024B-33FE0FA465D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8552"/>
          <a:stretch/>
        </p:blipFill>
        <p:spPr bwMode="auto">
          <a:xfrm>
            <a:off x="4785" y="5737353"/>
            <a:ext cx="4648858" cy="1171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45415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49585" y="1892916"/>
            <a:ext cx="6953991" cy="4105611"/>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الهدف: تعزيز الوعي بالعلامة التجارية</a:t>
            </a:r>
          </a:p>
          <a:p>
            <a:pPr algn="just" rtl="1">
              <a:lnSpc>
                <a:spcPts val="2000"/>
              </a:lnSpc>
              <a:spcAft>
                <a:spcPts val="1800"/>
              </a:spcAft>
            </a:pPr>
            <a:r>
              <a:rPr lang="ar-EG" sz="1600" b="1" u="sng" dirty="0">
                <a:latin typeface="Alexandria" charset="0"/>
                <a:cs typeface="Alexandria" charset="0"/>
              </a:rPr>
              <a:t>النشاط 1: إطلاق حملة إعلامية على وسائل التواصل الاجتماعي</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تقييم الفعالية والكفاءة:</a:t>
            </a:r>
          </a:p>
          <a:p>
            <a:pPr marL="285750" indent="-285750" algn="just" rtl="1">
              <a:lnSpc>
                <a:spcPts val="2000"/>
              </a:lnSpc>
              <a:spcAft>
                <a:spcPts val="1800"/>
              </a:spcAft>
              <a:buFont typeface="Alexandria" pitchFamily="2" charset="-78"/>
              <a:buChar char="−"/>
            </a:pPr>
            <a:r>
              <a:rPr lang="ar-EG" sz="1600" dirty="0">
                <a:latin typeface="Alexandria" charset="0"/>
                <a:cs typeface="Alexandria" charset="0"/>
              </a:rPr>
              <a:t>تقييم مدى تحقيق الحملة للوعي المطلوب وكفاءة استخدام الموارد.</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استخلاص الاستنتاجات: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تحديد الأنشطة التي كانت أكثر فعالية في زيادة التفاعل.</a:t>
            </a:r>
          </a:p>
          <a:p>
            <a:pPr marL="285750" indent="-285750" algn="just" rtl="1">
              <a:lnSpc>
                <a:spcPts val="2000"/>
              </a:lnSpc>
              <a:spcAft>
                <a:spcPts val="1800"/>
              </a:spcAft>
              <a:buFont typeface="Alexandria" pitchFamily="2" charset="-78"/>
              <a:buChar char="−"/>
            </a:pPr>
            <a:r>
              <a:rPr lang="ar-EG" sz="1600" dirty="0">
                <a:latin typeface="Alexandria" charset="0"/>
                <a:cs typeface="Alexandria" charset="0"/>
              </a:rPr>
              <a:t>تحليل أسباب الأنشطة التي لم تحقق الأهداف.</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تقديم التوصيات: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تعزيز الأنشطة الناجحة في الحملات المستقبلية.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تعديل أو استبدال الأنشطة التي لم تحقق النتائج المرجوة.</a:t>
            </a:r>
          </a:p>
        </p:txBody>
      </p:sp>
      <p:sp>
        <p:nvSpPr>
          <p:cNvPr id="3" name="TextBox 2"/>
          <p:cNvSpPr txBox="1"/>
          <p:nvPr/>
        </p:nvSpPr>
        <p:spPr>
          <a:xfrm>
            <a:off x="9187376" y="6269084"/>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a:extLst>
              <a:ext uri="{FF2B5EF4-FFF2-40B4-BE49-F238E27FC236}">
                <a16:creationId xmlns:a16="http://schemas.microsoft.com/office/drawing/2014/main" id="{9D7DD006-A386-A71E-BBF1-9EF54B11D8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6" y="1200836"/>
            <a:ext cx="4692509" cy="50682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5" name="Picture 6" descr="Assessment Text Effect and Logo Design Word">
            <a:extLst>
              <a:ext uri="{FF2B5EF4-FFF2-40B4-BE49-F238E27FC236}">
                <a16:creationId xmlns:a16="http://schemas.microsoft.com/office/drawing/2014/main" id="{79FEE7BE-8297-D1E5-EB26-84442F00F88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8552"/>
          <a:stretch/>
        </p:blipFill>
        <p:spPr bwMode="auto">
          <a:xfrm>
            <a:off x="4785" y="5737353"/>
            <a:ext cx="4648858" cy="1171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A2207C1-29D2-D427-EE2A-A6563602F8DF}"/>
              </a:ext>
            </a:extLst>
          </p:cNvPr>
          <p:cNvSpPr txBox="1"/>
          <p:nvPr/>
        </p:nvSpPr>
        <p:spPr>
          <a:xfrm>
            <a:off x="4653642" y="1200836"/>
            <a:ext cx="753835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نموذج للتقييم والمراجعة</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17868745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3545" y="2191924"/>
            <a:ext cx="6780031" cy="3387466"/>
          </a:xfrm>
          <a:prstGeom prst="rect">
            <a:avLst/>
          </a:prstGeom>
          <a:noFill/>
        </p:spPr>
        <p:txBody>
          <a:bodyPr wrap="square" rtlCol="0">
            <a:spAutoFit/>
          </a:bodyPr>
          <a:lstStyle/>
          <a:p>
            <a:pPr algn="just" rtl="1">
              <a:lnSpc>
                <a:spcPts val="2000"/>
              </a:lnSpc>
              <a:spcAft>
                <a:spcPts val="1200"/>
              </a:spcAft>
            </a:pPr>
            <a:r>
              <a:rPr lang="ar-EG" b="1" dirty="0">
                <a:latin typeface="Alexandria" charset="0"/>
                <a:cs typeface="Alexandria" charset="0"/>
              </a:rPr>
              <a:t>الهدف: تعزيز الوعي بالعلامة التجارية</a:t>
            </a:r>
          </a:p>
          <a:p>
            <a:pPr algn="just" rtl="1">
              <a:lnSpc>
                <a:spcPts val="2000"/>
              </a:lnSpc>
              <a:spcAft>
                <a:spcPts val="1800"/>
              </a:spcAft>
            </a:pPr>
            <a:r>
              <a:rPr lang="ar-EG" sz="1600" b="1" u="sng" dirty="0">
                <a:latin typeface="Alexandria" charset="0"/>
                <a:cs typeface="Alexandria" charset="0"/>
              </a:rPr>
              <a:t>النشاط 2: إصدار بيانات صحفية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مؤشرات الأداء:</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عدد المقالات والتغطيات الإعلامية.</a:t>
            </a:r>
          </a:p>
          <a:p>
            <a:pPr marL="285750" indent="-285750" algn="just" rtl="1">
              <a:lnSpc>
                <a:spcPts val="2000"/>
              </a:lnSpc>
              <a:spcAft>
                <a:spcPts val="600"/>
              </a:spcAft>
              <a:buFont typeface="Alexandria" pitchFamily="2" charset="-78"/>
              <a:buChar char="−"/>
            </a:pPr>
            <a:r>
              <a:rPr lang="ar-EG" sz="1600" dirty="0">
                <a:latin typeface="Alexandria" charset="0"/>
                <a:cs typeface="Alexandria" charset="0"/>
              </a:rPr>
              <a:t>نبرة التغطية (إيجابية، سلبية، محايدة).</a:t>
            </a:r>
          </a:p>
          <a:p>
            <a:pPr marL="285750" indent="-285750" algn="just" rtl="1">
              <a:lnSpc>
                <a:spcPts val="2000"/>
              </a:lnSpc>
              <a:spcAft>
                <a:spcPts val="600"/>
              </a:spcAft>
              <a:buFont typeface="Arial" panose="020B0604020202020204" pitchFamily="34" charset="0"/>
              <a:buChar char="•"/>
            </a:pPr>
            <a:r>
              <a:rPr lang="ar-EG" sz="1600" b="1" dirty="0">
                <a:latin typeface="Alexandria" charset="0"/>
                <a:cs typeface="Alexandria" charset="0"/>
              </a:rPr>
              <a:t>جمع البيانات: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جمع المقالات والتغطيات من مختلف وسائل الإعلام. </a:t>
            </a:r>
          </a:p>
          <a:p>
            <a:pPr marL="285750" indent="-285750" algn="just" rtl="1">
              <a:lnSpc>
                <a:spcPts val="2000"/>
              </a:lnSpc>
              <a:spcAft>
                <a:spcPts val="1200"/>
              </a:spcAft>
              <a:buFont typeface="Arial" panose="020B0604020202020204" pitchFamily="34" charset="0"/>
              <a:buChar char="•"/>
            </a:pPr>
            <a:r>
              <a:rPr lang="ar-EG" sz="1600" b="1" dirty="0">
                <a:latin typeface="Alexandria" charset="0"/>
                <a:cs typeface="Alexandria" charset="0"/>
              </a:rPr>
              <a:t>تحليل البيانات: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تحليل عدد التغطيات ونبرتها.</a:t>
            </a:r>
          </a:p>
        </p:txBody>
      </p:sp>
      <p:sp>
        <p:nvSpPr>
          <p:cNvPr id="3" name="TextBox 2"/>
          <p:cNvSpPr txBox="1"/>
          <p:nvPr/>
        </p:nvSpPr>
        <p:spPr>
          <a:xfrm>
            <a:off x="9187376" y="6269084"/>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a:extLst>
              <a:ext uri="{FF2B5EF4-FFF2-40B4-BE49-F238E27FC236}">
                <a16:creationId xmlns:a16="http://schemas.microsoft.com/office/drawing/2014/main" id="{87A1EE05-51CC-CAA4-416A-5A13C6B3A2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6" y="1200836"/>
            <a:ext cx="4692509" cy="50682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5" name="Picture 6" descr="Assessment Text Effect and Logo Design Word">
            <a:extLst>
              <a:ext uri="{FF2B5EF4-FFF2-40B4-BE49-F238E27FC236}">
                <a16:creationId xmlns:a16="http://schemas.microsoft.com/office/drawing/2014/main" id="{6BE2F2B7-CEEA-9821-70F8-AE0CBADFEFB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8552"/>
          <a:stretch/>
        </p:blipFill>
        <p:spPr bwMode="auto">
          <a:xfrm>
            <a:off x="4785" y="5737353"/>
            <a:ext cx="4648858" cy="1171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18E4EE8-E358-709E-2EE4-FED43BE47E5E}"/>
              </a:ext>
            </a:extLst>
          </p:cNvPr>
          <p:cNvSpPr txBox="1"/>
          <p:nvPr/>
        </p:nvSpPr>
        <p:spPr>
          <a:xfrm>
            <a:off x="4653643" y="1364161"/>
            <a:ext cx="753835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نموذج للتقييم والمراجعة</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7613774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49585" y="1892916"/>
            <a:ext cx="6953991" cy="4259499"/>
          </a:xfrm>
          <a:prstGeom prst="rect">
            <a:avLst/>
          </a:prstGeom>
          <a:noFill/>
        </p:spPr>
        <p:txBody>
          <a:bodyPr wrap="square" rtlCol="0">
            <a:spAutoFit/>
          </a:bodyPr>
          <a:lstStyle/>
          <a:p>
            <a:pPr algn="just" rtl="1">
              <a:lnSpc>
                <a:spcPts val="2000"/>
              </a:lnSpc>
              <a:spcAft>
                <a:spcPts val="1800"/>
              </a:spcAft>
            </a:pPr>
            <a:r>
              <a:rPr lang="ar-EG" b="1" dirty="0">
                <a:latin typeface="Alexandria" charset="0"/>
                <a:cs typeface="Alexandria" charset="0"/>
              </a:rPr>
              <a:t>الهدف: تعزيز الوعي بالعلامة التجارية</a:t>
            </a:r>
          </a:p>
          <a:p>
            <a:pPr algn="just" rtl="1">
              <a:lnSpc>
                <a:spcPts val="2000"/>
              </a:lnSpc>
              <a:spcAft>
                <a:spcPts val="1800"/>
              </a:spcAft>
            </a:pPr>
            <a:r>
              <a:rPr lang="ar-EG" sz="1600" b="1" u="sng" dirty="0">
                <a:latin typeface="Alexandria" charset="0"/>
                <a:cs typeface="Alexandria" charset="0"/>
              </a:rPr>
              <a:t>النشاط</a:t>
            </a:r>
            <a:r>
              <a:rPr lang="ar-EG" sz="1600" b="1" dirty="0">
                <a:latin typeface="Alexandria" charset="0"/>
                <a:cs typeface="Alexandria" charset="0"/>
              </a:rPr>
              <a:t> 2: إصدار بيانات صحفية</a:t>
            </a:r>
          </a:p>
          <a:p>
            <a:pPr marL="285750" indent="-285750" algn="just" rtl="1">
              <a:lnSpc>
                <a:spcPts val="2000"/>
              </a:lnSpc>
              <a:spcAft>
                <a:spcPts val="1800"/>
              </a:spcAft>
              <a:buFont typeface="Arial" panose="020B0604020202020204" pitchFamily="34" charset="0"/>
              <a:buChar char="•"/>
            </a:pPr>
            <a:r>
              <a:rPr lang="ar-EG" sz="1600" b="1" dirty="0">
                <a:latin typeface="Alexandria" charset="0"/>
                <a:cs typeface="Alexandria" charset="0"/>
              </a:rPr>
              <a:t>تقييم الفعالية والكفاءة</a:t>
            </a:r>
          </a:p>
          <a:p>
            <a:pPr marL="285750" indent="-285750" algn="just" rtl="1">
              <a:lnSpc>
                <a:spcPts val="2000"/>
              </a:lnSpc>
              <a:spcAft>
                <a:spcPts val="1800"/>
              </a:spcAft>
              <a:buFont typeface="Alexandria" pitchFamily="2" charset="-78"/>
              <a:buChar char="−"/>
            </a:pPr>
            <a:r>
              <a:rPr lang="ar-EG" sz="1600" dirty="0">
                <a:latin typeface="Alexandria" charset="0"/>
                <a:cs typeface="Alexandria" charset="0"/>
              </a:rPr>
              <a:t>تقييم مدى نجاح البيانات الصحفية في تحقيق التغطية الإعلامية المطلوبة.</a:t>
            </a:r>
          </a:p>
          <a:p>
            <a:pPr marL="285750" indent="-285750" algn="just" rtl="1">
              <a:lnSpc>
                <a:spcPts val="2000"/>
              </a:lnSpc>
              <a:spcAft>
                <a:spcPts val="1800"/>
              </a:spcAft>
              <a:buFont typeface="Arial" panose="020B0604020202020204" pitchFamily="34" charset="0"/>
              <a:buChar char="•"/>
            </a:pPr>
            <a:r>
              <a:rPr lang="ar-EG" sz="1600" b="1" dirty="0">
                <a:latin typeface="Alexandria" charset="0"/>
                <a:cs typeface="Alexandria" charset="0"/>
              </a:rPr>
              <a:t>استخلاص الاستنتاجات: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تحديد أسباب نجاح أو فشل البيانات الصحفية.</a:t>
            </a:r>
          </a:p>
          <a:p>
            <a:pPr marL="285750" indent="-285750" algn="just" rtl="1">
              <a:lnSpc>
                <a:spcPts val="2000"/>
              </a:lnSpc>
              <a:spcAft>
                <a:spcPts val="1200"/>
              </a:spcAft>
              <a:buFont typeface="Arial" panose="020B0604020202020204" pitchFamily="34" charset="0"/>
              <a:buChar char="•"/>
            </a:pPr>
            <a:r>
              <a:rPr lang="ar-EG" sz="1600" b="1" dirty="0">
                <a:latin typeface="Alexandria" charset="0"/>
                <a:cs typeface="Alexandria" charset="0"/>
              </a:rPr>
              <a:t>تقديم التوصيات:</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تحسين صياغة البيانات الصحفية بناءً على التعليقات الإعلامية.</a:t>
            </a:r>
          </a:p>
          <a:p>
            <a:pPr marL="285750" indent="-285750" algn="just" rtl="1">
              <a:lnSpc>
                <a:spcPts val="2000"/>
              </a:lnSpc>
              <a:spcAft>
                <a:spcPts val="1200"/>
              </a:spcAft>
              <a:buFont typeface="Alexandria" pitchFamily="2" charset="-78"/>
              <a:buChar char="−"/>
            </a:pPr>
            <a:r>
              <a:rPr lang="ar-EG" sz="1600" dirty="0">
                <a:latin typeface="Alexandria" charset="0"/>
                <a:cs typeface="Alexandria" charset="0"/>
              </a:rPr>
              <a:t>زيادة التواصل مع وسائل الإعلام لتحقيق تغطية أفضل.</a:t>
            </a:r>
          </a:p>
        </p:txBody>
      </p:sp>
      <p:sp>
        <p:nvSpPr>
          <p:cNvPr id="3" name="TextBox 2"/>
          <p:cNvSpPr txBox="1"/>
          <p:nvPr/>
        </p:nvSpPr>
        <p:spPr>
          <a:xfrm>
            <a:off x="9187376" y="6269084"/>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a:extLst>
              <a:ext uri="{FF2B5EF4-FFF2-40B4-BE49-F238E27FC236}">
                <a16:creationId xmlns:a16="http://schemas.microsoft.com/office/drawing/2014/main" id="{C0D956F1-9BD3-B075-7857-0EDB6C0E91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6" y="1200836"/>
            <a:ext cx="4692509" cy="50682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5" name="Picture 6" descr="Assessment Text Effect and Logo Design Word">
            <a:extLst>
              <a:ext uri="{FF2B5EF4-FFF2-40B4-BE49-F238E27FC236}">
                <a16:creationId xmlns:a16="http://schemas.microsoft.com/office/drawing/2014/main" id="{0E361695-F525-5B52-11A0-64B38F52415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8552"/>
          <a:stretch/>
        </p:blipFill>
        <p:spPr bwMode="auto">
          <a:xfrm>
            <a:off x="4785" y="5737353"/>
            <a:ext cx="4648858" cy="1171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E9B189F-57C7-2B92-F0D1-CBAD3F451D15}"/>
              </a:ext>
            </a:extLst>
          </p:cNvPr>
          <p:cNvSpPr txBox="1"/>
          <p:nvPr/>
        </p:nvSpPr>
        <p:spPr>
          <a:xfrm>
            <a:off x="4653642" y="1200836"/>
            <a:ext cx="753835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نموذج للتقييم والمراجعة</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6076001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14281" y="1514020"/>
            <a:ext cx="5573486" cy="254492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C43870C0-DFB4-6B7A-06A0-A80BCDE0E470}"/>
              </a:ext>
            </a:extLst>
          </p:cNvPr>
          <p:cNvSpPr txBox="1"/>
          <p:nvPr/>
        </p:nvSpPr>
        <p:spPr>
          <a:xfrm>
            <a:off x="1906214" y="1032519"/>
            <a:ext cx="7876785"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الاستراتيجي في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154985" y="2396641"/>
            <a:ext cx="2933155" cy="1015663"/>
          </a:xfrm>
          <a:prstGeom prst="rect">
            <a:avLst/>
          </a:prstGeom>
          <a:noFill/>
        </p:spPr>
        <p:txBody>
          <a:bodyPr wrap="square" rtlCol="0">
            <a:spAutoFit/>
          </a:bodyPr>
          <a:lstStyle/>
          <a:p>
            <a:pPr algn="ctr" rtl="1"/>
            <a:r>
              <a:rPr lang="ar-EG" sz="2000" b="1" dirty="0">
                <a:latin typeface="Alexandria" charset="0"/>
                <a:cs typeface="Alexandria" charset="0"/>
              </a:rPr>
              <a:t>التخطيط الاستراتيجي والأهداف التنظيمية وأصحاب المصلحة</a:t>
            </a:r>
          </a:p>
        </p:txBody>
      </p:sp>
      <p:sp>
        <p:nvSpPr>
          <p:cNvPr id="7" name="TextBox 6">
            <a:extLst>
              <a:ext uri="{FF2B5EF4-FFF2-40B4-BE49-F238E27FC236}">
                <a16:creationId xmlns:a16="http://schemas.microsoft.com/office/drawing/2014/main" id="{1F4C2EE7-9E72-F427-D4C3-99FCA6FAB134}"/>
              </a:ext>
            </a:extLst>
          </p:cNvPr>
          <p:cNvSpPr txBox="1"/>
          <p:nvPr/>
        </p:nvSpPr>
        <p:spPr>
          <a:xfrm>
            <a:off x="8572501" y="4365037"/>
            <a:ext cx="3619500" cy="707886"/>
          </a:xfrm>
          <a:prstGeom prst="rect">
            <a:avLst/>
          </a:prstGeom>
          <a:noFill/>
        </p:spPr>
        <p:txBody>
          <a:bodyPr wrap="square" rtlCol="0">
            <a:spAutoFit/>
          </a:bodyPr>
          <a:lstStyle/>
          <a:p>
            <a:pPr algn="ctr" rtl="1"/>
            <a:r>
              <a:rPr lang="ar-EG" sz="2000" b="1" dirty="0">
                <a:latin typeface="Alexandria" charset="0"/>
                <a:cs typeface="Alexandria" charset="0"/>
              </a:rPr>
              <a:t>وضع الأهداف الاستراتيجية للعلاقات العامة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2" y="2396641"/>
            <a:ext cx="3385476" cy="1015663"/>
          </a:xfrm>
          <a:prstGeom prst="rect">
            <a:avLst/>
          </a:prstGeom>
          <a:noFill/>
        </p:spPr>
        <p:txBody>
          <a:bodyPr wrap="square" rtlCol="0">
            <a:spAutoFit/>
          </a:bodyPr>
          <a:lstStyle/>
          <a:p>
            <a:pPr algn="ctr" rtl="1"/>
            <a:r>
              <a:rPr lang="ar-EG" sz="2000" b="1" dirty="0">
                <a:latin typeface="Alexandria" charset="0"/>
                <a:cs typeface="Alexandria" charset="0"/>
              </a:rPr>
              <a:t>وضع استراتيجيات وتكتيكات لتحقيق أهداف العلاقات العامة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657617" y="4365037"/>
            <a:ext cx="1887309" cy="707886"/>
          </a:xfrm>
          <a:prstGeom prst="rect">
            <a:avLst/>
          </a:prstGeom>
          <a:noFill/>
        </p:spPr>
        <p:txBody>
          <a:bodyPr wrap="square" rtlCol="0">
            <a:spAutoFit/>
          </a:bodyPr>
          <a:lstStyle/>
          <a:p>
            <a:pPr algn="ctr" rtl="1"/>
            <a:r>
              <a:rPr lang="ar-EG" sz="2000" b="1" dirty="0">
                <a:latin typeface="Alexandria" charset="0"/>
                <a:cs typeface="Alexandria" charset="0"/>
              </a:rPr>
              <a:t>تطبيقات وأمثلة عمليّة </a:t>
            </a:r>
          </a:p>
        </p:txBody>
      </p:sp>
      <p:pic>
        <p:nvPicPr>
          <p:cNvPr id="19458" name="Picture 2" descr="Strategic Planning Process in 5 Simple Steps">
            <a:extLst>
              <a:ext uri="{FF2B5EF4-FFF2-40B4-BE49-F238E27FC236}">
                <a16:creationId xmlns:a16="http://schemas.microsoft.com/office/drawing/2014/main" id="{7C26727F-B823-3C00-3392-917CF6B523C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37015" y="1710399"/>
            <a:ext cx="5859462" cy="423884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768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4" name="Parallelogram 13"/>
          <p:cNvSpPr/>
          <p:nvPr/>
        </p:nvSpPr>
        <p:spPr>
          <a:xfrm rot="16200000" flipV="1">
            <a:off x="298937" y="4745672"/>
            <a:ext cx="1806277" cy="240415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2404152" y="5753767"/>
            <a:ext cx="4664468" cy="829945"/>
          </a:xfrm>
          <a:prstGeom prst="rect">
            <a:avLst/>
          </a:prstGeom>
          <a:noFill/>
        </p:spPr>
        <p:txBody>
          <a:bodyPr wrap="square" rtlCol="0">
            <a:spAutoFit/>
          </a:bodyPr>
          <a:lstStyle/>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ECB613-0943-4633-B8A0-BB54EA1ACDDB}"/>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1914</TotalTime>
  <Words>5244</Words>
  <Application>Microsoft Office PowerPoint</Application>
  <PresentationFormat>Widescreen</PresentationFormat>
  <Paragraphs>650</Paragraphs>
  <Slides>72</Slides>
  <Notes>66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72</vt:i4>
      </vt:variant>
    </vt:vector>
  </HeadingPairs>
  <TitlesOfParts>
    <vt:vector size="78"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316</cp:revision>
  <dcterms:created xsi:type="dcterms:W3CDTF">2023-04-29T09:08:00Z</dcterms:created>
  <dcterms:modified xsi:type="dcterms:W3CDTF">2024-06-07T15:24:03Z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