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ink/ink1.xml" ContentType="application/inkml+xml"/>
  <Override PartName="/ppt/ink/ink2.xml" ContentType="application/inkml+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480" r:id="rId2"/>
    <p:sldId id="482" r:id="rId3"/>
    <p:sldId id="276" r:id="rId4"/>
    <p:sldId id="717" r:id="rId5"/>
    <p:sldId id="752" r:id="rId6"/>
    <p:sldId id="700" r:id="rId7"/>
    <p:sldId id="703" r:id="rId8"/>
    <p:sldId id="723" r:id="rId9"/>
    <p:sldId id="701" r:id="rId10"/>
    <p:sldId id="720" r:id="rId11"/>
    <p:sldId id="721" r:id="rId12"/>
    <p:sldId id="722" r:id="rId13"/>
    <p:sldId id="702" r:id="rId14"/>
    <p:sldId id="724" r:id="rId15"/>
    <p:sldId id="725" r:id="rId16"/>
    <p:sldId id="726" r:id="rId17"/>
    <p:sldId id="727" r:id="rId18"/>
    <p:sldId id="728" r:id="rId19"/>
    <p:sldId id="729" r:id="rId20"/>
    <p:sldId id="730" r:id="rId21"/>
    <p:sldId id="731" r:id="rId22"/>
    <p:sldId id="732" r:id="rId23"/>
    <p:sldId id="733" r:id="rId24"/>
    <p:sldId id="734" r:id="rId25"/>
    <p:sldId id="735" r:id="rId26"/>
    <p:sldId id="736" r:id="rId27"/>
    <p:sldId id="737" r:id="rId28"/>
    <p:sldId id="738" r:id="rId29"/>
    <p:sldId id="739" r:id="rId30"/>
    <p:sldId id="754" r:id="rId31"/>
    <p:sldId id="755" r:id="rId32"/>
    <p:sldId id="775" r:id="rId33"/>
    <p:sldId id="780" r:id="rId34"/>
    <p:sldId id="776" r:id="rId35"/>
    <p:sldId id="777" r:id="rId36"/>
    <p:sldId id="778" r:id="rId37"/>
    <p:sldId id="779" r:id="rId38"/>
    <p:sldId id="781" r:id="rId39"/>
    <p:sldId id="782" r:id="rId40"/>
    <p:sldId id="783" r:id="rId41"/>
    <p:sldId id="784" r:id="rId42"/>
    <p:sldId id="756" r:id="rId43"/>
    <p:sldId id="753" r:id="rId44"/>
    <p:sldId id="757" r:id="rId45"/>
    <p:sldId id="758" r:id="rId46"/>
    <p:sldId id="759" r:id="rId47"/>
    <p:sldId id="760" r:id="rId48"/>
    <p:sldId id="761" r:id="rId49"/>
    <p:sldId id="762" r:id="rId50"/>
    <p:sldId id="763" r:id="rId51"/>
    <p:sldId id="764" r:id="rId52"/>
    <p:sldId id="765" r:id="rId53"/>
    <p:sldId id="766" r:id="rId54"/>
    <p:sldId id="767" r:id="rId55"/>
    <p:sldId id="349"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276"/>
          </p14:sldIdLst>
        </p14:section>
        <p14:section name="Untitled Section" id="{2F6AD2C2-46A9-4BC4-94FF-3A698A8E8EFB}">
          <p14:sldIdLst>
            <p14:sldId id="717"/>
            <p14:sldId id="752"/>
            <p14:sldId id="700"/>
            <p14:sldId id="703"/>
            <p14:sldId id="723"/>
            <p14:sldId id="701"/>
            <p14:sldId id="720"/>
            <p14:sldId id="721"/>
            <p14:sldId id="722"/>
            <p14:sldId id="702"/>
            <p14:sldId id="724"/>
            <p14:sldId id="725"/>
            <p14:sldId id="726"/>
            <p14:sldId id="727"/>
            <p14:sldId id="728"/>
            <p14:sldId id="729"/>
            <p14:sldId id="730"/>
            <p14:sldId id="731"/>
            <p14:sldId id="732"/>
            <p14:sldId id="733"/>
            <p14:sldId id="734"/>
            <p14:sldId id="735"/>
            <p14:sldId id="736"/>
            <p14:sldId id="737"/>
            <p14:sldId id="738"/>
            <p14:sldId id="739"/>
            <p14:sldId id="754"/>
            <p14:sldId id="755"/>
            <p14:sldId id="775"/>
            <p14:sldId id="780"/>
            <p14:sldId id="776"/>
            <p14:sldId id="777"/>
            <p14:sldId id="778"/>
            <p14:sldId id="779"/>
            <p14:sldId id="781"/>
            <p14:sldId id="782"/>
            <p14:sldId id="783"/>
            <p14:sldId id="784"/>
            <p14:sldId id="756"/>
            <p14:sldId id="753"/>
            <p14:sldId id="757"/>
            <p14:sldId id="758"/>
            <p14:sldId id="759"/>
            <p14:sldId id="760"/>
            <p14:sldId id="761"/>
            <p14:sldId id="762"/>
            <p14:sldId id="763"/>
            <p14:sldId id="764"/>
            <p14:sldId id="765"/>
            <p14:sldId id="766"/>
            <p14:sldId id="767"/>
            <p14:sldId id="34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FAC748"/>
    <a:srgbClr val="000000"/>
    <a:srgbClr val="669BBC"/>
    <a:srgbClr val="2D3956"/>
    <a:srgbClr val="8E5A6D"/>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037" autoAdjust="0"/>
  </p:normalViewPr>
  <p:slideViewPr>
    <p:cSldViewPr snapToGrid="0">
      <p:cViewPr varScale="1">
        <p:scale>
          <a:sx n="91" d="100"/>
          <a:sy n="91"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12T03:20:30.203"/>
    </inkml:context>
    <inkml:brush xml:id="br0">
      <inkml:brushProperty name="width" value="0.05" units="cm"/>
      <inkml:brushProperty name="height" value="0.05" units="cm"/>
      <inkml:brushProperty name="color" value="#E71224"/>
    </inkml:brush>
  </inkml:definitions>
  <inkml:trace contextRef="#ctx0" brushRef="#br0">3297 10 24575,'-23'0'0,"-151"-5"0,-42 0 0,-539 41 0,5 54 0,738-88 0,-329 65 0,290-53 0,1 2 0,0 2 0,1 2 0,-71 41 0,31-3 0,3 3 0,2 4 0,4 3 0,2 4 0,4 3 0,-69 90 0,151-180 0,0-1 0,8-25 0,-1 3 0,113-233 0,-86 184 0,-31 65 0,10-32 0,-19 47 0,0 0 0,0 0 0,0 1 0,-1-1 0,0 0 0,-1 0 0,0 0 0,0 0 0,-2-12 0,1 16 0,0-1 0,-1 1 0,1 0 0,-1 0 0,0 0 0,0 1 0,0-1 0,0 0 0,-1 1 0,1-1 0,-1 1 0,1 0 0,-1 0 0,0 0 0,0 0 0,0 0 0,0 0 0,0 1 0,0 0 0,0-1 0,-6 0 0,6 4 0,1-1 0,0 1 0,-1 0 0,1 0 0,0 0 0,0 0 0,0 0 0,0 0 0,1 1 0,-4 4 0,1-1 0,-26 35 0,2 0 0,2 2 0,2 1 0,1 2 0,3 0 0,1 0 0,3 2 0,2 0 0,1 1 0,3 1 0,3-1 0,-3 72 0,10-120 0,-1 0 0,1 0 0,0 0 0,0 0 0,0 0 0,0 0 0,0 0 0,0-1 0,1 1 0,-1 0 0,0 0 0,0 0 0,1 0 0,-1 0 0,0-1 0,1 1 0,-1 0 0,1 0 0,-1 0 0,1-1 0,-1 1 0,1 0 0,0-1 0,-1 1 0,1-1 0,0 1 0,0 0 0,2 0 0,-1-1 0,1 0 0,-1 0 0,1 0 0,-1 0 0,0 0 0,1 0 0,-1 0 0,4-2 0,320-75 0,14-3 0,-325 77 17,90-11 303,-91 13-604,-1 0 0,1 1 1,0 1-1,0 1 1,20 4-1,-21-3-6542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3-12T03:22:36.202"/>
    </inkml:context>
    <inkml:brush xml:id="br0">
      <inkml:brushProperty name="width" value="0.05" units="cm"/>
      <inkml:brushProperty name="height" value="0.05" units="cm"/>
      <inkml:brushProperty name="color" value="#E71224"/>
    </inkml:brush>
  </inkml:definitions>
  <inkml:trace contextRef="#ctx0" brushRef="#br0">898 1803 24575,'0'0'0,"0"0"0,0 0 0,0 0 0,-4-10 0,-66-229 0,39 121 0,-37-150 0,-37-119 0,90 340 0,-3 2 0,-43-82 0,46 101 0,-2 0 0,-1 1 0,-1 2 0,-1-1 0,-40-35 0,25 26 0,3-1 0,1-2 0,-38-55 0,31 39 0,28 39 0,0-1 0,0-1 0,-7-17 0,14 27 0,0 0 0,1 1 0,-2-1 0,1 1 0,0 0 0,-1 0 0,0 0 0,0 0 0,0 1 0,0 0 0,0 0 0,-1 0 0,0 0 0,-5-2 0,9 5 0,0 0 0,0 0 0,0 1 0,0-1 0,0 0 0,0 1 0,1-1 0,-1 0 0,0 1 0,0-1 0,0 1 0,0-1 0,0 1 0,1 0 0,-1-1 0,0 1 0,1 0 0,-1-1 0,0 1 0,1 0 0,-1 0 0,1 0 0,-1 0 0,1 0 0,0-1 0,-1 1 0,0 2 0,-9 31 0,8-28 0,-7 35 0,2 1 0,-4 76 0,9 73 0,2-141 0,2-79 0,1-1 0,2 1 0,0 0 0,2 0 0,1 0 0,2 1 0,16-35 0,-24 59 0,1-1 0,0 1 0,0 0 0,0 0 0,0 0 0,1 0 0,-1 1 0,1-1 0,0 1 0,0 0 0,1 0 0,-1 0 0,0 1 0,1-1 0,0 1 0,-1 0 0,1 1 0,10-3 0,7-1 0,-1 2 0,1 1 0,24-1 0,-26 3 0,199-1-1365,-169 3-5461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D0238C-B94C-5C51-669A-D72FD3AED6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330BCC-19A6-F5B7-6DB4-ECB14789A8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375EAE-A20E-453D-E030-BDFADA1C1262}"/>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422C31CE-0D65-A14F-1577-5E1FFC3C7BB9}"/>
              </a:ext>
            </a:extLst>
          </p:cNvPr>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270834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D71DD-80CC-22D4-3B45-7122513480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5A54C8-CF29-A448-D8C9-BCE316F6CB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8E962D-D92B-6469-5D53-31FDE47DB08F}"/>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77E1C1D3-B41C-BC9F-F9C5-BFA8D82997EA}"/>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1376609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3DDE96-C5DA-4963-3494-AC6206C15B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1A04B8-0EFB-6F50-A17A-DC1FF7AA6A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1F5F49-D1B6-AB18-F355-CCAE586E1756}"/>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912776E6-DC73-ECBD-D878-B62D2D2813E5}"/>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103640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742212-77EC-7F3E-B0C6-C2C4703E35C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F0E297-E1A4-B65C-02C4-BEA6AD6999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AEF695-0863-558B-A5C5-827E83C9B3BE}"/>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7136DC7-C1D2-7B6A-1C34-DCE33CF8EB4F}"/>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613610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2B0CEB-C8CF-DEB1-50DD-A4B1437EC2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B43D97-749C-684F-97FF-312EFCDF33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93FD20-F4E4-8BBF-7AFC-6969C18A0D73}"/>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28F1893F-8D8C-99C3-1236-48F6BD9F8618}"/>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436864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DB7D3B-F032-0CEA-3EED-9E218CB359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3C0F32-B3C0-03B4-22C0-D31013EB33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C300E2-C10E-DA31-0F37-2F49D11D8913}"/>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0C6609A2-129A-9D66-9FFE-5173DC2F73B9}"/>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4208066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569AB-0D44-7229-CBFB-5984822604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A4E4B9-BD09-E41B-A9D8-9CF32EA568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25A7EE-A74C-16BD-D73C-108AE3EA686D}"/>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E7538A58-0B29-ACC1-7396-0E24843A6975}"/>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172226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100F99-499F-D151-DE27-5E3475980B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1B7300-228B-B3B2-8F16-FB6652FB81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51818F-E5DD-9C24-4B1A-DB5CA24F9057}"/>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AE4A2220-C77C-953F-394D-D340D1B0A6CD}"/>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2932925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9E375-1A7D-3B55-EC38-353680464E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4D6A0E-0047-FF55-145D-CBDB9DCAEA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102790-0E64-F679-B47A-B9F28DF32AEF}"/>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02C62260-14B3-5650-E672-31DFE4396BEF}"/>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922858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4F258C-8DFA-66A5-7B19-36C89ED8BE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36DE74-B50D-C64C-EFDD-BCA57C86DE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CC3FA9-FC07-3946-AD0A-7C493B9C31BF}"/>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FBC37038-EB04-2E88-235E-A9F8003B7946}"/>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1744294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D6BDAD-C64C-D8EE-CBDF-0C36DA0171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6068E4-5E3A-FD50-9BC0-C16ED74F84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74623D-7672-D860-E633-B5492E1EF602}"/>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E88C93E5-5B7F-663B-CCCE-C4FAE55CA6AC}"/>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41625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405E1-7D28-347A-478B-0D55506312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AFF240-04F0-C57D-B5CE-E7F149AB7C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ACD121-6219-1FB4-4662-247D1185F46F}"/>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D5EFCAD4-4C5E-B2B2-9C61-931BDE2BCCE2}"/>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4140042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88C46-DF1B-A85E-CAAD-D58ECE4864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0A218E-E099-10A3-ADE2-5DF2729775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448EC9-4620-EB5F-5706-27BFF850BD38}"/>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F1948B60-93B3-FEDC-30ED-2550CC90403D}"/>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26995138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0D657-2B0B-1E06-305D-DFE6CC7699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902A00-DED3-1BB2-3D77-E1D20F15732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902B09-058F-6E87-C859-35FE8D7D3968}"/>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15B32698-FA31-2268-F688-841B7532D04D}"/>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5209456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F8A2D-3D30-B892-02AF-2C6B93EFB1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ED04C-565B-C4F4-FDC3-6F85680ACA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90C4C7-FEF6-2DEA-8F8C-6D033DF81D66}"/>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633E2687-5947-CC46-EECC-BFE2022BDBD8}"/>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15228926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406831-A104-672A-36F6-EB9B1092E3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39302A-5FC5-61C8-C316-E79C8BD32E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620AA7-EE75-7056-6215-4C7B4C2C5515}"/>
              </a:ext>
            </a:extLst>
          </p:cNvPr>
          <p:cNvSpPr>
            <a:spLocks noGrp="1"/>
          </p:cNvSpPr>
          <p:nvPr>
            <p:ph type="body" idx="1"/>
          </p:nvPr>
        </p:nvSpPr>
        <p:spPr/>
        <p:txBody>
          <a:bodyPr/>
          <a:lstStyle/>
          <a:p>
            <a:pPr algn="r" rtl="1"/>
            <a:r>
              <a:rPr lang="ar-SA" dirty="0"/>
              <a:t>"التصاميم المبتكرة والتطبيقات الواقعية للروبوتات والذكاء الاصطناعي"</a:t>
            </a:r>
            <a:endParaRPr lang="en-CA" dirty="0"/>
          </a:p>
        </p:txBody>
      </p:sp>
      <p:sp>
        <p:nvSpPr>
          <p:cNvPr id="4" name="Slide Number Placeholder 3">
            <a:extLst>
              <a:ext uri="{FF2B5EF4-FFF2-40B4-BE49-F238E27FC236}">
                <a16:creationId xmlns:a16="http://schemas.microsoft.com/office/drawing/2014/main" id="{37229BAF-BC8C-E969-C4A2-082556950E9D}"/>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4093019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2FAC67-5D0C-AEC2-6462-3C4F68AFFC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5FA4F4-321F-D221-C13C-7B34B6C44B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3B54DD8-8472-F825-D980-0A1DF23B8DD1}"/>
              </a:ext>
            </a:extLst>
          </p:cNvPr>
          <p:cNvSpPr>
            <a:spLocks noGrp="1"/>
          </p:cNvSpPr>
          <p:nvPr>
            <p:ph type="body" idx="1"/>
          </p:nvPr>
        </p:nvSpPr>
        <p:spPr/>
        <p:txBody>
          <a:bodyPr/>
          <a:lstStyle/>
          <a:p>
            <a:pPr algn="r" rtl="1"/>
            <a:r>
              <a:rPr lang="ar-SA" dirty="0"/>
              <a:t>الجراحة الروبوتية: تسمح الروبوتات الجراحية، مثل نظام دافنشي الجراحي، للجراحين بإجراء عمليات معقدة بدقة ومرونة وتحكم أكبر من التقنيات التقليدية. توفر هذه الروبوتات خيارات طفيفة التوغل، مما يقلل من وقت التعافي ويحسن نتائج المرضى.</a:t>
            </a:r>
            <a:endParaRPr lang="en-US" dirty="0"/>
          </a:p>
          <a:p>
            <a:pPr algn="r" rtl="1"/>
            <a:endParaRPr lang="en-CA" dirty="0"/>
          </a:p>
        </p:txBody>
      </p:sp>
      <p:sp>
        <p:nvSpPr>
          <p:cNvPr id="4" name="Slide Number Placeholder 3">
            <a:extLst>
              <a:ext uri="{FF2B5EF4-FFF2-40B4-BE49-F238E27FC236}">
                <a16:creationId xmlns:a16="http://schemas.microsoft.com/office/drawing/2014/main" id="{18F8D20F-21BC-1310-13F8-FB42FA95B50A}"/>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2901830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8358EE-91E8-2163-F21F-11E85B6BA7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692316-3797-82BD-09AE-F1E304F06B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0CA1DE-DCF0-F759-B60C-803B72EE2F53}"/>
              </a:ext>
            </a:extLst>
          </p:cNvPr>
          <p:cNvSpPr>
            <a:spLocks noGrp="1"/>
          </p:cNvSpPr>
          <p:nvPr>
            <p:ph type="body" idx="1"/>
          </p:nvPr>
        </p:nvSpPr>
        <p:spPr/>
        <p:txBody>
          <a:bodyPr/>
          <a:lstStyle/>
          <a:p>
            <a:pPr algn="r" rtl="1"/>
            <a:r>
              <a:rPr lang="ar-SA" dirty="0"/>
              <a:t>روبوتات الرعاية: تساعد الروبوتات المصممة لإعدادات الرعاية في مهام تتراوح بين مراقبة المريض وتقديم العلاج، مما يساعد على تخفيف عبء العمل على مقدمي الرعاية البشرية وتعزيز رعاية المرضى.</a:t>
            </a:r>
            <a:endParaRPr lang="en-CA" dirty="0"/>
          </a:p>
        </p:txBody>
      </p:sp>
      <p:sp>
        <p:nvSpPr>
          <p:cNvPr id="4" name="Slide Number Placeholder 3">
            <a:extLst>
              <a:ext uri="{FF2B5EF4-FFF2-40B4-BE49-F238E27FC236}">
                <a16:creationId xmlns:a16="http://schemas.microsoft.com/office/drawing/2014/main" id="{7FCA550B-8311-BF08-D5E6-DAB37FFBBDC5}"/>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42855163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735141-9CF4-C360-8894-60C92F994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2A1821-DABF-9B4F-5938-3EC6C94A58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6E0D5D0-2E30-EF84-3AE0-6D11D0672E1A}"/>
              </a:ext>
            </a:extLst>
          </p:cNvPr>
          <p:cNvSpPr>
            <a:spLocks noGrp="1"/>
          </p:cNvSpPr>
          <p:nvPr>
            <p:ph type="body" idx="1"/>
          </p:nvPr>
        </p:nvSpPr>
        <p:spPr/>
        <p:txBody>
          <a:bodyPr/>
          <a:lstStyle/>
          <a:p>
            <a:pPr algn="r" rtl="1"/>
            <a:r>
              <a:rPr lang="ar-SA" dirty="0"/>
              <a:t>زراعة</a:t>
            </a:r>
            <a:r>
              <a:rPr lang="en-US" dirty="0"/>
              <a:t>:</a:t>
            </a:r>
          </a:p>
          <a:p>
            <a:pPr algn="r" rtl="1"/>
            <a:r>
              <a:rPr lang="ar-SA" dirty="0"/>
              <a:t>الطائرات بدون طيار والروبوتات الزراعية: تُحدث هذه التقنيات ثورة في الممارسات الزراعية من خلال توفير مناظر جوية مفصلة تساعد في مراقبة المحاصيل وتقييم الصحة ورش المبيدات الحشرية المستهدفة. تعمل الروبوتات الأرضية على أتمتة المهام مثل إزالة الأعشاب والزراعة والحصاد.</a:t>
            </a:r>
            <a:endParaRPr lang="en-CA" dirty="0"/>
          </a:p>
        </p:txBody>
      </p:sp>
      <p:sp>
        <p:nvSpPr>
          <p:cNvPr id="4" name="Slide Number Placeholder 3">
            <a:extLst>
              <a:ext uri="{FF2B5EF4-FFF2-40B4-BE49-F238E27FC236}">
                <a16:creationId xmlns:a16="http://schemas.microsoft.com/office/drawing/2014/main" id="{D5BD040D-3463-C4AD-29B4-99E6F33EA1DD}"/>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2162153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5C9AA-CFE0-9730-751E-428146FF7B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3C5594-0092-9B01-E92A-F8137F74A2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EC5F5D-33E1-EBF1-171E-FC6199535081}"/>
              </a:ext>
            </a:extLst>
          </p:cNvPr>
          <p:cNvSpPr>
            <a:spLocks noGrp="1"/>
          </p:cNvSpPr>
          <p:nvPr>
            <p:ph type="body" idx="1"/>
          </p:nvPr>
        </p:nvSpPr>
        <p:spPr/>
        <p:txBody>
          <a:bodyPr/>
          <a:lstStyle/>
          <a:p>
            <a:pPr algn="r" rtl="1"/>
            <a:r>
              <a:rPr lang="ar-SA" dirty="0"/>
              <a:t>الزراعة الدقيقة: يتيح التحليل المعتمد على الذكاء الاصطناعي للبيانات المجمعة من أجهزة الاستشعار والطائرات بدون طيار للمزارعين اتخاذ قرارات مستنيرة بشأن إدارة المياه وتناوب المحاصيل واستراتيجيات الزراعة المثالية، مما يؤدي إلى زيادة إنتاجية المحاصيل واستدامتها.</a:t>
            </a:r>
            <a:endParaRPr lang="en-CA" dirty="0"/>
          </a:p>
        </p:txBody>
      </p:sp>
      <p:sp>
        <p:nvSpPr>
          <p:cNvPr id="4" name="Slide Number Placeholder 3">
            <a:extLst>
              <a:ext uri="{FF2B5EF4-FFF2-40B4-BE49-F238E27FC236}">
                <a16:creationId xmlns:a16="http://schemas.microsoft.com/office/drawing/2014/main" id="{717826BA-60C5-B855-1981-54F0C9A739E3}"/>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6161787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80500-501E-7F67-C053-1380583F7F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41D3A6-F8C2-33BA-FC9A-ABDAEAB16A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9969A6-7A2B-AE2A-1ABB-5DFFBC93D40C}"/>
              </a:ext>
            </a:extLst>
          </p:cNvPr>
          <p:cNvSpPr>
            <a:spLocks noGrp="1"/>
          </p:cNvSpPr>
          <p:nvPr>
            <p:ph type="body" idx="1"/>
          </p:nvPr>
        </p:nvSpPr>
        <p:spPr/>
        <p:txBody>
          <a:bodyPr/>
          <a:lstStyle/>
          <a:p>
            <a:pPr algn="r" rtl="1"/>
            <a:r>
              <a:rPr lang="ar-SA" dirty="0"/>
              <a:t>الحفاظ على البيئة</a:t>
            </a:r>
            <a:r>
              <a:rPr lang="en-US" dirty="0"/>
              <a:t>:</a:t>
            </a:r>
          </a:p>
          <a:p>
            <a:pPr algn="r" rtl="1"/>
            <a:r>
              <a:rPr lang="ar-SA" dirty="0"/>
              <a:t>الحفاظ على الحياة البرية: تقوم خوارزميات الذكاء الاصطناعي بتحليل الصور والبيانات من مصائد الكاميرا لمراقبة الحياة البرية، وتتبع أنشطة الصيد غير المشروع، ودراسة التنوع البيولوجي، مما يساهم في جهود الحفاظ على الحياة البرية.</a:t>
            </a:r>
            <a:endParaRPr lang="en-CA" dirty="0"/>
          </a:p>
        </p:txBody>
      </p:sp>
      <p:sp>
        <p:nvSpPr>
          <p:cNvPr id="4" name="Slide Number Placeholder 3">
            <a:extLst>
              <a:ext uri="{FF2B5EF4-FFF2-40B4-BE49-F238E27FC236}">
                <a16:creationId xmlns:a16="http://schemas.microsoft.com/office/drawing/2014/main" id="{1322A8C5-AAD9-2413-038F-BF8C29015C24}"/>
              </a:ext>
            </a:extLst>
          </p:cNvPr>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5371750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7DDB5-E55A-4458-1761-BA49D67DE9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825EBD-5E9C-D2DA-CC37-787B38A16B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890A5F-F707-8940-F2F8-32307E906F99}"/>
              </a:ext>
            </a:extLst>
          </p:cNvPr>
          <p:cNvSpPr>
            <a:spLocks noGrp="1"/>
          </p:cNvSpPr>
          <p:nvPr>
            <p:ph type="body" idx="1"/>
          </p:nvPr>
        </p:nvSpPr>
        <p:spPr/>
        <p:txBody>
          <a:bodyPr/>
          <a:lstStyle/>
          <a:p>
            <a:pPr algn="r" rtl="1"/>
            <a:r>
              <a:rPr lang="ar-SA" dirty="0"/>
              <a:t>تنظيف المحيطات: يتم نشر أنظمة روبوتية مبتكرة لجمع النفايات البلاستيكية وغيرها من النفايات من المحيطات والأنهار، لمعالجة القضية الحاسمة المتمثلة في تلوث المياه.</a:t>
            </a:r>
            <a:endParaRPr lang="en-CA" dirty="0"/>
          </a:p>
        </p:txBody>
      </p:sp>
      <p:sp>
        <p:nvSpPr>
          <p:cNvPr id="4" name="Slide Number Placeholder 3">
            <a:extLst>
              <a:ext uri="{FF2B5EF4-FFF2-40B4-BE49-F238E27FC236}">
                <a16:creationId xmlns:a16="http://schemas.microsoft.com/office/drawing/2014/main" id="{A716CF1C-F120-E085-5D29-B28A15A15131}"/>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77330016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852F8-CA41-D66E-B59D-4A24836F7D1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0255C4-5DF6-31E1-3563-08C21378FC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35E6407-40A3-6236-1E00-6B785DA2B60E}"/>
              </a:ext>
            </a:extLst>
          </p:cNvPr>
          <p:cNvSpPr>
            <a:spLocks noGrp="1"/>
          </p:cNvSpPr>
          <p:nvPr>
            <p:ph type="body" idx="1"/>
          </p:nvPr>
        </p:nvSpPr>
        <p:spPr/>
        <p:txBody>
          <a:bodyPr/>
          <a:lstStyle/>
          <a:p>
            <a:pPr algn="r" rtl="1"/>
            <a:r>
              <a:rPr lang="ar-SA" dirty="0"/>
              <a:t>الروبوتات التعليمية: تعمل الروبوتات كمساعدين تدريس أو منصات تعليمية، حيث تقدم تجارب تعليمية تفاعلية وشخصية. فهي تساعد في تدريس البرمجة وموضوعات العلوم والتكنولوجيا والهندسة والرياضيات واللغات، مما يجعل التعليم أكثر جاذبية.</a:t>
            </a:r>
            <a:endParaRPr lang="en-CA" dirty="0"/>
          </a:p>
        </p:txBody>
      </p:sp>
      <p:sp>
        <p:nvSpPr>
          <p:cNvPr id="4" name="Slide Number Placeholder 3">
            <a:extLst>
              <a:ext uri="{FF2B5EF4-FFF2-40B4-BE49-F238E27FC236}">
                <a16:creationId xmlns:a16="http://schemas.microsoft.com/office/drawing/2014/main" id="{97A516F6-1A64-2F82-37DC-1964573D6BEC}"/>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2152245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02AAC5-9009-7057-C7F3-FC169DF93F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7EAECF-FC83-CD91-6D32-109AB5FD1A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D920FF-DC48-5ABF-9510-AB4CE5549B05}"/>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64FB37AB-837C-99FD-4113-3F68C9F9E3B6}"/>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6965667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72357-D0AA-0EC9-5B1E-8CA3BA372B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7E81F8-9CE9-FA65-5DA6-AA953C203C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7B37D3-6CA2-98DE-EC06-D5C215889C78}"/>
              </a:ext>
            </a:extLst>
          </p:cNvPr>
          <p:cNvSpPr>
            <a:spLocks noGrp="1"/>
          </p:cNvSpPr>
          <p:nvPr>
            <p:ph type="body" idx="1"/>
          </p:nvPr>
        </p:nvSpPr>
        <p:spPr/>
        <p:txBody>
          <a:bodyPr/>
          <a:lstStyle/>
          <a:p>
            <a:pPr algn="r" rtl="1"/>
            <a:r>
              <a:rPr lang="ar-SA" dirty="0"/>
              <a:t>إدارة النفايات: تستخدم أنظمة جمع النفايات الذكية أجهزة استشعار لمراقبة مستويات النفايات وتحسين طرق التجميع، مما يؤدي إلى تحسين الكفاءة والنظافة.</a:t>
            </a:r>
            <a:endParaRPr lang="en-CA" dirty="0"/>
          </a:p>
        </p:txBody>
      </p:sp>
      <p:sp>
        <p:nvSpPr>
          <p:cNvPr id="4" name="Slide Number Placeholder 3">
            <a:extLst>
              <a:ext uri="{FF2B5EF4-FFF2-40B4-BE49-F238E27FC236}">
                <a16:creationId xmlns:a16="http://schemas.microsoft.com/office/drawing/2014/main" id="{9CFD035F-EA59-067E-9FE8-EA9E9EB8DCF5}"/>
              </a:ext>
            </a:extLst>
          </p:cNvPr>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7202827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7918005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2546880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10912576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8221886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12831483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8247197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221494902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13978669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958864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0699032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15007716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48994520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3</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25667739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يمكن التعامل مع تصنيف نظام التفاعل بين الإنسان والروبوت (</a:t>
            </a:r>
            <a:r>
              <a:rPr lang="en-CA" dirty="0"/>
              <a:t>HRI) </a:t>
            </a:r>
            <a:r>
              <a:rPr lang="ar-SA" dirty="0"/>
              <a:t>من عدة أبعاد، مما يعكس الطبيعة المتعددة الأوجه لكيفية تفاعل البشر والروبوتات. يساعد التصنيف في فهم وتصميم وتقييم أنظمة </a:t>
            </a:r>
            <a:r>
              <a:rPr lang="en-CA" dirty="0"/>
              <a:t>HRI </a:t>
            </a:r>
            <a:r>
              <a:rPr lang="ar-SA" dirty="0"/>
              <a:t>عبر مختلف المجالات. فيما يلي نظرة عامة على أبعاد التصنيف الشائعة في </a:t>
            </a:r>
            <a:endParaRPr lang="en-CA" dirty="0"/>
          </a:p>
          <a:p>
            <a:pPr algn="r" rtl="1"/>
            <a:r>
              <a:rPr lang="ar-SA" dirty="0"/>
              <a:t>الهدف: يوفر تصنيف أنظمة </a:t>
            </a:r>
            <a:r>
              <a:rPr lang="en-CA" dirty="0"/>
              <a:t>HRI </a:t>
            </a:r>
            <a:r>
              <a:rPr lang="ar-SA" dirty="0"/>
              <a:t>إطارًا لفهم الطرق المتنوعة التي يمكن أن يتفاعل بها الروبوتات والبشر.</a:t>
            </a:r>
            <a:r>
              <a:rPr lang="en-CA" dirty="0"/>
              <a:t>HRI:</a:t>
            </a:r>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428800167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marL="228600" indent="-228600" algn="r" rtl="1">
              <a:buAutoNum type="arabicPeriod"/>
            </a:pPr>
            <a:r>
              <a:rPr lang="ar-SA" dirty="0"/>
              <a:t>نوع التفاعل</a:t>
            </a:r>
            <a:r>
              <a:rPr lang="en-US" dirty="0"/>
              <a:t>:</a:t>
            </a:r>
          </a:p>
          <a:p>
            <a:pPr marL="0" indent="0" algn="r" rtl="1">
              <a:buNone/>
            </a:pPr>
            <a:r>
              <a:rPr lang="ar-SA" dirty="0"/>
              <a:t>التشغيل عن بعد: يتحكم المشغل البشري في الروبوت من مسافة بعيدة، وغالبًا ما يستخدم واجهة التحكم عن بعد. وتشمل التطبيقات الطيران بدون طيار، والجراحة عن بعد، والاستكشاف في البيئات الخطرة.</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27821404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الروبوتات المستقلة: تعمل الروبوتات بشكل مستقل بناءً على سلوكيات مبرمجة مسبقًا أو قرارات تعتمد على الذكاء الاصطناعي، مع الحد الأدنى من التدخل البشري. وتشمل الأمثلة روبوتات التنظيف المنزلية المستقلة والمركبات ذاتية القيادة.</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11074674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الروبوتات التعاونية (</a:t>
            </a:r>
            <a:r>
              <a:rPr lang="en-CA" dirty="0" err="1"/>
              <a:t>Cobots</a:t>
            </a:r>
            <a:r>
              <a:rPr lang="en-CA" dirty="0"/>
              <a:t>): </a:t>
            </a:r>
            <a:r>
              <a:rPr lang="ar-SA" dirty="0"/>
              <a:t>الروبوتات التي تعمل جنبًا إلى جنب مع البشر في المساحات المشتركة، وتساعد العمال البشريين بشكل مباشر. شائع في خطوط التصنيع والتجميع.</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8325198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2. الديناميكيات الاجتماعية</a:t>
            </a:r>
            <a:r>
              <a:rPr lang="en-CA" dirty="0"/>
              <a:t>:</a:t>
            </a:r>
          </a:p>
          <a:p>
            <a:pPr algn="r" rtl="1"/>
            <a:r>
              <a:rPr lang="ar-SA" dirty="0"/>
              <a:t>الروبوتات الاجتماعية: الروبوتات المصممة للتعامل مع البشر على المستوى الاجتماعي أو العاطفي، مثل الروبوتات المرافقة لكبار السن أو الروبوتات التعليمية للأطفال.</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41708613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الروبوتات المساعدة: التركيز على المهام الوظيفية دون الحاجة إلى التفاعل الاجتماعي أو العاطفي، مثل روبوتات المستودعات أو الطائرات الزراعية بدون طيار.</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13765368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3. مستوى الحكم الذاتي</a:t>
            </a:r>
            <a:r>
              <a:rPr lang="en-CA" dirty="0"/>
              <a:t>::</a:t>
            </a:r>
          </a:p>
          <a:p>
            <a:pPr algn="r" rtl="1"/>
            <a:r>
              <a:rPr lang="ar-SA" dirty="0"/>
              <a:t>ذاتية التحكم بالكامل: روبوتات قادرة على أداء المهام دون تدخل بشري، بناءً على بيانات الاستشعار والخوارزميات المحددة مسبقًا أو التعلم.</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273365653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شبه مستقلة: الروبوتات التي تتطلب توجيهًا بشريًا أو اتخاذ قرار في بعض الأحيان لأداء المهام.</a:t>
            </a:r>
            <a:endParaRPr lang="en-CA" dirty="0"/>
          </a:p>
          <a:p>
            <a:pPr algn="r" rtl="1"/>
            <a:r>
              <a:rPr lang="ar-SA" dirty="0"/>
              <a:t>يدوية/يتم تشغيلها عن بعد: روبوتات يتم التحكم فيها بالكامل من قبل البشر، دون قدرات ذاتية.</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152436284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4. التفاعل الجسدي مقابل التفاعل غير الجسدي</a:t>
            </a:r>
            <a:endParaRPr lang="en-CA" dirty="0"/>
          </a:p>
          <a:p>
            <a:pPr algn="r" rtl="1"/>
            <a:r>
              <a:rPr lang="ar-SA" dirty="0"/>
              <a:t>التفاعل الجسدي (</a:t>
            </a:r>
            <a:r>
              <a:rPr lang="en-CA" dirty="0" err="1"/>
              <a:t>pHRI</a:t>
            </a:r>
            <a:r>
              <a:rPr lang="en-CA" dirty="0"/>
              <a:t>): </a:t>
            </a:r>
            <a:r>
              <a:rPr lang="ar-SA" dirty="0"/>
              <a:t>يتضمن الاتصال الجسدي المباشر بين الإنسان والروبوت. يتضمن ذلك التلاعب التعاوني بالأشياء والمساعدة الجسدية والتواصل القائم على اللمس.</a:t>
            </a:r>
            <a:endParaRPr lang="en-CA" dirty="0"/>
          </a:p>
          <a:p>
            <a:pPr algn="r" rtl="1"/>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397116969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التفاعل غير الجسدي: يتضمن التفاعل من خلال وسائل بصرية أو سمعية أو غيرها من الوسائل غير اللمسية، مثل الأوامر والتحكم من خلال الواجهات الصوتية أو الرسومية.</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366968296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5. الغرض أو مجال التطبيق</a:t>
            </a:r>
            <a:r>
              <a:rPr lang="en-CA" dirty="0"/>
              <a:t>:</a:t>
            </a:r>
          </a:p>
          <a:p>
            <a:pPr algn="r" rtl="1"/>
            <a:r>
              <a:rPr lang="en-CA" dirty="0"/>
              <a:t>HRI </a:t>
            </a:r>
            <a:r>
              <a:rPr lang="ar-SA" dirty="0"/>
              <a:t>الصناعي: يركز التفاعل على التصنيع والتجميع والتطبيقات الصناعية الأخرى. الكفاءة والسلامة هي الاهتمامات الرئيسية.</a:t>
            </a:r>
          </a:p>
          <a:p>
            <a:pPr algn="r" rtl="1"/>
            <a:r>
              <a:rPr lang="en-CA" dirty="0"/>
              <a:t>HRI </a:t>
            </a:r>
            <a:r>
              <a:rPr lang="ar-SA" dirty="0"/>
              <a:t>الطبي: يتضمن الروبوتات الجراحية وروبوتات إعادة التأهيل وتطبيقات الرعاية الصحية الأخرى. الدقة والموثوقية أمر بالغ الأهمية.</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52</a:t>
            </a:fld>
            <a:endParaRPr lang="en-US"/>
          </a:p>
        </p:txBody>
      </p:sp>
    </p:spTree>
    <p:extLst>
      <p:ext uri="{BB962C8B-B14F-4D97-AF65-F5344CB8AC3E}">
        <p14:creationId xmlns:p14="http://schemas.microsoft.com/office/powerpoint/2010/main" val="4195910012"/>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خدمة </a:t>
            </a:r>
            <a:r>
              <a:rPr lang="en-CA" dirty="0"/>
              <a:t>HRI: </a:t>
            </a:r>
            <a:r>
              <a:rPr lang="ar-SA" dirty="0"/>
              <a:t>تشمل روبوتات الخدمة والمساعدة في مجال البيع بالتجزئة والضيافة والعناية الشخصية. تعتبر سهولة الاستخدام وتجربة المستخدم من النقاط المحورية.</a:t>
            </a:r>
          </a:p>
          <a:p>
            <a:pPr algn="r" rtl="1"/>
            <a:r>
              <a:rPr lang="en-CA" dirty="0"/>
              <a:t>HRI </a:t>
            </a:r>
            <a:r>
              <a:rPr lang="ar-SA" dirty="0"/>
              <a:t>التعليمي: الروبوتات المستخدمة كوسائل تعليمية أو منصات تعليمية. تعد المشاركة والقدرة على التكيف مع أساليب التعلم المختلفة أمرًا مهمًا.</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53</a:t>
            </a:fld>
            <a:endParaRPr lang="en-US"/>
          </a:p>
        </p:txBody>
      </p:sp>
    </p:spTree>
    <p:extLst>
      <p:ext uri="{BB962C8B-B14F-4D97-AF65-F5344CB8AC3E}">
        <p14:creationId xmlns:p14="http://schemas.microsoft.com/office/powerpoint/2010/main" val="270918761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D0707-ABDB-613A-9F6F-A8F409A1AC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E688C6-3338-35DA-43AF-D79146B560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D31A2C-9DF9-35F4-31EA-E0F0DD031C6A}"/>
              </a:ext>
            </a:extLst>
          </p:cNvPr>
          <p:cNvSpPr>
            <a:spLocks noGrp="1"/>
          </p:cNvSpPr>
          <p:nvPr>
            <p:ph type="body" idx="1"/>
          </p:nvPr>
        </p:nvSpPr>
        <p:spPr/>
        <p:txBody>
          <a:bodyPr/>
          <a:lstStyle/>
          <a:p>
            <a:pPr algn="r" rtl="1"/>
            <a:r>
              <a:rPr lang="ar-SA" dirty="0"/>
              <a:t>6. مدة وطبيعة التفاعل</a:t>
            </a:r>
            <a:r>
              <a:rPr lang="en-CA" dirty="0"/>
              <a:t>:</a:t>
            </a:r>
          </a:p>
          <a:p>
            <a:pPr algn="r" rtl="1"/>
            <a:r>
              <a:rPr lang="ar-SA" dirty="0"/>
              <a:t>التفاعل قصير المدى: لقاءات قصيرة بين البشر والروبوتات، نموذجية في الأماكن العامة أو لمهام محددة.</a:t>
            </a:r>
          </a:p>
          <a:p>
            <a:pPr algn="r" rtl="1"/>
            <a:r>
              <a:rPr lang="ar-SA" dirty="0"/>
              <a:t>التفاعل طويل الأمد: التفاعل لفترة طويلة مع مرور الوقت، وهو أمر شائع في الروبوتات المرافقة أو عندما يتم دمج الروبوتات في الروتين اليومي.</a:t>
            </a:r>
            <a:endParaRPr lang="en-CA" dirty="0"/>
          </a:p>
        </p:txBody>
      </p:sp>
      <p:sp>
        <p:nvSpPr>
          <p:cNvPr id="4" name="Slide Number Placeholder 3">
            <a:extLst>
              <a:ext uri="{FF2B5EF4-FFF2-40B4-BE49-F238E27FC236}">
                <a16:creationId xmlns:a16="http://schemas.microsoft.com/office/drawing/2014/main" id="{C0755A52-D88A-45F4-4F35-A87618BA8415}"/>
              </a:ext>
            </a:extLst>
          </p:cNvPr>
          <p:cNvSpPr>
            <a:spLocks noGrp="1"/>
          </p:cNvSpPr>
          <p:nvPr>
            <p:ph type="sldNum" sz="quarter" idx="5"/>
          </p:nvPr>
        </p:nvSpPr>
        <p:spPr/>
        <p:txBody>
          <a:bodyPr/>
          <a:lstStyle/>
          <a:p>
            <a:fld id="{E88088B5-5D3D-41C5-9929-9FAB3A249D9E}" type="slidenum">
              <a:rPr lang="en-US" smtClean="0"/>
              <a:t>54</a:t>
            </a:fld>
            <a:endParaRPr lang="en-US"/>
          </a:p>
        </p:txBody>
      </p:sp>
    </p:spTree>
    <p:extLst>
      <p:ext uri="{BB962C8B-B14F-4D97-AF65-F5344CB8AC3E}">
        <p14:creationId xmlns:p14="http://schemas.microsoft.com/office/powerpoint/2010/main" val="1807614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3/13/2024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4179226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885172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3/13/2024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8" r:id="rId14"/>
    <p:sldLayoutId id="2147483669"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22.jpeg"/><Relationship Id="rId5" Type="http://schemas.openxmlformats.org/officeDocument/2006/relationships/image" Target="../media/image9.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3.jpe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4.xml"/><Relationship Id="rId5" Type="http://schemas.openxmlformats.org/officeDocument/2006/relationships/image" Target="../media/image25.jpeg"/><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27.jpeg"/><Relationship Id="rId4" Type="http://schemas.openxmlformats.org/officeDocument/2006/relationships/image" Target="../media/image26.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4.xml"/><Relationship Id="rId5" Type="http://schemas.openxmlformats.org/officeDocument/2006/relationships/image" Target="../media/image29.jpeg"/><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14.xml"/><Relationship Id="rId5" Type="http://schemas.openxmlformats.org/officeDocument/2006/relationships/image" Target="../media/image31.jpeg"/><Relationship Id="rId4" Type="http://schemas.openxmlformats.org/officeDocument/2006/relationships/image" Target="../media/image30.jpe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14.xml"/><Relationship Id="rId5" Type="http://schemas.openxmlformats.org/officeDocument/2006/relationships/image" Target="../media/image33.png"/><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4.xml"/><Relationship Id="rId5" Type="http://schemas.openxmlformats.org/officeDocument/2006/relationships/image" Target="../media/image35.png"/><Relationship Id="rId4" Type="http://schemas.openxmlformats.org/officeDocument/2006/relationships/image" Target="../media/image34.jpe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4.xml"/><Relationship Id="rId5" Type="http://schemas.openxmlformats.org/officeDocument/2006/relationships/image" Target="../media/image37.jpeg"/><Relationship Id="rId4" Type="http://schemas.openxmlformats.org/officeDocument/2006/relationships/image" Target="../media/image36.jpe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14.xml"/><Relationship Id="rId5" Type="http://schemas.openxmlformats.org/officeDocument/2006/relationships/image" Target="../media/image39.jpeg"/><Relationship Id="rId4" Type="http://schemas.openxmlformats.org/officeDocument/2006/relationships/image" Target="../media/image38.jpe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14.xml"/><Relationship Id="rId4" Type="http://schemas.openxmlformats.org/officeDocument/2006/relationships/image" Target="../media/image40.jpe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7.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3.png"/><Relationship Id="rId7" Type="http://schemas.openxmlformats.org/officeDocument/2006/relationships/customXml" Target="../ink/ink2.xml"/><Relationship Id="rId2" Type="http://schemas.openxmlformats.org/officeDocument/2006/relationships/notesSlide" Target="../notesSlides/notesSlide28.xml"/><Relationship Id="rId1" Type="http://schemas.openxmlformats.org/officeDocument/2006/relationships/slideLayout" Target="../slideLayouts/slideLayout14.xml"/><Relationship Id="rId6" Type="http://schemas.openxmlformats.org/officeDocument/2006/relationships/image" Target="../media/image42.png"/><Relationship Id="rId5" Type="http://schemas.openxmlformats.org/officeDocument/2006/relationships/customXml" Target="../ink/ink1.xml"/><Relationship Id="rId10" Type="http://schemas.openxmlformats.org/officeDocument/2006/relationships/image" Target="../media/image45.png"/><Relationship Id="rId4" Type="http://schemas.openxmlformats.org/officeDocument/2006/relationships/image" Target="../media/image41.png"/><Relationship Id="rId9" Type="http://schemas.openxmlformats.org/officeDocument/2006/relationships/image" Target="../media/image44.png"/></Relationships>
</file>

<file path=ppt/slides/_rels/slide3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14.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50.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2.xml"/><Relationship Id="rId1" Type="http://schemas.openxmlformats.org/officeDocument/2006/relationships/slideLayout" Target="../slideLayouts/slideLayout14.xml"/><Relationship Id="rId5" Type="http://schemas.openxmlformats.org/officeDocument/2006/relationships/hyperlink" Target="https://www.w3schools.com/colors/colors_rgb.asp" TargetMode="External"/><Relationship Id="rId4" Type="http://schemas.openxmlformats.org/officeDocument/2006/relationships/image" Target="../media/image51.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3.xml"/><Relationship Id="rId1" Type="http://schemas.openxmlformats.org/officeDocument/2006/relationships/slideLayout" Target="../slideLayouts/slideLayout14.xml"/><Relationship Id="rId4" Type="http://schemas.openxmlformats.org/officeDocument/2006/relationships/image" Target="../media/image52.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4.xml"/><Relationship Id="rId1" Type="http://schemas.openxmlformats.org/officeDocument/2006/relationships/slideLayout" Target="../slideLayouts/slideLayout14.xml"/><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5.xml"/><Relationship Id="rId1" Type="http://schemas.openxmlformats.org/officeDocument/2006/relationships/slideLayout" Target="../slideLayouts/slideLayout14.xml"/><Relationship Id="rId4" Type="http://schemas.openxmlformats.org/officeDocument/2006/relationships/image" Target="../media/image54.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55.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14.xml"/><Relationship Id="rId4" Type="http://schemas.openxmlformats.org/officeDocument/2006/relationships/image" Target="../media/image56.png"/></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1.xml"/><Relationship Id="rId1" Type="http://schemas.openxmlformats.org/officeDocument/2006/relationships/slideLayout" Target="../slideLayouts/slideLayout14.xml"/><Relationship Id="rId4" Type="http://schemas.openxmlformats.org/officeDocument/2006/relationships/image" Target="../media/image57.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2.xml"/><Relationship Id="rId1" Type="http://schemas.openxmlformats.org/officeDocument/2006/relationships/slideLayout" Target="../slideLayouts/slideLayout14.xml"/><Relationship Id="rId4" Type="http://schemas.openxmlformats.org/officeDocument/2006/relationships/image" Target="../media/image58.jpeg"/></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3.xml"/><Relationship Id="rId1" Type="http://schemas.openxmlformats.org/officeDocument/2006/relationships/slideLayout" Target="../slideLayouts/slideLayout14.xml"/><Relationship Id="rId4" Type="http://schemas.openxmlformats.org/officeDocument/2006/relationships/image" Target="../media/image59.jpeg"/></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4.xml"/><Relationship Id="rId1" Type="http://schemas.openxmlformats.org/officeDocument/2006/relationships/slideLayout" Target="../slideLayouts/slideLayout14.xml"/><Relationship Id="rId4" Type="http://schemas.openxmlformats.org/officeDocument/2006/relationships/image" Target="../media/image60.jpeg"/></Relationships>
</file>

<file path=ppt/slides/_rels/slide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5.xml"/><Relationship Id="rId1" Type="http://schemas.openxmlformats.org/officeDocument/2006/relationships/slideLayout" Target="../slideLayouts/slideLayout14.xml"/><Relationship Id="rId4" Type="http://schemas.openxmlformats.org/officeDocument/2006/relationships/image" Target="../media/image61.jpeg"/></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6.xml"/><Relationship Id="rId1" Type="http://schemas.openxmlformats.org/officeDocument/2006/relationships/slideLayout" Target="../slideLayouts/slideLayout14.xml"/><Relationship Id="rId4" Type="http://schemas.openxmlformats.org/officeDocument/2006/relationships/image" Target="../media/image62.jpeg"/></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7.xml"/><Relationship Id="rId1" Type="http://schemas.openxmlformats.org/officeDocument/2006/relationships/slideLayout" Target="../slideLayouts/slideLayout14.xml"/><Relationship Id="rId5" Type="http://schemas.openxmlformats.org/officeDocument/2006/relationships/image" Target="../media/image64.png"/><Relationship Id="rId4" Type="http://schemas.openxmlformats.org/officeDocument/2006/relationships/image" Target="../media/image63.png"/></Relationships>
</file>

<file path=ppt/slides/_rels/slide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8.xml"/><Relationship Id="rId1" Type="http://schemas.openxmlformats.org/officeDocument/2006/relationships/slideLayout" Target="../slideLayouts/slideLayout14.xml"/><Relationship Id="rId4" Type="http://schemas.openxmlformats.org/officeDocument/2006/relationships/image" Target="../media/image65.jpeg"/></Relationships>
</file>

<file path=ppt/slides/_rels/slide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9.xml"/><Relationship Id="rId1" Type="http://schemas.openxmlformats.org/officeDocument/2006/relationships/slideLayout" Target="../slideLayouts/slideLayout14.xml"/><Relationship Id="rId4" Type="http://schemas.openxmlformats.org/officeDocument/2006/relationships/image" Target="../media/image66.jpeg"/></Relationships>
</file>

<file path=ppt/slides/_rels/slide5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0.xml"/><Relationship Id="rId1" Type="http://schemas.openxmlformats.org/officeDocument/2006/relationships/slideLayout" Target="../slideLayouts/slideLayout14.xml"/><Relationship Id="rId5" Type="http://schemas.openxmlformats.org/officeDocument/2006/relationships/image" Target="../media/image68.jpeg"/><Relationship Id="rId4" Type="http://schemas.openxmlformats.org/officeDocument/2006/relationships/image" Target="../media/image67.jpeg"/></Relationships>
</file>

<file path=ppt/slides/_rels/slide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1.xml"/><Relationship Id="rId1" Type="http://schemas.openxmlformats.org/officeDocument/2006/relationships/slideLayout" Target="../slideLayouts/slideLayout14.xml"/><Relationship Id="rId5" Type="http://schemas.openxmlformats.org/officeDocument/2006/relationships/image" Target="../media/image70.jpeg"/><Relationship Id="rId4" Type="http://schemas.openxmlformats.org/officeDocument/2006/relationships/image" Target="../media/image69.png"/></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2.xml"/><Relationship Id="rId1" Type="http://schemas.openxmlformats.org/officeDocument/2006/relationships/slideLayout" Target="../slideLayouts/slideLayout14.xml"/><Relationship Id="rId5" Type="http://schemas.openxmlformats.org/officeDocument/2006/relationships/image" Target="../media/image72.png"/><Relationship Id="rId4" Type="http://schemas.openxmlformats.org/officeDocument/2006/relationships/image" Target="../media/image71.jpeg"/></Relationships>
</file>

<file path=ppt/slides/_rels/slide55.xml.rels><?xml version="1.0" encoding="UTF-8" standalone="yes"?>
<Relationships xmlns="http://schemas.openxmlformats.org/package/2006/relationships"><Relationship Id="rId3" Type="http://schemas.openxmlformats.org/officeDocument/2006/relationships/image" Target="../media/image74.png"/><Relationship Id="rId7" Type="http://schemas.openxmlformats.org/officeDocument/2006/relationships/image" Target="../media/image77.svg"/><Relationship Id="rId2" Type="http://schemas.openxmlformats.org/officeDocument/2006/relationships/image" Target="../media/image73.jpeg"/><Relationship Id="rId1" Type="http://schemas.openxmlformats.org/officeDocument/2006/relationships/slideLayout" Target="../slideLayouts/slideLayout15.xml"/><Relationship Id="rId6" Type="http://schemas.openxmlformats.org/officeDocument/2006/relationships/image" Target="../media/image76.png"/><Relationship Id="rId5" Type="http://schemas.openxmlformats.org/officeDocument/2006/relationships/image" Target="../media/image3.png"/><Relationship Id="rId4" Type="http://schemas.openxmlformats.org/officeDocument/2006/relationships/image" Target="../media/image7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65830" y="5225807"/>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Khaled Eskaf</a:t>
            </a:r>
          </a:p>
        </p:txBody>
      </p:sp>
      <p:sp>
        <p:nvSpPr>
          <p:cNvPr id="31" name="TextBox 30">
            <a:extLst>
              <a:ext uri="{FF2B5EF4-FFF2-40B4-BE49-F238E27FC236}">
                <a16:creationId xmlns:a16="http://schemas.microsoft.com/office/drawing/2014/main" id="{16E4CC76-2D0D-6204-3FBC-B0856D8E8836}"/>
              </a:ext>
            </a:extLst>
          </p:cNvPr>
          <p:cNvSpPr txBox="1"/>
          <p:nvPr/>
        </p:nvSpPr>
        <p:spPr>
          <a:xfrm>
            <a:off x="56289" y="1401360"/>
            <a:ext cx="4996004" cy="2800767"/>
          </a:xfrm>
          <a:prstGeom prst="rect">
            <a:avLst/>
          </a:prstGeom>
          <a:noFill/>
        </p:spPr>
        <p:txBody>
          <a:bodyPr wrap="squar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Human-Robot Interaction and Autonomous Systems</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6288" y="58720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7</a:t>
            </a:r>
          </a:p>
        </p:txBody>
      </p:sp>
      <p:sp>
        <p:nvSpPr>
          <p:cNvPr id="46" name="TextBox 45">
            <a:extLst>
              <a:ext uri="{FF2B5EF4-FFF2-40B4-BE49-F238E27FC236}">
                <a16:creationId xmlns:a16="http://schemas.microsoft.com/office/drawing/2014/main" id="{FA59789B-D841-DB76-25B9-1348B202C2B5}"/>
              </a:ext>
            </a:extLst>
          </p:cNvPr>
          <p:cNvSpPr txBox="1"/>
          <p:nvPr/>
        </p:nvSpPr>
        <p:spPr>
          <a:xfrm>
            <a:off x="2134143" y="4131354"/>
            <a:ext cx="904415"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AI 616</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BD915862-A0FF-7927-C809-FBF15D05B163}"/>
              </a:ext>
            </a:extLst>
          </p:cNvPr>
          <p:cNvSpPr txBox="1"/>
          <p:nvPr/>
        </p:nvSpPr>
        <p:spPr>
          <a:xfrm>
            <a:off x="365128" y="4678753"/>
            <a:ext cx="4834799" cy="400110"/>
          </a:xfrm>
          <a:prstGeom prst="rect">
            <a:avLst/>
          </a:prstGeom>
          <a:noFill/>
        </p:spPr>
        <p:txBody>
          <a:bodyPr wrap="square">
            <a:spAutoFit/>
          </a:bodyPr>
          <a:lstStyle/>
          <a:p>
            <a:pPr algn="l" fontAlgn="base"/>
            <a:r>
              <a:rPr lang="en-US" sz="2000" b="1" i="0" dirty="0">
                <a:solidFill>
                  <a:srgbClr val="000000"/>
                </a:solidFill>
                <a:effectLst/>
                <a:latin typeface="Times New Roman" panose="02020603050405020304" pitchFamily="18" charset="0"/>
                <a:cs typeface="Times New Roman" panose="02020603050405020304" pitchFamily="18" charset="0"/>
              </a:rPr>
              <a:t>Master of Science in Artificial intelligence</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U LMS">
            <a:extLst>
              <a:ext uri="{FF2B5EF4-FFF2-40B4-BE49-F238E27FC236}">
                <a16:creationId xmlns:a16="http://schemas.microsoft.com/office/drawing/2014/main" id="{321C3FD0-8C2D-DD48-9D0D-6862DE8333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1914"/>
            <a:ext cx="1480347" cy="152135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9C0EC52-4922-7350-D18E-3C46D62B6C12}"/>
              </a:ext>
            </a:extLst>
          </p:cNvPr>
          <p:cNvPicPr>
            <a:picLocks noChangeAspect="1"/>
          </p:cNvPicPr>
          <p:nvPr/>
        </p:nvPicPr>
        <p:blipFill>
          <a:blip r:embed="rId3"/>
          <a:stretch>
            <a:fillRect/>
          </a:stretch>
        </p:blipFill>
        <p:spPr>
          <a:xfrm>
            <a:off x="2809613" y="19431"/>
            <a:ext cx="5995720" cy="6838569"/>
          </a:xfrm>
          <a:prstGeom prst="rect">
            <a:avLst/>
          </a:prstGeom>
        </p:spPr>
      </p:pic>
      <p:sp>
        <p:nvSpPr>
          <p:cNvPr id="2" name="TextBox 1">
            <a:extLst>
              <a:ext uri="{FF2B5EF4-FFF2-40B4-BE49-F238E27FC236}">
                <a16:creationId xmlns:a16="http://schemas.microsoft.com/office/drawing/2014/main" id="{8822FDDA-0E40-0640-2225-D9D135894C7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3" name="Graphic 21" descr="A logo for a university&#10;&#10;Description automatically generated">
            <a:extLst>
              <a:ext uri="{FF2B5EF4-FFF2-40B4-BE49-F238E27FC236}">
                <a16:creationId xmlns:a16="http://schemas.microsoft.com/office/drawing/2014/main" id="{532B716F-BBBB-C587-9CD3-9C34B8CA92A5}"/>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4" name="Rectangle 3">
            <a:extLst>
              <a:ext uri="{FF2B5EF4-FFF2-40B4-BE49-F238E27FC236}">
                <a16:creationId xmlns:a16="http://schemas.microsoft.com/office/drawing/2014/main" id="{5460D678-6A56-98FB-6B9D-30786C563956}"/>
              </a:ext>
            </a:extLst>
          </p:cNvPr>
          <p:cNvSpPr/>
          <p:nvPr/>
        </p:nvSpPr>
        <p:spPr>
          <a:xfrm>
            <a:off x="2459421" y="4192428"/>
            <a:ext cx="6805204" cy="867103"/>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CA" dirty="0"/>
          </a:p>
        </p:txBody>
      </p:sp>
    </p:spTree>
    <p:extLst>
      <p:ext uri="{BB962C8B-B14F-4D97-AF65-F5344CB8AC3E}">
        <p14:creationId xmlns:p14="http://schemas.microsoft.com/office/powerpoint/2010/main" val="1786006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2" descr="Revision: Reference list &lt;br/&gt;&lt;br/&gt; — PEER UK">
            <a:extLst>
              <a:ext uri="{FF2B5EF4-FFF2-40B4-BE49-F238E27FC236}">
                <a16:creationId xmlns:a16="http://schemas.microsoft.com/office/drawing/2014/main" id="{1F01EE3B-242E-D85A-4BDC-9E3581209E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6995" y="1857274"/>
            <a:ext cx="5073234" cy="31434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86FB60-AB21-DA33-1B23-A531FFB80C0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0315645-E365-8E58-F32A-8F9F049B3083}"/>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ECCD1B1-B993-FF5B-2BB7-B58699F00659}"/>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0639232-DF36-E956-5BC6-EE655B7DEAB9}"/>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F835641-E281-A607-5194-28B315AA7A9C}"/>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C1A0016-9BF8-CAE0-4485-63E9D140D87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092837D-AF2F-44DA-350F-06793F3D645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1028" name="Picture 4" descr="GitHub - albertbrucelee/webots-e-puck_robot-tutorial: Tutorial for  developing robot, implement on e-puck robot, simulated on Webots simulator">
            <a:extLst>
              <a:ext uri="{FF2B5EF4-FFF2-40B4-BE49-F238E27FC236}">
                <a16:creationId xmlns:a16="http://schemas.microsoft.com/office/drawing/2014/main" id="{840A79A7-5935-9DD3-2D21-9109D783B6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1474" y="1963710"/>
            <a:ext cx="78105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50153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A90AC-048E-E7CE-D05E-84A093E84EE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EBB8E523-1DDE-C608-F511-D2AB873FFDAB}"/>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89599A4-E819-7336-1CB2-BAB2B13306AB}"/>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5C5971D-B8C3-66E4-9871-9583F35C609D}"/>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8786F41-36DE-696F-7A42-E1EBEFCB87AF}"/>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F737CC2-FCB9-A235-4AC3-F4DA4AB6064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704022C-EB77-E566-342A-BE9A3F6D562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050" name="Picture 2">
            <a:extLst>
              <a:ext uri="{FF2B5EF4-FFF2-40B4-BE49-F238E27FC236}">
                <a16:creationId xmlns:a16="http://schemas.microsoft.com/office/drawing/2014/main" id="{A7250559-09B4-DFA0-707D-FA7658A9BB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160" y="2140142"/>
            <a:ext cx="4559808" cy="291827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E8ADBE2-ADD2-2B7E-3202-025FED478979}"/>
              </a:ext>
            </a:extLst>
          </p:cNvPr>
          <p:cNvSpPr txBox="1"/>
          <p:nvPr/>
        </p:nvSpPr>
        <p:spPr>
          <a:xfrm>
            <a:off x="2454656" y="670296"/>
            <a:ext cx="2632312" cy="461665"/>
          </a:xfrm>
          <a:prstGeom prst="rect">
            <a:avLst/>
          </a:prstGeom>
          <a:noFill/>
        </p:spPr>
        <p:txBody>
          <a:bodyPr wrap="square">
            <a:spAutoFit/>
          </a:bodyPr>
          <a:lstStyle/>
          <a:p>
            <a:r>
              <a:rPr lang="en-CA" sz="2400" b="1" i="0" dirty="0">
                <a:solidFill>
                  <a:srgbClr val="202122"/>
                </a:solidFill>
                <a:effectLst/>
                <a:latin typeface="Times New Roman" panose="02020603050405020304" pitchFamily="18" charset="0"/>
                <a:cs typeface="Times New Roman" panose="02020603050405020304" pitchFamily="18" charset="0"/>
              </a:rPr>
              <a:t> e-puck robot</a:t>
            </a:r>
            <a:endParaRPr lang="en-CA" sz="2400" b="1" dirty="0">
              <a:latin typeface="Times New Roman" panose="02020603050405020304" pitchFamily="18" charset="0"/>
              <a:cs typeface="Times New Roman" panose="02020603050405020304" pitchFamily="18" charset="0"/>
            </a:endParaRPr>
          </a:p>
        </p:txBody>
      </p:sp>
      <p:pic>
        <p:nvPicPr>
          <p:cNvPr id="2052" name="Picture 4" descr="Webots documentation: GCTronic' e-puck">
            <a:extLst>
              <a:ext uri="{FF2B5EF4-FFF2-40B4-BE49-F238E27FC236}">
                <a16:creationId xmlns:a16="http://schemas.microsoft.com/office/drawing/2014/main" id="{0A4E7FF9-F33D-4BB6-E455-882C68FF15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97670" y="1960980"/>
            <a:ext cx="3333750"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89261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ED3B0-FA90-E9A6-5564-EBA167E9E4C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CBECB5E-7352-B365-46F1-FF401286C1B2}"/>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0098E35-9F60-A474-F629-111AFD62798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DFCD550-1669-8159-A5C2-B112315832E7}"/>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D5B859B-AE45-DB97-2AB8-90425A9611E0}"/>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275A06A-C59F-9F98-37E9-531D3CFA0AE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203E6E6D-9209-A642-3FCC-09CE9C28B8D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D88B952-9CA7-D852-8599-805D8DDD69D4}"/>
              </a:ext>
            </a:extLst>
          </p:cNvPr>
          <p:cNvSpPr txBox="1"/>
          <p:nvPr/>
        </p:nvSpPr>
        <p:spPr>
          <a:xfrm>
            <a:off x="2368038" y="411640"/>
            <a:ext cx="6096000" cy="646331"/>
          </a:xfrm>
          <a:prstGeom prst="rect">
            <a:avLst/>
          </a:prstGeom>
          <a:noFill/>
        </p:spPr>
        <p:txBody>
          <a:bodyPr wrap="square">
            <a:spAutoFit/>
          </a:bodyPr>
          <a:lstStyle/>
          <a:p>
            <a:pPr algn="l"/>
            <a:r>
              <a:rPr lang="en-US" b="1" i="0" dirty="0">
                <a:solidFill>
                  <a:srgbClr val="0D0D0D"/>
                </a:solidFill>
                <a:effectLst/>
                <a:latin typeface="Söhne"/>
              </a:rPr>
              <a:t>Tutorial 3: Using Multiple Infrared Sensors for Enhanced Obstacle Avoidance</a:t>
            </a:r>
          </a:p>
        </p:txBody>
      </p:sp>
      <p:sp>
        <p:nvSpPr>
          <p:cNvPr id="9" name="TextBox 8">
            <a:extLst>
              <a:ext uri="{FF2B5EF4-FFF2-40B4-BE49-F238E27FC236}">
                <a16:creationId xmlns:a16="http://schemas.microsoft.com/office/drawing/2014/main" id="{4FA69354-5544-7E0F-6498-43F173154D52}"/>
              </a:ext>
            </a:extLst>
          </p:cNvPr>
          <p:cNvSpPr txBox="1"/>
          <p:nvPr/>
        </p:nvSpPr>
        <p:spPr>
          <a:xfrm>
            <a:off x="217715" y="1570642"/>
            <a:ext cx="11766276" cy="1676741"/>
          </a:xfrm>
          <a:prstGeom prst="rect">
            <a:avLst/>
          </a:prstGeom>
          <a:noFill/>
        </p:spPr>
        <p:txBody>
          <a:bodyPr wrap="square">
            <a:spAutoFit/>
          </a:bodyPr>
          <a:lstStyle/>
          <a:p>
            <a:pPr algn="l">
              <a:lnSpc>
                <a:spcPct val="200000"/>
              </a:lnSpc>
            </a:pPr>
            <a:r>
              <a:rPr lang="en-US" b="1" i="0" dirty="0">
                <a:solidFill>
                  <a:srgbClr val="0D0D0D"/>
                </a:solidFill>
                <a:effectLst/>
                <a:latin typeface="Söhne"/>
              </a:rPr>
              <a:t>Objective:</a:t>
            </a:r>
            <a:r>
              <a:rPr lang="en-US" b="0" i="0" dirty="0">
                <a:solidFill>
                  <a:srgbClr val="0D0D0D"/>
                </a:solidFill>
                <a:effectLst/>
                <a:latin typeface="Söhne"/>
              </a:rPr>
              <a:t> Expand obstacle detection to utilize multiple infrared sensors for more nuanced navigation.</a:t>
            </a:r>
          </a:p>
          <a:p>
            <a:pPr algn="l">
              <a:lnSpc>
                <a:spcPct val="200000"/>
              </a:lnSpc>
            </a:pPr>
            <a:r>
              <a:rPr lang="en-US" b="0" i="0" dirty="0">
                <a:solidFill>
                  <a:srgbClr val="0D0D0D"/>
                </a:solidFill>
                <a:effectLst/>
                <a:latin typeface="Söhne"/>
              </a:rPr>
              <a:t>Step 1: Controller Expansion for Multiple Sensors</a:t>
            </a:r>
          </a:p>
          <a:p>
            <a:pPr algn="l">
              <a:lnSpc>
                <a:spcPct val="200000"/>
              </a:lnSpc>
            </a:pPr>
            <a:r>
              <a:rPr lang="en-US" b="0" i="0" dirty="0">
                <a:solidFill>
                  <a:srgbClr val="0D0D0D"/>
                </a:solidFill>
                <a:effectLst/>
                <a:latin typeface="Söhne"/>
              </a:rPr>
              <a:t>Enhance the controller to read from multiple sensors and react accordingly.</a:t>
            </a:r>
          </a:p>
        </p:txBody>
      </p:sp>
    </p:spTree>
    <p:extLst>
      <p:ext uri="{BB962C8B-B14F-4D97-AF65-F5344CB8AC3E}">
        <p14:creationId xmlns:p14="http://schemas.microsoft.com/office/powerpoint/2010/main" val="3748281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9A37DD-8AF6-46C1-1CA6-0256FEF18F9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3197BB6-1AC5-D697-275B-53D2EAE46C45}"/>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FF23E4A-7C96-8FC5-79EF-3DC0A6221053}"/>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A846D1-94D0-EE3A-435F-5E2F5B0AD25F}"/>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9D9D932-338E-B403-9604-221B50048131}"/>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D242F9C-5A2A-875A-E6AC-984F4A327E5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C1E6144-50C6-D1E4-38C9-4E8A6218CA8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074" name="Picture 2">
            <a:extLst>
              <a:ext uri="{FF2B5EF4-FFF2-40B4-BE49-F238E27FC236}">
                <a16:creationId xmlns:a16="http://schemas.microsoft.com/office/drawing/2014/main" id="{1A932D82-4EE6-70CD-BB54-20DCED4E0F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9709" y="1998552"/>
            <a:ext cx="3276600" cy="30670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DE2147E-EC66-FA99-4B4C-87693DE19F5B}"/>
              </a:ext>
            </a:extLst>
          </p:cNvPr>
          <p:cNvSpPr txBox="1"/>
          <p:nvPr/>
        </p:nvSpPr>
        <p:spPr>
          <a:xfrm>
            <a:off x="137823" y="1327416"/>
            <a:ext cx="8720750" cy="1477328"/>
          </a:xfrm>
          <a:prstGeom prst="rect">
            <a:avLst/>
          </a:prstGeom>
          <a:noFill/>
        </p:spPr>
        <p:txBody>
          <a:bodyPr wrap="square">
            <a:spAutoFit/>
          </a:bodyPr>
          <a:lstStyle/>
          <a:p>
            <a:r>
              <a:rPr lang="en-US" b="0" i="0" dirty="0">
                <a:solidFill>
                  <a:srgbClr val="000000"/>
                </a:solidFill>
                <a:effectLst/>
                <a:latin typeface="Roboto" panose="02000000000000000000" pitchFamily="2" charset="0"/>
              </a:rPr>
              <a:t>Controller programming requires some information related to the e-puck model. In order to create the collision avoidance algorithm, we need to read the values of its 8 infra-red distance sensors located around its turret, and we need to actuate its two wheels. The way that the distance sensors are distributed around the turret and the e-puck direction are depicted in </a:t>
            </a:r>
            <a:r>
              <a:rPr lang="en-US" b="0" i="0" u="none" strike="noStrike" dirty="0">
                <a:solidFill>
                  <a:srgbClr val="3E95AF"/>
                </a:solidFill>
                <a:effectLst/>
                <a:latin typeface="Roboto" panose="02000000000000000000" pitchFamily="2" charset="0"/>
              </a:rPr>
              <a:t>this figure</a:t>
            </a:r>
            <a:r>
              <a:rPr lang="en-US" b="0" i="0" dirty="0">
                <a:solidFill>
                  <a:srgbClr val="000000"/>
                </a:solidFill>
                <a:effectLst/>
                <a:latin typeface="Roboto" panose="02000000000000000000" pitchFamily="2" charset="0"/>
              </a:rPr>
              <a:t>.</a:t>
            </a:r>
            <a:endParaRPr lang="en-CA" dirty="0"/>
          </a:p>
        </p:txBody>
      </p:sp>
      <p:pic>
        <p:nvPicPr>
          <p:cNvPr id="3076" name="Picture 4">
            <a:extLst>
              <a:ext uri="{FF2B5EF4-FFF2-40B4-BE49-F238E27FC236}">
                <a16:creationId xmlns:a16="http://schemas.microsoft.com/office/drawing/2014/main" id="{A1A30216-A5A2-2712-9442-3CAAA478334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0662" y="3114631"/>
            <a:ext cx="4393477" cy="26925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434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DBF95A-7693-6355-5033-A7031DA5126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84DA759-BDAE-497F-A6A3-BDEA3F175AD0}"/>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DD95430-29D3-CC84-C0A8-0A2D5BEF6562}"/>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EFA7E418-2CC4-C8A0-7E6D-B4F9AF273538}"/>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722FD82-CE80-7588-6D4D-95DD2C3E1CAC}"/>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0847978-5C6F-2139-5AEC-EBEB08A2A7D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DB0F819-DA4D-FE25-228C-1E79BB27DCB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910A3F4-6DF0-9D62-80DD-FFF5FDF874EA}"/>
              </a:ext>
            </a:extLst>
          </p:cNvPr>
          <p:cNvSpPr txBox="1"/>
          <p:nvPr/>
        </p:nvSpPr>
        <p:spPr>
          <a:xfrm>
            <a:off x="3466443" y="665613"/>
            <a:ext cx="3391557" cy="369332"/>
          </a:xfrm>
          <a:prstGeom prst="rect">
            <a:avLst/>
          </a:prstGeom>
          <a:noFill/>
        </p:spPr>
        <p:txBody>
          <a:bodyPr wrap="square">
            <a:spAutoFit/>
          </a:bodyPr>
          <a:lstStyle/>
          <a:p>
            <a:r>
              <a:rPr lang="en-CA" b="0" i="0" dirty="0">
                <a:solidFill>
                  <a:srgbClr val="0D0D0D"/>
                </a:solidFill>
                <a:effectLst/>
                <a:latin typeface="Söhne"/>
              </a:rPr>
              <a:t>Obstacle detection and navigation</a:t>
            </a:r>
            <a:endParaRPr lang="en-CA" dirty="0"/>
          </a:p>
        </p:txBody>
      </p:sp>
      <p:pic>
        <p:nvPicPr>
          <p:cNvPr id="9" name="Picture 8">
            <a:extLst>
              <a:ext uri="{FF2B5EF4-FFF2-40B4-BE49-F238E27FC236}">
                <a16:creationId xmlns:a16="http://schemas.microsoft.com/office/drawing/2014/main" id="{161FB095-19C0-DD51-F29E-936FD5599FA8}"/>
              </a:ext>
            </a:extLst>
          </p:cNvPr>
          <p:cNvPicPr>
            <a:picLocks noChangeAspect="1"/>
          </p:cNvPicPr>
          <p:nvPr/>
        </p:nvPicPr>
        <p:blipFill>
          <a:blip r:embed="rId4"/>
          <a:stretch>
            <a:fillRect/>
          </a:stretch>
        </p:blipFill>
        <p:spPr>
          <a:xfrm>
            <a:off x="249609" y="1395048"/>
            <a:ext cx="8035170" cy="4805880"/>
          </a:xfrm>
          <a:prstGeom prst="rect">
            <a:avLst/>
          </a:prstGeom>
        </p:spPr>
      </p:pic>
    </p:spTree>
    <p:extLst>
      <p:ext uri="{BB962C8B-B14F-4D97-AF65-F5344CB8AC3E}">
        <p14:creationId xmlns:p14="http://schemas.microsoft.com/office/powerpoint/2010/main" val="28476969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B7C0B-B517-2BCB-4403-409B0FA084AE}"/>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8531FC04-6314-D972-FAD1-EEC035F44BA0}"/>
              </a:ext>
            </a:extLst>
          </p:cNvPr>
          <p:cNvSpPr txBox="1"/>
          <p:nvPr/>
        </p:nvSpPr>
        <p:spPr>
          <a:xfrm>
            <a:off x="0" y="0"/>
            <a:ext cx="6637284" cy="6986528"/>
          </a:xfrm>
          <a:prstGeom prst="rect">
            <a:avLst/>
          </a:prstGeom>
          <a:noFill/>
        </p:spPr>
        <p:txBody>
          <a:bodyPr wrap="square">
            <a:spAutoFit/>
          </a:bodyPr>
          <a:lstStyle/>
          <a:p>
            <a:r>
              <a:rPr lang="en-CA" sz="1600" dirty="0">
                <a:highlight>
                  <a:srgbClr val="FFFF00"/>
                </a:highlight>
              </a:rPr>
              <a:t># Import necessary classes for the robot control</a:t>
            </a:r>
          </a:p>
          <a:p>
            <a:r>
              <a:rPr lang="en-CA" sz="1600" b="1" dirty="0"/>
              <a:t>from controller import Robot, Motor, </a:t>
            </a:r>
            <a:r>
              <a:rPr lang="en-CA" sz="1600" b="1" dirty="0" err="1"/>
              <a:t>DistanceSensor</a:t>
            </a:r>
            <a:endParaRPr lang="en-CA" sz="1600" b="1" dirty="0"/>
          </a:p>
          <a:p>
            <a:endParaRPr lang="en-CA" sz="1600" dirty="0"/>
          </a:p>
          <a:p>
            <a:r>
              <a:rPr lang="en-CA" sz="1600" dirty="0">
                <a:highlight>
                  <a:srgbClr val="FFFF00"/>
                </a:highlight>
              </a:rPr>
              <a:t># Initialize the Robot instance</a:t>
            </a:r>
          </a:p>
          <a:p>
            <a:r>
              <a:rPr lang="en-CA" sz="1600" b="1" dirty="0"/>
              <a:t>robot = Robot()</a:t>
            </a:r>
          </a:p>
          <a:p>
            <a:endParaRPr lang="en-CA" sz="1600" dirty="0"/>
          </a:p>
          <a:p>
            <a:r>
              <a:rPr lang="en-CA" sz="1600" dirty="0">
                <a:highlight>
                  <a:srgbClr val="FFFF00"/>
                </a:highlight>
              </a:rPr>
              <a:t># Define the time step of the robot's control loop</a:t>
            </a:r>
          </a:p>
          <a:p>
            <a:r>
              <a:rPr lang="en-CA" sz="1600" b="1" dirty="0"/>
              <a:t>TIME_STEP = 64</a:t>
            </a:r>
          </a:p>
          <a:p>
            <a:endParaRPr lang="en-CA" sz="1600" dirty="0"/>
          </a:p>
          <a:p>
            <a:r>
              <a:rPr lang="en-CA" sz="1600" dirty="0">
                <a:highlight>
                  <a:srgbClr val="FFFF00"/>
                </a:highlight>
              </a:rPr>
              <a:t># Initialize motor devices</a:t>
            </a:r>
          </a:p>
          <a:p>
            <a:r>
              <a:rPr lang="en-CA" sz="1600" b="1" dirty="0" err="1"/>
              <a:t>leftMotor</a:t>
            </a:r>
            <a:r>
              <a:rPr lang="en-CA" sz="1600" b="1" dirty="0"/>
              <a:t> = </a:t>
            </a:r>
            <a:r>
              <a:rPr lang="en-CA" sz="1600" b="1" dirty="0" err="1"/>
              <a:t>robot.getDevice</a:t>
            </a:r>
            <a:r>
              <a:rPr lang="en-CA" sz="1600" b="1" dirty="0"/>
              <a:t>('left wheel motor')</a:t>
            </a:r>
          </a:p>
          <a:p>
            <a:r>
              <a:rPr lang="en-CA" sz="1600" b="1" dirty="0" err="1"/>
              <a:t>rightMotor</a:t>
            </a:r>
            <a:r>
              <a:rPr lang="en-CA" sz="1600" b="1" dirty="0"/>
              <a:t> = </a:t>
            </a:r>
            <a:r>
              <a:rPr lang="en-CA" sz="1600" b="1" dirty="0" err="1"/>
              <a:t>robot.getDevice</a:t>
            </a:r>
            <a:r>
              <a:rPr lang="en-CA" sz="1600" b="1" dirty="0"/>
              <a:t>('right wheel motor’)</a:t>
            </a:r>
          </a:p>
          <a:p>
            <a:r>
              <a:rPr lang="en-CA" sz="1600" dirty="0">
                <a:highlight>
                  <a:srgbClr val="FFFF00"/>
                </a:highlight>
              </a:rPr>
              <a:t># Set to infinite position mode</a:t>
            </a:r>
            <a:endParaRPr lang="en-CA" sz="1600" b="1" dirty="0"/>
          </a:p>
          <a:p>
            <a:r>
              <a:rPr lang="en-CA" sz="1600" b="1" dirty="0" err="1"/>
              <a:t>leftMotor.setPosition</a:t>
            </a:r>
            <a:r>
              <a:rPr lang="en-CA" sz="1600" b="1" dirty="0"/>
              <a:t>(float('inf'))</a:t>
            </a:r>
            <a:endParaRPr lang="en-CA" sz="1600" dirty="0">
              <a:highlight>
                <a:srgbClr val="FFFF00"/>
              </a:highlight>
            </a:endParaRPr>
          </a:p>
          <a:p>
            <a:r>
              <a:rPr lang="en-CA" sz="1600" b="1" dirty="0" err="1"/>
              <a:t>rightMotor.setPosition</a:t>
            </a:r>
            <a:r>
              <a:rPr lang="en-CA" sz="1600" b="1" dirty="0"/>
              <a:t>(float('inf’))</a:t>
            </a:r>
          </a:p>
          <a:p>
            <a:r>
              <a:rPr lang="en-CA" sz="1600" dirty="0">
                <a:highlight>
                  <a:srgbClr val="FFFF00"/>
                </a:highlight>
              </a:rPr>
              <a:t># Initial velocity</a:t>
            </a:r>
            <a:endParaRPr lang="en-CA" sz="1600" b="1" dirty="0"/>
          </a:p>
          <a:p>
            <a:r>
              <a:rPr lang="en-CA" sz="1600" b="1" dirty="0" err="1"/>
              <a:t>leftMotor.setVelocity</a:t>
            </a:r>
            <a:r>
              <a:rPr lang="en-CA" sz="1600" b="1" dirty="0"/>
              <a:t>(0.0) </a:t>
            </a:r>
          </a:p>
          <a:p>
            <a:r>
              <a:rPr lang="en-CA" sz="1600" b="1" dirty="0" err="1"/>
              <a:t>rightMotor.setVelocity</a:t>
            </a:r>
            <a:r>
              <a:rPr lang="en-CA" sz="1600" b="1" dirty="0"/>
              <a:t>(0.0)</a:t>
            </a:r>
            <a:endParaRPr lang="en-CA" sz="1600" dirty="0"/>
          </a:p>
          <a:p>
            <a:r>
              <a:rPr lang="en-CA" sz="1600" dirty="0">
                <a:highlight>
                  <a:srgbClr val="FFFF00"/>
                </a:highlight>
              </a:rPr>
              <a:t># Speed constants</a:t>
            </a:r>
          </a:p>
          <a:p>
            <a:r>
              <a:rPr lang="en-CA" sz="1600" b="1" dirty="0"/>
              <a:t>FORWARD_SPEED = 5.0</a:t>
            </a:r>
          </a:p>
          <a:p>
            <a:r>
              <a:rPr lang="en-US" sz="1600" dirty="0">
                <a:highlight>
                  <a:srgbClr val="00FFFF"/>
                </a:highlight>
              </a:rPr>
              <a:t># Initialize multiple distance sensors by their names</a:t>
            </a:r>
          </a:p>
          <a:p>
            <a:r>
              <a:rPr lang="en-US" sz="1600" b="1" dirty="0"/>
              <a:t>sensors = ['ps0', 'ps1', 'ps2', 'ps7']</a:t>
            </a:r>
          </a:p>
          <a:p>
            <a:r>
              <a:rPr lang="en-US" sz="1600" b="1" dirty="0" err="1"/>
              <a:t>sensorObjects</a:t>
            </a:r>
            <a:r>
              <a:rPr lang="en-US" sz="1600" b="1" dirty="0"/>
              <a:t> = []</a:t>
            </a:r>
          </a:p>
          <a:p>
            <a:r>
              <a:rPr lang="en-US" sz="1600" b="1" dirty="0"/>
              <a:t>for </a:t>
            </a:r>
            <a:r>
              <a:rPr lang="en-US" sz="1600" b="1" dirty="0" err="1"/>
              <a:t>sensorName</a:t>
            </a:r>
            <a:r>
              <a:rPr lang="en-US" sz="1600" b="1" dirty="0"/>
              <a:t> in sensors:</a:t>
            </a:r>
          </a:p>
          <a:p>
            <a:r>
              <a:rPr lang="en-US" sz="1600" b="1" dirty="0"/>
              <a:t>    sensor = </a:t>
            </a:r>
            <a:r>
              <a:rPr lang="en-US" sz="1600" b="1" dirty="0" err="1"/>
              <a:t>robot.getDevice</a:t>
            </a:r>
            <a:r>
              <a:rPr lang="en-US" sz="1600" b="1" dirty="0"/>
              <a:t>(</a:t>
            </a:r>
            <a:r>
              <a:rPr lang="en-US" sz="1600" b="1" dirty="0" err="1"/>
              <a:t>sensorName</a:t>
            </a:r>
            <a:r>
              <a:rPr lang="en-US" sz="1600" b="1" dirty="0"/>
              <a:t>)  </a:t>
            </a:r>
            <a:r>
              <a:rPr lang="en-US" sz="1600" dirty="0">
                <a:highlight>
                  <a:srgbClr val="00FFFF"/>
                </a:highlight>
              </a:rPr>
              <a:t># Get the sensor device</a:t>
            </a:r>
          </a:p>
          <a:p>
            <a:r>
              <a:rPr lang="en-US" sz="1600" b="1" dirty="0"/>
              <a:t>    </a:t>
            </a:r>
            <a:r>
              <a:rPr lang="en-US" sz="1600" b="1" dirty="0" err="1"/>
              <a:t>sensor.enable</a:t>
            </a:r>
            <a:r>
              <a:rPr lang="en-US" sz="1600" b="1" dirty="0"/>
              <a:t>(TIME_STEP)  </a:t>
            </a:r>
            <a:r>
              <a:rPr lang="en-US" sz="1600" dirty="0">
                <a:highlight>
                  <a:srgbClr val="00FFFF"/>
                </a:highlight>
              </a:rPr>
              <a:t># Enable the sensor with the defined time step</a:t>
            </a:r>
          </a:p>
          <a:p>
            <a:r>
              <a:rPr lang="en-US" sz="1600" dirty="0"/>
              <a:t>    </a:t>
            </a:r>
            <a:r>
              <a:rPr lang="en-US" sz="1600" b="1" dirty="0" err="1"/>
              <a:t>sensorObjects.append</a:t>
            </a:r>
            <a:r>
              <a:rPr lang="en-US" sz="1600" b="1" dirty="0"/>
              <a:t>(sensor</a:t>
            </a:r>
            <a:r>
              <a:rPr lang="en-US" sz="1600" b="1" dirty="0">
                <a:highlight>
                  <a:srgbClr val="00FFFF"/>
                </a:highlight>
              </a:rPr>
              <a:t>)  </a:t>
            </a:r>
            <a:r>
              <a:rPr lang="en-US" sz="1600" dirty="0">
                <a:highlight>
                  <a:srgbClr val="00FFFF"/>
                </a:highlight>
              </a:rPr>
              <a:t># Append the sensor object to the list</a:t>
            </a:r>
            <a:endParaRPr lang="en-CA" sz="1600" dirty="0">
              <a:highlight>
                <a:srgbClr val="00FFFF"/>
              </a:highlight>
            </a:endParaRPr>
          </a:p>
        </p:txBody>
      </p:sp>
      <p:sp>
        <p:nvSpPr>
          <p:cNvPr id="18" name="TextBox 17">
            <a:extLst>
              <a:ext uri="{FF2B5EF4-FFF2-40B4-BE49-F238E27FC236}">
                <a16:creationId xmlns:a16="http://schemas.microsoft.com/office/drawing/2014/main" id="{6C86B578-47CF-877A-41F9-1274318F8868}"/>
              </a:ext>
            </a:extLst>
          </p:cNvPr>
          <p:cNvSpPr txBox="1"/>
          <p:nvPr/>
        </p:nvSpPr>
        <p:spPr>
          <a:xfrm>
            <a:off x="6832382" y="278378"/>
            <a:ext cx="6113078" cy="5355312"/>
          </a:xfrm>
          <a:prstGeom prst="rect">
            <a:avLst/>
          </a:prstGeom>
          <a:noFill/>
        </p:spPr>
        <p:txBody>
          <a:bodyPr wrap="square">
            <a:spAutoFit/>
          </a:bodyPr>
          <a:lstStyle/>
          <a:p>
            <a:r>
              <a:rPr lang="en-CA" dirty="0">
                <a:highlight>
                  <a:srgbClr val="00FF00"/>
                </a:highlight>
              </a:rPr>
              <a:t># Control loop: execute at each simulation step</a:t>
            </a:r>
          </a:p>
          <a:p>
            <a:r>
              <a:rPr lang="en-CA" b="1" dirty="0"/>
              <a:t>while </a:t>
            </a:r>
            <a:r>
              <a:rPr lang="en-CA" b="1" dirty="0" err="1"/>
              <a:t>robot.step</a:t>
            </a:r>
            <a:r>
              <a:rPr lang="en-CA" b="1" dirty="0"/>
              <a:t>(TIME_STEP) != -1:</a:t>
            </a:r>
          </a:p>
          <a:p>
            <a:r>
              <a:rPr lang="en-CA" dirty="0"/>
              <a:t>    </a:t>
            </a:r>
            <a:r>
              <a:rPr lang="en-CA" dirty="0">
                <a:highlight>
                  <a:srgbClr val="00FFFF"/>
                </a:highlight>
              </a:rPr>
              <a:t># Read sensor values into a list</a:t>
            </a:r>
          </a:p>
          <a:p>
            <a:r>
              <a:rPr lang="en-CA" dirty="0"/>
              <a:t>    </a:t>
            </a:r>
            <a:r>
              <a:rPr lang="en-CA" b="1" dirty="0" err="1"/>
              <a:t>sensorValues</a:t>
            </a:r>
            <a:r>
              <a:rPr lang="en-CA" b="1" dirty="0"/>
              <a:t> = [</a:t>
            </a:r>
            <a:r>
              <a:rPr lang="en-CA" b="1" dirty="0" err="1"/>
              <a:t>sensor.getValue</a:t>
            </a:r>
            <a:r>
              <a:rPr lang="en-CA" b="1" dirty="0"/>
              <a:t>() for sensor in </a:t>
            </a:r>
            <a:r>
              <a:rPr lang="en-CA" b="1" dirty="0" err="1"/>
              <a:t>sensorObjects</a:t>
            </a:r>
            <a:r>
              <a:rPr lang="en-CA" b="1" dirty="0"/>
              <a:t>]</a:t>
            </a:r>
          </a:p>
          <a:p>
            <a:endParaRPr lang="en-CA" dirty="0"/>
          </a:p>
          <a:p>
            <a:r>
              <a:rPr lang="en-CA" dirty="0">
                <a:highlight>
                  <a:srgbClr val="00FF00"/>
                </a:highlight>
              </a:rPr>
              <a:t>    # Basic obstacle detection and navigation strategy</a:t>
            </a:r>
          </a:p>
          <a:p>
            <a:r>
              <a:rPr lang="en-CA" b="1" dirty="0"/>
              <a:t>    if </a:t>
            </a:r>
            <a:r>
              <a:rPr lang="en-CA" b="1" dirty="0" err="1"/>
              <a:t>sensorValues</a:t>
            </a:r>
            <a:r>
              <a:rPr lang="en-CA" b="1" dirty="0"/>
              <a:t>[0] &lt; 70 or </a:t>
            </a:r>
            <a:r>
              <a:rPr lang="en-CA" b="1" dirty="0" err="1"/>
              <a:t>sensorValues</a:t>
            </a:r>
            <a:r>
              <a:rPr lang="en-CA" b="1" dirty="0"/>
              <a:t>[1] &lt; 70:</a:t>
            </a:r>
          </a:p>
          <a:p>
            <a:r>
              <a:rPr lang="en-CA" dirty="0">
                <a:highlight>
                  <a:srgbClr val="00FFFF"/>
                </a:highlight>
              </a:rPr>
              <a:t>        # Obstacle detected in front or front-right: turn left</a:t>
            </a:r>
          </a:p>
          <a:p>
            <a:r>
              <a:rPr lang="en-CA" dirty="0"/>
              <a:t>        </a:t>
            </a:r>
            <a:r>
              <a:rPr lang="en-CA" b="1" dirty="0" err="1"/>
              <a:t>leftMotor.setVelocity</a:t>
            </a:r>
            <a:r>
              <a:rPr lang="en-CA" b="1" dirty="0"/>
              <a:t>(-FORWARD_SPEED)</a:t>
            </a:r>
          </a:p>
          <a:p>
            <a:r>
              <a:rPr lang="en-CA" b="1" dirty="0"/>
              <a:t>        </a:t>
            </a:r>
            <a:r>
              <a:rPr lang="en-CA" b="1" dirty="0" err="1"/>
              <a:t>rightMotor.setVelocity</a:t>
            </a:r>
            <a:r>
              <a:rPr lang="en-CA" b="1" dirty="0"/>
              <a:t>(FORWARD_SPEED)</a:t>
            </a:r>
          </a:p>
          <a:p>
            <a:r>
              <a:rPr lang="en-CA" b="1" dirty="0"/>
              <a:t>    </a:t>
            </a:r>
            <a:r>
              <a:rPr lang="en-CA" b="1" dirty="0" err="1"/>
              <a:t>elif</a:t>
            </a:r>
            <a:r>
              <a:rPr lang="en-CA" b="1" dirty="0"/>
              <a:t> </a:t>
            </a:r>
            <a:r>
              <a:rPr lang="en-CA" b="1" dirty="0" err="1"/>
              <a:t>sensorValues</a:t>
            </a:r>
            <a:r>
              <a:rPr lang="en-CA" b="1" dirty="0"/>
              <a:t>[3] &lt; 800:</a:t>
            </a:r>
          </a:p>
          <a:p>
            <a:r>
              <a:rPr lang="en-CA" dirty="0">
                <a:highlight>
                  <a:srgbClr val="00FFFF"/>
                </a:highlight>
              </a:rPr>
              <a:t>        # Obstacle detected in front-left: turn right</a:t>
            </a:r>
          </a:p>
          <a:p>
            <a:r>
              <a:rPr lang="en-CA" dirty="0"/>
              <a:t>        </a:t>
            </a:r>
            <a:r>
              <a:rPr lang="en-CA" b="1" dirty="0" err="1"/>
              <a:t>leftMotor.setVelocity</a:t>
            </a:r>
            <a:r>
              <a:rPr lang="en-CA" b="1" dirty="0"/>
              <a:t>(FORWARD_SPEED)</a:t>
            </a:r>
          </a:p>
          <a:p>
            <a:r>
              <a:rPr lang="en-CA" b="1" dirty="0"/>
              <a:t>        </a:t>
            </a:r>
            <a:r>
              <a:rPr lang="en-CA" b="1" dirty="0" err="1"/>
              <a:t>rightMotor.setVelocity</a:t>
            </a:r>
            <a:r>
              <a:rPr lang="en-CA" b="1" dirty="0"/>
              <a:t>(-FORWARD_SPEED)</a:t>
            </a:r>
          </a:p>
          <a:p>
            <a:r>
              <a:rPr lang="en-CA" b="1" dirty="0"/>
              <a:t>    else:</a:t>
            </a:r>
          </a:p>
          <a:p>
            <a:r>
              <a:rPr lang="en-CA" dirty="0">
                <a:highlight>
                  <a:srgbClr val="00FFFF"/>
                </a:highlight>
              </a:rPr>
              <a:t>        # No obstacle detected: move forward</a:t>
            </a:r>
          </a:p>
          <a:p>
            <a:r>
              <a:rPr lang="en-CA" b="1" dirty="0"/>
              <a:t>        </a:t>
            </a:r>
            <a:r>
              <a:rPr lang="en-CA" b="1" dirty="0" err="1"/>
              <a:t>leftMotor.setVelocity</a:t>
            </a:r>
            <a:r>
              <a:rPr lang="en-CA" b="1" dirty="0"/>
              <a:t>(FORWARD_SPEED)</a:t>
            </a:r>
          </a:p>
          <a:p>
            <a:r>
              <a:rPr lang="en-CA" b="1" dirty="0"/>
              <a:t>        </a:t>
            </a:r>
            <a:r>
              <a:rPr lang="en-CA" b="1" dirty="0" err="1"/>
              <a:t>rightMotor.setVelocity</a:t>
            </a:r>
            <a:r>
              <a:rPr lang="en-CA" b="1" dirty="0"/>
              <a:t>(FORWARD_SPEED)</a:t>
            </a:r>
          </a:p>
        </p:txBody>
      </p:sp>
    </p:spTree>
    <p:extLst>
      <p:ext uri="{BB962C8B-B14F-4D97-AF65-F5344CB8AC3E}">
        <p14:creationId xmlns:p14="http://schemas.microsoft.com/office/powerpoint/2010/main" val="16634578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750855-BD26-EA98-6AEA-0415E45EC94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3F06C44-00C8-6F4F-5AF2-FC9F30559A40}"/>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4717BA37-B00C-4F10-4202-B0A5AA736DF0}"/>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15994C94-0132-5067-CF48-29A11175C46E}"/>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8FFCB97-F188-B31A-9089-D0D8BCB03BD4}"/>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0296803-5DAE-4516-FB93-F0734B979BF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DE8CB5A-8A59-3A79-5345-F5CFD07B2C8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12" name="TextBox 11">
            <a:extLst>
              <a:ext uri="{FF2B5EF4-FFF2-40B4-BE49-F238E27FC236}">
                <a16:creationId xmlns:a16="http://schemas.microsoft.com/office/drawing/2014/main" id="{2903B922-33C6-5760-381C-EC170BB33196}"/>
              </a:ext>
            </a:extLst>
          </p:cNvPr>
          <p:cNvSpPr txBox="1"/>
          <p:nvPr/>
        </p:nvSpPr>
        <p:spPr>
          <a:xfrm>
            <a:off x="2784862" y="735137"/>
            <a:ext cx="5472531" cy="369332"/>
          </a:xfrm>
          <a:prstGeom prst="rect">
            <a:avLst/>
          </a:prstGeom>
          <a:noFill/>
        </p:spPr>
        <p:txBody>
          <a:bodyPr wrap="square">
            <a:spAutoFit/>
          </a:bodyPr>
          <a:lstStyle/>
          <a:p>
            <a:r>
              <a:rPr lang="en-US" b="1" i="0" dirty="0">
                <a:solidFill>
                  <a:srgbClr val="0D0D0D"/>
                </a:solidFill>
                <a:effectLst/>
                <a:latin typeface="Times New Roman" panose="02020603050405020304" pitchFamily="18" charset="0"/>
                <a:cs typeface="Times New Roman" panose="02020603050405020304" pitchFamily="18" charset="0"/>
              </a:rPr>
              <a:t>Initializing multiple distance sensors on a robot</a:t>
            </a:r>
            <a:endParaRPr lang="en-CA" b="1" dirty="0">
              <a:latin typeface="Times New Roman" panose="02020603050405020304" pitchFamily="18" charset="0"/>
              <a:cs typeface="Times New Roman" panose="02020603050405020304" pitchFamily="18" charset="0"/>
            </a:endParaRPr>
          </a:p>
        </p:txBody>
      </p:sp>
      <p:pic>
        <p:nvPicPr>
          <p:cNvPr id="14" name="Picture 13">
            <a:extLst>
              <a:ext uri="{FF2B5EF4-FFF2-40B4-BE49-F238E27FC236}">
                <a16:creationId xmlns:a16="http://schemas.microsoft.com/office/drawing/2014/main" id="{D400E5DE-F2D6-15F3-2470-F97CEFAC91B3}"/>
              </a:ext>
            </a:extLst>
          </p:cNvPr>
          <p:cNvPicPr>
            <a:picLocks noChangeAspect="1"/>
          </p:cNvPicPr>
          <p:nvPr/>
        </p:nvPicPr>
        <p:blipFill>
          <a:blip r:embed="rId4"/>
          <a:stretch>
            <a:fillRect/>
          </a:stretch>
        </p:blipFill>
        <p:spPr>
          <a:xfrm>
            <a:off x="276868" y="1494592"/>
            <a:ext cx="7166436" cy="4724905"/>
          </a:xfrm>
          <a:prstGeom prst="rect">
            <a:avLst/>
          </a:prstGeom>
        </p:spPr>
      </p:pic>
      <p:pic>
        <p:nvPicPr>
          <p:cNvPr id="3075" name="Picture 3" descr="Overhead view of an E-Puck robot with the angles between proximity... |  Download Scientific Diagram">
            <a:extLst>
              <a:ext uri="{FF2B5EF4-FFF2-40B4-BE49-F238E27FC236}">
                <a16:creationId xmlns:a16="http://schemas.microsoft.com/office/drawing/2014/main" id="{3DFA4768-609A-BE3A-3D86-797318B6B7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27161" y="1741428"/>
            <a:ext cx="4163447" cy="391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52242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1545E5-2584-3B26-B5FD-ECD5566AAD8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FAFE586-E31F-3F1D-51C8-C4C8D31E14BA}"/>
              </a:ext>
            </a:extLst>
          </p:cNvPr>
          <p:cNvSpPr/>
          <p:nvPr/>
        </p:nvSpPr>
        <p:spPr>
          <a:xfrm>
            <a:off x="0" y="1200647"/>
            <a:ext cx="12054177" cy="53607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5A11B99-6D75-056B-4177-7968763E6505}"/>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F2ECE88-B328-7021-1ACC-73BA1A525AD2}"/>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61D558-2363-6C11-EED9-CF74687CD60D}"/>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82C2D20-46DF-1ED3-95F2-DC830AC943E6}"/>
              </a:ext>
            </a:extLst>
          </p:cNvPr>
          <p:cNvSpPr txBox="1"/>
          <p:nvPr/>
        </p:nvSpPr>
        <p:spPr>
          <a:xfrm>
            <a:off x="9847949"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A77BB0B-0B3A-387E-FAC5-CC10A2D3EAC8}"/>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FE020E5-1104-2DE4-BC54-01B1DA7D36F1}"/>
              </a:ext>
            </a:extLst>
          </p:cNvPr>
          <p:cNvSpPr txBox="1"/>
          <p:nvPr/>
        </p:nvSpPr>
        <p:spPr>
          <a:xfrm>
            <a:off x="2578879" y="622468"/>
            <a:ext cx="6097314" cy="369332"/>
          </a:xfrm>
          <a:prstGeom prst="rect">
            <a:avLst/>
          </a:prstGeom>
          <a:noFill/>
        </p:spPr>
        <p:txBody>
          <a:bodyPr wrap="square">
            <a:spAutoFit/>
          </a:bodyPr>
          <a:lstStyle/>
          <a:p>
            <a:r>
              <a:rPr lang="en-US" b="0" i="0" dirty="0">
                <a:solidFill>
                  <a:srgbClr val="0D0D0D"/>
                </a:solidFill>
                <a:effectLst/>
                <a:latin typeface="Söhne"/>
              </a:rPr>
              <a:t>Explain the process of reading sensor values into a list</a:t>
            </a:r>
            <a:endParaRPr lang="en-CA" dirty="0"/>
          </a:p>
        </p:txBody>
      </p:sp>
      <p:sp>
        <p:nvSpPr>
          <p:cNvPr id="9" name="TextBox 8">
            <a:extLst>
              <a:ext uri="{FF2B5EF4-FFF2-40B4-BE49-F238E27FC236}">
                <a16:creationId xmlns:a16="http://schemas.microsoft.com/office/drawing/2014/main" id="{D1ADF9A8-9B92-31C4-FA55-BD2B1210E45B}"/>
              </a:ext>
            </a:extLst>
          </p:cNvPr>
          <p:cNvSpPr txBox="1"/>
          <p:nvPr/>
        </p:nvSpPr>
        <p:spPr>
          <a:xfrm>
            <a:off x="2646636" y="1245977"/>
            <a:ext cx="6097314" cy="369332"/>
          </a:xfrm>
          <a:prstGeom prst="rect">
            <a:avLst/>
          </a:prstGeom>
          <a:noFill/>
        </p:spPr>
        <p:txBody>
          <a:bodyPr wrap="square">
            <a:spAutoFit/>
          </a:bodyPr>
          <a:lstStyle/>
          <a:p>
            <a:r>
              <a:rPr lang="en-US" dirty="0" err="1"/>
              <a:t>sensorValues</a:t>
            </a:r>
            <a:r>
              <a:rPr lang="en-US" dirty="0"/>
              <a:t> = [</a:t>
            </a:r>
            <a:r>
              <a:rPr lang="en-US" dirty="0" err="1"/>
              <a:t>sensor.getValue</a:t>
            </a:r>
            <a:r>
              <a:rPr lang="en-US" dirty="0"/>
              <a:t>() for sensor in </a:t>
            </a:r>
            <a:r>
              <a:rPr lang="en-US" dirty="0" err="1"/>
              <a:t>sensorObjects</a:t>
            </a:r>
            <a:r>
              <a:rPr lang="en-US" dirty="0"/>
              <a:t>]</a:t>
            </a:r>
          </a:p>
        </p:txBody>
      </p:sp>
      <p:pic>
        <p:nvPicPr>
          <p:cNvPr id="12" name="Picture 11">
            <a:extLst>
              <a:ext uri="{FF2B5EF4-FFF2-40B4-BE49-F238E27FC236}">
                <a16:creationId xmlns:a16="http://schemas.microsoft.com/office/drawing/2014/main" id="{44BC1E4C-CEC9-6FF6-00DE-2F0EF9B9B4C8}"/>
              </a:ext>
            </a:extLst>
          </p:cNvPr>
          <p:cNvPicPr>
            <a:picLocks noChangeAspect="1"/>
          </p:cNvPicPr>
          <p:nvPr/>
        </p:nvPicPr>
        <p:blipFill>
          <a:blip r:embed="rId4"/>
          <a:stretch>
            <a:fillRect/>
          </a:stretch>
        </p:blipFill>
        <p:spPr>
          <a:xfrm>
            <a:off x="137822" y="1610557"/>
            <a:ext cx="7532101" cy="4918078"/>
          </a:xfrm>
          <a:prstGeom prst="rect">
            <a:avLst/>
          </a:prstGeom>
        </p:spPr>
      </p:pic>
    </p:spTree>
    <p:extLst>
      <p:ext uri="{BB962C8B-B14F-4D97-AF65-F5344CB8AC3E}">
        <p14:creationId xmlns:p14="http://schemas.microsoft.com/office/powerpoint/2010/main" val="4759783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B0206-83FE-0B4A-6D25-43A70568DA5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6D97ACA-38B4-8BF0-1CBE-5F59A315C283}"/>
              </a:ext>
            </a:extLst>
          </p:cNvPr>
          <p:cNvSpPr/>
          <p:nvPr/>
        </p:nvSpPr>
        <p:spPr>
          <a:xfrm>
            <a:off x="74783" y="278714"/>
            <a:ext cx="12117215" cy="63709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60EC392-3BC3-4C80-B1F8-7A259917905D}"/>
              </a:ext>
            </a:extLst>
          </p:cNvPr>
          <p:cNvSpPr/>
          <p:nvPr/>
        </p:nvSpPr>
        <p:spPr>
          <a:xfrm>
            <a:off x="1" y="0"/>
            <a:ext cx="597226" cy="62273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E0C6499-ED97-DF41-6DDD-E6ED3D377F83}"/>
              </a:ext>
            </a:extLst>
          </p:cNvPr>
          <p:cNvSpPr txBox="1"/>
          <p:nvPr/>
        </p:nvSpPr>
        <p:spPr>
          <a:xfrm>
            <a:off x="-175414" y="-23648"/>
            <a:ext cx="1034822" cy="307777"/>
          </a:xfrm>
          <a:prstGeom prst="rect">
            <a:avLst/>
          </a:prstGeom>
          <a:noFill/>
        </p:spPr>
        <p:txBody>
          <a:bodyPr wrap="square" rtlCol="0">
            <a:spAutoFit/>
          </a:bodyPr>
          <a:lstStyle/>
          <a:p>
            <a:pPr algn="ctr"/>
            <a:r>
              <a:rPr lang="en-US" sz="1400" dirty="0">
                <a:solidFill>
                  <a:schemeClr val="bg1"/>
                </a:solidFill>
                <a:latin typeface="Times New Roman" panose="02020603050405020304" pitchFamily="18" charset="0"/>
                <a:cs typeface="Times New Roman" panose="02020603050405020304" pitchFamily="18" charset="0"/>
              </a:rPr>
              <a:t>Chapter</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04AB398-7F0A-B78D-ED7A-F24E389718B3}"/>
              </a:ext>
            </a:extLst>
          </p:cNvPr>
          <p:cNvSpPr txBox="1"/>
          <p:nvPr/>
        </p:nvSpPr>
        <p:spPr>
          <a:xfrm>
            <a:off x="0" y="179298"/>
            <a:ext cx="421812" cy="369332"/>
          </a:xfrm>
          <a:prstGeom prst="rect">
            <a:avLst/>
          </a:prstGeom>
          <a:noFill/>
        </p:spPr>
        <p:txBody>
          <a:bodyPr wrap="square" rtlCol="0">
            <a:spAutoFit/>
          </a:bodyPr>
          <a:lstStyle/>
          <a:p>
            <a:pPr algn="ctr"/>
            <a:r>
              <a:rPr lang="en-US" b="1" dirty="0">
                <a:solidFill>
                  <a:schemeClr val="bg1"/>
                </a:solidFill>
                <a:latin typeface="Times New Roman" panose="02020603050405020304" pitchFamily="18" charset="0"/>
                <a:cs typeface="Times New Roman" panose="02020603050405020304" pitchFamily="18" charset="0"/>
              </a:rPr>
              <a:t>06</a:t>
            </a:r>
            <a:endParaRPr lang="en-US" sz="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09CD858-7142-7426-61E6-CF20BE3FD2E6}"/>
              </a:ext>
            </a:extLst>
          </p:cNvPr>
          <p:cNvSpPr txBox="1"/>
          <p:nvPr/>
        </p:nvSpPr>
        <p:spPr>
          <a:xfrm>
            <a:off x="9816418" y="6457890"/>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5A4C831B-2069-E520-7145-3B3C0A7F060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1225066" y="-52237"/>
            <a:ext cx="1034822" cy="483191"/>
          </a:xfrm>
          <a:prstGeom prst="rect">
            <a:avLst/>
          </a:prstGeom>
        </p:spPr>
      </p:pic>
      <p:pic>
        <p:nvPicPr>
          <p:cNvPr id="3" name="Picture 2">
            <a:extLst>
              <a:ext uri="{FF2B5EF4-FFF2-40B4-BE49-F238E27FC236}">
                <a16:creationId xmlns:a16="http://schemas.microsoft.com/office/drawing/2014/main" id="{78D8A047-A6E2-03B6-EED6-D0C95BF003DA}"/>
              </a:ext>
            </a:extLst>
          </p:cNvPr>
          <p:cNvPicPr>
            <a:picLocks noChangeAspect="1"/>
          </p:cNvPicPr>
          <p:nvPr/>
        </p:nvPicPr>
        <p:blipFill>
          <a:blip r:embed="rId4"/>
          <a:stretch>
            <a:fillRect/>
          </a:stretch>
        </p:blipFill>
        <p:spPr>
          <a:xfrm>
            <a:off x="7753159" y="908743"/>
            <a:ext cx="4364058" cy="3213940"/>
          </a:xfrm>
          <a:prstGeom prst="rect">
            <a:avLst/>
          </a:prstGeom>
        </p:spPr>
      </p:pic>
      <p:sp>
        <p:nvSpPr>
          <p:cNvPr id="9" name="TextBox 8">
            <a:extLst>
              <a:ext uri="{FF2B5EF4-FFF2-40B4-BE49-F238E27FC236}">
                <a16:creationId xmlns:a16="http://schemas.microsoft.com/office/drawing/2014/main" id="{FFCD1200-0E1F-0196-2D11-4DB1E84D0257}"/>
              </a:ext>
            </a:extLst>
          </p:cNvPr>
          <p:cNvSpPr txBox="1"/>
          <p:nvPr/>
        </p:nvSpPr>
        <p:spPr>
          <a:xfrm>
            <a:off x="541982" y="925100"/>
            <a:ext cx="6302264" cy="4197559"/>
          </a:xfrm>
          <a:prstGeom prst="rect">
            <a:avLst/>
          </a:prstGeom>
          <a:noFill/>
        </p:spPr>
        <p:txBody>
          <a:bodyPr wrap="square">
            <a:spAutoFit/>
          </a:bodyPr>
          <a:lstStyle/>
          <a:p>
            <a:pPr>
              <a:lnSpc>
                <a:spcPct val="150000"/>
              </a:lnSpc>
            </a:pPr>
            <a:r>
              <a:rPr lang="en-US" dirty="0">
                <a:latin typeface="Times New Roman" panose="02020603050405020304" pitchFamily="18" charset="0"/>
                <a:cs typeface="Times New Roman" panose="02020603050405020304" pitchFamily="18" charset="0"/>
              </a:rPr>
              <a:t>The obstacle detection and navigation strategy uses sensor readings to control the robot's movement. When sensors 0 or 1 detect an obstacle (values below 800), indicating something in front or to the front-right, the robot turns left by setting a negative velocity for the left motor and a positive velocity for the right motor. If sensor 3 detects an obstacle, implying an obstruction is to the front-left, it turns right by reversing these velocities. If no obstacles are detected, both motors propel the robot forward at the same speed. This basic logic helps the robot navigate by avoiding collisions.</a:t>
            </a:r>
            <a:endParaRPr lang="en-CA"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95900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A0CE7F-CC96-81FD-ADFD-8D4A71657F7E}"/>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5E19F3D-E390-26F6-01C6-3526257C755A}"/>
              </a:ext>
            </a:extLst>
          </p:cNvPr>
          <p:cNvSpPr txBox="1"/>
          <p:nvPr/>
        </p:nvSpPr>
        <p:spPr>
          <a:xfrm>
            <a:off x="210841" y="40578"/>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D3E6950-E7A2-B184-B635-B11C096501C0}"/>
              </a:ext>
            </a:extLst>
          </p:cNvPr>
          <p:cNvSpPr txBox="1"/>
          <p:nvPr/>
        </p:nvSpPr>
        <p:spPr>
          <a:xfrm>
            <a:off x="271871" y="296393"/>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28B6CA85-EF8E-AAAB-3D6E-B14C3671766E}"/>
              </a:ext>
            </a:extLst>
          </p:cNvPr>
          <p:cNvPicPr>
            <a:picLocks noChangeAspect="1"/>
          </p:cNvPicPr>
          <p:nvPr/>
        </p:nvPicPr>
        <p:blipFill>
          <a:blip r:embed="rId3"/>
          <a:stretch>
            <a:fillRect/>
          </a:stretch>
        </p:blipFill>
        <p:spPr>
          <a:xfrm>
            <a:off x="0" y="0"/>
            <a:ext cx="5707117" cy="6362700"/>
          </a:xfrm>
          <a:prstGeom prst="rect">
            <a:avLst/>
          </a:prstGeom>
        </p:spPr>
      </p:pic>
      <p:pic>
        <p:nvPicPr>
          <p:cNvPr id="9" name="Picture 8">
            <a:extLst>
              <a:ext uri="{FF2B5EF4-FFF2-40B4-BE49-F238E27FC236}">
                <a16:creationId xmlns:a16="http://schemas.microsoft.com/office/drawing/2014/main" id="{9928EF95-2FB1-C309-B77A-684BA8FFC183}"/>
              </a:ext>
            </a:extLst>
          </p:cNvPr>
          <p:cNvPicPr>
            <a:picLocks noChangeAspect="1"/>
          </p:cNvPicPr>
          <p:nvPr/>
        </p:nvPicPr>
        <p:blipFill>
          <a:blip r:embed="rId4"/>
          <a:stretch>
            <a:fillRect/>
          </a:stretch>
        </p:blipFill>
        <p:spPr>
          <a:xfrm>
            <a:off x="5791200" y="1028700"/>
            <a:ext cx="6400800" cy="4305300"/>
          </a:xfrm>
          <a:prstGeom prst="rect">
            <a:avLst/>
          </a:prstGeom>
        </p:spPr>
      </p:pic>
    </p:spTree>
    <p:extLst>
      <p:ext uri="{BB962C8B-B14F-4D97-AF65-F5344CB8AC3E}">
        <p14:creationId xmlns:p14="http://schemas.microsoft.com/office/powerpoint/2010/main" val="41464419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01621-377F-ABAF-AD26-F1B4F238267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AC27C47-92A9-AA45-B62B-30F547E99C2E}"/>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D07A955-69DE-BBF8-9081-153D14FBBC5E}"/>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39A17C2-66D0-3A0C-B4BD-0C3B5C71AE97}"/>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7326399-30E1-3C87-0026-D7E970951D8D}"/>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0295685-05FF-68CB-3D1C-E5679A20A7F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8990664A-4AE0-4532-669E-83A9DEB5DAE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B9A1159A-B9F7-3D19-E65A-A1A08268B261}"/>
              </a:ext>
            </a:extLst>
          </p:cNvPr>
          <p:cNvPicPr>
            <a:picLocks noChangeAspect="1"/>
          </p:cNvPicPr>
          <p:nvPr/>
        </p:nvPicPr>
        <p:blipFill>
          <a:blip r:embed="rId4"/>
          <a:stretch>
            <a:fillRect/>
          </a:stretch>
        </p:blipFill>
        <p:spPr>
          <a:xfrm>
            <a:off x="2420085" y="357048"/>
            <a:ext cx="1710481" cy="369193"/>
          </a:xfrm>
          <a:prstGeom prst="rect">
            <a:avLst/>
          </a:prstGeom>
        </p:spPr>
      </p:pic>
      <p:sp>
        <p:nvSpPr>
          <p:cNvPr id="9" name="TextBox 8">
            <a:extLst>
              <a:ext uri="{FF2B5EF4-FFF2-40B4-BE49-F238E27FC236}">
                <a16:creationId xmlns:a16="http://schemas.microsoft.com/office/drawing/2014/main" id="{EC894A17-5D52-D265-55E1-AB616FE62009}"/>
              </a:ext>
            </a:extLst>
          </p:cNvPr>
          <p:cNvSpPr txBox="1"/>
          <p:nvPr/>
        </p:nvSpPr>
        <p:spPr>
          <a:xfrm>
            <a:off x="143795" y="1348173"/>
            <a:ext cx="11305808" cy="369332"/>
          </a:xfrm>
          <a:prstGeom prst="rect">
            <a:avLst/>
          </a:prstGeom>
          <a:noFill/>
        </p:spPr>
        <p:txBody>
          <a:bodyPr wrap="square">
            <a:spAutoFit/>
          </a:bodyPr>
          <a:lstStyle/>
          <a:p>
            <a:r>
              <a:rPr lang="en-US" dirty="0">
                <a:solidFill>
                  <a:srgbClr val="0D0D0D"/>
                </a:solidFill>
                <a:latin typeface="Söhne"/>
              </a:rPr>
              <a:t>R</a:t>
            </a:r>
            <a:r>
              <a:rPr lang="en-US" b="0" i="0" dirty="0">
                <a:solidFill>
                  <a:srgbClr val="0D0D0D"/>
                </a:solidFill>
                <a:effectLst/>
                <a:latin typeface="Söhne"/>
              </a:rPr>
              <a:t>obot that flashes its LED red and white three times before turning right when it detects an obstacle. </a:t>
            </a:r>
            <a:endParaRPr lang="en-CA" dirty="0"/>
          </a:p>
        </p:txBody>
      </p:sp>
      <p:pic>
        <p:nvPicPr>
          <p:cNvPr id="12" name="Picture 11">
            <a:extLst>
              <a:ext uri="{FF2B5EF4-FFF2-40B4-BE49-F238E27FC236}">
                <a16:creationId xmlns:a16="http://schemas.microsoft.com/office/drawing/2014/main" id="{497971D8-6905-F6A6-B518-07288BE73942}"/>
              </a:ext>
            </a:extLst>
          </p:cNvPr>
          <p:cNvPicPr>
            <a:picLocks noChangeAspect="1"/>
          </p:cNvPicPr>
          <p:nvPr/>
        </p:nvPicPr>
        <p:blipFill>
          <a:blip r:embed="rId5"/>
          <a:stretch>
            <a:fillRect/>
          </a:stretch>
        </p:blipFill>
        <p:spPr>
          <a:xfrm>
            <a:off x="391155" y="1865031"/>
            <a:ext cx="6372252" cy="4108556"/>
          </a:xfrm>
          <a:prstGeom prst="rect">
            <a:avLst/>
          </a:prstGeom>
        </p:spPr>
      </p:pic>
      <p:pic>
        <p:nvPicPr>
          <p:cNvPr id="14" name="Picture 13">
            <a:extLst>
              <a:ext uri="{FF2B5EF4-FFF2-40B4-BE49-F238E27FC236}">
                <a16:creationId xmlns:a16="http://schemas.microsoft.com/office/drawing/2014/main" id="{5C7C04D1-0438-CCFA-BAD8-DF4434C09617}"/>
              </a:ext>
            </a:extLst>
          </p:cNvPr>
          <p:cNvPicPr>
            <a:picLocks noChangeAspect="1"/>
          </p:cNvPicPr>
          <p:nvPr/>
        </p:nvPicPr>
        <p:blipFill>
          <a:blip r:embed="rId6"/>
          <a:stretch>
            <a:fillRect/>
          </a:stretch>
        </p:blipFill>
        <p:spPr>
          <a:xfrm>
            <a:off x="7752649" y="2880164"/>
            <a:ext cx="3448751" cy="1927351"/>
          </a:xfrm>
          <a:prstGeom prst="rect">
            <a:avLst/>
          </a:prstGeom>
        </p:spPr>
      </p:pic>
    </p:spTree>
    <p:extLst>
      <p:ext uri="{BB962C8B-B14F-4D97-AF65-F5344CB8AC3E}">
        <p14:creationId xmlns:p14="http://schemas.microsoft.com/office/powerpoint/2010/main" val="29324250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3FAB7F-2B2F-5F9F-28FC-03B78B4DFF14}"/>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C679A95-AF97-B601-5F0D-DD32DBAFDE91}"/>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1FA55352-DCF0-5832-9732-47F5F5A76986}"/>
              </a:ext>
            </a:extLst>
          </p:cNvPr>
          <p:cNvSpPr txBox="1"/>
          <p:nvPr/>
        </p:nvSpPr>
        <p:spPr>
          <a:xfrm>
            <a:off x="6856030" y="78471"/>
            <a:ext cx="6097314" cy="6001643"/>
          </a:xfrm>
          <a:prstGeom prst="rect">
            <a:avLst/>
          </a:prstGeom>
          <a:noFill/>
        </p:spPr>
        <p:txBody>
          <a:bodyPr wrap="square">
            <a:spAutoFit/>
          </a:bodyPr>
          <a:lstStyle/>
          <a:p>
            <a:r>
              <a:rPr lang="en-US" sz="1600" dirty="0">
                <a:latin typeface="Times New Roman" panose="02020603050405020304" pitchFamily="18" charset="0"/>
                <a:cs typeface="Times New Roman" panose="02020603050405020304" pitchFamily="18" charset="0"/>
              </a:rPr>
              <a:t># Function to flash LED three times</a:t>
            </a:r>
          </a:p>
          <a:p>
            <a:r>
              <a:rPr lang="en-US" sz="1600" dirty="0">
                <a:latin typeface="Times New Roman" panose="02020603050405020304" pitchFamily="18" charset="0"/>
                <a:cs typeface="Times New Roman" panose="02020603050405020304" pitchFamily="18" charset="0"/>
              </a:rPr>
              <a:t>def </a:t>
            </a:r>
            <a:r>
              <a:rPr lang="en-US" sz="1600" dirty="0" err="1">
                <a:latin typeface="Times New Roman" panose="02020603050405020304" pitchFamily="18" charset="0"/>
                <a:cs typeface="Times New Roman" panose="02020603050405020304" pitchFamily="18" charset="0"/>
              </a:rPr>
              <a:t>flashLED</a:t>
            </a:r>
            <a:r>
              <a:rPr lang="en-US" sz="1600" dirty="0">
                <a:latin typeface="Times New Roman" panose="02020603050405020304" pitchFamily="18" charset="0"/>
                <a:cs typeface="Times New Roman" panose="02020603050405020304" pitchFamily="18" charset="0"/>
              </a:rPr>
              <a:t>(led):</a:t>
            </a:r>
          </a:p>
          <a:p>
            <a:r>
              <a:rPr lang="en-US" sz="1600" dirty="0">
                <a:latin typeface="Times New Roman" panose="02020603050405020304" pitchFamily="18" charset="0"/>
                <a:cs typeface="Times New Roman" panose="02020603050405020304" pitchFamily="18" charset="0"/>
              </a:rPr>
              <a:t>    for _ in range(3):</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led.set</a:t>
            </a:r>
            <a:r>
              <a:rPr lang="en-US" sz="1600" dirty="0">
                <a:latin typeface="Times New Roman" panose="02020603050405020304" pitchFamily="18" charset="0"/>
                <a:cs typeface="Times New Roman" panose="02020603050405020304" pitchFamily="18" charset="0"/>
              </a:rPr>
              <a:t>(1) # Turn LED red</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robot.step</a:t>
            </a:r>
            <a:r>
              <a:rPr lang="en-US" sz="1600" dirty="0">
                <a:latin typeface="Times New Roman" panose="02020603050405020304" pitchFamily="18" charset="0"/>
                <a:cs typeface="Times New Roman" panose="02020603050405020304" pitchFamily="18" charset="0"/>
              </a:rPr>
              <a:t>(TIME_STEP)</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led.set</a:t>
            </a:r>
            <a:r>
              <a:rPr lang="en-US" sz="1600" dirty="0">
                <a:latin typeface="Times New Roman" panose="02020603050405020304" pitchFamily="18" charset="0"/>
                <a:cs typeface="Times New Roman" panose="02020603050405020304" pitchFamily="18" charset="0"/>
              </a:rPr>
              <a:t>(0) # Turn LED off (or white if your robot supports it)</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robot.step</a:t>
            </a:r>
            <a:r>
              <a:rPr lang="en-US" sz="1600" dirty="0">
                <a:latin typeface="Times New Roman" panose="02020603050405020304" pitchFamily="18" charset="0"/>
                <a:cs typeface="Times New Roman" panose="02020603050405020304" pitchFamily="18" charset="0"/>
              </a:rPr>
              <a:t>(TIME_STEP)</a:t>
            </a:r>
          </a:p>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 Main control loop</a:t>
            </a:r>
          </a:p>
          <a:p>
            <a:r>
              <a:rPr lang="en-US" sz="1600" dirty="0">
                <a:latin typeface="Times New Roman" panose="02020603050405020304" pitchFamily="18" charset="0"/>
                <a:cs typeface="Times New Roman" panose="02020603050405020304" pitchFamily="18" charset="0"/>
              </a:rPr>
              <a:t>while </a:t>
            </a:r>
            <a:r>
              <a:rPr lang="en-US" sz="1600" dirty="0" err="1">
                <a:latin typeface="Times New Roman" panose="02020603050405020304" pitchFamily="18" charset="0"/>
                <a:cs typeface="Times New Roman" panose="02020603050405020304" pitchFamily="18" charset="0"/>
              </a:rPr>
              <a:t>robot.step</a:t>
            </a:r>
            <a:r>
              <a:rPr lang="en-US" sz="1600" dirty="0">
                <a:latin typeface="Times New Roman" panose="02020603050405020304" pitchFamily="18" charset="0"/>
                <a:cs typeface="Times New Roman" panose="02020603050405020304" pitchFamily="18" charset="0"/>
              </a:rPr>
              <a:t>(TIME_STEP) != -1:</a:t>
            </a:r>
          </a:p>
          <a:p>
            <a:r>
              <a:rPr lang="en-US" sz="1600" dirty="0">
                <a:latin typeface="Times New Roman" panose="02020603050405020304" pitchFamily="18" charset="0"/>
                <a:cs typeface="Times New Roman" panose="02020603050405020304" pitchFamily="18" charset="0"/>
              </a:rPr>
              <a:t>    # Read sensor values</a:t>
            </a:r>
          </a:p>
          <a:p>
            <a:r>
              <a:rPr lang="en-US" sz="1600" dirty="0">
                <a:latin typeface="Times New Roman" panose="02020603050405020304" pitchFamily="18" charset="0"/>
                <a:cs typeface="Times New Roman" panose="02020603050405020304" pitchFamily="18" charset="0"/>
              </a:rPr>
              <a:t>    value0 = sensor0.getValue()</a:t>
            </a:r>
          </a:p>
          <a:p>
            <a:r>
              <a:rPr lang="en-US" sz="1600" dirty="0">
                <a:latin typeface="Times New Roman" panose="02020603050405020304" pitchFamily="18" charset="0"/>
                <a:cs typeface="Times New Roman" panose="02020603050405020304" pitchFamily="18" charset="0"/>
              </a:rPr>
              <a:t>    value7 = sensor7.getValue()</a:t>
            </a:r>
          </a:p>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    # Check if there is an obstacle in front</a:t>
            </a:r>
          </a:p>
          <a:p>
            <a:r>
              <a:rPr lang="en-US" sz="1600" dirty="0">
                <a:latin typeface="Times New Roman" panose="02020603050405020304" pitchFamily="18" charset="0"/>
                <a:cs typeface="Times New Roman" panose="02020603050405020304" pitchFamily="18" charset="0"/>
              </a:rPr>
              <a:t>    if value0 &lt; 70 and value7 &lt; 70:</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flashLED</a:t>
            </a:r>
            <a:r>
              <a:rPr lang="en-US" sz="1600" dirty="0">
                <a:latin typeface="Times New Roman" panose="02020603050405020304" pitchFamily="18" charset="0"/>
                <a:cs typeface="Times New Roman" panose="02020603050405020304" pitchFamily="18" charset="0"/>
              </a:rPr>
              <a:t>(led) # Flash LED if obstacle is detected</a:t>
            </a:r>
          </a:p>
          <a:p>
            <a:r>
              <a:rPr lang="en-US" sz="1600" dirty="0">
                <a:latin typeface="Times New Roman" panose="02020603050405020304" pitchFamily="18" charset="0"/>
                <a:cs typeface="Times New Roman" panose="02020603050405020304" pitchFamily="18" charset="0"/>
              </a:rPr>
              <a:t>        # Turn right</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leftMotor.setVelocity</a:t>
            </a:r>
            <a:r>
              <a:rPr lang="en-US" sz="1600" dirty="0">
                <a:latin typeface="Times New Roman" panose="02020603050405020304" pitchFamily="18" charset="0"/>
                <a:cs typeface="Times New Roman" panose="02020603050405020304" pitchFamily="18" charset="0"/>
              </a:rPr>
              <a:t>(5) # Adjust velocity to turn the robot</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rightMotor.setVelocity</a:t>
            </a:r>
            <a:r>
              <a:rPr lang="en-US" sz="1600" dirty="0">
                <a:latin typeface="Times New Roman" panose="02020603050405020304" pitchFamily="18" charset="0"/>
                <a:cs typeface="Times New Roman" panose="02020603050405020304" pitchFamily="18" charset="0"/>
              </a:rPr>
              <a:t>(-5)</a:t>
            </a:r>
          </a:p>
          <a:p>
            <a:r>
              <a:rPr lang="en-US" sz="1600" dirty="0">
                <a:latin typeface="Times New Roman" panose="02020603050405020304" pitchFamily="18" charset="0"/>
                <a:cs typeface="Times New Roman" panose="02020603050405020304" pitchFamily="18" charset="0"/>
              </a:rPr>
              <a:t>    else:</a:t>
            </a:r>
          </a:p>
          <a:p>
            <a:r>
              <a:rPr lang="en-US" sz="1600" dirty="0">
                <a:latin typeface="Times New Roman" panose="02020603050405020304" pitchFamily="18" charset="0"/>
                <a:cs typeface="Times New Roman" panose="02020603050405020304" pitchFamily="18" charset="0"/>
              </a:rPr>
              <a:t>        # Move forward if no obstacle</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leftMotor.setVelocity</a:t>
            </a:r>
            <a:r>
              <a:rPr lang="en-US" sz="1600" dirty="0">
                <a:latin typeface="Times New Roman" panose="02020603050405020304" pitchFamily="18" charset="0"/>
                <a:cs typeface="Times New Roman" panose="02020603050405020304" pitchFamily="18" charset="0"/>
              </a:rPr>
              <a:t>(5)</a:t>
            </a:r>
          </a:p>
          <a:p>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rightMotor.setVelocity</a:t>
            </a:r>
            <a:r>
              <a:rPr lang="en-US" sz="1600" dirty="0">
                <a:latin typeface="Times New Roman" panose="02020603050405020304" pitchFamily="18" charset="0"/>
                <a:cs typeface="Times New Roman" panose="02020603050405020304" pitchFamily="18" charset="0"/>
              </a:rPr>
              <a:t>(5)</a:t>
            </a:r>
            <a:endParaRPr lang="en-US" sz="20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C2A2B632-FE90-10BC-9739-6D619794D94F}"/>
              </a:ext>
            </a:extLst>
          </p:cNvPr>
          <p:cNvSpPr txBox="1"/>
          <p:nvPr/>
        </p:nvSpPr>
        <p:spPr>
          <a:xfrm>
            <a:off x="57150" y="78471"/>
            <a:ext cx="6097314" cy="6524863"/>
          </a:xfrm>
          <a:prstGeom prst="rect">
            <a:avLst/>
          </a:prstGeom>
          <a:noFill/>
        </p:spPr>
        <p:txBody>
          <a:bodyPr wrap="square">
            <a:spAutoFit/>
          </a:bodyPr>
          <a:lstStyle/>
          <a:p>
            <a:r>
              <a:rPr lang="en-US" sz="1600" dirty="0">
                <a:latin typeface="Times New Roman" panose="02020603050405020304" pitchFamily="18" charset="0"/>
                <a:cs typeface="Times New Roman" panose="02020603050405020304" pitchFamily="18" charset="0"/>
              </a:rPr>
              <a:t>from controller import Robot, LED, </a:t>
            </a:r>
            <a:r>
              <a:rPr lang="en-US" sz="1600" dirty="0" err="1">
                <a:latin typeface="Times New Roman" panose="02020603050405020304" pitchFamily="18" charset="0"/>
                <a:cs typeface="Times New Roman" panose="02020603050405020304" pitchFamily="18" charset="0"/>
              </a:rPr>
              <a:t>DistanceSensor</a:t>
            </a:r>
            <a:endParaRPr lang="en-US" sz="1600" dirty="0">
              <a:latin typeface="Times New Roman" panose="02020603050405020304" pitchFamily="18" charset="0"/>
              <a:cs typeface="Times New Roman" panose="02020603050405020304" pitchFamily="18" charset="0"/>
            </a:endParaRPr>
          </a:p>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 Initialize the robot</a:t>
            </a:r>
          </a:p>
          <a:p>
            <a:r>
              <a:rPr lang="en-US" sz="1600" dirty="0">
                <a:latin typeface="Times New Roman" panose="02020603050405020304" pitchFamily="18" charset="0"/>
                <a:cs typeface="Times New Roman" panose="02020603050405020304" pitchFamily="18" charset="0"/>
              </a:rPr>
              <a:t>robot = Robot()</a:t>
            </a:r>
          </a:p>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 Define the time step</a:t>
            </a:r>
          </a:p>
          <a:p>
            <a:r>
              <a:rPr lang="en-US" sz="1600" dirty="0">
                <a:latin typeface="Times New Roman" panose="02020603050405020304" pitchFamily="18" charset="0"/>
                <a:cs typeface="Times New Roman" panose="02020603050405020304" pitchFamily="18" charset="0"/>
              </a:rPr>
              <a:t>TIME_STEP = 64</a:t>
            </a:r>
          </a:p>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 Initialize the LEDs on the robot</a:t>
            </a:r>
          </a:p>
          <a:p>
            <a:r>
              <a:rPr lang="en-US" sz="1600" dirty="0">
                <a:latin typeface="Times New Roman" panose="02020603050405020304" pitchFamily="18" charset="0"/>
                <a:cs typeface="Times New Roman" panose="02020603050405020304" pitchFamily="18" charset="0"/>
              </a:rPr>
              <a:t>led = </a:t>
            </a:r>
            <a:r>
              <a:rPr lang="en-US" sz="1600" dirty="0" err="1">
                <a:latin typeface="Times New Roman" panose="02020603050405020304" pitchFamily="18" charset="0"/>
                <a:cs typeface="Times New Roman" panose="02020603050405020304" pitchFamily="18" charset="0"/>
              </a:rPr>
              <a:t>robot.getDevice</a:t>
            </a:r>
            <a:r>
              <a:rPr lang="en-US" sz="1600" dirty="0">
                <a:latin typeface="Times New Roman" panose="02020603050405020304" pitchFamily="18" charset="0"/>
                <a:cs typeface="Times New Roman" panose="02020603050405020304" pitchFamily="18" charset="0"/>
              </a:rPr>
              <a:t>('led0') # Assuming the robot has an LED named 'led0'</a:t>
            </a:r>
          </a:p>
          <a:p>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 Initialize the distance sensors</a:t>
            </a:r>
          </a:p>
          <a:p>
            <a:r>
              <a:rPr lang="en-US" sz="1600" dirty="0">
                <a:latin typeface="Times New Roman" panose="02020603050405020304" pitchFamily="18" charset="0"/>
                <a:cs typeface="Times New Roman" panose="02020603050405020304" pitchFamily="18" charset="0"/>
              </a:rPr>
              <a:t>sensor0 = </a:t>
            </a:r>
            <a:r>
              <a:rPr lang="en-US" sz="1600" dirty="0" err="1">
                <a:latin typeface="Times New Roman" panose="02020603050405020304" pitchFamily="18" charset="0"/>
                <a:cs typeface="Times New Roman" panose="02020603050405020304" pitchFamily="18" charset="0"/>
              </a:rPr>
              <a:t>robot.getDevice</a:t>
            </a:r>
            <a:r>
              <a:rPr lang="en-US" sz="1600" dirty="0">
                <a:latin typeface="Times New Roman" panose="02020603050405020304" pitchFamily="18" charset="0"/>
                <a:cs typeface="Times New Roman" panose="02020603050405020304" pitchFamily="18" charset="0"/>
              </a:rPr>
              <a:t>('ps0')</a:t>
            </a:r>
          </a:p>
          <a:p>
            <a:r>
              <a:rPr lang="en-US" sz="1600" dirty="0">
                <a:latin typeface="Times New Roman" panose="02020603050405020304" pitchFamily="18" charset="0"/>
                <a:cs typeface="Times New Roman" panose="02020603050405020304" pitchFamily="18" charset="0"/>
              </a:rPr>
              <a:t>sensor7 = </a:t>
            </a:r>
            <a:r>
              <a:rPr lang="en-US" sz="1600" dirty="0" err="1">
                <a:latin typeface="Times New Roman" panose="02020603050405020304" pitchFamily="18" charset="0"/>
                <a:cs typeface="Times New Roman" panose="02020603050405020304" pitchFamily="18" charset="0"/>
              </a:rPr>
              <a:t>robot.getDevice</a:t>
            </a:r>
            <a:r>
              <a:rPr lang="en-US" sz="1600" dirty="0">
                <a:latin typeface="Times New Roman" panose="02020603050405020304" pitchFamily="18" charset="0"/>
                <a:cs typeface="Times New Roman" panose="02020603050405020304" pitchFamily="18" charset="0"/>
              </a:rPr>
              <a:t>('ps7')</a:t>
            </a:r>
          </a:p>
          <a:p>
            <a:r>
              <a:rPr lang="en-US" sz="1600" dirty="0">
                <a:latin typeface="Times New Roman" panose="02020603050405020304" pitchFamily="18" charset="0"/>
                <a:cs typeface="Times New Roman" panose="02020603050405020304" pitchFamily="18" charset="0"/>
              </a:rPr>
              <a:t>sensor0.enable(TIME_STEP)</a:t>
            </a:r>
          </a:p>
          <a:p>
            <a:r>
              <a:rPr lang="en-US" sz="1600" dirty="0">
                <a:latin typeface="Times New Roman" panose="02020603050405020304" pitchFamily="18" charset="0"/>
                <a:cs typeface="Times New Roman" panose="02020603050405020304" pitchFamily="18" charset="0"/>
              </a:rPr>
              <a:t>sensor7.enable(TIME_STEP)</a:t>
            </a:r>
          </a:p>
          <a:p>
            <a:r>
              <a:rPr lang="en-US" sz="1600" dirty="0">
                <a:latin typeface="Times New Roman" panose="02020603050405020304" pitchFamily="18" charset="0"/>
                <a:cs typeface="Times New Roman" panose="02020603050405020304" pitchFamily="18" charset="0"/>
              </a:rPr>
              <a:t># Initialize motors, assuming the robot has motors named 'left wheel motor' and 'right wheel motor'</a:t>
            </a:r>
          </a:p>
          <a:p>
            <a:r>
              <a:rPr lang="en-US" sz="1600" dirty="0" err="1">
                <a:latin typeface="Times New Roman" panose="02020603050405020304" pitchFamily="18" charset="0"/>
                <a:cs typeface="Times New Roman" panose="02020603050405020304" pitchFamily="18" charset="0"/>
              </a:rPr>
              <a:t>leftMotor</a:t>
            </a:r>
            <a:r>
              <a:rPr lang="en-US" sz="1600" dirty="0">
                <a:latin typeface="Times New Roman" panose="02020603050405020304" pitchFamily="18" charset="0"/>
                <a:cs typeface="Times New Roman" panose="02020603050405020304" pitchFamily="18" charset="0"/>
              </a:rPr>
              <a:t> = </a:t>
            </a:r>
            <a:r>
              <a:rPr lang="en-US" sz="1600" dirty="0" err="1">
                <a:latin typeface="Times New Roman" panose="02020603050405020304" pitchFamily="18" charset="0"/>
                <a:cs typeface="Times New Roman" panose="02020603050405020304" pitchFamily="18" charset="0"/>
              </a:rPr>
              <a:t>robot.getDevice</a:t>
            </a:r>
            <a:r>
              <a:rPr lang="en-US" sz="1600" dirty="0">
                <a:latin typeface="Times New Roman" panose="02020603050405020304" pitchFamily="18" charset="0"/>
                <a:cs typeface="Times New Roman" panose="02020603050405020304" pitchFamily="18" charset="0"/>
              </a:rPr>
              <a:t>('left wheel motor')</a:t>
            </a:r>
          </a:p>
          <a:p>
            <a:r>
              <a:rPr lang="en-US" sz="1600" dirty="0" err="1">
                <a:latin typeface="Times New Roman" panose="02020603050405020304" pitchFamily="18" charset="0"/>
                <a:cs typeface="Times New Roman" panose="02020603050405020304" pitchFamily="18" charset="0"/>
              </a:rPr>
              <a:t>rightMotor</a:t>
            </a:r>
            <a:r>
              <a:rPr lang="en-US" sz="1600" dirty="0">
                <a:latin typeface="Times New Roman" panose="02020603050405020304" pitchFamily="18" charset="0"/>
                <a:cs typeface="Times New Roman" panose="02020603050405020304" pitchFamily="18" charset="0"/>
              </a:rPr>
              <a:t> = </a:t>
            </a:r>
            <a:r>
              <a:rPr lang="en-US" sz="1600" dirty="0" err="1">
                <a:latin typeface="Times New Roman" panose="02020603050405020304" pitchFamily="18" charset="0"/>
                <a:cs typeface="Times New Roman" panose="02020603050405020304" pitchFamily="18" charset="0"/>
              </a:rPr>
              <a:t>robot.getDevice</a:t>
            </a:r>
            <a:r>
              <a:rPr lang="en-US" sz="1600" dirty="0">
                <a:latin typeface="Times New Roman" panose="02020603050405020304" pitchFamily="18" charset="0"/>
                <a:cs typeface="Times New Roman" panose="02020603050405020304" pitchFamily="18" charset="0"/>
              </a:rPr>
              <a:t>('right wheel motor')</a:t>
            </a:r>
          </a:p>
          <a:p>
            <a:r>
              <a:rPr lang="en-US" sz="1600" dirty="0" err="1">
                <a:latin typeface="Times New Roman" panose="02020603050405020304" pitchFamily="18" charset="0"/>
                <a:cs typeface="Times New Roman" panose="02020603050405020304" pitchFamily="18" charset="0"/>
              </a:rPr>
              <a:t>leftMotor.setPosition</a:t>
            </a:r>
            <a:r>
              <a:rPr lang="en-US" sz="1600" dirty="0">
                <a:latin typeface="Times New Roman" panose="02020603050405020304" pitchFamily="18" charset="0"/>
                <a:cs typeface="Times New Roman" panose="02020603050405020304" pitchFamily="18" charset="0"/>
              </a:rPr>
              <a:t>(float('inf'))</a:t>
            </a:r>
          </a:p>
          <a:p>
            <a:r>
              <a:rPr lang="en-US" sz="1600" dirty="0" err="1">
                <a:latin typeface="Times New Roman" panose="02020603050405020304" pitchFamily="18" charset="0"/>
                <a:cs typeface="Times New Roman" panose="02020603050405020304" pitchFamily="18" charset="0"/>
              </a:rPr>
              <a:t>rightMotor.setPosition</a:t>
            </a:r>
            <a:r>
              <a:rPr lang="en-US" sz="1600" dirty="0">
                <a:latin typeface="Times New Roman" panose="02020603050405020304" pitchFamily="18" charset="0"/>
                <a:cs typeface="Times New Roman" panose="02020603050405020304" pitchFamily="18" charset="0"/>
              </a:rPr>
              <a:t>(float('inf'))</a:t>
            </a:r>
          </a:p>
          <a:p>
            <a:r>
              <a:rPr lang="en-US" sz="1600" dirty="0" err="1">
                <a:latin typeface="Times New Roman" panose="02020603050405020304" pitchFamily="18" charset="0"/>
                <a:cs typeface="Times New Roman" panose="02020603050405020304" pitchFamily="18" charset="0"/>
              </a:rPr>
              <a:t>leftMotor.setVelocity</a:t>
            </a:r>
            <a:r>
              <a:rPr lang="en-US" sz="1600" dirty="0">
                <a:latin typeface="Times New Roman" panose="02020603050405020304" pitchFamily="18" charset="0"/>
                <a:cs typeface="Times New Roman" panose="02020603050405020304" pitchFamily="18" charset="0"/>
              </a:rPr>
              <a:t>(0)</a:t>
            </a:r>
          </a:p>
          <a:p>
            <a:r>
              <a:rPr lang="en-US" sz="1600" dirty="0" err="1">
                <a:latin typeface="Times New Roman" panose="02020603050405020304" pitchFamily="18" charset="0"/>
                <a:cs typeface="Times New Roman" panose="02020603050405020304" pitchFamily="18" charset="0"/>
              </a:rPr>
              <a:t>rightMotor.setVelocity</a:t>
            </a:r>
            <a:r>
              <a:rPr lang="en-US" sz="1600" dirty="0">
                <a:latin typeface="Times New Roman" panose="02020603050405020304" pitchFamily="18" charset="0"/>
                <a:cs typeface="Times New Roman" panose="02020603050405020304" pitchFamily="18" charset="0"/>
              </a:rPr>
              <a:t>(0)</a:t>
            </a:r>
          </a:p>
          <a:p>
            <a:endParaRPr lang="en-US" sz="2000" dirty="0"/>
          </a:p>
        </p:txBody>
      </p:sp>
    </p:spTree>
    <p:extLst>
      <p:ext uri="{BB962C8B-B14F-4D97-AF65-F5344CB8AC3E}">
        <p14:creationId xmlns:p14="http://schemas.microsoft.com/office/powerpoint/2010/main" val="21347606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6473D-5A39-269E-2163-F2F8D1C7AA9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539B9BE-7AEF-066B-C157-0ED167158FD7}"/>
              </a:ext>
            </a:extLst>
          </p:cNvPr>
          <p:cNvSpPr/>
          <p:nvPr/>
        </p:nvSpPr>
        <p:spPr>
          <a:xfrm>
            <a:off x="202981" y="1248106"/>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141581FD-DF84-0FAA-C7DF-E950A0FEAA33}"/>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AD4E6EB-1343-9C5C-E462-13919C86A3D4}"/>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CB9161F-6965-0BC2-DD86-489FFADBDFC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5532E3F-46A9-7159-D9DA-8C2DAF1300E7}"/>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160D795-888D-01AC-DD65-801B2464474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CCA512CF-6DD5-ABA4-FCC9-EE7DE1858DAE}"/>
              </a:ext>
            </a:extLst>
          </p:cNvPr>
          <p:cNvSpPr txBox="1"/>
          <p:nvPr/>
        </p:nvSpPr>
        <p:spPr>
          <a:xfrm>
            <a:off x="202981" y="1784921"/>
            <a:ext cx="11677844" cy="646331"/>
          </a:xfrm>
          <a:prstGeom prst="rect">
            <a:avLst/>
          </a:prstGeom>
          <a:noFill/>
        </p:spPr>
        <p:txBody>
          <a:bodyPr wrap="square">
            <a:spAutoFit/>
          </a:bodyPr>
          <a:lstStyle/>
          <a:p>
            <a:r>
              <a:rPr lang="en-US" b="0" i="0" dirty="0">
                <a:solidFill>
                  <a:srgbClr val="0D0D0D"/>
                </a:solidFill>
                <a:effectLst/>
                <a:latin typeface="Söhne"/>
              </a:rPr>
              <a:t>E-puck robot can use its camera to capture an image and analyze the color of the central pixel in the </a:t>
            </a:r>
            <a:r>
              <a:rPr lang="en-US" b="0" i="0" dirty="0" err="1">
                <a:solidFill>
                  <a:srgbClr val="0D0D0D"/>
                </a:solidFill>
                <a:effectLst/>
                <a:latin typeface="Söhne"/>
              </a:rPr>
              <a:t>Webots</a:t>
            </a:r>
            <a:r>
              <a:rPr lang="en-US" b="0" i="0" dirty="0">
                <a:solidFill>
                  <a:srgbClr val="0D0D0D"/>
                </a:solidFill>
                <a:effectLst/>
                <a:latin typeface="Söhne"/>
              </a:rPr>
              <a:t> simulation environment.</a:t>
            </a:r>
            <a:endParaRPr lang="en-CA" dirty="0"/>
          </a:p>
        </p:txBody>
      </p:sp>
      <p:pic>
        <p:nvPicPr>
          <p:cNvPr id="8" name="Picture 7">
            <a:extLst>
              <a:ext uri="{FF2B5EF4-FFF2-40B4-BE49-F238E27FC236}">
                <a16:creationId xmlns:a16="http://schemas.microsoft.com/office/drawing/2014/main" id="{42FF43BB-C854-F9F2-CDFB-13E9758B3D16}"/>
              </a:ext>
            </a:extLst>
          </p:cNvPr>
          <p:cNvPicPr>
            <a:picLocks noChangeAspect="1"/>
          </p:cNvPicPr>
          <p:nvPr/>
        </p:nvPicPr>
        <p:blipFill>
          <a:blip r:embed="rId4"/>
          <a:stretch>
            <a:fillRect/>
          </a:stretch>
        </p:blipFill>
        <p:spPr>
          <a:xfrm>
            <a:off x="2420085" y="357048"/>
            <a:ext cx="1710481" cy="369193"/>
          </a:xfrm>
          <a:prstGeom prst="rect">
            <a:avLst/>
          </a:prstGeom>
        </p:spPr>
      </p:pic>
      <p:pic>
        <p:nvPicPr>
          <p:cNvPr id="5122" name="Picture 2" descr="Webots documentation: GCTronic' e-puck">
            <a:extLst>
              <a:ext uri="{FF2B5EF4-FFF2-40B4-BE49-F238E27FC236}">
                <a16:creationId xmlns:a16="http://schemas.microsoft.com/office/drawing/2014/main" id="{EE36D336-33BE-C499-E570-13EB776C59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566" y="2531842"/>
            <a:ext cx="3333750"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0267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34385-A21C-3FA1-B5C9-41A59550E69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C8765B6-AE89-05F9-709B-9011B18F555E}"/>
              </a:ext>
            </a:extLst>
          </p:cNvPr>
          <p:cNvSpPr txBox="1"/>
          <p:nvPr/>
        </p:nvSpPr>
        <p:spPr>
          <a:xfrm>
            <a:off x="6241174" y="0"/>
            <a:ext cx="6097314" cy="5262979"/>
          </a:xfrm>
          <a:prstGeom prst="rect">
            <a:avLst/>
          </a:prstGeom>
          <a:noFill/>
        </p:spPr>
        <p:txBody>
          <a:bodyPr wrap="square">
            <a:spAutoFit/>
          </a:bodyPr>
          <a:lstStyle/>
          <a:p>
            <a:r>
              <a:rPr lang="en-CA" sz="1400" dirty="0">
                <a:latin typeface="Times New Roman" panose="02020603050405020304" pitchFamily="18" charset="0"/>
                <a:cs typeface="Times New Roman" panose="02020603050405020304" pitchFamily="18" charset="0"/>
              </a:rPr>
              <a:t>    </a:t>
            </a:r>
            <a:r>
              <a:rPr lang="en-CA" sz="1400" dirty="0">
                <a:highlight>
                  <a:srgbClr val="00FF00"/>
                </a:highlight>
                <a:latin typeface="Times New Roman" panose="02020603050405020304" pitchFamily="18" charset="0"/>
                <a:cs typeface="Times New Roman" panose="02020603050405020304" pitchFamily="18" charset="0"/>
              </a:rPr>
              <a:t># Retrieve the width and height of the camera image.</a:t>
            </a:r>
          </a:p>
          <a:p>
            <a:r>
              <a:rPr lang="en-CA" sz="1400" dirty="0">
                <a:highlight>
                  <a:srgbClr val="00FF00"/>
                </a:highlight>
                <a:latin typeface="Times New Roman" panose="02020603050405020304" pitchFamily="18" charset="0"/>
                <a:cs typeface="Times New Roman" panose="02020603050405020304" pitchFamily="18" charset="0"/>
              </a:rPr>
              <a:t>    # These values are set in the </a:t>
            </a:r>
            <a:r>
              <a:rPr lang="en-CA" sz="1400" dirty="0" err="1">
                <a:highlight>
                  <a:srgbClr val="00FF00"/>
                </a:highlight>
                <a:latin typeface="Times New Roman" panose="02020603050405020304" pitchFamily="18" charset="0"/>
                <a:cs typeface="Times New Roman" panose="02020603050405020304" pitchFamily="18" charset="0"/>
              </a:rPr>
              <a:t>Webots</a:t>
            </a:r>
            <a:r>
              <a:rPr lang="en-CA" sz="1400" dirty="0">
                <a:highlight>
                  <a:srgbClr val="00FF00"/>
                </a:highlight>
                <a:latin typeface="Times New Roman" panose="02020603050405020304" pitchFamily="18" charset="0"/>
                <a:cs typeface="Times New Roman" panose="02020603050405020304" pitchFamily="18" charset="0"/>
              </a:rPr>
              <a:t> world file and can be used to process the image.</a:t>
            </a:r>
          </a:p>
          <a:p>
            <a:r>
              <a:rPr lang="en-CA" sz="1400"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cameraWidth</a:t>
            </a:r>
            <a:r>
              <a:rPr lang="en-CA" sz="1400" b="1" dirty="0">
                <a:latin typeface="Times New Roman" panose="02020603050405020304" pitchFamily="18" charset="0"/>
                <a:cs typeface="Times New Roman" panose="02020603050405020304" pitchFamily="18" charset="0"/>
              </a:rPr>
              <a:t> = </a:t>
            </a:r>
            <a:r>
              <a:rPr lang="en-CA" sz="1400" b="1" dirty="0" err="1">
                <a:latin typeface="Times New Roman" panose="02020603050405020304" pitchFamily="18" charset="0"/>
                <a:cs typeface="Times New Roman" panose="02020603050405020304" pitchFamily="18" charset="0"/>
              </a:rPr>
              <a:t>camera.getWidth</a:t>
            </a:r>
            <a:r>
              <a:rPr lang="en-CA" sz="1400" b="1" dirty="0">
                <a:latin typeface="Times New Roman" panose="02020603050405020304" pitchFamily="18" charset="0"/>
                <a:cs typeface="Times New Roman" panose="02020603050405020304" pitchFamily="18" charset="0"/>
              </a:rPr>
              <a:t>()</a:t>
            </a:r>
          </a:p>
          <a:p>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cameraHeight</a:t>
            </a:r>
            <a:r>
              <a:rPr lang="en-CA" sz="1400" b="1" dirty="0">
                <a:latin typeface="Times New Roman" panose="02020603050405020304" pitchFamily="18" charset="0"/>
                <a:cs typeface="Times New Roman" panose="02020603050405020304" pitchFamily="18" charset="0"/>
              </a:rPr>
              <a:t> = </a:t>
            </a:r>
            <a:r>
              <a:rPr lang="en-CA" sz="1400" b="1" dirty="0" err="1">
                <a:latin typeface="Times New Roman" panose="02020603050405020304" pitchFamily="18" charset="0"/>
                <a:cs typeface="Times New Roman" panose="02020603050405020304" pitchFamily="18" charset="0"/>
              </a:rPr>
              <a:t>camera.getHeight</a:t>
            </a:r>
            <a:r>
              <a:rPr lang="en-CA" sz="1400" b="1" dirty="0">
                <a:latin typeface="Times New Roman" panose="02020603050405020304" pitchFamily="18" charset="0"/>
                <a:cs typeface="Times New Roman" panose="02020603050405020304" pitchFamily="18" charset="0"/>
              </a:rPr>
              <a:t>()</a:t>
            </a:r>
          </a:p>
          <a:p>
            <a:r>
              <a:rPr lang="en-CA" sz="1400" b="1" dirty="0">
                <a:latin typeface="Times New Roman" panose="02020603050405020304" pitchFamily="18" charset="0"/>
                <a:cs typeface="Times New Roman" panose="02020603050405020304" pitchFamily="18" charset="0"/>
              </a:rPr>
              <a:t>    print(</a:t>
            </a:r>
            <a:r>
              <a:rPr lang="en-CA" sz="1400" b="1" dirty="0" err="1">
                <a:latin typeface="Times New Roman" panose="02020603050405020304" pitchFamily="18" charset="0"/>
                <a:cs typeface="Times New Roman" panose="02020603050405020304" pitchFamily="18" charset="0"/>
              </a:rPr>
              <a:t>f"Captured</a:t>
            </a:r>
            <a:r>
              <a:rPr lang="en-CA" sz="1400" b="1" dirty="0">
                <a:latin typeface="Times New Roman" panose="02020603050405020304" pitchFamily="18" charset="0"/>
                <a:cs typeface="Times New Roman" panose="02020603050405020304" pitchFamily="18" charset="0"/>
              </a:rPr>
              <a:t> an image of size: {</a:t>
            </a:r>
            <a:r>
              <a:rPr lang="en-CA" sz="1400" b="1" dirty="0" err="1">
                <a:latin typeface="Times New Roman" panose="02020603050405020304" pitchFamily="18" charset="0"/>
                <a:cs typeface="Times New Roman" panose="02020603050405020304" pitchFamily="18" charset="0"/>
              </a:rPr>
              <a:t>cameraWidth</a:t>
            </a:r>
            <a:r>
              <a:rPr lang="en-CA" sz="1400" b="1" dirty="0">
                <a:latin typeface="Times New Roman" panose="02020603050405020304" pitchFamily="18" charset="0"/>
                <a:cs typeface="Times New Roman" panose="02020603050405020304" pitchFamily="18" charset="0"/>
              </a:rPr>
              <a:t>}x{</a:t>
            </a:r>
            <a:r>
              <a:rPr lang="en-CA" sz="1400" b="1" dirty="0" err="1">
                <a:latin typeface="Times New Roman" panose="02020603050405020304" pitchFamily="18" charset="0"/>
                <a:cs typeface="Times New Roman" panose="02020603050405020304" pitchFamily="18" charset="0"/>
              </a:rPr>
              <a:t>cameraHeight</a:t>
            </a:r>
            <a:r>
              <a:rPr lang="en-CA" sz="1400" b="1" dirty="0">
                <a:latin typeface="Times New Roman" panose="02020603050405020304" pitchFamily="18" charset="0"/>
                <a:cs typeface="Times New Roman" panose="02020603050405020304" pitchFamily="18" charset="0"/>
              </a:rPr>
              <a:t>}")</a:t>
            </a:r>
          </a:p>
          <a:p>
            <a:endParaRPr lang="en-CA" sz="1400" dirty="0">
              <a:latin typeface="Times New Roman" panose="02020603050405020304" pitchFamily="18" charset="0"/>
              <a:cs typeface="Times New Roman" panose="02020603050405020304" pitchFamily="18" charset="0"/>
            </a:endParaRPr>
          </a:p>
          <a:p>
            <a:r>
              <a:rPr lang="en-CA" sz="1400" dirty="0">
                <a:highlight>
                  <a:srgbClr val="00FF00"/>
                </a:highlight>
                <a:latin typeface="Times New Roman" panose="02020603050405020304" pitchFamily="18" charset="0"/>
                <a:cs typeface="Times New Roman" panose="02020603050405020304" pitchFamily="18" charset="0"/>
              </a:rPr>
              <a:t>    # Calculate the position of the central pixel in the image.</a:t>
            </a:r>
          </a:p>
          <a:p>
            <a:r>
              <a:rPr lang="en-CA" sz="1400" dirty="0">
                <a:highlight>
                  <a:srgbClr val="00FF00"/>
                </a:highlight>
                <a:latin typeface="Times New Roman" panose="02020603050405020304" pitchFamily="18" charset="0"/>
                <a:cs typeface="Times New Roman" panose="02020603050405020304" pitchFamily="18" charset="0"/>
              </a:rPr>
              <a:t>    # We divide the width and height by 2 to find the center.</a:t>
            </a:r>
          </a:p>
          <a:p>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centerX</a:t>
            </a:r>
            <a:r>
              <a:rPr lang="en-CA" sz="1400" b="1" dirty="0">
                <a:latin typeface="Times New Roman" panose="02020603050405020304" pitchFamily="18" charset="0"/>
                <a:cs typeface="Times New Roman" panose="02020603050405020304" pitchFamily="18" charset="0"/>
              </a:rPr>
              <a:t> = </a:t>
            </a:r>
            <a:r>
              <a:rPr lang="en-CA" sz="1400" b="1" dirty="0" err="1">
                <a:latin typeface="Times New Roman" panose="02020603050405020304" pitchFamily="18" charset="0"/>
                <a:cs typeface="Times New Roman" panose="02020603050405020304" pitchFamily="18" charset="0"/>
              </a:rPr>
              <a:t>cameraWidth</a:t>
            </a:r>
            <a:r>
              <a:rPr lang="en-CA" sz="1400" b="1" dirty="0">
                <a:latin typeface="Times New Roman" panose="02020603050405020304" pitchFamily="18" charset="0"/>
                <a:cs typeface="Times New Roman" panose="02020603050405020304" pitchFamily="18" charset="0"/>
              </a:rPr>
              <a:t> // 2</a:t>
            </a:r>
          </a:p>
          <a:p>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centerY</a:t>
            </a:r>
            <a:r>
              <a:rPr lang="en-CA" sz="1400" b="1" dirty="0">
                <a:latin typeface="Times New Roman" panose="02020603050405020304" pitchFamily="18" charset="0"/>
                <a:cs typeface="Times New Roman" panose="02020603050405020304" pitchFamily="18" charset="0"/>
              </a:rPr>
              <a:t> = </a:t>
            </a:r>
            <a:r>
              <a:rPr lang="en-CA" sz="1400" b="1" dirty="0" err="1">
                <a:latin typeface="Times New Roman" panose="02020603050405020304" pitchFamily="18" charset="0"/>
                <a:cs typeface="Times New Roman" panose="02020603050405020304" pitchFamily="18" charset="0"/>
              </a:rPr>
              <a:t>cameraHeight</a:t>
            </a:r>
            <a:r>
              <a:rPr lang="en-CA" sz="1400" b="1" dirty="0">
                <a:latin typeface="Times New Roman" panose="02020603050405020304" pitchFamily="18" charset="0"/>
                <a:cs typeface="Times New Roman" panose="02020603050405020304" pitchFamily="18" charset="0"/>
              </a:rPr>
              <a:t> // 2</a:t>
            </a:r>
          </a:p>
          <a:p>
            <a:r>
              <a:rPr lang="en-CA" sz="1400" dirty="0">
                <a:latin typeface="Times New Roman" panose="02020603050405020304" pitchFamily="18" charset="0"/>
                <a:cs typeface="Times New Roman" panose="02020603050405020304" pitchFamily="18" charset="0"/>
              </a:rPr>
              <a:t>    </a:t>
            </a:r>
          </a:p>
          <a:p>
            <a:r>
              <a:rPr lang="en-CA" sz="1400" dirty="0">
                <a:highlight>
                  <a:srgbClr val="00FF00"/>
                </a:highlight>
                <a:latin typeface="Times New Roman" panose="02020603050405020304" pitchFamily="18" charset="0"/>
                <a:cs typeface="Times New Roman" panose="02020603050405020304" pitchFamily="18" charset="0"/>
              </a:rPr>
              <a:t>    # Get the RGB color values of the central pixel.</a:t>
            </a:r>
          </a:p>
          <a:p>
            <a:r>
              <a:rPr lang="en-CA" sz="1400" dirty="0">
                <a:highlight>
                  <a:srgbClr val="00FF00"/>
                </a:highlight>
                <a:latin typeface="Times New Roman" panose="02020603050405020304" pitchFamily="18" charset="0"/>
                <a:cs typeface="Times New Roman" panose="02020603050405020304" pitchFamily="18" charset="0"/>
              </a:rPr>
              <a:t>    # </a:t>
            </a:r>
            <a:r>
              <a:rPr lang="en-CA" sz="1400" dirty="0" err="1">
                <a:highlight>
                  <a:srgbClr val="00FF00"/>
                </a:highlight>
                <a:latin typeface="Times New Roman" panose="02020603050405020304" pitchFamily="18" charset="0"/>
                <a:cs typeface="Times New Roman" panose="02020603050405020304" pitchFamily="18" charset="0"/>
              </a:rPr>
              <a:t>imageGetRed</a:t>
            </a:r>
            <a:r>
              <a:rPr lang="en-CA" sz="1400" dirty="0">
                <a:highlight>
                  <a:srgbClr val="00FF00"/>
                </a:highlight>
                <a:latin typeface="Times New Roman" panose="02020603050405020304" pitchFamily="18" charset="0"/>
                <a:cs typeface="Times New Roman" panose="02020603050405020304" pitchFamily="18" charset="0"/>
              </a:rPr>
              <a:t>, </a:t>
            </a:r>
            <a:r>
              <a:rPr lang="en-CA" sz="1400" dirty="0" err="1">
                <a:highlight>
                  <a:srgbClr val="00FF00"/>
                </a:highlight>
                <a:latin typeface="Times New Roman" panose="02020603050405020304" pitchFamily="18" charset="0"/>
                <a:cs typeface="Times New Roman" panose="02020603050405020304" pitchFamily="18" charset="0"/>
              </a:rPr>
              <a:t>imageGetGreen</a:t>
            </a:r>
            <a:r>
              <a:rPr lang="en-CA" sz="1400" dirty="0">
                <a:highlight>
                  <a:srgbClr val="00FF00"/>
                </a:highlight>
                <a:latin typeface="Times New Roman" panose="02020603050405020304" pitchFamily="18" charset="0"/>
                <a:cs typeface="Times New Roman" panose="02020603050405020304" pitchFamily="18" charset="0"/>
              </a:rPr>
              <a:t>, and </a:t>
            </a:r>
            <a:r>
              <a:rPr lang="en-CA" sz="1400" dirty="0" err="1">
                <a:highlight>
                  <a:srgbClr val="00FF00"/>
                </a:highlight>
                <a:latin typeface="Times New Roman" panose="02020603050405020304" pitchFamily="18" charset="0"/>
                <a:cs typeface="Times New Roman" panose="02020603050405020304" pitchFamily="18" charset="0"/>
              </a:rPr>
              <a:t>imageGetBlue</a:t>
            </a:r>
            <a:r>
              <a:rPr lang="en-CA" sz="1400" dirty="0">
                <a:highlight>
                  <a:srgbClr val="00FF00"/>
                </a:highlight>
                <a:latin typeface="Times New Roman" panose="02020603050405020304" pitchFamily="18" charset="0"/>
                <a:cs typeface="Times New Roman" panose="02020603050405020304" pitchFamily="18" charset="0"/>
              </a:rPr>
              <a:t> methods are used to extract</a:t>
            </a:r>
          </a:p>
          <a:p>
            <a:r>
              <a:rPr lang="en-CA" sz="1400" dirty="0">
                <a:highlight>
                  <a:srgbClr val="00FF00"/>
                </a:highlight>
                <a:latin typeface="Times New Roman" panose="02020603050405020304" pitchFamily="18" charset="0"/>
                <a:cs typeface="Times New Roman" panose="02020603050405020304" pitchFamily="18" charset="0"/>
              </a:rPr>
              <a:t>    # the color components of a pixel at a specified position.</a:t>
            </a:r>
          </a:p>
          <a:p>
            <a:r>
              <a:rPr lang="en-CA" sz="1400" dirty="0">
                <a:latin typeface="Times New Roman" panose="02020603050405020304" pitchFamily="18" charset="0"/>
                <a:cs typeface="Times New Roman" panose="02020603050405020304" pitchFamily="18" charset="0"/>
              </a:rPr>
              <a:t>    </a:t>
            </a:r>
            <a:r>
              <a:rPr lang="en-CA" sz="1400" b="1" dirty="0">
                <a:latin typeface="Times New Roman" panose="02020603050405020304" pitchFamily="18" charset="0"/>
                <a:cs typeface="Times New Roman" panose="02020603050405020304" pitchFamily="18" charset="0"/>
              </a:rPr>
              <a:t>red = </a:t>
            </a:r>
            <a:r>
              <a:rPr lang="en-CA" sz="1400" b="1" dirty="0" err="1">
                <a:latin typeface="Times New Roman" panose="02020603050405020304" pitchFamily="18" charset="0"/>
                <a:cs typeface="Times New Roman" panose="02020603050405020304" pitchFamily="18" charset="0"/>
              </a:rPr>
              <a:t>camera.imageGetRed</a:t>
            </a:r>
            <a:r>
              <a:rPr lang="en-CA" sz="1400" b="1" dirty="0">
                <a:latin typeface="Times New Roman" panose="02020603050405020304" pitchFamily="18" charset="0"/>
                <a:cs typeface="Times New Roman" panose="02020603050405020304" pitchFamily="18" charset="0"/>
              </a:rPr>
              <a:t>(image, </a:t>
            </a:r>
            <a:r>
              <a:rPr lang="en-CA" sz="1400" b="1" dirty="0" err="1">
                <a:latin typeface="Times New Roman" panose="02020603050405020304" pitchFamily="18" charset="0"/>
                <a:cs typeface="Times New Roman" panose="02020603050405020304" pitchFamily="18" charset="0"/>
              </a:rPr>
              <a:t>cameraWidth</a:t>
            </a:r>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centerX</a:t>
            </a:r>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centerY</a:t>
            </a:r>
            <a:r>
              <a:rPr lang="en-CA" sz="1400" b="1" dirty="0">
                <a:latin typeface="Times New Roman" panose="02020603050405020304" pitchFamily="18" charset="0"/>
                <a:cs typeface="Times New Roman" panose="02020603050405020304" pitchFamily="18" charset="0"/>
              </a:rPr>
              <a:t>)</a:t>
            </a:r>
          </a:p>
          <a:p>
            <a:r>
              <a:rPr lang="en-CA" sz="1400" b="1" dirty="0">
                <a:latin typeface="Times New Roman" panose="02020603050405020304" pitchFamily="18" charset="0"/>
                <a:cs typeface="Times New Roman" panose="02020603050405020304" pitchFamily="18" charset="0"/>
              </a:rPr>
              <a:t>    green = </a:t>
            </a:r>
            <a:r>
              <a:rPr lang="en-CA" sz="1400" b="1" dirty="0" err="1">
                <a:latin typeface="Times New Roman" panose="02020603050405020304" pitchFamily="18" charset="0"/>
                <a:cs typeface="Times New Roman" panose="02020603050405020304" pitchFamily="18" charset="0"/>
              </a:rPr>
              <a:t>camera.imageGetGreen</a:t>
            </a:r>
            <a:r>
              <a:rPr lang="en-CA" sz="1400" b="1" dirty="0">
                <a:latin typeface="Times New Roman" panose="02020603050405020304" pitchFamily="18" charset="0"/>
                <a:cs typeface="Times New Roman" panose="02020603050405020304" pitchFamily="18" charset="0"/>
              </a:rPr>
              <a:t>(image, </a:t>
            </a:r>
            <a:r>
              <a:rPr lang="en-CA" sz="1400" b="1" dirty="0" err="1">
                <a:latin typeface="Times New Roman" panose="02020603050405020304" pitchFamily="18" charset="0"/>
                <a:cs typeface="Times New Roman" panose="02020603050405020304" pitchFamily="18" charset="0"/>
              </a:rPr>
              <a:t>cameraWidth</a:t>
            </a:r>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centerX</a:t>
            </a:r>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centerY</a:t>
            </a:r>
            <a:r>
              <a:rPr lang="en-CA" sz="1400" b="1" dirty="0">
                <a:latin typeface="Times New Roman" panose="02020603050405020304" pitchFamily="18" charset="0"/>
                <a:cs typeface="Times New Roman" panose="02020603050405020304" pitchFamily="18" charset="0"/>
              </a:rPr>
              <a:t>)</a:t>
            </a:r>
          </a:p>
          <a:p>
            <a:r>
              <a:rPr lang="en-CA" sz="1400" b="1" dirty="0">
                <a:latin typeface="Times New Roman" panose="02020603050405020304" pitchFamily="18" charset="0"/>
                <a:cs typeface="Times New Roman" panose="02020603050405020304" pitchFamily="18" charset="0"/>
              </a:rPr>
              <a:t>    blue = </a:t>
            </a:r>
            <a:r>
              <a:rPr lang="en-CA" sz="1400" b="1" dirty="0" err="1">
                <a:latin typeface="Times New Roman" panose="02020603050405020304" pitchFamily="18" charset="0"/>
                <a:cs typeface="Times New Roman" panose="02020603050405020304" pitchFamily="18" charset="0"/>
              </a:rPr>
              <a:t>camera.imageGetBlue</a:t>
            </a:r>
            <a:r>
              <a:rPr lang="en-CA" sz="1400" b="1" dirty="0">
                <a:latin typeface="Times New Roman" panose="02020603050405020304" pitchFamily="18" charset="0"/>
                <a:cs typeface="Times New Roman" panose="02020603050405020304" pitchFamily="18" charset="0"/>
              </a:rPr>
              <a:t>(image, </a:t>
            </a:r>
            <a:r>
              <a:rPr lang="en-CA" sz="1400" b="1" dirty="0" err="1">
                <a:latin typeface="Times New Roman" panose="02020603050405020304" pitchFamily="18" charset="0"/>
                <a:cs typeface="Times New Roman" panose="02020603050405020304" pitchFamily="18" charset="0"/>
              </a:rPr>
              <a:t>cameraWidth</a:t>
            </a:r>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centerX</a:t>
            </a:r>
            <a:r>
              <a:rPr lang="en-CA" sz="1400" b="1" dirty="0">
                <a:latin typeface="Times New Roman" panose="02020603050405020304" pitchFamily="18" charset="0"/>
                <a:cs typeface="Times New Roman" panose="02020603050405020304" pitchFamily="18" charset="0"/>
              </a:rPr>
              <a:t>, </a:t>
            </a:r>
            <a:r>
              <a:rPr lang="en-CA" sz="1400" b="1" dirty="0" err="1">
                <a:latin typeface="Times New Roman" panose="02020603050405020304" pitchFamily="18" charset="0"/>
                <a:cs typeface="Times New Roman" panose="02020603050405020304" pitchFamily="18" charset="0"/>
              </a:rPr>
              <a:t>centerY</a:t>
            </a:r>
            <a:r>
              <a:rPr lang="en-CA" sz="1400" b="1" dirty="0">
                <a:latin typeface="Times New Roman" panose="02020603050405020304" pitchFamily="18" charset="0"/>
                <a:cs typeface="Times New Roman" panose="02020603050405020304" pitchFamily="18" charset="0"/>
              </a:rPr>
              <a:t>)</a:t>
            </a:r>
          </a:p>
          <a:p>
            <a:r>
              <a:rPr lang="en-CA" sz="1400" dirty="0">
                <a:latin typeface="Times New Roman" panose="02020603050405020304" pitchFamily="18" charset="0"/>
                <a:cs typeface="Times New Roman" panose="02020603050405020304" pitchFamily="18" charset="0"/>
              </a:rPr>
              <a:t>    </a:t>
            </a:r>
          </a:p>
          <a:p>
            <a:r>
              <a:rPr lang="en-CA" sz="1400" dirty="0">
                <a:latin typeface="Times New Roman" panose="02020603050405020304" pitchFamily="18" charset="0"/>
                <a:cs typeface="Times New Roman" panose="02020603050405020304" pitchFamily="18" charset="0"/>
              </a:rPr>
              <a:t>    </a:t>
            </a:r>
            <a:r>
              <a:rPr lang="en-CA" sz="1400" dirty="0">
                <a:highlight>
                  <a:srgbClr val="00FF00"/>
                </a:highlight>
                <a:latin typeface="Times New Roman" panose="02020603050405020304" pitchFamily="18" charset="0"/>
                <a:cs typeface="Times New Roman" panose="02020603050405020304" pitchFamily="18" charset="0"/>
              </a:rPr>
              <a:t># Print the RGB color values of the central pixel.</a:t>
            </a:r>
          </a:p>
          <a:p>
            <a:r>
              <a:rPr lang="en-CA" sz="1400" dirty="0">
                <a:highlight>
                  <a:srgbClr val="00FF00"/>
                </a:highlight>
                <a:latin typeface="Times New Roman" panose="02020603050405020304" pitchFamily="18" charset="0"/>
                <a:cs typeface="Times New Roman" panose="02020603050405020304" pitchFamily="18" charset="0"/>
              </a:rPr>
              <a:t>    # This can be useful for tasks like color detection or analysis.</a:t>
            </a:r>
          </a:p>
          <a:p>
            <a:r>
              <a:rPr lang="en-CA" sz="1400" b="1" dirty="0">
                <a:latin typeface="Times New Roman" panose="02020603050405020304" pitchFamily="18" charset="0"/>
                <a:cs typeface="Times New Roman" panose="02020603050405020304" pitchFamily="18" charset="0"/>
              </a:rPr>
              <a:t>    print(</a:t>
            </a:r>
            <a:r>
              <a:rPr lang="en-CA" sz="1400" b="1" dirty="0" err="1">
                <a:latin typeface="Times New Roman" panose="02020603050405020304" pitchFamily="18" charset="0"/>
                <a:cs typeface="Times New Roman" panose="02020603050405020304" pitchFamily="18" charset="0"/>
              </a:rPr>
              <a:t>f"Color</a:t>
            </a:r>
            <a:r>
              <a:rPr lang="en-CA" sz="1400" b="1" dirty="0">
                <a:latin typeface="Times New Roman" panose="02020603050405020304" pitchFamily="18" charset="0"/>
                <a:cs typeface="Times New Roman" panose="02020603050405020304" pitchFamily="18" charset="0"/>
              </a:rPr>
              <a:t> of the central pixel: R={red}, G={green}, B={blue}")</a:t>
            </a:r>
          </a:p>
          <a:p>
            <a:r>
              <a:rPr lang="en-CA" sz="1400" dirty="0">
                <a:latin typeface="Times New Roman" panose="02020603050405020304" pitchFamily="18" charset="0"/>
                <a:cs typeface="Times New Roman" panose="02020603050405020304" pitchFamily="18" charset="0"/>
              </a:rPr>
              <a:t>    </a:t>
            </a:r>
          </a:p>
        </p:txBody>
      </p:sp>
      <p:sp>
        <p:nvSpPr>
          <p:cNvPr id="9" name="TextBox 8">
            <a:extLst>
              <a:ext uri="{FF2B5EF4-FFF2-40B4-BE49-F238E27FC236}">
                <a16:creationId xmlns:a16="http://schemas.microsoft.com/office/drawing/2014/main" id="{060C93C4-23A0-1957-B7F8-E89C1D2E7E8E}"/>
              </a:ext>
            </a:extLst>
          </p:cNvPr>
          <p:cNvSpPr txBox="1"/>
          <p:nvPr/>
        </p:nvSpPr>
        <p:spPr>
          <a:xfrm>
            <a:off x="25620" y="0"/>
            <a:ext cx="6215554" cy="5909310"/>
          </a:xfrm>
          <a:prstGeom prst="rect">
            <a:avLst/>
          </a:prstGeom>
          <a:noFill/>
        </p:spPr>
        <p:txBody>
          <a:bodyPr wrap="square">
            <a:spAutoFit/>
          </a:bodyPr>
          <a:lstStyle/>
          <a:p>
            <a:r>
              <a:rPr lang="en-CA" sz="1400" dirty="0">
                <a:highlight>
                  <a:srgbClr val="FFFF00"/>
                </a:highlight>
                <a:latin typeface="Times New Roman" panose="02020603050405020304" pitchFamily="18" charset="0"/>
                <a:cs typeface="Times New Roman" panose="02020603050405020304" pitchFamily="18" charset="0"/>
              </a:rPr>
              <a:t># Import necessary modules from the </a:t>
            </a:r>
            <a:r>
              <a:rPr lang="en-CA" sz="1400" dirty="0" err="1">
                <a:highlight>
                  <a:srgbClr val="FFFF00"/>
                </a:highlight>
                <a:latin typeface="Times New Roman" panose="02020603050405020304" pitchFamily="18" charset="0"/>
                <a:cs typeface="Times New Roman" panose="02020603050405020304" pitchFamily="18" charset="0"/>
              </a:rPr>
              <a:t>Webots</a:t>
            </a:r>
            <a:r>
              <a:rPr lang="en-CA" sz="1400" dirty="0">
                <a:highlight>
                  <a:srgbClr val="FFFF00"/>
                </a:highlight>
                <a:latin typeface="Times New Roman" panose="02020603050405020304" pitchFamily="18" charset="0"/>
                <a:cs typeface="Times New Roman" panose="02020603050405020304" pitchFamily="18" charset="0"/>
              </a:rPr>
              <a:t> library.</a:t>
            </a:r>
          </a:p>
          <a:p>
            <a:r>
              <a:rPr lang="en-CA" sz="1400" dirty="0">
                <a:highlight>
                  <a:srgbClr val="FFFF00"/>
                </a:highlight>
                <a:latin typeface="Times New Roman" panose="02020603050405020304" pitchFamily="18" charset="0"/>
                <a:cs typeface="Times New Roman" panose="02020603050405020304" pitchFamily="18" charset="0"/>
              </a:rPr>
              <a:t># Robot is the main class for robot control.</a:t>
            </a:r>
          </a:p>
          <a:p>
            <a:r>
              <a:rPr lang="en-CA" sz="1400" dirty="0">
                <a:highlight>
                  <a:srgbClr val="FFFF00"/>
                </a:highlight>
                <a:latin typeface="Times New Roman" panose="02020603050405020304" pitchFamily="18" charset="0"/>
                <a:cs typeface="Times New Roman" panose="02020603050405020304" pitchFamily="18" charset="0"/>
              </a:rPr>
              <a:t># Camera is for accessing the robot's camera.</a:t>
            </a:r>
          </a:p>
          <a:p>
            <a:r>
              <a:rPr lang="en-CA" sz="1400" b="1" dirty="0">
                <a:latin typeface="Times New Roman" panose="02020603050405020304" pitchFamily="18" charset="0"/>
                <a:cs typeface="Times New Roman" panose="02020603050405020304" pitchFamily="18" charset="0"/>
              </a:rPr>
              <a:t>from controller import Robot, Camera</a:t>
            </a:r>
          </a:p>
          <a:p>
            <a:endParaRPr lang="en-CA" sz="1400" dirty="0">
              <a:latin typeface="Times New Roman" panose="02020603050405020304" pitchFamily="18" charset="0"/>
              <a:cs typeface="Times New Roman" panose="02020603050405020304" pitchFamily="18" charset="0"/>
            </a:endParaRPr>
          </a:p>
          <a:p>
            <a:r>
              <a:rPr lang="en-CA" sz="1400" dirty="0">
                <a:highlight>
                  <a:srgbClr val="FFFF00"/>
                </a:highlight>
                <a:latin typeface="Times New Roman" panose="02020603050405020304" pitchFamily="18" charset="0"/>
                <a:cs typeface="Times New Roman" panose="02020603050405020304" pitchFamily="18" charset="0"/>
              </a:rPr>
              <a:t># Define the simulation time step in milliseconds.</a:t>
            </a:r>
          </a:p>
          <a:p>
            <a:r>
              <a:rPr lang="en-CA" sz="1400" dirty="0">
                <a:highlight>
                  <a:srgbClr val="FFFF00"/>
                </a:highlight>
                <a:latin typeface="Times New Roman" panose="02020603050405020304" pitchFamily="18" charset="0"/>
                <a:cs typeface="Times New Roman" panose="02020603050405020304" pitchFamily="18" charset="0"/>
              </a:rPr>
              <a:t># This is how often the simulation updates the robot's sensors and actuators.</a:t>
            </a:r>
          </a:p>
          <a:p>
            <a:r>
              <a:rPr lang="en-CA" sz="1400" b="1" dirty="0">
                <a:latin typeface="Times New Roman" panose="02020603050405020304" pitchFamily="18" charset="0"/>
                <a:cs typeface="Times New Roman" panose="02020603050405020304" pitchFamily="18" charset="0"/>
              </a:rPr>
              <a:t>TIME_STEP = 64</a:t>
            </a:r>
          </a:p>
          <a:p>
            <a:endParaRPr lang="en-CA" sz="1400" dirty="0">
              <a:latin typeface="Times New Roman" panose="02020603050405020304" pitchFamily="18" charset="0"/>
              <a:cs typeface="Times New Roman" panose="02020603050405020304" pitchFamily="18" charset="0"/>
            </a:endParaRPr>
          </a:p>
          <a:p>
            <a:r>
              <a:rPr lang="en-CA" sz="1400" dirty="0">
                <a:highlight>
                  <a:srgbClr val="FFFF00"/>
                </a:highlight>
                <a:latin typeface="Times New Roman" panose="02020603050405020304" pitchFamily="18" charset="0"/>
                <a:cs typeface="Times New Roman" panose="02020603050405020304" pitchFamily="18" charset="0"/>
              </a:rPr>
              <a:t># Create an instance of the Robot class.</a:t>
            </a:r>
          </a:p>
          <a:p>
            <a:r>
              <a:rPr lang="en-CA" sz="1400" dirty="0">
                <a:highlight>
                  <a:srgbClr val="FFFF00"/>
                </a:highlight>
                <a:latin typeface="Times New Roman" panose="02020603050405020304" pitchFamily="18" charset="0"/>
                <a:cs typeface="Times New Roman" panose="02020603050405020304" pitchFamily="18" charset="0"/>
              </a:rPr>
              <a:t># This will be our main handle to interact with the robot.</a:t>
            </a:r>
          </a:p>
          <a:p>
            <a:r>
              <a:rPr lang="en-CA" sz="1400" b="1" dirty="0">
                <a:latin typeface="Times New Roman" panose="02020603050405020304" pitchFamily="18" charset="0"/>
                <a:cs typeface="Times New Roman" panose="02020603050405020304" pitchFamily="18" charset="0"/>
              </a:rPr>
              <a:t>robot = Robot()</a:t>
            </a:r>
          </a:p>
          <a:p>
            <a:endParaRPr lang="en-CA" sz="1400" dirty="0">
              <a:latin typeface="Times New Roman" panose="02020603050405020304" pitchFamily="18" charset="0"/>
              <a:cs typeface="Times New Roman" panose="02020603050405020304" pitchFamily="18" charset="0"/>
            </a:endParaRPr>
          </a:p>
          <a:p>
            <a:r>
              <a:rPr lang="en-CA" sz="1400" dirty="0">
                <a:highlight>
                  <a:srgbClr val="FFFF00"/>
                </a:highlight>
                <a:latin typeface="Times New Roman" panose="02020603050405020304" pitchFamily="18" charset="0"/>
                <a:cs typeface="Times New Roman" panose="02020603050405020304" pitchFamily="18" charset="0"/>
              </a:rPr>
              <a:t># Get a handle to the camera device on the robot.</a:t>
            </a:r>
          </a:p>
          <a:p>
            <a:r>
              <a:rPr lang="en-CA" sz="1400" dirty="0">
                <a:highlight>
                  <a:srgbClr val="FFFF00"/>
                </a:highlight>
                <a:latin typeface="Times New Roman" panose="02020603050405020304" pitchFamily="18" charset="0"/>
                <a:cs typeface="Times New Roman" panose="02020603050405020304" pitchFamily="18" charset="0"/>
              </a:rPr>
              <a:t># 'camera' is the name of the camera device specified in the robot's model.</a:t>
            </a:r>
          </a:p>
          <a:p>
            <a:r>
              <a:rPr lang="en-CA" sz="1400" dirty="0">
                <a:highlight>
                  <a:srgbClr val="FFFF00"/>
                </a:highlight>
                <a:latin typeface="Times New Roman" panose="02020603050405020304" pitchFamily="18" charset="0"/>
                <a:cs typeface="Times New Roman" panose="02020603050405020304" pitchFamily="18" charset="0"/>
              </a:rPr>
              <a:t># If the camera has a different name in your project, change 'camera' accordingly.</a:t>
            </a:r>
          </a:p>
          <a:p>
            <a:r>
              <a:rPr lang="en-CA" sz="1400" b="1" dirty="0">
                <a:latin typeface="Times New Roman" panose="02020603050405020304" pitchFamily="18" charset="0"/>
                <a:cs typeface="Times New Roman" panose="02020603050405020304" pitchFamily="18" charset="0"/>
              </a:rPr>
              <a:t>camera = </a:t>
            </a:r>
            <a:r>
              <a:rPr lang="en-CA" sz="1400" b="1" dirty="0" err="1">
                <a:latin typeface="Times New Roman" panose="02020603050405020304" pitchFamily="18" charset="0"/>
                <a:cs typeface="Times New Roman" panose="02020603050405020304" pitchFamily="18" charset="0"/>
              </a:rPr>
              <a:t>robot.getDevice</a:t>
            </a:r>
            <a:r>
              <a:rPr lang="en-CA" sz="1400" b="1" dirty="0">
                <a:latin typeface="Times New Roman" panose="02020603050405020304" pitchFamily="18" charset="0"/>
                <a:cs typeface="Times New Roman" panose="02020603050405020304" pitchFamily="18" charset="0"/>
              </a:rPr>
              <a:t>('camera')</a:t>
            </a:r>
          </a:p>
          <a:p>
            <a:endParaRPr lang="en-CA" sz="1400" dirty="0">
              <a:latin typeface="Times New Roman" panose="02020603050405020304" pitchFamily="18" charset="0"/>
              <a:cs typeface="Times New Roman" panose="02020603050405020304" pitchFamily="18" charset="0"/>
            </a:endParaRPr>
          </a:p>
          <a:p>
            <a:r>
              <a:rPr lang="en-CA" sz="1400" dirty="0">
                <a:highlight>
                  <a:srgbClr val="00FF00"/>
                </a:highlight>
                <a:latin typeface="Times New Roman" panose="02020603050405020304" pitchFamily="18" charset="0"/>
                <a:cs typeface="Times New Roman" panose="02020603050405020304" pitchFamily="18" charset="0"/>
              </a:rPr>
              <a:t># Enable the camera to start capturing images.</a:t>
            </a:r>
          </a:p>
          <a:p>
            <a:r>
              <a:rPr lang="en-CA" sz="1400" dirty="0">
                <a:highlight>
                  <a:srgbClr val="00FF00"/>
                </a:highlight>
                <a:latin typeface="Times New Roman" panose="02020603050405020304" pitchFamily="18" charset="0"/>
                <a:cs typeface="Times New Roman" panose="02020603050405020304" pitchFamily="18" charset="0"/>
              </a:rPr>
              <a:t># The camera will update its image every TIME_STEP milliseconds.</a:t>
            </a:r>
          </a:p>
          <a:p>
            <a:r>
              <a:rPr lang="en-CA" sz="1400" b="1" dirty="0" err="1">
                <a:latin typeface="Times New Roman" panose="02020603050405020304" pitchFamily="18" charset="0"/>
                <a:cs typeface="Times New Roman" panose="02020603050405020304" pitchFamily="18" charset="0"/>
              </a:rPr>
              <a:t>camera.enable</a:t>
            </a:r>
            <a:r>
              <a:rPr lang="en-CA" sz="1400" b="1" dirty="0">
                <a:latin typeface="Times New Roman" panose="02020603050405020304" pitchFamily="18" charset="0"/>
                <a:cs typeface="Times New Roman" panose="02020603050405020304" pitchFamily="18" charset="0"/>
              </a:rPr>
              <a:t>(TIME_STEP)</a:t>
            </a:r>
          </a:p>
          <a:p>
            <a:endParaRPr lang="en-CA" sz="1400" dirty="0">
              <a:latin typeface="Times New Roman" panose="02020603050405020304" pitchFamily="18" charset="0"/>
              <a:cs typeface="Times New Roman" panose="02020603050405020304" pitchFamily="18" charset="0"/>
            </a:endParaRPr>
          </a:p>
          <a:p>
            <a:r>
              <a:rPr lang="en-CA" sz="1400" dirty="0">
                <a:highlight>
                  <a:srgbClr val="00FFFF"/>
                </a:highlight>
                <a:latin typeface="Times New Roman" panose="02020603050405020304" pitchFamily="18" charset="0"/>
                <a:cs typeface="Times New Roman" panose="02020603050405020304" pitchFamily="18" charset="0"/>
              </a:rPr>
              <a:t># Main loop: Execute actions repeatedly until the simulation is stopped.</a:t>
            </a:r>
          </a:p>
          <a:p>
            <a:r>
              <a:rPr lang="en-CA" sz="1400" b="1" dirty="0">
                <a:latin typeface="Times New Roman" panose="02020603050405020304" pitchFamily="18" charset="0"/>
                <a:cs typeface="Times New Roman" panose="02020603050405020304" pitchFamily="18" charset="0"/>
              </a:rPr>
              <a:t>while </a:t>
            </a:r>
            <a:r>
              <a:rPr lang="en-CA" sz="1400" b="1" dirty="0" err="1">
                <a:latin typeface="Times New Roman" panose="02020603050405020304" pitchFamily="18" charset="0"/>
                <a:cs typeface="Times New Roman" panose="02020603050405020304" pitchFamily="18" charset="0"/>
              </a:rPr>
              <a:t>robot.step</a:t>
            </a:r>
            <a:r>
              <a:rPr lang="en-CA" sz="1400" b="1" dirty="0">
                <a:latin typeface="Times New Roman" panose="02020603050405020304" pitchFamily="18" charset="0"/>
                <a:cs typeface="Times New Roman" panose="02020603050405020304" pitchFamily="18" charset="0"/>
              </a:rPr>
              <a:t>(TIME_STEP) != -1:</a:t>
            </a:r>
          </a:p>
          <a:p>
            <a:r>
              <a:rPr lang="en-CA" sz="1400" dirty="0">
                <a:highlight>
                  <a:srgbClr val="00FF00"/>
                </a:highlight>
                <a:latin typeface="Times New Roman" panose="02020603050405020304" pitchFamily="18" charset="0"/>
                <a:cs typeface="Times New Roman" panose="02020603050405020304" pitchFamily="18" charset="0"/>
              </a:rPr>
              <a:t>    # Capture an image from the camera.</a:t>
            </a:r>
          </a:p>
          <a:p>
            <a:r>
              <a:rPr lang="en-CA" sz="1400" dirty="0">
                <a:highlight>
                  <a:srgbClr val="00FF00"/>
                </a:highlight>
                <a:latin typeface="Times New Roman" panose="02020603050405020304" pitchFamily="18" charset="0"/>
                <a:cs typeface="Times New Roman" panose="02020603050405020304" pitchFamily="18" charset="0"/>
              </a:rPr>
              <a:t>    # The </a:t>
            </a:r>
            <a:r>
              <a:rPr lang="en-CA" sz="1400" dirty="0" err="1">
                <a:highlight>
                  <a:srgbClr val="00FF00"/>
                </a:highlight>
                <a:latin typeface="Times New Roman" panose="02020603050405020304" pitchFamily="18" charset="0"/>
                <a:cs typeface="Times New Roman" panose="02020603050405020304" pitchFamily="18" charset="0"/>
              </a:rPr>
              <a:t>getImage</a:t>
            </a:r>
            <a:r>
              <a:rPr lang="en-CA" sz="1400" dirty="0">
                <a:highlight>
                  <a:srgbClr val="00FF00"/>
                </a:highlight>
                <a:latin typeface="Times New Roman" panose="02020603050405020304" pitchFamily="18" charset="0"/>
                <a:cs typeface="Times New Roman" panose="02020603050405020304" pitchFamily="18" charset="0"/>
              </a:rPr>
              <a:t>() method returns the latest image captured by the camera.</a:t>
            </a:r>
          </a:p>
          <a:p>
            <a:r>
              <a:rPr lang="en-CA" sz="1400" dirty="0">
                <a:latin typeface="Times New Roman" panose="02020603050405020304" pitchFamily="18" charset="0"/>
                <a:cs typeface="Times New Roman" panose="02020603050405020304" pitchFamily="18" charset="0"/>
              </a:rPr>
              <a:t>    </a:t>
            </a:r>
            <a:r>
              <a:rPr lang="en-CA" sz="1400" b="1" dirty="0">
                <a:latin typeface="Times New Roman" panose="02020603050405020304" pitchFamily="18" charset="0"/>
                <a:cs typeface="Times New Roman" panose="02020603050405020304" pitchFamily="18" charset="0"/>
              </a:rPr>
              <a:t>image = </a:t>
            </a:r>
            <a:r>
              <a:rPr lang="en-CA" sz="1400" b="1" dirty="0" err="1">
                <a:latin typeface="Times New Roman" panose="02020603050405020304" pitchFamily="18" charset="0"/>
                <a:cs typeface="Times New Roman" panose="02020603050405020304" pitchFamily="18" charset="0"/>
              </a:rPr>
              <a:t>camera.getImage</a:t>
            </a:r>
            <a:r>
              <a:rPr lang="en-CA" sz="1400" b="1"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7529139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1D3EE-B1A1-4FF0-A6DE-6A509B6B111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4D47E8C-34C8-4C91-686C-015B950330CE}"/>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C012F3E-17A3-6F80-2CA4-15E821085365}"/>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D23E924F-FD22-AEAB-78A5-24EF1074631A}"/>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D5EA65C-1958-4776-71FC-0475E09F5122}"/>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3FC9774-7A8E-99EE-BE68-C0373F8675E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F5265D3-4653-D6AC-98CF-88A6ED29DD0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6146" name="Picture 2">
            <a:extLst>
              <a:ext uri="{FF2B5EF4-FFF2-40B4-BE49-F238E27FC236}">
                <a16:creationId xmlns:a16="http://schemas.microsoft.com/office/drawing/2014/main" id="{04ED5BD3-A391-9E5D-FC14-20311362BD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551" y="2294936"/>
            <a:ext cx="6342341" cy="3093825"/>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ebots documentation: GCTronic' e-puck">
            <a:extLst>
              <a:ext uri="{FF2B5EF4-FFF2-40B4-BE49-F238E27FC236}">
                <a16:creationId xmlns:a16="http://schemas.microsoft.com/office/drawing/2014/main" id="{A4B4C877-4D97-3552-6A9C-807A0BB049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92040" y="2380753"/>
            <a:ext cx="3333750" cy="3276600"/>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Learning objectives - action verbs observable and measurable">
            <a:extLst>
              <a:ext uri="{FF2B5EF4-FFF2-40B4-BE49-F238E27FC236}">
                <a16:creationId xmlns:a16="http://schemas.microsoft.com/office/drawing/2014/main" id="{9F4B4671-8942-C505-5263-E559F35F3D8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09306" y="90612"/>
            <a:ext cx="2305141" cy="107677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99795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972023-D4C4-0ABD-13D9-6322DB4A102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50E6E6F-F77C-D331-75FC-EDF202BB12B2}"/>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46CA6848-8403-9DC6-AD3A-92F8229686E0}"/>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D2E2F6B-5ACA-6137-7F78-82F955E9EE74}"/>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976BC10-47CF-7F4A-107D-6D284F876FCF}"/>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25CE3B8-8134-AD34-1BDA-652D4FB62C81}"/>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7B940B05-1614-8205-EE31-6C2042E9609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32A670D3-1B47-C606-5A1A-E63A9C9C9967}"/>
              </a:ext>
            </a:extLst>
          </p:cNvPr>
          <p:cNvSpPr txBox="1"/>
          <p:nvPr/>
        </p:nvSpPr>
        <p:spPr>
          <a:xfrm>
            <a:off x="1747455" y="1807242"/>
            <a:ext cx="9270123" cy="461665"/>
          </a:xfrm>
          <a:prstGeom prst="rect">
            <a:avLst/>
          </a:prstGeom>
          <a:noFill/>
        </p:spPr>
        <p:txBody>
          <a:bodyPr wrap="square">
            <a:spAutoFit/>
          </a:bodyPr>
          <a:lstStyle/>
          <a:p>
            <a:r>
              <a:rPr lang="en-CA" sz="2400" dirty="0">
                <a:latin typeface="Times New Roman" panose="02020603050405020304" pitchFamily="18" charset="0"/>
                <a:cs typeface="Times New Roman" panose="02020603050405020304" pitchFamily="18" charset="0"/>
              </a:rPr>
              <a:t>"Innovative Designs and Real-World Applications of Robotics and AI"</a:t>
            </a:r>
          </a:p>
        </p:txBody>
      </p:sp>
      <p:pic>
        <p:nvPicPr>
          <p:cNvPr id="7170" name="Picture 2" descr="The Rise of the Machines: How Robotics is Transforming the Middle East">
            <a:extLst>
              <a:ext uri="{FF2B5EF4-FFF2-40B4-BE49-F238E27FC236}">
                <a16:creationId xmlns:a16="http://schemas.microsoft.com/office/drawing/2014/main" id="{2AD6EAA7-A1C9-0AFA-8401-EB571A6557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8560" y="2434897"/>
            <a:ext cx="5274879" cy="3516586"/>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1022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DCF0E-5C6A-2EA9-85D3-BC01A8A0650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2E8662B-A191-C3F9-3FCA-1AABB2C409F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85073C8B-8682-DB64-1C5C-88DCCD3E0336}"/>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C897E55-F7A8-5F82-39F3-BA532F981086}"/>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794FB7C-B974-9ED4-91F5-567BCBA8AD91}"/>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3CCFFF1-A4F2-ADD3-461F-DDEC0CC6BC8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AA03DA1-2BFF-D55F-3B5A-6E3D597E1F88}"/>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B009503A-CFC9-A078-A7C2-E09A37FABC32}"/>
              </a:ext>
            </a:extLst>
          </p:cNvPr>
          <p:cNvSpPr txBox="1"/>
          <p:nvPr/>
        </p:nvSpPr>
        <p:spPr>
          <a:xfrm>
            <a:off x="284667" y="1324246"/>
            <a:ext cx="11622665" cy="1200329"/>
          </a:xfrm>
          <a:prstGeom prst="rect">
            <a:avLst/>
          </a:prstGeom>
          <a:noFill/>
        </p:spPr>
        <p:txBody>
          <a:bodyPr wrap="square">
            <a:spAutoFit/>
          </a:bodyPr>
          <a:lstStyle/>
          <a:p>
            <a:pPr algn="l"/>
            <a:endParaRPr lang="en-US" b="1" i="0" dirty="0">
              <a:solidFill>
                <a:srgbClr val="0D0D0D"/>
              </a:solidFill>
              <a:effectLst/>
              <a:latin typeface="Söhne"/>
            </a:endParaRPr>
          </a:p>
          <a:p>
            <a:pPr algn="l">
              <a:buFont typeface="+mj-lt"/>
              <a:buAutoNum type="arabicPeriod"/>
            </a:pPr>
            <a:r>
              <a:rPr lang="en-US" b="1" i="0" dirty="0">
                <a:solidFill>
                  <a:srgbClr val="0D0D0D"/>
                </a:solidFill>
                <a:effectLst/>
                <a:latin typeface="Söhne"/>
              </a:rPr>
              <a:t>Robotic Surgery</a:t>
            </a:r>
            <a:r>
              <a:rPr lang="en-US" b="0" i="0" dirty="0">
                <a:solidFill>
                  <a:srgbClr val="0D0D0D"/>
                </a:solidFill>
                <a:effectLst/>
                <a:latin typeface="Söhne"/>
              </a:rPr>
              <a:t>: Surgical robots, like the da Vinci Surgical System, allow surgeons to perform complex procedures with more precision, flexibility, and control than traditional techniques. These robots offer minimally invasive options, reducing recovery time and improving patient outcomes.</a:t>
            </a:r>
          </a:p>
        </p:txBody>
      </p:sp>
      <p:pic>
        <p:nvPicPr>
          <p:cNvPr id="8194" name="Picture 2" descr="Surgical Robots For Minimally Invasive Procedures">
            <a:extLst>
              <a:ext uri="{FF2B5EF4-FFF2-40B4-BE49-F238E27FC236}">
                <a16:creationId xmlns:a16="http://schemas.microsoft.com/office/drawing/2014/main" id="{64BD9651-72E5-735A-851C-209A5113B6D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10498" y="2227602"/>
            <a:ext cx="5322433" cy="399529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A425C6C-9DE2-72F1-C448-593127E81353}"/>
              </a:ext>
            </a:extLst>
          </p:cNvPr>
          <p:cNvSpPr txBox="1"/>
          <p:nvPr/>
        </p:nvSpPr>
        <p:spPr>
          <a:xfrm>
            <a:off x="2420085" y="550139"/>
            <a:ext cx="2396281" cy="523220"/>
          </a:xfrm>
          <a:prstGeom prst="rect">
            <a:avLst/>
          </a:prstGeom>
          <a:noFill/>
        </p:spPr>
        <p:txBody>
          <a:bodyPr wrap="square">
            <a:spAutoFit/>
          </a:bodyPr>
          <a:lstStyle/>
          <a:p>
            <a:pPr algn="l"/>
            <a:r>
              <a:rPr lang="en-US" sz="2800" b="1" i="0" dirty="0">
                <a:solidFill>
                  <a:srgbClr val="0D0D0D"/>
                </a:solidFill>
                <a:effectLst/>
                <a:latin typeface="Söhne"/>
              </a:rPr>
              <a:t>Healthcare:</a:t>
            </a:r>
          </a:p>
        </p:txBody>
      </p:sp>
      <p:pic>
        <p:nvPicPr>
          <p:cNvPr id="8196" name="Picture 4" descr="Surgical robots: the value proposition and top players in the game -  Concordia University">
            <a:extLst>
              <a:ext uri="{FF2B5EF4-FFF2-40B4-BE49-F238E27FC236}">
                <a16:creationId xmlns:a16="http://schemas.microsoft.com/office/drawing/2014/main" id="{5FE9CB91-85BE-C409-E6C2-7B471F047D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1985" y="2524575"/>
            <a:ext cx="4661995" cy="3372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8335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33595D-30D4-AEAC-78C9-648EAC7F90A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CD1FE7A-A48F-D0B7-4242-7B19E7CE9DC6}"/>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01DE87EC-2FF9-4F51-027E-DEA5BC67984C}"/>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3F9F90A-9A32-2F1A-64BA-13A50B11D8E0}"/>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40C0422-11AF-043D-EF55-E68F864395EA}"/>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D49378F-8A70-F372-825F-1CD51B11898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A89D68A-D1FA-A8EB-4064-A4D1F43F852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B4482660-B79B-E2BE-E31F-D58F02BBC35C}"/>
              </a:ext>
            </a:extLst>
          </p:cNvPr>
          <p:cNvSpPr txBox="1"/>
          <p:nvPr/>
        </p:nvSpPr>
        <p:spPr>
          <a:xfrm>
            <a:off x="137823" y="1650863"/>
            <a:ext cx="11743002" cy="646331"/>
          </a:xfrm>
          <a:prstGeom prst="rect">
            <a:avLst/>
          </a:prstGeom>
          <a:noFill/>
        </p:spPr>
        <p:txBody>
          <a:bodyPr wrap="square">
            <a:spAutoFit/>
          </a:bodyPr>
          <a:lstStyle/>
          <a:p>
            <a:pPr algn="l"/>
            <a:r>
              <a:rPr lang="en-US" dirty="0">
                <a:solidFill>
                  <a:srgbClr val="0D0D0D"/>
                </a:solidFill>
                <a:latin typeface="Söhne"/>
              </a:rPr>
              <a:t>2.</a:t>
            </a:r>
            <a:r>
              <a:rPr lang="en-US" b="1" i="0" dirty="0">
                <a:solidFill>
                  <a:srgbClr val="0D0D0D"/>
                </a:solidFill>
                <a:effectLst/>
                <a:latin typeface="Söhne"/>
              </a:rPr>
              <a:t>Care Robots</a:t>
            </a:r>
            <a:r>
              <a:rPr lang="en-US" b="0" i="0" dirty="0">
                <a:solidFill>
                  <a:srgbClr val="0D0D0D"/>
                </a:solidFill>
                <a:effectLst/>
                <a:latin typeface="Söhne"/>
              </a:rPr>
              <a:t>: Robots designed for care settings assist with tasks ranging from patient monitoring to delivering therapy, helping to alleviate the workload on human caregivers and enhancing patient care.</a:t>
            </a:r>
          </a:p>
        </p:txBody>
      </p:sp>
      <p:sp>
        <p:nvSpPr>
          <p:cNvPr id="8" name="TextBox 7">
            <a:extLst>
              <a:ext uri="{FF2B5EF4-FFF2-40B4-BE49-F238E27FC236}">
                <a16:creationId xmlns:a16="http://schemas.microsoft.com/office/drawing/2014/main" id="{A4D0CC2C-CCCF-46A0-4E85-736559B8E804}"/>
              </a:ext>
            </a:extLst>
          </p:cNvPr>
          <p:cNvSpPr txBox="1"/>
          <p:nvPr/>
        </p:nvSpPr>
        <p:spPr>
          <a:xfrm>
            <a:off x="2420085" y="550139"/>
            <a:ext cx="2396281" cy="523220"/>
          </a:xfrm>
          <a:prstGeom prst="rect">
            <a:avLst/>
          </a:prstGeom>
          <a:noFill/>
        </p:spPr>
        <p:txBody>
          <a:bodyPr wrap="square">
            <a:spAutoFit/>
          </a:bodyPr>
          <a:lstStyle/>
          <a:p>
            <a:pPr algn="l"/>
            <a:r>
              <a:rPr lang="en-US" sz="2800" b="1" i="0" dirty="0">
                <a:solidFill>
                  <a:srgbClr val="0D0D0D"/>
                </a:solidFill>
                <a:effectLst/>
                <a:latin typeface="Söhne"/>
              </a:rPr>
              <a:t>Healthcare:</a:t>
            </a:r>
          </a:p>
        </p:txBody>
      </p:sp>
      <p:pic>
        <p:nvPicPr>
          <p:cNvPr id="9218" name="Picture 2" descr="Robotics | Free Full-Text | A Review on the Use of Mobile Service Robots in  Elderly Care">
            <a:extLst>
              <a:ext uri="{FF2B5EF4-FFF2-40B4-BE49-F238E27FC236}">
                <a16:creationId xmlns:a16="http://schemas.microsoft.com/office/drawing/2014/main" id="{B0C65F38-F5B5-E97A-1DAD-4B11EC048E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15943" y="2441686"/>
            <a:ext cx="5346043" cy="3706452"/>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Robots created to assist elderly in hospitals pass testing phase patients |  The Independent">
            <a:extLst>
              <a:ext uri="{FF2B5EF4-FFF2-40B4-BE49-F238E27FC236}">
                <a16:creationId xmlns:a16="http://schemas.microsoft.com/office/drawing/2014/main" id="{31A0FC20-F66F-C743-776E-70238BD894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9079" y="2646737"/>
            <a:ext cx="4717832" cy="314522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04914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2F2FD-AA14-5472-CD2F-0F75758A2D8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83EE1FA-AC25-E749-FF55-0D351A3F63CE}"/>
              </a:ext>
            </a:extLst>
          </p:cNvPr>
          <p:cNvSpPr/>
          <p:nvPr/>
        </p:nvSpPr>
        <p:spPr>
          <a:xfrm>
            <a:off x="128547"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2BC0F90-07DC-A78A-4548-E73DB6AF78F2}"/>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A735CA63-3E96-D979-DBBE-4C79986DC002}"/>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18FB82D-8C7F-2168-1FBE-C196D2530748}"/>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9237613-FFD3-6D53-8195-D7EEE8FB83C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844FCFC6-0537-1F8E-8AF2-446D22C6A0A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9706975-A468-8223-6D00-2157F3112C86}"/>
              </a:ext>
            </a:extLst>
          </p:cNvPr>
          <p:cNvSpPr txBox="1"/>
          <p:nvPr/>
        </p:nvSpPr>
        <p:spPr>
          <a:xfrm>
            <a:off x="2517849" y="480947"/>
            <a:ext cx="1983206" cy="461665"/>
          </a:xfrm>
          <a:prstGeom prst="rect">
            <a:avLst/>
          </a:prstGeom>
          <a:noFill/>
        </p:spPr>
        <p:txBody>
          <a:bodyPr wrap="square">
            <a:spAutoFit/>
          </a:bodyPr>
          <a:lstStyle/>
          <a:p>
            <a:pPr algn="l"/>
            <a:r>
              <a:rPr lang="en-CA" sz="2400" b="1" i="0" dirty="0">
                <a:solidFill>
                  <a:srgbClr val="0D0D0D"/>
                </a:solidFill>
                <a:effectLst/>
                <a:latin typeface="Söhne"/>
              </a:rPr>
              <a:t>Agriculture</a:t>
            </a:r>
          </a:p>
        </p:txBody>
      </p:sp>
      <p:sp>
        <p:nvSpPr>
          <p:cNvPr id="9" name="TextBox 8">
            <a:extLst>
              <a:ext uri="{FF2B5EF4-FFF2-40B4-BE49-F238E27FC236}">
                <a16:creationId xmlns:a16="http://schemas.microsoft.com/office/drawing/2014/main" id="{EE569CAC-FE50-A59E-6CB9-6DDF541F2503}"/>
              </a:ext>
            </a:extLst>
          </p:cNvPr>
          <p:cNvSpPr txBox="1"/>
          <p:nvPr/>
        </p:nvSpPr>
        <p:spPr>
          <a:xfrm>
            <a:off x="266043" y="1775936"/>
            <a:ext cx="11717948" cy="923330"/>
          </a:xfrm>
          <a:prstGeom prst="rect">
            <a:avLst/>
          </a:prstGeom>
          <a:noFill/>
        </p:spPr>
        <p:txBody>
          <a:bodyPr wrap="square">
            <a:spAutoFit/>
          </a:bodyPr>
          <a:lstStyle/>
          <a:p>
            <a:r>
              <a:rPr lang="en-US" b="1" i="0" dirty="0">
                <a:solidFill>
                  <a:srgbClr val="0D0D0D"/>
                </a:solidFill>
                <a:effectLst/>
                <a:latin typeface="Söhne"/>
              </a:rPr>
              <a:t>Agricultural Drones and Robots</a:t>
            </a:r>
            <a:r>
              <a:rPr lang="en-US" b="0" i="0" dirty="0">
                <a:solidFill>
                  <a:srgbClr val="0D0D0D"/>
                </a:solidFill>
                <a:effectLst/>
                <a:latin typeface="Söhne"/>
              </a:rPr>
              <a:t>: These technologies revolutionize farming practices by providing detailed aerial views that help in crop monitoring, health assessment, and targeted pesticide spraying. Ground-based robots automate tasks like weeding, planting, and harvesting.</a:t>
            </a:r>
            <a:endParaRPr lang="en-CA" dirty="0"/>
          </a:p>
        </p:txBody>
      </p:sp>
      <p:pic>
        <p:nvPicPr>
          <p:cNvPr id="10242" name="Picture 2" descr="Revolutionizing Agriculture: Drone Crop Monitoring for Sustainable Farming  | by Saiwa | Medium">
            <a:extLst>
              <a:ext uri="{FF2B5EF4-FFF2-40B4-BE49-F238E27FC236}">
                <a16:creationId xmlns:a16="http://schemas.microsoft.com/office/drawing/2014/main" id="{47C81380-B4EA-E077-A1ED-DEB0038A9C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70834" y="2751084"/>
            <a:ext cx="4240924" cy="318069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244" name="Picture 4" descr="The sky-bound farmer: How drones are revolutionizing agriculture - Sify">
            <a:extLst>
              <a:ext uri="{FF2B5EF4-FFF2-40B4-BE49-F238E27FC236}">
                <a16:creationId xmlns:a16="http://schemas.microsoft.com/office/drawing/2014/main" id="{319B095F-1963-AD51-1AB1-32C1384713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5821" y="2849256"/>
            <a:ext cx="6444295" cy="308252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47764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08D5E6-A737-18AA-C7CC-F96B4CC567A2}"/>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9E9CF71-11F1-B349-9BCD-763E1262F33B}"/>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56AAE3C3-F5B5-68E5-F428-A92DBD402427}"/>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E9562D4-452A-75ED-5796-8BB8BC45B4C0}"/>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270FCA2-CC30-0B30-33CF-CA033AE3EC14}"/>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98EC26F-758D-324A-0E48-D407E3122A5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9A9F826-2CF2-5AD4-BA87-B0964A0E70D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1CBC3A19-AB99-F8CA-2E69-43F80C119D4E}"/>
              </a:ext>
            </a:extLst>
          </p:cNvPr>
          <p:cNvSpPr txBox="1"/>
          <p:nvPr/>
        </p:nvSpPr>
        <p:spPr>
          <a:xfrm>
            <a:off x="2517849" y="480947"/>
            <a:ext cx="1983206" cy="461665"/>
          </a:xfrm>
          <a:prstGeom prst="rect">
            <a:avLst/>
          </a:prstGeom>
          <a:noFill/>
        </p:spPr>
        <p:txBody>
          <a:bodyPr wrap="square">
            <a:spAutoFit/>
          </a:bodyPr>
          <a:lstStyle/>
          <a:p>
            <a:pPr algn="l"/>
            <a:r>
              <a:rPr lang="en-CA" sz="2400" b="1" i="0" dirty="0">
                <a:solidFill>
                  <a:srgbClr val="0D0D0D"/>
                </a:solidFill>
                <a:effectLst/>
                <a:latin typeface="Söhne"/>
              </a:rPr>
              <a:t>Agriculture</a:t>
            </a:r>
          </a:p>
        </p:txBody>
      </p:sp>
      <p:sp>
        <p:nvSpPr>
          <p:cNvPr id="8" name="TextBox 7">
            <a:extLst>
              <a:ext uri="{FF2B5EF4-FFF2-40B4-BE49-F238E27FC236}">
                <a16:creationId xmlns:a16="http://schemas.microsoft.com/office/drawing/2014/main" id="{17C4FB4C-93F9-D584-C768-0D088F5FEE00}"/>
              </a:ext>
            </a:extLst>
          </p:cNvPr>
          <p:cNvSpPr txBox="1"/>
          <p:nvPr/>
        </p:nvSpPr>
        <p:spPr>
          <a:xfrm>
            <a:off x="226629" y="1704586"/>
            <a:ext cx="11757361" cy="923330"/>
          </a:xfrm>
          <a:prstGeom prst="rect">
            <a:avLst/>
          </a:prstGeom>
          <a:noFill/>
        </p:spPr>
        <p:txBody>
          <a:bodyPr wrap="square">
            <a:spAutoFit/>
          </a:bodyPr>
          <a:lstStyle/>
          <a:p>
            <a:r>
              <a:rPr lang="en-US" b="1" i="0" dirty="0">
                <a:solidFill>
                  <a:srgbClr val="0D0D0D"/>
                </a:solidFill>
                <a:effectLst/>
                <a:latin typeface="Söhne"/>
              </a:rPr>
              <a:t>Precision Agriculture</a:t>
            </a:r>
            <a:r>
              <a:rPr lang="en-US" b="0" i="0" dirty="0">
                <a:solidFill>
                  <a:srgbClr val="0D0D0D"/>
                </a:solidFill>
                <a:effectLst/>
                <a:latin typeface="Söhne"/>
              </a:rPr>
              <a:t>: AI-driven analysis of data collected from sensors and drones enables farmers to make informed decisions about water management, crop rotation, and optimal planting strategies, leading to increased crop yield and sustainability.</a:t>
            </a:r>
            <a:endParaRPr lang="en-CA" dirty="0"/>
          </a:p>
        </p:txBody>
      </p:sp>
      <p:pic>
        <p:nvPicPr>
          <p:cNvPr id="11266" name="Picture 2" descr="Revolutionizing Agriculture: Drone Crop Monitoring for Sustainable Farming  | by Saiwa | Medium">
            <a:extLst>
              <a:ext uri="{FF2B5EF4-FFF2-40B4-BE49-F238E27FC236}">
                <a16:creationId xmlns:a16="http://schemas.microsoft.com/office/drawing/2014/main" id="{A5A0F1DD-66A2-DAA3-03C9-DA4149EA23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5979" y="2427186"/>
            <a:ext cx="4981903" cy="373642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1268" name="Picture 4" descr="Use of GIS in Agriculture - Cornell Small Farms">
            <a:extLst>
              <a:ext uri="{FF2B5EF4-FFF2-40B4-BE49-F238E27FC236}">
                <a16:creationId xmlns:a16="http://schemas.microsoft.com/office/drawing/2014/main" id="{3DABFE34-877C-4A36-DD7C-3B0AF357C3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4118" y="2627916"/>
            <a:ext cx="4673781" cy="335836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44704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997D24-A0C6-5363-66E2-E9C597D2F4C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1283E73-F052-C9A5-46B7-C1640EBF2457}"/>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F278962-485E-0976-FF73-C2302BB5E1A2}"/>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F4D8B207-C6E5-8DEB-F1F2-3AAF48D7B7F6}"/>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C22C6E5-1D19-CA3B-81D0-0E4DFAEF8AD5}"/>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62CB4462-6251-0A3F-7154-CBEC863E9DB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DE01CD1-D3D9-8D11-E3A3-2E8BB0EB20E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B283C0C-8477-6EAF-6EA1-C08E17E9F619}"/>
              </a:ext>
            </a:extLst>
          </p:cNvPr>
          <p:cNvSpPr txBox="1"/>
          <p:nvPr/>
        </p:nvSpPr>
        <p:spPr>
          <a:xfrm>
            <a:off x="2359055" y="617774"/>
            <a:ext cx="4049628" cy="461665"/>
          </a:xfrm>
          <a:prstGeom prst="rect">
            <a:avLst/>
          </a:prstGeom>
          <a:noFill/>
        </p:spPr>
        <p:txBody>
          <a:bodyPr wrap="square">
            <a:spAutoFit/>
          </a:bodyPr>
          <a:lstStyle/>
          <a:p>
            <a:pPr algn="l"/>
            <a:r>
              <a:rPr lang="en-CA" sz="2400" b="1" i="0" dirty="0">
                <a:solidFill>
                  <a:srgbClr val="0D0D0D"/>
                </a:solidFill>
                <a:effectLst/>
                <a:latin typeface="Söhne"/>
              </a:rPr>
              <a:t>Environmental Conservation</a:t>
            </a:r>
          </a:p>
        </p:txBody>
      </p:sp>
      <p:sp>
        <p:nvSpPr>
          <p:cNvPr id="9" name="TextBox 8">
            <a:extLst>
              <a:ext uri="{FF2B5EF4-FFF2-40B4-BE49-F238E27FC236}">
                <a16:creationId xmlns:a16="http://schemas.microsoft.com/office/drawing/2014/main" id="{80600F06-C18B-DA18-0F53-C67C968A7715}"/>
              </a:ext>
            </a:extLst>
          </p:cNvPr>
          <p:cNvSpPr txBox="1"/>
          <p:nvPr/>
        </p:nvSpPr>
        <p:spPr>
          <a:xfrm>
            <a:off x="195097" y="1641128"/>
            <a:ext cx="11788893" cy="646331"/>
          </a:xfrm>
          <a:prstGeom prst="rect">
            <a:avLst/>
          </a:prstGeom>
          <a:noFill/>
        </p:spPr>
        <p:txBody>
          <a:bodyPr wrap="square">
            <a:spAutoFit/>
          </a:bodyPr>
          <a:lstStyle/>
          <a:p>
            <a:r>
              <a:rPr lang="en-US" b="1" i="0" dirty="0">
                <a:solidFill>
                  <a:srgbClr val="0D0D0D"/>
                </a:solidFill>
                <a:effectLst/>
                <a:latin typeface="Söhne"/>
              </a:rPr>
              <a:t>Wildlife Conservation</a:t>
            </a:r>
            <a:r>
              <a:rPr lang="en-US" b="0" i="0" dirty="0">
                <a:solidFill>
                  <a:srgbClr val="0D0D0D"/>
                </a:solidFill>
                <a:effectLst/>
                <a:latin typeface="Söhne"/>
              </a:rPr>
              <a:t>: AI algorithms analyze images and data from camera traps to monitor wildlife, track poaching activities, and study biodiversity, contributing to conservation efforts.</a:t>
            </a:r>
            <a:endParaRPr lang="en-CA" dirty="0"/>
          </a:p>
        </p:txBody>
      </p:sp>
      <p:pic>
        <p:nvPicPr>
          <p:cNvPr id="12290" name="Picture 2" descr="Exploring the Impact of AI in Wildlife with Examples">
            <a:extLst>
              <a:ext uri="{FF2B5EF4-FFF2-40B4-BE49-F238E27FC236}">
                <a16:creationId xmlns:a16="http://schemas.microsoft.com/office/drawing/2014/main" id="{F63B9346-40A5-7C9A-9F53-56A1154D3C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97465" y="2727940"/>
            <a:ext cx="5715000" cy="28575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2292" name="Picture 4" descr="Wildlife conservation : Artificial Intelligence for Camera Trapping —  Natural solutions">
            <a:extLst>
              <a:ext uri="{FF2B5EF4-FFF2-40B4-BE49-F238E27FC236}">
                <a16:creationId xmlns:a16="http://schemas.microsoft.com/office/drawing/2014/main" id="{93472B8C-ED4E-4016-547F-CD558CFF2E2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0610" y="2786952"/>
            <a:ext cx="4780041" cy="27394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22138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20517-BB46-4DB4-7F48-B1F21E942AF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1597D3D-6476-91EB-3654-0C5965DA7C67}"/>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E2DB5672-0B28-3150-44AF-E39445E28C8D}"/>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BF5EAA5E-FA48-1B01-9A03-5C87E43646C8}"/>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E289F2C-5533-D111-F8C8-A8A210F5ED8A}"/>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CDCB1ABD-AF2D-02F6-E099-247B791C203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B75FD2C3-7F91-E3D5-8ED1-218D9774802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9F5D56B7-0416-242C-A23D-B6F1C2A35957}"/>
              </a:ext>
            </a:extLst>
          </p:cNvPr>
          <p:cNvSpPr txBox="1"/>
          <p:nvPr/>
        </p:nvSpPr>
        <p:spPr>
          <a:xfrm>
            <a:off x="234513" y="1457125"/>
            <a:ext cx="11749478" cy="646331"/>
          </a:xfrm>
          <a:prstGeom prst="rect">
            <a:avLst/>
          </a:prstGeom>
          <a:noFill/>
        </p:spPr>
        <p:txBody>
          <a:bodyPr wrap="square">
            <a:spAutoFit/>
          </a:bodyPr>
          <a:lstStyle/>
          <a:p>
            <a:r>
              <a:rPr lang="en-US" b="1" i="0" dirty="0">
                <a:solidFill>
                  <a:srgbClr val="0D0D0D"/>
                </a:solidFill>
                <a:effectLst/>
                <a:latin typeface="Söhne"/>
              </a:rPr>
              <a:t>Ocean Cleanup</a:t>
            </a:r>
            <a:r>
              <a:rPr lang="en-US" b="0" i="0" dirty="0">
                <a:solidFill>
                  <a:srgbClr val="0D0D0D"/>
                </a:solidFill>
                <a:effectLst/>
                <a:latin typeface="Söhne"/>
              </a:rPr>
              <a:t>: Innovative robotic systems are deployed to collect plastic and other waste from oceans and rivers, addressing the critical issue of water pollution.</a:t>
            </a:r>
            <a:endParaRPr lang="en-CA" dirty="0"/>
          </a:p>
        </p:txBody>
      </p:sp>
      <p:pic>
        <p:nvPicPr>
          <p:cNvPr id="13314" name="Picture 2" descr="Clearbot- Creating the future of ocean mobility">
            <a:extLst>
              <a:ext uri="{FF2B5EF4-FFF2-40B4-BE49-F238E27FC236}">
                <a16:creationId xmlns:a16="http://schemas.microsoft.com/office/drawing/2014/main" id="{4B1EEAB3-F096-0EAD-E121-5CF557E146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60414" y="2002835"/>
            <a:ext cx="4504503" cy="400895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3318" name="Picture 6" descr="Beach cleanup goes high-tech">
            <a:extLst>
              <a:ext uri="{FF2B5EF4-FFF2-40B4-BE49-F238E27FC236}">
                <a16:creationId xmlns:a16="http://schemas.microsoft.com/office/drawing/2014/main" id="{648ABB4D-68B8-AC03-3F34-58C14A6C55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4513" y="2215275"/>
            <a:ext cx="6044259" cy="339989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56658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242503-B284-3A46-C7A7-2F7240C8D6E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98279F69-0BC4-84DC-232F-F04459CF641E}"/>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6DDAE207-07CA-9468-F0C8-AB71E92E28F6}"/>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6A49782-FF2D-9657-C20D-3261EEB9D105}"/>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4DC499A-3924-FA1D-27D2-86DDA2422E55}"/>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F076EB4-D5BD-9316-686A-BFA3F3E0DD7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D880052B-FDB6-9001-5DBA-A68D6CF3845D}"/>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F04EE5F-2B38-527A-D0D8-308C39264455}"/>
              </a:ext>
            </a:extLst>
          </p:cNvPr>
          <p:cNvSpPr txBox="1"/>
          <p:nvPr/>
        </p:nvSpPr>
        <p:spPr>
          <a:xfrm>
            <a:off x="2368038" y="617774"/>
            <a:ext cx="1896534" cy="461665"/>
          </a:xfrm>
          <a:prstGeom prst="rect">
            <a:avLst/>
          </a:prstGeom>
          <a:noFill/>
        </p:spPr>
        <p:txBody>
          <a:bodyPr wrap="square">
            <a:spAutoFit/>
          </a:bodyPr>
          <a:lstStyle/>
          <a:p>
            <a:pPr algn="l"/>
            <a:r>
              <a:rPr lang="en-CA" sz="2400" b="1" i="0" dirty="0">
                <a:solidFill>
                  <a:srgbClr val="0D0D0D"/>
                </a:solidFill>
                <a:effectLst/>
                <a:latin typeface="Söhne"/>
              </a:rPr>
              <a:t>Education</a:t>
            </a:r>
          </a:p>
        </p:txBody>
      </p:sp>
      <p:sp>
        <p:nvSpPr>
          <p:cNvPr id="9" name="TextBox 8">
            <a:extLst>
              <a:ext uri="{FF2B5EF4-FFF2-40B4-BE49-F238E27FC236}">
                <a16:creationId xmlns:a16="http://schemas.microsoft.com/office/drawing/2014/main" id="{42ED4110-4885-6637-B6E7-0FECDAA18215}"/>
              </a:ext>
            </a:extLst>
          </p:cNvPr>
          <p:cNvSpPr txBox="1"/>
          <p:nvPr/>
        </p:nvSpPr>
        <p:spPr>
          <a:xfrm>
            <a:off x="119271" y="1395048"/>
            <a:ext cx="11864720" cy="646331"/>
          </a:xfrm>
          <a:prstGeom prst="rect">
            <a:avLst/>
          </a:prstGeom>
          <a:noFill/>
        </p:spPr>
        <p:txBody>
          <a:bodyPr wrap="square">
            <a:spAutoFit/>
          </a:bodyPr>
          <a:lstStyle/>
          <a:p>
            <a:r>
              <a:rPr lang="en-US" b="1" i="0" dirty="0">
                <a:solidFill>
                  <a:srgbClr val="0D0D0D"/>
                </a:solidFill>
                <a:effectLst/>
                <a:latin typeface="Söhne"/>
              </a:rPr>
              <a:t>Educational Robots</a:t>
            </a:r>
            <a:r>
              <a:rPr lang="en-US" b="0" i="0" dirty="0">
                <a:solidFill>
                  <a:srgbClr val="0D0D0D"/>
                </a:solidFill>
                <a:effectLst/>
                <a:latin typeface="Söhne"/>
              </a:rPr>
              <a:t>: Robots serve as teaching assistants or learning platforms, offering interactive and personalized learning experiences. They help in teaching coding, STEM subjects, and languages, making education more engaging.</a:t>
            </a:r>
            <a:endParaRPr lang="en-CA" dirty="0"/>
          </a:p>
        </p:txBody>
      </p:sp>
      <p:pic>
        <p:nvPicPr>
          <p:cNvPr id="14338" name="Picture 2" descr="Robots: Learning companions for our children">
            <a:extLst>
              <a:ext uri="{FF2B5EF4-FFF2-40B4-BE49-F238E27FC236}">
                <a16:creationId xmlns:a16="http://schemas.microsoft.com/office/drawing/2014/main" id="{78B8CD6E-B629-7E61-A065-496A4FACA5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67647" y="2444438"/>
            <a:ext cx="5473167" cy="269512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4340" name="Picture 4" descr="Robots in the Classroom: What Are They Good For? | KQED">
            <a:extLst>
              <a:ext uri="{FF2B5EF4-FFF2-40B4-BE49-F238E27FC236}">
                <a16:creationId xmlns:a16="http://schemas.microsoft.com/office/drawing/2014/main" id="{E64BC410-F92C-0D07-5461-4639904027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02055" y="2326731"/>
            <a:ext cx="5000582" cy="281282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8139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BB7DA-47EC-50F0-C7C5-B8E770D99A0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52F4B4A-9C11-796B-B457-57E46CBC5C65}"/>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6F68629C-0A2F-EEF8-DD83-17F8D0FE4A79}"/>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5A9E6108-33B4-A2B7-37F0-6B6CB64F8802}"/>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4CB3B75-81E1-358E-C77D-A9992C922B7F}"/>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C515A98-4210-5633-BA4C-7702BCB31D4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604931D-9784-FFCC-6EBD-4344C9B7D76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5A5048F3-357F-62A1-95B7-1E9A934B737E}"/>
              </a:ext>
            </a:extLst>
          </p:cNvPr>
          <p:cNvSpPr txBox="1"/>
          <p:nvPr/>
        </p:nvSpPr>
        <p:spPr>
          <a:xfrm>
            <a:off x="2412521" y="665613"/>
            <a:ext cx="1804755" cy="461665"/>
          </a:xfrm>
          <a:prstGeom prst="rect">
            <a:avLst/>
          </a:prstGeom>
          <a:noFill/>
        </p:spPr>
        <p:txBody>
          <a:bodyPr wrap="square">
            <a:spAutoFit/>
          </a:bodyPr>
          <a:lstStyle/>
          <a:p>
            <a:pPr algn="l"/>
            <a:r>
              <a:rPr lang="en-CA" sz="2400" b="1" i="0" dirty="0">
                <a:solidFill>
                  <a:srgbClr val="0D0D0D"/>
                </a:solidFill>
                <a:effectLst/>
                <a:latin typeface="Söhne"/>
              </a:rPr>
              <a:t>Smart Cities</a:t>
            </a:r>
          </a:p>
        </p:txBody>
      </p:sp>
      <p:sp>
        <p:nvSpPr>
          <p:cNvPr id="9" name="TextBox 8">
            <a:extLst>
              <a:ext uri="{FF2B5EF4-FFF2-40B4-BE49-F238E27FC236}">
                <a16:creationId xmlns:a16="http://schemas.microsoft.com/office/drawing/2014/main" id="{7D654386-95AB-48E6-807A-2F11934C0D9D}"/>
              </a:ext>
            </a:extLst>
          </p:cNvPr>
          <p:cNvSpPr txBox="1"/>
          <p:nvPr/>
        </p:nvSpPr>
        <p:spPr>
          <a:xfrm>
            <a:off x="119271" y="1597297"/>
            <a:ext cx="11761554" cy="646331"/>
          </a:xfrm>
          <a:prstGeom prst="rect">
            <a:avLst/>
          </a:prstGeom>
          <a:noFill/>
        </p:spPr>
        <p:txBody>
          <a:bodyPr wrap="square">
            <a:spAutoFit/>
          </a:bodyPr>
          <a:lstStyle/>
          <a:p>
            <a:r>
              <a:rPr lang="en-US" b="1" i="0" dirty="0">
                <a:solidFill>
                  <a:srgbClr val="0D0D0D"/>
                </a:solidFill>
                <a:effectLst/>
                <a:latin typeface="Söhne"/>
              </a:rPr>
              <a:t>Traffic Management</a:t>
            </a:r>
            <a:r>
              <a:rPr lang="en-US" b="0" i="0" dirty="0">
                <a:solidFill>
                  <a:srgbClr val="0D0D0D"/>
                </a:solidFill>
                <a:effectLst/>
                <a:latin typeface="Söhne"/>
              </a:rPr>
              <a:t>: AI-driven traffic control systems analyze real-time data to optimize traffic flow, reduce congestion, and improve road safety.</a:t>
            </a:r>
            <a:endParaRPr lang="en-CA" dirty="0"/>
          </a:p>
        </p:txBody>
      </p:sp>
      <p:pic>
        <p:nvPicPr>
          <p:cNvPr id="15362" name="Picture 2" descr="Seoul to Launch Drone-based Real-time Traffic Management System | Be  Korea-savvy">
            <a:extLst>
              <a:ext uri="{FF2B5EF4-FFF2-40B4-BE49-F238E27FC236}">
                <a16:creationId xmlns:a16="http://schemas.microsoft.com/office/drawing/2014/main" id="{1F15A3BD-FE17-D899-D9DF-A5D1AC20001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5453" y="2629225"/>
            <a:ext cx="5454695" cy="276508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5364" name="Picture 4" descr="NASA's First-Of-Kind Tests Look To Manage Drones In Cities | KPBS Public  Media">
            <a:extLst>
              <a:ext uri="{FF2B5EF4-FFF2-40B4-BE49-F238E27FC236}">
                <a16:creationId xmlns:a16="http://schemas.microsoft.com/office/drawing/2014/main" id="{54CD860E-EB2B-F7DC-7764-A781B3C457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8309" y="2608763"/>
            <a:ext cx="5230325" cy="2785546"/>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57895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CF8AA-92C3-CEC8-DA34-FF76D850C3C0}"/>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41D9276-F4A1-258D-E725-23CA6048B79A}"/>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39C2559-DA14-4D70-84A6-915984790097}"/>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93D3F76E-F693-C9C7-D3A1-1C524A4C399D}"/>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F5DEB0D-7147-F835-1D92-B24041412B85}"/>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5326474-BC89-2E9F-A781-3640E1C53BFB}"/>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46ECD351-FE8B-6458-1164-80CD35E27BD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59403284-8500-F487-F121-849608D224DF}"/>
              </a:ext>
            </a:extLst>
          </p:cNvPr>
          <p:cNvSpPr txBox="1"/>
          <p:nvPr/>
        </p:nvSpPr>
        <p:spPr>
          <a:xfrm>
            <a:off x="218745" y="1497040"/>
            <a:ext cx="11662079" cy="646331"/>
          </a:xfrm>
          <a:prstGeom prst="rect">
            <a:avLst/>
          </a:prstGeom>
          <a:noFill/>
        </p:spPr>
        <p:txBody>
          <a:bodyPr wrap="square">
            <a:spAutoFit/>
          </a:bodyPr>
          <a:lstStyle/>
          <a:p>
            <a:r>
              <a:rPr lang="en-US" b="1" i="0" dirty="0">
                <a:solidFill>
                  <a:srgbClr val="0D0D0D"/>
                </a:solidFill>
                <a:effectLst/>
                <a:latin typeface="Söhne"/>
              </a:rPr>
              <a:t>Waste Management</a:t>
            </a:r>
            <a:r>
              <a:rPr lang="en-US" b="0" i="0" dirty="0">
                <a:solidFill>
                  <a:srgbClr val="0D0D0D"/>
                </a:solidFill>
                <a:effectLst/>
                <a:latin typeface="Söhne"/>
              </a:rPr>
              <a:t>: Smart waste collection systems use sensors to monitor trash levels and optimize collection routes, improving efficiency and cleanliness.</a:t>
            </a:r>
            <a:endParaRPr lang="en-CA" dirty="0"/>
          </a:p>
        </p:txBody>
      </p:sp>
      <p:pic>
        <p:nvPicPr>
          <p:cNvPr id="16388" name="Picture 4" descr="The main advantage of smart sensors is a dynamic waste collection&quot; | WMW">
            <a:extLst>
              <a:ext uri="{FF2B5EF4-FFF2-40B4-BE49-F238E27FC236}">
                <a16:creationId xmlns:a16="http://schemas.microsoft.com/office/drawing/2014/main" id="{B4869B78-2DD1-9E18-13C1-DC3F549BFB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77975" y="2191640"/>
            <a:ext cx="7000875" cy="39433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15455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2">
            <a:extLst>
              <a:ext uri="{FF2B5EF4-FFF2-40B4-BE49-F238E27FC236}">
                <a16:creationId xmlns:a16="http://schemas.microsoft.com/office/drawing/2014/main" id="{54524A76-C690-7CA9-C994-BC8E1F2F32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551" y="2294936"/>
            <a:ext cx="6342341" cy="30938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Webots documentation: GCTronic' e-puck">
            <a:extLst>
              <a:ext uri="{FF2B5EF4-FFF2-40B4-BE49-F238E27FC236}">
                <a16:creationId xmlns:a16="http://schemas.microsoft.com/office/drawing/2014/main" id="{C4F8DB92-A65F-C2D0-09F2-9A2F31CFDBB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92040" y="2380753"/>
            <a:ext cx="3333750" cy="3276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28538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D34E386-8ED2-37E8-F88C-9EC5F94BAD9E}"/>
              </a:ext>
            </a:extLst>
          </p:cNvPr>
          <p:cNvSpPr txBox="1"/>
          <p:nvPr/>
        </p:nvSpPr>
        <p:spPr>
          <a:xfrm>
            <a:off x="2368038" y="617774"/>
            <a:ext cx="6097314" cy="369332"/>
          </a:xfrm>
          <a:prstGeom prst="rect">
            <a:avLst/>
          </a:prstGeom>
          <a:noFill/>
        </p:spPr>
        <p:txBody>
          <a:bodyPr wrap="square">
            <a:spAutoFit/>
          </a:bodyPr>
          <a:lstStyle/>
          <a:p>
            <a:pPr algn="l"/>
            <a:r>
              <a:rPr lang="en-CA" b="1" i="0" dirty="0">
                <a:solidFill>
                  <a:srgbClr val="0F0F0F"/>
                </a:solidFill>
                <a:effectLst/>
                <a:latin typeface="Roboto" panose="02000000000000000000" pitchFamily="2" charset="0"/>
              </a:rPr>
              <a:t>ADD Obstacle (ROCK) in </a:t>
            </a:r>
            <a:r>
              <a:rPr lang="en-CA" b="1" i="0" dirty="0" err="1">
                <a:solidFill>
                  <a:srgbClr val="0F0F0F"/>
                </a:solidFill>
                <a:effectLst/>
                <a:latin typeface="Roboto" panose="02000000000000000000" pitchFamily="2" charset="0"/>
              </a:rPr>
              <a:t>Webots</a:t>
            </a:r>
            <a:endParaRPr lang="en-CA" b="1" i="0" dirty="0">
              <a:solidFill>
                <a:srgbClr val="0F0F0F"/>
              </a:solidFill>
              <a:effectLst/>
              <a:latin typeface="Roboto" panose="02000000000000000000" pitchFamily="2" charset="0"/>
            </a:endParaRPr>
          </a:p>
        </p:txBody>
      </p:sp>
      <p:pic>
        <p:nvPicPr>
          <p:cNvPr id="9" name="Picture 8">
            <a:extLst>
              <a:ext uri="{FF2B5EF4-FFF2-40B4-BE49-F238E27FC236}">
                <a16:creationId xmlns:a16="http://schemas.microsoft.com/office/drawing/2014/main" id="{5AD7FB2A-A604-54D9-BB86-543F2217AAC7}"/>
              </a:ext>
            </a:extLst>
          </p:cNvPr>
          <p:cNvPicPr>
            <a:picLocks noChangeAspect="1"/>
          </p:cNvPicPr>
          <p:nvPr/>
        </p:nvPicPr>
        <p:blipFill>
          <a:blip r:embed="rId4"/>
          <a:stretch>
            <a:fillRect/>
          </a:stretch>
        </p:blipFill>
        <p:spPr>
          <a:xfrm>
            <a:off x="449902" y="1849981"/>
            <a:ext cx="5646098" cy="3304436"/>
          </a:xfrm>
          <a:prstGeom prst="rect">
            <a:avLst/>
          </a:prstGeom>
        </p:spPr>
      </p:pic>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D8DD42E0-47C3-B8F9-CA95-72D33449554D}"/>
                  </a:ext>
                </a:extLst>
              </p14:cNvPr>
              <p14:cNvContentPartPr/>
              <p14:nvPr/>
            </p14:nvContentPartPr>
            <p14:xfrm>
              <a:off x="792782" y="1626654"/>
              <a:ext cx="1187280" cy="338760"/>
            </p14:xfrm>
          </p:contentPart>
        </mc:Choice>
        <mc:Fallback xmlns="">
          <p:pic>
            <p:nvPicPr>
              <p:cNvPr id="11" name="Ink 10">
                <a:extLst>
                  <a:ext uri="{FF2B5EF4-FFF2-40B4-BE49-F238E27FC236}">
                    <a16:creationId xmlns:a16="http://schemas.microsoft.com/office/drawing/2014/main" id="{D8DD42E0-47C3-B8F9-CA95-72D33449554D}"/>
                  </a:ext>
                </a:extLst>
              </p:cNvPr>
              <p:cNvPicPr/>
              <p:nvPr/>
            </p:nvPicPr>
            <p:blipFill>
              <a:blip r:embed="rId6"/>
              <a:stretch>
                <a:fillRect/>
              </a:stretch>
            </p:blipFill>
            <p:spPr>
              <a:xfrm>
                <a:off x="783782" y="1617654"/>
                <a:ext cx="1204920" cy="356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5" name="Ink 14">
                <a:extLst>
                  <a:ext uri="{FF2B5EF4-FFF2-40B4-BE49-F238E27FC236}">
                    <a16:creationId xmlns:a16="http://schemas.microsoft.com/office/drawing/2014/main" id="{81F60E3A-45E7-07E0-DF79-C0D90E0016C4}"/>
                  </a:ext>
                </a:extLst>
              </p14:cNvPr>
              <p14:cNvContentPartPr/>
              <p14:nvPr/>
            </p14:nvContentPartPr>
            <p14:xfrm>
              <a:off x="3498629" y="3332880"/>
              <a:ext cx="323280" cy="649440"/>
            </p14:xfrm>
          </p:contentPart>
        </mc:Choice>
        <mc:Fallback xmlns="">
          <p:pic>
            <p:nvPicPr>
              <p:cNvPr id="15" name="Ink 14">
                <a:extLst>
                  <a:ext uri="{FF2B5EF4-FFF2-40B4-BE49-F238E27FC236}">
                    <a16:creationId xmlns:a16="http://schemas.microsoft.com/office/drawing/2014/main" id="{81F60E3A-45E7-07E0-DF79-C0D90E0016C4}"/>
                  </a:ext>
                </a:extLst>
              </p:cNvPr>
              <p:cNvPicPr/>
              <p:nvPr/>
            </p:nvPicPr>
            <p:blipFill>
              <a:blip r:embed="rId8"/>
              <a:stretch>
                <a:fillRect/>
              </a:stretch>
            </p:blipFill>
            <p:spPr>
              <a:xfrm>
                <a:off x="3489989" y="3323880"/>
                <a:ext cx="340920" cy="667080"/>
              </a:xfrm>
              <a:prstGeom prst="rect">
                <a:avLst/>
              </a:prstGeom>
            </p:spPr>
          </p:pic>
        </mc:Fallback>
      </mc:AlternateContent>
      <p:pic>
        <p:nvPicPr>
          <p:cNvPr id="17" name="Picture 16">
            <a:extLst>
              <a:ext uri="{FF2B5EF4-FFF2-40B4-BE49-F238E27FC236}">
                <a16:creationId xmlns:a16="http://schemas.microsoft.com/office/drawing/2014/main" id="{B44DA122-FDDC-D77D-7218-6E5ADF04EF48}"/>
              </a:ext>
            </a:extLst>
          </p:cNvPr>
          <p:cNvPicPr>
            <a:picLocks noChangeAspect="1"/>
          </p:cNvPicPr>
          <p:nvPr/>
        </p:nvPicPr>
        <p:blipFill>
          <a:blip r:embed="rId9"/>
          <a:stretch>
            <a:fillRect/>
          </a:stretch>
        </p:blipFill>
        <p:spPr>
          <a:xfrm>
            <a:off x="6223571" y="1200647"/>
            <a:ext cx="2422058" cy="3237346"/>
          </a:xfrm>
          <a:prstGeom prst="rect">
            <a:avLst/>
          </a:prstGeom>
        </p:spPr>
      </p:pic>
      <p:pic>
        <p:nvPicPr>
          <p:cNvPr id="19" name="Picture 18">
            <a:extLst>
              <a:ext uri="{FF2B5EF4-FFF2-40B4-BE49-F238E27FC236}">
                <a16:creationId xmlns:a16="http://schemas.microsoft.com/office/drawing/2014/main" id="{4541F6C5-A61E-D32A-3B90-FD2D8F49878D}"/>
              </a:ext>
            </a:extLst>
          </p:cNvPr>
          <p:cNvPicPr>
            <a:picLocks noChangeAspect="1"/>
          </p:cNvPicPr>
          <p:nvPr/>
        </p:nvPicPr>
        <p:blipFill>
          <a:blip r:embed="rId10"/>
          <a:stretch>
            <a:fillRect/>
          </a:stretch>
        </p:blipFill>
        <p:spPr>
          <a:xfrm>
            <a:off x="9059127" y="1448771"/>
            <a:ext cx="2560764" cy="2647457"/>
          </a:xfrm>
          <a:prstGeom prst="rect">
            <a:avLst/>
          </a:prstGeom>
        </p:spPr>
      </p:pic>
      <p:sp>
        <p:nvSpPr>
          <p:cNvPr id="20" name="TextBox 19">
            <a:extLst>
              <a:ext uri="{FF2B5EF4-FFF2-40B4-BE49-F238E27FC236}">
                <a16:creationId xmlns:a16="http://schemas.microsoft.com/office/drawing/2014/main" id="{0BB7B2EF-20DA-54CC-D7E2-AB80459B9B74}"/>
              </a:ext>
            </a:extLst>
          </p:cNvPr>
          <p:cNvSpPr txBox="1"/>
          <p:nvPr/>
        </p:nvSpPr>
        <p:spPr>
          <a:xfrm>
            <a:off x="528145" y="5470634"/>
            <a:ext cx="10318531" cy="369332"/>
          </a:xfrm>
          <a:prstGeom prst="rect">
            <a:avLst/>
          </a:prstGeom>
          <a:noFill/>
        </p:spPr>
        <p:txBody>
          <a:bodyPr wrap="square" rtlCol="0">
            <a:spAutoFit/>
          </a:bodyPr>
          <a:lstStyle/>
          <a:p>
            <a:r>
              <a:rPr lang="en-CA" dirty="0"/>
              <a:t>+ &gt; Add a node &gt; PROTO nodes&gt;Objects &gt; search rocks &gt; </a:t>
            </a:r>
          </a:p>
        </p:txBody>
      </p:sp>
    </p:spTree>
    <p:extLst>
      <p:ext uri="{BB962C8B-B14F-4D97-AF65-F5344CB8AC3E}">
        <p14:creationId xmlns:p14="http://schemas.microsoft.com/office/powerpoint/2010/main" val="23518738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C791E8D3-BE96-C6F8-DDFF-612FBECA98C6}"/>
              </a:ext>
            </a:extLst>
          </p:cNvPr>
          <p:cNvPicPr>
            <a:picLocks noChangeAspect="1"/>
          </p:cNvPicPr>
          <p:nvPr/>
        </p:nvPicPr>
        <p:blipFill>
          <a:blip r:embed="rId4"/>
          <a:stretch>
            <a:fillRect/>
          </a:stretch>
        </p:blipFill>
        <p:spPr>
          <a:xfrm>
            <a:off x="236483" y="1448771"/>
            <a:ext cx="3499945" cy="2371213"/>
          </a:xfrm>
          <a:prstGeom prst="rect">
            <a:avLst/>
          </a:prstGeom>
        </p:spPr>
      </p:pic>
      <p:pic>
        <p:nvPicPr>
          <p:cNvPr id="9" name="Picture 8">
            <a:extLst>
              <a:ext uri="{FF2B5EF4-FFF2-40B4-BE49-F238E27FC236}">
                <a16:creationId xmlns:a16="http://schemas.microsoft.com/office/drawing/2014/main" id="{64684FB4-D6A9-528D-11CF-35152C8216BB}"/>
              </a:ext>
            </a:extLst>
          </p:cNvPr>
          <p:cNvPicPr>
            <a:picLocks noChangeAspect="1"/>
          </p:cNvPicPr>
          <p:nvPr/>
        </p:nvPicPr>
        <p:blipFill>
          <a:blip r:embed="rId5"/>
          <a:stretch>
            <a:fillRect/>
          </a:stretch>
        </p:blipFill>
        <p:spPr>
          <a:xfrm>
            <a:off x="236483" y="3995750"/>
            <a:ext cx="3615723" cy="1960495"/>
          </a:xfrm>
          <a:prstGeom prst="rect">
            <a:avLst/>
          </a:prstGeom>
        </p:spPr>
      </p:pic>
      <p:sp>
        <p:nvSpPr>
          <p:cNvPr id="11" name="TextBox 10">
            <a:extLst>
              <a:ext uri="{FF2B5EF4-FFF2-40B4-BE49-F238E27FC236}">
                <a16:creationId xmlns:a16="http://schemas.microsoft.com/office/drawing/2014/main" id="{ADB19D28-B5E7-540F-ABF4-0A48527EC14B}"/>
              </a:ext>
            </a:extLst>
          </p:cNvPr>
          <p:cNvSpPr txBox="1"/>
          <p:nvPr/>
        </p:nvSpPr>
        <p:spPr>
          <a:xfrm>
            <a:off x="119271" y="5908177"/>
            <a:ext cx="4008408" cy="369332"/>
          </a:xfrm>
          <a:prstGeom prst="rect">
            <a:avLst/>
          </a:prstGeom>
          <a:noFill/>
        </p:spPr>
        <p:txBody>
          <a:bodyPr wrap="square" rtlCol="0">
            <a:spAutoFit/>
          </a:bodyPr>
          <a:lstStyle/>
          <a:p>
            <a:r>
              <a:rPr lang="en-CA" dirty="0"/>
              <a:t>Click on the Arrows to move the object</a:t>
            </a:r>
          </a:p>
        </p:txBody>
      </p:sp>
      <p:cxnSp>
        <p:nvCxnSpPr>
          <p:cNvPr id="13" name="Straight Connector 12">
            <a:extLst>
              <a:ext uri="{FF2B5EF4-FFF2-40B4-BE49-F238E27FC236}">
                <a16:creationId xmlns:a16="http://schemas.microsoft.com/office/drawing/2014/main" id="{2889D465-CC98-7AF5-06E2-2C2B7D6BD0CC}"/>
              </a:ext>
            </a:extLst>
          </p:cNvPr>
          <p:cNvCxnSpPr/>
          <p:nvPr/>
        </p:nvCxnSpPr>
        <p:spPr>
          <a:xfrm flipH="1">
            <a:off x="4406462" y="1200647"/>
            <a:ext cx="86710" cy="5141726"/>
          </a:xfrm>
          <a:prstGeom prst="line">
            <a:avLst/>
          </a:prstGeom>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94FEC3B2-C9D6-03B7-135E-949B44307100}"/>
              </a:ext>
            </a:extLst>
          </p:cNvPr>
          <p:cNvSpPr txBox="1"/>
          <p:nvPr/>
        </p:nvSpPr>
        <p:spPr>
          <a:xfrm>
            <a:off x="4729655" y="1345306"/>
            <a:ext cx="2711669" cy="646331"/>
          </a:xfrm>
          <a:prstGeom prst="rect">
            <a:avLst/>
          </a:prstGeom>
          <a:noFill/>
        </p:spPr>
        <p:txBody>
          <a:bodyPr wrap="square" rtlCol="0">
            <a:spAutoFit/>
          </a:bodyPr>
          <a:lstStyle/>
          <a:p>
            <a:r>
              <a:rPr lang="en-CA" dirty="0"/>
              <a:t>Ctrl + V to copy paste the object</a:t>
            </a:r>
          </a:p>
        </p:txBody>
      </p:sp>
      <p:pic>
        <p:nvPicPr>
          <p:cNvPr id="16" name="Picture 15">
            <a:extLst>
              <a:ext uri="{FF2B5EF4-FFF2-40B4-BE49-F238E27FC236}">
                <a16:creationId xmlns:a16="http://schemas.microsoft.com/office/drawing/2014/main" id="{F6FE5A1E-93C5-CD89-0C7C-D8EED477E056}"/>
              </a:ext>
            </a:extLst>
          </p:cNvPr>
          <p:cNvPicPr>
            <a:picLocks noChangeAspect="1"/>
          </p:cNvPicPr>
          <p:nvPr/>
        </p:nvPicPr>
        <p:blipFill>
          <a:blip r:embed="rId6"/>
          <a:stretch>
            <a:fillRect/>
          </a:stretch>
        </p:blipFill>
        <p:spPr>
          <a:xfrm>
            <a:off x="7945758" y="1235957"/>
            <a:ext cx="3793008" cy="2082066"/>
          </a:xfrm>
          <a:prstGeom prst="rect">
            <a:avLst/>
          </a:prstGeom>
        </p:spPr>
      </p:pic>
      <p:pic>
        <p:nvPicPr>
          <p:cNvPr id="18" name="Picture 17">
            <a:extLst>
              <a:ext uri="{FF2B5EF4-FFF2-40B4-BE49-F238E27FC236}">
                <a16:creationId xmlns:a16="http://schemas.microsoft.com/office/drawing/2014/main" id="{D5E49D12-B2EA-DF12-C8CB-3A62D14C0C17}"/>
              </a:ext>
            </a:extLst>
          </p:cNvPr>
          <p:cNvPicPr>
            <a:picLocks noChangeAspect="1"/>
          </p:cNvPicPr>
          <p:nvPr/>
        </p:nvPicPr>
        <p:blipFill>
          <a:blip r:embed="rId7"/>
          <a:stretch>
            <a:fillRect/>
          </a:stretch>
        </p:blipFill>
        <p:spPr>
          <a:xfrm>
            <a:off x="7000840" y="3505751"/>
            <a:ext cx="4911534" cy="2706227"/>
          </a:xfrm>
          <a:prstGeom prst="rect">
            <a:avLst/>
          </a:prstGeom>
        </p:spPr>
      </p:pic>
      <p:cxnSp>
        <p:nvCxnSpPr>
          <p:cNvPr id="20" name="Straight Connector 19">
            <a:extLst>
              <a:ext uri="{FF2B5EF4-FFF2-40B4-BE49-F238E27FC236}">
                <a16:creationId xmlns:a16="http://schemas.microsoft.com/office/drawing/2014/main" id="{E058F9B7-C390-9664-AEBF-7A407AEF2A9C}"/>
              </a:ext>
            </a:extLst>
          </p:cNvPr>
          <p:cNvCxnSpPr/>
          <p:nvPr/>
        </p:nvCxnSpPr>
        <p:spPr>
          <a:xfrm>
            <a:off x="4432763" y="3352249"/>
            <a:ext cx="7621414" cy="0"/>
          </a:xfrm>
          <a:prstGeom prst="line">
            <a:avLst/>
          </a:prstGeom>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E35A0E33-4B92-DB7C-F2D8-AFB258FA8002}"/>
              </a:ext>
            </a:extLst>
          </p:cNvPr>
          <p:cNvSpPr txBox="1"/>
          <p:nvPr/>
        </p:nvSpPr>
        <p:spPr>
          <a:xfrm>
            <a:off x="4729655" y="3681248"/>
            <a:ext cx="1862971" cy="646331"/>
          </a:xfrm>
          <a:prstGeom prst="rect">
            <a:avLst/>
          </a:prstGeom>
          <a:noFill/>
        </p:spPr>
        <p:txBody>
          <a:bodyPr wrap="square" rtlCol="0">
            <a:spAutoFit/>
          </a:bodyPr>
          <a:lstStyle/>
          <a:p>
            <a:r>
              <a:rPr lang="en-CA" dirty="0"/>
              <a:t>Change the color of Rock</a:t>
            </a:r>
          </a:p>
        </p:txBody>
      </p:sp>
    </p:spTree>
    <p:extLst>
      <p:ext uri="{BB962C8B-B14F-4D97-AF65-F5344CB8AC3E}">
        <p14:creationId xmlns:p14="http://schemas.microsoft.com/office/powerpoint/2010/main" val="169442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6257062C-41CA-64CC-FA67-F70B156EE82E}"/>
              </a:ext>
            </a:extLst>
          </p:cNvPr>
          <p:cNvSpPr txBox="1"/>
          <p:nvPr/>
        </p:nvSpPr>
        <p:spPr>
          <a:xfrm>
            <a:off x="2517849" y="550471"/>
            <a:ext cx="4432081" cy="369332"/>
          </a:xfrm>
          <a:prstGeom prst="rect">
            <a:avLst/>
          </a:prstGeom>
          <a:noFill/>
        </p:spPr>
        <p:txBody>
          <a:bodyPr wrap="square">
            <a:spAutoFit/>
          </a:bodyPr>
          <a:lstStyle/>
          <a:p>
            <a:pPr algn="l"/>
            <a:r>
              <a:rPr lang="en-CA" b="1" i="0" dirty="0" err="1">
                <a:solidFill>
                  <a:srgbClr val="0F0F0F"/>
                </a:solidFill>
                <a:effectLst/>
                <a:latin typeface="Roboto" panose="02000000000000000000" pitchFamily="2" charset="0"/>
              </a:rPr>
              <a:t>Epuck</a:t>
            </a:r>
            <a:r>
              <a:rPr lang="en-CA" b="1" i="0" dirty="0">
                <a:solidFill>
                  <a:srgbClr val="0F0F0F"/>
                </a:solidFill>
                <a:effectLst/>
                <a:latin typeface="Roboto" panose="02000000000000000000" pitchFamily="2" charset="0"/>
              </a:rPr>
              <a:t> Camera with Color Object</a:t>
            </a:r>
          </a:p>
        </p:txBody>
      </p:sp>
      <p:pic>
        <p:nvPicPr>
          <p:cNvPr id="9" name="Picture 8">
            <a:extLst>
              <a:ext uri="{FF2B5EF4-FFF2-40B4-BE49-F238E27FC236}">
                <a16:creationId xmlns:a16="http://schemas.microsoft.com/office/drawing/2014/main" id="{1C02B331-E086-85B5-F3A4-EC368B9404E0}"/>
              </a:ext>
            </a:extLst>
          </p:cNvPr>
          <p:cNvPicPr>
            <a:picLocks noChangeAspect="1"/>
          </p:cNvPicPr>
          <p:nvPr/>
        </p:nvPicPr>
        <p:blipFill>
          <a:blip r:embed="rId4"/>
          <a:stretch>
            <a:fillRect/>
          </a:stretch>
        </p:blipFill>
        <p:spPr>
          <a:xfrm>
            <a:off x="662972" y="1650863"/>
            <a:ext cx="4696345" cy="4358015"/>
          </a:xfrm>
          <a:prstGeom prst="rect">
            <a:avLst/>
          </a:prstGeom>
        </p:spPr>
      </p:pic>
      <p:sp>
        <p:nvSpPr>
          <p:cNvPr id="11" name="TextBox 10">
            <a:extLst>
              <a:ext uri="{FF2B5EF4-FFF2-40B4-BE49-F238E27FC236}">
                <a16:creationId xmlns:a16="http://schemas.microsoft.com/office/drawing/2014/main" id="{283F8908-359E-4FF9-FF8D-C7D67497E1B9}"/>
              </a:ext>
            </a:extLst>
          </p:cNvPr>
          <p:cNvSpPr txBox="1"/>
          <p:nvPr/>
        </p:nvSpPr>
        <p:spPr>
          <a:xfrm>
            <a:off x="6637283" y="1716564"/>
            <a:ext cx="4201510" cy="1477328"/>
          </a:xfrm>
          <a:prstGeom prst="rect">
            <a:avLst/>
          </a:prstGeom>
          <a:noFill/>
        </p:spPr>
        <p:txBody>
          <a:bodyPr wrap="square" rtlCol="0">
            <a:spAutoFit/>
          </a:bodyPr>
          <a:lstStyle/>
          <a:p>
            <a:r>
              <a:rPr lang="en-CA" dirty="0"/>
              <a:t>1- Change the Location of the Gray Object to be in front of the </a:t>
            </a:r>
            <a:r>
              <a:rPr lang="en-CA" dirty="0" err="1"/>
              <a:t>Epuck</a:t>
            </a:r>
            <a:r>
              <a:rPr lang="en-CA" dirty="0"/>
              <a:t> Robot.</a:t>
            </a:r>
          </a:p>
          <a:p>
            <a:endParaRPr lang="en-CA" dirty="0"/>
          </a:p>
          <a:p>
            <a:r>
              <a:rPr lang="en-CA" dirty="0"/>
              <a:t>2- Read the RGB Values of the center of Camera</a:t>
            </a:r>
          </a:p>
        </p:txBody>
      </p:sp>
    </p:spTree>
    <p:extLst>
      <p:ext uri="{BB962C8B-B14F-4D97-AF65-F5344CB8AC3E}">
        <p14:creationId xmlns:p14="http://schemas.microsoft.com/office/powerpoint/2010/main" val="14622522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624BDCC-D411-3E2D-D3C5-ADB7FF3358E5}"/>
              </a:ext>
            </a:extLst>
          </p:cNvPr>
          <p:cNvSpPr txBox="1"/>
          <p:nvPr/>
        </p:nvSpPr>
        <p:spPr>
          <a:xfrm>
            <a:off x="5217681" y="-77281"/>
            <a:ext cx="7676542" cy="4247317"/>
          </a:xfrm>
          <a:prstGeom prst="rect">
            <a:avLst/>
          </a:prstGeom>
          <a:noFill/>
        </p:spPr>
        <p:txBody>
          <a:bodyPr wrap="square">
            <a:spAutoFit/>
          </a:bodyPr>
          <a:lstStyle/>
          <a:p>
            <a:endParaRPr lang="en-CA" dirty="0"/>
          </a:p>
          <a:p>
            <a:r>
              <a:rPr lang="en-CA" dirty="0"/>
              <a:t>    </a:t>
            </a:r>
          </a:p>
          <a:p>
            <a:r>
              <a:rPr lang="en-CA" dirty="0"/>
              <a:t>    # Assuming you've set the resolution in the </a:t>
            </a:r>
            <a:r>
              <a:rPr lang="en-CA" dirty="0" err="1"/>
              <a:t>Webots</a:t>
            </a:r>
            <a:r>
              <a:rPr lang="en-CA" dirty="0"/>
              <a:t> world file</a:t>
            </a:r>
          </a:p>
          <a:p>
            <a:r>
              <a:rPr lang="en-CA" dirty="0"/>
              <a:t>    </a:t>
            </a:r>
            <a:r>
              <a:rPr lang="en-CA" dirty="0" err="1"/>
              <a:t>cameraWidth</a:t>
            </a:r>
            <a:r>
              <a:rPr lang="en-CA" dirty="0"/>
              <a:t> = </a:t>
            </a:r>
            <a:r>
              <a:rPr lang="en-CA" dirty="0" err="1"/>
              <a:t>camera.getWidth</a:t>
            </a:r>
            <a:r>
              <a:rPr lang="en-CA" dirty="0"/>
              <a:t>()</a:t>
            </a:r>
          </a:p>
          <a:p>
            <a:r>
              <a:rPr lang="en-CA" dirty="0"/>
              <a:t>    </a:t>
            </a:r>
            <a:r>
              <a:rPr lang="en-CA" dirty="0" err="1"/>
              <a:t>cameraHeight</a:t>
            </a:r>
            <a:r>
              <a:rPr lang="en-CA" dirty="0"/>
              <a:t> = </a:t>
            </a:r>
            <a:r>
              <a:rPr lang="en-CA" dirty="0" err="1"/>
              <a:t>camera.getHeight</a:t>
            </a:r>
            <a:r>
              <a:rPr lang="en-CA" dirty="0"/>
              <a:t>()</a:t>
            </a:r>
          </a:p>
          <a:p>
            <a:r>
              <a:rPr lang="en-CA" dirty="0"/>
              <a:t>    print(</a:t>
            </a:r>
            <a:r>
              <a:rPr lang="en-CA" dirty="0" err="1"/>
              <a:t>f"Captured</a:t>
            </a:r>
            <a:r>
              <a:rPr lang="en-CA" dirty="0"/>
              <a:t> an image of size: {</a:t>
            </a:r>
            <a:r>
              <a:rPr lang="en-CA" dirty="0" err="1"/>
              <a:t>cameraWidth</a:t>
            </a:r>
            <a:r>
              <a:rPr lang="en-CA" dirty="0"/>
              <a:t>}x{</a:t>
            </a:r>
            <a:r>
              <a:rPr lang="en-CA" dirty="0" err="1"/>
              <a:t>cameraHeight</a:t>
            </a:r>
            <a:r>
              <a:rPr lang="en-CA" dirty="0"/>
              <a:t>}")</a:t>
            </a:r>
          </a:p>
          <a:p>
            <a:endParaRPr lang="en-CA" dirty="0"/>
          </a:p>
          <a:p>
            <a:r>
              <a:rPr lang="en-CA" dirty="0"/>
              <a:t>    # Get the color of the central pixel</a:t>
            </a:r>
          </a:p>
          <a:p>
            <a:r>
              <a:rPr lang="en-CA" dirty="0"/>
              <a:t>    </a:t>
            </a:r>
            <a:r>
              <a:rPr lang="en-CA" dirty="0" err="1"/>
              <a:t>centerX</a:t>
            </a:r>
            <a:r>
              <a:rPr lang="en-CA" dirty="0"/>
              <a:t> = </a:t>
            </a:r>
            <a:r>
              <a:rPr lang="en-CA" dirty="0" err="1"/>
              <a:t>cameraWidth</a:t>
            </a:r>
            <a:r>
              <a:rPr lang="en-CA" dirty="0"/>
              <a:t> // 2</a:t>
            </a:r>
          </a:p>
          <a:p>
            <a:r>
              <a:rPr lang="en-CA" dirty="0"/>
              <a:t>    </a:t>
            </a:r>
            <a:r>
              <a:rPr lang="en-CA" dirty="0" err="1"/>
              <a:t>centerY</a:t>
            </a:r>
            <a:r>
              <a:rPr lang="en-CA" dirty="0"/>
              <a:t> = </a:t>
            </a:r>
            <a:r>
              <a:rPr lang="en-CA" dirty="0" err="1"/>
              <a:t>cameraHeight</a:t>
            </a:r>
            <a:r>
              <a:rPr lang="en-CA" dirty="0"/>
              <a:t> // 2</a:t>
            </a:r>
          </a:p>
          <a:p>
            <a:r>
              <a:rPr lang="en-CA" dirty="0"/>
              <a:t>    red = </a:t>
            </a:r>
            <a:r>
              <a:rPr lang="en-CA" dirty="0" err="1"/>
              <a:t>camera.imageGetRed</a:t>
            </a:r>
            <a:r>
              <a:rPr lang="en-CA" dirty="0"/>
              <a:t>(image, </a:t>
            </a:r>
            <a:r>
              <a:rPr lang="en-CA" dirty="0" err="1"/>
              <a:t>cameraWidth</a:t>
            </a:r>
            <a:r>
              <a:rPr lang="en-CA" dirty="0"/>
              <a:t>, </a:t>
            </a:r>
            <a:r>
              <a:rPr lang="en-CA" dirty="0" err="1"/>
              <a:t>centerX</a:t>
            </a:r>
            <a:r>
              <a:rPr lang="en-CA" dirty="0"/>
              <a:t>, </a:t>
            </a:r>
            <a:r>
              <a:rPr lang="en-CA" dirty="0" err="1"/>
              <a:t>centerY</a:t>
            </a:r>
            <a:r>
              <a:rPr lang="en-CA" dirty="0"/>
              <a:t>)</a:t>
            </a:r>
          </a:p>
          <a:p>
            <a:r>
              <a:rPr lang="en-CA" dirty="0"/>
              <a:t>    green = </a:t>
            </a:r>
            <a:r>
              <a:rPr lang="en-CA" dirty="0" err="1"/>
              <a:t>camera.imageGetGreen</a:t>
            </a:r>
            <a:r>
              <a:rPr lang="en-CA" dirty="0"/>
              <a:t>(image, </a:t>
            </a:r>
            <a:r>
              <a:rPr lang="en-CA" dirty="0" err="1"/>
              <a:t>cameraWidth</a:t>
            </a:r>
            <a:r>
              <a:rPr lang="en-CA" dirty="0"/>
              <a:t>, </a:t>
            </a:r>
            <a:r>
              <a:rPr lang="en-CA" dirty="0" err="1"/>
              <a:t>centerX</a:t>
            </a:r>
            <a:r>
              <a:rPr lang="en-CA" dirty="0"/>
              <a:t>, </a:t>
            </a:r>
            <a:r>
              <a:rPr lang="en-CA" dirty="0" err="1"/>
              <a:t>centerY</a:t>
            </a:r>
            <a:r>
              <a:rPr lang="en-CA" dirty="0"/>
              <a:t>)</a:t>
            </a:r>
          </a:p>
          <a:p>
            <a:r>
              <a:rPr lang="en-CA" dirty="0"/>
              <a:t>    blue = </a:t>
            </a:r>
            <a:r>
              <a:rPr lang="en-CA" dirty="0" err="1"/>
              <a:t>camera.imageGetBlue</a:t>
            </a:r>
            <a:r>
              <a:rPr lang="en-CA" dirty="0"/>
              <a:t>(image, </a:t>
            </a:r>
            <a:r>
              <a:rPr lang="en-CA" dirty="0" err="1"/>
              <a:t>cameraWidth</a:t>
            </a:r>
            <a:r>
              <a:rPr lang="en-CA" dirty="0"/>
              <a:t>, </a:t>
            </a:r>
            <a:r>
              <a:rPr lang="en-CA" dirty="0" err="1"/>
              <a:t>centerX</a:t>
            </a:r>
            <a:r>
              <a:rPr lang="en-CA" dirty="0"/>
              <a:t>, </a:t>
            </a:r>
            <a:r>
              <a:rPr lang="en-CA" dirty="0" err="1"/>
              <a:t>centerY</a:t>
            </a:r>
            <a:r>
              <a:rPr lang="en-CA" dirty="0"/>
              <a:t>)</a:t>
            </a:r>
          </a:p>
          <a:p>
            <a:r>
              <a:rPr lang="en-CA" dirty="0"/>
              <a:t>    </a:t>
            </a:r>
          </a:p>
          <a:p>
            <a:r>
              <a:rPr lang="en-CA" dirty="0"/>
              <a:t>    print(</a:t>
            </a:r>
            <a:r>
              <a:rPr lang="en-CA" dirty="0" err="1"/>
              <a:t>f"Color</a:t>
            </a:r>
            <a:r>
              <a:rPr lang="en-CA" dirty="0"/>
              <a:t> of the central pixel: R={red}, G={green}, B={blue}")</a:t>
            </a:r>
          </a:p>
        </p:txBody>
      </p:sp>
      <p:sp>
        <p:nvSpPr>
          <p:cNvPr id="9" name="TextBox 8">
            <a:extLst>
              <a:ext uri="{FF2B5EF4-FFF2-40B4-BE49-F238E27FC236}">
                <a16:creationId xmlns:a16="http://schemas.microsoft.com/office/drawing/2014/main" id="{7483FE3A-2088-EDAF-8C14-02A994C98B77}"/>
              </a:ext>
            </a:extLst>
          </p:cNvPr>
          <p:cNvSpPr txBox="1"/>
          <p:nvPr/>
        </p:nvSpPr>
        <p:spPr>
          <a:xfrm>
            <a:off x="323193" y="465278"/>
            <a:ext cx="6775231" cy="4524315"/>
          </a:xfrm>
          <a:prstGeom prst="rect">
            <a:avLst/>
          </a:prstGeom>
          <a:noFill/>
        </p:spPr>
        <p:txBody>
          <a:bodyPr wrap="square">
            <a:spAutoFit/>
          </a:bodyPr>
          <a:lstStyle/>
          <a:p>
            <a:r>
              <a:rPr lang="en-CA" dirty="0"/>
              <a:t>from controller import Robot, Camera</a:t>
            </a:r>
          </a:p>
          <a:p>
            <a:endParaRPr lang="en-CA" dirty="0"/>
          </a:p>
          <a:p>
            <a:r>
              <a:rPr lang="en-CA" dirty="0"/>
              <a:t># Time step definition</a:t>
            </a:r>
          </a:p>
          <a:p>
            <a:r>
              <a:rPr lang="en-CA" dirty="0"/>
              <a:t>TIME_STEP = 64</a:t>
            </a:r>
          </a:p>
          <a:p>
            <a:endParaRPr lang="en-CA" dirty="0"/>
          </a:p>
          <a:p>
            <a:r>
              <a:rPr lang="en-CA" dirty="0"/>
              <a:t># Create the Robot instance</a:t>
            </a:r>
          </a:p>
          <a:p>
            <a:r>
              <a:rPr lang="en-CA" dirty="0"/>
              <a:t>robot = Robot()</a:t>
            </a:r>
          </a:p>
          <a:p>
            <a:endParaRPr lang="en-CA" dirty="0"/>
          </a:p>
          <a:p>
            <a:r>
              <a:rPr lang="en-CA" dirty="0"/>
              <a:t># Initialize the camera and enable it</a:t>
            </a:r>
          </a:p>
          <a:p>
            <a:r>
              <a:rPr lang="en-CA" dirty="0"/>
              <a:t>camera = </a:t>
            </a:r>
            <a:r>
              <a:rPr lang="en-CA" dirty="0" err="1"/>
              <a:t>robot.getDevice</a:t>
            </a:r>
            <a:r>
              <a:rPr lang="en-CA" dirty="0"/>
              <a:t>('camera')</a:t>
            </a:r>
          </a:p>
          <a:p>
            <a:r>
              <a:rPr lang="en-CA" dirty="0" err="1"/>
              <a:t>camera.enable</a:t>
            </a:r>
            <a:r>
              <a:rPr lang="en-CA" dirty="0"/>
              <a:t>(TIME_STEP)</a:t>
            </a:r>
          </a:p>
          <a:p>
            <a:endParaRPr lang="en-CA" dirty="0"/>
          </a:p>
          <a:p>
            <a:r>
              <a:rPr lang="en-CA" dirty="0"/>
              <a:t># Main control loop</a:t>
            </a:r>
          </a:p>
          <a:p>
            <a:r>
              <a:rPr lang="en-CA" dirty="0"/>
              <a:t>while </a:t>
            </a:r>
            <a:r>
              <a:rPr lang="en-CA" dirty="0" err="1"/>
              <a:t>robot.step</a:t>
            </a:r>
            <a:r>
              <a:rPr lang="en-CA" dirty="0"/>
              <a:t>(TIME_STEP) != -1:</a:t>
            </a:r>
          </a:p>
          <a:p>
            <a:r>
              <a:rPr lang="en-CA" dirty="0"/>
              <a:t>    # Capture an image from the camera</a:t>
            </a:r>
          </a:p>
          <a:p>
            <a:r>
              <a:rPr lang="en-CA" dirty="0"/>
              <a:t>    image = </a:t>
            </a:r>
            <a:r>
              <a:rPr lang="en-CA" dirty="0" err="1"/>
              <a:t>camera.getImage</a:t>
            </a:r>
            <a:r>
              <a:rPr lang="en-CA" dirty="0"/>
              <a:t>()</a:t>
            </a:r>
          </a:p>
        </p:txBody>
      </p:sp>
    </p:spTree>
    <p:extLst>
      <p:ext uri="{BB962C8B-B14F-4D97-AF65-F5344CB8AC3E}">
        <p14:creationId xmlns:p14="http://schemas.microsoft.com/office/powerpoint/2010/main" val="171245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76074A27-AF6C-1E82-9277-2E8BA59171C9}"/>
              </a:ext>
            </a:extLst>
          </p:cNvPr>
          <p:cNvPicPr>
            <a:picLocks noChangeAspect="1"/>
          </p:cNvPicPr>
          <p:nvPr/>
        </p:nvPicPr>
        <p:blipFill>
          <a:blip r:embed="rId4"/>
          <a:stretch>
            <a:fillRect/>
          </a:stretch>
        </p:blipFill>
        <p:spPr>
          <a:xfrm>
            <a:off x="452409" y="1508552"/>
            <a:ext cx="7186993" cy="4666593"/>
          </a:xfrm>
          <a:prstGeom prst="rect">
            <a:avLst/>
          </a:prstGeom>
        </p:spPr>
      </p:pic>
      <p:sp>
        <p:nvSpPr>
          <p:cNvPr id="8" name="TextBox 7">
            <a:extLst>
              <a:ext uri="{FF2B5EF4-FFF2-40B4-BE49-F238E27FC236}">
                <a16:creationId xmlns:a16="http://schemas.microsoft.com/office/drawing/2014/main" id="{D003AC58-E5B2-D8A3-B61D-BDD75587C1B0}"/>
              </a:ext>
            </a:extLst>
          </p:cNvPr>
          <p:cNvSpPr txBox="1"/>
          <p:nvPr/>
        </p:nvSpPr>
        <p:spPr>
          <a:xfrm>
            <a:off x="7972540" y="1583829"/>
            <a:ext cx="2822028" cy="646331"/>
          </a:xfrm>
          <a:prstGeom prst="rect">
            <a:avLst/>
          </a:prstGeom>
          <a:noFill/>
        </p:spPr>
        <p:txBody>
          <a:bodyPr wrap="square" rtlCol="0">
            <a:spAutoFit/>
          </a:bodyPr>
          <a:lstStyle/>
          <a:p>
            <a:r>
              <a:rPr lang="en-CA" dirty="0"/>
              <a:t>The output value of RGB: R=176 , G=173, B=174</a:t>
            </a:r>
          </a:p>
        </p:txBody>
      </p:sp>
      <p:sp>
        <p:nvSpPr>
          <p:cNvPr id="9" name="TextBox 8">
            <a:extLst>
              <a:ext uri="{FF2B5EF4-FFF2-40B4-BE49-F238E27FC236}">
                <a16:creationId xmlns:a16="http://schemas.microsoft.com/office/drawing/2014/main" id="{38EDA9A8-6C35-4799-8A4A-2F7A2D5BDBDF}"/>
              </a:ext>
            </a:extLst>
          </p:cNvPr>
          <p:cNvSpPr txBox="1"/>
          <p:nvPr/>
        </p:nvSpPr>
        <p:spPr>
          <a:xfrm>
            <a:off x="7972540" y="2664372"/>
            <a:ext cx="3425929" cy="1477328"/>
          </a:xfrm>
          <a:prstGeom prst="rect">
            <a:avLst/>
          </a:prstGeom>
          <a:noFill/>
        </p:spPr>
        <p:txBody>
          <a:bodyPr wrap="square" rtlCol="0">
            <a:spAutoFit/>
          </a:bodyPr>
          <a:lstStyle/>
          <a:p>
            <a:r>
              <a:rPr lang="en-CA" dirty="0"/>
              <a:t>Use any website to convert RGB values to Color:</a:t>
            </a:r>
          </a:p>
          <a:p>
            <a:r>
              <a:rPr lang="en-CA" dirty="0">
                <a:hlinkClick r:id="rId5"/>
              </a:rPr>
              <a:t>https://www.w3schools.com/colors/colors_rgb.asp</a:t>
            </a:r>
            <a:endParaRPr lang="en-CA" dirty="0"/>
          </a:p>
          <a:p>
            <a:endParaRPr lang="en-CA" dirty="0"/>
          </a:p>
        </p:txBody>
      </p:sp>
    </p:spTree>
    <p:extLst>
      <p:ext uri="{BB962C8B-B14F-4D97-AF65-F5344CB8AC3E}">
        <p14:creationId xmlns:p14="http://schemas.microsoft.com/office/powerpoint/2010/main" val="12590586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AB2BC355-5C06-3B55-B22A-9D4DA1C61F1F}"/>
              </a:ext>
            </a:extLst>
          </p:cNvPr>
          <p:cNvPicPr>
            <a:picLocks noChangeAspect="1"/>
          </p:cNvPicPr>
          <p:nvPr/>
        </p:nvPicPr>
        <p:blipFill>
          <a:blip r:embed="rId4"/>
          <a:stretch>
            <a:fillRect/>
          </a:stretch>
        </p:blipFill>
        <p:spPr>
          <a:xfrm>
            <a:off x="510901" y="1650863"/>
            <a:ext cx="6781131" cy="3812134"/>
          </a:xfrm>
          <a:prstGeom prst="rect">
            <a:avLst/>
          </a:prstGeom>
        </p:spPr>
      </p:pic>
    </p:spTree>
    <p:extLst>
      <p:ext uri="{BB962C8B-B14F-4D97-AF65-F5344CB8AC3E}">
        <p14:creationId xmlns:p14="http://schemas.microsoft.com/office/powerpoint/2010/main" val="33731841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ACE6FFDB-673B-95C6-8832-03CC88173031}"/>
              </a:ext>
            </a:extLst>
          </p:cNvPr>
          <p:cNvSpPr txBox="1"/>
          <p:nvPr/>
        </p:nvSpPr>
        <p:spPr>
          <a:xfrm>
            <a:off x="228600" y="1435626"/>
            <a:ext cx="7622627" cy="369332"/>
          </a:xfrm>
          <a:prstGeom prst="rect">
            <a:avLst/>
          </a:prstGeom>
          <a:noFill/>
        </p:spPr>
        <p:txBody>
          <a:bodyPr wrap="square" rtlCol="0">
            <a:spAutoFit/>
          </a:bodyPr>
          <a:lstStyle/>
          <a:p>
            <a:r>
              <a:rPr lang="en-CA" dirty="0"/>
              <a:t>Now Remove the gray object and let </a:t>
            </a:r>
            <a:r>
              <a:rPr lang="en-CA" dirty="0" err="1"/>
              <a:t>Epuck</a:t>
            </a:r>
            <a:r>
              <a:rPr lang="en-CA" dirty="0"/>
              <a:t> robot camera capture the red object</a:t>
            </a:r>
          </a:p>
        </p:txBody>
      </p:sp>
      <p:pic>
        <p:nvPicPr>
          <p:cNvPr id="8" name="Picture 7">
            <a:extLst>
              <a:ext uri="{FF2B5EF4-FFF2-40B4-BE49-F238E27FC236}">
                <a16:creationId xmlns:a16="http://schemas.microsoft.com/office/drawing/2014/main" id="{E293E27A-5194-AF39-B2D8-018711F4343C}"/>
              </a:ext>
            </a:extLst>
          </p:cNvPr>
          <p:cNvPicPr>
            <a:picLocks noChangeAspect="1"/>
          </p:cNvPicPr>
          <p:nvPr/>
        </p:nvPicPr>
        <p:blipFill>
          <a:blip r:embed="rId4"/>
          <a:stretch>
            <a:fillRect/>
          </a:stretch>
        </p:blipFill>
        <p:spPr>
          <a:xfrm>
            <a:off x="311176" y="1846956"/>
            <a:ext cx="8884502" cy="4445676"/>
          </a:xfrm>
          <a:prstGeom prst="rect">
            <a:avLst/>
          </a:prstGeom>
        </p:spPr>
      </p:pic>
    </p:spTree>
    <p:extLst>
      <p:ext uri="{BB962C8B-B14F-4D97-AF65-F5344CB8AC3E}">
        <p14:creationId xmlns:p14="http://schemas.microsoft.com/office/powerpoint/2010/main" val="38562880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3" name="Picture 2">
            <a:extLst>
              <a:ext uri="{FF2B5EF4-FFF2-40B4-BE49-F238E27FC236}">
                <a16:creationId xmlns:a16="http://schemas.microsoft.com/office/drawing/2014/main" id="{4BF88392-577E-B63B-BB1D-050602647E03}"/>
              </a:ext>
            </a:extLst>
          </p:cNvPr>
          <p:cNvPicPr>
            <a:picLocks noChangeAspect="1"/>
          </p:cNvPicPr>
          <p:nvPr/>
        </p:nvPicPr>
        <p:blipFill>
          <a:blip r:embed="rId4"/>
          <a:stretch>
            <a:fillRect/>
          </a:stretch>
        </p:blipFill>
        <p:spPr>
          <a:xfrm>
            <a:off x="729812" y="1570642"/>
            <a:ext cx="6900698" cy="3964068"/>
          </a:xfrm>
          <a:prstGeom prst="rect">
            <a:avLst/>
          </a:prstGeom>
        </p:spPr>
      </p:pic>
    </p:spTree>
    <p:extLst>
      <p:ext uri="{BB962C8B-B14F-4D97-AF65-F5344CB8AC3E}">
        <p14:creationId xmlns:p14="http://schemas.microsoft.com/office/powerpoint/2010/main" val="184354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84BEE0B-E714-258D-E11B-159D0449C311}"/>
              </a:ext>
            </a:extLst>
          </p:cNvPr>
          <p:cNvSpPr txBox="1"/>
          <p:nvPr/>
        </p:nvSpPr>
        <p:spPr>
          <a:xfrm>
            <a:off x="2412521" y="617774"/>
            <a:ext cx="6097314" cy="369332"/>
          </a:xfrm>
          <a:prstGeom prst="rect">
            <a:avLst/>
          </a:prstGeom>
          <a:noFill/>
        </p:spPr>
        <p:txBody>
          <a:bodyPr wrap="square">
            <a:spAutoFit/>
          </a:bodyPr>
          <a:lstStyle/>
          <a:p>
            <a:pPr algn="l"/>
            <a:r>
              <a:rPr lang="en-CA" b="1" i="0" dirty="0" err="1">
                <a:solidFill>
                  <a:srgbClr val="0F0F0F"/>
                </a:solidFill>
                <a:effectLst/>
                <a:latin typeface="Roboto" panose="02000000000000000000" pitchFamily="2" charset="0"/>
              </a:rPr>
              <a:t>Epuck</a:t>
            </a:r>
            <a:r>
              <a:rPr lang="en-CA" b="1" i="0" dirty="0">
                <a:solidFill>
                  <a:srgbClr val="0F0F0F"/>
                </a:solidFill>
                <a:effectLst/>
                <a:latin typeface="Roboto" panose="02000000000000000000" pitchFamily="2" charset="0"/>
              </a:rPr>
              <a:t> robot avoid RED obstacle using Camera</a:t>
            </a:r>
          </a:p>
        </p:txBody>
      </p:sp>
      <p:pic>
        <p:nvPicPr>
          <p:cNvPr id="9" name="Picture 8">
            <a:extLst>
              <a:ext uri="{FF2B5EF4-FFF2-40B4-BE49-F238E27FC236}">
                <a16:creationId xmlns:a16="http://schemas.microsoft.com/office/drawing/2014/main" id="{56A72C96-876E-F8C2-DABC-01CBED914568}"/>
              </a:ext>
            </a:extLst>
          </p:cNvPr>
          <p:cNvPicPr>
            <a:picLocks noChangeAspect="1"/>
          </p:cNvPicPr>
          <p:nvPr/>
        </p:nvPicPr>
        <p:blipFill>
          <a:blip r:embed="rId4"/>
          <a:stretch>
            <a:fillRect/>
          </a:stretch>
        </p:blipFill>
        <p:spPr>
          <a:xfrm>
            <a:off x="377223" y="1650863"/>
            <a:ext cx="4752975" cy="3486150"/>
          </a:xfrm>
          <a:prstGeom prst="rect">
            <a:avLst/>
          </a:prstGeom>
        </p:spPr>
      </p:pic>
    </p:spTree>
    <p:extLst>
      <p:ext uri="{BB962C8B-B14F-4D97-AF65-F5344CB8AC3E}">
        <p14:creationId xmlns:p14="http://schemas.microsoft.com/office/powerpoint/2010/main" val="21139989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D2FBF2E-AE7F-659D-704F-78D1AC8D1E4D}"/>
              </a:ext>
            </a:extLst>
          </p:cNvPr>
          <p:cNvSpPr txBox="1"/>
          <p:nvPr/>
        </p:nvSpPr>
        <p:spPr>
          <a:xfrm>
            <a:off x="147801" y="1213945"/>
            <a:ext cx="6097314" cy="3970318"/>
          </a:xfrm>
          <a:prstGeom prst="rect">
            <a:avLst/>
          </a:prstGeom>
          <a:noFill/>
        </p:spPr>
        <p:txBody>
          <a:bodyPr wrap="square">
            <a:spAutoFit/>
          </a:bodyPr>
          <a:lstStyle/>
          <a:p>
            <a:r>
              <a:rPr lang="en-CA" dirty="0"/>
              <a:t># Import the necessary modules from the </a:t>
            </a:r>
            <a:r>
              <a:rPr lang="en-CA" dirty="0" err="1"/>
              <a:t>Webots</a:t>
            </a:r>
            <a:r>
              <a:rPr lang="en-CA" dirty="0"/>
              <a:t> API</a:t>
            </a:r>
          </a:p>
          <a:p>
            <a:r>
              <a:rPr lang="en-CA" dirty="0"/>
              <a:t>from controller import Robot, Camera, Motor</a:t>
            </a:r>
          </a:p>
          <a:p>
            <a:endParaRPr lang="en-CA" dirty="0"/>
          </a:p>
          <a:p>
            <a:r>
              <a:rPr lang="en-CA" dirty="0"/>
              <a:t># Set the time step of the simulation</a:t>
            </a:r>
          </a:p>
          <a:p>
            <a:r>
              <a:rPr lang="en-CA" dirty="0"/>
              <a:t>TIME_STEP = 64</a:t>
            </a:r>
          </a:p>
          <a:p>
            <a:endParaRPr lang="en-CA" dirty="0"/>
          </a:p>
          <a:p>
            <a:r>
              <a:rPr lang="en-CA" dirty="0"/>
              <a:t># Create a robot instance to interact with the robot</a:t>
            </a:r>
          </a:p>
          <a:p>
            <a:r>
              <a:rPr lang="en-CA" dirty="0"/>
              <a:t>robot = Robot()</a:t>
            </a:r>
          </a:p>
          <a:p>
            <a:endParaRPr lang="en-CA" dirty="0"/>
          </a:p>
          <a:p>
            <a:r>
              <a:rPr lang="en-CA" dirty="0"/>
              <a:t># Get the camera device, enable it, and set the timestep</a:t>
            </a:r>
          </a:p>
          <a:p>
            <a:r>
              <a:rPr lang="en-CA" dirty="0"/>
              <a:t>camera = </a:t>
            </a:r>
            <a:r>
              <a:rPr lang="en-CA" dirty="0" err="1"/>
              <a:t>robot.getDevice</a:t>
            </a:r>
            <a:r>
              <a:rPr lang="en-CA" dirty="0"/>
              <a:t>('camera')</a:t>
            </a:r>
          </a:p>
          <a:p>
            <a:r>
              <a:rPr lang="en-CA" dirty="0" err="1"/>
              <a:t>camera.enable</a:t>
            </a:r>
            <a:r>
              <a:rPr lang="en-CA" dirty="0"/>
              <a:t>(TIME_STEP)</a:t>
            </a:r>
          </a:p>
          <a:p>
            <a:endParaRPr lang="en-CA" dirty="0"/>
          </a:p>
          <a:p>
            <a:endParaRPr lang="en-CA" dirty="0"/>
          </a:p>
        </p:txBody>
      </p:sp>
      <p:sp>
        <p:nvSpPr>
          <p:cNvPr id="12" name="TextBox 11">
            <a:extLst>
              <a:ext uri="{FF2B5EF4-FFF2-40B4-BE49-F238E27FC236}">
                <a16:creationId xmlns:a16="http://schemas.microsoft.com/office/drawing/2014/main" id="{76A9BAD8-BEC9-E113-8013-EC60D20A28FF}"/>
              </a:ext>
            </a:extLst>
          </p:cNvPr>
          <p:cNvSpPr txBox="1"/>
          <p:nvPr/>
        </p:nvSpPr>
        <p:spPr>
          <a:xfrm>
            <a:off x="6185994" y="1113867"/>
            <a:ext cx="6097314" cy="3416320"/>
          </a:xfrm>
          <a:prstGeom prst="rect">
            <a:avLst/>
          </a:prstGeom>
          <a:noFill/>
        </p:spPr>
        <p:txBody>
          <a:bodyPr wrap="square">
            <a:spAutoFit/>
          </a:bodyPr>
          <a:lstStyle/>
          <a:p>
            <a:r>
              <a:rPr lang="en-CA" dirty="0"/>
              <a:t># Get the motor devices</a:t>
            </a:r>
          </a:p>
          <a:p>
            <a:r>
              <a:rPr lang="en-CA" dirty="0" err="1"/>
              <a:t>left_motor</a:t>
            </a:r>
            <a:r>
              <a:rPr lang="en-CA" dirty="0"/>
              <a:t> = </a:t>
            </a:r>
            <a:r>
              <a:rPr lang="en-CA" dirty="0" err="1"/>
              <a:t>robot.getDevice</a:t>
            </a:r>
            <a:r>
              <a:rPr lang="en-CA" dirty="0"/>
              <a:t>('left wheel motor')</a:t>
            </a:r>
          </a:p>
          <a:p>
            <a:r>
              <a:rPr lang="en-CA" dirty="0" err="1"/>
              <a:t>right_motor</a:t>
            </a:r>
            <a:r>
              <a:rPr lang="en-CA" dirty="0"/>
              <a:t> = </a:t>
            </a:r>
            <a:r>
              <a:rPr lang="en-CA" dirty="0" err="1"/>
              <a:t>robot.getDevice</a:t>
            </a:r>
            <a:r>
              <a:rPr lang="en-CA" dirty="0"/>
              <a:t>('right wheel motor')</a:t>
            </a:r>
          </a:p>
          <a:p>
            <a:endParaRPr lang="en-CA" dirty="0"/>
          </a:p>
          <a:p>
            <a:r>
              <a:rPr lang="en-CA" dirty="0"/>
              <a:t># Set the target position of the motors to infinity for velocity control</a:t>
            </a:r>
          </a:p>
          <a:p>
            <a:r>
              <a:rPr lang="en-CA" dirty="0" err="1"/>
              <a:t>left_motor.setPosition</a:t>
            </a:r>
            <a:r>
              <a:rPr lang="en-CA" dirty="0"/>
              <a:t>(float('inf'))</a:t>
            </a:r>
          </a:p>
          <a:p>
            <a:r>
              <a:rPr lang="en-CA" dirty="0" err="1"/>
              <a:t>right_motor.setPosition</a:t>
            </a:r>
            <a:r>
              <a:rPr lang="en-CA" dirty="0"/>
              <a:t>(float('inf'))</a:t>
            </a:r>
          </a:p>
          <a:p>
            <a:endParaRPr lang="en-CA" dirty="0"/>
          </a:p>
          <a:p>
            <a:r>
              <a:rPr lang="en-CA" dirty="0"/>
              <a:t># Set the initial velocity of the motors to 0 (robot is stationary)</a:t>
            </a:r>
          </a:p>
          <a:p>
            <a:r>
              <a:rPr lang="en-CA" dirty="0" err="1"/>
              <a:t>left_motor.setVelocity</a:t>
            </a:r>
            <a:r>
              <a:rPr lang="en-CA" dirty="0"/>
              <a:t>(0)</a:t>
            </a:r>
          </a:p>
          <a:p>
            <a:r>
              <a:rPr lang="en-CA" dirty="0" err="1"/>
              <a:t>right_motor.setVelocity</a:t>
            </a:r>
            <a:r>
              <a:rPr lang="en-CA" dirty="0"/>
              <a:t>(0)</a:t>
            </a:r>
          </a:p>
        </p:txBody>
      </p:sp>
    </p:spTree>
    <p:extLst>
      <p:ext uri="{BB962C8B-B14F-4D97-AF65-F5344CB8AC3E}">
        <p14:creationId xmlns:p14="http://schemas.microsoft.com/office/powerpoint/2010/main" val="8157600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4C07018-0A3E-2213-CB03-5E6615347BDF}"/>
              </a:ext>
            </a:extLst>
          </p:cNvPr>
          <p:cNvSpPr txBox="1"/>
          <p:nvPr/>
        </p:nvSpPr>
        <p:spPr>
          <a:xfrm>
            <a:off x="0" y="117693"/>
            <a:ext cx="5866087" cy="6740307"/>
          </a:xfrm>
          <a:prstGeom prst="rect">
            <a:avLst/>
          </a:prstGeom>
          <a:noFill/>
        </p:spPr>
        <p:txBody>
          <a:bodyPr wrap="square">
            <a:spAutoFit/>
          </a:bodyPr>
          <a:lstStyle/>
          <a:p>
            <a:r>
              <a:rPr lang="en-CA" dirty="0"/>
              <a:t># Main loop: this is where the robot's behavior is defined</a:t>
            </a:r>
          </a:p>
          <a:p>
            <a:r>
              <a:rPr lang="en-CA" dirty="0"/>
              <a:t>while </a:t>
            </a:r>
            <a:r>
              <a:rPr lang="en-CA" dirty="0" err="1"/>
              <a:t>robot.step</a:t>
            </a:r>
            <a:r>
              <a:rPr lang="en-CA" dirty="0"/>
              <a:t>(TIME_STEP) != -1:</a:t>
            </a:r>
          </a:p>
          <a:p>
            <a:r>
              <a:rPr lang="en-CA" dirty="0"/>
              <a:t>    # Retrieve the image captured by the camera</a:t>
            </a:r>
          </a:p>
          <a:p>
            <a:r>
              <a:rPr lang="en-CA" dirty="0"/>
              <a:t>    image = </a:t>
            </a:r>
            <a:r>
              <a:rPr lang="en-CA" dirty="0" err="1"/>
              <a:t>camera.getImage</a:t>
            </a:r>
            <a:r>
              <a:rPr lang="en-CA" dirty="0"/>
              <a:t>()</a:t>
            </a:r>
          </a:p>
          <a:p>
            <a:r>
              <a:rPr lang="en-CA" dirty="0"/>
              <a:t>    </a:t>
            </a:r>
          </a:p>
          <a:p>
            <a:r>
              <a:rPr lang="en-CA" dirty="0"/>
              <a:t>    # Get the width and height of the image from the camera's properties</a:t>
            </a:r>
          </a:p>
          <a:p>
            <a:r>
              <a:rPr lang="en-CA" dirty="0"/>
              <a:t>    width = </a:t>
            </a:r>
            <a:r>
              <a:rPr lang="en-CA" dirty="0" err="1"/>
              <a:t>camera.getWidth</a:t>
            </a:r>
            <a:r>
              <a:rPr lang="en-CA" dirty="0"/>
              <a:t>()</a:t>
            </a:r>
          </a:p>
          <a:p>
            <a:r>
              <a:rPr lang="en-CA" dirty="0"/>
              <a:t>    height = </a:t>
            </a:r>
            <a:r>
              <a:rPr lang="en-CA" dirty="0" err="1"/>
              <a:t>camera.getHeight</a:t>
            </a:r>
            <a:r>
              <a:rPr lang="en-CA" dirty="0"/>
              <a:t>()</a:t>
            </a:r>
          </a:p>
          <a:p>
            <a:endParaRPr lang="en-CA" dirty="0"/>
          </a:p>
          <a:p>
            <a:r>
              <a:rPr lang="en-CA" dirty="0"/>
              <a:t>    # Calculate the central pixel's coordinates</a:t>
            </a:r>
          </a:p>
          <a:p>
            <a:r>
              <a:rPr lang="en-CA" dirty="0"/>
              <a:t>    </a:t>
            </a:r>
            <a:r>
              <a:rPr lang="en-CA" dirty="0" err="1"/>
              <a:t>centerX</a:t>
            </a:r>
            <a:r>
              <a:rPr lang="en-CA" dirty="0"/>
              <a:t> = width // 2</a:t>
            </a:r>
          </a:p>
          <a:p>
            <a:r>
              <a:rPr lang="en-CA" dirty="0"/>
              <a:t>    </a:t>
            </a:r>
            <a:r>
              <a:rPr lang="en-CA" dirty="0" err="1"/>
              <a:t>centerY</a:t>
            </a:r>
            <a:r>
              <a:rPr lang="en-CA" dirty="0"/>
              <a:t> = height // 2</a:t>
            </a:r>
          </a:p>
          <a:p>
            <a:r>
              <a:rPr lang="en-CA" dirty="0"/>
              <a:t>    </a:t>
            </a:r>
          </a:p>
          <a:p>
            <a:r>
              <a:rPr lang="en-CA" dirty="0"/>
              <a:t>    # Get the red, green, and blue color components of the central pixel</a:t>
            </a:r>
          </a:p>
          <a:p>
            <a:r>
              <a:rPr lang="en-CA" dirty="0"/>
              <a:t>    red = </a:t>
            </a:r>
            <a:r>
              <a:rPr lang="en-CA" dirty="0" err="1"/>
              <a:t>camera.imageGetRed</a:t>
            </a:r>
            <a:r>
              <a:rPr lang="en-CA" dirty="0"/>
              <a:t>(image, width, </a:t>
            </a:r>
            <a:r>
              <a:rPr lang="en-CA" dirty="0" err="1"/>
              <a:t>centerX</a:t>
            </a:r>
            <a:r>
              <a:rPr lang="en-CA" dirty="0"/>
              <a:t>, </a:t>
            </a:r>
            <a:r>
              <a:rPr lang="en-CA" dirty="0" err="1"/>
              <a:t>centerY</a:t>
            </a:r>
            <a:r>
              <a:rPr lang="en-CA" dirty="0"/>
              <a:t>)</a:t>
            </a:r>
          </a:p>
          <a:p>
            <a:r>
              <a:rPr lang="en-CA" dirty="0"/>
              <a:t>    green = </a:t>
            </a:r>
            <a:r>
              <a:rPr lang="en-CA" dirty="0" err="1"/>
              <a:t>camera.imageGetGreen</a:t>
            </a:r>
            <a:r>
              <a:rPr lang="en-CA" dirty="0"/>
              <a:t>(image, width, </a:t>
            </a:r>
            <a:r>
              <a:rPr lang="en-CA" dirty="0" err="1"/>
              <a:t>centerX</a:t>
            </a:r>
            <a:r>
              <a:rPr lang="en-CA" dirty="0"/>
              <a:t>, </a:t>
            </a:r>
            <a:r>
              <a:rPr lang="en-CA" dirty="0" err="1"/>
              <a:t>centerY</a:t>
            </a:r>
            <a:r>
              <a:rPr lang="en-CA" dirty="0"/>
              <a:t>)</a:t>
            </a:r>
          </a:p>
          <a:p>
            <a:r>
              <a:rPr lang="en-CA" dirty="0"/>
              <a:t>    blue = </a:t>
            </a:r>
            <a:r>
              <a:rPr lang="en-CA" dirty="0" err="1"/>
              <a:t>camera.imageGetBlue</a:t>
            </a:r>
            <a:r>
              <a:rPr lang="en-CA" dirty="0"/>
              <a:t>(image, width, </a:t>
            </a:r>
            <a:r>
              <a:rPr lang="en-CA" dirty="0" err="1"/>
              <a:t>centerX</a:t>
            </a:r>
            <a:r>
              <a:rPr lang="en-CA" dirty="0"/>
              <a:t>, </a:t>
            </a:r>
            <a:r>
              <a:rPr lang="en-CA" dirty="0" err="1"/>
              <a:t>centerY</a:t>
            </a:r>
            <a:r>
              <a:rPr lang="en-CA" dirty="0"/>
              <a:t>)</a:t>
            </a:r>
          </a:p>
          <a:p>
            <a:r>
              <a:rPr lang="en-CA" dirty="0"/>
              <a:t>    print(</a:t>
            </a:r>
            <a:r>
              <a:rPr lang="en-CA" dirty="0" err="1"/>
              <a:t>f"Color</a:t>
            </a:r>
            <a:r>
              <a:rPr lang="en-CA" dirty="0"/>
              <a:t> of the central pixel: R={red}, G={green}, B={blue}")</a:t>
            </a:r>
          </a:p>
        </p:txBody>
      </p:sp>
      <p:sp>
        <p:nvSpPr>
          <p:cNvPr id="9" name="TextBox 8">
            <a:extLst>
              <a:ext uri="{FF2B5EF4-FFF2-40B4-BE49-F238E27FC236}">
                <a16:creationId xmlns:a16="http://schemas.microsoft.com/office/drawing/2014/main" id="{2C2AB45F-0347-4753-1520-A525CF292A5A}"/>
              </a:ext>
            </a:extLst>
          </p:cNvPr>
          <p:cNvSpPr txBox="1"/>
          <p:nvPr/>
        </p:nvSpPr>
        <p:spPr>
          <a:xfrm>
            <a:off x="6178112" y="422555"/>
            <a:ext cx="6097314" cy="5632311"/>
          </a:xfrm>
          <a:prstGeom prst="rect">
            <a:avLst/>
          </a:prstGeom>
          <a:noFill/>
        </p:spPr>
        <p:txBody>
          <a:bodyPr wrap="square">
            <a:spAutoFit/>
          </a:bodyPr>
          <a:lstStyle/>
          <a:p>
            <a:r>
              <a:rPr lang="en-CA" dirty="0"/>
              <a:t> # Define what we mean by 'red' (This can be adjusted as needed)</a:t>
            </a:r>
          </a:p>
          <a:p>
            <a:r>
              <a:rPr lang="en-CA" dirty="0"/>
              <a:t>    RED_THRESHOLD = 100</a:t>
            </a:r>
          </a:p>
          <a:p>
            <a:r>
              <a:rPr lang="en-CA" dirty="0"/>
              <a:t>    GREEN_THRESHOLD = 45</a:t>
            </a:r>
          </a:p>
          <a:p>
            <a:r>
              <a:rPr lang="en-CA" dirty="0"/>
              <a:t>    BLUE_THRESHOLD = 45</a:t>
            </a:r>
          </a:p>
          <a:p>
            <a:endParaRPr lang="en-CA" dirty="0"/>
          </a:p>
          <a:p>
            <a:r>
              <a:rPr lang="en-CA" dirty="0"/>
              <a:t>    # Detect whether the central pixel is red enough</a:t>
            </a:r>
          </a:p>
          <a:p>
            <a:r>
              <a:rPr lang="en-CA" dirty="0"/>
              <a:t>    if red &gt; RED_THRESHOLD and green &lt; GREEN_THRESHOLD and blue &lt; BLUE_THRESHOLD:</a:t>
            </a:r>
          </a:p>
          <a:p>
            <a:r>
              <a:rPr lang="en-CA" dirty="0"/>
              <a:t>        # If red enough, it means there's a red obstacle ahead, so turn right</a:t>
            </a:r>
          </a:p>
          <a:p>
            <a:r>
              <a:rPr lang="en-CA" dirty="0"/>
              <a:t>        </a:t>
            </a:r>
            <a:r>
              <a:rPr lang="en-CA" dirty="0" err="1"/>
              <a:t>left_motor.setVelocity</a:t>
            </a:r>
            <a:r>
              <a:rPr lang="en-CA" dirty="0"/>
              <a:t>(2)  # positive speed turns the wheel forward</a:t>
            </a:r>
          </a:p>
          <a:p>
            <a:r>
              <a:rPr lang="en-CA" dirty="0"/>
              <a:t>        </a:t>
            </a:r>
            <a:r>
              <a:rPr lang="en-CA" dirty="0" err="1"/>
              <a:t>right_motor.setVelocity</a:t>
            </a:r>
            <a:r>
              <a:rPr lang="en-CA" dirty="0"/>
              <a:t>(-2)  # negative speed turns the wheel backward</a:t>
            </a:r>
          </a:p>
          <a:p>
            <a:r>
              <a:rPr lang="en-CA" dirty="0"/>
              <a:t>    else:</a:t>
            </a:r>
          </a:p>
          <a:p>
            <a:r>
              <a:rPr lang="en-CA" dirty="0"/>
              <a:t>        # If not red enough, it means the path is clear, so move forward</a:t>
            </a:r>
          </a:p>
          <a:p>
            <a:r>
              <a:rPr lang="en-CA" dirty="0"/>
              <a:t>        </a:t>
            </a:r>
            <a:r>
              <a:rPr lang="en-CA" dirty="0" err="1"/>
              <a:t>left_motor.setVelocity</a:t>
            </a:r>
            <a:r>
              <a:rPr lang="en-CA" dirty="0"/>
              <a:t>(5)</a:t>
            </a:r>
          </a:p>
          <a:p>
            <a:r>
              <a:rPr lang="en-CA" dirty="0"/>
              <a:t>        </a:t>
            </a:r>
            <a:r>
              <a:rPr lang="en-CA" dirty="0" err="1"/>
              <a:t>right_motor.setVelocity</a:t>
            </a:r>
            <a:r>
              <a:rPr lang="en-CA" dirty="0"/>
              <a:t>(5)</a:t>
            </a:r>
          </a:p>
        </p:txBody>
      </p:sp>
    </p:spTree>
    <p:extLst>
      <p:ext uri="{BB962C8B-B14F-4D97-AF65-F5344CB8AC3E}">
        <p14:creationId xmlns:p14="http://schemas.microsoft.com/office/powerpoint/2010/main" val="11598784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28547" y="1150905"/>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Picture 7">
            <a:extLst>
              <a:ext uri="{FF2B5EF4-FFF2-40B4-BE49-F238E27FC236}">
                <a16:creationId xmlns:a16="http://schemas.microsoft.com/office/drawing/2014/main" id="{C29C1E37-AB5C-7647-CD36-54CF29D3818F}"/>
              </a:ext>
            </a:extLst>
          </p:cNvPr>
          <p:cNvPicPr>
            <a:picLocks noChangeAspect="1"/>
          </p:cNvPicPr>
          <p:nvPr/>
        </p:nvPicPr>
        <p:blipFill>
          <a:blip r:embed="rId4"/>
          <a:stretch>
            <a:fillRect/>
          </a:stretch>
        </p:blipFill>
        <p:spPr>
          <a:xfrm>
            <a:off x="2359055" y="383086"/>
            <a:ext cx="2084990" cy="653696"/>
          </a:xfrm>
          <a:prstGeom prst="rect">
            <a:avLst/>
          </a:prstGeom>
        </p:spPr>
      </p:pic>
      <p:sp>
        <p:nvSpPr>
          <p:cNvPr id="12" name="TextBox 11">
            <a:extLst>
              <a:ext uri="{FF2B5EF4-FFF2-40B4-BE49-F238E27FC236}">
                <a16:creationId xmlns:a16="http://schemas.microsoft.com/office/drawing/2014/main" id="{E8391947-4FF0-819C-BD6A-BA5D360ADEA6}"/>
              </a:ext>
            </a:extLst>
          </p:cNvPr>
          <p:cNvSpPr txBox="1"/>
          <p:nvPr/>
        </p:nvSpPr>
        <p:spPr>
          <a:xfrm>
            <a:off x="455230" y="1704586"/>
            <a:ext cx="11163956" cy="646331"/>
          </a:xfrm>
          <a:prstGeom prst="rect">
            <a:avLst/>
          </a:prstGeom>
          <a:noFill/>
        </p:spPr>
        <p:txBody>
          <a:bodyPr wrap="square">
            <a:spAutoFit/>
          </a:bodyPr>
          <a:lstStyle/>
          <a:p>
            <a:r>
              <a:rPr lang="en-CA" dirty="0"/>
              <a:t>The ROBOT will </a:t>
            </a:r>
            <a:r>
              <a:rPr lang="en-CA" dirty="0">
                <a:highlight>
                  <a:srgbClr val="FFFF00"/>
                </a:highlight>
              </a:rPr>
              <a:t>move forward </a:t>
            </a:r>
            <a:r>
              <a:rPr lang="en-CA" dirty="0"/>
              <a:t>If the </a:t>
            </a:r>
            <a:r>
              <a:rPr lang="en-CA" b="1" dirty="0">
                <a:highlight>
                  <a:srgbClr val="FF0000"/>
                </a:highlight>
              </a:rPr>
              <a:t>RED obstacle (ROCK) </a:t>
            </a:r>
            <a:r>
              <a:rPr lang="en-CA" dirty="0"/>
              <a:t>the </a:t>
            </a:r>
            <a:r>
              <a:rPr lang="en-CA" dirty="0">
                <a:highlight>
                  <a:srgbClr val="00FFFF"/>
                </a:highlight>
              </a:rPr>
              <a:t>Robot Turn Right</a:t>
            </a:r>
            <a:r>
              <a:rPr lang="en-CA" dirty="0"/>
              <a:t>, If the </a:t>
            </a:r>
            <a:r>
              <a:rPr lang="en-CA" dirty="0">
                <a:highlight>
                  <a:srgbClr val="4472C4"/>
                </a:highlight>
              </a:rPr>
              <a:t>Obstacle BLUE </a:t>
            </a:r>
            <a:r>
              <a:rPr lang="en-CA" dirty="0"/>
              <a:t>the robot will </a:t>
            </a:r>
            <a:r>
              <a:rPr lang="en-CA" dirty="0">
                <a:highlight>
                  <a:srgbClr val="00FFFF"/>
                </a:highlight>
              </a:rPr>
              <a:t>move Backward</a:t>
            </a:r>
            <a:r>
              <a:rPr lang="en-CA" dirty="0"/>
              <a:t>.</a:t>
            </a:r>
          </a:p>
        </p:txBody>
      </p:sp>
    </p:spTree>
    <p:extLst>
      <p:ext uri="{BB962C8B-B14F-4D97-AF65-F5344CB8AC3E}">
        <p14:creationId xmlns:p14="http://schemas.microsoft.com/office/powerpoint/2010/main" val="9047835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E18EFE0-AB30-6493-5820-15C5CC14AD54}"/>
              </a:ext>
            </a:extLst>
          </p:cNvPr>
          <p:cNvSpPr txBox="1"/>
          <p:nvPr/>
        </p:nvSpPr>
        <p:spPr>
          <a:xfrm>
            <a:off x="2578879" y="617774"/>
            <a:ext cx="6281342" cy="400110"/>
          </a:xfrm>
          <a:prstGeom prst="rect">
            <a:avLst/>
          </a:prstGeom>
          <a:noFill/>
        </p:spPr>
        <p:txBody>
          <a:bodyPr wrap="square">
            <a:spAutoFit/>
          </a:bodyPr>
          <a:lstStyle/>
          <a:p>
            <a:r>
              <a:rPr lang="en-CA" sz="2000" b="1" i="0" dirty="0">
                <a:solidFill>
                  <a:srgbClr val="0D0D0D"/>
                </a:solidFill>
                <a:effectLst/>
                <a:latin typeface="Times New Roman" panose="02020603050405020304" pitchFamily="18" charset="0"/>
                <a:cs typeface="Times New Roman" panose="02020603050405020304" pitchFamily="18" charset="0"/>
              </a:rPr>
              <a:t>Human-Robot Interaction (HRI) system classification</a:t>
            </a:r>
            <a:endParaRPr lang="en-CA" sz="2000" b="1"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54138C-B2FB-5298-0A69-CC5BE2383801}"/>
              </a:ext>
            </a:extLst>
          </p:cNvPr>
          <p:cNvSpPr txBox="1"/>
          <p:nvPr/>
        </p:nvSpPr>
        <p:spPr>
          <a:xfrm>
            <a:off x="242395" y="1949568"/>
            <a:ext cx="11741596" cy="1883657"/>
          </a:xfrm>
          <a:prstGeom prst="rect">
            <a:avLst/>
          </a:prstGeom>
          <a:noFill/>
        </p:spPr>
        <p:txBody>
          <a:bodyPr wrap="square">
            <a:spAutoFit/>
          </a:bodyPr>
          <a:lstStyle/>
          <a:p>
            <a:pPr>
              <a:lnSpc>
                <a:spcPct val="150000"/>
              </a:lnSpc>
            </a:pPr>
            <a:r>
              <a:rPr lang="en-US" sz="2000" b="0" i="0" dirty="0">
                <a:solidFill>
                  <a:srgbClr val="0D0D0D"/>
                </a:solidFill>
                <a:effectLst/>
                <a:latin typeface="Times New Roman" panose="02020603050405020304" pitchFamily="18" charset="0"/>
                <a:cs typeface="Times New Roman" panose="02020603050405020304" pitchFamily="18" charset="0"/>
              </a:rPr>
              <a:t>Human-Robot Interaction (HRI) system classification can be approached from several dimensions, reflecting the multifaceted nature of how humans and robots interact. The classification helps in understanding, designing, and evaluating HRI systems across various domains. Here’s an overview of common classification dimensions in HRI:</a:t>
            </a:r>
            <a:endParaRPr lang="en-CA" sz="2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E9B9C57-368F-1B54-1574-C3667555CEF1}"/>
              </a:ext>
            </a:extLst>
          </p:cNvPr>
          <p:cNvSpPr txBox="1"/>
          <p:nvPr/>
        </p:nvSpPr>
        <p:spPr>
          <a:xfrm>
            <a:off x="242394" y="4626134"/>
            <a:ext cx="11542329" cy="646331"/>
          </a:xfrm>
          <a:prstGeom prst="rect">
            <a:avLst/>
          </a:prstGeom>
          <a:noFill/>
        </p:spPr>
        <p:txBody>
          <a:bodyPr wrap="square">
            <a:spAutoFit/>
          </a:bodyPr>
          <a:lstStyle/>
          <a:p>
            <a:r>
              <a:rPr lang="en-CA" b="1" dirty="0">
                <a:solidFill>
                  <a:srgbClr val="FF0000"/>
                </a:solidFill>
              </a:rPr>
              <a:t>Objective: Classifying HRI systems provides a framework for </a:t>
            </a:r>
            <a:r>
              <a:rPr lang="en-CA" b="1" u="sng" dirty="0">
                <a:solidFill>
                  <a:srgbClr val="FF0000"/>
                </a:solidFill>
              </a:rPr>
              <a:t>understanding the diverse ways in which robots and humans can interact. </a:t>
            </a:r>
          </a:p>
        </p:txBody>
      </p:sp>
    </p:spTree>
    <p:extLst>
      <p:ext uri="{BB962C8B-B14F-4D97-AF65-F5344CB8AC3E}">
        <p14:creationId xmlns:p14="http://schemas.microsoft.com/office/powerpoint/2010/main" val="33883535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ECE8D7C-164F-5E0B-F5D1-D66E0E072CF0}"/>
              </a:ext>
            </a:extLst>
          </p:cNvPr>
          <p:cNvSpPr txBox="1"/>
          <p:nvPr/>
        </p:nvSpPr>
        <p:spPr>
          <a:xfrm>
            <a:off x="2359055" y="617774"/>
            <a:ext cx="2303736" cy="369332"/>
          </a:xfrm>
          <a:prstGeom prst="rect">
            <a:avLst/>
          </a:prstGeom>
          <a:noFill/>
        </p:spPr>
        <p:txBody>
          <a:bodyPr wrap="square">
            <a:spAutoFit/>
          </a:bodyPr>
          <a:lstStyle/>
          <a:p>
            <a:pPr algn="l"/>
            <a:r>
              <a:rPr lang="en-CA" b="1" i="0" dirty="0">
                <a:solidFill>
                  <a:srgbClr val="0D0D0D"/>
                </a:solidFill>
                <a:effectLst/>
                <a:latin typeface="Söhne"/>
              </a:rPr>
              <a:t>1. Type of Interaction</a:t>
            </a:r>
          </a:p>
        </p:txBody>
      </p:sp>
      <p:sp>
        <p:nvSpPr>
          <p:cNvPr id="9" name="TextBox 8">
            <a:extLst>
              <a:ext uri="{FF2B5EF4-FFF2-40B4-BE49-F238E27FC236}">
                <a16:creationId xmlns:a16="http://schemas.microsoft.com/office/drawing/2014/main" id="{ABE4BD09-A8B3-D6E2-AF75-D2DA0A70F873}"/>
              </a:ext>
            </a:extLst>
          </p:cNvPr>
          <p:cNvSpPr txBox="1"/>
          <p:nvPr/>
        </p:nvSpPr>
        <p:spPr>
          <a:xfrm>
            <a:off x="242395" y="1608589"/>
            <a:ext cx="11741596" cy="1122743"/>
          </a:xfrm>
          <a:prstGeom prst="rect">
            <a:avLst/>
          </a:prstGeom>
          <a:noFill/>
        </p:spPr>
        <p:txBody>
          <a:bodyPr wrap="square">
            <a:spAutoFit/>
          </a:bodyPr>
          <a:lstStyle/>
          <a:p>
            <a:pPr>
              <a:lnSpc>
                <a:spcPct val="200000"/>
              </a:lnSpc>
            </a:pPr>
            <a:r>
              <a:rPr lang="en-US" b="1" i="0" dirty="0">
                <a:solidFill>
                  <a:srgbClr val="0D0D0D"/>
                </a:solidFill>
                <a:effectLst/>
                <a:latin typeface="Söhne"/>
              </a:rPr>
              <a:t>Teleoperation</a:t>
            </a:r>
            <a:r>
              <a:rPr lang="en-US" b="0" i="0" dirty="0">
                <a:solidFill>
                  <a:srgbClr val="0D0D0D"/>
                </a:solidFill>
                <a:effectLst/>
                <a:latin typeface="Söhne"/>
              </a:rPr>
              <a:t>: The human operator controls the robot from a distance, often using a remote control interface. Applications include drone flying, remote surgery, and exploration in hazardous environments.</a:t>
            </a:r>
            <a:endParaRPr lang="en-CA" dirty="0"/>
          </a:p>
        </p:txBody>
      </p:sp>
      <p:pic>
        <p:nvPicPr>
          <p:cNvPr id="1026" name="Picture 2" descr="We present a method that improves remote teleoperation by continuously... |  Download Scientific Diagram">
            <a:extLst>
              <a:ext uri="{FF2B5EF4-FFF2-40B4-BE49-F238E27FC236}">
                <a16:creationId xmlns:a16="http://schemas.microsoft.com/office/drawing/2014/main" id="{3D8368D1-8C88-198F-1D25-BA10EF2C22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55921" y="2994615"/>
            <a:ext cx="5007686" cy="298655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22163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CC99CEFA-C9EE-E2E7-72ED-3322E5A6E965}"/>
              </a:ext>
            </a:extLst>
          </p:cNvPr>
          <p:cNvSpPr txBox="1"/>
          <p:nvPr/>
        </p:nvSpPr>
        <p:spPr>
          <a:xfrm>
            <a:off x="137823" y="1448771"/>
            <a:ext cx="11846168" cy="1122743"/>
          </a:xfrm>
          <a:prstGeom prst="rect">
            <a:avLst/>
          </a:prstGeom>
          <a:noFill/>
        </p:spPr>
        <p:txBody>
          <a:bodyPr wrap="square">
            <a:spAutoFit/>
          </a:bodyPr>
          <a:lstStyle/>
          <a:p>
            <a:pPr>
              <a:lnSpc>
                <a:spcPct val="200000"/>
              </a:lnSpc>
            </a:pPr>
            <a:r>
              <a:rPr lang="en-US" b="1" i="0" dirty="0">
                <a:solidFill>
                  <a:srgbClr val="0D0D0D"/>
                </a:solidFill>
                <a:effectLst/>
                <a:latin typeface="Söhne"/>
              </a:rPr>
              <a:t>Autonomous Robots</a:t>
            </a:r>
            <a:r>
              <a:rPr lang="en-US" b="0" i="0" dirty="0">
                <a:solidFill>
                  <a:srgbClr val="0D0D0D"/>
                </a:solidFill>
                <a:effectLst/>
                <a:latin typeface="Söhne"/>
              </a:rPr>
              <a:t>: Robots operate independently based on pre-programmed behaviors or AI-driven decisions, with minimal human intervention. Examples include autonomous household cleaning robots and self-driving vehicles.</a:t>
            </a:r>
            <a:endParaRPr lang="en-CA" dirty="0"/>
          </a:p>
        </p:txBody>
      </p:sp>
      <p:pic>
        <p:nvPicPr>
          <p:cNvPr id="2050" name="Picture 2" descr="Tech Explained: Autonomous Robots - Springwise">
            <a:extLst>
              <a:ext uri="{FF2B5EF4-FFF2-40B4-BE49-F238E27FC236}">
                <a16:creationId xmlns:a16="http://schemas.microsoft.com/office/drawing/2014/main" id="{661B5FFE-9CF2-ED52-10D9-456C07FA354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5502" y="2819638"/>
            <a:ext cx="5164684" cy="30261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21457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FB7C1E2-3CAB-21C9-696B-2D0D104152DE}"/>
              </a:ext>
            </a:extLst>
          </p:cNvPr>
          <p:cNvSpPr txBox="1"/>
          <p:nvPr/>
        </p:nvSpPr>
        <p:spPr>
          <a:xfrm>
            <a:off x="226629" y="1610557"/>
            <a:ext cx="11757362" cy="1122743"/>
          </a:xfrm>
          <a:prstGeom prst="rect">
            <a:avLst/>
          </a:prstGeom>
          <a:noFill/>
        </p:spPr>
        <p:txBody>
          <a:bodyPr wrap="square">
            <a:spAutoFit/>
          </a:bodyPr>
          <a:lstStyle/>
          <a:p>
            <a:pPr>
              <a:lnSpc>
                <a:spcPct val="200000"/>
              </a:lnSpc>
            </a:pPr>
            <a:r>
              <a:rPr lang="en-US" b="1" i="0" dirty="0">
                <a:solidFill>
                  <a:srgbClr val="0D0D0D"/>
                </a:solidFill>
                <a:effectLst/>
                <a:latin typeface="Söhne"/>
              </a:rPr>
              <a:t>Collaborative Robots (</a:t>
            </a:r>
            <a:r>
              <a:rPr lang="en-US" b="1" i="0" dirty="0" err="1">
                <a:solidFill>
                  <a:srgbClr val="0D0D0D"/>
                </a:solidFill>
                <a:effectLst/>
                <a:latin typeface="Söhne"/>
              </a:rPr>
              <a:t>Cobots</a:t>
            </a:r>
            <a:r>
              <a:rPr lang="en-US" b="1" i="0" dirty="0">
                <a:solidFill>
                  <a:srgbClr val="0D0D0D"/>
                </a:solidFill>
                <a:effectLst/>
                <a:latin typeface="Söhne"/>
              </a:rPr>
              <a:t>)</a:t>
            </a:r>
            <a:r>
              <a:rPr lang="en-US" b="0" i="0" dirty="0">
                <a:solidFill>
                  <a:srgbClr val="0D0D0D"/>
                </a:solidFill>
                <a:effectLst/>
                <a:latin typeface="Söhne"/>
              </a:rPr>
              <a:t>: Robots working alongside humans in shared spaces, directly assisting human workers. Common in manufacturing and assembly lines.</a:t>
            </a:r>
            <a:endParaRPr lang="en-CA" dirty="0"/>
          </a:p>
        </p:txBody>
      </p:sp>
      <p:pic>
        <p:nvPicPr>
          <p:cNvPr id="3074" name="Picture 2" descr="The factory of 2035 - Universal Robots Collaborative Robots">
            <a:extLst>
              <a:ext uri="{FF2B5EF4-FFF2-40B4-BE49-F238E27FC236}">
                <a16:creationId xmlns:a16="http://schemas.microsoft.com/office/drawing/2014/main" id="{769E3C0F-0EB0-E654-634E-0405A3C72D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6542" y="2678776"/>
            <a:ext cx="5154010" cy="340680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54472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76E6BE15-4591-1789-D35B-B10E79E28F41}"/>
              </a:ext>
            </a:extLst>
          </p:cNvPr>
          <p:cNvSpPr txBox="1"/>
          <p:nvPr/>
        </p:nvSpPr>
        <p:spPr>
          <a:xfrm>
            <a:off x="2412521" y="515627"/>
            <a:ext cx="1988426" cy="369332"/>
          </a:xfrm>
          <a:prstGeom prst="rect">
            <a:avLst/>
          </a:prstGeom>
          <a:noFill/>
        </p:spPr>
        <p:txBody>
          <a:bodyPr wrap="square">
            <a:spAutoFit/>
          </a:bodyPr>
          <a:lstStyle/>
          <a:p>
            <a:pPr algn="l"/>
            <a:r>
              <a:rPr lang="en-CA" b="1" i="0" dirty="0">
                <a:solidFill>
                  <a:srgbClr val="0D0D0D"/>
                </a:solidFill>
                <a:effectLst/>
                <a:latin typeface="Söhne"/>
              </a:rPr>
              <a:t>2. Social Dynamics</a:t>
            </a:r>
          </a:p>
        </p:txBody>
      </p:sp>
      <p:sp>
        <p:nvSpPr>
          <p:cNvPr id="9" name="TextBox 8">
            <a:extLst>
              <a:ext uri="{FF2B5EF4-FFF2-40B4-BE49-F238E27FC236}">
                <a16:creationId xmlns:a16="http://schemas.microsoft.com/office/drawing/2014/main" id="{CD024FA4-4186-3CD7-87C0-9440F48EB15A}"/>
              </a:ext>
            </a:extLst>
          </p:cNvPr>
          <p:cNvSpPr txBox="1"/>
          <p:nvPr/>
        </p:nvSpPr>
        <p:spPr>
          <a:xfrm>
            <a:off x="273925" y="1650863"/>
            <a:ext cx="11780251" cy="1122743"/>
          </a:xfrm>
          <a:prstGeom prst="rect">
            <a:avLst/>
          </a:prstGeom>
          <a:noFill/>
        </p:spPr>
        <p:txBody>
          <a:bodyPr wrap="square">
            <a:spAutoFit/>
          </a:bodyPr>
          <a:lstStyle/>
          <a:p>
            <a:pPr>
              <a:lnSpc>
                <a:spcPct val="200000"/>
              </a:lnSpc>
            </a:pPr>
            <a:r>
              <a:rPr lang="en-US" b="1" i="0" dirty="0">
                <a:solidFill>
                  <a:srgbClr val="0D0D0D"/>
                </a:solidFill>
                <a:effectLst/>
                <a:latin typeface="Söhne"/>
              </a:rPr>
              <a:t>Social Robots</a:t>
            </a:r>
            <a:r>
              <a:rPr lang="en-US" b="0" i="0" dirty="0">
                <a:solidFill>
                  <a:srgbClr val="0D0D0D"/>
                </a:solidFill>
                <a:effectLst/>
                <a:latin typeface="Söhne"/>
              </a:rPr>
              <a:t>: Robots designed to engage with humans on a social or emotional level, such as companion robots for the elderly or educational robots for children.</a:t>
            </a:r>
            <a:endParaRPr lang="en-CA" dirty="0"/>
          </a:p>
        </p:txBody>
      </p:sp>
      <p:pic>
        <p:nvPicPr>
          <p:cNvPr id="4098" name="Picture 2" descr="Social Robots: How AI-Enabled Machines Could Help Solve Caregiving  Shortages and Ease the Aging Process - Everything Zoomer">
            <a:extLst>
              <a:ext uri="{FF2B5EF4-FFF2-40B4-BE49-F238E27FC236}">
                <a16:creationId xmlns:a16="http://schemas.microsoft.com/office/drawing/2014/main" id="{907B1049-3FC0-547D-49FE-E25FBD924E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50069" y="2514599"/>
            <a:ext cx="3499945" cy="349994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80230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2446E810-3B0C-BD0C-F0BB-CBC64789F6A0}"/>
              </a:ext>
            </a:extLst>
          </p:cNvPr>
          <p:cNvSpPr txBox="1"/>
          <p:nvPr/>
        </p:nvSpPr>
        <p:spPr>
          <a:xfrm>
            <a:off x="351995" y="1449088"/>
            <a:ext cx="11702182" cy="1122743"/>
          </a:xfrm>
          <a:prstGeom prst="rect">
            <a:avLst/>
          </a:prstGeom>
          <a:noFill/>
        </p:spPr>
        <p:txBody>
          <a:bodyPr wrap="square">
            <a:spAutoFit/>
          </a:bodyPr>
          <a:lstStyle/>
          <a:p>
            <a:pPr>
              <a:lnSpc>
                <a:spcPct val="200000"/>
              </a:lnSpc>
            </a:pPr>
            <a:r>
              <a:rPr lang="en-US" b="1" i="0" dirty="0">
                <a:solidFill>
                  <a:srgbClr val="0D0D0D"/>
                </a:solidFill>
                <a:effectLst/>
                <a:latin typeface="Söhne"/>
              </a:rPr>
              <a:t>Utility Robots</a:t>
            </a:r>
            <a:r>
              <a:rPr lang="en-US" b="0" i="0" dirty="0">
                <a:solidFill>
                  <a:srgbClr val="0D0D0D"/>
                </a:solidFill>
                <a:effectLst/>
                <a:latin typeface="Söhne"/>
              </a:rPr>
              <a:t>: Focus on functional tasks without the need for social or emotional interaction, like warehouse robots or agricultural drones.</a:t>
            </a:r>
            <a:endParaRPr lang="en-CA" dirty="0"/>
          </a:p>
        </p:txBody>
      </p:sp>
      <p:pic>
        <p:nvPicPr>
          <p:cNvPr id="5122" name="Picture 2" descr="Autonomous Robots and Drones Rise in Warehouses - Robotics 24/7">
            <a:extLst>
              <a:ext uri="{FF2B5EF4-FFF2-40B4-BE49-F238E27FC236}">
                <a16:creationId xmlns:a16="http://schemas.microsoft.com/office/drawing/2014/main" id="{192B5E80-529E-96E7-DA88-CA31C9B69D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49625" y="2192261"/>
            <a:ext cx="5715000" cy="38195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78469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28547" y="1150905"/>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64AEC41-147C-04D4-246E-C2E2D95780C8}"/>
              </a:ext>
            </a:extLst>
          </p:cNvPr>
          <p:cNvSpPr txBox="1"/>
          <p:nvPr/>
        </p:nvSpPr>
        <p:spPr>
          <a:xfrm>
            <a:off x="202981" y="1395048"/>
            <a:ext cx="11487149" cy="1122743"/>
          </a:xfrm>
          <a:prstGeom prst="rect">
            <a:avLst/>
          </a:prstGeom>
          <a:noFill/>
        </p:spPr>
        <p:txBody>
          <a:bodyPr wrap="square">
            <a:spAutoFit/>
          </a:bodyPr>
          <a:lstStyle/>
          <a:p>
            <a:pPr algn="l">
              <a:lnSpc>
                <a:spcPct val="200000"/>
              </a:lnSpc>
              <a:buFont typeface="Arial" panose="020B0604020202020204" pitchFamily="34" charset="0"/>
              <a:buChar char="•"/>
            </a:pPr>
            <a:r>
              <a:rPr lang="en-US" b="1" i="0" dirty="0">
                <a:solidFill>
                  <a:srgbClr val="0D0D0D"/>
                </a:solidFill>
                <a:effectLst/>
                <a:latin typeface="Söhne"/>
              </a:rPr>
              <a:t>Fully Autonomous</a:t>
            </a:r>
            <a:r>
              <a:rPr lang="en-US" b="0" i="0" dirty="0">
                <a:solidFill>
                  <a:srgbClr val="0D0D0D"/>
                </a:solidFill>
                <a:effectLst/>
                <a:latin typeface="Söhne"/>
              </a:rPr>
              <a:t>: Robots capable of performing tasks without human intervention, based on sensor data and pre-defined algorithms or learning.</a:t>
            </a:r>
          </a:p>
        </p:txBody>
      </p:sp>
      <p:sp>
        <p:nvSpPr>
          <p:cNvPr id="9" name="TextBox 8">
            <a:extLst>
              <a:ext uri="{FF2B5EF4-FFF2-40B4-BE49-F238E27FC236}">
                <a16:creationId xmlns:a16="http://schemas.microsoft.com/office/drawing/2014/main" id="{D239AF60-808C-BD02-D71E-0636DE4F2583}"/>
              </a:ext>
            </a:extLst>
          </p:cNvPr>
          <p:cNvSpPr txBox="1"/>
          <p:nvPr/>
        </p:nvSpPr>
        <p:spPr>
          <a:xfrm>
            <a:off x="2359055" y="498738"/>
            <a:ext cx="2394248" cy="369332"/>
          </a:xfrm>
          <a:prstGeom prst="rect">
            <a:avLst/>
          </a:prstGeom>
          <a:noFill/>
        </p:spPr>
        <p:txBody>
          <a:bodyPr wrap="square">
            <a:spAutoFit/>
          </a:bodyPr>
          <a:lstStyle/>
          <a:p>
            <a:pPr algn="l"/>
            <a:r>
              <a:rPr lang="en-US" b="1" i="0" dirty="0">
                <a:solidFill>
                  <a:srgbClr val="0D0D0D"/>
                </a:solidFill>
                <a:effectLst/>
                <a:latin typeface="Söhne"/>
              </a:rPr>
              <a:t>3. Level of Autonomy</a:t>
            </a:r>
          </a:p>
        </p:txBody>
      </p:sp>
      <p:pic>
        <p:nvPicPr>
          <p:cNvPr id="6146" name="Picture 2" descr="Everything You Need to Know About Smart Robots">
            <a:extLst>
              <a:ext uri="{FF2B5EF4-FFF2-40B4-BE49-F238E27FC236}">
                <a16:creationId xmlns:a16="http://schemas.microsoft.com/office/drawing/2014/main" id="{B82E4947-B20C-F1F2-451D-E3140704316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69979" y="2372547"/>
            <a:ext cx="4876800" cy="32480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53513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F5992BA-F6B3-74CB-DB93-6DBC0C8AFC1D}"/>
              </a:ext>
            </a:extLst>
          </p:cNvPr>
          <p:cNvSpPr txBox="1"/>
          <p:nvPr/>
        </p:nvSpPr>
        <p:spPr>
          <a:xfrm>
            <a:off x="137823" y="1512415"/>
            <a:ext cx="11675873" cy="1122743"/>
          </a:xfrm>
          <a:prstGeom prst="rect">
            <a:avLst/>
          </a:prstGeom>
          <a:noFill/>
        </p:spPr>
        <p:txBody>
          <a:bodyPr wrap="square">
            <a:spAutoFit/>
          </a:bodyPr>
          <a:lstStyle/>
          <a:p>
            <a:pPr algn="l">
              <a:lnSpc>
                <a:spcPct val="200000"/>
              </a:lnSpc>
              <a:buFont typeface="Arial" panose="020B0604020202020204" pitchFamily="34" charset="0"/>
              <a:buChar char="•"/>
            </a:pPr>
            <a:r>
              <a:rPr lang="en-US" b="1" i="0" dirty="0">
                <a:solidFill>
                  <a:srgbClr val="0D0D0D"/>
                </a:solidFill>
                <a:effectLst/>
                <a:latin typeface="Söhne"/>
              </a:rPr>
              <a:t>Semi-Autonomous</a:t>
            </a:r>
            <a:r>
              <a:rPr lang="en-US" b="0" i="0" dirty="0">
                <a:solidFill>
                  <a:srgbClr val="0D0D0D"/>
                </a:solidFill>
                <a:effectLst/>
                <a:latin typeface="Söhne"/>
              </a:rPr>
              <a:t>: Robots that require occasional human guidance or decision-making to perform tasks.</a:t>
            </a:r>
          </a:p>
          <a:p>
            <a:pPr algn="l">
              <a:lnSpc>
                <a:spcPct val="200000"/>
              </a:lnSpc>
              <a:buFont typeface="Arial" panose="020B0604020202020204" pitchFamily="34" charset="0"/>
              <a:buChar char="•"/>
            </a:pPr>
            <a:r>
              <a:rPr lang="en-US" b="1" i="0" dirty="0">
                <a:solidFill>
                  <a:srgbClr val="0D0D0D"/>
                </a:solidFill>
                <a:effectLst/>
                <a:latin typeface="Söhne"/>
              </a:rPr>
              <a:t>Manual/Teleoperated</a:t>
            </a:r>
            <a:r>
              <a:rPr lang="en-US" b="0" i="0" dirty="0">
                <a:solidFill>
                  <a:srgbClr val="0D0D0D"/>
                </a:solidFill>
                <a:effectLst/>
                <a:latin typeface="Söhne"/>
              </a:rPr>
              <a:t>: Robots fully controlled by humans, without autonomous capabilities.</a:t>
            </a:r>
          </a:p>
        </p:txBody>
      </p:sp>
      <p:pic>
        <p:nvPicPr>
          <p:cNvPr id="1026" name="Picture 2" descr="An assistive robotic arm on a wheelchair for ADLs assistance [12]. |  Download Scientific Diagram">
            <a:extLst>
              <a:ext uri="{FF2B5EF4-FFF2-40B4-BE49-F238E27FC236}">
                <a16:creationId xmlns:a16="http://schemas.microsoft.com/office/drawing/2014/main" id="{7AD4BD6B-17A2-E4AC-5CF7-BABF275D042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144" y="2946926"/>
            <a:ext cx="2184783" cy="29402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pplied Sciences | Free Full-Text | Mixed-Reality-Enhanced Human&amp;ndash;Robot  Interaction with an Imitation-Based Mapping Approach for Intuitive  Teleoperation of a Robotic Arm-Hand System">
            <a:extLst>
              <a:ext uri="{FF2B5EF4-FFF2-40B4-BE49-F238E27FC236}">
                <a16:creationId xmlns:a16="http://schemas.microsoft.com/office/drawing/2014/main" id="{6F3B98B6-FFFB-75B1-8070-F0D02418E76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60812" y="2877167"/>
            <a:ext cx="4773940" cy="2780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6542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49084" y="1385409"/>
            <a:ext cx="12130339" cy="49072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4BE86D84-AAD5-D186-6087-6F842C82EC14}"/>
              </a:ext>
            </a:extLst>
          </p:cNvPr>
          <p:cNvSpPr txBox="1"/>
          <p:nvPr/>
        </p:nvSpPr>
        <p:spPr>
          <a:xfrm>
            <a:off x="2368038" y="617774"/>
            <a:ext cx="3919702" cy="369332"/>
          </a:xfrm>
          <a:prstGeom prst="rect">
            <a:avLst/>
          </a:prstGeom>
          <a:noFill/>
        </p:spPr>
        <p:txBody>
          <a:bodyPr wrap="square">
            <a:spAutoFit/>
          </a:bodyPr>
          <a:lstStyle/>
          <a:p>
            <a:pPr algn="l"/>
            <a:r>
              <a:rPr lang="en-CA" b="1" i="0" dirty="0">
                <a:solidFill>
                  <a:srgbClr val="0D0D0D"/>
                </a:solidFill>
                <a:effectLst/>
                <a:latin typeface="Söhne"/>
              </a:rPr>
              <a:t>4. Physical vs. Non-Physical Interaction</a:t>
            </a:r>
          </a:p>
        </p:txBody>
      </p:sp>
      <p:sp>
        <p:nvSpPr>
          <p:cNvPr id="9" name="TextBox 8">
            <a:extLst>
              <a:ext uri="{FF2B5EF4-FFF2-40B4-BE49-F238E27FC236}">
                <a16:creationId xmlns:a16="http://schemas.microsoft.com/office/drawing/2014/main" id="{0B110E77-B22C-0425-50CA-6B5777466AF4}"/>
              </a:ext>
            </a:extLst>
          </p:cNvPr>
          <p:cNvSpPr txBox="1"/>
          <p:nvPr/>
        </p:nvSpPr>
        <p:spPr>
          <a:xfrm>
            <a:off x="49085" y="1284313"/>
            <a:ext cx="11831740" cy="1122743"/>
          </a:xfrm>
          <a:prstGeom prst="rect">
            <a:avLst/>
          </a:prstGeom>
          <a:noFill/>
        </p:spPr>
        <p:txBody>
          <a:bodyPr wrap="square">
            <a:spAutoFit/>
          </a:bodyPr>
          <a:lstStyle/>
          <a:p>
            <a:pPr>
              <a:lnSpc>
                <a:spcPct val="200000"/>
              </a:lnSpc>
            </a:pPr>
            <a:r>
              <a:rPr lang="en-US" b="1" i="0" dirty="0">
                <a:solidFill>
                  <a:srgbClr val="0D0D0D"/>
                </a:solidFill>
                <a:effectLst/>
                <a:latin typeface="Söhne"/>
              </a:rPr>
              <a:t>Physical Interaction (</a:t>
            </a:r>
            <a:r>
              <a:rPr lang="en-US" b="1" i="0" dirty="0" err="1">
                <a:solidFill>
                  <a:srgbClr val="0D0D0D"/>
                </a:solidFill>
                <a:effectLst/>
                <a:latin typeface="Söhne"/>
              </a:rPr>
              <a:t>pHRI</a:t>
            </a:r>
            <a:r>
              <a:rPr lang="en-US" b="1" i="0" dirty="0">
                <a:solidFill>
                  <a:srgbClr val="0D0D0D"/>
                </a:solidFill>
                <a:effectLst/>
                <a:latin typeface="Söhne"/>
              </a:rPr>
              <a:t>)</a:t>
            </a:r>
            <a:r>
              <a:rPr lang="en-US" b="0" i="0" dirty="0">
                <a:solidFill>
                  <a:srgbClr val="0D0D0D"/>
                </a:solidFill>
                <a:effectLst/>
                <a:latin typeface="Söhne"/>
              </a:rPr>
              <a:t>: Involves direct physical contact between the human and the robot. This includes collaborative manipulation of objects, physical assistance, and touch-based communication.</a:t>
            </a:r>
            <a:endParaRPr lang="en-CA" dirty="0"/>
          </a:p>
        </p:txBody>
      </p:sp>
      <p:pic>
        <p:nvPicPr>
          <p:cNvPr id="2050" name="Picture 2" descr="Challenges in robotics: Part VII - Human-Robot Interaction (HRI)">
            <a:extLst>
              <a:ext uri="{FF2B5EF4-FFF2-40B4-BE49-F238E27FC236}">
                <a16:creationId xmlns:a16="http://schemas.microsoft.com/office/drawing/2014/main" id="{950E128C-CC17-9A35-E4EF-1FF5542CBF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2546" y="2508152"/>
            <a:ext cx="4884027" cy="325192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95085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163C34A-D26E-9CB2-CAFF-9BCB9796E452}"/>
              </a:ext>
            </a:extLst>
          </p:cNvPr>
          <p:cNvSpPr txBox="1"/>
          <p:nvPr/>
        </p:nvSpPr>
        <p:spPr>
          <a:xfrm>
            <a:off x="226629" y="1570642"/>
            <a:ext cx="11757362" cy="1122743"/>
          </a:xfrm>
          <a:prstGeom prst="rect">
            <a:avLst/>
          </a:prstGeom>
          <a:noFill/>
        </p:spPr>
        <p:txBody>
          <a:bodyPr wrap="square">
            <a:spAutoFit/>
          </a:bodyPr>
          <a:lstStyle/>
          <a:p>
            <a:pPr>
              <a:lnSpc>
                <a:spcPct val="200000"/>
              </a:lnSpc>
            </a:pPr>
            <a:r>
              <a:rPr lang="en-US" b="1" i="0" dirty="0">
                <a:solidFill>
                  <a:srgbClr val="0D0D0D"/>
                </a:solidFill>
                <a:effectLst/>
                <a:latin typeface="Söhne"/>
              </a:rPr>
              <a:t>Non-Physical Interaction</a:t>
            </a:r>
            <a:r>
              <a:rPr lang="en-US" b="0" i="0" dirty="0">
                <a:solidFill>
                  <a:srgbClr val="0D0D0D"/>
                </a:solidFill>
                <a:effectLst/>
                <a:latin typeface="Söhne"/>
              </a:rPr>
              <a:t>: Involves interaction through visual, auditory, or other non-tactile means, such as command and control through voice or graphical interfaces.</a:t>
            </a:r>
            <a:endParaRPr lang="en-CA" dirty="0"/>
          </a:p>
        </p:txBody>
      </p:sp>
      <p:pic>
        <p:nvPicPr>
          <p:cNvPr id="3074" name="Picture 2" descr="Multifunctional Electric Voice Smart Mini Pocket Robot Early Educational  Interaction Tale Robot New">
            <a:extLst>
              <a:ext uri="{FF2B5EF4-FFF2-40B4-BE49-F238E27FC236}">
                <a16:creationId xmlns:a16="http://schemas.microsoft.com/office/drawing/2014/main" id="{37171F4C-B31B-6857-3387-8B95837F4F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0316" y="2281378"/>
            <a:ext cx="3621471" cy="362147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0499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798D59F2-45ED-B447-CF4E-1673E17E7899}"/>
              </a:ext>
            </a:extLst>
          </p:cNvPr>
          <p:cNvSpPr txBox="1"/>
          <p:nvPr/>
        </p:nvSpPr>
        <p:spPr>
          <a:xfrm>
            <a:off x="2412521" y="622468"/>
            <a:ext cx="3257550" cy="369332"/>
          </a:xfrm>
          <a:prstGeom prst="rect">
            <a:avLst/>
          </a:prstGeom>
          <a:noFill/>
        </p:spPr>
        <p:txBody>
          <a:bodyPr wrap="square">
            <a:spAutoFit/>
          </a:bodyPr>
          <a:lstStyle/>
          <a:p>
            <a:pPr algn="l"/>
            <a:r>
              <a:rPr lang="en-US" b="1" i="0" dirty="0">
                <a:solidFill>
                  <a:srgbClr val="0D0D0D"/>
                </a:solidFill>
                <a:effectLst/>
                <a:latin typeface="Söhne"/>
              </a:rPr>
              <a:t>5. Purpose or Application Area</a:t>
            </a:r>
          </a:p>
        </p:txBody>
      </p:sp>
      <p:sp>
        <p:nvSpPr>
          <p:cNvPr id="9" name="TextBox 8">
            <a:extLst>
              <a:ext uri="{FF2B5EF4-FFF2-40B4-BE49-F238E27FC236}">
                <a16:creationId xmlns:a16="http://schemas.microsoft.com/office/drawing/2014/main" id="{7CF2AC37-7A8D-7A5E-3B39-CCFB62CE02EA}"/>
              </a:ext>
            </a:extLst>
          </p:cNvPr>
          <p:cNvSpPr txBox="1"/>
          <p:nvPr/>
        </p:nvSpPr>
        <p:spPr>
          <a:xfrm>
            <a:off x="119271" y="1570642"/>
            <a:ext cx="11761554" cy="2230739"/>
          </a:xfrm>
          <a:prstGeom prst="rect">
            <a:avLst/>
          </a:prstGeom>
          <a:noFill/>
        </p:spPr>
        <p:txBody>
          <a:bodyPr wrap="square">
            <a:spAutoFit/>
          </a:bodyPr>
          <a:lstStyle/>
          <a:p>
            <a:pPr algn="l">
              <a:lnSpc>
                <a:spcPct val="200000"/>
              </a:lnSpc>
              <a:buFont typeface="Arial" panose="020B0604020202020204" pitchFamily="34" charset="0"/>
              <a:buChar char="•"/>
            </a:pPr>
            <a:r>
              <a:rPr lang="en-US" b="1" i="0" dirty="0">
                <a:solidFill>
                  <a:srgbClr val="0D0D0D"/>
                </a:solidFill>
                <a:effectLst/>
                <a:latin typeface="Söhne"/>
              </a:rPr>
              <a:t>Industrial HRI</a:t>
            </a:r>
            <a:r>
              <a:rPr lang="en-US" b="0" i="0" dirty="0">
                <a:solidFill>
                  <a:srgbClr val="0D0D0D"/>
                </a:solidFill>
                <a:effectLst/>
                <a:latin typeface="Söhne"/>
              </a:rPr>
              <a:t>: Interaction focused on manufacturing, assembly, and other industrial applications. Efficiency and safety are key concerns.</a:t>
            </a:r>
          </a:p>
          <a:p>
            <a:pPr algn="l">
              <a:lnSpc>
                <a:spcPct val="200000"/>
              </a:lnSpc>
              <a:buFont typeface="Arial" panose="020B0604020202020204" pitchFamily="34" charset="0"/>
              <a:buChar char="•"/>
            </a:pPr>
            <a:r>
              <a:rPr lang="en-US" b="1" i="0" dirty="0">
                <a:solidFill>
                  <a:srgbClr val="0D0D0D"/>
                </a:solidFill>
                <a:effectLst/>
                <a:latin typeface="Söhne"/>
              </a:rPr>
              <a:t>Medical HRI</a:t>
            </a:r>
            <a:r>
              <a:rPr lang="en-US" b="0" i="0" dirty="0">
                <a:solidFill>
                  <a:srgbClr val="0D0D0D"/>
                </a:solidFill>
                <a:effectLst/>
                <a:latin typeface="Söhne"/>
              </a:rPr>
              <a:t>: Involves surgical robots, rehabilitation robots, and other healthcare applications. Precision and reliability are crucial.</a:t>
            </a:r>
          </a:p>
        </p:txBody>
      </p:sp>
      <p:pic>
        <p:nvPicPr>
          <p:cNvPr id="4098" name="Picture 2" descr="Industry Insights: Human-Robot Interaction: A Team Sport | Robotic  Industries Association">
            <a:extLst>
              <a:ext uri="{FF2B5EF4-FFF2-40B4-BE49-F238E27FC236}">
                <a16:creationId xmlns:a16="http://schemas.microsoft.com/office/drawing/2014/main" id="{4D2D66DA-2038-20D9-3273-9B3DFAD84C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42393" y="3545759"/>
            <a:ext cx="3810000" cy="214312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ifferent types of healthcare robots explained">
            <a:extLst>
              <a:ext uri="{FF2B5EF4-FFF2-40B4-BE49-F238E27FC236}">
                <a16:creationId xmlns:a16="http://schemas.microsoft.com/office/drawing/2014/main" id="{BFCCDB8D-0179-3BC3-7F5F-EB16612BF5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74734" y="3417464"/>
            <a:ext cx="3461845" cy="26312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76023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02837AFA-C931-A33A-752F-63CCE367B641}"/>
              </a:ext>
            </a:extLst>
          </p:cNvPr>
          <p:cNvSpPr txBox="1"/>
          <p:nvPr/>
        </p:nvSpPr>
        <p:spPr>
          <a:xfrm>
            <a:off x="234511" y="1674674"/>
            <a:ext cx="11646313" cy="2230739"/>
          </a:xfrm>
          <a:prstGeom prst="rect">
            <a:avLst/>
          </a:prstGeom>
          <a:noFill/>
        </p:spPr>
        <p:txBody>
          <a:bodyPr wrap="square">
            <a:spAutoFit/>
          </a:bodyPr>
          <a:lstStyle/>
          <a:p>
            <a:pPr algn="l">
              <a:lnSpc>
                <a:spcPct val="200000"/>
              </a:lnSpc>
              <a:buFont typeface="Arial" panose="020B0604020202020204" pitchFamily="34" charset="0"/>
              <a:buChar char="•"/>
            </a:pPr>
            <a:r>
              <a:rPr lang="en-US" b="1" i="0" dirty="0">
                <a:solidFill>
                  <a:srgbClr val="0D0D0D"/>
                </a:solidFill>
                <a:effectLst/>
                <a:latin typeface="Söhne"/>
              </a:rPr>
              <a:t>Service HRI</a:t>
            </a:r>
            <a:r>
              <a:rPr lang="en-US" b="0" i="0" dirty="0">
                <a:solidFill>
                  <a:srgbClr val="0D0D0D"/>
                </a:solidFill>
                <a:effectLst/>
                <a:latin typeface="Söhne"/>
              </a:rPr>
              <a:t>: Encompasses service and assistance robots in retail, hospitality, and personal care. Usability and user experience are focal points.</a:t>
            </a:r>
          </a:p>
          <a:p>
            <a:pPr algn="l">
              <a:lnSpc>
                <a:spcPct val="200000"/>
              </a:lnSpc>
              <a:buFont typeface="Arial" panose="020B0604020202020204" pitchFamily="34" charset="0"/>
              <a:buChar char="•"/>
            </a:pPr>
            <a:r>
              <a:rPr lang="en-US" b="1" i="0" dirty="0">
                <a:solidFill>
                  <a:srgbClr val="0D0D0D"/>
                </a:solidFill>
                <a:effectLst/>
                <a:latin typeface="Söhne"/>
              </a:rPr>
              <a:t>Educational HRI</a:t>
            </a:r>
            <a:r>
              <a:rPr lang="en-US" b="0" i="0" dirty="0">
                <a:solidFill>
                  <a:srgbClr val="0D0D0D"/>
                </a:solidFill>
                <a:effectLst/>
                <a:latin typeface="Söhne"/>
              </a:rPr>
              <a:t>: Robots used as teaching aids or learning platforms. Engagement and adaptability to different learning styles are important.</a:t>
            </a:r>
          </a:p>
        </p:txBody>
      </p:sp>
      <p:pic>
        <p:nvPicPr>
          <p:cNvPr id="5122" name="Picture 2" descr="Robots and Humans: Harmonising the Future of Customer Service in the  Hospitality Industry.">
            <a:extLst>
              <a:ext uri="{FF2B5EF4-FFF2-40B4-BE49-F238E27FC236}">
                <a16:creationId xmlns:a16="http://schemas.microsoft.com/office/drawing/2014/main" id="{5373569A-14B9-AF79-F096-116CD46CB45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1952" y="3597817"/>
            <a:ext cx="2478560" cy="247856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19 Human- Robot Interaction">
            <a:extLst>
              <a:ext uri="{FF2B5EF4-FFF2-40B4-BE49-F238E27FC236}">
                <a16:creationId xmlns:a16="http://schemas.microsoft.com/office/drawing/2014/main" id="{52D78A86-B647-4D2A-2BB9-06D29C9975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7651" y="3597817"/>
            <a:ext cx="3724612" cy="2478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84448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4D04-28B1-1970-EC55-8AB084EF3608}"/>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BC2AE32-390E-CE4E-4D9E-F9990E4C8D24}"/>
              </a:ext>
            </a:extLst>
          </p:cNvPr>
          <p:cNvSpPr/>
          <p:nvPr/>
        </p:nvSpPr>
        <p:spPr>
          <a:xfrm>
            <a:off x="119271" y="1200647"/>
            <a:ext cx="11934906" cy="514172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77DA3D12-45C9-7054-1BF5-22DE3F7CE1E1}"/>
              </a:ext>
            </a:extLst>
          </p:cNvPr>
          <p:cNvSpPr/>
          <p:nvPr/>
        </p:nvSpPr>
        <p:spPr>
          <a:xfrm>
            <a:off x="902551" y="22904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3D4C11D-2F5D-425A-709D-D338606B7DAC}"/>
              </a:ext>
            </a:extLst>
          </p:cNvPr>
          <p:cNvSpPr txBox="1"/>
          <p:nvPr/>
        </p:nvSpPr>
        <p:spPr>
          <a:xfrm>
            <a:off x="1113392" y="269626"/>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AB38B40-F9F5-7805-0237-37312123BCF6}"/>
              </a:ext>
            </a:extLst>
          </p:cNvPr>
          <p:cNvSpPr txBox="1"/>
          <p:nvPr/>
        </p:nvSpPr>
        <p:spPr>
          <a:xfrm>
            <a:off x="1174422" y="525441"/>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C37C2BF-C64E-9C24-DF74-27ABC17A098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CA82531C-8E68-F67C-4F96-3B31E7FAFD8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105909B-ADB2-B2A2-E387-D745EB5F07D1}"/>
              </a:ext>
            </a:extLst>
          </p:cNvPr>
          <p:cNvSpPr txBox="1"/>
          <p:nvPr/>
        </p:nvSpPr>
        <p:spPr>
          <a:xfrm>
            <a:off x="119271" y="1681706"/>
            <a:ext cx="11761554" cy="1676741"/>
          </a:xfrm>
          <a:prstGeom prst="rect">
            <a:avLst/>
          </a:prstGeom>
          <a:noFill/>
        </p:spPr>
        <p:txBody>
          <a:bodyPr wrap="square">
            <a:spAutoFit/>
          </a:bodyPr>
          <a:lstStyle/>
          <a:p>
            <a:pPr algn="l">
              <a:lnSpc>
                <a:spcPct val="200000"/>
              </a:lnSpc>
              <a:buFont typeface="Arial" panose="020B0604020202020204" pitchFamily="34" charset="0"/>
              <a:buChar char="•"/>
            </a:pPr>
            <a:r>
              <a:rPr lang="en-US" b="1" i="0" dirty="0">
                <a:solidFill>
                  <a:srgbClr val="0D0D0D"/>
                </a:solidFill>
                <a:effectLst/>
                <a:latin typeface="Söhne"/>
              </a:rPr>
              <a:t>Short-term Interaction</a:t>
            </a:r>
            <a:r>
              <a:rPr lang="en-US" b="0" i="0" dirty="0">
                <a:solidFill>
                  <a:srgbClr val="0D0D0D"/>
                </a:solidFill>
                <a:effectLst/>
                <a:latin typeface="Söhne"/>
              </a:rPr>
              <a:t>: Brief encounters between humans and robots, typical in public spaces or for specific tasks.</a:t>
            </a:r>
          </a:p>
          <a:p>
            <a:pPr algn="l">
              <a:lnSpc>
                <a:spcPct val="200000"/>
              </a:lnSpc>
              <a:buFont typeface="Arial" panose="020B0604020202020204" pitchFamily="34" charset="0"/>
              <a:buChar char="•"/>
            </a:pPr>
            <a:r>
              <a:rPr lang="en-US" b="1" i="0" dirty="0">
                <a:solidFill>
                  <a:srgbClr val="0D0D0D"/>
                </a:solidFill>
                <a:effectLst/>
                <a:latin typeface="Söhne"/>
              </a:rPr>
              <a:t>Long-term Interaction</a:t>
            </a:r>
            <a:r>
              <a:rPr lang="en-US" b="0" i="0" dirty="0">
                <a:solidFill>
                  <a:srgbClr val="0D0D0D"/>
                </a:solidFill>
                <a:effectLst/>
                <a:latin typeface="Söhne"/>
              </a:rPr>
              <a:t>: Prolonged engagement over time, common in companionship robots or when robots are integrated into daily routines.</a:t>
            </a:r>
          </a:p>
        </p:txBody>
      </p:sp>
      <p:sp>
        <p:nvSpPr>
          <p:cNvPr id="9" name="TextBox 8">
            <a:extLst>
              <a:ext uri="{FF2B5EF4-FFF2-40B4-BE49-F238E27FC236}">
                <a16:creationId xmlns:a16="http://schemas.microsoft.com/office/drawing/2014/main" id="{E7488CCD-7C8E-1A95-B088-31EA7EA29376}"/>
              </a:ext>
            </a:extLst>
          </p:cNvPr>
          <p:cNvSpPr txBox="1"/>
          <p:nvPr/>
        </p:nvSpPr>
        <p:spPr>
          <a:xfrm>
            <a:off x="2359055" y="638958"/>
            <a:ext cx="3736945" cy="369332"/>
          </a:xfrm>
          <a:prstGeom prst="rect">
            <a:avLst/>
          </a:prstGeom>
          <a:noFill/>
        </p:spPr>
        <p:txBody>
          <a:bodyPr wrap="square">
            <a:spAutoFit/>
          </a:bodyPr>
          <a:lstStyle/>
          <a:p>
            <a:pPr algn="l"/>
            <a:r>
              <a:rPr lang="en-US" b="1" i="0" dirty="0">
                <a:solidFill>
                  <a:srgbClr val="0D0D0D"/>
                </a:solidFill>
                <a:effectLst/>
                <a:latin typeface="Söhne"/>
              </a:rPr>
              <a:t>6. Duration and Nature of Interaction</a:t>
            </a:r>
          </a:p>
        </p:txBody>
      </p:sp>
      <p:pic>
        <p:nvPicPr>
          <p:cNvPr id="6146" name="Picture 2" descr="Sci/Tech: Korea.net : The official website of the Republic of Korea">
            <a:extLst>
              <a:ext uri="{FF2B5EF4-FFF2-40B4-BE49-F238E27FC236}">
                <a16:creationId xmlns:a16="http://schemas.microsoft.com/office/drawing/2014/main" id="{812AC486-9E32-4279-5BD6-9F4B073719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17141" y="3645105"/>
            <a:ext cx="3773439" cy="224331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Companionship How Social Robots are Transforming Lives">
            <a:extLst>
              <a:ext uri="{FF2B5EF4-FFF2-40B4-BE49-F238E27FC236}">
                <a16:creationId xmlns:a16="http://schemas.microsoft.com/office/drawing/2014/main" id="{5E5A8117-62B0-C4F1-8D13-A9EAE106FF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10400" y="3586523"/>
            <a:ext cx="2425263" cy="2425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6738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13209</TotalTime>
  <Words>4314</Words>
  <Application>Microsoft Office PowerPoint</Application>
  <PresentationFormat>Widescreen</PresentationFormat>
  <Paragraphs>531</Paragraphs>
  <Slides>55</Slides>
  <Notes>52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55</vt:i4>
      </vt:variant>
    </vt:vector>
  </HeadingPairs>
  <TitlesOfParts>
    <vt:vector size="63" baseType="lpstr">
      <vt:lpstr>Arial</vt:lpstr>
      <vt:lpstr>Calibri</vt:lpstr>
      <vt:lpstr>Calibri Light</vt:lpstr>
      <vt:lpstr>Roboto</vt:lpstr>
      <vt:lpstr>Roboto Light</vt:lpstr>
      <vt:lpstr>Söhne</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Dr.Khalid Eskaf</cp:lastModifiedBy>
  <cp:revision>253</cp:revision>
  <dcterms:created xsi:type="dcterms:W3CDTF">2023-04-29T09:08:23Z</dcterms:created>
  <dcterms:modified xsi:type="dcterms:W3CDTF">2024-03-13T15:16:18Z</dcterms:modified>
</cp:coreProperties>
</file>