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261" r:id="rId3"/>
    <p:sldId id="260" r:id="rId4"/>
    <p:sldId id="258" r:id="rId5"/>
    <p:sldId id="259" r:id="rId6"/>
    <p:sldId id="312" r:id="rId7"/>
    <p:sldId id="313" r:id="rId8"/>
    <p:sldId id="314" r:id="rId9"/>
    <p:sldId id="262" r:id="rId10"/>
    <p:sldId id="275" r:id="rId11"/>
    <p:sldId id="315" r:id="rId12"/>
    <p:sldId id="273" r:id="rId13"/>
    <p:sldId id="270" r:id="rId14"/>
    <p:sldId id="269" r:id="rId15"/>
    <p:sldId id="301" r:id="rId16"/>
    <p:sldId id="307" r:id="rId17"/>
    <p:sldId id="309" r:id="rId18"/>
    <p:sldId id="306" r:id="rId19"/>
    <p:sldId id="317" r:id="rId20"/>
    <p:sldId id="318" r:id="rId21"/>
    <p:sldId id="319" r:id="rId22"/>
    <p:sldId id="310" r:id="rId23"/>
    <p:sldId id="308" r:id="rId24"/>
    <p:sldId id="302" r:id="rId25"/>
    <p:sldId id="303" r:id="rId26"/>
    <p:sldId id="304" r:id="rId27"/>
    <p:sldId id="305" r:id="rId28"/>
    <p:sldId id="320" r:id="rId29"/>
    <p:sldId id="321" r:id="rId30"/>
    <p:sldId id="328" r:id="rId31"/>
    <p:sldId id="323" r:id="rId32"/>
    <p:sldId id="324" r:id="rId33"/>
    <p:sldId id="329" r:id="rId34"/>
    <p:sldId id="322" r:id="rId35"/>
    <p:sldId id="326" r:id="rId36"/>
    <p:sldId id="297" r:id="rId37"/>
    <p:sldId id="300" r:id="rId38"/>
    <p:sldId id="298" r:id="rId39"/>
    <p:sldId id="267" r:id="rId40"/>
    <p:sldId id="266" r:id="rId41"/>
    <p:sldId id="265" r:id="rId42"/>
    <p:sldId id="316" r:id="rId43"/>
    <p:sldId id="29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47" d="100"/>
          <a:sy n="47" d="100"/>
        </p:scale>
        <p:origin x="48" y="1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C058A23-F79C-4EAC-BFCA-5DE1E21CA8BA}"/>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5" name="Footer Placeholder 4">
            <a:extLst>
              <a:ext uri="{FF2B5EF4-FFF2-40B4-BE49-F238E27FC236}">
                <a16:creationId xmlns:a16="http://schemas.microsoft.com/office/drawing/2014/main" xmlns=""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96CF6A7-0D7B-46AB-801F-A133F89FADF0}"/>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5" name="Footer Placeholder 4">
            <a:extLst>
              <a:ext uri="{FF2B5EF4-FFF2-40B4-BE49-F238E27FC236}">
                <a16:creationId xmlns:a16="http://schemas.microsoft.com/office/drawing/2014/main" xmlns=""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xmlns=""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EDAB8CF-6980-4F0B-91F0-4FF4B24411A9}"/>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5" name="Footer Placeholder 4">
            <a:extLst>
              <a:ext uri="{FF2B5EF4-FFF2-40B4-BE49-F238E27FC236}">
                <a16:creationId xmlns:a16="http://schemas.microsoft.com/office/drawing/2014/main" xmlns=""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xmlns=""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89841E3-93E3-4A51-8081-62F5CBBB2FB2}"/>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6" name="Footer Placeholder 5">
            <a:extLst>
              <a:ext uri="{FF2B5EF4-FFF2-40B4-BE49-F238E27FC236}">
                <a16:creationId xmlns:a16="http://schemas.microsoft.com/office/drawing/2014/main" xmlns=""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58441A2-584E-45AE-A272-C353FA5208A9}"/>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8" name="Footer Placeholder 7">
            <a:extLst>
              <a:ext uri="{FF2B5EF4-FFF2-40B4-BE49-F238E27FC236}">
                <a16:creationId xmlns:a16="http://schemas.microsoft.com/office/drawing/2014/main" xmlns=""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xmlns=""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xmlns="" id="{69AE4832-7986-42CF-A874-BEE6F4A74BB3}"/>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4" name="Footer Placeholder 3">
            <a:extLst>
              <a:ext uri="{FF2B5EF4-FFF2-40B4-BE49-F238E27FC236}">
                <a16:creationId xmlns:a16="http://schemas.microsoft.com/office/drawing/2014/main" xmlns=""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xmlns=""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865C525-990F-4BCE-8CFB-EF3894F3B317}"/>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3" name="Footer Placeholder 2">
            <a:extLst>
              <a:ext uri="{FF2B5EF4-FFF2-40B4-BE49-F238E27FC236}">
                <a16:creationId xmlns:a16="http://schemas.microsoft.com/office/drawing/2014/main" xmlns=""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xmlns=""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C7058C0-34E0-432F-9091-7684ED04216F}"/>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6" name="Footer Placeholder 5">
            <a:extLst>
              <a:ext uri="{FF2B5EF4-FFF2-40B4-BE49-F238E27FC236}">
                <a16:creationId xmlns:a16="http://schemas.microsoft.com/office/drawing/2014/main" xmlns=""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xmlns=""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76385A0-6BBF-490A-9ABD-2A3411076E9D}"/>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6" name="Footer Placeholder 5">
            <a:extLst>
              <a:ext uri="{FF2B5EF4-FFF2-40B4-BE49-F238E27FC236}">
                <a16:creationId xmlns:a16="http://schemas.microsoft.com/office/drawing/2014/main" xmlns=""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3D26A38-60C8-477D-8D23-B529CC30D995}"/>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5" name="Footer Placeholder 4">
            <a:extLst>
              <a:ext uri="{FF2B5EF4-FFF2-40B4-BE49-F238E27FC236}">
                <a16:creationId xmlns:a16="http://schemas.microsoft.com/office/drawing/2014/main" xmlns=""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E25C617-5808-4716-B65E-54CDF0D7D506}"/>
              </a:ext>
            </a:extLst>
          </p:cNvPr>
          <p:cNvSpPr>
            <a:spLocks noGrp="1"/>
          </p:cNvSpPr>
          <p:nvPr>
            <p:ph type="dt" sz="half" idx="10"/>
          </p:nvPr>
        </p:nvSpPr>
        <p:spPr/>
        <p:txBody>
          <a:bodyPr/>
          <a:lstStyle/>
          <a:p>
            <a:fld id="{BF9D6827-F213-428B-B64D-882A557603DE}" type="datetimeFigureOut">
              <a:rPr lang="en-US" smtClean="0"/>
              <a:t>7/12/2023</a:t>
            </a:fld>
            <a:endParaRPr lang="en-US"/>
          </a:p>
        </p:txBody>
      </p:sp>
      <p:sp>
        <p:nvSpPr>
          <p:cNvPr id="5" name="Footer Placeholder 4">
            <a:extLst>
              <a:ext uri="{FF2B5EF4-FFF2-40B4-BE49-F238E27FC236}">
                <a16:creationId xmlns:a16="http://schemas.microsoft.com/office/drawing/2014/main" xmlns=""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7/12/2023</a:t>
            </a:fld>
            <a:endParaRPr lang="en-US"/>
          </a:p>
        </p:txBody>
      </p:sp>
      <p:sp>
        <p:nvSpPr>
          <p:cNvPr id="5" name="Footer Placeholder 4">
            <a:extLst>
              <a:ext uri="{FF2B5EF4-FFF2-40B4-BE49-F238E27FC236}">
                <a16:creationId xmlns:a16="http://schemas.microsoft.com/office/drawing/2014/main" xmlns=""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5</a:t>
            </a:r>
            <a:endParaRPr lang="en-US" sz="3200" b="1" dirty="0">
              <a:solidFill>
                <a:srgbClr val="FF9518"/>
              </a:solidFill>
              <a:cs typeface="Calibri Light" panose="020F0302020204030204" pitchFamily="34" charset="0"/>
            </a:endParaRPr>
          </a:p>
        </p:txBody>
      </p:sp>
      <p:sp>
        <p:nvSpPr>
          <p:cNvPr id="3" name="Rectangle 2"/>
          <p:cNvSpPr/>
          <p:nvPr/>
        </p:nvSpPr>
        <p:spPr>
          <a:xfrm>
            <a:off x="6601562" y="3319696"/>
            <a:ext cx="5599147" cy="954107"/>
          </a:xfrm>
          <a:prstGeom prst="rect">
            <a:avLst/>
          </a:prstGeom>
        </p:spPr>
        <p:txBody>
          <a:bodyPr wrap="square">
            <a:spAutoFit/>
          </a:bodyPr>
          <a:lstStyle/>
          <a:p>
            <a:r>
              <a:rPr lang="en-US" sz="2800" b="1" smtClean="0"/>
              <a:t>MGM </a:t>
            </a:r>
            <a:r>
              <a:rPr lang="en-US" sz="2800" b="1" dirty="0"/>
              <a:t>660</a:t>
            </a:r>
          </a:p>
          <a:p>
            <a:r>
              <a:rPr lang="en-US" sz="2800" b="1" dirty="0"/>
              <a:t>Network Design in the Supply Chain </a:t>
            </a:r>
          </a:p>
        </p:txBody>
      </p:sp>
    </p:spTree>
    <p:extLst>
      <p:ext uri="{BB962C8B-B14F-4D97-AF65-F5344CB8AC3E}">
        <p14:creationId xmlns:p14="http://schemas.microsoft.com/office/powerpoint/2010/main" val="13089522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367786"/>
            <a:ext cx="1003977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500063" y="1825625"/>
            <a:ext cx="11272837" cy="4351338"/>
          </a:xfrm>
        </p:spPr>
        <p:txBody>
          <a:bodyPr>
            <a:normAutofit/>
          </a:bodyPr>
          <a:lstStyle/>
          <a:p>
            <a:pPr marL="0" indent="0" algn="just">
              <a:buNone/>
            </a:pPr>
            <a:r>
              <a:rPr lang="en-US" sz="3000" b="1" dirty="0" smtClean="0"/>
              <a:t>After </a:t>
            </a:r>
            <a:r>
              <a:rPr lang="en-US" sz="3000" b="1" dirty="0"/>
              <a:t>reading this chapter, you will be able to</a:t>
            </a:r>
            <a:r>
              <a:rPr lang="en-US" sz="3000" b="1" dirty="0" smtClean="0"/>
              <a:t>:</a:t>
            </a:r>
          </a:p>
          <a:p>
            <a:pPr marL="0" indent="0" algn="just">
              <a:buNone/>
            </a:pPr>
            <a:endParaRPr lang="en-US" sz="3000" b="1" dirty="0"/>
          </a:p>
          <a:p>
            <a:pPr marL="0" indent="0" algn="just">
              <a:buNone/>
            </a:pPr>
            <a:r>
              <a:rPr lang="en-US" sz="3000" b="1" dirty="0"/>
              <a:t>1. Understand the role of network design in a supply chain.</a:t>
            </a:r>
          </a:p>
          <a:p>
            <a:pPr marL="0" indent="0" algn="just">
              <a:buNone/>
            </a:pPr>
            <a:r>
              <a:rPr lang="en-US" sz="3000" b="1" dirty="0"/>
              <a:t>2. Identify factors influencing supply chain network design decisions.</a:t>
            </a:r>
          </a:p>
          <a:p>
            <a:pPr marL="0" indent="0" algn="just">
              <a:buNone/>
            </a:pPr>
            <a:r>
              <a:rPr lang="en-US" sz="3000" b="1" dirty="0"/>
              <a:t>3. Develop a framework for making network design decisions.</a:t>
            </a:r>
          </a:p>
          <a:p>
            <a:pPr marL="0" indent="0" algn="just">
              <a:buNone/>
            </a:pPr>
            <a:r>
              <a:rPr lang="en-US" sz="3000" b="1" dirty="0"/>
              <a:t>4. Use optimization for facility location and capacity allocation decisions.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243433"/>
            <a:ext cx="103917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network design in the supply chain</a:t>
            </a:r>
            <a:endParaRPr lang="en-US" dirty="0">
              <a:solidFill>
                <a:schemeClr val="tx1"/>
              </a:solidFill>
            </a:endParaRPr>
          </a:p>
        </p:txBody>
      </p:sp>
      <p:sp>
        <p:nvSpPr>
          <p:cNvPr id="3" name="Content Placeholder 2"/>
          <p:cNvSpPr>
            <a:spLocks noGrp="1"/>
          </p:cNvSpPr>
          <p:nvPr>
            <p:ph idx="1"/>
          </p:nvPr>
        </p:nvSpPr>
        <p:spPr>
          <a:xfrm>
            <a:off x="638175" y="1883321"/>
            <a:ext cx="10515600" cy="4351338"/>
          </a:xfrm>
        </p:spPr>
        <p:txBody>
          <a:bodyPr>
            <a:normAutofit/>
          </a:bodyPr>
          <a:lstStyle/>
          <a:p>
            <a:pPr marL="0" indent="0" algn="just">
              <a:buNone/>
            </a:pPr>
            <a:r>
              <a:rPr lang="en-US" sz="3600" b="1" dirty="0" smtClean="0"/>
              <a:t>Supply </a:t>
            </a:r>
            <a:r>
              <a:rPr lang="en-US" sz="3600" b="1" dirty="0"/>
              <a:t>chain network design decisions include the assignment of </a:t>
            </a:r>
            <a:r>
              <a:rPr lang="en-US" sz="3600" b="1" dirty="0" smtClean="0"/>
              <a:t>:</a:t>
            </a:r>
          </a:p>
          <a:p>
            <a:pPr marL="0" indent="0" algn="just">
              <a:buNone/>
            </a:pPr>
            <a:endParaRPr lang="en-US" sz="3600" b="1" dirty="0"/>
          </a:p>
          <a:p>
            <a:pPr marL="0" indent="0" algn="just">
              <a:buNone/>
            </a:pPr>
            <a:r>
              <a:rPr lang="en-US" sz="3600" b="1" dirty="0" smtClean="0"/>
              <a:t>facility </a:t>
            </a:r>
            <a:r>
              <a:rPr lang="en-US" sz="3600" b="1" dirty="0"/>
              <a:t>role, location of manufacturing, storage, or transportation-related facilities, and the allocation of capacity and markets to each facility. </a:t>
            </a:r>
            <a:endParaRPr lang="en-US" sz="3600" b="1" dirty="0" smtClean="0"/>
          </a:p>
          <a:p>
            <a:pPr marL="0" indent="0" algn="just">
              <a:buNone/>
            </a:pPr>
            <a:endParaRPr lang="en-US" sz="3600" b="1" dirty="0"/>
          </a:p>
        </p:txBody>
      </p:sp>
      <p:pic>
        <p:nvPicPr>
          <p:cNvPr id="4" name="Picture 3"/>
          <p:cNvPicPr>
            <a:picLocks noChangeAspect="1"/>
          </p:cNvPicPr>
          <p:nvPr/>
        </p:nvPicPr>
        <p:blipFill>
          <a:blip r:embed="rId2"/>
          <a:stretch>
            <a:fillRect/>
          </a:stretch>
        </p:blipFill>
        <p:spPr>
          <a:xfrm>
            <a:off x="10744200" y="294482"/>
            <a:ext cx="1292804" cy="1274514"/>
          </a:xfrm>
          <a:prstGeom prst="rect">
            <a:avLst/>
          </a:prstGeom>
        </p:spPr>
      </p:pic>
    </p:spTree>
    <p:extLst>
      <p:ext uri="{BB962C8B-B14F-4D97-AF65-F5344CB8AC3E}">
        <p14:creationId xmlns:p14="http://schemas.microsoft.com/office/powerpoint/2010/main" val="344415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0761" y="380342"/>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1. Facility role: </a:t>
            </a:r>
            <a:r>
              <a:rPr lang="en-US" sz="3200" b="1" dirty="0"/>
              <a:t>What role should each facility play? What processes are performed at each facility?</a:t>
            </a:r>
          </a:p>
          <a:p>
            <a:pPr marL="0" indent="0" algn="just">
              <a:buNone/>
            </a:pPr>
            <a:r>
              <a:rPr lang="en-US" sz="3200" b="1" dirty="0">
                <a:solidFill>
                  <a:srgbClr val="FF0000"/>
                </a:solidFill>
              </a:rPr>
              <a:t>2. Facility location: </a:t>
            </a:r>
            <a:r>
              <a:rPr lang="en-US" sz="3200" b="1" dirty="0"/>
              <a:t>Where should facilities be located?</a:t>
            </a:r>
          </a:p>
          <a:p>
            <a:pPr marL="0" indent="0" algn="just">
              <a:buNone/>
            </a:pPr>
            <a:r>
              <a:rPr lang="en-US" sz="3200" b="1" dirty="0">
                <a:solidFill>
                  <a:srgbClr val="FF0000"/>
                </a:solidFill>
              </a:rPr>
              <a:t>3. Capacity allocation: </a:t>
            </a:r>
            <a:r>
              <a:rPr lang="en-US" sz="3200" b="1" dirty="0"/>
              <a:t>How much capacity should be allocated to each facility?</a:t>
            </a:r>
          </a:p>
          <a:p>
            <a:pPr marL="0" indent="0" algn="just">
              <a:buNone/>
            </a:pPr>
            <a:r>
              <a:rPr lang="en-US" sz="3200" b="1" dirty="0">
                <a:solidFill>
                  <a:srgbClr val="FF0000"/>
                </a:solidFill>
              </a:rPr>
              <a:t>4. Market and supply allocation: </a:t>
            </a:r>
            <a:r>
              <a:rPr lang="en-US" sz="3200" b="1" dirty="0"/>
              <a:t>What markets should each facility serve? Which supply sources should feed each facility?</a:t>
            </a:r>
          </a:p>
        </p:txBody>
      </p:sp>
      <p:pic>
        <p:nvPicPr>
          <p:cNvPr id="4" name="Picture 3"/>
          <p:cNvPicPr>
            <a:picLocks noChangeAspect="1"/>
          </p:cNvPicPr>
          <p:nvPr/>
        </p:nvPicPr>
        <p:blipFill>
          <a:blip r:embed="rId2"/>
          <a:stretch>
            <a:fillRect/>
          </a:stretch>
        </p:blipFill>
        <p:spPr>
          <a:xfrm>
            <a:off x="11076361" y="692331"/>
            <a:ext cx="1115639" cy="893854"/>
          </a:xfrm>
          <a:prstGeom prst="rect">
            <a:avLst/>
          </a:prstGeom>
        </p:spPr>
      </p:pic>
    </p:spTree>
    <p:extLst>
      <p:ext uri="{BB962C8B-B14F-4D97-AF65-F5344CB8AC3E}">
        <p14:creationId xmlns:p14="http://schemas.microsoft.com/office/powerpoint/2010/main" val="3091714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12" y="200025"/>
            <a:ext cx="1031795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network design in the supply chain</a:t>
            </a:r>
          </a:p>
        </p:txBody>
      </p:sp>
      <p:sp>
        <p:nvSpPr>
          <p:cNvPr id="3" name="Content Placeholder 2"/>
          <p:cNvSpPr>
            <a:spLocks noGrp="1"/>
          </p:cNvSpPr>
          <p:nvPr>
            <p:ph idx="1"/>
          </p:nvPr>
        </p:nvSpPr>
        <p:spPr>
          <a:xfrm>
            <a:off x="509587" y="1525588"/>
            <a:ext cx="10515600" cy="5175250"/>
          </a:xfrm>
        </p:spPr>
        <p:txBody>
          <a:bodyPr>
            <a:noAutofit/>
          </a:bodyPr>
          <a:lstStyle/>
          <a:p>
            <a:pPr marL="0" indent="0" algn="just">
              <a:buNone/>
            </a:pPr>
            <a:endParaRPr lang="en-US" sz="3000" b="1" dirty="0" smtClean="0"/>
          </a:p>
          <a:p>
            <a:pPr marL="0" indent="0" algn="just">
              <a:buNone/>
            </a:pPr>
            <a:r>
              <a:rPr lang="en-US" sz="3000" b="1" dirty="0" smtClean="0"/>
              <a:t>Network </a:t>
            </a:r>
            <a:r>
              <a:rPr lang="en-US" sz="3000" b="1" dirty="0"/>
              <a:t>design decisions have a significant impact on </a:t>
            </a:r>
            <a:r>
              <a:rPr lang="en-US" sz="3000" b="1" dirty="0" smtClean="0"/>
              <a:t>performance:</a:t>
            </a:r>
          </a:p>
          <a:p>
            <a:pPr marL="0" indent="0" algn="just">
              <a:buNone/>
            </a:pPr>
            <a:endParaRPr lang="en-US" sz="3000" b="1" dirty="0" smtClean="0"/>
          </a:p>
          <a:p>
            <a:pPr algn="just">
              <a:buFont typeface="Wingdings" panose="05000000000000000000" pitchFamily="2" charset="2"/>
              <a:buChar char="Ø"/>
            </a:pPr>
            <a:r>
              <a:rPr lang="en-US" sz="3000" b="1" dirty="0" smtClean="0"/>
              <a:t> </a:t>
            </a:r>
            <a:r>
              <a:rPr lang="en-US" sz="3000" b="1" dirty="0"/>
              <a:t>because they determine the supply chain configuration </a:t>
            </a:r>
            <a:endParaRPr lang="en-US" sz="3000" b="1" dirty="0" smtClean="0"/>
          </a:p>
          <a:p>
            <a:pPr marL="0" indent="0" algn="just">
              <a:buNone/>
            </a:pPr>
            <a:endParaRPr lang="en-US" sz="3000" b="1" dirty="0"/>
          </a:p>
          <a:p>
            <a:pPr algn="just">
              <a:buFont typeface="Wingdings" panose="05000000000000000000" pitchFamily="2" charset="2"/>
              <a:buChar char="Ø"/>
            </a:pPr>
            <a:r>
              <a:rPr lang="en-US" sz="3000" b="1" dirty="0" smtClean="0"/>
              <a:t>set </a:t>
            </a:r>
            <a:r>
              <a:rPr lang="en-US" sz="3000" b="1" dirty="0"/>
              <a:t>constraints within which the other supply chain drivers can be used either to decrease supply chain cost or to increase responsiveness. </a:t>
            </a:r>
            <a:endParaRPr lang="en-US" sz="3000" b="1" dirty="0" smtClean="0"/>
          </a:p>
        </p:txBody>
      </p:sp>
      <p:pic>
        <p:nvPicPr>
          <p:cNvPr id="4" name="Picture 3"/>
          <p:cNvPicPr>
            <a:picLocks noChangeAspect="1"/>
          </p:cNvPicPr>
          <p:nvPr/>
        </p:nvPicPr>
        <p:blipFill>
          <a:blip r:embed="rId2"/>
          <a:stretch>
            <a:fillRect/>
          </a:stretch>
        </p:blipFill>
        <p:spPr>
          <a:xfrm>
            <a:off x="10570368" y="200025"/>
            <a:ext cx="1423988" cy="1463167"/>
          </a:xfrm>
          <a:prstGeom prst="rect">
            <a:avLst/>
          </a:prstGeom>
        </p:spPr>
      </p:pic>
    </p:spTree>
    <p:extLst>
      <p:ext uri="{BB962C8B-B14F-4D97-AF65-F5344CB8AC3E}">
        <p14:creationId xmlns:p14="http://schemas.microsoft.com/office/powerpoint/2010/main" val="29569080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2247424"/>
            <a:ext cx="10172700" cy="3539430"/>
          </a:xfrm>
          <a:prstGeom prst="rect">
            <a:avLst/>
          </a:prstGeom>
        </p:spPr>
        <p:txBody>
          <a:bodyPr wrap="square">
            <a:spAutoFit/>
          </a:bodyPr>
          <a:lstStyle/>
          <a:p>
            <a:pPr marL="457200" indent="-457200" algn="just">
              <a:buFont typeface="Wingdings" panose="05000000000000000000" pitchFamily="2" charset="2"/>
              <a:buChar char="Ø"/>
            </a:pPr>
            <a:r>
              <a:rPr lang="en-US" sz="3200" b="1" dirty="0"/>
              <a:t>All network design decisions affect each other and must be </a:t>
            </a:r>
            <a:r>
              <a:rPr lang="en-US" sz="3200" b="1" dirty="0" smtClean="0"/>
              <a:t>made </a:t>
            </a:r>
            <a:r>
              <a:rPr lang="en-US" sz="3200" b="1" dirty="0"/>
              <a:t>taking this fact into consideration.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Decisions </a:t>
            </a:r>
            <a:r>
              <a:rPr lang="en-US" sz="3200" b="1" dirty="0"/>
              <a:t>concerning the role of each </a:t>
            </a:r>
            <a:r>
              <a:rPr lang="en-US" sz="3200" b="1" dirty="0" smtClean="0"/>
              <a:t>facility </a:t>
            </a:r>
            <a:r>
              <a:rPr lang="en-US" sz="3200" b="1" dirty="0"/>
              <a:t>are significant because they determine the amount of flexibility the supply chain </a:t>
            </a:r>
            <a:r>
              <a:rPr lang="en-US" sz="3200" b="1" dirty="0" smtClean="0"/>
              <a:t>has </a:t>
            </a:r>
            <a:r>
              <a:rPr lang="en-US" sz="3200" b="1" dirty="0"/>
              <a:t>in changing the way it meets </a:t>
            </a:r>
            <a:r>
              <a:rPr lang="en-US" sz="3200" b="1" dirty="0" smtClean="0"/>
              <a:t>demand.</a:t>
            </a:r>
            <a:r>
              <a:rPr lang="en-US" sz="3200" dirty="0"/>
              <a:t> </a:t>
            </a:r>
            <a:endParaRPr lang="en-US" sz="3200" b="1" dirty="0"/>
          </a:p>
        </p:txBody>
      </p:sp>
      <p:sp>
        <p:nvSpPr>
          <p:cNvPr id="3" name="Title 1"/>
          <p:cNvSpPr txBox="1">
            <a:spLocks/>
          </p:cNvSpPr>
          <p:nvPr/>
        </p:nvSpPr>
        <p:spPr>
          <a:xfrm>
            <a:off x="509587" y="200025"/>
            <a:ext cx="9763126"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11906" y="200025"/>
            <a:ext cx="1426588" cy="1463167"/>
          </a:xfrm>
          <a:prstGeom prst="rect">
            <a:avLst/>
          </a:prstGeom>
        </p:spPr>
      </p:pic>
    </p:spTree>
    <p:extLst>
      <p:ext uri="{BB962C8B-B14F-4D97-AF65-F5344CB8AC3E}">
        <p14:creationId xmlns:p14="http://schemas.microsoft.com/office/powerpoint/2010/main" val="3879415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0037" y="1796653"/>
            <a:ext cx="11458575" cy="4031873"/>
          </a:xfrm>
          <a:prstGeom prst="rect">
            <a:avLst/>
          </a:prstGeom>
        </p:spPr>
        <p:txBody>
          <a:bodyPr wrap="square">
            <a:spAutoFit/>
          </a:bodyPr>
          <a:lstStyle/>
          <a:p>
            <a:pPr algn="just"/>
            <a:r>
              <a:rPr lang="en-US" sz="3200" b="1" dirty="0">
                <a:solidFill>
                  <a:srgbClr val="FF0000"/>
                </a:solidFill>
              </a:rPr>
              <a:t>For example, </a:t>
            </a:r>
            <a:endParaRPr lang="en-US" sz="3200" b="1" dirty="0" smtClean="0">
              <a:solidFill>
                <a:srgbClr val="FF0000"/>
              </a:solidFill>
            </a:endParaRPr>
          </a:p>
          <a:p>
            <a:pPr algn="just"/>
            <a:endParaRPr lang="en-US" sz="3200" b="1" dirty="0">
              <a:solidFill>
                <a:srgbClr val="FF0000"/>
              </a:solidFill>
            </a:endParaRPr>
          </a:p>
          <a:p>
            <a:pPr algn="just"/>
            <a:r>
              <a:rPr lang="en-US" sz="3200" b="1" dirty="0" smtClean="0"/>
              <a:t>Toyota </a:t>
            </a:r>
            <a:r>
              <a:rPr lang="en-US" sz="3200" b="1" dirty="0"/>
              <a:t>has plants </a:t>
            </a:r>
            <a:r>
              <a:rPr lang="en-US" sz="3200" b="1" dirty="0" smtClean="0"/>
              <a:t>located worldwide </a:t>
            </a:r>
            <a:r>
              <a:rPr lang="en-US" sz="3200" b="1" dirty="0"/>
              <a:t>in each market that it serves. Before 1997, each plant was capable of </a:t>
            </a:r>
            <a:r>
              <a:rPr lang="en-US" sz="3200" b="1" dirty="0" smtClean="0"/>
              <a:t>serving </a:t>
            </a:r>
            <a:r>
              <a:rPr lang="en-US" sz="3200" b="1" dirty="0"/>
              <a:t>only its local market. This hurt Toyota when the Asian economy went into a </a:t>
            </a:r>
            <a:r>
              <a:rPr lang="en-US" sz="3200" b="1" dirty="0" smtClean="0"/>
              <a:t>recession </a:t>
            </a:r>
            <a:r>
              <a:rPr lang="en-US" sz="3200" b="1" dirty="0"/>
              <a:t>in the late </a:t>
            </a:r>
            <a:r>
              <a:rPr lang="en-US" sz="3200" b="1" dirty="0" smtClean="0"/>
              <a:t>1990s.The </a:t>
            </a:r>
            <a:r>
              <a:rPr lang="en-US" sz="3200" b="1" dirty="0"/>
              <a:t>local plants in Asia had idle capacity that could not be </a:t>
            </a:r>
            <a:r>
              <a:rPr lang="en-US" sz="3200" b="1" dirty="0" smtClean="0"/>
              <a:t>used </a:t>
            </a:r>
            <a:r>
              <a:rPr lang="en-US" sz="3200" b="1" dirty="0"/>
              <a:t>to serve other markets that were experiencing excess demand. </a:t>
            </a:r>
          </a:p>
        </p:txBody>
      </p:sp>
      <p:sp>
        <p:nvSpPr>
          <p:cNvPr id="4" name="Title 1"/>
          <p:cNvSpPr txBox="1">
            <a:spLocks/>
          </p:cNvSpPr>
          <p:nvPr/>
        </p:nvSpPr>
        <p:spPr>
          <a:xfrm>
            <a:off x="509587" y="200025"/>
            <a:ext cx="95773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5" name="Picture 4"/>
          <p:cNvPicPr>
            <a:picLocks noChangeAspect="1"/>
          </p:cNvPicPr>
          <p:nvPr/>
        </p:nvPicPr>
        <p:blipFill>
          <a:blip r:embed="rId2"/>
          <a:stretch>
            <a:fillRect/>
          </a:stretch>
        </p:blipFill>
        <p:spPr>
          <a:xfrm>
            <a:off x="10454769" y="333486"/>
            <a:ext cx="1426588" cy="1463167"/>
          </a:xfrm>
          <a:prstGeom prst="rect">
            <a:avLst/>
          </a:prstGeom>
        </p:spPr>
      </p:pic>
    </p:spTree>
    <p:extLst>
      <p:ext uri="{BB962C8B-B14F-4D97-AF65-F5344CB8AC3E}">
        <p14:creationId xmlns:p14="http://schemas.microsoft.com/office/powerpoint/2010/main" val="897262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8174" y="1663192"/>
            <a:ext cx="10387013" cy="4524315"/>
          </a:xfrm>
          <a:prstGeom prst="rect">
            <a:avLst/>
          </a:prstGeom>
        </p:spPr>
        <p:txBody>
          <a:bodyPr wrap="square">
            <a:spAutoFit/>
          </a:bodyPr>
          <a:lstStyle/>
          <a:p>
            <a:pPr algn="just"/>
            <a:r>
              <a:rPr lang="en-US" sz="3200" b="1" dirty="0" smtClean="0">
                <a:solidFill>
                  <a:srgbClr val="FF0000"/>
                </a:solidFill>
              </a:rPr>
              <a:t>What happened?</a:t>
            </a:r>
          </a:p>
          <a:p>
            <a:pPr algn="just"/>
            <a:endParaRPr lang="en-US" sz="3200" b="1" dirty="0" smtClean="0">
              <a:solidFill>
                <a:srgbClr val="FF0000"/>
              </a:solidFill>
            </a:endParaRPr>
          </a:p>
          <a:p>
            <a:pPr algn="just"/>
            <a:r>
              <a:rPr lang="en-US" sz="3200" b="1" dirty="0" smtClean="0"/>
              <a:t>Toyota </a:t>
            </a:r>
            <a:r>
              <a:rPr lang="en-US" sz="3200" b="1" dirty="0"/>
              <a:t>has added flexibility to each plant to be able to serve markets other than the local one. </a:t>
            </a:r>
          </a:p>
          <a:p>
            <a:pPr algn="just"/>
            <a:r>
              <a:rPr lang="en-US" sz="3200" b="1" dirty="0"/>
              <a:t>This additional flexibility helps Toyota deal more effectively with changing global </a:t>
            </a:r>
            <a:r>
              <a:rPr lang="en-US" sz="3200" b="1" dirty="0" smtClean="0"/>
              <a:t>market </a:t>
            </a:r>
            <a:r>
              <a:rPr lang="en-US" sz="3200" b="1" dirty="0"/>
              <a:t>conditions. </a:t>
            </a:r>
            <a:endParaRPr lang="en-US" sz="3200" b="1" dirty="0" smtClean="0"/>
          </a:p>
          <a:p>
            <a:pPr algn="just"/>
            <a:r>
              <a:rPr lang="en-US" sz="3200" b="1" dirty="0"/>
              <a:t>Facility location decisions have a long-term impact on a supply chain's performance because it is very expensive to shut down a facility or move it to a different location. </a:t>
            </a:r>
          </a:p>
        </p:txBody>
      </p:sp>
      <p:sp>
        <p:nvSpPr>
          <p:cNvPr id="3" name="Title 1"/>
          <p:cNvSpPr txBox="1">
            <a:spLocks/>
          </p:cNvSpPr>
          <p:nvPr/>
        </p:nvSpPr>
        <p:spPr>
          <a:xfrm>
            <a:off x="509587" y="200025"/>
            <a:ext cx="9906001"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616694" y="200025"/>
            <a:ext cx="1426588" cy="1463167"/>
          </a:xfrm>
          <a:prstGeom prst="rect">
            <a:avLst/>
          </a:prstGeom>
        </p:spPr>
      </p:pic>
    </p:spTree>
    <p:extLst>
      <p:ext uri="{BB962C8B-B14F-4D97-AF65-F5344CB8AC3E}">
        <p14:creationId xmlns:p14="http://schemas.microsoft.com/office/powerpoint/2010/main" val="3748837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723" y="231704"/>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Factors influencing network design decisions</a:t>
            </a:r>
            <a:endParaRPr lang="en-US" dirty="0">
              <a:solidFill>
                <a:schemeClr val="tx1"/>
              </a:solidFill>
            </a:endParaRPr>
          </a:p>
        </p:txBody>
      </p:sp>
      <p:sp>
        <p:nvSpPr>
          <p:cNvPr id="3" name="Content Placeholder 2"/>
          <p:cNvSpPr>
            <a:spLocks noGrp="1"/>
          </p:cNvSpPr>
          <p:nvPr>
            <p:ph idx="1"/>
          </p:nvPr>
        </p:nvSpPr>
        <p:spPr>
          <a:xfrm>
            <a:off x="242888" y="1557268"/>
            <a:ext cx="11701388" cy="5029269"/>
          </a:xfrm>
        </p:spPr>
        <p:txBody>
          <a:bodyPr>
            <a:noAutofit/>
          </a:bodyPr>
          <a:lstStyle/>
          <a:p>
            <a:pPr marL="0" indent="0" algn="just">
              <a:buNone/>
            </a:pPr>
            <a:r>
              <a:rPr lang="en-US" sz="3200" b="1" dirty="0">
                <a:solidFill>
                  <a:srgbClr val="FF0000"/>
                </a:solidFill>
              </a:rPr>
              <a:t>STRATEGIC FACTORS</a:t>
            </a:r>
          </a:p>
          <a:p>
            <a:pPr marL="0" indent="0" algn="just">
              <a:buNone/>
            </a:pPr>
            <a:r>
              <a:rPr lang="en-US" sz="3200" b="1" dirty="0"/>
              <a:t>A firm's competitive strategy has a significant impact on network design decisions within the supply chain. </a:t>
            </a:r>
            <a:endParaRPr lang="en-US" sz="3200" b="1" dirty="0" smtClean="0"/>
          </a:p>
          <a:p>
            <a:pPr algn="just">
              <a:buFont typeface="Wingdings" panose="05000000000000000000" pitchFamily="2" charset="2"/>
              <a:buChar char="Ø"/>
            </a:pPr>
            <a:r>
              <a:rPr lang="en-US" sz="3200" b="1" dirty="0" smtClean="0"/>
              <a:t>Firms </a:t>
            </a:r>
            <a:r>
              <a:rPr lang="en-US" sz="3200" b="1" dirty="0"/>
              <a:t>that focus on cost leadership tend to find the lowest-cost location for their manufacturing </a:t>
            </a:r>
            <a:r>
              <a:rPr lang="en-US" sz="3200" b="1" dirty="0" smtClean="0"/>
              <a:t>facilities. </a:t>
            </a:r>
            <a:r>
              <a:rPr lang="en-US" sz="3200" b="1" dirty="0"/>
              <a:t>For example, in the early 1980s, many apparel producers moved all their manufacturing out of the United States to countries with lower labor costs, in hope of lowering costs</a:t>
            </a:r>
            <a:r>
              <a:rPr lang="en-US" sz="3200" b="1" dirty="0" smtClean="0"/>
              <a:t>.</a:t>
            </a:r>
          </a:p>
          <a:p>
            <a:pPr algn="just">
              <a:buFont typeface="Wingdings" panose="05000000000000000000" pitchFamily="2" charset="2"/>
              <a:buChar char="Ø"/>
            </a:pPr>
            <a:r>
              <a:rPr lang="en-US" sz="3200" b="1" dirty="0" smtClean="0"/>
              <a:t> </a:t>
            </a:r>
            <a:r>
              <a:rPr lang="en-US" sz="3200" b="1" dirty="0"/>
              <a:t>With the drop in apparel quotas in 2005, most of the manufacturing is now moving to low-cost countries such as China.</a:t>
            </a:r>
          </a:p>
        </p:txBody>
      </p:sp>
      <p:pic>
        <p:nvPicPr>
          <p:cNvPr id="4" name="Picture 3"/>
          <p:cNvPicPr>
            <a:picLocks noChangeAspect="1"/>
          </p:cNvPicPr>
          <p:nvPr/>
        </p:nvPicPr>
        <p:blipFill>
          <a:blip r:embed="rId2"/>
          <a:stretch>
            <a:fillRect/>
          </a:stretch>
        </p:blipFill>
        <p:spPr>
          <a:xfrm>
            <a:off x="10763323" y="231703"/>
            <a:ext cx="1180953" cy="1192145"/>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193675"/>
            <a:ext cx="939070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latin typeface="+mn-lt"/>
              </a:rPr>
              <a:t>Cont.</a:t>
            </a:r>
            <a:endParaRPr lang="en-US" dirty="0">
              <a:solidFill>
                <a:schemeClr val="tx1"/>
              </a:solidFill>
              <a:latin typeface="+mn-lt"/>
            </a:endParaRPr>
          </a:p>
        </p:txBody>
      </p:sp>
      <p:sp>
        <p:nvSpPr>
          <p:cNvPr id="3" name="Content Placeholder 2"/>
          <p:cNvSpPr>
            <a:spLocks noGrp="1"/>
          </p:cNvSpPr>
          <p:nvPr>
            <p:ph idx="1"/>
          </p:nvPr>
        </p:nvSpPr>
        <p:spPr/>
        <p:txBody>
          <a:bodyPr>
            <a:noAutofit/>
          </a:bodyPr>
          <a:lstStyle/>
          <a:p>
            <a:pPr marL="0" indent="0" algn="just">
              <a:buNone/>
            </a:pPr>
            <a:r>
              <a:rPr lang="en-US" sz="3200" b="1" dirty="0"/>
              <a:t>Global supply chain networks can best support their strategic objectives with facilities in different countries playing different roles. </a:t>
            </a:r>
            <a:endParaRPr lang="en-US" sz="3200" b="1" dirty="0" smtClean="0"/>
          </a:p>
          <a:p>
            <a:pPr marL="0" indent="0" algn="just">
              <a:buNone/>
            </a:pP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Nike has production facilities located in many Asian countries. Its facilities in China and Indonesia focus on cost and produce mass-market lower-priced shoes for Nike. </a:t>
            </a:r>
            <a:endParaRPr lang="en-US" sz="3200" b="1" dirty="0" smtClean="0"/>
          </a:p>
        </p:txBody>
      </p:sp>
      <p:pic>
        <p:nvPicPr>
          <p:cNvPr id="4" name="Picture 3"/>
          <p:cNvPicPr>
            <a:picLocks noChangeAspect="1"/>
          </p:cNvPicPr>
          <p:nvPr/>
        </p:nvPicPr>
        <p:blipFill>
          <a:blip r:embed="rId2"/>
          <a:stretch>
            <a:fillRect/>
          </a:stretch>
        </p:blipFill>
        <p:spPr>
          <a:xfrm>
            <a:off x="10143182" y="209264"/>
            <a:ext cx="1652159" cy="1463167"/>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7" y="1894612"/>
            <a:ext cx="10872787" cy="4031873"/>
          </a:xfrm>
          <a:prstGeom prst="rect">
            <a:avLst/>
          </a:prstGeom>
        </p:spPr>
        <p:txBody>
          <a:bodyPr wrap="square">
            <a:spAutoFit/>
          </a:bodyPr>
          <a:lstStyle/>
          <a:p>
            <a:pPr marL="457200" indent="-457200" algn="just">
              <a:buFont typeface="Wingdings" panose="05000000000000000000" pitchFamily="2" charset="2"/>
              <a:buChar char="Ø"/>
            </a:pPr>
            <a:r>
              <a:rPr lang="en-US" sz="3200" b="1" dirty="0"/>
              <a:t>In contrast, facilities in Korea and Taiwan focus on responsiveness and produce higher priced new designs.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This </a:t>
            </a:r>
            <a:r>
              <a:rPr lang="en-US" sz="3200" b="1" dirty="0"/>
              <a:t>differentiation allows Nike to satisfy a wide variety of demands in the most profitable manner</a:t>
            </a:r>
            <a:r>
              <a:rPr lang="en-US" sz="3200" b="1" dirty="0" smtClean="0"/>
              <a:t>.</a:t>
            </a:r>
          </a:p>
          <a:p>
            <a:pPr marL="457200" indent="-457200" algn="just">
              <a:buFont typeface="Wingdings" panose="05000000000000000000" pitchFamily="2" charset="2"/>
              <a:buChar char="Ø"/>
            </a:pPr>
            <a:endParaRPr lang="en-US" sz="3200" b="1" dirty="0" smtClean="0"/>
          </a:p>
          <a:p>
            <a:pPr marL="457200" indent="-457200" algn="just">
              <a:buFont typeface="Wingdings" panose="05000000000000000000" pitchFamily="2" charset="2"/>
              <a:buChar char="Ø"/>
            </a:pPr>
            <a:r>
              <a:rPr lang="en-US" sz="3200" b="1" dirty="0" smtClean="0"/>
              <a:t> </a:t>
            </a:r>
            <a:r>
              <a:rPr lang="en-US" sz="3200" b="1" dirty="0"/>
              <a:t>It is important for a firm to identify the mission or strategic role of each facility when designing its global network</a:t>
            </a:r>
          </a:p>
        </p:txBody>
      </p:sp>
      <p:sp>
        <p:nvSpPr>
          <p:cNvPr id="3" name="Title 1"/>
          <p:cNvSpPr txBox="1">
            <a:spLocks/>
          </p:cNvSpPr>
          <p:nvPr/>
        </p:nvSpPr>
        <p:spPr>
          <a:xfrm>
            <a:off x="438150" y="318832"/>
            <a:ext cx="9390707"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latin typeface="+mn-lt"/>
              </a:rPr>
              <a:t>Cont.</a:t>
            </a:r>
            <a:endParaRPr lang="en-US" dirty="0">
              <a:solidFill>
                <a:schemeClr val="tx1"/>
              </a:solidFill>
              <a:latin typeface="+mn-lt"/>
            </a:endParaRPr>
          </a:p>
        </p:txBody>
      </p:sp>
      <p:pic>
        <p:nvPicPr>
          <p:cNvPr id="4" name="Picture 3"/>
          <p:cNvPicPr>
            <a:picLocks noChangeAspect="1"/>
          </p:cNvPicPr>
          <p:nvPr/>
        </p:nvPicPr>
        <p:blipFill>
          <a:blip r:embed="rId2"/>
          <a:stretch>
            <a:fillRect/>
          </a:stretch>
        </p:blipFill>
        <p:spPr>
          <a:xfrm>
            <a:off x="10327695" y="250031"/>
            <a:ext cx="1652159" cy="1463167"/>
          </a:xfrm>
          <a:prstGeom prst="rect">
            <a:avLst/>
          </a:prstGeom>
        </p:spPr>
      </p:pic>
    </p:spTree>
    <p:extLst>
      <p:ext uri="{BB962C8B-B14F-4D97-AF65-F5344CB8AC3E}">
        <p14:creationId xmlns:p14="http://schemas.microsoft.com/office/powerpoint/2010/main" val="88061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 y="166402"/>
            <a:ext cx="98419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Technological factors</a:t>
            </a:r>
            <a:endParaRPr lang="en-US" dirty="0">
              <a:solidFill>
                <a:schemeClr val="tx1"/>
              </a:solidFill>
            </a:endParaRPr>
          </a:p>
        </p:txBody>
      </p:sp>
      <p:sp>
        <p:nvSpPr>
          <p:cNvPr id="3" name="Content Placeholder 2"/>
          <p:cNvSpPr>
            <a:spLocks noGrp="1"/>
          </p:cNvSpPr>
          <p:nvPr>
            <p:ph idx="1"/>
          </p:nvPr>
        </p:nvSpPr>
        <p:spPr>
          <a:xfrm>
            <a:off x="257175" y="1792003"/>
            <a:ext cx="11679817" cy="4684998"/>
          </a:xfrm>
        </p:spPr>
        <p:txBody>
          <a:bodyPr>
            <a:noAutofit/>
          </a:bodyPr>
          <a:lstStyle/>
          <a:p>
            <a:pPr marL="0" indent="0" algn="just">
              <a:buNone/>
            </a:pPr>
            <a:r>
              <a:rPr lang="en-US" sz="3200" b="1" dirty="0" smtClean="0"/>
              <a:t>Characteristics </a:t>
            </a:r>
            <a:r>
              <a:rPr lang="en-US" sz="3200" b="1" dirty="0"/>
              <a:t>of available production technologies have a significant impact on network design decisions</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If production technology displays significant economies of scale, a few high-capacity locations are most effective. </a:t>
            </a:r>
            <a:endParaRPr lang="en-US" sz="3200" b="1" dirty="0" smtClean="0"/>
          </a:p>
          <a:p>
            <a:pPr algn="just">
              <a:buFont typeface="Wingdings" panose="05000000000000000000" pitchFamily="2" charset="2"/>
              <a:buChar char="Ø"/>
            </a:pPr>
            <a:r>
              <a:rPr lang="en-US" sz="3200" b="1" dirty="0" smtClean="0"/>
              <a:t>This </a:t>
            </a:r>
            <a:r>
              <a:rPr lang="en-US" sz="3200" b="1" dirty="0"/>
              <a:t>is the case in the manufacture of computer chips, for which factories require a very large investment. </a:t>
            </a:r>
            <a:endParaRPr lang="en-US" sz="3200" b="1" dirty="0" smtClean="0"/>
          </a:p>
          <a:p>
            <a:pPr marL="0" indent="0" algn="just">
              <a:buNone/>
            </a:pPr>
            <a:r>
              <a:rPr lang="en-US" sz="3200" b="1" dirty="0" smtClean="0"/>
              <a:t>As </a:t>
            </a:r>
            <a:r>
              <a:rPr lang="en-US" sz="3200" b="1" dirty="0"/>
              <a:t>a result, most semiconductor companies build few high-capacity facilities.</a:t>
            </a:r>
          </a:p>
        </p:txBody>
      </p:sp>
      <p:pic>
        <p:nvPicPr>
          <p:cNvPr id="4" name="Picture 3"/>
          <p:cNvPicPr>
            <a:picLocks noChangeAspect="1"/>
          </p:cNvPicPr>
          <p:nvPr/>
        </p:nvPicPr>
        <p:blipFill>
          <a:blip r:embed="rId2"/>
          <a:stretch>
            <a:fillRect/>
          </a:stretch>
        </p:blipFill>
        <p:spPr>
          <a:xfrm>
            <a:off x="10284833" y="207136"/>
            <a:ext cx="1652159" cy="1284829"/>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025" y="179388"/>
            <a:ext cx="908944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Infrastructure factors</a:t>
            </a:r>
            <a:endParaRPr lang="en-US" dirty="0">
              <a:solidFill>
                <a:schemeClr val="tx1"/>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sz="3200" b="1" dirty="0" smtClean="0"/>
              <a:t>The </a:t>
            </a:r>
            <a:r>
              <a:rPr lang="en-US" sz="3200" b="1" dirty="0"/>
              <a:t>availability of good infrastructure is an important prerequisite to locating a facility in a given area</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Poor infrastructure adds to the cost of doing business from a given location</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G</a:t>
            </a:r>
            <a:r>
              <a:rPr lang="en-US" sz="3200" b="1" dirty="0" smtClean="0"/>
              <a:t>lobal </a:t>
            </a:r>
            <a:r>
              <a:rPr lang="en-US" sz="3200" b="1" dirty="0"/>
              <a:t>companies have located their factories in China near Shanghai, Tianjin, or </a:t>
            </a:r>
            <a:r>
              <a:rPr lang="en-US" sz="3200" b="1" dirty="0" err="1" smtClean="0"/>
              <a:t>Guang</a:t>
            </a:r>
            <a:r>
              <a:rPr lang="en-US" sz="3200" b="1" dirty="0" smtClean="0"/>
              <a:t> </a:t>
            </a:r>
            <a:r>
              <a:rPr lang="en-US" sz="3200" b="1" dirty="0" err="1" smtClean="0"/>
              <a:t>Zhuo</a:t>
            </a:r>
            <a:r>
              <a:rPr lang="en-US" sz="3200" b="1" dirty="0" smtClean="0"/>
              <a:t>-even </a:t>
            </a:r>
            <a:r>
              <a:rPr lang="en-US" sz="3200" b="1" dirty="0"/>
              <a:t>though these locations do not have the lowest labor or land </a:t>
            </a:r>
            <a:r>
              <a:rPr lang="en-US" sz="3200" b="1" dirty="0" smtClean="0"/>
              <a:t>costs because </a:t>
            </a:r>
            <a:r>
              <a:rPr lang="en-US" sz="3200" b="1" dirty="0"/>
              <a:t>there is good infrastructure at these locations.</a:t>
            </a:r>
          </a:p>
        </p:txBody>
      </p:sp>
      <p:pic>
        <p:nvPicPr>
          <p:cNvPr id="4" name="Picture 3"/>
          <p:cNvPicPr>
            <a:picLocks noChangeAspect="1"/>
          </p:cNvPicPr>
          <p:nvPr/>
        </p:nvPicPr>
        <p:blipFill>
          <a:blip r:embed="rId2"/>
          <a:stretch>
            <a:fillRect/>
          </a:stretch>
        </p:blipFill>
        <p:spPr>
          <a:xfrm>
            <a:off x="9984795" y="179388"/>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49" y="265112"/>
            <a:ext cx="96895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Competitive factors</a:t>
            </a:r>
            <a:endParaRPr lang="en-US" dirty="0">
              <a:solidFill>
                <a:schemeClr val="tx1"/>
              </a:solidFill>
            </a:endParaRPr>
          </a:p>
        </p:txBody>
      </p:sp>
      <p:sp>
        <p:nvSpPr>
          <p:cNvPr id="3" name="Content Placeholder 2"/>
          <p:cNvSpPr>
            <a:spLocks noGrp="1"/>
          </p:cNvSpPr>
          <p:nvPr>
            <p:ph idx="1"/>
          </p:nvPr>
        </p:nvSpPr>
        <p:spPr>
          <a:xfrm>
            <a:off x="438149" y="1868487"/>
            <a:ext cx="10515600" cy="4351338"/>
          </a:xfrm>
        </p:spPr>
        <p:txBody>
          <a:bodyPr>
            <a:normAutofit/>
          </a:bodyPr>
          <a:lstStyle/>
          <a:p>
            <a:pPr algn="just">
              <a:buFont typeface="Wingdings" panose="05000000000000000000" pitchFamily="2" charset="2"/>
              <a:buChar char="Ø"/>
            </a:pPr>
            <a:r>
              <a:rPr lang="en-US" sz="3200" b="1" dirty="0" smtClean="0"/>
              <a:t>Companies </a:t>
            </a:r>
            <a:r>
              <a:rPr lang="en-US" sz="3200" b="1" dirty="0"/>
              <a:t>must consider competitors' </a:t>
            </a:r>
            <a:r>
              <a:rPr lang="en-US" sz="3200" b="1" dirty="0" smtClean="0"/>
              <a:t>strategy</a:t>
            </a:r>
            <a:r>
              <a:rPr lang="en-US" sz="3200" b="1" dirty="0"/>
              <a:t>, size, and location when designing their supply chain networks</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A fundamental decision firms make is whether to locate their facilities close to competitors or far from them.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The </a:t>
            </a:r>
            <a:r>
              <a:rPr lang="en-US" sz="3200" b="1" dirty="0"/>
              <a:t>form of competition and </a:t>
            </a:r>
            <a:r>
              <a:rPr lang="en-US" sz="3200" b="1" dirty="0" smtClean="0"/>
              <a:t>factors such </a:t>
            </a:r>
            <a:r>
              <a:rPr lang="en-US" sz="3200" b="1" dirty="0"/>
              <a:t>as raw material or labor availability influence this decision.</a:t>
            </a:r>
          </a:p>
        </p:txBody>
      </p:sp>
      <p:pic>
        <p:nvPicPr>
          <p:cNvPr id="4" name="Picture 3"/>
          <p:cNvPicPr>
            <a:picLocks noChangeAspect="1"/>
          </p:cNvPicPr>
          <p:nvPr/>
        </p:nvPicPr>
        <p:blipFill>
          <a:blip r:embed="rId2"/>
          <a:stretch>
            <a:fillRect/>
          </a:stretch>
        </p:blipFill>
        <p:spPr>
          <a:xfrm>
            <a:off x="10341983" y="244983"/>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862" y="227521"/>
            <a:ext cx="997527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Framework for network design decisions</a:t>
            </a:r>
            <a:endParaRPr lang="en-US" dirty="0">
              <a:solidFill>
                <a:schemeClr val="tx1"/>
              </a:solidFill>
            </a:endParaRPr>
          </a:p>
        </p:txBody>
      </p:sp>
      <p:sp>
        <p:nvSpPr>
          <p:cNvPr id="3" name="Content Placeholder 2"/>
          <p:cNvSpPr>
            <a:spLocks noGrp="1"/>
          </p:cNvSpPr>
          <p:nvPr>
            <p:ph idx="1"/>
          </p:nvPr>
        </p:nvSpPr>
        <p:spPr>
          <a:xfrm>
            <a:off x="423862" y="1847851"/>
            <a:ext cx="10515600" cy="4351338"/>
          </a:xfrm>
        </p:spPr>
        <p:txBody>
          <a:bodyPr>
            <a:noAutofit/>
          </a:bodyPr>
          <a:lstStyle/>
          <a:p>
            <a:pPr marL="0" indent="0" algn="just">
              <a:buNone/>
            </a:pPr>
            <a:r>
              <a:rPr lang="en-US" sz="3200" b="1" dirty="0" smtClean="0"/>
              <a:t>The </a:t>
            </a:r>
            <a:r>
              <a:rPr lang="en-US" sz="3200" b="1" dirty="0"/>
              <a:t>goal when designing a supply chain network is </a:t>
            </a:r>
            <a:r>
              <a:rPr lang="en-US" sz="3200" b="1" dirty="0" smtClean="0"/>
              <a:t>to:</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maximize the firm's </a:t>
            </a:r>
            <a:r>
              <a:rPr lang="en-US" sz="3200" b="1" dirty="0" smtClean="0"/>
              <a:t>profits</a:t>
            </a:r>
          </a:p>
          <a:p>
            <a:pPr marL="0" indent="0" algn="just">
              <a:buNone/>
            </a:pPr>
            <a:endParaRPr lang="en-US" sz="3200" b="1" dirty="0" smtClean="0"/>
          </a:p>
          <a:p>
            <a:pPr algn="just">
              <a:buFont typeface="Wingdings" panose="05000000000000000000" pitchFamily="2" charset="2"/>
              <a:buChar char="Ø"/>
            </a:pPr>
            <a:r>
              <a:rPr lang="en-US" sz="3200" b="1" dirty="0" smtClean="0"/>
              <a:t>satisfying </a:t>
            </a:r>
            <a:r>
              <a:rPr lang="en-US" sz="3200" b="1" dirty="0"/>
              <a:t>customer needs in terms of demand and responsiveness. </a:t>
            </a:r>
            <a:endParaRPr lang="en-US" sz="3200" b="1" dirty="0" smtClean="0"/>
          </a:p>
          <a:p>
            <a:pPr marL="0" indent="0" algn="just">
              <a:buNone/>
            </a:pPr>
            <a:r>
              <a:rPr lang="en-US" sz="3200" b="1" dirty="0" smtClean="0"/>
              <a:t>Global </a:t>
            </a:r>
            <a:r>
              <a:rPr lang="en-US" sz="3200" b="1" dirty="0"/>
              <a:t>network design decisions are made in four phases we describe each phase in greater detail.</a:t>
            </a:r>
          </a:p>
        </p:txBody>
      </p:sp>
      <p:pic>
        <p:nvPicPr>
          <p:cNvPr id="4" name="Picture 3"/>
          <p:cNvPicPr>
            <a:picLocks noChangeAspect="1"/>
          </p:cNvPicPr>
          <p:nvPr/>
        </p:nvPicPr>
        <p:blipFill>
          <a:blip r:embed="rId2"/>
          <a:stretch>
            <a:fillRect/>
          </a:stretch>
        </p:blipFill>
        <p:spPr>
          <a:xfrm>
            <a:off x="10572750" y="227521"/>
            <a:ext cx="1478541" cy="1463167"/>
          </a:xfrm>
          <a:prstGeom prst="rect">
            <a:avLst/>
          </a:prstGeom>
        </p:spPr>
      </p:pic>
    </p:spTree>
    <p:extLst>
      <p:ext uri="{BB962C8B-B14F-4D97-AF65-F5344CB8AC3E}">
        <p14:creationId xmlns:p14="http://schemas.microsoft.com/office/powerpoint/2010/main" val="1206560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5" y="333913"/>
            <a:ext cx="1039696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1: define a supply chain strategy/design</a:t>
            </a:r>
            <a:endParaRPr lang="en-US" dirty="0">
              <a:solidFill>
                <a:schemeClr val="tx1"/>
              </a:solidFill>
            </a:endParaRPr>
          </a:p>
        </p:txBody>
      </p:sp>
      <p:sp>
        <p:nvSpPr>
          <p:cNvPr id="3" name="Content Placeholder 2"/>
          <p:cNvSpPr>
            <a:spLocks noGrp="1"/>
          </p:cNvSpPr>
          <p:nvPr>
            <p:ph idx="1"/>
          </p:nvPr>
        </p:nvSpPr>
        <p:spPr>
          <a:xfrm>
            <a:off x="285750" y="1825625"/>
            <a:ext cx="11672888" cy="4351338"/>
          </a:xfrm>
        </p:spPr>
        <p:txBody>
          <a:bodyPr>
            <a:noAutofit/>
          </a:bodyPr>
          <a:lstStyle/>
          <a:p>
            <a:pPr marL="0" indent="0" algn="just">
              <a:buNone/>
            </a:pPr>
            <a:r>
              <a:rPr lang="en-US" sz="3200" b="1" dirty="0" smtClean="0"/>
              <a:t>The </a:t>
            </a:r>
            <a:r>
              <a:rPr lang="en-US" sz="3200" b="1" dirty="0"/>
              <a:t>objective of the first phase of network design is to define a firm's broad supply chain </a:t>
            </a:r>
            <a:r>
              <a:rPr lang="en-US" sz="3200" b="1" dirty="0" smtClean="0"/>
              <a:t>design this </a:t>
            </a:r>
            <a:r>
              <a:rPr lang="en-US" sz="3200" b="1" dirty="0"/>
              <a:t>includes </a:t>
            </a:r>
            <a:r>
              <a:rPr lang="en-US" sz="3200" b="1" dirty="0" smtClean="0"/>
              <a:t>:</a:t>
            </a:r>
          </a:p>
          <a:p>
            <a:pPr algn="just">
              <a:buFont typeface="Wingdings" panose="05000000000000000000" pitchFamily="2" charset="2"/>
              <a:buChar char="Ø"/>
            </a:pPr>
            <a:r>
              <a:rPr lang="en-US" sz="3200" b="1" dirty="0" smtClean="0"/>
              <a:t>determining </a:t>
            </a:r>
            <a:r>
              <a:rPr lang="en-US" sz="3200" b="1" dirty="0"/>
              <a:t>the stages in the supply </a:t>
            </a:r>
            <a:r>
              <a:rPr lang="en-US" sz="3200" b="1" dirty="0" smtClean="0"/>
              <a:t>chain, and </a:t>
            </a:r>
            <a:r>
              <a:rPr lang="en-US" sz="3200" b="1" dirty="0"/>
              <a:t>whether each supply chain function will </a:t>
            </a:r>
            <a:r>
              <a:rPr lang="en-US" sz="3200" b="1" dirty="0" smtClean="0"/>
              <a:t>be performed </a:t>
            </a:r>
            <a:r>
              <a:rPr lang="en-US" sz="3200" b="1" dirty="0"/>
              <a:t>in-house or </a:t>
            </a:r>
            <a:r>
              <a:rPr lang="en-US" sz="3200" b="1" dirty="0" smtClean="0"/>
              <a:t>outsourced.</a:t>
            </a:r>
          </a:p>
          <a:p>
            <a:pPr algn="just">
              <a:buFont typeface="Wingdings" panose="05000000000000000000" pitchFamily="2" charset="2"/>
              <a:buChar char="Ø"/>
            </a:pPr>
            <a:r>
              <a:rPr lang="en-US" sz="3200" b="1" dirty="0" smtClean="0"/>
              <a:t> Phase </a:t>
            </a:r>
            <a:r>
              <a:rPr lang="en-US" sz="3200" b="1" dirty="0"/>
              <a:t>I starts with a clear definition of the firm's competitive </a:t>
            </a:r>
            <a:r>
              <a:rPr lang="en-US" sz="3200" b="1" dirty="0" smtClean="0"/>
              <a:t>strategy.</a:t>
            </a:r>
          </a:p>
          <a:p>
            <a:pPr algn="just">
              <a:buFont typeface="Wingdings" panose="05000000000000000000" pitchFamily="2" charset="2"/>
              <a:buChar char="Ø"/>
            </a:pPr>
            <a:r>
              <a:rPr lang="en-US" sz="3200" b="1" dirty="0" smtClean="0"/>
              <a:t>The </a:t>
            </a:r>
            <a:r>
              <a:rPr lang="en-US" sz="3200" b="1" dirty="0"/>
              <a:t>supply chain strategy then specifies what capabilities the supply chain network must have to support the </a:t>
            </a:r>
            <a:r>
              <a:rPr lang="en-US" sz="3200" b="1" dirty="0" smtClean="0"/>
              <a:t>competitive strategy</a:t>
            </a:r>
            <a:endParaRPr lang="en-US" sz="3200" b="1" dirty="0"/>
          </a:p>
        </p:txBody>
      </p:sp>
      <p:pic>
        <p:nvPicPr>
          <p:cNvPr id="4" name="Picture 3"/>
          <p:cNvPicPr>
            <a:picLocks noChangeAspect="1"/>
          </p:cNvPicPr>
          <p:nvPr/>
        </p:nvPicPr>
        <p:blipFill>
          <a:blip r:embed="rId2"/>
          <a:stretch>
            <a:fillRect/>
          </a:stretch>
        </p:blipFill>
        <p:spPr>
          <a:xfrm>
            <a:off x="10539841" y="265112"/>
            <a:ext cx="1652159" cy="1463167"/>
          </a:xfrm>
          <a:prstGeom prst="rect">
            <a:avLst/>
          </a:prstGeom>
        </p:spPr>
      </p:pic>
    </p:spTree>
    <p:extLst>
      <p:ext uri="{BB962C8B-B14F-4D97-AF65-F5344CB8AC3E}">
        <p14:creationId xmlns:p14="http://schemas.microsoft.com/office/powerpoint/2010/main" val="790632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6538"/>
            <a:ext cx="8634413" cy="1054099"/>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1290637"/>
            <a:ext cx="10515600" cy="5381625"/>
          </a:xfrm>
        </p:spPr>
        <p:txBody>
          <a:bodyPr>
            <a:noAutofit/>
          </a:bodyPr>
          <a:lstStyle/>
          <a:p>
            <a:pPr marL="0" indent="0" algn="just">
              <a:buNone/>
            </a:pPr>
            <a:r>
              <a:rPr lang="en-US" sz="3200" b="1" dirty="0" smtClean="0">
                <a:solidFill>
                  <a:srgbClr val="FF0000"/>
                </a:solidFill>
              </a:rPr>
              <a:t>Next, managers must:</a:t>
            </a:r>
          </a:p>
          <a:p>
            <a:pPr algn="just">
              <a:buFont typeface="Wingdings" panose="05000000000000000000" pitchFamily="2" charset="2"/>
              <a:buChar char="Ø"/>
            </a:pPr>
            <a:r>
              <a:rPr lang="en-US" sz="3200" b="1" dirty="0" smtClean="0"/>
              <a:t> forecast the likely evolution of global competition and whether competitors in each market will be local or global players.</a:t>
            </a:r>
          </a:p>
          <a:p>
            <a:pPr algn="just">
              <a:buFont typeface="Wingdings" panose="05000000000000000000" pitchFamily="2" charset="2"/>
              <a:buChar char="Ø"/>
            </a:pPr>
            <a:r>
              <a:rPr lang="en-US" sz="3200" b="1" dirty="0" smtClean="0"/>
              <a:t>must </a:t>
            </a:r>
            <a:r>
              <a:rPr lang="en-US" sz="3200" b="1" dirty="0"/>
              <a:t>also identify constraints on available capital and whether growth will be accomplished by acquiring existing facilities, building new facilities, or partnering. </a:t>
            </a:r>
            <a:endParaRPr lang="en-US" sz="3200" b="1" dirty="0" smtClean="0"/>
          </a:p>
          <a:p>
            <a:pPr algn="just">
              <a:buFont typeface="Wingdings" panose="05000000000000000000" pitchFamily="2" charset="2"/>
              <a:buChar char="Ø"/>
            </a:pPr>
            <a:r>
              <a:rPr lang="en-US" sz="3200" b="1" dirty="0" smtClean="0"/>
              <a:t>Based </a:t>
            </a:r>
            <a:r>
              <a:rPr lang="en-US" sz="3200" b="1" dirty="0"/>
              <a:t>on the competitive strategy of the firm, its resulting supply chain strategy, an analysis of the competition, any economies of scale or scope, and any constraints, managers must determine the supply chain design for the firm.</a:t>
            </a:r>
          </a:p>
        </p:txBody>
      </p:sp>
      <p:pic>
        <p:nvPicPr>
          <p:cNvPr id="4" name="Picture 3"/>
          <p:cNvPicPr>
            <a:picLocks noChangeAspect="1"/>
          </p:cNvPicPr>
          <p:nvPr/>
        </p:nvPicPr>
        <p:blipFill>
          <a:blip r:embed="rId2"/>
          <a:stretch>
            <a:fillRect/>
          </a:stretch>
        </p:blipFill>
        <p:spPr>
          <a:xfrm>
            <a:off x="10284832" y="236538"/>
            <a:ext cx="1652159" cy="1463167"/>
          </a:xfrm>
          <a:prstGeom prst="rect">
            <a:avLst/>
          </a:prstGeom>
        </p:spPr>
      </p:pic>
    </p:spTree>
    <p:extLst>
      <p:ext uri="{BB962C8B-B14F-4D97-AF65-F5344CB8AC3E}">
        <p14:creationId xmlns:p14="http://schemas.microsoft.com/office/powerpoint/2010/main" val="1114028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 y="222250"/>
            <a:ext cx="105398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ii: define the regional facility configuration</a:t>
            </a:r>
            <a:endParaRPr lang="en-US" dirty="0">
              <a:solidFill>
                <a:schemeClr val="tx1"/>
              </a:solidFill>
            </a:endParaRPr>
          </a:p>
        </p:txBody>
      </p:sp>
      <p:sp>
        <p:nvSpPr>
          <p:cNvPr id="3" name="Content Placeholder 2"/>
          <p:cNvSpPr>
            <a:spLocks noGrp="1"/>
          </p:cNvSpPr>
          <p:nvPr>
            <p:ph idx="1"/>
          </p:nvPr>
        </p:nvSpPr>
        <p:spPr>
          <a:xfrm>
            <a:off x="666750" y="1547813"/>
            <a:ext cx="10515600" cy="5067300"/>
          </a:xfrm>
        </p:spPr>
        <p:txBody>
          <a:bodyPr>
            <a:noAutofit/>
          </a:bodyPr>
          <a:lstStyle/>
          <a:p>
            <a:pPr marL="0" indent="0" algn="just">
              <a:buNone/>
            </a:pPr>
            <a:endParaRPr lang="en-US" sz="3000" b="1" dirty="0" smtClean="0"/>
          </a:p>
          <a:p>
            <a:pPr marL="0" indent="0" algn="just">
              <a:buNone/>
            </a:pPr>
            <a:r>
              <a:rPr lang="en-US" sz="3000" b="1" dirty="0" smtClean="0"/>
              <a:t>The </a:t>
            </a:r>
            <a:r>
              <a:rPr lang="en-US" sz="3000" b="1" dirty="0"/>
              <a:t>objective of the second phase of network design is </a:t>
            </a:r>
            <a:r>
              <a:rPr lang="en-US" sz="3000" b="1" dirty="0" smtClean="0"/>
              <a:t>to:</a:t>
            </a:r>
          </a:p>
          <a:p>
            <a:pPr marL="0" indent="0" algn="just">
              <a:buNone/>
            </a:pPr>
            <a:endParaRPr lang="en-US" sz="3000" b="1" dirty="0" smtClean="0"/>
          </a:p>
          <a:p>
            <a:pPr algn="just">
              <a:buFont typeface="Wingdings" panose="05000000000000000000" pitchFamily="2" charset="2"/>
              <a:buChar char="Ø"/>
            </a:pPr>
            <a:r>
              <a:rPr lang="en-US" sz="3000" b="1" dirty="0" smtClean="0"/>
              <a:t> </a:t>
            </a:r>
            <a:r>
              <a:rPr lang="en-US" sz="3000" b="1" dirty="0"/>
              <a:t>identify regions where facilities will be located, </a:t>
            </a:r>
            <a:endParaRPr lang="en-US" sz="3000" b="1" dirty="0" smtClean="0"/>
          </a:p>
          <a:p>
            <a:pPr marL="0" indent="0" algn="just">
              <a:buNone/>
            </a:pPr>
            <a:endParaRPr lang="en-US" sz="3000" b="1" dirty="0" smtClean="0"/>
          </a:p>
          <a:p>
            <a:pPr algn="just">
              <a:buFont typeface="Wingdings" panose="05000000000000000000" pitchFamily="2" charset="2"/>
              <a:buChar char="Ø"/>
            </a:pPr>
            <a:r>
              <a:rPr lang="en-US" sz="3000" b="1" dirty="0" smtClean="0"/>
              <a:t>their </a:t>
            </a:r>
            <a:r>
              <a:rPr lang="en-US" sz="3000" b="1" dirty="0"/>
              <a:t>potential roles, and their </a:t>
            </a:r>
            <a:r>
              <a:rPr lang="en-US" sz="3000" b="1" dirty="0" smtClean="0"/>
              <a:t>approximate capacity.</a:t>
            </a:r>
          </a:p>
          <a:p>
            <a:pPr marL="0" indent="0" algn="just">
              <a:buNone/>
            </a:pPr>
            <a:endParaRPr lang="en-US" sz="3000" b="1" dirty="0" smtClean="0"/>
          </a:p>
          <a:p>
            <a:pPr marL="0" indent="0" algn="just">
              <a:buNone/>
            </a:pPr>
            <a:r>
              <a:rPr lang="en-US" sz="3000" b="1" dirty="0" smtClean="0"/>
              <a:t>An </a:t>
            </a:r>
            <a:r>
              <a:rPr lang="en-US" sz="3000" b="1" dirty="0"/>
              <a:t>analysis of Phase II starts with </a:t>
            </a:r>
            <a:r>
              <a:rPr lang="en-US" sz="3000" b="1" dirty="0" smtClean="0"/>
              <a:t>:</a:t>
            </a:r>
          </a:p>
          <a:p>
            <a:pPr algn="just">
              <a:buFont typeface="Wingdings" panose="05000000000000000000" pitchFamily="2" charset="2"/>
              <a:buChar char="Ø"/>
            </a:pPr>
            <a:r>
              <a:rPr lang="en-US" sz="3000" b="1" dirty="0" smtClean="0"/>
              <a:t>a </a:t>
            </a:r>
            <a:r>
              <a:rPr lang="en-US" sz="3000" b="1" dirty="0"/>
              <a:t>forecast of the demand by country. </a:t>
            </a:r>
          </a:p>
        </p:txBody>
      </p:sp>
      <p:pic>
        <p:nvPicPr>
          <p:cNvPr id="4" name="Picture 3"/>
          <p:cNvPicPr>
            <a:picLocks noChangeAspect="1"/>
          </p:cNvPicPr>
          <p:nvPr/>
        </p:nvPicPr>
        <p:blipFill>
          <a:blip r:embed="rId2"/>
          <a:stretch>
            <a:fillRect/>
          </a:stretch>
        </p:blipFill>
        <p:spPr>
          <a:xfrm>
            <a:off x="10687050" y="222250"/>
            <a:ext cx="1504950" cy="1463167"/>
          </a:xfrm>
          <a:prstGeom prst="rect">
            <a:avLst/>
          </a:prstGeom>
        </p:spPr>
      </p:pic>
    </p:spTree>
    <p:extLst>
      <p:ext uri="{BB962C8B-B14F-4D97-AF65-F5344CB8AC3E}">
        <p14:creationId xmlns:p14="http://schemas.microsoft.com/office/powerpoint/2010/main" val="4161297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7210" y="222250"/>
            <a:ext cx="9768316"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5" name="Picture 4"/>
          <p:cNvPicPr>
            <a:picLocks noChangeAspect="1"/>
          </p:cNvPicPr>
          <p:nvPr/>
        </p:nvPicPr>
        <p:blipFill>
          <a:blip r:embed="rId2"/>
          <a:stretch>
            <a:fillRect/>
          </a:stretch>
        </p:blipFill>
        <p:spPr>
          <a:xfrm>
            <a:off x="10315128" y="222250"/>
            <a:ext cx="1505843" cy="1463167"/>
          </a:xfrm>
          <a:prstGeom prst="rect">
            <a:avLst/>
          </a:prstGeom>
        </p:spPr>
      </p:pic>
      <p:sp>
        <p:nvSpPr>
          <p:cNvPr id="6" name="Rectangle 5"/>
          <p:cNvSpPr/>
          <p:nvPr/>
        </p:nvSpPr>
        <p:spPr>
          <a:xfrm>
            <a:off x="147209" y="1685417"/>
            <a:ext cx="11673761" cy="5016758"/>
          </a:xfrm>
          <a:prstGeom prst="rect">
            <a:avLst/>
          </a:prstGeom>
        </p:spPr>
        <p:txBody>
          <a:bodyPr wrap="square">
            <a:spAutoFit/>
          </a:bodyPr>
          <a:lstStyle/>
          <a:p>
            <a:pPr algn="just"/>
            <a:r>
              <a:rPr lang="en-US" sz="3200" b="1" dirty="0">
                <a:solidFill>
                  <a:srgbClr val="FF0000"/>
                </a:solidFill>
              </a:rPr>
              <a:t>Such a forecast must </a:t>
            </a:r>
            <a:r>
              <a:rPr lang="en-US" sz="3200" b="1" dirty="0" smtClean="0">
                <a:solidFill>
                  <a:srgbClr val="FF0000"/>
                </a:solidFill>
              </a:rPr>
              <a:t>include:</a:t>
            </a:r>
          </a:p>
          <a:p>
            <a:pPr algn="just">
              <a:buFont typeface="Wingdings" panose="05000000000000000000" pitchFamily="2" charset="2"/>
              <a:buChar char="Ø"/>
            </a:pPr>
            <a:r>
              <a:rPr lang="en-US" sz="3200" b="1" dirty="0" smtClean="0"/>
              <a:t> </a:t>
            </a:r>
            <a:r>
              <a:rPr lang="en-US" sz="3200" b="1" dirty="0"/>
              <a:t>a measure of the size of the demand </a:t>
            </a:r>
            <a:endParaRPr lang="en-US" sz="3200" b="1" dirty="0" smtClean="0"/>
          </a:p>
          <a:p>
            <a:pPr algn="just"/>
            <a:endParaRPr lang="en-US" sz="3200" b="1" dirty="0" smtClean="0"/>
          </a:p>
          <a:p>
            <a:pPr algn="just">
              <a:buFont typeface="Wingdings" panose="05000000000000000000" pitchFamily="2" charset="2"/>
              <a:buChar char="Ø"/>
            </a:pPr>
            <a:r>
              <a:rPr lang="en-US" sz="3200" b="1" dirty="0" smtClean="0"/>
              <a:t>determination </a:t>
            </a:r>
            <a:r>
              <a:rPr lang="en-US" sz="3200" b="1" dirty="0"/>
              <a:t>of whether the customer requirements are homogenous or variable across different countries</a:t>
            </a:r>
            <a:r>
              <a:rPr lang="en-US" sz="3200" b="1" dirty="0" smtClean="0"/>
              <a:t>.</a:t>
            </a:r>
          </a:p>
          <a:p>
            <a:pPr algn="just"/>
            <a:endParaRPr lang="en-US" sz="3200" b="1" dirty="0"/>
          </a:p>
          <a:p>
            <a:pPr algn="just">
              <a:buFont typeface="Wingdings" panose="05000000000000000000" pitchFamily="2" charset="2"/>
              <a:buChar char="Ø"/>
            </a:pPr>
            <a:r>
              <a:rPr lang="en-US" sz="3200" b="1" dirty="0"/>
              <a:t> Homogenous requirements favor large consolidated facilities, whereas requirements that vary across countries favor smaller, localized facilities.</a:t>
            </a:r>
          </a:p>
          <a:p>
            <a:pPr algn="just">
              <a:buFont typeface="Wingdings" panose="05000000000000000000" pitchFamily="2" charset="2"/>
              <a:buChar char="Ø"/>
            </a:pPr>
            <a:endParaRPr lang="en-US" sz="3200" b="1" dirty="0"/>
          </a:p>
        </p:txBody>
      </p:sp>
    </p:spTree>
    <p:extLst>
      <p:ext uri="{BB962C8B-B14F-4D97-AF65-F5344CB8AC3E}">
        <p14:creationId xmlns:p14="http://schemas.microsoft.com/office/powerpoint/2010/main" val="451524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2923" y="1141750"/>
            <a:ext cx="11387137" cy="5509200"/>
          </a:xfrm>
          <a:prstGeom prst="rect">
            <a:avLst/>
          </a:prstGeom>
        </p:spPr>
        <p:txBody>
          <a:bodyPr wrap="square">
            <a:spAutoFit/>
          </a:bodyPr>
          <a:lstStyle/>
          <a:p>
            <a:pPr algn="just"/>
            <a:r>
              <a:rPr lang="en-US" sz="3200" b="1" dirty="0"/>
              <a:t>The next step is for managers to identify whether economies of scale or scope can </a:t>
            </a:r>
            <a:r>
              <a:rPr lang="en-US" sz="3200" b="1" dirty="0" smtClean="0"/>
              <a:t>play </a:t>
            </a:r>
            <a:r>
              <a:rPr lang="en-US" sz="3200" b="1" dirty="0"/>
              <a:t>a significant role in reducing costs, given available production technologies. </a:t>
            </a:r>
            <a:endParaRPr lang="en-US" sz="3200" b="1" dirty="0" smtClean="0"/>
          </a:p>
          <a:p>
            <a:pPr marL="457200" indent="-457200" algn="just">
              <a:buFont typeface="Wingdings" panose="05000000000000000000" pitchFamily="2" charset="2"/>
              <a:buChar char="Ø"/>
            </a:pPr>
            <a:r>
              <a:rPr lang="en-US" sz="3200" b="1" dirty="0" smtClean="0"/>
              <a:t>If economies </a:t>
            </a:r>
            <a:r>
              <a:rPr lang="en-US" sz="3200" b="1" dirty="0"/>
              <a:t>of scale or scope are significant, it may be better to have a few facilities </a:t>
            </a:r>
            <a:r>
              <a:rPr lang="en-US" sz="3200" b="1" dirty="0" smtClean="0"/>
              <a:t>serving </a:t>
            </a:r>
            <a:r>
              <a:rPr lang="en-US" sz="3200" b="1" dirty="0"/>
              <a:t>many markets. </a:t>
            </a:r>
            <a:endParaRPr lang="en-US" sz="3200" b="1" dirty="0" smtClean="0"/>
          </a:p>
          <a:p>
            <a:pPr algn="just"/>
            <a:r>
              <a:rPr lang="en-US" sz="3200" b="1" dirty="0" smtClean="0">
                <a:solidFill>
                  <a:srgbClr val="FF0000"/>
                </a:solidFill>
              </a:rPr>
              <a:t>For </a:t>
            </a:r>
            <a:r>
              <a:rPr lang="en-US" sz="3200" b="1" dirty="0">
                <a:solidFill>
                  <a:srgbClr val="FF0000"/>
                </a:solidFill>
              </a:rPr>
              <a:t>example, </a:t>
            </a:r>
            <a:endParaRPr lang="en-US" sz="3200" b="1" dirty="0" smtClean="0">
              <a:solidFill>
                <a:srgbClr val="FF0000"/>
              </a:solidFill>
            </a:endParaRPr>
          </a:p>
          <a:p>
            <a:pPr marL="457200" indent="-457200" algn="just">
              <a:buFont typeface="Wingdings" panose="05000000000000000000" pitchFamily="2" charset="2"/>
              <a:buChar char="Ø"/>
            </a:pPr>
            <a:r>
              <a:rPr lang="en-US" sz="3200" b="1" dirty="0" smtClean="0"/>
              <a:t>semiconductor </a:t>
            </a:r>
            <a:r>
              <a:rPr lang="en-US" sz="3200" b="1" dirty="0"/>
              <a:t>manufacturers such as Advanced Micro Devices have very few plants for their global markets, given the economies of scale in production. If economies of scale or scope are not significant, it may be better for each market to have its own facility.</a:t>
            </a:r>
          </a:p>
        </p:txBody>
      </p:sp>
      <p:sp>
        <p:nvSpPr>
          <p:cNvPr id="3" name="Title 1"/>
          <p:cNvSpPr txBox="1">
            <a:spLocks/>
          </p:cNvSpPr>
          <p:nvPr/>
        </p:nvSpPr>
        <p:spPr>
          <a:xfrm>
            <a:off x="132923" y="70187"/>
            <a:ext cx="9768316" cy="9156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86578" y="1"/>
            <a:ext cx="1505843" cy="1141750"/>
          </a:xfrm>
          <a:prstGeom prst="rect">
            <a:avLst/>
          </a:prstGeom>
        </p:spPr>
      </p:pic>
    </p:spTree>
    <p:extLst>
      <p:ext uri="{BB962C8B-B14F-4D97-AF65-F5344CB8AC3E}">
        <p14:creationId xmlns:p14="http://schemas.microsoft.com/office/powerpoint/2010/main" val="35285333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862" y="1210238"/>
            <a:ext cx="10758487" cy="5509200"/>
          </a:xfrm>
          <a:prstGeom prst="rect">
            <a:avLst/>
          </a:prstGeom>
        </p:spPr>
        <p:txBody>
          <a:bodyPr wrap="square">
            <a:spAutoFit/>
          </a:bodyPr>
          <a:lstStyle/>
          <a:p>
            <a:pPr algn="just"/>
            <a:r>
              <a:rPr lang="en-US" sz="3200" b="1" dirty="0"/>
              <a:t>Managers must identify competitors in each region and make a case for whether a facility needs to be located close to or far from a competitor's facility.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desired response time for each market and logistics costs at an aggregate level in each region must also be identified</a:t>
            </a:r>
            <a:r>
              <a:rPr lang="en-US" sz="3200" b="1" dirty="0" smtClean="0"/>
              <a:t>.</a:t>
            </a:r>
          </a:p>
          <a:p>
            <a:pPr algn="just"/>
            <a:endParaRPr lang="en-US" sz="3200" b="1" dirty="0"/>
          </a:p>
          <a:p>
            <a:pPr algn="just"/>
            <a:r>
              <a:rPr lang="en-US" sz="3200" b="1" dirty="0" smtClean="0"/>
              <a:t> </a:t>
            </a:r>
            <a:r>
              <a:rPr lang="en-US" sz="3200" b="1" dirty="0"/>
              <a:t>Based on all this information, managers identify the regional facility configuration for the supply chain network using network design models discussed in the next </a:t>
            </a:r>
            <a:r>
              <a:rPr lang="en-US" sz="3200" b="1" dirty="0" smtClean="0"/>
              <a:t>section. </a:t>
            </a:r>
            <a:endParaRPr lang="en-US" sz="3200" b="1" dirty="0"/>
          </a:p>
        </p:txBody>
      </p:sp>
      <p:sp>
        <p:nvSpPr>
          <p:cNvPr id="3" name="Title 1"/>
          <p:cNvSpPr txBox="1">
            <a:spLocks/>
          </p:cNvSpPr>
          <p:nvPr/>
        </p:nvSpPr>
        <p:spPr>
          <a:xfrm>
            <a:off x="132923" y="70187"/>
            <a:ext cx="9768316" cy="9156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29428" y="70187"/>
            <a:ext cx="1505843" cy="1140051"/>
          </a:xfrm>
          <a:prstGeom prst="rect">
            <a:avLst/>
          </a:prstGeom>
        </p:spPr>
      </p:pic>
    </p:spTree>
    <p:extLst>
      <p:ext uri="{BB962C8B-B14F-4D97-AF65-F5344CB8AC3E}">
        <p14:creationId xmlns:p14="http://schemas.microsoft.com/office/powerpoint/2010/main" val="990063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550" y="136525"/>
            <a:ext cx="96345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ill: SELECT A SET OF DESIRABLE POTENTIAL SITES</a:t>
            </a:r>
            <a:endParaRPr lang="en-US" dirty="0">
              <a:solidFill>
                <a:schemeClr val="tx1"/>
              </a:solidFill>
            </a:endParaRPr>
          </a:p>
        </p:txBody>
      </p:sp>
      <p:sp>
        <p:nvSpPr>
          <p:cNvPr id="3" name="Content Placeholder 2"/>
          <p:cNvSpPr>
            <a:spLocks noGrp="1"/>
          </p:cNvSpPr>
          <p:nvPr>
            <p:ph idx="1"/>
          </p:nvPr>
        </p:nvSpPr>
        <p:spPr>
          <a:xfrm>
            <a:off x="209550" y="1462087"/>
            <a:ext cx="11763374" cy="4924425"/>
          </a:xfrm>
        </p:spPr>
        <p:txBody>
          <a:bodyPr>
            <a:noAutofit/>
          </a:bodyPr>
          <a:lstStyle/>
          <a:p>
            <a:pPr algn="just">
              <a:buFont typeface="Wingdings" panose="05000000000000000000" pitchFamily="2" charset="2"/>
              <a:buChar char="Ø"/>
            </a:pPr>
            <a:r>
              <a:rPr lang="en-US" sz="3200" b="1" dirty="0" smtClean="0"/>
              <a:t>The </a:t>
            </a:r>
            <a:r>
              <a:rPr lang="en-US" sz="3200" b="1" dirty="0"/>
              <a:t>objective of Phase III is to select a set of desirable potential sites within each region where facilities are to be located</a:t>
            </a:r>
            <a:r>
              <a:rPr lang="en-US" sz="3200" b="1" dirty="0" smtClean="0"/>
              <a:t>.</a:t>
            </a:r>
          </a:p>
          <a:p>
            <a:pPr algn="just">
              <a:buFont typeface="Wingdings" panose="05000000000000000000" pitchFamily="2" charset="2"/>
              <a:buChar char="Ø"/>
            </a:pPr>
            <a:r>
              <a:rPr lang="en-US" sz="3200" b="1" dirty="0" smtClean="0"/>
              <a:t> </a:t>
            </a:r>
            <a:r>
              <a:rPr lang="en-US" sz="3200" b="1" dirty="0"/>
              <a:t>Sites should be selected based on an analysis of infrastructure availability to support the desired production methodologies. </a:t>
            </a:r>
            <a:endParaRPr lang="en-US" sz="3200" b="1" dirty="0" smtClean="0"/>
          </a:p>
          <a:p>
            <a:pPr algn="just">
              <a:buFont typeface="Wingdings" panose="05000000000000000000" pitchFamily="2" charset="2"/>
              <a:buChar char="Ø"/>
            </a:pPr>
            <a:r>
              <a:rPr lang="en-US" sz="3200" b="1" dirty="0" smtClean="0"/>
              <a:t>Hard infrastructure requirements </a:t>
            </a:r>
            <a:r>
              <a:rPr lang="en-US" sz="3200" b="1" dirty="0"/>
              <a:t>include the availability of suppliers, transportation services, communication, utilities, and warehousing infrastructure. </a:t>
            </a:r>
            <a:endParaRPr lang="en-US" sz="3200" b="1" dirty="0" smtClean="0"/>
          </a:p>
          <a:p>
            <a:pPr algn="just">
              <a:buFont typeface="Wingdings" panose="05000000000000000000" pitchFamily="2" charset="2"/>
              <a:buChar char="Ø"/>
            </a:pPr>
            <a:r>
              <a:rPr lang="en-US" sz="3200" b="1" dirty="0" smtClean="0"/>
              <a:t>Soft </a:t>
            </a:r>
            <a:r>
              <a:rPr lang="en-US" sz="3200" b="1" dirty="0"/>
              <a:t>infrastructure requirements include the availability of skilled workforce, workforce turnover, and the community receptivity to business and industry.</a:t>
            </a:r>
          </a:p>
        </p:txBody>
      </p:sp>
      <p:pic>
        <p:nvPicPr>
          <p:cNvPr id="4" name="Picture 3"/>
          <p:cNvPicPr>
            <a:picLocks noChangeAspect="1"/>
          </p:cNvPicPr>
          <p:nvPr/>
        </p:nvPicPr>
        <p:blipFill>
          <a:blip r:embed="rId2"/>
          <a:stretch>
            <a:fillRect/>
          </a:stretch>
        </p:blipFill>
        <p:spPr>
          <a:xfrm>
            <a:off x="10201276" y="136525"/>
            <a:ext cx="1652159" cy="1325563"/>
          </a:xfrm>
          <a:prstGeom prst="rect">
            <a:avLst/>
          </a:prstGeom>
        </p:spPr>
      </p:pic>
    </p:spTree>
    <p:extLst>
      <p:ext uri="{BB962C8B-B14F-4D97-AF65-F5344CB8AC3E}">
        <p14:creationId xmlns:p14="http://schemas.microsoft.com/office/powerpoint/2010/main" val="16872546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3176"/>
            <a:ext cx="101917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Phase iv: location choices</a:t>
            </a:r>
            <a:endParaRPr lang="en-US" dirty="0">
              <a:solidFill>
                <a:schemeClr val="tx1"/>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sz="3200" b="1" dirty="0" smtClean="0"/>
              <a:t>The objective of </a:t>
            </a:r>
            <a:r>
              <a:rPr lang="en-US" sz="3200" b="1" dirty="0"/>
              <a:t>Phase IV is to select a precise location and capacity allocation for each facility</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Attention is restricted to the desirable potential sites selected in Phase III. </a:t>
            </a:r>
            <a:endParaRPr lang="en-US" sz="3200" b="1" dirty="0" smtClean="0"/>
          </a:p>
          <a:p>
            <a:pPr marL="0" indent="0" algn="just">
              <a:buNone/>
            </a:pPr>
            <a:endParaRPr lang="en-US" sz="3200" b="1" dirty="0" smtClean="0"/>
          </a:p>
          <a:p>
            <a:pPr marL="0" indent="0" algn="just">
              <a:buNone/>
            </a:pPr>
            <a:r>
              <a:rPr lang="en-US" sz="3200" b="1" dirty="0" smtClean="0"/>
              <a:t>The </a:t>
            </a:r>
            <a:r>
              <a:rPr lang="en-US" sz="3200" b="1" dirty="0"/>
              <a:t>network is designed to maximize total profits </a:t>
            </a:r>
            <a:r>
              <a:rPr lang="en-US" sz="3200" b="1" dirty="0" smtClean="0"/>
              <a:t>taking into </a:t>
            </a:r>
            <a:r>
              <a:rPr lang="en-US" sz="3200" b="1" dirty="0"/>
              <a:t>account the expected margin and demand in each market, various logistics and facility costs, and the taxes and tariffs at each location.</a:t>
            </a:r>
          </a:p>
        </p:txBody>
      </p:sp>
      <p:pic>
        <p:nvPicPr>
          <p:cNvPr id="4" name="Picture 3"/>
          <p:cNvPicPr>
            <a:picLocks noChangeAspect="1"/>
          </p:cNvPicPr>
          <p:nvPr/>
        </p:nvPicPr>
        <p:blipFill>
          <a:blip r:embed="rId2"/>
          <a:stretch>
            <a:fillRect/>
          </a:stretch>
        </p:blipFill>
        <p:spPr>
          <a:xfrm>
            <a:off x="10344150" y="249015"/>
            <a:ext cx="1652159" cy="1463167"/>
          </a:xfrm>
          <a:prstGeom prst="rect">
            <a:avLst/>
          </a:prstGeom>
        </p:spPr>
      </p:pic>
    </p:spTree>
    <p:extLst>
      <p:ext uri="{BB962C8B-B14F-4D97-AF65-F5344CB8AC3E}">
        <p14:creationId xmlns:p14="http://schemas.microsoft.com/office/powerpoint/2010/main" val="1641180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58736"/>
            <a:ext cx="104489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Models for facility location and capacity allocation</a:t>
            </a:r>
            <a:endParaRPr lang="en-US" dirty="0">
              <a:solidFill>
                <a:schemeClr val="tx1"/>
              </a:solidFill>
            </a:endParaRPr>
          </a:p>
        </p:txBody>
      </p:sp>
      <p:sp>
        <p:nvSpPr>
          <p:cNvPr id="3" name="Content Placeholder 2"/>
          <p:cNvSpPr>
            <a:spLocks noGrp="1"/>
          </p:cNvSpPr>
          <p:nvPr>
            <p:ph idx="1"/>
          </p:nvPr>
        </p:nvSpPr>
        <p:spPr>
          <a:xfrm>
            <a:off x="338137" y="1384299"/>
            <a:ext cx="11463337" cy="4916489"/>
          </a:xfrm>
        </p:spPr>
        <p:txBody>
          <a:bodyPr>
            <a:noAutofit/>
          </a:bodyPr>
          <a:lstStyle/>
          <a:p>
            <a:pPr marL="0" indent="0" algn="just">
              <a:buNone/>
            </a:pPr>
            <a:r>
              <a:rPr lang="en-US" sz="3200" b="1" dirty="0"/>
              <a:t>A manager's goal when locating facilities and allocating capacity should be </a:t>
            </a:r>
            <a:r>
              <a:rPr lang="en-US" sz="3200" b="1" dirty="0" smtClean="0"/>
              <a:t>to:</a:t>
            </a:r>
          </a:p>
          <a:p>
            <a:pPr algn="just">
              <a:buFont typeface="Wingdings" panose="05000000000000000000" pitchFamily="2" charset="2"/>
              <a:buChar char="Ø"/>
            </a:pPr>
            <a:r>
              <a:rPr lang="en-US" sz="3200" b="1" dirty="0" smtClean="0"/>
              <a:t> </a:t>
            </a:r>
            <a:r>
              <a:rPr lang="en-US" sz="3200" b="1" dirty="0"/>
              <a:t>maximize the overall profitability of the resulting supply chain network </a:t>
            </a:r>
            <a:endParaRPr lang="en-US" sz="3200" b="1" dirty="0" smtClean="0"/>
          </a:p>
          <a:p>
            <a:pPr algn="just">
              <a:buFont typeface="Wingdings" panose="05000000000000000000" pitchFamily="2" charset="2"/>
              <a:buChar char="Ø"/>
            </a:pPr>
            <a:r>
              <a:rPr lang="en-US" sz="3200" b="1" dirty="0" smtClean="0"/>
              <a:t>providing </a:t>
            </a:r>
            <a:r>
              <a:rPr lang="en-US" sz="3200" b="1" dirty="0"/>
              <a:t>customers with the appropriate responsiveness. </a:t>
            </a:r>
            <a:endParaRPr lang="en-US" sz="3200" b="1" dirty="0" smtClean="0"/>
          </a:p>
          <a:p>
            <a:pPr marL="0" indent="0" algn="just">
              <a:buNone/>
            </a:pPr>
            <a:r>
              <a:rPr lang="en-US" sz="3200" b="1" dirty="0" smtClean="0"/>
              <a:t>Revenues </a:t>
            </a:r>
            <a:r>
              <a:rPr lang="en-US" sz="3200" b="1" dirty="0"/>
              <a:t>come from the sale of </a:t>
            </a:r>
            <a:r>
              <a:rPr lang="en-US" sz="3200" b="1" dirty="0" smtClean="0"/>
              <a:t>product, whereas </a:t>
            </a:r>
            <a:r>
              <a:rPr lang="en-US" sz="3200" b="1" dirty="0"/>
              <a:t>costs arise from facilities, labor, transportation, material, and inventories. The profits of the firm are also affected by taxes and tariffs. Ideally, profits after tariffs and taxes should be maximized when designing a supply chain network.</a:t>
            </a:r>
          </a:p>
        </p:txBody>
      </p:sp>
      <p:pic>
        <p:nvPicPr>
          <p:cNvPr id="4" name="Picture 3"/>
          <p:cNvPicPr>
            <a:picLocks noChangeAspect="1"/>
          </p:cNvPicPr>
          <p:nvPr/>
        </p:nvPicPr>
        <p:blipFill>
          <a:blip r:embed="rId2"/>
          <a:stretch>
            <a:fillRect/>
          </a:stretch>
        </p:blipFill>
        <p:spPr>
          <a:xfrm>
            <a:off x="10587038" y="141796"/>
            <a:ext cx="1652159" cy="1242504"/>
          </a:xfrm>
          <a:prstGeom prst="rect">
            <a:avLst/>
          </a:prstGeom>
        </p:spPr>
      </p:pic>
    </p:spTree>
    <p:extLst>
      <p:ext uri="{BB962C8B-B14F-4D97-AF65-F5344CB8AC3E}">
        <p14:creationId xmlns:p14="http://schemas.microsoft.com/office/powerpoint/2010/main" val="1294890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38" y="269875"/>
            <a:ext cx="103060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50320" y="1733042"/>
            <a:ext cx="10515600" cy="4351338"/>
          </a:xfrm>
        </p:spPr>
        <p:txBody>
          <a:bodyPr>
            <a:normAutofit fontScale="92500" lnSpcReduction="10000"/>
          </a:bodyPr>
          <a:lstStyle/>
          <a:p>
            <a:pPr marL="0" indent="0" algn="just">
              <a:buNone/>
            </a:pPr>
            <a:r>
              <a:rPr lang="en-US" sz="3200" b="1" dirty="0"/>
              <a:t>A manager must consider many trade-offs during network design.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 </a:t>
            </a:r>
            <a:endParaRPr lang="en-US" sz="3200" b="1" dirty="0" smtClean="0">
              <a:solidFill>
                <a:srgbClr val="FF0000"/>
              </a:solidFill>
            </a:endParaRPr>
          </a:p>
          <a:p>
            <a:pPr marL="0" indent="0" algn="just">
              <a:buNone/>
            </a:pPr>
            <a:r>
              <a:rPr lang="en-US" sz="3200" b="1" dirty="0" smtClean="0"/>
              <a:t>building </a:t>
            </a:r>
            <a:r>
              <a:rPr lang="en-US" sz="3200" b="1" dirty="0"/>
              <a:t>many facilities to serve local markets reduces transportation cost and provides a fast response time, but it increases the facility and inventory costs incurred by the </a:t>
            </a:r>
            <a:r>
              <a:rPr lang="en-US" sz="3200" b="1" dirty="0" smtClean="0"/>
              <a:t>firm. </a:t>
            </a:r>
          </a:p>
          <a:p>
            <a:pPr marL="0" indent="0" algn="just">
              <a:buNone/>
            </a:pPr>
            <a:r>
              <a:rPr lang="en-US" sz="3200" b="1" dirty="0" smtClean="0"/>
              <a:t>Managers </a:t>
            </a:r>
            <a:r>
              <a:rPr lang="en-US" sz="3200" b="1" dirty="0"/>
              <a:t>use network </a:t>
            </a:r>
            <a:r>
              <a:rPr lang="en-US" sz="3200" b="1" dirty="0" smtClean="0"/>
              <a:t>design models </a:t>
            </a:r>
            <a:r>
              <a:rPr lang="en-US" sz="3200" b="1" dirty="0"/>
              <a:t>in two different situations. First, these models are used to decide on locations where facilities will be established and the capacity to be assigned to each facility. </a:t>
            </a:r>
          </a:p>
        </p:txBody>
      </p:sp>
      <p:pic>
        <p:nvPicPr>
          <p:cNvPr id="4" name="Picture 3"/>
          <p:cNvPicPr>
            <a:picLocks noChangeAspect="1"/>
          </p:cNvPicPr>
          <p:nvPr/>
        </p:nvPicPr>
        <p:blipFill>
          <a:blip r:embed="rId2"/>
          <a:stretch>
            <a:fillRect/>
          </a:stretch>
        </p:blipFill>
        <p:spPr>
          <a:xfrm>
            <a:off x="10539841" y="269875"/>
            <a:ext cx="1652159" cy="1463167"/>
          </a:xfrm>
          <a:prstGeom prst="rect">
            <a:avLst/>
          </a:prstGeom>
        </p:spPr>
      </p:pic>
    </p:spTree>
    <p:extLst>
      <p:ext uri="{BB962C8B-B14F-4D97-AF65-F5344CB8AC3E}">
        <p14:creationId xmlns:p14="http://schemas.microsoft.com/office/powerpoint/2010/main" val="34763635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 y="179387"/>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271463" y="1825625"/>
            <a:ext cx="11630025" cy="4351338"/>
          </a:xfrm>
        </p:spPr>
        <p:txBody>
          <a:bodyPr>
            <a:noAutofit/>
          </a:bodyPr>
          <a:lstStyle/>
          <a:p>
            <a:pPr marL="0" indent="0" algn="just">
              <a:buNone/>
            </a:pPr>
            <a:r>
              <a:rPr lang="en-US" sz="3200" b="1" dirty="0"/>
              <a:t>Managers must make this decision considering a time horizon over which locations and capacities will not be altered (typically in years). </a:t>
            </a:r>
            <a:endParaRPr lang="en-US" sz="3200" b="1" dirty="0" smtClean="0"/>
          </a:p>
          <a:p>
            <a:pPr algn="just">
              <a:buFont typeface="Wingdings" panose="05000000000000000000" pitchFamily="2" charset="2"/>
              <a:buChar char="Ø"/>
            </a:pPr>
            <a:r>
              <a:rPr lang="en-US" sz="3200" b="1" dirty="0" smtClean="0"/>
              <a:t>Second</a:t>
            </a:r>
            <a:r>
              <a:rPr lang="en-US" sz="3200" b="1" dirty="0"/>
              <a:t>, these models are used to assign current demand to the available facilities and identify lanes along which product will be transported. </a:t>
            </a:r>
            <a:endParaRPr lang="en-US" sz="3200" b="1" dirty="0" smtClean="0"/>
          </a:p>
          <a:p>
            <a:pPr marL="0" indent="0" algn="just">
              <a:buNone/>
            </a:pPr>
            <a:r>
              <a:rPr lang="en-US" sz="3200" b="1" dirty="0" smtClean="0"/>
              <a:t>Managers </a:t>
            </a:r>
            <a:r>
              <a:rPr lang="en-US" sz="3200" b="1" dirty="0"/>
              <a:t>must consider this decision at least on an annual basis as demand, prices, exchange rates, and tariffs change. In both cases, the goal is to maximize the profit while satisfying customer needs. </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687051" y="235742"/>
            <a:ext cx="1504950" cy="1463167"/>
          </a:xfrm>
          <a:prstGeom prst="rect">
            <a:avLst/>
          </a:prstGeom>
        </p:spPr>
      </p:pic>
    </p:spTree>
    <p:extLst>
      <p:ext uri="{BB962C8B-B14F-4D97-AF65-F5344CB8AC3E}">
        <p14:creationId xmlns:p14="http://schemas.microsoft.com/office/powerpoint/2010/main" val="129706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4" y="187899"/>
            <a:ext cx="10498932" cy="102969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2171699"/>
            <a:ext cx="10515600" cy="4471989"/>
          </a:xfrm>
        </p:spPr>
        <p:txBody>
          <a:bodyPr>
            <a:noAutofit/>
          </a:bodyPr>
          <a:lstStyle/>
          <a:p>
            <a:pPr marL="0" indent="0">
              <a:buNone/>
            </a:pPr>
            <a:r>
              <a:rPr lang="en-US" b="1" dirty="0" smtClean="0"/>
              <a:t>• Location of supply sources and markets</a:t>
            </a:r>
          </a:p>
          <a:p>
            <a:pPr marL="0" indent="0">
              <a:buNone/>
            </a:pPr>
            <a:r>
              <a:rPr lang="en-US" b="1" dirty="0" smtClean="0"/>
              <a:t>• Location of potential facility sites</a:t>
            </a:r>
          </a:p>
          <a:p>
            <a:pPr marL="0" indent="0">
              <a:buNone/>
            </a:pPr>
            <a:r>
              <a:rPr lang="en-US" b="1" dirty="0" smtClean="0"/>
              <a:t>• Demand forecast by market</a:t>
            </a:r>
          </a:p>
          <a:p>
            <a:pPr marL="0" indent="0">
              <a:buNone/>
            </a:pPr>
            <a:r>
              <a:rPr lang="en-US" b="1" dirty="0" smtClean="0"/>
              <a:t>• Facility, labor, and material costs by site</a:t>
            </a:r>
          </a:p>
          <a:p>
            <a:pPr marL="0" indent="0">
              <a:buNone/>
            </a:pPr>
            <a:r>
              <a:rPr lang="en-US" b="1" dirty="0" smtClean="0"/>
              <a:t>• Transportation costs between each pair of sites</a:t>
            </a:r>
          </a:p>
          <a:p>
            <a:pPr marL="0" indent="0">
              <a:buNone/>
            </a:pPr>
            <a:r>
              <a:rPr lang="en-US" b="1" dirty="0" smtClean="0"/>
              <a:t>• Inventory costs by site and as a function of quantity</a:t>
            </a:r>
          </a:p>
          <a:p>
            <a:pPr marL="0" indent="0">
              <a:buNone/>
            </a:pPr>
            <a:r>
              <a:rPr lang="en-US" b="1" dirty="0" smtClean="0"/>
              <a:t>• Sale price of product in different regions</a:t>
            </a:r>
          </a:p>
          <a:p>
            <a:pPr marL="0" indent="0">
              <a:buNone/>
            </a:pPr>
            <a:r>
              <a:rPr lang="en-US" b="1" dirty="0" smtClean="0"/>
              <a:t>• Taxes and tariffs</a:t>
            </a:r>
          </a:p>
          <a:p>
            <a:pPr marL="0" indent="0">
              <a:buNone/>
            </a:pPr>
            <a:r>
              <a:rPr lang="en-US" b="1" dirty="0" smtClean="0"/>
              <a:t>• Desired response time and other service factors</a:t>
            </a:r>
            <a:endParaRPr lang="en-US" b="1" dirty="0"/>
          </a:p>
        </p:txBody>
      </p:sp>
      <p:sp>
        <p:nvSpPr>
          <p:cNvPr id="4" name="Rectangle 3"/>
          <p:cNvSpPr/>
          <p:nvPr/>
        </p:nvSpPr>
        <p:spPr>
          <a:xfrm>
            <a:off x="547686" y="1217592"/>
            <a:ext cx="10482264" cy="954107"/>
          </a:xfrm>
          <a:prstGeom prst="rect">
            <a:avLst/>
          </a:prstGeom>
        </p:spPr>
        <p:txBody>
          <a:bodyPr wrap="square">
            <a:spAutoFit/>
          </a:bodyPr>
          <a:lstStyle/>
          <a:p>
            <a:r>
              <a:rPr lang="en-US" sz="2800" b="1" dirty="0"/>
              <a:t>The following information ideally is available in making the design decision:</a:t>
            </a:r>
            <a:endParaRPr lang="en-US" sz="2800" dirty="0"/>
          </a:p>
        </p:txBody>
      </p:sp>
      <p:pic>
        <p:nvPicPr>
          <p:cNvPr id="5" name="Picture 4"/>
          <p:cNvPicPr>
            <a:picLocks noChangeAspect="1"/>
          </p:cNvPicPr>
          <p:nvPr/>
        </p:nvPicPr>
        <p:blipFill>
          <a:blip r:embed="rId2"/>
          <a:stretch>
            <a:fillRect/>
          </a:stretch>
        </p:blipFill>
        <p:spPr>
          <a:xfrm>
            <a:off x="10601326" y="174603"/>
            <a:ext cx="1652159" cy="1463167"/>
          </a:xfrm>
          <a:prstGeom prst="rect">
            <a:avLst/>
          </a:prstGeom>
        </p:spPr>
      </p:pic>
    </p:spTree>
    <p:extLst>
      <p:ext uri="{BB962C8B-B14F-4D97-AF65-F5344CB8AC3E}">
        <p14:creationId xmlns:p14="http://schemas.microsoft.com/office/powerpoint/2010/main" val="36601772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794600"/>
            <a:ext cx="11115675" cy="4524315"/>
          </a:xfrm>
          <a:prstGeom prst="rect">
            <a:avLst/>
          </a:prstGeom>
        </p:spPr>
        <p:txBody>
          <a:bodyPr wrap="square">
            <a:spAutoFit/>
          </a:bodyPr>
          <a:lstStyle/>
          <a:p>
            <a:r>
              <a:rPr lang="en-US" sz="3200" b="1" dirty="0"/>
              <a:t>Given </a:t>
            </a:r>
            <a:r>
              <a:rPr lang="en-US" sz="3200" b="1" dirty="0" smtClean="0"/>
              <a:t>those </a:t>
            </a:r>
            <a:r>
              <a:rPr lang="en-US" sz="3200" b="1" dirty="0"/>
              <a:t>information, either gravity models or network optimization models may </a:t>
            </a:r>
            <a:r>
              <a:rPr lang="en-US" sz="3200" b="1" dirty="0" smtClean="0"/>
              <a:t>be </a:t>
            </a:r>
            <a:r>
              <a:rPr lang="en-US" sz="3200" b="1" dirty="0"/>
              <a:t>used to design the network. </a:t>
            </a:r>
            <a:endParaRPr lang="en-US" sz="3200" b="1" dirty="0" smtClean="0"/>
          </a:p>
          <a:p>
            <a:endParaRPr lang="en-US" sz="3200" b="1" dirty="0"/>
          </a:p>
          <a:p>
            <a:r>
              <a:rPr lang="en-US" sz="3200" b="1" dirty="0" smtClean="0"/>
              <a:t>We </a:t>
            </a:r>
            <a:r>
              <a:rPr lang="en-US" sz="3200" b="1" dirty="0"/>
              <a:t>organize the models according to the phase of the </a:t>
            </a:r>
            <a:r>
              <a:rPr lang="en-US" sz="3200" b="1" dirty="0" smtClean="0"/>
              <a:t>network </a:t>
            </a:r>
            <a:r>
              <a:rPr lang="en-US" sz="3200" b="1" dirty="0"/>
              <a:t>design framework at which each model is likely to be useful</a:t>
            </a:r>
            <a:r>
              <a:rPr lang="en-US" sz="3200" b="1" dirty="0" smtClean="0"/>
              <a:t>.</a:t>
            </a:r>
          </a:p>
          <a:p>
            <a:r>
              <a:rPr lang="en-US" sz="3200" b="1" dirty="0" smtClean="0"/>
              <a:t> </a:t>
            </a:r>
          </a:p>
          <a:p>
            <a:r>
              <a:rPr lang="en-US" sz="3200" b="1" dirty="0"/>
              <a:t>PHASE II: NETWORK OPTIMIZATION MODELS </a:t>
            </a:r>
            <a:endParaRPr lang="en-US" sz="3200" b="1" dirty="0" smtClean="0"/>
          </a:p>
          <a:p>
            <a:r>
              <a:rPr lang="en-US" sz="3200" b="1" dirty="0"/>
              <a:t>PHASE </a:t>
            </a:r>
            <a:r>
              <a:rPr lang="en-US" sz="3200" b="1" dirty="0" smtClean="0"/>
              <a:t>IV: </a:t>
            </a:r>
            <a:r>
              <a:rPr lang="en-US" sz="3200" b="1" dirty="0"/>
              <a:t>NETWORK OPTIMIZATION MODELS </a:t>
            </a:r>
            <a:endParaRPr lang="en-US" sz="3200" b="1" dirty="0" smtClean="0"/>
          </a:p>
          <a:p>
            <a:r>
              <a:rPr lang="en-US" sz="3200" b="1" dirty="0"/>
              <a:t>PHASE Ill: GRAVITY LOCATION MODEL</a:t>
            </a:r>
          </a:p>
        </p:txBody>
      </p:sp>
      <p:sp>
        <p:nvSpPr>
          <p:cNvPr id="3" name="Title 1"/>
          <p:cNvSpPr txBox="1">
            <a:spLocks/>
          </p:cNvSpPr>
          <p:nvPr/>
        </p:nvSpPr>
        <p:spPr>
          <a:xfrm>
            <a:off x="102394" y="187899"/>
            <a:ext cx="10270331"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744200" y="187899"/>
            <a:ext cx="1304925" cy="1283714"/>
          </a:xfrm>
          <a:prstGeom prst="rect">
            <a:avLst/>
          </a:prstGeom>
        </p:spPr>
      </p:pic>
    </p:spTree>
    <p:extLst>
      <p:ext uri="{BB962C8B-B14F-4D97-AF65-F5344CB8AC3E}">
        <p14:creationId xmlns:p14="http://schemas.microsoft.com/office/powerpoint/2010/main" val="3218789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02393" y="187899"/>
            <a:ext cx="10113170"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solidFill>
                  <a:schemeClr val="tx1"/>
                </a:solidFill>
              </a:rPr>
              <a:t>PHASE II: NETWORK OPTIMIZATION MODELS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15588" y="187899"/>
            <a:ext cx="1464254" cy="1369439"/>
          </a:xfrm>
          <a:prstGeom prst="rect">
            <a:avLst/>
          </a:prstGeom>
        </p:spPr>
      </p:pic>
      <p:sp>
        <p:nvSpPr>
          <p:cNvPr id="6" name="Rectangle 5"/>
          <p:cNvSpPr/>
          <p:nvPr/>
        </p:nvSpPr>
        <p:spPr>
          <a:xfrm>
            <a:off x="371475" y="1660505"/>
            <a:ext cx="11508367" cy="4031873"/>
          </a:xfrm>
          <a:prstGeom prst="rect">
            <a:avLst/>
          </a:prstGeom>
        </p:spPr>
        <p:txBody>
          <a:bodyPr wrap="square">
            <a:spAutoFit/>
          </a:bodyPr>
          <a:lstStyle/>
          <a:p>
            <a:pPr algn="just"/>
            <a:r>
              <a:rPr lang="en-US" sz="3200" b="1" dirty="0" smtClean="0"/>
              <a:t>During </a:t>
            </a:r>
            <a:r>
              <a:rPr lang="en-US" sz="3200" b="1" dirty="0"/>
              <a:t>Phase II of the network design </a:t>
            </a:r>
            <a:r>
              <a:rPr lang="en-US" sz="3200" b="1" dirty="0" smtClean="0"/>
              <a:t>framework:</a:t>
            </a:r>
          </a:p>
          <a:p>
            <a:pPr algn="just"/>
            <a:endParaRPr lang="en-US" sz="3200" b="1" dirty="0"/>
          </a:p>
          <a:p>
            <a:pPr algn="just"/>
            <a:r>
              <a:rPr lang="en-US" sz="3200" b="1" dirty="0" smtClean="0"/>
              <a:t> a </a:t>
            </a:r>
            <a:r>
              <a:rPr lang="en-US" sz="3200" b="1" dirty="0"/>
              <a:t>manager considers regional demand, tariffs, economies of scale, and aggregate factor costs to decide the regions in which facilities are to be located. As an example, consider </a:t>
            </a:r>
            <a:r>
              <a:rPr lang="en-US" sz="3200" b="1" dirty="0" smtClean="0"/>
              <a:t>Sun Oil, </a:t>
            </a:r>
            <a:r>
              <a:rPr lang="en-US" sz="3200" b="1" dirty="0"/>
              <a:t>a </a:t>
            </a:r>
            <a:r>
              <a:rPr lang="en-US" sz="3200" b="1" dirty="0" smtClean="0"/>
              <a:t>manufacturer </a:t>
            </a:r>
            <a:r>
              <a:rPr lang="en-US" sz="3200" b="1" dirty="0"/>
              <a:t>of petrochemical products with worldwide sales. The Vice President of Supply Chain can consider several different options to meet demand. </a:t>
            </a:r>
          </a:p>
        </p:txBody>
      </p:sp>
    </p:spTree>
    <p:extLst>
      <p:ext uri="{BB962C8B-B14F-4D97-AF65-F5344CB8AC3E}">
        <p14:creationId xmlns:p14="http://schemas.microsoft.com/office/powerpoint/2010/main" val="11672426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2" y="1250514"/>
            <a:ext cx="11029950" cy="5016758"/>
          </a:xfrm>
          <a:prstGeom prst="rect">
            <a:avLst/>
          </a:prstGeom>
        </p:spPr>
        <p:txBody>
          <a:bodyPr wrap="square">
            <a:spAutoFit/>
          </a:bodyPr>
          <a:lstStyle/>
          <a:p>
            <a:pPr algn="just"/>
            <a:r>
              <a:rPr lang="en-US" sz="3200" b="1" dirty="0"/>
              <a:t>One possibility is to set up a facility in each region. The advantage of such an approach is that it lowers transportation cost and also helps avoids duties that may be imposed if product is imported from other regions. </a:t>
            </a:r>
            <a:endParaRPr lang="en-US" sz="3200" b="1" dirty="0" smtClean="0"/>
          </a:p>
          <a:p>
            <a:pPr algn="just"/>
            <a:endParaRPr lang="en-US" sz="3200" b="1" dirty="0"/>
          </a:p>
          <a:p>
            <a:pPr algn="just"/>
            <a:r>
              <a:rPr lang="en-US" sz="3200" b="1" dirty="0" smtClean="0"/>
              <a:t>The </a:t>
            </a:r>
            <a:r>
              <a:rPr lang="en-US" sz="3200" b="1" dirty="0"/>
              <a:t>disadvantage of this approach is that plants are sized to meet local demand and may not fully exploit economies of scale. An alternative approach is to consolidate plants in just a few regions. This improves economies of scale but increases transportation of scale but increases transportation cost</a:t>
            </a:r>
          </a:p>
        </p:txBody>
      </p:sp>
      <p:sp>
        <p:nvSpPr>
          <p:cNvPr id="3" name="Title 1"/>
          <p:cNvSpPr txBox="1">
            <a:spLocks/>
          </p:cNvSpPr>
          <p:nvPr/>
        </p:nvSpPr>
        <p:spPr>
          <a:xfrm>
            <a:off x="102394" y="187899"/>
            <a:ext cx="9941719"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572750" y="339103"/>
            <a:ext cx="1155445" cy="911411"/>
          </a:xfrm>
          <a:prstGeom prst="rect">
            <a:avLst/>
          </a:prstGeom>
        </p:spPr>
      </p:pic>
    </p:spTree>
    <p:extLst>
      <p:ext uri="{BB962C8B-B14F-4D97-AF65-F5344CB8AC3E}">
        <p14:creationId xmlns:p14="http://schemas.microsoft.com/office/powerpoint/2010/main" val="137035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5" y="101085"/>
            <a:ext cx="8249694"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4000" b="1" dirty="0"/>
              <a:t>The Capacitated Plant Location Model</a:t>
            </a:r>
          </a:p>
        </p:txBody>
      </p:sp>
      <p:sp>
        <p:nvSpPr>
          <p:cNvPr id="3" name="Rectangle 2"/>
          <p:cNvSpPr/>
          <p:nvPr/>
        </p:nvSpPr>
        <p:spPr>
          <a:xfrm>
            <a:off x="257175" y="913329"/>
            <a:ext cx="11772900" cy="5509200"/>
          </a:xfrm>
          <a:prstGeom prst="rect">
            <a:avLst/>
          </a:prstGeom>
        </p:spPr>
        <p:txBody>
          <a:bodyPr wrap="square">
            <a:spAutoFit/>
          </a:bodyPr>
          <a:lstStyle/>
          <a:p>
            <a:r>
              <a:rPr lang="en-US" sz="3200" b="1" dirty="0"/>
              <a:t>The capacitated plant location network optimization model requires the following inputs</a:t>
            </a:r>
            <a:r>
              <a:rPr lang="en-US" sz="3200" b="1" dirty="0" smtClean="0"/>
              <a:t>:</a:t>
            </a:r>
          </a:p>
          <a:p>
            <a:r>
              <a:rPr lang="en-US" sz="3200" b="1" dirty="0" smtClean="0"/>
              <a:t> </a:t>
            </a:r>
            <a:r>
              <a:rPr lang="en-US" sz="3200" b="1" dirty="0"/>
              <a:t>n = number of potential plant locations/capacity (each level of capacity will count as a separate location) </a:t>
            </a:r>
            <a:endParaRPr lang="en-US" sz="3200" b="1" dirty="0" smtClean="0"/>
          </a:p>
          <a:p>
            <a:r>
              <a:rPr lang="en-US" sz="3200" b="1" dirty="0" smtClean="0"/>
              <a:t>m </a:t>
            </a:r>
            <a:r>
              <a:rPr lang="en-US" sz="3200" b="1" dirty="0"/>
              <a:t>= number of markets or demand </a:t>
            </a:r>
            <a:r>
              <a:rPr lang="en-US" sz="3200" b="1" dirty="0" smtClean="0"/>
              <a:t>points</a:t>
            </a:r>
          </a:p>
          <a:p>
            <a:r>
              <a:rPr lang="en-US" sz="3200" b="1" dirty="0" smtClean="0"/>
              <a:t> </a:t>
            </a:r>
            <a:r>
              <a:rPr lang="en-US" sz="3200" b="1" dirty="0" err="1"/>
              <a:t>Dj</a:t>
            </a:r>
            <a:r>
              <a:rPr lang="en-US" sz="3200" b="1" dirty="0"/>
              <a:t> = annual demand from market </a:t>
            </a:r>
            <a:endParaRPr lang="en-US" sz="3200" b="1" dirty="0" smtClean="0"/>
          </a:p>
          <a:p>
            <a:r>
              <a:rPr lang="en-US" sz="3200" b="1" dirty="0" smtClean="0"/>
              <a:t>j </a:t>
            </a:r>
            <a:r>
              <a:rPr lang="en-US" sz="3200" b="1" dirty="0"/>
              <a:t>Ki = potential capacity of </a:t>
            </a:r>
            <a:r>
              <a:rPr lang="en-US" sz="3200" b="1" dirty="0" smtClean="0"/>
              <a:t>plant</a:t>
            </a:r>
          </a:p>
          <a:p>
            <a:r>
              <a:rPr lang="en-US" sz="3200" b="1" dirty="0" smtClean="0"/>
              <a:t> </a:t>
            </a:r>
            <a:r>
              <a:rPr lang="en-US" sz="3200" b="1" dirty="0" err="1"/>
              <a:t>i</a:t>
            </a:r>
            <a:r>
              <a:rPr lang="en-US" sz="3200" b="1" dirty="0"/>
              <a:t> fi = annualized fixed cost of keeping </a:t>
            </a:r>
            <a:r>
              <a:rPr lang="en-US" sz="3200" b="1" dirty="0" smtClean="0"/>
              <a:t>factory </a:t>
            </a:r>
            <a:r>
              <a:rPr lang="en-US" sz="3200" b="1" dirty="0" err="1"/>
              <a:t>i</a:t>
            </a:r>
            <a:r>
              <a:rPr lang="en-US" sz="3200" b="1" dirty="0"/>
              <a:t> open </a:t>
            </a:r>
            <a:endParaRPr lang="en-US" sz="3200" b="1" dirty="0" smtClean="0"/>
          </a:p>
          <a:p>
            <a:r>
              <a:rPr lang="en-US" sz="3200" b="1" dirty="0" err="1"/>
              <a:t>cij</a:t>
            </a:r>
            <a:r>
              <a:rPr lang="en-US" sz="3200" b="1" dirty="0"/>
              <a:t> = cost of producing and shipping one unit from factory I to market j (cost includes production, inventory, transportation, and tariffs) and shipping one unit from factory I to </a:t>
            </a:r>
            <a:r>
              <a:rPr lang="en-US" sz="3200" b="1" dirty="0" smtClean="0"/>
              <a:t>market</a:t>
            </a:r>
            <a:endParaRPr lang="en-US" sz="3200" b="1" dirty="0"/>
          </a:p>
        </p:txBody>
      </p:sp>
      <p:pic>
        <p:nvPicPr>
          <p:cNvPr id="4" name="Picture 3"/>
          <p:cNvPicPr>
            <a:picLocks noChangeAspect="1"/>
          </p:cNvPicPr>
          <p:nvPr/>
        </p:nvPicPr>
        <p:blipFill>
          <a:blip r:embed="rId2"/>
          <a:stretch>
            <a:fillRect/>
          </a:stretch>
        </p:blipFill>
        <p:spPr>
          <a:xfrm>
            <a:off x="10587038" y="0"/>
            <a:ext cx="1098295" cy="1100138"/>
          </a:xfrm>
          <a:prstGeom prst="rect">
            <a:avLst/>
          </a:prstGeom>
        </p:spPr>
      </p:pic>
    </p:spTree>
    <p:extLst>
      <p:ext uri="{BB962C8B-B14F-4D97-AF65-F5344CB8AC3E}">
        <p14:creationId xmlns:p14="http://schemas.microsoft.com/office/powerpoint/2010/main" val="2396528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2988" y="1661636"/>
            <a:ext cx="9372600" cy="4031873"/>
          </a:xfrm>
          <a:prstGeom prst="rect">
            <a:avLst/>
          </a:prstGeom>
        </p:spPr>
        <p:txBody>
          <a:bodyPr wrap="square">
            <a:spAutoFit/>
          </a:bodyPr>
          <a:lstStyle/>
          <a:p>
            <a:pPr algn="just"/>
            <a:r>
              <a:rPr lang="en-US" sz="3200" b="1" dirty="0" smtClean="0"/>
              <a:t>The </a:t>
            </a:r>
            <a:r>
              <a:rPr lang="en-US" sz="3200" b="1" dirty="0"/>
              <a:t>supply chain team's goal is to decide on a network design that maximizes </a:t>
            </a:r>
            <a:r>
              <a:rPr lang="en-US" sz="3200" b="1" dirty="0" smtClean="0"/>
              <a:t>profits </a:t>
            </a:r>
            <a:r>
              <a:rPr lang="en-US" sz="3200" b="1" dirty="0"/>
              <a:t>after taxes. </a:t>
            </a:r>
            <a:endParaRPr lang="en-US" sz="3200" b="1" dirty="0" smtClean="0"/>
          </a:p>
          <a:p>
            <a:pPr algn="just"/>
            <a:endParaRPr lang="en-US" sz="3200" b="1" dirty="0"/>
          </a:p>
          <a:p>
            <a:pPr algn="just"/>
            <a:r>
              <a:rPr lang="en-US" sz="3200" b="1" dirty="0" smtClean="0"/>
              <a:t>For </a:t>
            </a:r>
            <a:r>
              <a:rPr lang="en-US" sz="3200" b="1" dirty="0"/>
              <a:t>the sake of simplicity, however, we assume that all demand must be met and taxes on earnings are ignored. The model thus focuses on minimizing the cost of meeting global demand. It can, however, be modified to include profits and taxes. </a:t>
            </a:r>
          </a:p>
        </p:txBody>
      </p:sp>
      <p:sp>
        <p:nvSpPr>
          <p:cNvPr id="3" name="Rectangle 2"/>
          <p:cNvSpPr/>
          <p:nvPr/>
        </p:nvSpPr>
        <p:spPr>
          <a:xfrm>
            <a:off x="257175" y="343973"/>
            <a:ext cx="8701088" cy="76944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4400" b="1" dirty="0" smtClean="0"/>
              <a:t>Cont.</a:t>
            </a:r>
            <a:endParaRPr lang="en-US" sz="4400" b="1" dirty="0"/>
          </a:p>
        </p:txBody>
      </p:sp>
      <p:pic>
        <p:nvPicPr>
          <p:cNvPr id="4" name="Picture 3"/>
          <p:cNvPicPr>
            <a:picLocks noChangeAspect="1"/>
          </p:cNvPicPr>
          <p:nvPr/>
        </p:nvPicPr>
        <p:blipFill>
          <a:blip r:embed="rId2"/>
          <a:stretch>
            <a:fillRect/>
          </a:stretch>
        </p:blipFill>
        <p:spPr>
          <a:xfrm>
            <a:off x="10415588" y="159690"/>
            <a:ext cx="1402202" cy="1298561"/>
          </a:xfrm>
          <a:prstGeom prst="rect">
            <a:avLst/>
          </a:prstGeom>
        </p:spPr>
      </p:pic>
    </p:spTree>
    <p:extLst>
      <p:ext uri="{BB962C8B-B14F-4D97-AF65-F5344CB8AC3E}">
        <p14:creationId xmlns:p14="http://schemas.microsoft.com/office/powerpoint/2010/main" val="685245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978" y="172522"/>
            <a:ext cx="994791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4000" b="1" dirty="0"/>
              <a:t>PHASE IV: NETWORK OPTIMIZATION MODELS </a:t>
            </a:r>
          </a:p>
        </p:txBody>
      </p:sp>
      <p:sp>
        <p:nvSpPr>
          <p:cNvPr id="3" name="Rectangle 2"/>
          <p:cNvSpPr/>
          <p:nvPr/>
        </p:nvSpPr>
        <p:spPr>
          <a:xfrm>
            <a:off x="557213" y="1184791"/>
            <a:ext cx="11187112" cy="5016758"/>
          </a:xfrm>
          <a:prstGeom prst="rect">
            <a:avLst/>
          </a:prstGeom>
        </p:spPr>
        <p:txBody>
          <a:bodyPr wrap="square">
            <a:spAutoFit/>
          </a:bodyPr>
          <a:lstStyle/>
          <a:p>
            <a:pPr algn="just"/>
            <a:r>
              <a:rPr lang="en-US" sz="3200" b="1" dirty="0">
                <a:solidFill>
                  <a:srgbClr val="FF0000"/>
                </a:solidFill>
              </a:rPr>
              <a:t>During Phase </a:t>
            </a:r>
            <a:r>
              <a:rPr lang="en-US" sz="3200" b="1" dirty="0" smtClean="0">
                <a:solidFill>
                  <a:srgbClr val="FF0000"/>
                </a:solidFill>
              </a:rPr>
              <a:t>IV</a:t>
            </a:r>
            <a:r>
              <a:rPr lang="en-US" sz="3200" b="1" dirty="0" smtClean="0"/>
              <a:t>,</a:t>
            </a:r>
          </a:p>
          <a:p>
            <a:pPr algn="just"/>
            <a:r>
              <a:rPr lang="en-US" sz="3200" b="1" dirty="0" smtClean="0"/>
              <a:t> </a:t>
            </a:r>
            <a:r>
              <a:rPr lang="en-US" sz="3200" b="1" dirty="0"/>
              <a:t>a manager decides on the location and capacity </a:t>
            </a:r>
            <a:r>
              <a:rPr lang="en-US" sz="3200" b="1" dirty="0" smtClean="0"/>
              <a:t>allocation </a:t>
            </a:r>
            <a:r>
              <a:rPr lang="en-US" sz="3200" b="1" dirty="0"/>
              <a:t>for each facility. Besides locating the facilities, a manager also decides how markets are allocated to facilities</a:t>
            </a:r>
            <a:r>
              <a:rPr lang="en-US" sz="3200" b="1" dirty="0" smtClean="0"/>
              <a:t>.</a:t>
            </a:r>
          </a:p>
          <a:p>
            <a:pPr algn="just"/>
            <a:endParaRPr lang="en-US" sz="3200" b="1" dirty="0" smtClean="0"/>
          </a:p>
          <a:p>
            <a:pPr algn="just"/>
            <a:r>
              <a:rPr lang="en-US" sz="3200" b="1" dirty="0" smtClean="0"/>
              <a:t> </a:t>
            </a:r>
            <a:r>
              <a:rPr lang="en-US" sz="3200" b="1" dirty="0"/>
              <a:t>This allocation must account for customer service constraints in terms of response time. The demand allocation decision can be altered on a regular basis as costs change and markets evolve. When designing the network, both location and allocation decisions are made jointly. </a:t>
            </a:r>
          </a:p>
        </p:txBody>
      </p:sp>
    </p:spTree>
    <p:extLst>
      <p:ext uri="{BB962C8B-B14F-4D97-AF65-F5344CB8AC3E}">
        <p14:creationId xmlns:p14="http://schemas.microsoft.com/office/powerpoint/2010/main" val="37783428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8587" y="187899"/>
            <a:ext cx="10172700"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a:solidFill>
                  <a:schemeClr val="tx1"/>
                </a:solidFill>
              </a:rPr>
              <a:t>PHASE Ill: GRAVITY LOCATION MODEL</a:t>
            </a:r>
          </a:p>
        </p:txBody>
      </p:sp>
      <p:pic>
        <p:nvPicPr>
          <p:cNvPr id="3" name="Picture 2"/>
          <p:cNvPicPr>
            <a:picLocks noChangeAspect="1"/>
          </p:cNvPicPr>
          <p:nvPr/>
        </p:nvPicPr>
        <p:blipFill>
          <a:blip r:embed="rId2"/>
          <a:stretch>
            <a:fillRect/>
          </a:stretch>
        </p:blipFill>
        <p:spPr>
          <a:xfrm>
            <a:off x="10539841" y="187899"/>
            <a:ext cx="1404509" cy="1298001"/>
          </a:xfrm>
          <a:prstGeom prst="rect">
            <a:avLst/>
          </a:prstGeom>
        </p:spPr>
      </p:pic>
      <p:sp>
        <p:nvSpPr>
          <p:cNvPr id="4" name="Rectangle 3"/>
          <p:cNvSpPr/>
          <p:nvPr/>
        </p:nvSpPr>
        <p:spPr>
          <a:xfrm>
            <a:off x="442913" y="1485900"/>
            <a:ext cx="11501437" cy="4524315"/>
          </a:xfrm>
          <a:prstGeom prst="rect">
            <a:avLst/>
          </a:prstGeom>
        </p:spPr>
        <p:txBody>
          <a:bodyPr wrap="square">
            <a:spAutoFit/>
          </a:bodyPr>
          <a:lstStyle/>
          <a:p>
            <a:r>
              <a:rPr lang="en-US" sz="3200" b="1" dirty="0"/>
              <a:t>During Phase III </a:t>
            </a:r>
            <a:r>
              <a:rPr lang="en-US" sz="3200" b="1" dirty="0" smtClean="0"/>
              <a:t>, </a:t>
            </a:r>
            <a:r>
              <a:rPr lang="en-US" sz="3200" b="1" dirty="0"/>
              <a:t>a manager identifies potential locations in each region where the company has decided to locate a plant. As a preliminary step, the manager needs to identify the geographic location where potential sites may be </a:t>
            </a:r>
            <a:r>
              <a:rPr lang="en-US" sz="3200" b="1" dirty="0" smtClean="0"/>
              <a:t>considered. </a:t>
            </a:r>
          </a:p>
          <a:p>
            <a:endParaRPr lang="en-US" sz="3200" b="1" dirty="0" smtClean="0"/>
          </a:p>
          <a:p>
            <a:r>
              <a:rPr lang="en-US" sz="3200" b="1" dirty="0" smtClean="0"/>
              <a:t>Gravity </a:t>
            </a:r>
            <a:r>
              <a:rPr lang="en-US" sz="3200" b="1" dirty="0"/>
              <a:t>location models can be useful when identifying suitable geographic locations within a region. </a:t>
            </a:r>
            <a:r>
              <a:rPr lang="en-US" sz="3200" b="1" dirty="0" smtClean="0"/>
              <a:t>Gravity </a:t>
            </a:r>
            <a:r>
              <a:rPr lang="en-US" sz="3200" b="1" dirty="0"/>
              <a:t>models are used to find locations that minimize the cost of transporting raw materials from suppliers and finished goods to the markets served. </a:t>
            </a:r>
          </a:p>
        </p:txBody>
      </p:sp>
    </p:spTree>
    <p:extLst>
      <p:ext uri="{BB962C8B-B14F-4D97-AF65-F5344CB8AC3E}">
        <p14:creationId xmlns:p14="http://schemas.microsoft.com/office/powerpoint/2010/main" val="1413138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570377"/>
            <a:ext cx="11187113" cy="4031873"/>
          </a:xfrm>
          <a:prstGeom prst="rect">
            <a:avLst/>
          </a:prstGeom>
        </p:spPr>
        <p:txBody>
          <a:bodyPr wrap="square">
            <a:spAutoFit/>
          </a:bodyPr>
          <a:lstStyle/>
          <a:p>
            <a:pPr algn="just"/>
            <a:r>
              <a:rPr lang="en-US" sz="3200" b="1" dirty="0"/>
              <a:t>Gravity models assume that both the markets and the supply sources can </a:t>
            </a:r>
            <a:r>
              <a:rPr lang="en-US" sz="3200" b="1" dirty="0" smtClean="0"/>
              <a:t>located </a:t>
            </a:r>
            <a:r>
              <a:rPr lang="en-US" sz="3200" b="1" dirty="0"/>
              <a:t>as grid points on a plane. </a:t>
            </a:r>
            <a:endParaRPr lang="en-US" sz="3200" b="1" dirty="0" smtClean="0"/>
          </a:p>
          <a:p>
            <a:pPr algn="just"/>
            <a:endParaRPr lang="en-US" sz="3200" b="1" dirty="0"/>
          </a:p>
          <a:p>
            <a:pPr algn="just"/>
            <a:r>
              <a:rPr lang="en-US" sz="3200" b="1" dirty="0" smtClean="0"/>
              <a:t>All </a:t>
            </a:r>
            <a:r>
              <a:rPr lang="en-US" sz="3200" b="1" dirty="0"/>
              <a:t>distances are calculated as the geometric distance </a:t>
            </a:r>
            <a:r>
              <a:rPr lang="en-US" sz="3200" b="1" dirty="0" smtClean="0"/>
              <a:t>between </a:t>
            </a:r>
          </a:p>
          <a:p>
            <a:pPr algn="just"/>
            <a:r>
              <a:rPr lang="en-US" sz="3200" b="1" dirty="0" smtClean="0"/>
              <a:t>two </a:t>
            </a:r>
            <a:r>
              <a:rPr lang="en-US" sz="3200" b="1" dirty="0"/>
              <a:t>points on the plane. </a:t>
            </a:r>
            <a:endParaRPr lang="en-US" sz="3200" b="1" dirty="0" smtClean="0"/>
          </a:p>
          <a:p>
            <a:pPr algn="just"/>
            <a:endParaRPr lang="en-US" sz="3200" b="1" dirty="0" smtClean="0"/>
          </a:p>
          <a:p>
            <a:pPr algn="just"/>
            <a:r>
              <a:rPr lang="en-US" sz="3200" b="1" dirty="0" smtClean="0"/>
              <a:t>These </a:t>
            </a:r>
            <a:r>
              <a:rPr lang="en-US" sz="3200" b="1" dirty="0"/>
              <a:t>models also assume that the transportation </a:t>
            </a:r>
            <a:r>
              <a:rPr lang="en-US" sz="3200" b="1" dirty="0" smtClean="0"/>
              <a:t>cost </a:t>
            </a:r>
            <a:r>
              <a:rPr lang="en-US" sz="3200" b="1" dirty="0"/>
              <a:t>grows linearly with the quantity shipped.</a:t>
            </a:r>
          </a:p>
        </p:txBody>
      </p:sp>
      <p:sp>
        <p:nvSpPr>
          <p:cNvPr id="3" name="Rectangle 2"/>
          <p:cNvSpPr/>
          <p:nvPr/>
        </p:nvSpPr>
        <p:spPr>
          <a:xfrm>
            <a:off x="257175" y="343973"/>
            <a:ext cx="8701088" cy="76944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4400" b="1" dirty="0" smtClean="0"/>
              <a:t>Cont.</a:t>
            </a:r>
            <a:endParaRPr lang="en-US" sz="4400" b="1" dirty="0"/>
          </a:p>
        </p:txBody>
      </p:sp>
    </p:spTree>
    <p:extLst>
      <p:ext uri="{BB962C8B-B14F-4D97-AF65-F5344CB8AC3E}">
        <p14:creationId xmlns:p14="http://schemas.microsoft.com/office/powerpoint/2010/main" val="10473300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250825"/>
            <a:ext cx="99202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a:t>
            </a:r>
            <a:r>
              <a:rPr lang="en-US" dirty="0" smtClean="0">
                <a:solidFill>
                  <a:schemeClr val="tx1"/>
                </a:solidFill>
              </a:rPr>
              <a:t>IT in </a:t>
            </a:r>
            <a:r>
              <a:rPr lang="en-US" dirty="0">
                <a:solidFill>
                  <a:schemeClr val="tx1"/>
                </a:solidFill>
              </a:rPr>
              <a:t>network design</a:t>
            </a:r>
          </a:p>
        </p:txBody>
      </p:sp>
      <p:sp>
        <p:nvSpPr>
          <p:cNvPr id="3" name="Content Placeholder 2"/>
          <p:cNvSpPr>
            <a:spLocks noGrp="1"/>
          </p:cNvSpPr>
          <p:nvPr>
            <p:ph idx="1"/>
          </p:nvPr>
        </p:nvSpPr>
        <p:spPr/>
        <p:txBody>
          <a:bodyPr>
            <a:normAutofit/>
          </a:bodyPr>
          <a:lstStyle/>
          <a:p>
            <a:pPr marL="0" indent="0" algn="just">
              <a:buNone/>
            </a:pPr>
            <a:r>
              <a:rPr lang="en-US" sz="3200" b="1" dirty="0"/>
              <a:t>In this chapter, we discuss a variety of methodologies in Excel that can be used to solve network design problems. </a:t>
            </a:r>
            <a:r>
              <a:rPr lang="en-US" sz="3200" b="1" dirty="0" smtClean="0"/>
              <a:t>For </a:t>
            </a:r>
            <a:r>
              <a:rPr lang="en-US" sz="3200" b="1" dirty="0"/>
              <a:t>much larger problems, there are four ways that an IT system can help with network design relative to the use of a general-purpose tool such as Excel</a:t>
            </a:r>
            <a:r>
              <a:rPr lang="en-US" sz="3200" b="1" dirty="0" smtClean="0"/>
              <a:t>.</a:t>
            </a:r>
          </a:p>
          <a:p>
            <a:pPr marL="0" indent="0" algn="just">
              <a:buNone/>
            </a:pPr>
            <a:r>
              <a:rPr lang="en-US" sz="3200" b="1" dirty="0"/>
              <a:t>Even though IT may seem at first glance that the strategic nature of the network design problem makes information technology systems less valuable, good IT systems can significantly improve the capability of a network designer.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415588" y="167734"/>
            <a:ext cx="1652159" cy="1463167"/>
          </a:xfrm>
          <a:prstGeom prst="rect">
            <a:avLst/>
          </a:prstGeom>
        </p:spPr>
      </p:pic>
    </p:spTree>
    <p:extLst>
      <p:ext uri="{BB962C8B-B14F-4D97-AF65-F5344CB8AC3E}">
        <p14:creationId xmlns:p14="http://schemas.microsoft.com/office/powerpoint/2010/main" val="934527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379" y="89154"/>
            <a:ext cx="98869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62379" y="1854200"/>
            <a:ext cx="11101387" cy="4351338"/>
          </a:xfrm>
        </p:spPr>
        <p:txBody>
          <a:bodyPr>
            <a:noAutofit/>
          </a:bodyPr>
          <a:lstStyle/>
          <a:p>
            <a:pPr marL="514350" indent="-514350" algn="just">
              <a:buAutoNum type="arabicPeriod"/>
            </a:pPr>
            <a:r>
              <a:rPr lang="en-US" sz="3200" b="1" dirty="0" smtClean="0"/>
              <a:t>A </a:t>
            </a:r>
            <a:r>
              <a:rPr lang="en-US" sz="3200" b="1" dirty="0"/>
              <a:t>good network design IT system makes the modeling of the network design problems much easier than in a general-purpose tool such as Excel. These applications have many built-in tools that facilitate an accurate description of a large supply chain network and incorporate realistic features that would be time consuming and difficult to build in Excel</a:t>
            </a:r>
            <a:r>
              <a:rPr lang="en-US" sz="3200" b="1" dirty="0" smtClean="0"/>
              <a:t>.</a:t>
            </a:r>
          </a:p>
          <a:p>
            <a:pPr marL="514350" indent="-514350" algn="just">
              <a:buFont typeface="Arial" panose="020B0604020202020204" pitchFamily="34" charset="0"/>
              <a:buAutoNum type="arabicPeriod"/>
            </a:pPr>
            <a:r>
              <a:rPr lang="en-US" sz="3200" b="1" dirty="0"/>
              <a:t>2. An IT system contains high-performance optimization technologies, which deliver a high-quality solution for large problems in a reasonable amount of time. </a:t>
            </a:r>
          </a:p>
        </p:txBody>
      </p:sp>
      <p:pic>
        <p:nvPicPr>
          <p:cNvPr id="4" name="Picture 3"/>
          <p:cNvPicPr>
            <a:picLocks noChangeAspect="1"/>
          </p:cNvPicPr>
          <p:nvPr/>
        </p:nvPicPr>
        <p:blipFill>
          <a:blip r:embed="rId2"/>
          <a:stretch>
            <a:fillRect/>
          </a:stretch>
        </p:blipFill>
        <p:spPr>
          <a:xfrm>
            <a:off x="10356270" y="89154"/>
            <a:ext cx="1652159" cy="1463167"/>
          </a:xfrm>
          <a:prstGeom prst="rect">
            <a:avLst/>
          </a:prstGeom>
        </p:spPr>
      </p:pic>
    </p:spTree>
    <p:extLst>
      <p:ext uri="{BB962C8B-B14F-4D97-AF65-F5344CB8AC3E}">
        <p14:creationId xmlns:p14="http://schemas.microsoft.com/office/powerpoint/2010/main" val="29782308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 good network design application also allows for an analysis of various "what if" scenarios. Given the uncertainty associated with forecasts, the ability to evaluate network designs in a variety of scenarios is a very powerful tool for a designer. </a:t>
            </a:r>
            <a:endParaRPr lang="en-US" sz="3200" b="1" dirty="0" smtClean="0"/>
          </a:p>
          <a:p>
            <a:pPr marL="0" indent="0" algn="just">
              <a:buNone/>
            </a:pPr>
            <a:r>
              <a:rPr lang="en-US" sz="3200" b="1" dirty="0" smtClean="0"/>
              <a:t>A </a:t>
            </a:r>
            <a:r>
              <a:rPr lang="en-US" sz="3200" b="1" dirty="0"/>
              <a:t>network designer may find it much more appropriate to select a design that gives very good costs in many likely scenarios rather than a design that is optimal in one scenario but very poor in another.</a:t>
            </a:r>
          </a:p>
        </p:txBody>
      </p:sp>
      <p:pic>
        <p:nvPicPr>
          <p:cNvPr id="4" name="Picture 3"/>
          <p:cNvPicPr>
            <a:picLocks noChangeAspect="1"/>
          </p:cNvPicPr>
          <p:nvPr/>
        </p:nvPicPr>
        <p:blipFill>
          <a:blip r:embed="rId2"/>
          <a:stretch>
            <a:fillRect/>
          </a:stretch>
        </p:blipFill>
        <p:spPr>
          <a:xfrm>
            <a:off x="10272713" y="202120"/>
            <a:ext cx="1652159" cy="1463167"/>
          </a:xfrm>
          <a:prstGeom prst="rect">
            <a:avLst/>
          </a:prstGeom>
        </p:spPr>
      </p:pic>
      <p:sp>
        <p:nvSpPr>
          <p:cNvPr id="6" name="Title 1"/>
          <p:cNvSpPr>
            <a:spLocks noGrp="1"/>
          </p:cNvSpPr>
          <p:nvPr>
            <p:ph type="title"/>
          </p:nvPr>
        </p:nvSpPr>
        <p:spPr>
          <a:xfrm>
            <a:off x="385763" y="202120"/>
            <a:ext cx="98869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1099810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688" y="222250"/>
            <a:ext cx="103203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Making network design decisions in practice</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Managers </a:t>
            </a:r>
            <a:r>
              <a:rPr lang="en-US" sz="3200" b="1" dirty="0"/>
              <a:t>should keep the following issues in mind when making network design decisions for a supply chain. </a:t>
            </a:r>
            <a:endParaRPr lang="en-US" sz="3200" b="1" dirty="0" smtClean="0"/>
          </a:p>
          <a:p>
            <a:pPr algn="just">
              <a:buFont typeface="Wingdings" panose="05000000000000000000" pitchFamily="2" charset="2"/>
              <a:buChar char="Ø"/>
            </a:pPr>
            <a:r>
              <a:rPr lang="en-US" sz="3200" b="1" dirty="0" smtClean="0"/>
              <a:t>Do </a:t>
            </a:r>
            <a:r>
              <a:rPr lang="en-US" sz="3200" b="1" dirty="0"/>
              <a:t>not underestimate the life span of facilities. It is important to think through the long-term consequences of facility decisions because facilities last a long time and have an enduring impact on a firm's performance. </a:t>
            </a:r>
            <a:endParaRPr lang="en-US" sz="3200" b="1" dirty="0" smtClean="0"/>
          </a:p>
          <a:p>
            <a:pPr algn="just">
              <a:buFont typeface="Wingdings" panose="05000000000000000000" pitchFamily="2" charset="2"/>
              <a:buChar char="Ø"/>
            </a:pPr>
            <a:r>
              <a:rPr lang="en-US" sz="3200" b="1" dirty="0" smtClean="0"/>
              <a:t>Managers </a:t>
            </a:r>
            <a:r>
              <a:rPr lang="en-US" sz="3200" b="1" dirty="0"/>
              <a:t>must consider not only future demand and costs but also scenarios in which technology may change. </a:t>
            </a:r>
          </a:p>
        </p:txBody>
      </p:sp>
      <p:pic>
        <p:nvPicPr>
          <p:cNvPr id="4" name="Picture 3"/>
          <p:cNvPicPr>
            <a:picLocks noChangeAspect="1"/>
          </p:cNvPicPr>
          <p:nvPr/>
        </p:nvPicPr>
        <p:blipFill>
          <a:blip r:embed="rId2"/>
          <a:stretch>
            <a:fillRect/>
          </a:stretch>
        </p:blipFill>
        <p:spPr>
          <a:xfrm>
            <a:off x="10487025" y="222250"/>
            <a:ext cx="1652159" cy="1463167"/>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122238"/>
            <a:ext cx="101631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Making network design decisions in practice</a:t>
            </a:r>
          </a:p>
        </p:txBody>
      </p:sp>
      <p:sp>
        <p:nvSpPr>
          <p:cNvPr id="3" name="Content Placeholder 2"/>
          <p:cNvSpPr>
            <a:spLocks noGrp="1"/>
          </p:cNvSpPr>
          <p:nvPr>
            <p:ph idx="1"/>
          </p:nvPr>
        </p:nvSpPr>
        <p:spPr>
          <a:xfrm>
            <a:off x="0" y="1447801"/>
            <a:ext cx="11515725" cy="5110162"/>
          </a:xfrm>
        </p:spPr>
        <p:txBody>
          <a:bodyPr>
            <a:noAutofit/>
          </a:bodyPr>
          <a:lstStyle/>
          <a:p>
            <a:pPr marL="0" indent="0" algn="just">
              <a:buNone/>
            </a:pPr>
            <a:endParaRPr lang="en-US" sz="3200" b="1" dirty="0" smtClean="0"/>
          </a:p>
          <a:p>
            <a:pPr marL="0" indent="0" algn="just">
              <a:buNone/>
            </a:pPr>
            <a:r>
              <a:rPr lang="en-US" sz="3200" b="1" dirty="0" smtClean="0"/>
              <a:t>facilities </a:t>
            </a:r>
            <a:r>
              <a:rPr lang="en-US" sz="3200" b="1" dirty="0"/>
              <a:t>may become useless within a few years. </a:t>
            </a:r>
            <a:endParaRPr lang="en-US" sz="3200" b="1" dirty="0" smtClean="0"/>
          </a:p>
          <a:p>
            <a:pPr marL="0" indent="0" algn="just">
              <a:buNone/>
            </a:pPr>
            <a:r>
              <a:rPr lang="en-US" sz="3200" b="1" dirty="0" smtClean="0"/>
              <a:t>For </a:t>
            </a:r>
            <a:r>
              <a:rPr lang="en-US" sz="3200" b="1" dirty="0"/>
              <a:t>example, </a:t>
            </a:r>
            <a:endParaRPr lang="en-US" sz="3200" b="1" dirty="0" smtClean="0"/>
          </a:p>
          <a:p>
            <a:pPr algn="just">
              <a:buFont typeface="Wingdings" panose="05000000000000000000" pitchFamily="2" charset="2"/>
              <a:buChar char="Ø"/>
            </a:pPr>
            <a:r>
              <a:rPr lang="en-US" sz="3200" b="1" dirty="0" smtClean="0"/>
              <a:t>an </a:t>
            </a:r>
            <a:r>
              <a:rPr lang="en-US" sz="3200" b="1" dirty="0"/>
              <a:t>insurance company moved its clerical labor from a metropolitan location to a suburban location to lower </a:t>
            </a:r>
            <a:r>
              <a:rPr lang="en-US" sz="3200" b="1" dirty="0" smtClean="0"/>
              <a:t>costs.</a:t>
            </a:r>
          </a:p>
          <a:p>
            <a:pPr marL="0" indent="0" algn="just">
              <a:buNone/>
            </a:pPr>
            <a:endParaRPr lang="en-US" sz="3200" b="1" dirty="0" smtClean="0"/>
          </a:p>
          <a:p>
            <a:pPr algn="just">
              <a:buFont typeface="Wingdings" panose="05000000000000000000" pitchFamily="2" charset="2"/>
              <a:buChar char="Ø"/>
            </a:pPr>
            <a:r>
              <a:rPr lang="en-US" sz="3200" b="1" dirty="0" smtClean="0"/>
              <a:t> With </a:t>
            </a:r>
            <a:r>
              <a:rPr lang="en-US" sz="3200" b="1" dirty="0"/>
              <a:t>increasing automation, the need for clerical labor decreased significantly and within a few years the facility was no longer needed. </a:t>
            </a:r>
            <a:endParaRPr lang="en-US" sz="3200" b="1" dirty="0" smtClean="0"/>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439401" y="122238"/>
            <a:ext cx="1652159" cy="1463167"/>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5" y="236538"/>
            <a:ext cx="102489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Making network design decisions in practice</a:t>
            </a:r>
          </a:p>
        </p:txBody>
      </p:sp>
      <p:sp>
        <p:nvSpPr>
          <p:cNvPr id="3" name="Content Placeholder 2"/>
          <p:cNvSpPr>
            <a:spLocks noGrp="1"/>
          </p:cNvSpPr>
          <p:nvPr>
            <p:ph idx="1"/>
          </p:nvPr>
        </p:nvSpPr>
        <p:spPr>
          <a:xfrm>
            <a:off x="338137" y="1939925"/>
            <a:ext cx="10515600" cy="4351338"/>
          </a:xfrm>
        </p:spPr>
        <p:txBody>
          <a:bodyPr>
            <a:normAutofit/>
          </a:bodyPr>
          <a:lstStyle/>
          <a:p>
            <a:pPr marL="0" indent="0" algn="just">
              <a:buNone/>
            </a:pPr>
            <a:r>
              <a:rPr lang="en-US" sz="3200" b="1" dirty="0"/>
              <a:t>Within most supply chains, production facilities are harder to change than storage facilities</a:t>
            </a:r>
            <a:r>
              <a:rPr lang="en-US" sz="3200" b="1" dirty="0" smtClean="0"/>
              <a:t>.</a:t>
            </a:r>
          </a:p>
          <a:p>
            <a:pPr algn="just">
              <a:buFont typeface="Wingdings" panose="05000000000000000000" pitchFamily="2" charset="2"/>
              <a:buChar char="Ø"/>
            </a:pPr>
            <a:r>
              <a:rPr lang="en-US" sz="3200" b="1" dirty="0" smtClean="0"/>
              <a:t> </a:t>
            </a:r>
            <a:r>
              <a:rPr lang="en-US" sz="3200" b="1" dirty="0"/>
              <a:t>Supply chain network designers must consider that any factories that they put in place will stay there for an extended period of a decade or more. </a:t>
            </a:r>
            <a:endParaRPr lang="en-US" sz="3200" b="1" dirty="0" smtClean="0"/>
          </a:p>
          <a:p>
            <a:pPr algn="just">
              <a:buFont typeface="Wingdings" panose="05000000000000000000" pitchFamily="2" charset="2"/>
              <a:buChar char="Ø"/>
            </a:pPr>
            <a:r>
              <a:rPr lang="en-US" sz="3200" b="1" dirty="0" smtClean="0"/>
              <a:t>Warehouses </a:t>
            </a:r>
            <a:r>
              <a:rPr lang="en-US" sz="3200" b="1" dirty="0"/>
              <a:t>or storage facilities, particularly those that are not owned by the company, can be changed within a year of making the decision</a:t>
            </a:r>
            <a:r>
              <a:rPr lang="en-US" sz="3200" b="1" dirty="0" smtClean="0"/>
              <a:t>.</a:t>
            </a:r>
            <a:r>
              <a:rPr lang="en-US" sz="3200" dirty="0"/>
              <a:t> </a:t>
            </a:r>
            <a:r>
              <a:rPr lang="en-US" sz="3200" b="1" dirty="0"/>
              <a:t>A good location decision can help a supply chain be responsive while keeping its costs low. </a:t>
            </a:r>
          </a:p>
          <a:p>
            <a:pPr marL="0" indent="0" algn="just">
              <a:buNone/>
            </a:pPr>
            <a:endParaRPr lang="en-US" sz="3200" b="1" dirty="0"/>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27720" y="236538"/>
            <a:ext cx="1652159" cy="1463167"/>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7" y="1070669"/>
            <a:ext cx="11830050" cy="5509200"/>
          </a:xfrm>
          <a:prstGeom prst="rect">
            <a:avLst/>
          </a:prstGeom>
        </p:spPr>
        <p:txBody>
          <a:bodyPr wrap="square">
            <a:spAutoFit/>
          </a:bodyPr>
          <a:lstStyle/>
          <a:p>
            <a:endParaRPr lang="en-US" sz="3200" b="1" dirty="0" smtClean="0"/>
          </a:p>
          <a:p>
            <a:r>
              <a:rPr lang="en-US" sz="3200" b="1" dirty="0" smtClean="0"/>
              <a:t>Facility </a:t>
            </a:r>
            <a:r>
              <a:rPr lang="en-US" sz="3200" b="1" dirty="0"/>
              <a:t>location decisions have a long-term impact on a supply chain's </a:t>
            </a:r>
            <a:r>
              <a:rPr lang="en-US" sz="3200" b="1" dirty="0" smtClean="0"/>
              <a:t>performance </a:t>
            </a:r>
            <a:r>
              <a:rPr lang="en-US" sz="3200" b="1" dirty="0"/>
              <a:t>because it is very expensive to shut down a facility or move it to a </a:t>
            </a:r>
            <a:r>
              <a:rPr lang="en-US" sz="3200" b="1" dirty="0" smtClean="0"/>
              <a:t>different location. </a:t>
            </a:r>
          </a:p>
          <a:p>
            <a:r>
              <a:rPr lang="en-US" sz="3200" b="1" dirty="0" smtClean="0">
                <a:solidFill>
                  <a:srgbClr val="FF0000"/>
                </a:solidFill>
              </a:rPr>
              <a:t>For </a:t>
            </a:r>
            <a:r>
              <a:rPr lang="en-US" sz="3200" b="1" dirty="0">
                <a:solidFill>
                  <a:srgbClr val="FF0000"/>
                </a:solidFill>
              </a:rPr>
              <a:t>example, </a:t>
            </a:r>
            <a:r>
              <a:rPr lang="en-US" sz="3200" b="1" dirty="0" smtClean="0"/>
              <a:t>Toyota </a:t>
            </a:r>
            <a:r>
              <a:rPr lang="en-US" sz="3200" b="1" dirty="0"/>
              <a:t>built its first U.S. assembly plant </a:t>
            </a:r>
            <a:r>
              <a:rPr lang="en-US" sz="3200" b="1" dirty="0" smtClean="0"/>
              <a:t>in Lexington</a:t>
            </a:r>
            <a:r>
              <a:rPr lang="en-US" sz="3200" b="1" dirty="0"/>
              <a:t>, Kentucky, </a:t>
            </a:r>
            <a:r>
              <a:rPr lang="en-US" sz="3200" b="1" dirty="0" smtClean="0"/>
              <a:t>and </a:t>
            </a:r>
            <a:r>
              <a:rPr lang="en-US" sz="3200" b="1" dirty="0"/>
              <a:t>has used the plant since then. </a:t>
            </a:r>
            <a:endParaRPr lang="en-US" sz="3200" b="1" dirty="0" smtClean="0"/>
          </a:p>
          <a:p>
            <a:pPr marL="457200" indent="-457200">
              <a:buFont typeface="Wingdings" panose="05000000000000000000" pitchFamily="2" charset="2"/>
              <a:buChar char="Ø"/>
            </a:pPr>
            <a:r>
              <a:rPr lang="en-US" sz="3200" b="1" dirty="0" smtClean="0"/>
              <a:t>The </a:t>
            </a:r>
            <a:r>
              <a:rPr lang="en-US" sz="3200" b="1" dirty="0"/>
              <a:t>Lexington plant proved very profitable for Toyota when the </a:t>
            </a:r>
            <a:r>
              <a:rPr lang="en-US" sz="3200" b="1" dirty="0">
                <a:solidFill>
                  <a:srgbClr val="FF0000"/>
                </a:solidFill>
              </a:rPr>
              <a:t>yen</a:t>
            </a:r>
            <a:r>
              <a:rPr lang="en-US" sz="3200" b="1" dirty="0"/>
              <a:t> strengthened and cars produced in Japan were too expensive to be cost competitive with cars produced in the United States. </a:t>
            </a:r>
            <a:endParaRPr lang="en-US" sz="3200" b="1" dirty="0" smtClean="0"/>
          </a:p>
          <a:p>
            <a:pPr marL="457200" indent="-457200">
              <a:buFont typeface="Wingdings" panose="05000000000000000000" pitchFamily="2" charset="2"/>
              <a:buChar char="Ø"/>
            </a:pPr>
            <a:r>
              <a:rPr lang="en-US" sz="3200" b="1" dirty="0" smtClean="0"/>
              <a:t>The </a:t>
            </a:r>
            <a:r>
              <a:rPr lang="en-US" sz="3200" b="1" dirty="0"/>
              <a:t>Lexington plant allowed Toyota to be responsive to the U.S. market while keeping costs low. </a:t>
            </a:r>
          </a:p>
        </p:txBody>
      </p:sp>
      <p:pic>
        <p:nvPicPr>
          <p:cNvPr id="3" name="Picture 2"/>
          <p:cNvPicPr>
            <a:picLocks noChangeAspect="1"/>
          </p:cNvPicPr>
          <p:nvPr/>
        </p:nvPicPr>
        <p:blipFill>
          <a:blip r:embed="rId2"/>
          <a:stretch>
            <a:fillRect/>
          </a:stretch>
        </p:blipFill>
        <p:spPr>
          <a:xfrm>
            <a:off x="10715625" y="282829"/>
            <a:ext cx="1483304" cy="1331659"/>
          </a:xfrm>
          <a:prstGeom prst="rect">
            <a:avLst/>
          </a:prstGeom>
        </p:spPr>
      </p:pic>
      <p:sp>
        <p:nvSpPr>
          <p:cNvPr id="4" name="Title 1"/>
          <p:cNvSpPr txBox="1">
            <a:spLocks/>
          </p:cNvSpPr>
          <p:nvPr/>
        </p:nvSpPr>
        <p:spPr>
          <a:xfrm>
            <a:off x="180975" y="236538"/>
            <a:ext cx="10248900"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38350952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smtClean="0"/>
              <a:t>Chapter 5</a:t>
            </a:r>
            <a:endParaRPr lang="en-US" dirty="0"/>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6567</TotalTime>
  <Words>3116</Words>
  <Application>Microsoft Office PowerPoint</Application>
  <PresentationFormat>Widescreen</PresentationFormat>
  <Paragraphs>238</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Calibri Light</vt:lpstr>
      <vt:lpstr>Wingdings</vt:lpstr>
      <vt:lpstr>Office Theme</vt:lpstr>
      <vt:lpstr>PowerPoint Presentation</vt:lpstr>
      <vt:lpstr>Learning Objectives</vt:lpstr>
      <vt:lpstr>The role of network design in the supply chain</vt:lpstr>
      <vt:lpstr>Cont.</vt:lpstr>
      <vt:lpstr>The role of network design in the supply chain</vt:lpstr>
      <vt:lpstr>PowerPoint Presentation</vt:lpstr>
      <vt:lpstr>PowerPoint Presentation</vt:lpstr>
      <vt:lpstr>PowerPoint Presentation</vt:lpstr>
      <vt:lpstr>Factors influencing network design decisions</vt:lpstr>
      <vt:lpstr>Cont.</vt:lpstr>
      <vt:lpstr>PowerPoint Presentation</vt:lpstr>
      <vt:lpstr>Technological factors</vt:lpstr>
      <vt:lpstr>Infrastructure factors</vt:lpstr>
      <vt:lpstr>Competitive factors</vt:lpstr>
      <vt:lpstr>Framework for network design decisions</vt:lpstr>
      <vt:lpstr>Phase 1: define a supply chain strategy/design</vt:lpstr>
      <vt:lpstr>Cont.</vt:lpstr>
      <vt:lpstr>Phase ii: define the regional facility configuration</vt:lpstr>
      <vt:lpstr>PowerPoint Presentation</vt:lpstr>
      <vt:lpstr>PowerPoint Presentation</vt:lpstr>
      <vt:lpstr>PowerPoint Presentation</vt:lpstr>
      <vt:lpstr>PHASE ill: SELECT A SET OF DESIRABLE POTENTIAL SITES</vt:lpstr>
      <vt:lpstr>Phase iv: location choices</vt:lpstr>
      <vt:lpstr>Models for facility location and capacity allocation</vt:lpstr>
      <vt:lpstr>Cont.</vt:lpstr>
      <vt:lpstr>Cont.</vt:lpstr>
      <vt:lpstr>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role of IT in network design</vt:lpstr>
      <vt:lpstr>Cont.</vt:lpstr>
      <vt:lpstr>Cont.</vt:lpstr>
      <vt:lpstr>Making network design decisions in practice</vt:lpstr>
      <vt:lpstr>Making network design decisions in practice</vt:lpstr>
      <vt:lpstr>Making network design decisions in practice</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PC</cp:lastModifiedBy>
  <cp:revision>124</cp:revision>
  <dcterms:created xsi:type="dcterms:W3CDTF">2020-10-15T07:04:09Z</dcterms:created>
  <dcterms:modified xsi:type="dcterms:W3CDTF">2023-07-12T15:09:59Z</dcterms:modified>
</cp:coreProperties>
</file>