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entation.xml" ContentType="application/vnd.openxmlformats-officedocument.presentationml.presentation.main+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3.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7"/>
  </p:notesMasterIdLst>
  <p:sldIdLst>
    <p:sldId id="480" r:id="rId2"/>
    <p:sldId id="483" r:id="rId3"/>
    <p:sldId id="482" r:id="rId4"/>
    <p:sldId id="484" r:id="rId5"/>
    <p:sldId id="277"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7" r:id="rId19"/>
    <p:sldId id="498" r:id="rId20"/>
    <p:sldId id="500" r:id="rId21"/>
    <p:sldId id="501" r:id="rId22"/>
    <p:sldId id="502" r:id="rId23"/>
    <p:sldId id="503" r:id="rId24"/>
    <p:sldId id="504" r:id="rId25"/>
    <p:sldId id="505" r:id="rId26"/>
    <p:sldId id="506" r:id="rId27"/>
    <p:sldId id="507" r:id="rId28"/>
    <p:sldId id="508" r:id="rId29"/>
    <p:sldId id="509" r:id="rId30"/>
    <p:sldId id="510" r:id="rId31"/>
    <p:sldId id="511" r:id="rId32"/>
    <p:sldId id="512" r:id="rId33"/>
    <p:sldId id="513" r:id="rId34"/>
    <p:sldId id="514" r:id="rId35"/>
    <p:sldId id="515" r:id="rId36"/>
    <p:sldId id="516" r:id="rId37"/>
    <p:sldId id="517" r:id="rId38"/>
    <p:sldId id="518" r:id="rId39"/>
    <p:sldId id="519" r:id="rId40"/>
    <p:sldId id="520" r:id="rId41"/>
    <p:sldId id="521" r:id="rId42"/>
    <p:sldId id="522" r:id="rId43"/>
    <p:sldId id="523" r:id="rId44"/>
    <p:sldId id="524" r:id="rId45"/>
    <p:sldId id="349"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67"/>
    <p:restoredTop sz="94658"/>
  </p:normalViewPr>
  <p:slideViewPr>
    <p:cSldViewPr>
      <p:cViewPr varScale="1">
        <p:scale>
          <a:sx n="116" d="100"/>
          <a:sy n="116" d="100"/>
        </p:scale>
        <p:origin x="1856" y="176"/>
      </p:cViewPr>
      <p:guideLst>
        <p:guide orient="horz" pos="2160"/>
        <p:guide pos="2880"/>
      </p:guideLst>
    </p:cSldViewPr>
  </p:slideViewPr>
  <p:notesTextViewPr>
    <p:cViewPr>
      <p:scale>
        <a:sx n="1" d="1"/>
        <a:sy n="1" d="1"/>
      </p:scale>
      <p:origin x="0" y="0"/>
    </p:cViewPr>
  </p:notesTextViewPr>
  <p:sorterViewPr>
    <p:cViewPr varScale="1">
      <p:scale>
        <a:sx n="100" d="100"/>
        <a:sy n="100" d="100"/>
      </p:scale>
      <p:origin x="0" y="0"/>
    </p:cViewPr>
  </p:sorterViewPr>
  <p:notesViewPr>
    <p:cSldViewPr>
      <p:cViewPr varScale="1">
        <p:scale>
          <a:sx n="81" d="100"/>
          <a:sy n="81" d="100"/>
        </p:scale>
        <p:origin x="4024"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FF2639-7BDB-4E55-9B1E-B0AB42B58F16}" type="datetimeFigureOut">
              <a:rPr lang="en-GB" smtClean="0"/>
              <a:t>30/11/2025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34FE5E-5292-472F-A869-66C3C35C871A}" type="slidenum">
              <a:rPr lang="en-GB" smtClean="0"/>
              <a:t>‹#›</a:t>
            </a:fld>
            <a:endParaRPr lang="en-GB"/>
          </a:p>
        </p:txBody>
      </p:sp>
    </p:spTree>
    <p:extLst>
      <p:ext uri="{BB962C8B-B14F-4D97-AF65-F5344CB8AC3E}">
        <p14:creationId xmlns:p14="http://schemas.microsoft.com/office/powerpoint/2010/main" val="372328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2248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239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620185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6183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53959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1124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3728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3618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253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3257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7AD86B2E-B702-4422-B277-3A08C7449694}" type="datetimeFigureOut">
              <a:rPr lang="en-US" smtClean="0"/>
              <a:t>11/30/25</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0020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15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822364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68223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5119629"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17940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2589487" y="-3"/>
            <a:ext cx="6554513"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260288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
            <a:ext cx="7772400" cy="1066800"/>
          </a:xfrm>
        </p:spPr>
        <p:txBody>
          <a:bodyPr/>
          <a:lstStyle/>
          <a:p>
            <a:r>
              <a:rPr lang="en-US"/>
              <a:t>Click to edit Master title style</a:t>
            </a:r>
            <a:endParaRPr lang="ar-EG"/>
          </a:p>
        </p:txBody>
      </p:sp>
      <p:sp>
        <p:nvSpPr>
          <p:cNvPr id="3" name="Text Placeholder 2"/>
          <p:cNvSpPr>
            <a:spLocks noGrp="1"/>
          </p:cNvSpPr>
          <p:nvPr>
            <p:ph type="body" sz="half" idx="1"/>
          </p:nvPr>
        </p:nvSpPr>
        <p:spPr>
          <a:xfrm>
            <a:off x="8382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p:cNvSpPr>
            <a:spLocks noGrp="1"/>
          </p:cNvSpPr>
          <p:nvPr>
            <p:ph sz="half" idx="2"/>
          </p:nvPr>
        </p:nvSpPr>
        <p:spPr>
          <a:xfrm>
            <a:off x="4953000" y="1600200"/>
            <a:ext cx="396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Footer Placeholder 4"/>
          <p:cNvSpPr>
            <a:spLocks noGrp="1"/>
          </p:cNvSpPr>
          <p:nvPr>
            <p:ph type="ftr" sz="quarter" idx="10"/>
          </p:nvPr>
        </p:nvSpPr>
        <p:spPr>
          <a:xfrm>
            <a:off x="2514600" y="6324600"/>
            <a:ext cx="3962400" cy="457200"/>
          </a:xfrm>
          <a:prstGeom prst="rect">
            <a:avLst/>
          </a:prstGeom>
        </p:spPr>
        <p:txBody>
          <a:bodyPr/>
          <a:lstStyle>
            <a:lvl1pPr>
              <a:defRPr/>
            </a:lvl1pPr>
          </a:lstStyle>
          <a:p>
            <a:pPr>
              <a:defRPr/>
            </a:pPr>
            <a:r>
              <a:rPr lang="en-US" altLang="ko-KR"/>
              <a:t>Quality Improvement Tools</a:t>
            </a:r>
          </a:p>
        </p:txBody>
      </p:sp>
    </p:spTree>
    <p:extLst>
      <p:ext uri="{BB962C8B-B14F-4D97-AF65-F5344CB8AC3E}">
        <p14:creationId xmlns:p14="http://schemas.microsoft.com/office/powerpoint/2010/main" val="33603391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36530511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674500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0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845820" y="1123950"/>
            <a:ext cx="745236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92346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1919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9510541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pic>
        <p:nvPicPr>
          <p:cNvPr id="20" name="Picture 9" descr="D:\1 my pictures\2015\gif\training.jpg"/>
          <p:cNvPicPr>
            <a:picLocks noChangeAspect="1" noChangeArrowheads="1"/>
          </p:cNvPicPr>
          <p:nvPr userDrawn="1"/>
        </p:nvPicPr>
        <p:blipFill rotWithShape="1">
          <a:blip r:embed="rId2" cstate="print">
            <a:duotone>
              <a:schemeClr val="bg2">
                <a:shade val="45000"/>
                <a:satMod val="135000"/>
              </a:schemeClr>
              <a:prstClr val="white"/>
            </a:duotone>
            <a:extLst>
              <a:ext uri="{28A0092B-C50C-407E-A947-70E740481C1C}">
                <a14:useLocalDpi xmlns:a14="http://schemas.microsoft.com/office/drawing/2010/main" val="0"/>
              </a:ext>
            </a:extLst>
          </a:blip>
          <a:srcRect l="10630" t="-1" r="836" b="3"/>
          <a:stretch/>
        </p:blipFill>
        <p:spPr bwMode="auto">
          <a:xfrm>
            <a:off x="-25754" y="-8292"/>
            <a:ext cx="9164821"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p:cNvGrpSpPr/>
          <p:nvPr userDrawn="1"/>
        </p:nvGrpSpPr>
        <p:grpSpPr>
          <a:xfrm>
            <a:off x="1151620" y="-15520"/>
            <a:ext cx="864096" cy="6858000"/>
            <a:chOff x="467544" y="-25192"/>
            <a:chExt cx="864096" cy="476672"/>
          </a:xfrm>
        </p:grpSpPr>
        <p:sp>
          <p:nvSpPr>
            <p:cNvPr id="16" name="Rectangle 15"/>
            <p:cNvSpPr/>
            <p:nvPr userDrawn="1"/>
          </p:nvSpPr>
          <p:spPr>
            <a:xfrm>
              <a:off x="683568" y="-25192"/>
              <a:ext cx="216024" cy="4766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17" name="Rectangle 16"/>
            <p:cNvSpPr/>
            <p:nvPr userDrawn="1"/>
          </p:nvSpPr>
          <p:spPr>
            <a:xfrm>
              <a:off x="899592" y="-25192"/>
              <a:ext cx="216024" cy="476672"/>
            </a:xfrm>
            <a:prstGeom prst="rect">
              <a:avLst/>
            </a:prstGeom>
            <a:solidFill>
              <a:srgbClr val="FF6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8" name="Rectangle 17"/>
            <p:cNvSpPr/>
            <p:nvPr userDrawn="1"/>
          </p:nvSpPr>
          <p:spPr>
            <a:xfrm>
              <a:off x="1115616" y="-25192"/>
              <a:ext cx="216024" cy="476672"/>
            </a:xfrm>
            <a:prstGeom prst="rect">
              <a:avLst/>
            </a:prstGeom>
            <a:solidFill>
              <a:srgbClr val="6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solidFill>
                  <a:prstClr val="white"/>
                </a:solidFill>
              </a:endParaRPr>
            </a:p>
          </p:txBody>
        </p:sp>
        <p:sp>
          <p:nvSpPr>
            <p:cNvPr id="19" name="Rectangle 18"/>
            <p:cNvSpPr/>
            <p:nvPr userDrawn="1"/>
          </p:nvSpPr>
          <p:spPr>
            <a:xfrm>
              <a:off x="467544" y="-25192"/>
              <a:ext cx="216024" cy="476672"/>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grpSp>
      <p:grpSp>
        <p:nvGrpSpPr>
          <p:cNvPr id="14" name="Group 13"/>
          <p:cNvGrpSpPr/>
          <p:nvPr userDrawn="1"/>
        </p:nvGrpSpPr>
        <p:grpSpPr>
          <a:xfrm>
            <a:off x="0" y="1772816"/>
            <a:ext cx="8900953" cy="4410543"/>
            <a:chOff x="768640" y="-777513"/>
            <a:chExt cx="7280704" cy="3674424"/>
          </a:xfrm>
        </p:grpSpPr>
        <p:sp>
          <p:nvSpPr>
            <p:cNvPr id="7" name="Rectangle 6"/>
            <p:cNvSpPr/>
            <p:nvPr userDrawn="1"/>
          </p:nvSpPr>
          <p:spPr>
            <a:xfrm>
              <a:off x="1290112" y="139541"/>
              <a:ext cx="6391296" cy="2448272"/>
            </a:xfrm>
            <a:prstGeom prst="rect">
              <a:avLst/>
            </a:prstGeom>
            <a:solidFill>
              <a:srgbClr val="D5370A"/>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sp>
          <p:nvSpPr>
            <p:cNvPr id="8" name="Rectangle 7"/>
            <p:cNvSpPr/>
            <p:nvPr userDrawn="1"/>
          </p:nvSpPr>
          <p:spPr>
            <a:xfrm>
              <a:off x="1362120" y="272799"/>
              <a:ext cx="6247280" cy="2232248"/>
            </a:xfrm>
            <a:prstGeom prst="rect">
              <a:avLst/>
            </a:prstGeom>
            <a:gradFill>
              <a:gsLst>
                <a:gs pos="0">
                  <a:srgbClr val="D5370A"/>
                </a:gs>
                <a:gs pos="50000">
                  <a:srgbClr val="F7734F"/>
                </a:gs>
                <a:gs pos="100000">
                  <a:srgbClr val="D5370A">
                    <a:alpha val="42000"/>
                  </a:srgb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endParaRPr lang="ar-EG">
                <a:solidFill>
                  <a:prstClr val="white"/>
                </a:solidFill>
              </a:endParaRPr>
            </a:p>
          </p:txBody>
        </p:sp>
        <p:pic>
          <p:nvPicPr>
            <p:cNvPr id="9" name="Picture 7" descr="D:\1 my pictures\2015\banner-content-b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68640" y="-777513"/>
              <a:ext cx="7200800" cy="27336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258362" y="877611"/>
              <a:ext cx="6787116" cy="20193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D:\1 my pictures\2015\banner-shadow.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flipV="1">
              <a:off x="1262228" y="-171400"/>
              <a:ext cx="6787116" cy="20193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p:cNvSpPr>
            <a:spLocks noGrp="1"/>
          </p:cNvSpPr>
          <p:nvPr>
            <p:ph type="title"/>
          </p:nvPr>
        </p:nvSpPr>
        <p:spPr>
          <a:xfrm>
            <a:off x="603431" y="3429000"/>
            <a:ext cx="7929009" cy="1362075"/>
          </a:xfrm>
        </p:spPr>
        <p:txBody>
          <a:bodyPr anchor="t">
            <a:normAutofit/>
          </a:bodyPr>
          <a:lstStyle>
            <a:lvl1pPr algn="l" rtl="0">
              <a:defRPr sz="3600" b="1" cap="all">
                <a:solidFill>
                  <a:schemeClr val="bg1"/>
                </a:solidFill>
                <a:effectLst/>
                <a:latin typeface="Book Antiqua" panose="02040602050305030304" pitchFamily="18" charset="0"/>
              </a:defRPr>
            </a:lvl1pPr>
          </a:lstStyle>
          <a:p>
            <a:r>
              <a:rPr lang="en-US" dirty="0"/>
              <a:t>Click to edit Master title style</a:t>
            </a:r>
            <a:endParaRPr lang="ar-EG" dirty="0"/>
          </a:p>
        </p:txBody>
      </p:sp>
      <p:sp>
        <p:nvSpPr>
          <p:cNvPr id="3" name="Text Placeholder 2"/>
          <p:cNvSpPr>
            <a:spLocks noGrp="1"/>
          </p:cNvSpPr>
          <p:nvPr>
            <p:ph type="body" idx="1"/>
          </p:nvPr>
        </p:nvSpPr>
        <p:spPr>
          <a:xfrm>
            <a:off x="725553" y="4725144"/>
            <a:ext cx="7772400" cy="990039"/>
          </a:xfrm>
        </p:spPr>
        <p:txBody>
          <a:bodyPr anchor="b"/>
          <a:lstStyle>
            <a:lvl1pPr marL="0" indent="0" algn="l" rtl="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2004256" y="6356350"/>
            <a:ext cx="2133600" cy="365125"/>
          </a:xfrm>
          <a:prstGeom prst="rect">
            <a:avLst/>
          </a:prstGeom>
        </p:spPr>
        <p:txBody>
          <a:bodyPr/>
          <a:lstStyle/>
          <a:p>
            <a:r>
              <a:rPr lang="en-US">
                <a:solidFill>
                  <a:prstClr val="black">
                    <a:tint val="75000"/>
                  </a:prstClr>
                </a:solidFill>
              </a:rPr>
              <a:t>18 شباط، 17</a:t>
            </a:r>
            <a:endParaRPr lang="ar-EG">
              <a:solidFill>
                <a:prstClr val="black">
                  <a:tint val="75000"/>
                </a:prstClr>
              </a:solidFill>
            </a:endParaRPr>
          </a:p>
        </p:txBody>
      </p:sp>
      <p:sp>
        <p:nvSpPr>
          <p:cNvPr id="5" name="Footer Placeholder 4"/>
          <p:cNvSpPr>
            <a:spLocks noGrp="1"/>
          </p:cNvSpPr>
          <p:nvPr>
            <p:ph type="ftr" sz="quarter" idx="11"/>
          </p:nvPr>
        </p:nvSpPr>
        <p:spPr>
          <a:xfrm>
            <a:off x="4139952" y="6356350"/>
            <a:ext cx="2895600" cy="365125"/>
          </a:xfrm>
          <a:prstGeom prst="rect">
            <a:avLst/>
          </a:prstGeom>
        </p:spPr>
        <p:txBody>
          <a:bodyPr/>
          <a:lstStyle/>
          <a:p>
            <a:r>
              <a:rPr lang="en-GB">
                <a:solidFill>
                  <a:prstClr val="black">
                    <a:tint val="75000"/>
                  </a:prstClr>
                </a:solidFill>
              </a:rPr>
              <a:t>AAST</a:t>
            </a:r>
            <a:endParaRPr lang="ar-EG" dirty="0">
              <a:solidFill>
                <a:prstClr val="black">
                  <a:tint val="75000"/>
                </a:prstClr>
              </a:solidFill>
            </a:endParaRPr>
          </a:p>
        </p:txBody>
      </p:sp>
      <p:sp>
        <p:nvSpPr>
          <p:cNvPr id="6" name="Slide Number Placeholder 5"/>
          <p:cNvSpPr>
            <a:spLocks noGrp="1"/>
          </p:cNvSpPr>
          <p:nvPr>
            <p:ph type="sldNum" sz="quarter" idx="12"/>
          </p:nvPr>
        </p:nvSpPr>
        <p:spPr>
          <a:xfrm>
            <a:off x="7012205" y="6356350"/>
            <a:ext cx="2133600" cy="365125"/>
          </a:xfrm>
          <a:prstGeom prst="rect">
            <a:avLst/>
          </a:prstGeom>
        </p:spPr>
        <p:txBody>
          <a:bodyPr/>
          <a:lstStyle/>
          <a:p>
            <a:fld id="{04FA1873-F7CE-4A90-81EE-D4C41464FA2C}" type="slidenum">
              <a:rPr lang="ar-EG" smtClean="0">
                <a:solidFill>
                  <a:prstClr val="black">
                    <a:tint val="75000"/>
                  </a:prstClr>
                </a:solidFill>
              </a:rPr>
              <a:pPr/>
              <a:t>‹#›</a:t>
            </a:fld>
            <a:endParaRPr lang="ar-EG" dirty="0">
              <a:solidFill>
                <a:prstClr val="black">
                  <a:tint val="75000"/>
                </a:prstClr>
              </a:solidFill>
            </a:endParaRPr>
          </a:p>
        </p:txBody>
      </p:sp>
    </p:spTree>
    <p:extLst>
      <p:ext uri="{BB962C8B-B14F-4D97-AF65-F5344CB8AC3E}">
        <p14:creationId xmlns:p14="http://schemas.microsoft.com/office/powerpoint/2010/main" val="1627432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95908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63" r:id="rId2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resourceguruapp.com/blog/what-is-project-scope"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resourceguruapp.com/blog/workload-planning-guide"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3275856" y="0"/>
            <a:ext cx="5868144" cy="60007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0" name="TextBox 29"/>
          <p:cNvSpPr txBox="1"/>
          <p:nvPr/>
        </p:nvSpPr>
        <p:spPr>
          <a:xfrm>
            <a:off x="572453" y="3702844"/>
            <a:ext cx="3912394" cy="323165"/>
          </a:xfrm>
          <a:prstGeom prst="rect">
            <a:avLst/>
          </a:prstGeom>
          <a:noFill/>
        </p:spPr>
        <p:txBody>
          <a:bodyPr wrap="square" rtlCol="0">
            <a:spAutoFit/>
          </a:bodyPr>
          <a:lstStyle/>
          <a:p>
            <a:r>
              <a:rPr lang="en-US" sz="1500" dirty="0">
                <a:latin typeface="Alexandria" charset="0"/>
                <a:cs typeface="Alexandria" charset="0"/>
              </a:rPr>
              <a:t>Prepared by Dr. Ehab Mahmoud</a:t>
            </a:r>
          </a:p>
        </p:txBody>
      </p:sp>
      <p:sp>
        <p:nvSpPr>
          <p:cNvPr id="31" name="TextBox 30"/>
          <p:cNvSpPr txBox="1"/>
          <p:nvPr/>
        </p:nvSpPr>
        <p:spPr>
          <a:xfrm>
            <a:off x="505252" y="2675278"/>
            <a:ext cx="2806794" cy="1107996"/>
          </a:xfrm>
          <a:prstGeom prst="rect">
            <a:avLst/>
          </a:prstGeom>
          <a:noFill/>
        </p:spPr>
        <p:txBody>
          <a:bodyPr wrap="none" rtlCol="0">
            <a:spAutoFit/>
          </a:bodyPr>
          <a:lstStyle/>
          <a:p>
            <a:r>
              <a:rPr lang="en-US" sz="3300" b="1" dirty="0">
                <a:solidFill>
                  <a:srgbClr val="00B0F0"/>
                </a:solidFill>
                <a:latin typeface="Alexandria" charset="0"/>
                <a:cs typeface="Alexandria" charset="0"/>
              </a:rPr>
              <a:t>Project Quality</a:t>
            </a:r>
            <a:br>
              <a:rPr lang="en-US" sz="3300" b="1" dirty="0">
                <a:solidFill>
                  <a:srgbClr val="00B0F0"/>
                </a:solidFill>
                <a:latin typeface="Alexandria" charset="0"/>
                <a:cs typeface="Alexandria" charset="0"/>
              </a:rPr>
            </a:br>
            <a:r>
              <a:rPr lang="en-US" sz="3300" b="1" dirty="0">
                <a:solidFill>
                  <a:srgbClr val="00B0F0"/>
                </a:solidFill>
                <a:latin typeface="Alexandria" charset="0"/>
                <a:cs typeface="Alexandria" charset="0"/>
              </a:rPr>
              <a:t>Management</a:t>
            </a:r>
          </a:p>
        </p:txBody>
      </p:sp>
      <p:sp>
        <p:nvSpPr>
          <p:cNvPr id="14" name="Oval 13"/>
          <p:cNvSpPr/>
          <p:nvPr/>
        </p:nvSpPr>
        <p:spPr>
          <a:xfrm>
            <a:off x="3365820" y="307069"/>
            <a:ext cx="5587715" cy="586751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63" y="1059490"/>
            <a:ext cx="2215991" cy="10347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376"/>
    </mc:Choice>
    <mc:Fallback xmlns="">
      <p:transition spd="slow" advTm="937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26" y="-27384"/>
            <a:ext cx="10851153" cy="6857999"/>
          </a:xfrm>
          <a:prstGeom prst="rect">
            <a:avLst/>
          </a:prstGeom>
        </p:spPr>
      </p:pic>
      <p:sp>
        <p:nvSpPr>
          <p:cNvPr id="2" name="Rectangle: Single Corner Rounded 1"/>
          <p:cNvSpPr/>
          <p:nvPr/>
        </p:nvSpPr>
        <p:spPr>
          <a:xfrm flipV="1">
            <a:off x="-40726" y="-27384"/>
            <a:ext cx="10441160" cy="518693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35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40726" y="-8053"/>
            <a:ext cx="6494748" cy="3975599"/>
          </a:xfrm>
        </p:spPr>
      </p:pic>
      <p:sp>
        <p:nvSpPr>
          <p:cNvPr id="9" name="TextBox 8"/>
          <p:cNvSpPr txBox="1"/>
          <p:nvPr/>
        </p:nvSpPr>
        <p:spPr>
          <a:xfrm>
            <a:off x="5436096" y="2331741"/>
            <a:ext cx="370790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Quality</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5964883" y="3979133"/>
            <a:ext cx="2637456" cy="39687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818031" y="4461985"/>
            <a:ext cx="1733680" cy="707886"/>
          </a:xfrm>
          <a:prstGeom prst="rect">
            <a:avLst/>
          </a:prstGeom>
          <a:noFill/>
        </p:spPr>
        <p:txBody>
          <a:bodyPr wrap="none" rtlCol="0">
            <a:spAutoFit/>
          </a:bodyPr>
          <a:lstStyle/>
          <a:p>
            <a:r>
              <a:rPr lang="en-US" sz="2000" dirty="0">
                <a:latin typeface="Alexandria" charset="0"/>
              </a:rPr>
              <a:t>PMG354</a:t>
            </a:r>
            <a:r>
              <a:rPr lang="en-EG" sz="2000" dirty="0">
                <a:latin typeface="Alexandria" charset="0"/>
              </a:rPr>
              <a:t> </a:t>
            </a:r>
          </a:p>
          <a:p>
            <a:r>
              <a:rPr lang="en-US" sz="2000" dirty="0">
                <a:latin typeface="Alexandria" charset="0"/>
                <a:cs typeface="Alexandria" charset="0"/>
              </a:rPr>
              <a:t>Project closure</a:t>
            </a:r>
          </a:p>
        </p:txBody>
      </p:sp>
      <p:sp>
        <p:nvSpPr>
          <p:cNvPr id="12" name="TextBox 11"/>
          <p:cNvSpPr txBox="1"/>
          <p:nvPr/>
        </p:nvSpPr>
        <p:spPr>
          <a:xfrm>
            <a:off x="344388" y="5856141"/>
            <a:ext cx="36648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344389" y="5395438"/>
            <a:ext cx="3664847" cy="46166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7539573" y="6044294"/>
            <a:ext cx="2520075"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784" y="677527"/>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776"/>
    </mc:Choice>
    <mc:Fallback xmlns="">
      <p:transition spd="slow" advTm="777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591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sp>
        <p:nvSpPr>
          <p:cNvPr id="26" name="Rectangle 25"/>
          <p:cNvSpPr/>
          <p:nvPr/>
        </p:nvSpPr>
        <p:spPr>
          <a:xfrm>
            <a:off x="845821"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629" r="4629"/>
          <a:stretch>
            <a:fillRect/>
          </a:stretch>
        </p:blipFill>
        <p:spPr/>
      </p:pic>
      <p:sp>
        <p:nvSpPr>
          <p:cNvPr id="11" name="Rectangle 10"/>
          <p:cNvSpPr/>
          <p:nvPr/>
        </p:nvSpPr>
        <p:spPr>
          <a:xfrm>
            <a:off x="3713322" y="1770970"/>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5">
              <a:solidFill>
                <a:srgbClr val="00B0F0"/>
              </a:solidFill>
              <a:ea typeface="Roboto Light" panose="02000000000000000000" pitchFamily="2" charset="0"/>
            </a:endParaRPr>
          </a:p>
        </p:txBody>
      </p:sp>
      <p:sp>
        <p:nvSpPr>
          <p:cNvPr id="6" name="Rectangle 5"/>
          <p:cNvSpPr/>
          <p:nvPr/>
        </p:nvSpPr>
        <p:spPr>
          <a:xfrm flipV="1">
            <a:off x="1715378" y="620688"/>
            <a:ext cx="7428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4" name="Rectangle 33"/>
          <p:cNvSpPr/>
          <p:nvPr/>
        </p:nvSpPr>
        <p:spPr>
          <a:xfrm>
            <a:off x="873565" y="4922845"/>
            <a:ext cx="3560492" cy="1307409"/>
          </a:xfrm>
          <a:prstGeom prst="rect">
            <a:avLst/>
          </a:prstGeom>
          <a:noFill/>
        </p:spPr>
        <p:txBody>
          <a:bodyPr wrap="square">
            <a:spAutoFit/>
          </a:bodyPr>
          <a:lstStyle/>
          <a:p>
            <a:pPr>
              <a:lnSpc>
                <a:spcPct val="120000"/>
              </a:lnSpc>
            </a:pPr>
            <a:r>
              <a:rPr lang="en-US" sz="1400" dirty="0">
                <a:latin typeface="Alexandria" charset="0"/>
                <a:cs typeface="Alexandria" charset="0"/>
              </a:rPr>
              <a:t>At the end of this lecture, we expect to acquire a knowledge about the project closure phase and all related activities that have been carried out to be able to finalize all tasks.</a:t>
            </a:r>
          </a:p>
          <a:p>
            <a:pPr>
              <a:lnSpc>
                <a:spcPct val="120000"/>
              </a:lnSpc>
            </a:pPr>
            <a:endParaRPr lang="en-US" sz="1050" dirty="0">
              <a:latin typeface="Alexandria" charset="0"/>
              <a:cs typeface="Alexandria" charset="0"/>
            </a:endParaRPr>
          </a:p>
        </p:txBody>
      </p:sp>
      <p:sp>
        <p:nvSpPr>
          <p:cNvPr id="41" name="TextBox 40"/>
          <p:cNvSpPr txBox="1"/>
          <p:nvPr/>
        </p:nvSpPr>
        <p:spPr>
          <a:xfrm>
            <a:off x="4625925" y="1349676"/>
            <a:ext cx="17458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3753917" y="1711748"/>
            <a:ext cx="737380" cy="307777"/>
          </a:xfrm>
          <a:prstGeom prst="rect">
            <a:avLst/>
          </a:prstGeom>
          <a:noFill/>
        </p:spPr>
        <p:txBody>
          <a:bodyPr wrap="square" rtlCol="0">
            <a:spAutoFit/>
          </a:bodyPr>
          <a:lstStyle/>
          <a:p>
            <a:pPr algn="ctr"/>
            <a:r>
              <a:rPr lang="en-US" sz="1400" b="1" dirty="0">
                <a:solidFill>
                  <a:schemeClr val="bg1"/>
                </a:solidFill>
                <a:latin typeface="Alexandria" charset="0"/>
              </a:rPr>
              <a:t>Lecture</a:t>
            </a:r>
            <a:endParaRPr lang="en-US" sz="1050" dirty="0">
              <a:solidFill>
                <a:schemeClr val="bg1"/>
              </a:solidFill>
              <a:latin typeface="Alexandria" charset="0"/>
              <a:cs typeface="Alexandria" charset="0"/>
            </a:endParaRPr>
          </a:p>
        </p:txBody>
      </p:sp>
      <p:sp>
        <p:nvSpPr>
          <p:cNvPr id="43" name="TextBox 42"/>
          <p:cNvSpPr txBox="1"/>
          <p:nvPr/>
        </p:nvSpPr>
        <p:spPr>
          <a:xfrm>
            <a:off x="3753916" y="1872896"/>
            <a:ext cx="70696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endParaRPr lang="en-US" sz="3000" b="1" dirty="0">
              <a:solidFill>
                <a:schemeClr val="bg1"/>
              </a:solidFill>
              <a:latin typeface="Alexandria" charset="0"/>
              <a:cs typeface="Alexandria" charset="0"/>
            </a:endParaRPr>
          </a:p>
        </p:txBody>
      </p:sp>
      <p:sp>
        <p:nvSpPr>
          <p:cNvPr id="2" name="TextBox 1"/>
          <p:cNvSpPr txBox="1"/>
          <p:nvPr/>
        </p:nvSpPr>
        <p:spPr>
          <a:xfrm>
            <a:off x="7020272" y="6008720"/>
            <a:ext cx="1962150" cy="323165"/>
          </a:xfrm>
          <a:prstGeom prst="rect">
            <a:avLst/>
          </a:prstGeom>
          <a:noFill/>
        </p:spPr>
        <p:txBody>
          <a:bodyPr wrap="square" rtlCol="0">
            <a:spAutoFit/>
          </a:bodyPr>
          <a:lstStyle/>
          <a:p>
            <a:pPr algn="ctr"/>
            <a:r>
              <a:rPr lang="en-US" sz="15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92" y="245479"/>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088"/>
    </mc:Choice>
    <mc:Fallback xmlns="">
      <p:transition spd="slow" advTm="21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106" y="-27384"/>
            <a:ext cx="4160764" cy="4180116"/>
          </a:xfrm>
        </p:spPr>
      </p:pic>
      <p:sp>
        <p:nvSpPr>
          <p:cNvPr id="2" name="Right Triangle 1"/>
          <p:cNvSpPr/>
          <p:nvPr/>
        </p:nvSpPr>
        <p:spPr>
          <a:xfrm rot="5400000">
            <a:off x="-3131" y="-47964"/>
            <a:ext cx="1349477" cy="1343214"/>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8" name="Parallelogram 7"/>
          <p:cNvSpPr/>
          <p:nvPr/>
        </p:nvSpPr>
        <p:spPr>
          <a:xfrm rot="16200000" flipV="1">
            <a:off x="-1099042" y="3861019"/>
            <a:ext cx="5314146" cy="196215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sp>
        <p:nvSpPr>
          <p:cNvPr id="25" name="TextBox 24"/>
          <p:cNvSpPr txBox="1"/>
          <p:nvPr/>
        </p:nvSpPr>
        <p:spPr>
          <a:xfrm>
            <a:off x="3516944" y="1331262"/>
            <a:ext cx="3085424" cy="369332"/>
          </a:xfrm>
          <a:prstGeom prst="rect">
            <a:avLst/>
          </a:prstGeom>
          <a:noFill/>
        </p:spPr>
        <p:txBody>
          <a:bodyPr wrap="square" rtlCol="0">
            <a:spAutoFit/>
          </a:bodyPr>
          <a:lstStyle/>
          <a:p>
            <a:r>
              <a:rPr lang="en-US" b="1" dirty="0">
                <a:solidFill>
                  <a:srgbClr val="00B0F0"/>
                </a:solidFill>
                <a:latin typeface="Alexandria" charset="0"/>
                <a:cs typeface="Alexandria" charset="0"/>
              </a:rPr>
              <a:t>Contents</a:t>
            </a:r>
          </a:p>
        </p:txBody>
      </p:sp>
      <p:sp>
        <p:nvSpPr>
          <p:cNvPr id="28" name="Rectangle 27"/>
          <p:cNvSpPr/>
          <p:nvPr/>
        </p:nvSpPr>
        <p:spPr>
          <a:xfrm>
            <a:off x="2363117" y="548680"/>
            <a:ext cx="4887686"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1" name="TextBox 30"/>
          <p:cNvSpPr txBox="1"/>
          <p:nvPr/>
        </p:nvSpPr>
        <p:spPr>
          <a:xfrm>
            <a:off x="2688483" y="2025504"/>
            <a:ext cx="631299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3B284B"/>
                </a:solidFill>
                <a:latin typeface="Montserrat" pitchFamily="2" charset="77"/>
              </a:rPr>
              <a:t>Introduction</a:t>
            </a: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5 types of project closure</a:t>
            </a: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The importance of project closure</a:t>
            </a:r>
            <a:endParaRPr lang="en-US" sz="2400" dirty="0">
              <a:solidFill>
                <a:srgbClr val="3B284B"/>
              </a:solidFill>
              <a:latin typeface="Montserrat" pitchFamily="2" charset="77"/>
            </a:endParaRP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Project closure phases: technical, learning, and people</a:t>
            </a:r>
          </a:p>
          <a:p>
            <a:pPr marL="342900" indent="-342900">
              <a:buFont typeface="Arial" panose="020B0604020202020204" pitchFamily="34" charset="0"/>
              <a:buChar char="•"/>
            </a:pPr>
            <a:r>
              <a:rPr lang="en-US" sz="2400" b="0" i="0" u="none" strike="noStrike" dirty="0">
                <a:solidFill>
                  <a:srgbClr val="3B284B"/>
                </a:solidFill>
                <a:effectLst/>
                <a:latin typeface="Montserrat" pitchFamily="2" charset="77"/>
              </a:rPr>
              <a:t>8 key steps to successfully close your project</a:t>
            </a:r>
          </a:p>
          <a:p>
            <a:pPr marL="342900" indent="-342900">
              <a:buFont typeface="Arial" panose="020B0604020202020204" pitchFamily="34" charset="0"/>
              <a:buChar char="•"/>
            </a:pPr>
            <a:r>
              <a:rPr lang="en-US" sz="2400" dirty="0">
                <a:solidFill>
                  <a:srgbClr val="3B284B"/>
                </a:solidFill>
                <a:latin typeface="Montserrat" pitchFamily="2" charset="77"/>
              </a:rPr>
              <a:t>Applying AI in Project QM - Construction</a:t>
            </a:r>
          </a:p>
        </p:txBody>
      </p:sp>
      <p:sp>
        <p:nvSpPr>
          <p:cNvPr id="32" name="Rectangle 31"/>
          <p:cNvSpPr/>
          <p:nvPr/>
        </p:nvSpPr>
        <p:spPr>
          <a:xfrm>
            <a:off x="2539903" y="1175492"/>
            <a:ext cx="892950" cy="7413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a:ea typeface="Roboto Light" panose="02000000000000000000" pitchFamily="2" charset="0"/>
            </a:endParaRPr>
          </a:p>
        </p:txBody>
      </p:sp>
      <p:sp>
        <p:nvSpPr>
          <p:cNvPr id="33" name="TextBox 32"/>
          <p:cNvSpPr txBox="1"/>
          <p:nvPr/>
        </p:nvSpPr>
        <p:spPr>
          <a:xfrm>
            <a:off x="2578075" y="1268760"/>
            <a:ext cx="818257" cy="323165"/>
          </a:xfrm>
          <a:prstGeom prst="rect">
            <a:avLst/>
          </a:prstGeom>
          <a:noFill/>
        </p:spPr>
        <p:txBody>
          <a:bodyPr wrap="square" rtlCol="0">
            <a:spAutoFit/>
          </a:bodyPr>
          <a:lstStyle/>
          <a:p>
            <a:pPr algn="ctr"/>
            <a:r>
              <a:rPr lang="en-US" sz="1500" b="1" dirty="0">
                <a:solidFill>
                  <a:schemeClr val="bg1"/>
                </a:solidFill>
                <a:latin typeface="Alexandria" charset="0"/>
              </a:rPr>
              <a:t>Lecture</a:t>
            </a:r>
          </a:p>
        </p:txBody>
      </p:sp>
      <p:sp>
        <p:nvSpPr>
          <p:cNvPr id="34" name="TextBox 33"/>
          <p:cNvSpPr txBox="1"/>
          <p:nvPr/>
        </p:nvSpPr>
        <p:spPr>
          <a:xfrm>
            <a:off x="2678685" y="1434842"/>
            <a:ext cx="614325" cy="553998"/>
          </a:xfrm>
          <a:prstGeom prst="rect">
            <a:avLst/>
          </a:prstGeom>
          <a:noFill/>
        </p:spPr>
        <p:txBody>
          <a:bodyPr wrap="square" rtlCol="0">
            <a:spAutoFit/>
          </a:bodyPr>
          <a:lstStyle/>
          <a:p>
            <a:pPr algn="ctr"/>
            <a:r>
              <a:rPr lang="en-US" sz="3000" b="1" dirty="0">
                <a:solidFill>
                  <a:schemeClr val="bg1"/>
                </a:solidFill>
                <a:latin typeface="Alexandria" charset="0"/>
                <a:cs typeface="Alexandria" charset="0"/>
              </a:rPr>
              <a:t>10</a:t>
            </a:r>
          </a:p>
        </p:txBody>
      </p:sp>
      <p:sp>
        <p:nvSpPr>
          <p:cNvPr id="3" name="TextBox 2"/>
          <p:cNvSpPr txBox="1"/>
          <p:nvPr/>
        </p:nvSpPr>
        <p:spPr>
          <a:xfrm>
            <a:off x="7103956" y="6366898"/>
            <a:ext cx="1962150" cy="323165"/>
          </a:xfrm>
          <a:prstGeom prst="rect">
            <a:avLst/>
          </a:prstGeom>
          <a:noFill/>
        </p:spPr>
        <p:txBody>
          <a:bodyPr wrap="square" rtlCol="0">
            <a:spAutoFit/>
          </a:bodyPr>
          <a:lstStyle/>
          <a:p>
            <a:pPr algn="ctr"/>
            <a:r>
              <a:rPr lang="en-US" sz="15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337250" y="173471"/>
            <a:ext cx="1728856" cy="80725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3515"/>
    </mc:Choice>
    <mc:Fallback xmlns="">
      <p:transition spd="slow" advTm="4351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ctr">
              <a:buNone/>
            </a:pPr>
            <a:r>
              <a:rPr lang="en-US" sz="2800" b="0" i="0" u="none" strike="noStrike" dirty="0">
                <a:solidFill>
                  <a:srgbClr val="1F1F1F"/>
                </a:solidFill>
                <a:effectLst/>
                <a:latin typeface="+mj-lt"/>
                <a:cs typeface="Calibri" panose="020F0502020204030204" pitchFamily="34" charset="0"/>
              </a:rPr>
              <a:t>Project closure is </a:t>
            </a:r>
            <a:r>
              <a:rPr lang="en-US" sz="2800" b="0" i="0" u="none" strike="noStrike" dirty="0">
                <a:solidFill>
                  <a:srgbClr val="040C28"/>
                </a:solidFill>
                <a:effectLst/>
                <a:latin typeface="+mj-lt"/>
                <a:cs typeface="Calibri" panose="020F0502020204030204" pitchFamily="34" charset="0"/>
              </a:rPr>
              <a:t>the final stage in the project management life cycle</a:t>
            </a:r>
            <a:r>
              <a:rPr lang="en-US" sz="2800" b="0" i="0" u="none" strike="noStrike" dirty="0">
                <a:solidFill>
                  <a:srgbClr val="1F1F1F"/>
                </a:solidFill>
                <a:effectLst/>
                <a:latin typeface="+mj-lt"/>
                <a:cs typeface="Calibri" panose="020F0502020204030204" pitchFamily="34" charset="0"/>
              </a:rPr>
              <a:t>. The main aim is to close the project by wrapping-up loose ends, completing admin tasks, and handing over deliverables.</a:t>
            </a:r>
            <a:endParaRPr lang="en-EG" sz="2800" dirty="0">
              <a:latin typeface="+mj-lt"/>
              <a:cs typeface="Calibri" panose="020F0502020204030204" pitchFamily="34" charset="0"/>
            </a:endParaRPr>
          </a:p>
        </p:txBody>
      </p:sp>
    </p:spTree>
    <p:extLst>
      <p:ext uri="{BB962C8B-B14F-4D97-AF65-F5344CB8AC3E}">
        <p14:creationId xmlns:p14="http://schemas.microsoft.com/office/powerpoint/2010/main" val="4066473857"/>
      </p:ext>
    </p:extLst>
  </p:cSld>
  <p:clrMapOvr>
    <a:masterClrMapping/>
  </p:clrMapOvr>
  <mc:AlternateContent xmlns:mc="http://schemas.openxmlformats.org/markup-compatibility/2006" xmlns:p14="http://schemas.microsoft.com/office/powerpoint/2010/main">
    <mc:Choice Requires="p14">
      <p:transition spd="slow" p14:dur="2000" advTm="37888"/>
    </mc:Choice>
    <mc:Fallback xmlns="">
      <p:transition spd="slow" advTm="3788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sz="2000" dirty="0">
                <a:solidFill>
                  <a:srgbClr val="3B284B"/>
                </a:solidFill>
                <a:ea typeface="+mn-ea"/>
                <a:cs typeface="Calibri" panose="020F0502020204030204" pitchFamily="34" charset="0"/>
              </a:rPr>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None/>
            </a:pPr>
            <a:r>
              <a:rPr lang="en-US" sz="2000" b="0" i="0" u="none" strike="noStrike" dirty="0">
                <a:solidFill>
                  <a:srgbClr val="3B284B"/>
                </a:solidFill>
                <a:effectLst/>
                <a:latin typeface="+mj-lt"/>
                <a:cs typeface="Calibri" panose="020F0502020204030204" pitchFamily="34" charset="0"/>
              </a:rPr>
              <a:t>Project closure often gets </a:t>
            </a:r>
            <a:r>
              <a:rPr lang="en-US" sz="2000" b="0" i="0" u="sng" strike="noStrike" dirty="0">
                <a:solidFill>
                  <a:srgbClr val="3B284B"/>
                </a:solidFill>
                <a:effectLst/>
                <a:latin typeface="+mj-lt"/>
                <a:cs typeface="Calibri" panose="020F0502020204030204" pitchFamily="34" charset="0"/>
              </a:rPr>
              <a:t>overshadowed</a:t>
            </a:r>
            <a:r>
              <a:rPr lang="en-US" sz="2000" b="0" i="0" u="none" strike="noStrike" dirty="0">
                <a:solidFill>
                  <a:srgbClr val="3B284B"/>
                </a:solidFill>
                <a:effectLst/>
                <a:latin typeface="+mj-lt"/>
                <a:cs typeface="Calibri" panose="020F0502020204030204" pitchFamily="34" charset="0"/>
              </a:rPr>
              <a:t> by </a:t>
            </a:r>
            <a:r>
              <a:rPr lang="en-US" sz="2000" b="0" i="0" u="none" strike="noStrike" dirty="0">
                <a:effectLst/>
                <a:latin typeface="+mj-lt"/>
                <a:cs typeface="Calibri" panose="020F0502020204030204" pitchFamily="34" charset="0"/>
              </a:rPr>
              <a:t>the execution phase</a:t>
            </a:r>
            <a:r>
              <a:rPr lang="en-US" sz="2000" b="0" i="0" u="none" strike="noStrike" dirty="0">
                <a:solidFill>
                  <a:srgbClr val="3B284B"/>
                </a:solidFill>
                <a:effectLst/>
                <a:latin typeface="+mj-lt"/>
                <a:cs typeface="Calibri" panose="020F0502020204030204" pitchFamily="34" charset="0"/>
              </a:rPr>
              <a:t>, and to be fair, there can be some confusion and overlap between the two. But this is </a:t>
            </a:r>
            <a:r>
              <a:rPr lang="en-US" sz="2000" b="0" i="1" u="none" strike="noStrike" dirty="0">
                <a:solidFill>
                  <a:srgbClr val="3B284B"/>
                </a:solidFill>
                <a:effectLst/>
                <a:latin typeface="+mj-lt"/>
                <a:cs typeface="Calibri" panose="020F0502020204030204" pitchFamily="34" charset="0"/>
              </a:rPr>
              <a:t>exactly</a:t>
            </a:r>
            <a:r>
              <a:rPr lang="en-US" sz="2000" b="0" i="0" u="none" strike="noStrike" dirty="0">
                <a:solidFill>
                  <a:srgbClr val="3B284B"/>
                </a:solidFill>
                <a:effectLst/>
                <a:latin typeface="+mj-lt"/>
                <a:cs typeface="Calibri" panose="020F0502020204030204" pitchFamily="34" charset="0"/>
              </a:rPr>
              <a:t> why the project closure phase exists: to make sure that there’s a clear finish line, that projects are fully signed, sealed, and delivered as agreed on.</a:t>
            </a:r>
          </a:p>
          <a:p>
            <a:pPr algn="just"/>
            <a:r>
              <a:rPr lang="en-US" sz="2000" b="0" i="0" u="none" strike="noStrike" dirty="0">
                <a:solidFill>
                  <a:srgbClr val="3B284B"/>
                </a:solidFill>
                <a:effectLst/>
                <a:latin typeface="+mj-lt"/>
                <a:cs typeface="Calibri" panose="020F0502020204030204" pitchFamily="34" charset="0"/>
              </a:rPr>
              <a:t>Project closure in project management brings peace of mind. It prevents </a:t>
            </a:r>
            <a:r>
              <a:rPr lang="en-US" sz="2000" b="0" i="0" u="sng" strike="noStrike" dirty="0">
                <a:solidFill>
                  <a:srgbClr val="3B284B"/>
                </a:solidFill>
                <a:effectLst/>
                <a:latin typeface="+mj-lt"/>
                <a:cs typeface="Calibri" panose="020F0502020204030204" pitchFamily="34" charset="0"/>
              </a:rPr>
              <a:t>perpetual finishing touches</a:t>
            </a:r>
            <a:r>
              <a:rPr lang="en-US" sz="2000" b="0" i="0" u="none" strike="noStrike" dirty="0">
                <a:solidFill>
                  <a:srgbClr val="3B284B"/>
                </a:solidFill>
                <a:effectLst/>
                <a:latin typeface="+mj-lt"/>
                <a:cs typeface="Calibri" panose="020F0502020204030204" pitchFamily="34" charset="0"/>
              </a:rPr>
              <a:t>, and </a:t>
            </a:r>
            <a:r>
              <a:rPr lang="en-US" sz="2000" b="0" i="0" u="sng" strike="noStrike" dirty="0">
                <a:solidFill>
                  <a:srgbClr val="3B284B"/>
                </a:solidFill>
                <a:effectLst/>
                <a:latin typeface="+mj-lt"/>
                <a:cs typeface="Calibri" panose="020F0502020204030204" pitchFamily="34" charset="0"/>
              </a:rPr>
              <a:t>scope creep</a:t>
            </a:r>
            <a:r>
              <a:rPr lang="en-US" sz="2000" b="0" i="0" u="none" strike="noStrike" dirty="0">
                <a:solidFill>
                  <a:srgbClr val="3B284B"/>
                </a:solidFill>
                <a:effectLst/>
                <a:latin typeface="+mj-lt"/>
                <a:cs typeface="Calibri" panose="020F0502020204030204" pitchFamily="34" charset="0"/>
              </a:rPr>
              <a:t>. It means everyone involved can get, well—closure. </a:t>
            </a:r>
          </a:p>
          <a:p>
            <a:pPr algn="just"/>
            <a:r>
              <a:rPr lang="en-US" sz="2000" b="0" i="0" u="none" strike="noStrike" dirty="0">
                <a:solidFill>
                  <a:srgbClr val="3B284B"/>
                </a:solidFill>
                <a:effectLst/>
                <a:latin typeface="+mj-lt"/>
                <a:cs typeface="Calibri" panose="020F0502020204030204" pitchFamily="34" charset="0"/>
              </a:rPr>
              <a:t>So, let’s look at how to seamlessly close your project, creating a positive experience for your clients and team.</a:t>
            </a:r>
          </a:p>
          <a:p>
            <a:pPr marL="0" indent="0">
              <a:buNone/>
            </a:pPr>
            <a:endParaRPr lang="en-EG" sz="2800" dirty="0"/>
          </a:p>
        </p:txBody>
      </p:sp>
    </p:spTree>
    <p:extLst>
      <p:ext uri="{BB962C8B-B14F-4D97-AF65-F5344CB8AC3E}">
        <p14:creationId xmlns:p14="http://schemas.microsoft.com/office/powerpoint/2010/main" val="445538885"/>
      </p:ext>
    </p:extLst>
  </p:cSld>
  <p:clrMapOvr>
    <a:masterClrMapping/>
  </p:clrMapOvr>
  <mc:AlternateContent xmlns:mc="http://schemas.openxmlformats.org/markup-compatibility/2006" xmlns:p14="http://schemas.microsoft.com/office/powerpoint/2010/main">
    <mc:Choice Requires="p14">
      <p:transition spd="slow" p14:dur="2000" advTm="201920"/>
    </mc:Choice>
    <mc:Fallback xmlns="">
      <p:transition spd="slow" advTm="2019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Introduction</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To initiate the closure stage of the project life cycle, </a:t>
            </a:r>
            <a:r>
              <a:rPr lang="en-US" sz="2000" u="sng" dirty="0">
                <a:solidFill>
                  <a:srgbClr val="3B284B"/>
                </a:solidFill>
                <a:latin typeface="+mj-lt"/>
                <a:cs typeface="Calibri" panose="020F0502020204030204" pitchFamily="34" charset="0"/>
              </a:rPr>
              <a:t>check project deliverables against the original project plan.</a:t>
            </a:r>
          </a:p>
          <a:p>
            <a:pPr algn="just"/>
            <a:r>
              <a:rPr lang="en-US" sz="2000" dirty="0">
                <a:solidFill>
                  <a:srgbClr val="3B284B"/>
                </a:solidFill>
                <a:latin typeface="+mj-lt"/>
                <a:cs typeface="Calibri" panose="020F0502020204030204" pitchFamily="34" charset="0"/>
              </a:rPr>
              <a:t>When you are confident project goals have been met: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Focus on getting stakeholders to formally agree to the closure stage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Let your internal team and external vendors know that the project’s reaching completion or is complete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Remember critical tasks </a:t>
            </a:r>
            <a:r>
              <a:rPr lang="en-US" sz="2000" u="sng" dirty="0">
                <a:solidFill>
                  <a:srgbClr val="3B284B"/>
                </a:solidFill>
                <a:latin typeface="+mj-lt"/>
                <a:cs typeface="Calibri" panose="020F0502020204030204" pitchFamily="34" charset="0"/>
              </a:rPr>
              <a:t>like sending your project report, ending contracts, and paying invoices</a:t>
            </a:r>
          </a:p>
          <a:p>
            <a:pPr marL="0" indent="0">
              <a:buNone/>
            </a:pPr>
            <a:endParaRPr lang="en-EG" sz="2800" dirty="0"/>
          </a:p>
        </p:txBody>
      </p:sp>
    </p:spTree>
    <p:extLst>
      <p:ext uri="{BB962C8B-B14F-4D97-AF65-F5344CB8AC3E}">
        <p14:creationId xmlns:p14="http://schemas.microsoft.com/office/powerpoint/2010/main" val="4274903263"/>
      </p:ext>
    </p:extLst>
  </p:cSld>
  <p:clrMapOvr>
    <a:masterClrMapping/>
  </p:clrMapOvr>
  <mc:AlternateContent xmlns:mc="http://schemas.openxmlformats.org/markup-compatibility/2006" xmlns:p14="http://schemas.microsoft.com/office/powerpoint/2010/main">
    <mc:Choice Requires="p14">
      <p:transition spd="slow" p14:dur="2000" advTm="165952"/>
    </mc:Choice>
    <mc:Fallback xmlns="">
      <p:transition spd="slow" advTm="1659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1</a:t>
            </a:r>
            <a:r>
              <a:rPr lang="en-US" sz="2000" b="1" dirty="0">
                <a:solidFill>
                  <a:srgbClr val="3B284B"/>
                </a:solidFill>
                <a:latin typeface="+mj-lt"/>
                <a:cs typeface="Calibri" panose="020F0502020204030204" pitchFamily="34" charset="0"/>
              </a:rPr>
              <a:t>. Normal</a:t>
            </a:r>
          </a:p>
          <a:p>
            <a:pPr algn="just"/>
            <a:r>
              <a:rPr lang="en-US" sz="2000" dirty="0">
                <a:solidFill>
                  <a:srgbClr val="3B284B"/>
                </a:solidFill>
                <a:latin typeface="+mj-lt"/>
                <a:cs typeface="Calibri" panose="020F0502020204030204" pitchFamily="34" charset="0"/>
              </a:rPr>
              <a:t>Normal means everything went to plan. You’ve completed the project on time and on budget with only a few hiccups along the way. It’s the ultimate project management win and (thankfully) the most common type of project closure. </a:t>
            </a:r>
          </a:p>
          <a:p>
            <a:pPr algn="just"/>
            <a:r>
              <a:rPr lang="en-US" sz="2000" dirty="0">
                <a:solidFill>
                  <a:srgbClr val="3B284B"/>
                </a:solidFill>
                <a:latin typeface="+mj-lt"/>
                <a:cs typeface="Calibri" panose="020F0502020204030204" pitchFamily="34" charset="0"/>
              </a:rPr>
              <a:t>Normal project closure example: You worked on a developmental project, and the end goal was to help a client launch a new app. You and the project team successfully launched your client’s new app. </a:t>
            </a:r>
            <a:br>
              <a:rPr lang="en-US" sz="2000" dirty="0">
                <a:solidFill>
                  <a:srgbClr val="3B284B"/>
                </a:solidFill>
                <a:latin typeface="+mj-lt"/>
                <a:cs typeface="Calibri" panose="020F0502020204030204" pitchFamily="34" charset="0"/>
              </a:rPr>
            </a:b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612750277"/>
      </p:ext>
    </p:extLst>
  </p:cSld>
  <p:clrMapOvr>
    <a:masterClrMapping/>
  </p:clrMapOvr>
  <mc:AlternateContent xmlns:mc="http://schemas.openxmlformats.org/markup-compatibility/2006" xmlns:p14="http://schemas.microsoft.com/office/powerpoint/2010/main">
    <mc:Choice Requires="p14">
      <p:transition spd="slow" p14:dur="2000" advTm="136640"/>
    </mc:Choice>
    <mc:Fallback xmlns="">
      <p:transition spd="slow" advTm="13664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2. </a:t>
            </a:r>
            <a:r>
              <a:rPr lang="en-US" sz="2000" b="1" dirty="0">
                <a:solidFill>
                  <a:srgbClr val="3B284B"/>
                </a:solidFill>
                <a:latin typeface="+mj-lt"/>
                <a:cs typeface="Calibri" panose="020F0502020204030204" pitchFamily="34" charset="0"/>
              </a:rPr>
              <a:t>Premature</a:t>
            </a:r>
          </a:p>
          <a:p>
            <a:pPr algn="just"/>
            <a:r>
              <a:rPr lang="en-US" sz="2000" dirty="0">
                <a:solidFill>
                  <a:srgbClr val="3B284B"/>
                </a:solidFill>
                <a:latin typeface="+mj-lt"/>
                <a:cs typeface="Calibri" panose="020F0502020204030204" pitchFamily="34" charset="0"/>
              </a:rPr>
              <a:t>Premature project closure occurs when a stakeholder cancels all or parts of a project early. Sadly, sudden closure happens. But in most cases, it’s not because of anything your or your team did. It could happen because of a shift in business priorities or a budget cut.</a:t>
            </a:r>
          </a:p>
          <a:p>
            <a:pPr marL="0" indent="0">
              <a:buNone/>
            </a:pPr>
            <a:endParaRPr lang="en-EG" sz="2800" dirty="0"/>
          </a:p>
        </p:txBody>
      </p:sp>
    </p:spTree>
    <p:extLst>
      <p:ext uri="{BB962C8B-B14F-4D97-AF65-F5344CB8AC3E}">
        <p14:creationId xmlns:p14="http://schemas.microsoft.com/office/powerpoint/2010/main" val="2803990303"/>
      </p:ext>
    </p:extLst>
  </p:cSld>
  <p:clrMapOvr>
    <a:masterClrMapping/>
  </p:clrMapOvr>
  <mc:AlternateContent xmlns:mc="http://schemas.openxmlformats.org/markup-compatibility/2006" xmlns:p14="http://schemas.microsoft.com/office/powerpoint/2010/main">
    <mc:Choice Requires="p14">
      <p:transition spd="slow" p14:dur="2000" advTm="97280"/>
    </mc:Choice>
    <mc:Fallback xmlns="">
      <p:transition spd="slow" advTm="9728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3. </a:t>
            </a:r>
            <a:r>
              <a:rPr lang="en-US" sz="2000" b="1" dirty="0">
                <a:solidFill>
                  <a:srgbClr val="3B284B"/>
                </a:solidFill>
                <a:latin typeface="+mj-lt"/>
                <a:cs typeface="Calibri" panose="020F0502020204030204" pitchFamily="34" charset="0"/>
              </a:rPr>
              <a:t>Perpetual</a:t>
            </a:r>
          </a:p>
          <a:p>
            <a:pPr algn="just"/>
            <a:r>
              <a:rPr lang="en-US" sz="2000" dirty="0">
                <a:solidFill>
                  <a:srgbClr val="3B284B"/>
                </a:solidFill>
                <a:latin typeface="+mj-lt"/>
                <a:cs typeface="Calibri" panose="020F0502020204030204" pitchFamily="34" charset="0"/>
              </a:rPr>
              <a:t>The perpetual project—a project management scenario of nightmares. A perpetual project is one that </a:t>
            </a:r>
            <a:r>
              <a:rPr lang="en-US" sz="2000" u="sng" dirty="0">
                <a:solidFill>
                  <a:srgbClr val="3B284B"/>
                </a:solidFill>
                <a:latin typeface="+mj-lt"/>
                <a:cs typeface="Calibri" panose="020F0502020204030204" pitchFamily="34" charset="0"/>
              </a:rPr>
              <a:t>just never ends</a:t>
            </a:r>
            <a:r>
              <a:rPr lang="en-US" sz="2000" dirty="0">
                <a:solidFill>
                  <a:srgbClr val="3B284B"/>
                </a:solidFill>
                <a:latin typeface="+mj-lt"/>
                <a:cs typeface="Calibri" panose="020F0502020204030204" pitchFamily="34" charset="0"/>
              </a:rPr>
              <a:t>. There’s no precise finish date or idea of successful closure. With no end in sight, stakeholders request constant </a:t>
            </a:r>
            <a:r>
              <a:rPr lang="en-US" sz="2000" u="sng" dirty="0">
                <a:solidFill>
                  <a:srgbClr val="3B284B"/>
                </a:solidFill>
                <a:latin typeface="+mj-lt"/>
                <a:cs typeface="Calibri" panose="020F0502020204030204" pitchFamily="34" charset="0"/>
              </a:rPr>
              <a:t>add-ons, testing, fixes, and extensions outside the project</a:t>
            </a:r>
            <a:r>
              <a:rPr lang="en-US" sz="2000" u="sng" dirty="0">
                <a:solidFill>
                  <a:srgbClr val="3B284B"/>
                </a:solidFill>
                <a:latin typeface="+mj-lt"/>
                <a:cs typeface="Calibri" panose="020F0502020204030204" pitchFamily="34" charset="0"/>
                <a:hlinkClick r:id="rId3">
                  <a:extLst>
                    <a:ext uri="{A12FA001-AC4F-418D-AE19-62706E023703}">
                      <ahyp:hlinkClr xmlns:ahyp="http://schemas.microsoft.com/office/drawing/2018/hyperlinkcolor" val="tx"/>
                    </a:ext>
                  </a:extLst>
                </a:hlinkClick>
              </a:rPr>
              <a:t> </a:t>
            </a:r>
            <a:r>
              <a:rPr lang="en-US" sz="2000" u="sng" dirty="0">
                <a:solidFill>
                  <a:srgbClr val="3B284B"/>
                </a:solidFill>
                <a:latin typeface="+mj-lt"/>
                <a:cs typeface="Calibri" panose="020F0502020204030204" pitchFamily="34" charset="0"/>
              </a:rPr>
              <a:t>scope. </a:t>
            </a:r>
          </a:p>
          <a:p>
            <a:pPr algn="just"/>
            <a:r>
              <a:rPr lang="en-US" sz="2000" dirty="0">
                <a:solidFill>
                  <a:srgbClr val="3B284B"/>
                </a:solidFill>
                <a:latin typeface="+mj-lt"/>
                <a:cs typeface="Calibri" panose="020F0502020204030204" pitchFamily="34" charset="0"/>
              </a:rPr>
              <a:t>These nightmare scenarios happen when clear outcomes and closure objectives </a:t>
            </a:r>
            <a:r>
              <a:rPr lang="en-US" sz="2000" u="sng" dirty="0">
                <a:solidFill>
                  <a:srgbClr val="3B284B"/>
                </a:solidFill>
                <a:latin typeface="+mj-lt"/>
                <a:cs typeface="Calibri" panose="020F0502020204030204" pitchFamily="34" charset="0"/>
              </a:rPr>
              <a:t>aren’t formally agreed to or set</a:t>
            </a:r>
            <a:r>
              <a:rPr lang="en-US" sz="2000" dirty="0">
                <a:solidFill>
                  <a:srgbClr val="3B284B"/>
                </a:solidFill>
                <a:latin typeface="+mj-lt"/>
                <a:cs typeface="Calibri" panose="020F0502020204030204" pitchFamily="34" charset="0"/>
              </a:rPr>
              <a:t>. Dr. Al Zeitoun said, “You have to have a joint view of what project success looks like.” The Senior Director of Strategy at Siemens recommends defining the project goals and creating a shared vision of success “early.”</a:t>
            </a:r>
          </a:p>
          <a:p>
            <a:pPr marL="0" indent="0">
              <a:buNone/>
            </a:pPr>
            <a:endParaRPr lang="en-EG" sz="2800" dirty="0"/>
          </a:p>
        </p:txBody>
      </p:sp>
    </p:spTree>
    <p:extLst>
      <p:ext uri="{BB962C8B-B14F-4D97-AF65-F5344CB8AC3E}">
        <p14:creationId xmlns:p14="http://schemas.microsoft.com/office/powerpoint/2010/main" val="3468186211"/>
      </p:ext>
    </p:extLst>
  </p:cSld>
  <p:clrMapOvr>
    <a:masterClrMapping/>
  </p:clrMapOvr>
  <mc:AlternateContent xmlns:mc="http://schemas.openxmlformats.org/markup-compatibility/2006" xmlns:p14="http://schemas.microsoft.com/office/powerpoint/2010/main">
    <mc:Choice Requires="p14">
      <p:transition spd="slow" p14:dur="2000" advTm="147584"/>
    </mc:Choice>
    <mc:Fallback xmlns="">
      <p:transition spd="slow" advTm="14758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None/>
            </a:pPr>
            <a:r>
              <a:rPr lang="en-US" sz="2000" b="1" i="0" u="none" strike="noStrike" dirty="0">
                <a:solidFill>
                  <a:srgbClr val="3B284B"/>
                </a:solidFill>
                <a:effectLst/>
                <a:latin typeface="Montserrat" pitchFamily="2" charset="77"/>
              </a:rPr>
              <a:t>Pro tip:</a:t>
            </a:r>
            <a:r>
              <a:rPr lang="en-US" sz="2000" b="0" i="0" u="none" strike="noStrike" dirty="0">
                <a:solidFill>
                  <a:srgbClr val="3B284B"/>
                </a:solidFill>
                <a:effectLst/>
                <a:latin typeface="Montserrat" pitchFamily="2" charset="77"/>
              </a:rPr>
              <a:t> </a:t>
            </a:r>
            <a:r>
              <a:rPr lang="en-US" sz="2000" dirty="0">
                <a:solidFill>
                  <a:srgbClr val="3B284B"/>
                </a:solidFill>
                <a:latin typeface="+mj-lt"/>
                <a:cs typeface="Calibri" panose="020F0502020204030204" pitchFamily="34" charset="0"/>
              </a:rPr>
              <a:t>Avoid perpetual project add-ons by embedding closure objectives within the </a:t>
            </a:r>
            <a:r>
              <a:rPr lang="en-US" sz="2000" u="sng" dirty="0">
                <a:solidFill>
                  <a:srgbClr val="3B284B"/>
                </a:solidFill>
                <a:latin typeface="+mj-lt"/>
                <a:cs typeface="Calibri" panose="020F0502020204030204" pitchFamily="34" charset="0"/>
              </a:rPr>
              <a:t>project initiation and planning stages </a:t>
            </a:r>
            <a:r>
              <a:rPr lang="en-US" sz="2000" dirty="0">
                <a:solidFill>
                  <a:srgbClr val="3B284B"/>
                </a:solidFill>
                <a:latin typeface="+mj-lt"/>
                <a:cs typeface="Calibri" panose="020F0502020204030204" pitchFamily="34" charset="0"/>
              </a:rPr>
              <a:t>of the project life cycle. You’ll also want to define the project scope. Then, if something’s outside of the agreed scope, you can suggest a new project. </a:t>
            </a: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3011298083"/>
      </p:ext>
    </p:extLst>
  </p:cSld>
  <p:clrMapOvr>
    <a:masterClrMapping/>
  </p:clrMapOvr>
  <mc:AlternateContent xmlns:mc="http://schemas.openxmlformats.org/markup-compatibility/2006" xmlns:p14="http://schemas.microsoft.com/office/powerpoint/2010/main">
    <mc:Choice Requires="p14">
      <p:transition spd="slow" p14:dur="2000" advTm="156512"/>
    </mc:Choice>
    <mc:Fallback xmlns="">
      <p:transition spd="slow" advTm="1565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buNone/>
            </a:pPr>
            <a:r>
              <a:rPr lang="en-US" sz="2000" b="1" i="0" u="none" strike="noStrike" dirty="0">
                <a:solidFill>
                  <a:srgbClr val="3B284B"/>
                </a:solidFill>
                <a:effectLst/>
                <a:latin typeface="+mj-lt"/>
                <a:cs typeface="Calibri" panose="020F0502020204030204" pitchFamily="34" charset="0"/>
              </a:rPr>
              <a:t>4. </a:t>
            </a:r>
            <a:r>
              <a:rPr lang="en-US" sz="2000" b="1" dirty="0">
                <a:solidFill>
                  <a:srgbClr val="3B284B"/>
                </a:solidFill>
                <a:latin typeface="+mj-lt"/>
                <a:cs typeface="Calibri" panose="020F0502020204030204" pitchFamily="34" charset="0"/>
              </a:rPr>
              <a:t>Change in priorities</a:t>
            </a:r>
          </a:p>
          <a:p>
            <a:pPr algn="just"/>
            <a:r>
              <a:rPr lang="en-US" sz="2000" dirty="0">
                <a:solidFill>
                  <a:srgbClr val="3B284B"/>
                </a:solidFill>
                <a:latin typeface="+mj-lt"/>
                <a:cs typeface="Calibri" panose="020F0502020204030204" pitchFamily="34" charset="0"/>
              </a:rPr>
              <a:t>As with perpetual closure, a change in priorities sometimes can’t be helped. It’s not a result of anything anyone has done, and it’s not personal—the project’s not a high priority anymore. Not all’s lost, though. The project could resume later, or the </a:t>
            </a:r>
            <a:r>
              <a:rPr lang="en-US" sz="2000" u="sng" dirty="0">
                <a:solidFill>
                  <a:srgbClr val="3B284B"/>
                </a:solidFill>
                <a:latin typeface="+mj-lt"/>
                <a:cs typeface="Calibri" panose="020F0502020204030204" pitchFamily="34" charset="0"/>
              </a:rPr>
              <a:t>stakeholder may ask you to manage a new project.</a:t>
            </a:r>
          </a:p>
          <a:p>
            <a:pPr algn="just"/>
            <a:r>
              <a:rPr lang="en-US" sz="2000" dirty="0">
                <a:solidFill>
                  <a:srgbClr val="3B284B"/>
                </a:solidFill>
                <a:latin typeface="+mj-lt"/>
                <a:cs typeface="Calibri" panose="020F0502020204030204" pitchFamily="34" charset="0"/>
              </a:rPr>
              <a:t>Change in priorities project closure example: The broader financial landscape is turbulent, or your stakeholder’s industry is volatile. Perilous economic times often force businesses to shift resources to cost-saving efforts. </a:t>
            </a:r>
          </a:p>
          <a:p>
            <a:pPr marL="0" indent="0">
              <a:buNone/>
            </a:pPr>
            <a:br>
              <a:rPr lang="en-US" sz="2000" dirty="0">
                <a:solidFill>
                  <a:srgbClr val="3B284B"/>
                </a:solidFill>
                <a:latin typeface="+mj-lt"/>
                <a:cs typeface="Calibri" panose="020F0502020204030204" pitchFamily="34" charset="0"/>
              </a:rPr>
            </a:br>
            <a:endParaRPr lang="en-US"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2969485804"/>
      </p:ext>
    </p:extLst>
  </p:cSld>
  <p:clrMapOvr>
    <a:masterClrMapping/>
  </p:clrMapOvr>
  <mc:AlternateContent xmlns:mc="http://schemas.openxmlformats.org/markup-compatibility/2006" xmlns:p14="http://schemas.microsoft.com/office/powerpoint/2010/main">
    <mc:Choice Requires="p14">
      <p:transition spd="slow" p14:dur="2000" advTm="378368"/>
    </mc:Choice>
    <mc:Fallback xmlns="">
      <p:transition spd="slow" advTm="37836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5 types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lnSpcReduction="10000"/>
          </a:bodyPr>
          <a:lstStyle/>
          <a:p>
            <a:pPr marL="0" indent="0">
              <a:lnSpc>
                <a:spcPct val="100000"/>
              </a:lnSpc>
              <a:buNone/>
            </a:pPr>
            <a:r>
              <a:rPr lang="en-US" sz="2000" b="1" i="0" u="none" strike="noStrike" dirty="0">
                <a:solidFill>
                  <a:srgbClr val="3B284B"/>
                </a:solidFill>
                <a:effectLst/>
                <a:latin typeface="+mj-lt"/>
                <a:cs typeface="Calibri" panose="020F0502020204030204" pitchFamily="34" charset="0"/>
              </a:rPr>
              <a:t>5. </a:t>
            </a:r>
            <a:r>
              <a:rPr lang="en-US" sz="2000" b="1" dirty="0">
                <a:solidFill>
                  <a:srgbClr val="3B284B"/>
                </a:solidFill>
                <a:latin typeface="+mj-lt"/>
                <a:cs typeface="Calibri" panose="020F0502020204030204" pitchFamily="34" charset="0"/>
              </a:rPr>
              <a:t>Failed </a:t>
            </a:r>
          </a:p>
          <a:p>
            <a:pPr algn="just">
              <a:lnSpc>
                <a:spcPct val="100000"/>
              </a:lnSpc>
            </a:pPr>
            <a:r>
              <a:rPr lang="en-US" sz="2000" dirty="0">
                <a:solidFill>
                  <a:srgbClr val="3B284B"/>
                </a:solidFill>
                <a:latin typeface="+mj-lt"/>
                <a:cs typeface="Calibri" panose="020F0502020204030204" pitchFamily="34" charset="0"/>
              </a:rPr>
              <a:t>Failed project closure means the project </a:t>
            </a:r>
            <a:r>
              <a:rPr lang="en-US" sz="2000" u="sng" dirty="0">
                <a:solidFill>
                  <a:srgbClr val="3B284B"/>
                </a:solidFill>
                <a:latin typeface="+mj-lt"/>
                <a:cs typeface="Calibri" panose="020F0502020204030204" pitchFamily="34" charset="0"/>
              </a:rPr>
              <a:t>didn’t achieve its aim</a:t>
            </a:r>
            <a:r>
              <a:rPr lang="en-US" sz="2000" dirty="0">
                <a:solidFill>
                  <a:srgbClr val="3B284B"/>
                </a:solidFill>
                <a:latin typeface="+mj-lt"/>
                <a:cs typeface="Calibri" panose="020F0502020204030204" pitchFamily="34" charset="0"/>
              </a:rPr>
              <a:t>. In this case, a client will typically close out the project immediately. But here’s the thing, sometimes, </a:t>
            </a:r>
            <a:r>
              <a:rPr lang="en-US" sz="2000" u="sng" dirty="0">
                <a:solidFill>
                  <a:srgbClr val="3B284B"/>
                </a:solidFill>
                <a:latin typeface="+mj-lt"/>
                <a:cs typeface="Calibri" panose="020F0502020204030204" pitchFamily="34" charset="0"/>
              </a:rPr>
              <a:t>project failure is outside your control </a:t>
            </a:r>
            <a:r>
              <a:rPr lang="en-US" sz="2000" dirty="0">
                <a:solidFill>
                  <a:srgbClr val="3B284B"/>
                </a:solidFill>
                <a:latin typeface="+mj-lt"/>
                <a:cs typeface="Calibri" panose="020F0502020204030204" pitchFamily="34" charset="0"/>
              </a:rPr>
              <a:t>(or your team’s control). </a:t>
            </a:r>
            <a:r>
              <a:rPr lang="en-US" sz="2000" u="sng" dirty="0">
                <a:solidFill>
                  <a:srgbClr val="3B284B"/>
                </a:solidFill>
                <a:latin typeface="+mj-lt"/>
                <a:cs typeface="Calibri" panose="020F0502020204030204" pitchFamily="34" charset="0"/>
              </a:rPr>
              <a:t>Most projects come with many moving parts, people, goals, and sometimes limited resources</a:t>
            </a:r>
            <a:r>
              <a:rPr lang="en-US" sz="2000" dirty="0">
                <a:solidFill>
                  <a:srgbClr val="3B284B"/>
                </a:solidFill>
                <a:latin typeface="+mj-lt"/>
                <a:cs typeface="Calibri" panose="020F0502020204030204" pitchFamily="34" charset="0"/>
              </a:rPr>
              <a:t>. </a:t>
            </a:r>
          </a:p>
          <a:p>
            <a:pPr algn="just">
              <a:lnSpc>
                <a:spcPct val="100000"/>
              </a:lnSpc>
            </a:pPr>
            <a:r>
              <a:rPr lang="en-US" sz="2000" dirty="0">
                <a:solidFill>
                  <a:srgbClr val="3B284B"/>
                </a:solidFill>
                <a:latin typeface="+mj-lt"/>
                <a:cs typeface="Calibri" panose="020F0502020204030204" pitchFamily="34" charset="0"/>
              </a:rPr>
              <a:t>To protect your well-being, try to stay positive but pragmatic. This is a learning experience, so dust yourself off and apply your new knowledge to the next project. To protect your team’s well-being, clearly communicate the reasons for project closure without playing the blame game.</a:t>
            </a:r>
          </a:p>
          <a:p>
            <a:pPr algn="just">
              <a:lnSpc>
                <a:spcPct val="100000"/>
              </a:lnSpc>
            </a:pPr>
            <a:r>
              <a:rPr lang="en-US" sz="2000" dirty="0">
                <a:solidFill>
                  <a:srgbClr val="3B284B"/>
                </a:solidFill>
                <a:latin typeface="+mj-lt"/>
                <a:cs typeface="Calibri" panose="020F0502020204030204" pitchFamily="34" charset="0"/>
              </a:rPr>
              <a:t>Pro tip: </a:t>
            </a:r>
            <a:r>
              <a:rPr lang="en-US" sz="2000" dirty="0">
                <a:solidFill>
                  <a:srgbClr val="3B284B"/>
                </a:solidFill>
                <a:latin typeface="+mj-lt"/>
                <a:cs typeface="Calibri" panose="020F0502020204030204" pitchFamily="34" charset="0"/>
                <a:hlinkClick r:id="rId3">
                  <a:extLst>
                    <a:ext uri="{A12FA001-AC4F-418D-AE19-62706E023703}">
                      <ahyp:hlinkClr xmlns:ahyp="http://schemas.microsoft.com/office/drawing/2018/hyperlinkcolor" val="tx"/>
                    </a:ext>
                  </a:extLst>
                </a:hlinkClick>
              </a:rPr>
              <a:t>Effective workload planning</a:t>
            </a:r>
            <a:r>
              <a:rPr lang="en-US" sz="2000" dirty="0">
                <a:solidFill>
                  <a:srgbClr val="3B284B"/>
                </a:solidFill>
                <a:latin typeface="+mj-lt"/>
                <a:cs typeface="Calibri" panose="020F0502020204030204" pitchFamily="34" charset="0"/>
              </a:rPr>
              <a:t> can help protect your team’s well-being throughout a project and ensure success.</a:t>
            </a:r>
          </a:p>
          <a:p>
            <a:pPr marL="0" indent="0" algn="ctr">
              <a:buNone/>
            </a:pPr>
            <a:endParaRPr lang="en-EG" sz="2800" dirty="0"/>
          </a:p>
        </p:txBody>
      </p:sp>
    </p:spTree>
    <p:extLst>
      <p:ext uri="{BB962C8B-B14F-4D97-AF65-F5344CB8AC3E}">
        <p14:creationId xmlns:p14="http://schemas.microsoft.com/office/powerpoint/2010/main" val="1137369479"/>
      </p:ext>
    </p:extLst>
  </p:cSld>
  <p:clrMapOvr>
    <a:masterClrMapping/>
  </p:clrMapOvr>
  <mc:AlternateContent xmlns:mc="http://schemas.openxmlformats.org/markup-compatibility/2006" xmlns:p14="http://schemas.microsoft.com/office/powerpoint/2010/main">
    <mc:Choice Requires="p14">
      <p:transition spd="slow" p14:dur="2000" advTm="235040"/>
    </mc:Choice>
    <mc:Fallback xmlns="">
      <p:transition spd="slow" advTm="23504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We can’t understate the importance of project closure in project management. Get this stage right, and you’ll protect your project from perpetual or failed closure.</a:t>
            </a:r>
          </a:p>
          <a:p>
            <a:pPr algn="just"/>
            <a:r>
              <a:rPr lang="en-US" sz="2000" dirty="0">
                <a:solidFill>
                  <a:srgbClr val="3B284B"/>
                </a:solidFill>
                <a:latin typeface="+mj-lt"/>
                <a:cs typeface="Calibri" panose="020F0502020204030204" pitchFamily="34" charset="0"/>
              </a:rPr>
              <a:t>Let’s examine three more added benefits of project closure. </a:t>
            </a:r>
          </a:p>
          <a:p>
            <a:pPr marL="0" indent="0">
              <a:buNone/>
            </a:pPr>
            <a:endParaRPr lang="en-EG" sz="2800" dirty="0"/>
          </a:p>
        </p:txBody>
      </p:sp>
    </p:spTree>
    <p:extLst>
      <p:ext uri="{BB962C8B-B14F-4D97-AF65-F5344CB8AC3E}">
        <p14:creationId xmlns:p14="http://schemas.microsoft.com/office/powerpoint/2010/main" val="1430184366"/>
      </p:ext>
    </p:extLst>
  </p:cSld>
  <p:clrMapOvr>
    <a:masterClrMapping/>
  </p:clrMapOvr>
  <mc:AlternateContent xmlns:mc="http://schemas.openxmlformats.org/markup-compatibility/2006" xmlns:p14="http://schemas.microsoft.com/office/powerpoint/2010/main">
    <mc:Choice Requires="p14">
      <p:transition spd="slow" p14:dur="2000" advTm="38144"/>
    </mc:Choice>
    <mc:Fallback xmlns="">
      <p:transition spd="slow" advTm="3814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nSpc>
                <a:spcPct val="100000"/>
              </a:lnSpc>
              <a:buNone/>
            </a:pPr>
            <a:r>
              <a:rPr lang="en-US" sz="2000" b="1" i="0" u="none" strike="noStrike" dirty="0">
                <a:solidFill>
                  <a:srgbClr val="3B284B"/>
                </a:solidFill>
                <a:effectLst/>
                <a:latin typeface="+mj-lt"/>
                <a:cs typeface="Calibri" panose="020F0502020204030204" pitchFamily="34" charset="0"/>
              </a:rPr>
              <a:t>1. </a:t>
            </a:r>
            <a:r>
              <a:rPr lang="en-US" sz="2000" b="1" dirty="0">
                <a:solidFill>
                  <a:srgbClr val="3B284B"/>
                </a:solidFill>
                <a:latin typeface="+mj-lt"/>
                <a:cs typeface="Calibri" panose="020F0502020204030204" pitchFamily="34" charset="0"/>
              </a:rPr>
              <a:t>Wrapping up the project </a:t>
            </a:r>
          </a:p>
          <a:p>
            <a:pPr algn="just">
              <a:lnSpc>
                <a:spcPct val="100000"/>
              </a:lnSpc>
            </a:pPr>
            <a:r>
              <a:rPr lang="en-US" sz="2000" dirty="0">
                <a:solidFill>
                  <a:srgbClr val="3B284B"/>
                </a:solidFill>
                <a:latin typeface="+mj-lt"/>
                <a:cs typeface="Calibri" panose="020F0502020204030204" pitchFamily="34" charset="0"/>
              </a:rPr>
              <a:t>Perhaps the most crucial upside of the project management closing phase is tying up loose ends. For a start, it’s the ideal opportunity to let stakeholders know the work is over. </a:t>
            </a:r>
          </a:p>
          <a:p>
            <a:pPr algn="just">
              <a:lnSpc>
                <a:spcPct val="100000"/>
              </a:lnSpc>
            </a:pPr>
            <a:r>
              <a:rPr lang="en-US" sz="2000" dirty="0">
                <a:solidFill>
                  <a:srgbClr val="3B284B"/>
                </a:solidFill>
                <a:latin typeface="+mj-lt"/>
                <a:cs typeface="Calibri" panose="020F0502020204030204" pitchFamily="34" charset="0"/>
              </a:rPr>
              <a:t>Plus, you can ask all parties to formally agree that you met objectives and ensure everyone’s happy with the outcomes. You can also hand over deliverables and wrap up with a project management closure report.</a:t>
            </a:r>
          </a:p>
          <a:p>
            <a:pPr algn="just">
              <a:lnSpc>
                <a:spcPct val="100000"/>
              </a:lnSpc>
            </a:pPr>
            <a:r>
              <a:rPr lang="en-US" sz="2000" dirty="0">
                <a:solidFill>
                  <a:srgbClr val="3B284B"/>
                </a:solidFill>
                <a:latin typeface="+mj-lt"/>
                <a:cs typeface="Calibri" panose="020F0502020204030204" pitchFamily="34" charset="0"/>
              </a:rPr>
              <a:t>Pro tip: Don’t forget the finer details—test the project closure deliverables, </a:t>
            </a:r>
            <a:r>
              <a:rPr lang="en-US" sz="2000" u="sng" dirty="0">
                <a:solidFill>
                  <a:srgbClr val="3B284B"/>
                </a:solidFill>
                <a:latin typeface="+mj-lt"/>
                <a:cs typeface="Calibri" panose="020F0502020204030204" pitchFamily="34" charset="0"/>
              </a:rPr>
              <a:t>review your project strategy, and communicate results to your client and team. </a:t>
            </a:r>
          </a:p>
          <a:p>
            <a:pPr marL="0" indent="0">
              <a:buNone/>
            </a:pPr>
            <a:br>
              <a:rPr lang="en-US" sz="2000" dirty="0"/>
            </a:br>
            <a:endParaRPr lang="en-EG" sz="2800" dirty="0"/>
          </a:p>
        </p:txBody>
      </p:sp>
    </p:spTree>
    <p:extLst>
      <p:ext uri="{BB962C8B-B14F-4D97-AF65-F5344CB8AC3E}">
        <p14:creationId xmlns:p14="http://schemas.microsoft.com/office/powerpoint/2010/main" val="3999372892"/>
      </p:ext>
    </p:extLst>
  </p:cSld>
  <p:clrMapOvr>
    <a:masterClrMapping/>
  </p:clrMapOvr>
  <mc:AlternateContent xmlns:mc="http://schemas.openxmlformats.org/markup-compatibility/2006" xmlns:p14="http://schemas.microsoft.com/office/powerpoint/2010/main">
    <mc:Choice Requires="p14">
      <p:transition spd="slow" p14:dur="2000" advTm="240064"/>
    </mc:Choice>
    <mc:Fallback xmlns="">
      <p:transition spd="slow" advTm="24006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nSpc>
                <a:spcPct val="100000"/>
              </a:lnSpc>
              <a:buNone/>
            </a:pPr>
            <a:r>
              <a:rPr lang="en-US" sz="2000" b="1" dirty="0">
                <a:solidFill>
                  <a:srgbClr val="3B284B"/>
                </a:solidFill>
                <a:latin typeface="+mj-lt"/>
                <a:cs typeface="Calibri" panose="020F0502020204030204" pitchFamily="34" charset="0"/>
              </a:rPr>
              <a:t>2. Understanding the next steps</a:t>
            </a:r>
          </a:p>
          <a:p>
            <a:pPr algn="just"/>
            <a:r>
              <a:rPr lang="en-US" sz="2000" dirty="0">
                <a:solidFill>
                  <a:srgbClr val="3B284B"/>
                </a:solidFill>
                <a:latin typeface="+mj-lt"/>
                <a:cs typeface="Calibri" panose="020F0502020204030204" pitchFamily="34" charset="0"/>
              </a:rPr>
              <a:t>The closure stage of a project helps you set a precise end date, </a:t>
            </a:r>
            <a:r>
              <a:rPr lang="en-US" sz="2000" u="sng" dirty="0">
                <a:solidFill>
                  <a:srgbClr val="3B284B"/>
                </a:solidFill>
                <a:latin typeface="+mj-lt"/>
                <a:cs typeface="Calibri" panose="020F0502020204030204" pitchFamily="34" charset="0"/>
              </a:rPr>
              <a:t>avoiding disaster scenarios like a perpetual project</a:t>
            </a:r>
            <a:r>
              <a:rPr lang="en-US" sz="2000" dirty="0">
                <a:solidFill>
                  <a:srgbClr val="3B284B"/>
                </a:solidFill>
                <a:latin typeface="+mj-lt"/>
                <a:cs typeface="Calibri" panose="020F0502020204030204" pitchFamily="34" charset="0"/>
              </a:rPr>
              <a:t>. It also empowers you to review what’s happened and what needs to happen to agree on your next steps. </a:t>
            </a:r>
            <a:r>
              <a:rPr lang="en-US" sz="2000" u="sng" dirty="0">
                <a:solidFill>
                  <a:srgbClr val="3B284B"/>
                </a:solidFill>
                <a:latin typeface="+mj-lt"/>
                <a:cs typeface="Calibri" panose="020F0502020204030204" pitchFamily="34" charset="0"/>
              </a:rPr>
              <a:t>The next steps could be reviewing any tasks you or your team need to finish to close the project successfully. </a:t>
            </a:r>
            <a:r>
              <a:rPr lang="en-US" sz="2000" dirty="0">
                <a:solidFill>
                  <a:srgbClr val="3B284B"/>
                </a:solidFill>
                <a:latin typeface="+mj-lt"/>
                <a:cs typeface="Calibri" panose="020F0502020204030204" pitchFamily="34" charset="0"/>
              </a:rPr>
              <a:t>You’ll then need to allocate resources and track task completion. </a:t>
            </a:r>
          </a:p>
          <a:p>
            <a:pPr algn="just"/>
            <a:r>
              <a:rPr lang="en-US" sz="2000" dirty="0">
                <a:solidFill>
                  <a:srgbClr val="3B284B"/>
                </a:solidFill>
                <a:latin typeface="+mj-lt"/>
                <a:cs typeface="Calibri" panose="020F0502020204030204" pitchFamily="34" charset="0"/>
              </a:rPr>
              <a:t>Another next step could be handing the project over to another department (internal or external) for the next stage. A handover might happen when the final deliverables need </a:t>
            </a:r>
            <a:r>
              <a:rPr lang="en-US" sz="2000" u="sng" dirty="0">
                <a:solidFill>
                  <a:srgbClr val="3B284B"/>
                </a:solidFill>
                <a:latin typeface="+mj-lt"/>
                <a:cs typeface="Calibri" panose="020F0502020204030204" pitchFamily="34" charset="0"/>
              </a:rPr>
              <a:t>specific support and resources outside the existing scope. </a:t>
            </a:r>
          </a:p>
          <a:p>
            <a:pPr marL="0" indent="0">
              <a:buNone/>
            </a:pPr>
            <a:endParaRPr lang="en-EG" sz="2800" dirty="0"/>
          </a:p>
        </p:txBody>
      </p:sp>
    </p:spTree>
    <p:extLst>
      <p:ext uri="{BB962C8B-B14F-4D97-AF65-F5344CB8AC3E}">
        <p14:creationId xmlns:p14="http://schemas.microsoft.com/office/powerpoint/2010/main" val="1133893579"/>
      </p:ext>
    </p:extLst>
  </p:cSld>
  <p:clrMapOvr>
    <a:masterClrMapping/>
  </p:clrMapOvr>
  <mc:AlternateContent xmlns:mc="http://schemas.openxmlformats.org/markup-compatibility/2006" xmlns:p14="http://schemas.microsoft.com/office/powerpoint/2010/main">
    <mc:Choice Requires="p14">
      <p:transition spd="slow" p14:dur="2000" advTm="123680"/>
    </mc:Choice>
    <mc:Fallback xmlns="">
      <p:transition spd="slow" advTm="1236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nSpc>
                <a:spcPct val="100000"/>
              </a:lnSpc>
              <a:buNone/>
            </a:pPr>
            <a:r>
              <a:rPr lang="en-US" sz="2000" b="1" dirty="0">
                <a:solidFill>
                  <a:srgbClr val="3B284B"/>
                </a:solidFill>
                <a:latin typeface="+mj-lt"/>
                <a:cs typeface="Calibri" panose="020F0502020204030204" pitchFamily="34" charset="0"/>
              </a:rPr>
              <a:t>3. Sharing team learning </a:t>
            </a:r>
          </a:p>
          <a:p>
            <a:pPr algn="just"/>
            <a:r>
              <a:rPr lang="en-US" sz="2000" dirty="0">
                <a:solidFill>
                  <a:srgbClr val="3B284B"/>
                </a:solidFill>
                <a:latin typeface="+mj-lt"/>
                <a:cs typeface="Calibri" panose="020F0502020204030204" pitchFamily="34" charset="0"/>
              </a:rPr>
              <a:t>A project evaluation meeting </a:t>
            </a:r>
            <a:r>
              <a:rPr lang="en-US" sz="2000" u="sng" dirty="0">
                <a:solidFill>
                  <a:srgbClr val="3B284B"/>
                </a:solidFill>
                <a:latin typeface="+mj-lt"/>
                <a:cs typeface="Calibri" panose="020F0502020204030204" pitchFamily="34" charset="0"/>
              </a:rPr>
              <a:t>isn’t mandatory</a:t>
            </a:r>
            <a:r>
              <a:rPr lang="en-US" sz="2000" dirty="0">
                <a:solidFill>
                  <a:srgbClr val="3B284B"/>
                </a:solidFill>
                <a:latin typeface="+mj-lt"/>
                <a:cs typeface="Calibri" panose="020F0502020204030204" pitchFamily="34" charset="0"/>
              </a:rPr>
              <a:t>, but we highly recommend running one with your team. The purpose of a project evaluation is to share project closure </a:t>
            </a:r>
            <a:r>
              <a:rPr lang="en-US" sz="2000" u="sng" dirty="0">
                <a:solidFill>
                  <a:srgbClr val="3B284B"/>
                </a:solidFill>
                <a:latin typeface="+mj-lt"/>
                <a:cs typeface="Calibri" panose="020F0502020204030204" pitchFamily="34" charset="0"/>
              </a:rPr>
              <a:t>best practices</a:t>
            </a:r>
            <a:r>
              <a:rPr lang="en-US" sz="2000" dirty="0">
                <a:solidFill>
                  <a:srgbClr val="3B284B"/>
                </a:solidFill>
                <a:latin typeface="+mj-lt"/>
                <a:cs typeface="Calibri" panose="020F0502020204030204" pitchFamily="34" charset="0"/>
              </a:rPr>
              <a:t>. It’s an opportunity to review </a:t>
            </a:r>
            <a:r>
              <a:rPr lang="en-US" sz="2000" u="sng" dirty="0">
                <a:solidFill>
                  <a:srgbClr val="3B284B"/>
                </a:solidFill>
                <a:latin typeface="+mj-lt"/>
                <a:cs typeface="Calibri" panose="020F0502020204030204" pitchFamily="34" charset="0"/>
              </a:rPr>
              <a:t>deliverables against project goals</a:t>
            </a:r>
            <a:r>
              <a:rPr lang="en-US" sz="2000" dirty="0">
                <a:solidFill>
                  <a:srgbClr val="3B284B"/>
                </a:solidFill>
                <a:latin typeface="+mj-lt"/>
                <a:cs typeface="Calibri" panose="020F0502020204030204" pitchFamily="34" charset="0"/>
              </a:rPr>
              <a:t>, </a:t>
            </a:r>
            <a:r>
              <a:rPr lang="en-US" sz="2000" u="sng" dirty="0">
                <a:solidFill>
                  <a:srgbClr val="3B284B"/>
                </a:solidFill>
                <a:latin typeface="+mj-lt"/>
                <a:cs typeface="Calibri" panose="020F0502020204030204" pitchFamily="34" charset="0"/>
              </a:rPr>
              <a:t>learn from mistakes, and repeat any successes on future projects. </a:t>
            </a:r>
          </a:p>
          <a:p>
            <a:pPr algn="just"/>
            <a:r>
              <a:rPr lang="en-US" sz="2000" dirty="0">
                <a:solidFill>
                  <a:srgbClr val="3B284B"/>
                </a:solidFill>
                <a:latin typeface="+mj-lt"/>
                <a:cs typeface="Calibri" panose="020F0502020204030204" pitchFamily="34" charset="0"/>
              </a:rPr>
              <a:t>Sharing learning as a collective means you can avoid repeating mistakes and instead focus on repeating project wins. It’s also a valuable opportunity to review the project budget against what you actually spent. (You might be able to replicate some cost-saving activities.) </a:t>
            </a:r>
          </a:p>
          <a:p>
            <a:pPr marL="0" indent="0">
              <a:buNone/>
            </a:pPr>
            <a:endParaRPr lang="en-EG" sz="2800" dirty="0"/>
          </a:p>
        </p:txBody>
      </p:sp>
    </p:spTree>
    <p:extLst>
      <p:ext uri="{BB962C8B-B14F-4D97-AF65-F5344CB8AC3E}">
        <p14:creationId xmlns:p14="http://schemas.microsoft.com/office/powerpoint/2010/main" val="3259891442"/>
      </p:ext>
    </p:extLst>
  </p:cSld>
  <p:clrMapOvr>
    <a:masterClrMapping/>
  </p:clrMapOvr>
  <mc:AlternateContent xmlns:mc="http://schemas.openxmlformats.org/markup-compatibility/2006" xmlns:p14="http://schemas.microsoft.com/office/powerpoint/2010/main">
    <mc:Choice Requires="p14">
      <p:transition spd="slow" p14:dur="2000" advTm="324736"/>
    </mc:Choice>
    <mc:Fallback xmlns="">
      <p:transition spd="slow" advTm="3247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The importance of project closure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It is recommended to use a </a:t>
            </a:r>
            <a:r>
              <a:rPr lang="en-US" sz="2000" u="sng" dirty="0">
                <a:solidFill>
                  <a:srgbClr val="3B284B"/>
                </a:solidFill>
                <a:latin typeface="+mj-lt"/>
                <a:cs typeface="Calibri" panose="020F0502020204030204" pitchFamily="34" charset="0"/>
              </a:rPr>
              <a:t>resource management tool </a:t>
            </a:r>
            <a:r>
              <a:rPr lang="en-US" sz="2000" dirty="0">
                <a:solidFill>
                  <a:srgbClr val="3B284B"/>
                </a:solidFill>
                <a:latin typeface="+mj-lt"/>
                <a:cs typeface="Calibri" panose="020F0502020204030204" pitchFamily="34" charset="0"/>
              </a:rPr>
              <a:t>to report on resource utilization. That way, you can recap where your team spent their time throughout the project. You can then </a:t>
            </a:r>
            <a:r>
              <a:rPr lang="en-US" sz="2000" u="sng" dirty="0">
                <a:solidFill>
                  <a:srgbClr val="3B284B"/>
                </a:solidFill>
                <a:latin typeface="+mj-lt"/>
                <a:cs typeface="Calibri" panose="020F0502020204030204" pitchFamily="34" charset="0"/>
              </a:rPr>
              <a:t>identify bottlenecks caused by resource allocation</a:t>
            </a:r>
            <a:r>
              <a:rPr lang="en-US" sz="2000" dirty="0">
                <a:solidFill>
                  <a:srgbClr val="3B284B"/>
                </a:solidFill>
                <a:latin typeface="+mj-lt"/>
                <a:cs typeface="Calibri" panose="020F0502020204030204" pitchFamily="34" charset="0"/>
              </a:rPr>
              <a:t>. That could include a team </a:t>
            </a:r>
            <a:r>
              <a:rPr lang="en-US" sz="2000" u="sng" dirty="0">
                <a:solidFill>
                  <a:srgbClr val="3B284B"/>
                </a:solidFill>
                <a:latin typeface="+mj-lt"/>
                <a:cs typeface="Calibri" panose="020F0502020204030204" pitchFamily="34" charset="0"/>
              </a:rPr>
              <a:t>member being overworked </a:t>
            </a:r>
            <a:r>
              <a:rPr lang="en-US" sz="2000" dirty="0">
                <a:solidFill>
                  <a:srgbClr val="3B284B"/>
                </a:solidFill>
                <a:latin typeface="+mj-lt"/>
                <a:cs typeface="Calibri" panose="020F0502020204030204" pitchFamily="34" charset="0"/>
              </a:rPr>
              <a:t>while someone with a </a:t>
            </a:r>
            <a:r>
              <a:rPr lang="en-US" sz="2000" u="sng" dirty="0">
                <a:solidFill>
                  <a:srgbClr val="3B284B"/>
                </a:solidFill>
                <a:latin typeface="+mj-lt"/>
                <a:cs typeface="Calibri" panose="020F0502020204030204" pitchFamily="34" charset="0"/>
              </a:rPr>
              <a:t>similar specialism was underutilized</a:t>
            </a:r>
            <a:r>
              <a:rPr lang="en-US" sz="2000" dirty="0">
                <a:solidFill>
                  <a:srgbClr val="3B284B"/>
                </a:solidFill>
                <a:latin typeface="+mj-lt"/>
                <a:cs typeface="Calibri" panose="020F0502020204030204" pitchFamily="34" charset="0"/>
              </a:rPr>
              <a:t>.  </a:t>
            </a:r>
          </a:p>
          <a:p>
            <a:pPr algn="just"/>
            <a:r>
              <a:rPr lang="en-US" sz="2000" dirty="0">
                <a:solidFill>
                  <a:srgbClr val="3B284B"/>
                </a:solidFill>
                <a:latin typeface="+mj-lt"/>
                <a:cs typeface="Calibri" panose="020F0502020204030204" pitchFamily="34" charset="0"/>
              </a:rPr>
              <a:t>Pro tip: </a:t>
            </a:r>
            <a:r>
              <a:rPr lang="en-US" sz="2000" u="sng" dirty="0">
                <a:solidFill>
                  <a:srgbClr val="3B284B"/>
                </a:solidFill>
                <a:latin typeface="+mj-lt"/>
                <a:cs typeface="Calibri" panose="020F0502020204030204" pitchFamily="34" charset="0"/>
              </a:rPr>
              <a:t>Share</a:t>
            </a:r>
            <a:r>
              <a:rPr lang="en-US" sz="2000" dirty="0">
                <a:solidFill>
                  <a:srgbClr val="3B284B"/>
                </a:solidFill>
                <a:latin typeface="+mj-lt"/>
                <a:cs typeface="Calibri" panose="020F0502020204030204" pitchFamily="34" charset="0"/>
              </a:rPr>
              <a:t> your evaluation meeting findings </a:t>
            </a:r>
            <a:r>
              <a:rPr lang="en-US" sz="2000" u="sng" dirty="0">
                <a:solidFill>
                  <a:srgbClr val="3B284B"/>
                </a:solidFill>
                <a:latin typeface="+mj-lt"/>
                <a:cs typeface="Calibri" panose="020F0502020204030204" pitchFamily="34" charset="0"/>
              </a:rPr>
              <a:t>with stakeholders</a:t>
            </a:r>
            <a:r>
              <a:rPr lang="en-US" sz="2000" dirty="0">
                <a:solidFill>
                  <a:srgbClr val="3B284B"/>
                </a:solidFill>
                <a:latin typeface="+mj-lt"/>
                <a:cs typeface="Calibri" panose="020F0502020204030204" pitchFamily="34" charset="0"/>
              </a:rPr>
              <a:t>. It’s a fantastic way to add value and follow up with clients once the project’s finished. It could even put you and your team top of mind for the next big project. </a:t>
            </a:r>
          </a:p>
          <a:p>
            <a:pPr marL="0" indent="0">
              <a:buNone/>
            </a:pPr>
            <a:endParaRPr lang="en-EG" sz="2800" dirty="0"/>
          </a:p>
        </p:txBody>
      </p:sp>
    </p:spTree>
    <p:extLst>
      <p:ext uri="{BB962C8B-B14F-4D97-AF65-F5344CB8AC3E}">
        <p14:creationId xmlns:p14="http://schemas.microsoft.com/office/powerpoint/2010/main" val="922383468"/>
      </p:ext>
    </p:extLst>
  </p:cSld>
  <p:clrMapOvr>
    <a:masterClrMapping/>
  </p:clrMapOvr>
  <mc:AlternateContent xmlns:mc="http://schemas.openxmlformats.org/markup-compatibility/2006" xmlns:p14="http://schemas.microsoft.com/office/powerpoint/2010/main">
    <mc:Choice Requires="p14">
      <p:transition spd="slow" p14:dur="2000" advTm="127680"/>
    </mc:Choice>
    <mc:Fallback xmlns="">
      <p:transition spd="slow" advTm="1276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Project closure phases: technical, learning, and people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a:xfrm>
            <a:off x="628650" y="1825625"/>
            <a:ext cx="8191822" cy="4351338"/>
          </a:xfrm>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The three key project closure phases are technical, learning, and people.</a:t>
            </a:r>
          </a:p>
          <a:p>
            <a:pPr algn="just">
              <a:buFont typeface="Arial" panose="020B0604020202020204" pitchFamily="34" charset="0"/>
              <a:buAutoNum type="arabicPeriod"/>
            </a:pPr>
            <a:r>
              <a:rPr lang="en-US" sz="2000" b="1" dirty="0">
                <a:solidFill>
                  <a:srgbClr val="3B284B"/>
                </a:solidFill>
                <a:latin typeface="+mj-lt"/>
                <a:cs typeface="Calibri" panose="020F0502020204030204" pitchFamily="34" charset="0"/>
              </a:rPr>
              <a:t>The technical phase </a:t>
            </a:r>
            <a:r>
              <a:rPr lang="en-US" sz="2000" dirty="0">
                <a:solidFill>
                  <a:srgbClr val="3B284B"/>
                </a:solidFill>
                <a:latin typeface="+mj-lt"/>
                <a:cs typeface="Calibri" panose="020F0502020204030204" pitchFamily="34" charset="0"/>
              </a:rPr>
              <a:t>helps you tie up loose ends and complete </a:t>
            </a:r>
            <a:r>
              <a:rPr lang="en-US" sz="2000" u="sng" dirty="0">
                <a:solidFill>
                  <a:srgbClr val="3B284B"/>
                </a:solidFill>
                <a:latin typeface="+mj-lt"/>
                <a:cs typeface="Calibri" panose="020F0502020204030204" pitchFamily="34" charset="0"/>
              </a:rPr>
              <a:t>administrative tasks</a:t>
            </a:r>
            <a:r>
              <a:rPr lang="en-US" sz="2000" dirty="0">
                <a:solidFill>
                  <a:srgbClr val="3B284B"/>
                </a:solidFill>
                <a:latin typeface="+mj-lt"/>
                <a:cs typeface="Calibri" panose="020F0502020204030204" pitchFamily="34" charset="0"/>
              </a:rPr>
              <a:t>. It provides a definite sense of completion to your project. </a:t>
            </a:r>
          </a:p>
          <a:p>
            <a:pPr algn="just">
              <a:buFont typeface="Arial" panose="020B0604020202020204" pitchFamily="34" charset="0"/>
              <a:buAutoNum type="arabicPeriod"/>
            </a:pPr>
            <a:r>
              <a:rPr lang="en-US" sz="2000" b="1" dirty="0">
                <a:solidFill>
                  <a:srgbClr val="3B284B"/>
                </a:solidFill>
                <a:latin typeface="+mj-lt"/>
                <a:cs typeface="Calibri" panose="020F0502020204030204" pitchFamily="34" charset="0"/>
              </a:rPr>
              <a:t>In the learning phase</a:t>
            </a:r>
            <a:r>
              <a:rPr lang="en-US" sz="2000" dirty="0">
                <a:solidFill>
                  <a:srgbClr val="3B284B"/>
                </a:solidFill>
                <a:latin typeface="+mj-lt"/>
                <a:cs typeface="Calibri" panose="020F0502020204030204" pitchFamily="34" charset="0"/>
              </a:rPr>
              <a:t>, you and your team examine </a:t>
            </a:r>
            <a:r>
              <a:rPr lang="en-US" sz="2000" u="sng" dirty="0">
                <a:solidFill>
                  <a:srgbClr val="3B284B"/>
                </a:solidFill>
                <a:latin typeface="+mj-lt"/>
                <a:cs typeface="Calibri" panose="020F0502020204030204" pitchFamily="34" charset="0"/>
              </a:rPr>
              <a:t>what worked well and what didn’t</a:t>
            </a:r>
            <a:r>
              <a:rPr lang="en-US" sz="2000" dirty="0">
                <a:solidFill>
                  <a:srgbClr val="3B284B"/>
                </a:solidFill>
                <a:latin typeface="+mj-lt"/>
                <a:cs typeface="Calibri" panose="020F0502020204030204" pitchFamily="34" charset="0"/>
              </a:rPr>
              <a:t>. (Whether your project ran without a hitch or you jumped more hurdles than Lolo Jones, there’s always learning to share.)</a:t>
            </a:r>
          </a:p>
          <a:p>
            <a:pPr algn="just">
              <a:buFont typeface="Arial" panose="020B0604020202020204" pitchFamily="34" charset="0"/>
              <a:buAutoNum type="arabicPeriod"/>
            </a:pPr>
            <a:r>
              <a:rPr lang="en-US" sz="2000" b="1" dirty="0">
                <a:solidFill>
                  <a:srgbClr val="3B284B"/>
                </a:solidFill>
                <a:latin typeface="+mj-lt"/>
                <a:cs typeface="Calibri" panose="020F0502020204030204" pitchFamily="34" charset="0"/>
              </a:rPr>
              <a:t>The people phase </a:t>
            </a:r>
            <a:r>
              <a:rPr lang="en-US" sz="2000" dirty="0">
                <a:solidFill>
                  <a:srgbClr val="3B284B"/>
                </a:solidFill>
                <a:latin typeface="+mj-lt"/>
                <a:cs typeface="Calibri" panose="020F0502020204030204" pitchFamily="34" charset="0"/>
              </a:rPr>
              <a:t>is a chance to celebrate your team’s achievements and provide emotional closure. Tell your team about their impact on the project, reiterate their work was meaningful, and thank them for their efforts. Doing so </a:t>
            </a:r>
            <a:r>
              <a:rPr lang="en-US" sz="2000" u="sng" dirty="0">
                <a:solidFill>
                  <a:srgbClr val="3B284B"/>
                </a:solidFill>
                <a:latin typeface="+mj-lt"/>
                <a:cs typeface="Calibri" panose="020F0502020204030204" pitchFamily="34" charset="0"/>
              </a:rPr>
              <a:t>cultivates a positive, supportive environment that improves team performance. </a:t>
            </a:r>
          </a:p>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 </a:t>
            </a: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1216064905"/>
      </p:ext>
    </p:extLst>
  </p:cSld>
  <p:clrMapOvr>
    <a:masterClrMapping/>
  </p:clrMapOvr>
  <mc:AlternateContent xmlns:mc="http://schemas.openxmlformats.org/markup-compatibility/2006" xmlns:p14="http://schemas.microsoft.com/office/powerpoint/2010/main">
    <mc:Choice Requires="p14">
      <p:transition spd="slow" p14:dur="2000" advTm="316192"/>
    </mc:Choice>
    <mc:Fallback xmlns="">
      <p:transition spd="slow" advTm="31619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8 key steps to successfully close your project</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When it comes to project closure, the devil’s in the detail. Plus, all your actions should feed into the goal of closing the project with minimal friction and within scope. Here are eight key project closure steps to help you successfully finish your project—for good. </a:t>
            </a: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3736583113"/>
      </p:ext>
    </p:extLst>
  </p:cSld>
  <p:clrMapOvr>
    <a:masterClrMapping/>
  </p:clrMapOvr>
  <mc:AlternateContent xmlns:mc="http://schemas.openxmlformats.org/markup-compatibility/2006" xmlns:p14="http://schemas.microsoft.com/office/powerpoint/2010/main">
    <mc:Choice Requires="p14">
      <p:transition spd="slow" p14:dur="2000" advTm="25504"/>
    </mc:Choice>
    <mc:Fallback xmlns="">
      <p:transition spd="slow" advTm="255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pPr algn="l"/>
            <a:r>
              <a:rPr lang="en-US" dirty="0"/>
              <a:t>1. Review the project plan to tie up loose ends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Step one in your closing project phase is gathering crucial information and forming a clear action plan. You don’t want to scramble at the last minute because you forgot a task or key information. That looks unprofessional to stakeholders and is a fast track to team burnout. It also adds a bucketload of avoidable stress to your project management plate.</a:t>
            </a:r>
          </a:p>
          <a:p>
            <a:pPr algn="just"/>
            <a:r>
              <a:rPr lang="en-US" sz="2000" dirty="0">
                <a:solidFill>
                  <a:srgbClr val="3B284B"/>
                </a:solidFill>
                <a:latin typeface="+mj-lt"/>
                <a:cs typeface="Calibri" panose="020F0502020204030204" pitchFamily="34" charset="0"/>
              </a:rPr>
              <a:t>Here’s a list of project closure example tasks to help you tie up loose ends and gain peace of mind: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Revisit your project plan to double-check that you and your team have successfully met project goals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Map out a wrap-up plan, including scheduling meetings, setting aside time to tackle admin, and updating stakeholders</a:t>
            </a:r>
          </a:p>
          <a:p>
            <a:pPr marL="0" indent="0">
              <a:buNone/>
            </a:pPr>
            <a:endParaRPr lang="en-EG" sz="2800" dirty="0"/>
          </a:p>
        </p:txBody>
      </p:sp>
    </p:spTree>
    <p:extLst>
      <p:ext uri="{BB962C8B-B14F-4D97-AF65-F5344CB8AC3E}">
        <p14:creationId xmlns:p14="http://schemas.microsoft.com/office/powerpoint/2010/main" val="2217343314"/>
      </p:ext>
    </p:extLst>
  </p:cSld>
  <p:clrMapOvr>
    <a:masterClrMapping/>
  </p:clrMapOvr>
  <mc:AlternateContent xmlns:mc="http://schemas.openxmlformats.org/markup-compatibility/2006" xmlns:p14="http://schemas.microsoft.com/office/powerpoint/2010/main">
    <mc:Choice Requires="p14">
      <p:transition spd="slow" p14:dur="2000" advTm="118208"/>
    </mc:Choice>
    <mc:Fallback xmlns="">
      <p:transition spd="slow" advTm="1182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1. Review the project plan to tie up loose ends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Review outstanding tasks that you or your team must complete before the project can officially close. Your outstanding tasks could include </a:t>
            </a:r>
            <a:r>
              <a:rPr lang="en-US" sz="2000" u="sng" dirty="0">
                <a:solidFill>
                  <a:srgbClr val="3B284B"/>
                </a:solidFill>
                <a:latin typeface="+mj-lt"/>
                <a:cs typeface="Calibri" panose="020F0502020204030204" pitchFamily="34" charset="0"/>
              </a:rPr>
              <a:t>agreeing on project completion with stakeholders </a:t>
            </a:r>
            <a:r>
              <a:rPr lang="en-US" sz="2000" dirty="0">
                <a:solidFill>
                  <a:srgbClr val="3B284B"/>
                </a:solidFill>
                <a:latin typeface="+mj-lt"/>
                <a:cs typeface="Calibri" panose="020F0502020204030204" pitchFamily="34" charset="0"/>
              </a:rPr>
              <a:t>or </a:t>
            </a:r>
            <a:r>
              <a:rPr lang="en-US" sz="2000" u="sng" dirty="0">
                <a:solidFill>
                  <a:srgbClr val="3B284B"/>
                </a:solidFill>
                <a:latin typeface="+mj-lt"/>
                <a:cs typeface="Calibri" panose="020F0502020204030204" pitchFamily="34" charset="0"/>
              </a:rPr>
              <a:t>paying contractors </a:t>
            </a:r>
            <a:r>
              <a:rPr lang="en-US" sz="2000" dirty="0">
                <a:solidFill>
                  <a:srgbClr val="3B284B"/>
                </a:solidFill>
                <a:latin typeface="+mj-lt"/>
                <a:cs typeface="Calibri" panose="020F0502020204030204" pitchFamily="34" charset="0"/>
              </a:rPr>
              <a:t>for their work. A team member’s outstanding task could be </a:t>
            </a:r>
            <a:r>
              <a:rPr lang="en-US" sz="2000" u="sng" dirty="0">
                <a:solidFill>
                  <a:srgbClr val="3B284B"/>
                </a:solidFill>
                <a:latin typeface="+mj-lt"/>
                <a:cs typeface="Calibri" panose="020F0502020204030204" pitchFamily="34" charset="0"/>
              </a:rPr>
              <a:t>running tests or making minor fixes to ensure the end product’s running smoothly.</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Check if </a:t>
            </a:r>
            <a:r>
              <a:rPr lang="en-US" sz="2000" u="sng" dirty="0">
                <a:solidFill>
                  <a:srgbClr val="3B284B"/>
                </a:solidFill>
                <a:latin typeface="+mj-lt"/>
                <a:cs typeface="Calibri" panose="020F0502020204030204" pitchFamily="34" charset="0"/>
              </a:rPr>
              <a:t>outstanding tasks are inside or outside the agreed project scope</a:t>
            </a:r>
          </a:p>
          <a:p>
            <a:pPr marL="0" indent="0" algn="ctr">
              <a:buNone/>
            </a:pPr>
            <a:endParaRPr lang="en-EG" sz="2000"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3824533978"/>
      </p:ext>
    </p:extLst>
  </p:cSld>
  <p:clrMapOvr>
    <a:masterClrMapping/>
  </p:clrMapOvr>
  <mc:AlternateContent xmlns:mc="http://schemas.openxmlformats.org/markup-compatibility/2006" xmlns:p14="http://schemas.microsoft.com/office/powerpoint/2010/main">
    <mc:Choice Requires="p14">
      <p:transition spd="slow" p14:dur="2000" advTm="104224"/>
    </mc:Choice>
    <mc:Fallback xmlns="">
      <p:transition spd="slow" advTm="10422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1. Review the project plan to tie up loose ends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If tasks are inside the project scope, use a resource scheduler to </a:t>
            </a:r>
            <a:r>
              <a:rPr lang="en-US" sz="2000" u="sng" dirty="0">
                <a:solidFill>
                  <a:srgbClr val="3B284B"/>
                </a:solidFill>
                <a:latin typeface="+mj-lt"/>
                <a:cs typeface="Calibri" panose="020F0502020204030204" pitchFamily="34" charset="0"/>
              </a:rPr>
              <a:t>assign the tasks to the right team member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If tasks are outside the project scope, make a note. Consider </a:t>
            </a:r>
            <a:r>
              <a:rPr lang="en-US" sz="2000" u="sng" dirty="0">
                <a:solidFill>
                  <a:srgbClr val="3B284B"/>
                </a:solidFill>
                <a:latin typeface="+mj-lt"/>
                <a:cs typeface="Calibri" panose="020F0502020204030204" pitchFamily="34" charset="0"/>
              </a:rPr>
              <a:t>pitching as a new project </a:t>
            </a:r>
            <a:r>
              <a:rPr lang="en-US" sz="2000" dirty="0">
                <a:solidFill>
                  <a:srgbClr val="3B284B"/>
                </a:solidFill>
                <a:latin typeface="+mj-lt"/>
                <a:cs typeface="Calibri" panose="020F0502020204030204" pitchFamily="34" charset="0"/>
              </a:rPr>
              <a:t>if appropriate, or include these </a:t>
            </a:r>
            <a:r>
              <a:rPr lang="en-US" sz="2000" u="sng" dirty="0">
                <a:solidFill>
                  <a:srgbClr val="3B284B"/>
                </a:solidFill>
                <a:latin typeface="+mj-lt"/>
                <a:cs typeface="Calibri" panose="020F0502020204030204" pitchFamily="34" charset="0"/>
              </a:rPr>
              <a:t>tasks in the handover notes of your final report.</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Let your team know if you need them to attend any final meetings with yourself, the wider team, or stakeholders </a:t>
            </a:r>
          </a:p>
          <a:p>
            <a:pPr marL="0" indent="0" algn="ctr">
              <a:buNone/>
            </a:pPr>
            <a:endParaRPr lang="en-EG" sz="2800" dirty="0"/>
          </a:p>
        </p:txBody>
      </p:sp>
    </p:spTree>
    <p:extLst>
      <p:ext uri="{BB962C8B-B14F-4D97-AF65-F5344CB8AC3E}">
        <p14:creationId xmlns:p14="http://schemas.microsoft.com/office/powerpoint/2010/main" val="4151069764"/>
      </p:ext>
    </p:extLst>
  </p:cSld>
  <p:clrMapOvr>
    <a:masterClrMapping/>
  </p:clrMapOvr>
  <mc:AlternateContent xmlns:mc="http://schemas.openxmlformats.org/markup-compatibility/2006" xmlns:p14="http://schemas.microsoft.com/office/powerpoint/2010/main">
    <mc:Choice Requires="p14">
      <p:transition spd="slow" p14:dur="2000" advTm="190016"/>
    </mc:Choice>
    <mc:Fallback xmlns="">
      <p:transition spd="slow" advTm="19001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Remembering to finish your admin tasks is one of the key project closure steps in project management. Missing any details here could mean crucial gaps in </a:t>
            </a:r>
            <a:r>
              <a:rPr lang="en-US" sz="2000" u="sng" dirty="0">
                <a:solidFill>
                  <a:srgbClr val="3B284B"/>
                </a:solidFill>
                <a:latin typeface="+mj-lt"/>
                <a:cs typeface="Calibri" panose="020F0502020204030204" pitchFamily="34" charset="0"/>
              </a:rPr>
              <a:t>paperwork</a:t>
            </a:r>
            <a:r>
              <a:rPr lang="en-US" sz="2000" dirty="0">
                <a:solidFill>
                  <a:srgbClr val="3B284B"/>
                </a:solidFill>
                <a:latin typeface="+mj-lt"/>
                <a:cs typeface="Calibri" panose="020F0502020204030204" pitchFamily="34" charset="0"/>
              </a:rPr>
              <a:t> or </a:t>
            </a:r>
            <a:r>
              <a:rPr lang="en-US" sz="2000" u="sng" dirty="0">
                <a:solidFill>
                  <a:srgbClr val="3B284B"/>
                </a:solidFill>
                <a:latin typeface="+mj-lt"/>
                <a:cs typeface="Calibri" panose="020F0502020204030204" pitchFamily="34" charset="0"/>
              </a:rPr>
              <a:t>documentation, leading to disgruntled stakeholders. </a:t>
            </a:r>
          </a:p>
          <a:p>
            <a:pPr algn="just"/>
            <a:r>
              <a:rPr lang="en-US" sz="2000" dirty="0">
                <a:solidFill>
                  <a:srgbClr val="3B284B"/>
                </a:solidFill>
                <a:latin typeface="+mj-lt"/>
                <a:cs typeface="Calibri" panose="020F0502020204030204" pitchFamily="34" charset="0"/>
              </a:rPr>
              <a:t>Here’s a list of project closure example tasks to wrap up admin tasks: </a:t>
            </a:r>
          </a:p>
          <a:p>
            <a:pPr marL="0" indent="0" algn="ctr">
              <a:buNone/>
            </a:pPr>
            <a:endParaRPr lang="en-EG" sz="2800" dirty="0"/>
          </a:p>
        </p:txBody>
      </p:sp>
    </p:spTree>
    <p:extLst>
      <p:ext uri="{BB962C8B-B14F-4D97-AF65-F5344CB8AC3E}">
        <p14:creationId xmlns:p14="http://schemas.microsoft.com/office/powerpoint/2010/main" val="2980694665"/>
      </p:ext>
    </p:extLst>
  </p:cSld>
  <p:clrMapOvr>
    <a:masterClrMapping/>
  </p:clrMapOvr>
  <mc:AlternateContent xmlns:mc="http://schemas.openxmlformats.org/markup-compatibility/2006" xmlns:p14="http://schemas.microsoft.com/office/powerpoint/2010/main">
    <mc:Choice Requires="p14">
      <p:transition spd="slow" p14:dur="2000" advTm="145632"/>
    </mc:Choice>
    <mc:Fallback xmlns="">
      <p:transition spd="slow" advTm="1456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Review and update project </a:t>
            </a:r>
            <a:r>
              <a:rPr lang="en-US" sz="2000" u="sng" dirty="0">
                <a:solidFill>
                  <a:srgbClr val="3B284B"/>
                </a:solidFill>
                <a:latin typeface="+mj-lt"/>
                <a:cs typeface="Calibri" panose="020F0502020204030204" pitchFamily="34" charset="0"/>
              </a:rPr>
              <a:t>documentation, contracts, and assets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Check that you have all the documentation needed to close out the project and that it’s all complete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Ensure contracts are </a:t>
            </a:r>
            <a:r>
              <a:rPr lang="en-US" sz="2000" u="sng" dirty="0">
                <a:solidFill>
                  <a:srgbClr val="3B284B"/>
                </a:solidFill>
                <a:latin typeface="+mj-lt"/>
                <a:cs typeface="Calibri" panose="020F0502020204030204" pitchFamily="34" charset="0"/>
              </a:rPr>
              <a:t>signed by relevant parties </a:t>
            </a:r>
            <a:r>
              <a:rPr lang="en-US" sz="2000" dirty="0">
                <a:solidFill>
                  <a:srgbClr val="3B284B"/>
                </a:solidFill>
                <a:latin typeface="+mj-lt"/>
                <a:cs typeface="Calibri" panose="020F0502020204030204" pitchFamily="34" charset="0"/>
              </a:rPr>
              <a:t>and update project-specific assets like your </a:t>
            </a:r>
            <a:r>
              <a:rPr lang="en-US" sz="2000" u="sng" dirty="0">
                <a:solidFill>
                  <a:srgbClr val="3B284B"/>
                </a:solidFill>
                <a:latin typeface="+mj-lt"/>
                <a:cs typeface="Calibri" panose="020F0502020204030204" pitchFamily="34" charset="0"/>
              </a:rPr>
              <a:t>budget, processes, or schedule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Review and update project deliverables as needed</a:t>
            </a:r>
          </a:p>
          <a:p>
            <a:pPr marL="0" indent="0" algn="ctr">
              <a:buNone/>
            </a:pPr>
            <a:endParaRPr lang="en-EG" sz="2800" dirty="0"/>
          </a:p>
        </p:txBody>
      </p:sp>
    </p:spTree>
    <p:extLst>
      <p:ext uri="{BB962C8B-B14F-4D97-AF65-F5344CB8AC3E}">
        <p14:creationId xmlns:p14="http://schemas.microsoft.com/office/powerpoint/2010/main" val="578189950"/>
      </p:ext>
    </p:extLst>
  </p:cSld>
  <p:clrMapOvr>
    <a:masterClrMapping/>
  </p:clrMapOvr>
  <mc:AlternateContent xmlns:mc="http://schemas.openxmlformats.org/markup-compatibility/2006" xmlns:p14="http://schemas.microsoft.com/office/powerpoint/2010/main">
    <mc:Choice Requires="p14">
      <p:transition spd="slow" p14:dur="2000" advTm="138624"/>
    </mc:Choice>
    <mc:Fallback xmlns="">
      <p:transition spd="slow" advTm="13862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We recommend saving all the project documentation and assets in a logical order.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Double-check that project assets are available and the relevant people (internally and externally) can access them.</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Let stakeholders know where you’ve saved the relevant documentation</a:t>
            </a:r>
          </a:p>
          <a:p>
            <a:pPr algn="just">
              <a:buFont typeface="Arial" panose="020B0604020202020204" pitchFamily="34" charset="0"/>
              <a:buChar char="•"/>
            </a:pPr>
            <a:r>
              <a:rPr lang="en-US" sz="2000" u="sng" dirty="0">
                <a:solidFill>
                  <a:srgbClr val="3B284B"/>
                </a:solidFill>
                <a:latin typeface="+mj-lt"/>
                <a:cs typeface="Calibri" panose="020F0502020204030204" pitchFamily="34" charset="0"/>
              </a:rPr>
              <a:t>Provide any access permissions to stakeholders as needed</a:t>
            </a:r>
          </a:p>
          <a:p>
            <a:pPr marL="0" indent="0" algn="ctr">
              <a:buNone/>
            </a:pPr>
            <a:endParaRPr lang="en-EG" sz="2800" dirty="0"/>
          </a:p>
        </p:txBody>
      </p:sp>
    </p:spTree>
    <p:extLst>
      <p:ext uri="{BB962C8B-B14F-4D97-AF65-F5344CB8AC3E}">
        <p14:creationId xmlns:p14="http://schemas.microsoft.com/office/powerpoint/2010/main" val="3181398244"/>
      </p:ext>
    </p:extLst>
  </p:cSld>
  <p:clrMapOvr>
    <a:masterClrMapping/>
  </p:clrMapOvr>
  <mc:AlternateContent xmlns:mc="http://schemas.openxmlformats.org/markup-compatibility/2006" xmlns:p14="http://schemas.microsoft.com/office/powerpoint/2010/main">
    <mc:Choice Requires="p14">
      <p:transition spd="slow" p14:dur="2000" advTm="58720"/>
    </mc:Choice>
    <mc:Fallback xmlns="">
      <p:transition spd="slow" advTm="5872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u="sng" dirty="0">
                <a:solidFill>
                  <a:srgbClr val="3B284B"/>
                </a:solidFill>
                <a:latin typeface="+mj-lt"/>
                <a:cs typeface="Calibri" panose="020F0502020204030204" pitchFamily="34" charset="0"/>
              </a:rPr>
              <a:t>Close out external contracts and pay outstanding invoices</a:t>
            </a:r>
            <a:r>
              <a:rPr lang="en-US" sz="2000" dirty="0">
                <a:solidFill>
                  <a:srgbClr val="3B284B"/>
                </a:solidFill>
                <a:latin typeface="+mj-lt"/>
                <a:cs typeface="Calibri" panose="020F0502020204030204" pitchFamily="34" charset="0"/>
              </a:rPr>
              <a: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Consider subcontractors, vendors, or suppliers. </a:t>
            </a:r>
          </a:p>
          <a:p>
            <a:pPr algn="just"/>
            <a:r>
              <a:rPr lang="en-US" sz="2000" u="sng" dirty="0">
                <a:solidFill>
                  <a:srgbClr val="3B284B"/>
                </a:solidFill>
                <a:latin typeface="+mj-lt"/>
                <a:cs typeface="Calibri" panose="020F0502020204030204" pitchFamily="34" charset="0"/>
              </a:rPr>
              <a:t>Finalize project finances </a:t>
            </a:r>
            <a:r>
              <a:rPr lang="en-US" sz="2000" dirty="0">
                <a:solidFill>
                  <a:srgbClr val="3B284B"/>
                </a:solidFill>
                <a:latin typeface="+mj-lt"/>
                <a:cs typeface="Calibri" panose="020F0502020204030204" pitchFamily="34" charset="0"/>
              </a:rPr>
              <a:t>to ensure you’ve received your final payments from stakeholders. </a:t>
            </a:r>
          </a:p>
          <a:p>
            <a:pPr algn="just">
              <a:buFont typeface="Arial" panose="020B0604020202020204" pitchFamily="34" charset="0"/>
              <a:buChar char="•"/>
            </a:pPr>
            <a:r>
              <a:rPr lang="en-US" sz="2000" u="sng" dirty="0">
                <a:solidFill>
                  <a:srgbClr val="3B284B"/>
                </a:solidFill>
                <a:latin typeface="+mj-lt"/>
                <a:cs typeface="Calibri" panose="020F0502020204030204" pitchFamily="34" charset="0"/>
              </a:rPr>
              <a:t>Provide your finance team with the final budget </a:t>
            </a:r>
          </a:p>
          <a:p>
            <a:pPr algn="just"/>
            <a:r>
              <a:rPr lang="en-US" sz="2000" u="sng" dirty="0">
                <a:solidFill>
                  <a:srgbClr val="3B284B"/>
                </a:solidFill>
                <a:latin typeface="+mj-lt"/>
                <a:cs typeface="Calibri" panose="020F0502020204030204" pitchFamily="34" charset="0"/>
              </a:rPr>
              <a:t>Collate information for your final project report</a:t>
            </a:r>
            <a:r>
              <a:rPr lang="en-US" sz="2000" dirty="0">
                <a:solidFill>
                  <a:srgbClr val="3B284B"/>
                </a:solidFill>
                <a:latin typeface="+mj-lt"/>
                <a:cs typeface="Calibri" panose="020F0502020204030204" pitchFamily="34" charset="0"/>
              </a:rPr>
              <a: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Make sure any information relevant to your final report is readily available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Remember to include </a:t>
            </a:r>
            <a:r>
              <a:rPr lang="en-US" sz="2000" u="sng" dirty="0">
                <a:solidFill>
                  <a:srgbClr val="3B284B"/>
                </a:solidFill>
                <a:latin typeface="+mj-lt"/>
                <a:cs typeface="Calibri" panose="020F0502020204030204" pitchFamily="34" charset="0"/>
              </a:rPr>
              <a:t>budget estimates, actual spending,</a:t>
            </a:r>
            <a:r>
              <a:rPr lang="en-US" sz="2000" dirty="0">
                <a:solidFill>
                  <a:srgbClr val="3B284B"/>
                </a:solidFill>
                <a:latin typeface="+mj-lt"/>
                <a:cs typeface="Calibri" panose="020F0502020204030204" pitchFamily="34" charset="0"/>
              </a:rPr>
              <a:t> and any key achievements</a:t>
            </a:r>
          </a:p>
          <a:p>
            <a:pPr marL="0" indent="0" algn="ctr">
              <a:buNone/>
            </a:pPr>
            <a:endParaRPr lang="en-EG" sz="2800" dirty="0"/>
          </a:p>
        </p:txBody>
      </p:sp>
    </p:spTree>
    <p:extLst>
      <p:ext uri="{BB962C8B-B14F-4D97-AF65-F5344CB8AC3E}">
        <p14:creationId xmlns:p14="http://schemas.microsoft.com/office/powerpoint/2010/main" val="387168954"/>
      </p:ext>
    </p:extLst>
  </p:cSld>
  <p:clrMapOvr>
    <a:masterClrMapping/>
  </p:clrMapOvr>
  <mc:AlternateContent xmlns:mc="http://schemas.openxmlformats.org/markup-compatibility/2006" xmlns:p14="http://schemas.microsoft.com/office/powerpoint/2010/main">
    <mc:Choice Requires="p14">
      <p:transition spd="slow" p14:dur="2000" advTm="121440"/>
    </mc:Choice>
    <mc:Fallback xmlns="">
      <p:transition spd="slow" advTm="1214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2. Wrap-up admin tasks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Transfer over deliverables to your stakeholders so they can review and </a:t>
            </a:r>
            <a:r>
              <a:rPr lang="en-US" sz="2000" u="sng" dirty="0">
                <a:solidFill>
                  <a:srgbClr val="3B284B"/>
                </a:solidFill>
                <a:latin typeface="+mj-lt"/>
                <a:cs typeface="Calibri" panose="020F0502020204030204" pitchFamily="34" charset="0"/>
              </a:rPr>
              <a:t>formally sign off on the end product</a:t>
            </a:r>
            <a:r>
              <a:rPr lang="en-US" sz="2000" dirty="0">
                <a:solidFill>
                  <a:srgbClr val="3B284B"/>
                </a:solidFill>
                <a:latin typeface="+mj-lt"/>
                <a:cs typeface="Calibri" panose="020F0502020204030204" pitchFamily="34" charset="0"/>
              </a:rPr>
              <a:t>.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Refer back to the project plan to double-check that you have all the agreed deliverables</a:t>
            </a:r>
          </a:p>
          <a:p>
            <a:pPr marL="0" indent="0" algn="ctr">
              <a:buNone/>
            </a:pPr>
            <a:endParaRPr lang="en-EG" sz="2800" dirty="0"/>
          </a:p>
        </p:txBody>
      </p:sp>
    </p:spTree>
    <p:extLst>
      <p:ext uri="{BB962C8B-B14F-4D97-AF65-F5344CB8AC3E}">
        <p14:creationId xmlns:p14="http://schemas.microsoft.com/office/powerpoint/2010/main" val="3178618364"/>
      </p:ext>
    </p:extLst>
  </p:cSld>
  <p:clrMapOvr>
    <a:masterClrMapping/>
  </p:clrMapOvr>
  <mc:AlternateContent xmlns:mc="http://schemas.openxmlformats.org/markup-compatibility/2006" xmlns:p14="http://schemas.microsoft.com/office/powerpoint/2010/main">
    <mc:Choice Requires="p14">
      <p:transition spd="slow" p14:dur="2000" advTm="138368"/>
    </mc:Choice>
    <mc:Fallback xmlns="">
      <p:transition spd="slow" advTm="13836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3. Close the loop with stakeholders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buFont typeface="Arial" panose="020B0604020202020204" pitchFamily="34" charset="0"/>
              <a:buNone/>
            </a:pPr>
            <a:r>
              <a:rPr lang="en-US" sz="2000" dirty="0">
                <a:solidFill>
                  <a:srgbClr val="3B284B"/>
                </a:solidFill>
                <a:latin typeface="+mj-lt"/>
                <a:cs typeface="Calibri" panose="020F0502020204030204" pitchFamily="34" charset="0"/>
              </a:rPr>
              <a:t>it’s time to close the loop with stakeholders. Bottom line: if you don’t make project closure official, you leave yourself open to </a:t>
            </a:r>
            <a:r>
              <a:rPr lang="en-US" sz="2000" u="sng" dirty="0">
                <a:solidFill>
                  <a:srgbClr val="3B284B"/>
                </a:solidFill>
                <a:latin typeface="+mj-lt"/>
                <a:cs typeface="Calibri" panose="020F0502020204030204" pitchFamily="34" charset="0"/>
              </a:rPr>
              <a:t>endless client revisions. Here’s how to avoid the Never-Ending Story</a:t>
            </a:r>
            <a:endParaRPr lang="en-EG" sz="2000" u="sng" dirty="0">
              <a:solidFill>
                <a:srgbClr val="3B284B"/>
              </a:solidFill>
              <a:latin typeface="+mj-lt"/>
              <a:cs typeface="Calibri" panose="020F0502020204030204" pitchFamily="34" charset="0"/>
            </a:endParaRPr>
          </a:p>
        </p:txBody>
      </p:sp>
    </p:spTree>
    <p:extLst>
      <p:ext uri="{BB962C8B-B14F-4D97-AF65-F5344CB8AC3E}">
        <p14:creationId xmlns:p14="http://schemas.microsoft.com/office/powerpoint/2010/main" val="1028162927"/>
      </p:ext>
    </p:extLst>
  </p:cSld>
  <p:clrMapOvr>
    <a:masterClrMapping/>
  </p:clrMapOvr>
  <mc:AlternateContent xmlns:mc="http://schemas.openxmlformats.org/markup-compatibility/2006" xmlns:p14="http://schemas.microsoft.com/office/powerpoint/2010/main">
    <mc:Choice Requires="p14">
      <p:transition spd="slow" p14:dur="2000" advTm="61888"/>
    </mc:Choice>
    <mc:Fallback xmlns="">
      <p:transition spd="slow" advTm="6188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3. Close the loop with stakeholders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Book a meeting with your stakeholders.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Whether you pitch it as a formal wrap-up or a prequel to one, you need to get stakeholders in one place. Try a meeting room booking system to avoid double bookings and make the process as smooth as possible. </a:t>
            </a:r>
          </a:p>
          <a:p>
            <a:pPr algn="just"/>
            <a:r>
              <a:rPr lang="en-US" sz="2000" dirty="0">
                <a:solidFill>
                  <a:srgbClr val="3B284B"/>
                </a:solidFill>
                <a:latin typeface="+mj-lt"/>
                <a:cs typeface="Calibri" panose="020F0502020204030204" pitchFamily="34" charset="0"/>
              </a:rPr>
              <a:t>Get all stakeholders to agree on project completion.</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Ask clients to sign off on project deliverables formally and agree you met the project goals. Remember to get written documentation so it’s clear in black and white that closing the project is okay.</a:t>
            </a:r>
          </a:p>
          <a:p>
            <a:pPr marL="0" indent="0" algn="ctr">
              <a:buNone/>
            </a:pPr>
            <a:endParaRPr lang="en-EG" sz="2800" dirty="0"/>
          </a:p>
        </p:txBody>
      </p:sp>
    </p:spTree>
    <p:extLst>
      <p:ext uri="{BB962C8B-B14F-4D97-AF65-F5344CB8AC3E}">
        <p14:creationId xmlns:p14="http://schemas.microsoft.com/office/powerpoint/2010/main" val="2149185685"/>
      </p:ext>
    </p:extLst>
  </p:cSld>
  <p:clrMapOvr>
    <a:masterClrMapping/>
  </p:clrMapOvr>
  <mc:AlternateContent xmlns:mc="http://schemas.openxmlformats.org/markup-compatibility/2006" xmlns:p14="http://schemas.microsoft.com/office/powerpoint/2010/main">
    <mc:Choice Requires="p14">
      <p:transition spd="slow" p14:dur="2000" advTm="125344"/>
    </mc:Choice>
    <mc:Fallback xmlns="">
      <p:transition spd="slow" advTm="12534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3. Close the loop with stakeholders</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Other agenda items to consider </a:t>
            </a:r>
          </a:p>
          <a:p>
            <a:pPr algn="just"/>
            <a:r>
              <a:rPr lang="en-US" sz="2000" dirty="0">
                <a:solidFill>
                  <a:srgbClr val="3B284B"/>
                </a:solidFill>
                <a:latin typeface="+mj-lt"/>
                <a:cs typeface="Calibri" panose="020F0502020204030204" pitchFamily="34" charset="0"/>
              </a:rPr>
              <a:t>How you plan to finish incomplete items inside the project scope, or recommended follow-ups for items outside the scope</a:t>
            </a:r>
          </a:p>
          <a:p>
            <a:pPr algn="just"/>
            <a:r>
              <a:rPr lang="en-US" sz="2000" dirty="0">
                <a:solidFill>
                  <a:srgbClr val="3B284B"/>
                </a:solidFill>
                <a:latin typeface="+mj-lt"/>
                <a:cs typeface="Calibri" panose="020F0502020204030204" pitchFamily="34" charset="0"/>
              </a:rPr>
              <a:t>After the meeting, you’ll need to send over your final report.</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Consider sending a </a:t>
            </a:r>
            <a:r>
              <a:rPr lang="en-US" sz="2000" u="sng" dirty="0">
                <a:solidFill>
                  <a:srgbClr val="3B284B"/>
                </a:solidFill>
                <a:latin typeface="+mj-lt"/>
                <a:cs typeface="Calibri" panose="020F0502020204030204" pitchFamily="34" charset="0"/>
              </a:rPr>
              <a:t>survey alongside your final report to gather client feedback</a:t>
            </a:r>
            <a:r>
              <a:rPr lang="en-US" sz="2000" dirty="0">
                <a:solidFill>
                  <a:srgbClr val="3B284B"/>
                </a:solidFill>
                <a:latin typeface="+mj-lt"/>
                <a:cs typeface="Calibri" panose="020F0502020204030204" pitchFamily="34" charset="0"/>
              </a:rPr>
              <a:t>. You can apply the feedback to future projects or use it within your broader marketing efforts. </a:t>
            </a:r>
          </a:p>
          <a:p>
            <a:pPr algn="just"/>
            <a:r>
              <a:rPr lang="en-US" sz="2000" dirty="0">
                <a:solidFill>
                  <a:srgbClr val="3B284B"/>
                </a:solidFill>
                <a:latin typeface="+mj-lt"/>
                <a:cs typeface="Calibri" panose="020F0502020204030204" pitchFamily="34" charset="0"/>
              </a:rPr>
              <a:t>Pro tip: </a:t>
            </a:r>
            <a:r>
              <a:rPr lang="en-US" sz="2000" u="sng" dirty="0">
                <a:solidFill>
                  <a:srgbClr val="3B284B"/>
                </a:solidFill>
                <a:latin typeface="+mj-lt"/>
                <a:cs typeface="Calibri" panose="020F0502020204030204" pitchFamily="34" charset="0"/>
              </a:rPr>
              <a:t>Consider getting written confirmation </a:t>
            </a:r>
            <a:r>
              <a:rPr lang="en-US" sz="2000" dirty="0">
                <a:solidFill>
                  <a:srgbClr val="3B284B"/>
                </a:solidFill>
                <a:latin typeface="+mj-lt"/>
                <a:cs typeface="Calibri" panose="020F0502020204030204" pitchFamily="34" charset="0"/>
              </a:rPr>
              <a:t>after the meeting formalizing the agreed project closure. You could ask for this confirmation when you send your final report via email. </a:t>
            </a:r>
          </a:p>
          <a:p>
            <a:pPr marL="0" indent="0" algn="ctr">
              <a:buNone/>
            </a:pPr>
            <a:endParaRPr lang="en-EG" sz="2800" dirty="0"/>
          </a:p>
        </p:txBody>
      </p:sp>
    </p:spTree>
    <p:extLst>
      <p:ext uri="{BB962C8B-B14F-4D97-AF65-F5344CB8AC3E}">
        <p14:creationId xmlns:p14="http://schemas.microsoft.com/office/powerpoint/2010/main" val="2553161130"/>
      </p:ext>
    </p:extLst>
  </p:cSld>
  <p:clrMapOvr>
    <a:masterClrMapping/>
  </p:clrMapOvr>
  <mc:AlternateContent xmlns:mc="http://schemas.openxmlformats.org/markup-compatibility/2006" xmlns:p14="http://schemas.microsoft.com/office/powerpoint/2010/main">
    <mc:Choice Requires="p14">
      <p:transition spd="slow" p14:dur="2000" advTm="119904"/>
    </mc:Choice>
    <mc:Fallback xmlns="">
      <p:transition spd="slow" advTm="1199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4. Provide the next steps to your team</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Once you’ve formally agreed on project closure with stakeholders, </a:t>
            </a:r>
            <a:r>
              <a:rPr lang="en-US" sz="2000" u="sng" dirty="0">
                <a:solidFill>
                  <a:srgbClr val="3B284B"/>
                </a:solidFill>
                <a:latin typeface="+mj-lt"/>
                <a:cs typeface="Calibri" panose="020F0502020204030204" pitchFamily="34" charset="0"/>
              </a:rPr>
              <a:t>it’s time to update your team</a:t>
            </a:r>
            <a:r>
              <a:rPr lang="en-US" sz="2000" dirty="0">
                <a:solidFill>
                  <a:srgbClr val="3B284B"/>
                </a:solidFill>
                <a:latin typeface="+mj-lt"/>
                <a:cs typeface="Calibri" panose="020F0502020204030204" pitchFamily="34" charset="0"/>
              </a:rPr>
              <a:t>. If you haven’t already, you can share the wrap-up plan and let them </a:t>
            </a:r>
            <a:r>
              <a:rPr lang="en-US" sz="2000" u="sng" dirty="0">
                <a:solidFill>
                  <a:srgbClr val="3B284B"/>
                </a:solidFill>
                <a:latin typeface="+mj-lt"/>
                <a:cs typeface="Calibri" panose="020F0502020204030204" pitchFamily="34" charset="0"/>
              </a:rPr>
              <a:t>know of any final tasks</a:t>
            </a:r>
            <a:r>
              <a:rPr lang="en-US" sz="2000" dirty="0">
                <a:solidFill>
                  <a:srgbClr val="3B284B"/>
                </a:solidFill>
                <a:latin typeface="+mj-lt"/>
                <a:cs typeface="Calibri" panose="020F0502020204030204" pitchFamily="34" charset="0"/>
              </a:rPr>
              <a:t>. </a:t>
            </a:r>
          </a:p>
          <a:p>
            <a:pPr algn="just"/>
            <a:r>
              <a:rPr lang="en-US" sz="2000" dirty="0">
                <a:solidFill>
                  <a:srgbClr val="3B284B"/>
                </a:solidFill>
                <a:latin typeface="+mj-lt"/>
                <a:cs typeface="Calibri" panose="020F0502020204030204" pitchFamily="34" charset="0"/>
              </a:rPr>
              <a:t>You can also discuss if and when you’re </a:t>
            </a:r>
            <a:r>
              <a:rPr lang="en-US" sz="2000" u="sng" dirty="0">
                <a:solidFill>
                  <a:srgbClr val="3B284B"/>
                </a:solidFill>
                <a:latin typeface="+mj-lt"/>
                <a:cs typeface="Calibri" panose="020F0502020204030204" pitchFamily="34" charset="0"/>
              </a:rPr>
              <a:t>holding a project evaluation meeting. </a:t>
            </a:r>
            <a:r>
              <a:rPr lang="en-US" sz="2000" dirty="0">
                <a:solidFill>
                  <a:srgbClr val="3B284B"/>
                </a:solidFill>
                <a:latin typeface="+mj-lt"/>
                <a:cs typeface="Calibri" panose="020F0502020204030204" pitchFamily="34" charset="0"/>
              </a:rPr>
              <a:t>Plus, you can send out any preset questions beforehand so they can prepare for the meeting. Examples of questions to send your team beforehand: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What went well?</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Were there any key challenges?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What would you change in future projects? </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Do you think the client was happy with the results?</a:t>
            </a:r>
          </a:p>
          <a:p>
            <a:pPr marL="0" indent="0" algn="ctr">
              <a:buNone/>
            </a:pPr>
            <a:endParaRPr lang="en-EG" sz="2800" dirty="0"/>
          </a:p>
        </p:txBody>
      </p:sp>
    </p:spTree>
    <p:extLst>
      <p:ext uri="{BB962C8B-B14F-4D97-AF65-F5344CB8AC3E}">
        <p14:creationId xmlns:p14="http://schemas.microsoft.com/office/powerpoint/2010/main" val="3532855824"/>
      </p:ext>
    </p:extLst>
  </p:cSld>
  <p:clrMapOvr>
    <a:masterClrMapping/>
  </p:clrMapOvr>
  <mc:AlternateContent xmlns:mc="http://schemas.openxmlformats.org/markup-compatibility/2006" xmlns:p14="http://schemas.microsoft.com/office/powerpoint/2010/main">
    <mc:Choice Requires="p14">
      <p:transition spd="slow" p14:dur="2000" advTm="207584"/>
    </mc:Choice>
    <mc:Fallback xmlns="">
      <p:transition spd="slow" advTm="20758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4. Provide the next steps to your team</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At this stage, you can also officially </a:t>
            </a:r>
            <a:r>
              <a:rPr lang="en-US" sz="2000" u="sng" dirty="0">
                <a:solidFill>
                  <a:srgbClr val="3B284B"/>
                </a:solidFill>
                <a:latin typeface="+mj-lt"/>
                <a:cs typeface="Calibri" panose="020F0502020204030204" pitchFamily="34" charset="0"/>
              </a:rPr>
              <a:t>release project resources</a:t>
            </a:r>
            <a:r>
              <a:rPr lang="en-US" sz="2000" dirty="0">
                <a:solidFill>
                  <a:srgbClr val="3B284B"/>
                </a:solidFill>
                <a:latin typeface="+mj-lt"/>
                <a:cs typeface="Calibri" panose="020F0502020204030204" pitchFamily="34" charset="0"/>
              </a:rPr>
              <a:t>, including team members, external contractors, or other partners. Remember to confirm the project’s closing and release final payments. </a:t>
            </a:r>
          </a:p>
          <a:p>
            <a:pPr algn="just"/>
            <a:r>
              <a:rPr lang="en-US" sz="2000" dirty="0">
                <a:solidFill>
                  <a:srgbClr val="3B284B"/>
                </a:solidFill>
                <a:latin typeface="+mj-lt"/>
                <a:cs typeface="Calibri" panose="020F0502020204030204" pitchFamily="34" charset="0"/>
              </a:rPr>
              <a:t>Pro tip: Use a res</a:t>
            </a:r>
            <a:r>
              <a:rPr lang="en-US" sz="2000" u="sng" dirty="0">
                <a:solidFill>
                  <a:srgbClr val="3B284B"/>
                </a:solidFill>
                <a:latin typeface="+mj-lt"/>
                <a:cs typeface="Calibri" panose="020F0502020204030204" pitchFamily="34" charset="0"/>
              </a:rPr>
              <a:t>ource management tool to archive resources you no longer need. </a:t>
            </a:r>
            <a:r>
              <a:rPr lang="en-US" sz="2000" dirty="0">
                <a:solidFill>
                  <a:srgbClr val="3B284B"/>
                </a:solidFill>
                <a:latin typeface="+mj-lt"/>
                <a:cs typeface="Calibri" panose="020F0502020204030204" pitchFamily="34" charset="0"/>
              </a:rPr>
              <a:t>The archive function allows you to reactivate resources for future projects rather than </a:t>
            </a:r>
            <a:r>
              <a:rPr lang="en-US" sz="2000" u="sng" dirty="0">
                <a:solidFill>
                  <a:srgbClr val="3B284B"/>
                </a:solidFill>
                <a:latin typeface="+mj-lt"/>
                <a:cs typeface="Calibri" panose="020F0502020204030204" pitchFamily="34" charset="0"/>
              </a:rPr>
              <a:t>recreating individual resources from scratch.</a:t>
            </a:r>
          </a:p>
          <a:p>
            <a:pPr marL="0" indent="0" algn="ctr">
              <a:buNone/>
            </a:pPr>
            <a:endParaRPr lang="en-EG" sz="2800" dirty="0"/>
          </a:p>
        </p:txBody>
      </p:sp>
    </p:spTree>
    <p:extLst>
      <p:ext uri="{BB962C8B-B14F-4D97-AF65-F5344CB8AC3E}">
        <p14:creationId xmlns:p14="http://schemas.microsoft.com/office/powerpoint/2010/main" val="140006087"/>
      </p:ext>
    </p:extLst>
  </p:cSld>
  <p:clrMapOvr>
    <a:masterClrMapping/>
  </p:clrMapOvr>
  <mc:AlternateContent xmlns:mc="http://schemas.openxmlformats.org/markup-compatibility/2006" xmlns:p14="http://schemas.microsoft.com/office/powerpoint/2010/main">
    <mc:Choice Requires="p14">
      <p:transition spd="slow" p14:dur="2000" advTm="107168"/>
    </mc:Choice>
    <mc:Fallback xmlns="">
      <p:transition spd="slow" advTm="1071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91269"/>
            <a:ext cx="7886700" cy="1325563"/>
          </a:xfrm>
        </p:spPr>
        <p:txBody>
          <a:bodyPr/>
          <a:lstStyle/>
          <a:p>
            <a:r>
              <a:rPr lang="en-US" dirty="0"/>
              <a:t>5. Hold a project evaluation meeting</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A project evaluation meeting is a fantastic way to share learning, </a:t>
            </a:r>
            <a:r>
              <a:rPr lang="en-US" sz="2000" u="sng" dirty="0">
                <a:solidFill>
                  <a:srgbClr val="3B284B"/>
                </a:solidFill>
                <a:latin typeface="+mj-lt"/>
                <a:cs typeface="Calibri" panose="020F0502020204030204" pitchFamily="34" charset="0"/>
              </a:rPr>
              <a:t>discuss improvements and create emotional closure</a:t>
            </a:r>
            <a:r>
              <a:rPr lang="en-US" sz="2000" dirty="0">
                <a:solidFill>
                  <a:srgbClr val="3B284B"/>
                </a:solidFill>
                <a:latin typeface="+mj-lt"/>
                <a:cs typeface="Calibri" panose="020F0502020204030204" pitchFamily="34" charset="0"/>
              </a:rPr>
              <a:t>. Also, recognizing everyone’s efforts will boost workplace happiness by showing the team that their “work is meaningful.” </a:t>
            </a:r>
          </a:p>
          <a:p>
            <a:pPr algn="just"/>
            <a:r>
              <a:rPr lang="en-US" sz="2000" dirty="0">
                <a:solidFill>
                  <a:srgbClr val="3B284B"/>
                </a:solidFill>
                <a:latin typeface="+mj-lt"/>
                <a:cs typeface="Calibri" panose="020F0502020204030204" pitchFamily="34" charset="0"/>
              </a:rPr>
              <a:t>To </a:t>
            </a:r>
            <a:r>
              <a:rPr lang="en-US" sz="2000" u="sng" dirty="0">
                <a:solidFill>
                  <a:srgbClr val="3B284B"/>
                </a:solidFill>
                <a:latin typeface="+mj-lt"/>
                <a:cs typeface="Calibri" panose="020F0502020204030204" pitchFamily="34" charset="0"/>
              </a:rPr>
              <a:t>encourage</a:t>
            </a:r>
            <a:r>
              <a:rPr lang="en-US" sz="2000" dirty="0">
                <a:solidFill>
                  <a:srgbClr val="3B284B"/>
                </a:solidFill>
                <a:latin typeface="+mj-lt"/>
                <a:cs typeface="Calibri" panose="020F0502020204030204" pitchFamily="34" charset="0"/>
              </a:rPr>
              <a:t> open discussion, let everyone know </a:t>
            </a:r>
            <a:r>
              <a:rPr lang="en-US" sz="2000" u="sng" dirty="0">
                <a:solidFill>
                  <a:srgbClr val="3B284B"/>
                </a:solidFill>
                <a:latin typeface="+mj-lt"/>
                <a:cs typeface="Calibri" panose="020F0502020204030204" pitchFamily="34" charset="0"/>
              </a:rPr>
              <a:t>there are no wrong answers or stupid questions</a:t>
            </a:r>
            <a:r>
              <a:rPr lang="en-US" sz="2000" dirty="0">
                <a:solidFill>
                  <a:srgbClr val="3B284B"/>
                </a:solidFill>
                <a:latin typeface="+mj-lt"/>
                <a:cs typeface="Calibri" panose="020F0502020204030204" pitchFamily="34" charset="0"/>
              </a:rPr>
              <a:t>. You value their on-the-ground perspectives and want to understand what worked and what didn’t. </a:t>
            </a:r>
          </a:p>
          <a:p>
            <a:pPr algn="just"/>
            <a:r>
              <a:rPr lang="en-US" sz="2000" dirty="0">
                <a:solidFill>
                  <a:srgbClr val="3B284B"/>
                </a:solidFill>
                <a:latin typeface="+mj-lt"/>
                <a:cs typeface="Calibri" panose="020F0502020204030204" pitchFamily="34" charset="0"/>
              </a:rPr>
              <a:t>Pro tip: You could share any important learnings discovered in the project evaluation meeting with your stakeholders so they can learn from the project too. </a:t>
            </a:r>
          </a:p>
        </p:txBody>
      </p:sp>
    </p:spTree>
    <p:extLst>
      <p:ext uri="{BB962C8B-B14F-4D97-AF65-F5344CB8AC3E}">
        <p14:creationId xmlns:p14="http://schemas.microsoft.com/office/powerpoint/2010/main" val="3842803748"/>
      </p:ext>
    </p:extLst>
  </p:cSld>
  <p:clrMapOvr>
    <a:masterClrMapping/>
  </p:clrMapOvr>
  <mc:AlternateContent xmlns:mc="http://schemas.openxmlformats.org/markup-compatibility/2006" xmlns:p14="http://schemas.microsoft.com/office/powerpoint/2010/main">
    <mc:Choice Requires="p14">
      <p:transition spd="slow" p14:dur="2000" advTm="114720"/>
    </mc:Choice>
    <mc:Fallback xmlns="">
      <p:transition spd="slow" advTm="11472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normAutofit/>
          </a:bodyPr>
          <a:lstStyle/>
          <a:p>
            <a:r>
              <a:rPr lang="en-US" dirty="0"/>
              <a:t>6. Map out improvements for the future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Once you’ve analyzed the project and gleaned internal and external feedback, </a:t>
            </a:r>
            <a:r>
              <a:rPr lang="en-US" sz="2000" u="sng" dirty="0">
                <a:solidFill>
                  <a:srgbClr val="3B284B"/>
                </a:solidFill>
                <a:latin typeface="+mj-lt"/>
                <a:cs typeface="Calibri" panose="020F0502020204030204" pitchFamily="34" charset="0"/>
              </a:rPr>
              <a:t>solidify all of this learning into an improvement roadmap</a:t>
            </a:r>
            <a:r>
              <a:rPr lang="en-US" sz="2000" dirty="0">
                <a:solidFill>
                  <a:srgbClr val="3B284B"/>
                </a:solidFill>
                <a:latin typeface="+mj-lt"/>
                <a:cs typeface="Calibri" panose="020F0502020204030204" pitchFamily="34" charset="0"/>
              </a:rPr>
              <a:t>. This will help you improve your future systems, processes, and deliverables. </a:t>
            </a:r>
          </a:p>
          <a:p>
            <a:pPr marL="0" indent="0" algn="just">
              <a:buNone/>
            </a:pPr>
            <a:r>
              <a:rPr lang="en-US" sz="2000" dirty="0">
                <a:solidFill>
                  <a:srgbClr val="3B284B"/>
                </a:solidFill>
                <a:latin typeface="+mj-lt"/>
                <a:cs typeface="Calibri" panose="020F0502020204030204" pitchFamily="34" charset="0"/>
              </a:rPr>
              <a:t>When crafting your improvement roadmap, ask yourself these questions: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Did you deliver the project on time?</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Did you deliver the project on budget?</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Did the project meet the client’s needs?</a:t>
            </a: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What can you do better next time? </a:t>
            </a:r>
            <a:endParaRPr lang="en-EG" sz="2000" dirty="0">
              <a:solidFill>
                <a:srgbClr val="3B284B"/>
              </a:solidFill>
              <a:latin typeface="+mj-lt"/>
              <a:cs typeface="Calibri" panose="020F0502020204030204" pitchFamily="34" charset="0"/>
            </a:endParaRPr>
          </a:p>
          <a:p>
            <a:pPr algn="just">
              <a:buFont typeface="Arial" panose="020B0604020202020204" pitchFamily="34" charset="0"/>
              <a:buChar char="•"/>
            </a:pPr>
            <a:r>
              <a:rPr lang="en-US" sz="2000" dirty="0">
                <a:solidFill>
                  <a:srgbClr val="3B284B"/>
                </a:solidFill>
                <a:latin typeface="+mj-lt"/>
                <a:cs typeface="Calibri" panose="020F0502020204030204" pitchFamily="34" charset="0"/>
              </a:rPr>
              <a:t>Pro tip: Share a draft version with your team, and ask for their feedback. </a:t>
            </a:r>
          </a:p>
        </p:txBody>
      </p:sp>
    </p:spTree>
    <p:extLst>
      <p:ext uri="{BB962C8B-B14F-4D97-AF65-F5344CB8AC3E}">
        <p14:creationId xmlns:p14="http://schemas.microsoft.com/office/powerpoint/2010/main" val="2255419871"/>
      </p:ext>
    </p:extLst>
  </p:cSld>
  <p:clrMapOvr>
    <a:masterClrMapping/>
  </p:clrMapOvr>
  <mc:AlternateContent xmlns:mc="http://schemas.openxmlformats.org/markup-compatibility/2006" xmlns:p14="http://schemas.microsoft.com/office/powerpoint/2010/main">
    <mc:Choice Requires="p14">
      <p:transition spd="slow" p14:dur="2000" advTm="168448"/>
    </mc:Choice>
    <mc:Fallback xmlns="">
      <p:transition spd="slow" advTm="16844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7. Index documentation </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Once you’ve completed steps one through six, the project’s as good as closed. But there’s one final technical task to complete—archiving documentation to refer to later. </a:t>
            </a:r>
          </a:p>
          <a:p>
            <a:pPr algn="just"/>
            <a:r>
              <a:rPr lang="en-US" sz="2000" dirty="0">
                <a:solidFill>
                  <a:srgbClr val="3B284B"/>
                </a:solidFill>
                <a:latin typeface="+mj-lt"/>
                <a:cs typeface="Calibri" panose="020F0502020204030204" pitchFamily="34" charset="0"/>
              </a:rPr>
              <a:t>Examples of documentation to archive include:</a:t>
            </a:r>
          </a:p>
          <a:p>
            <a:pPr lvl="1" algn="just"/>
            <a:r>
              <a:rPr lang="en-US" sz="1700" dirty="0">
                <a:solidFill>
                  <a:srgbClr val="3B284B"/>
                </a:solidFill>
                <a:latin typeface="+mj-lt"/>
                <a:cs typeface="Calibri" panose="020F0502020204030204" pitchFamily="34" charset="0"/>
              </a:rPr>
              <a:t>Contracts</a:t>
            </a:r>
          </a:p>
          <a:p>
            <a:pPr lvl="1" algn="just"/>
            <a:r>
              <a:rPr lang="en-US" sz="1700" dirty="0">
                <a:solidFill>
                  <a:srgbClr val="3B284B"/>
                </a:solidFill>
                <a:latin typeface="+mj-lt"/>
                <a:cs typeface="Calibri" panose="020F0502020204030204" pitchFamily="34" charset="0"/>
              </a:rPr>
              <a:t>Project plan</a:t>
            </a:r>
          </a:p>
          <a:p>
            <a:pPr lvl="1" algn="just"/>
            <a:r>
              <a:rPr lang="en-US" sz="1700" dirty="0">
                <a:solidFill>
                  <a:srgbClr val="3B284B"/>
                </a:solidFill>
                <a:latin typeface="+mj-lt"/>
                <a:cs typeface="Calibri" panose="020F0502020204030204" pitchFamily="34" charset="0"/>
              </a:rPr>
              <a:t>Scope</a:t>
            </a:r>
          </a:p>
          <a:p>
            <a:pPr lvl="1" algn="just"/>
            <a:r>
              <a:rPr lang="en-US" sz="1700" dirty="0">
                <a:solidFill>
                  <a:srgbClr val="3B284B"/>
                </a:solidFill>
                <a:latin typeface="+mj-lt"/>
                <a:cs typeface="Calibri" panose="020F0502020204030204" pitchFamily="34" charset="0"/>
              </a:rPr>
              <a:t>Costs</a:t>
            </a:r>
          </a:p>
          <a:p>
            <a:pPr lvl="1" algn="just"/>
            <a:r>
              <a:rPr lang="en-US" sz="1700" dirty="0">
                <a:solidFill>
                  <a:srgbClr val="3B284B"/>
                </a:solidFill>
                <a:latin typeface="+mj-lt"/>
                <a:cs typeface="Calibri" panose="020F0502020204030204" pitchFamily="34" charset="0"/>
              </a:rPr>
              <a:t>Schedule</a:t>
            </a:r>
          </a:p>
          <a:p>
            <a:pPr lvl="1" algn="just"/>
            <a:r>
              <a:rPr lang="en-US" sz="1700" dirty="0">
                <a:solidFill>
                  <a:srgbClr val="3B284B"/>
                </a:solidFill>
                <a:latin typeface="+mj-lt"/>
                <a:cs typeface="Calibri" panose="020F0502020204030204" pitchFamily="34" charset="0"/>
              </a:rPr>
              <a:t>The final report</a:t>
            </a:r>
          </a:p>
          <a:p>
            <a:pPr lvl="1" algn="just"/>
            <a:r>
              <a:rPr lang="en-US" sz="1700" dirty="0">
                <a:solidFill>
                  <a:srgbClr val="3B284B"/>
                </a:solidFill>
                <a:latin typeface="+mj-lt"/>
                <a:cs typeface="Calibri" panose="020F0502020204030204" pitchFamily="34" charset="0"/>
              </a:rPr>
              <a:t>Roadmap for future improvements </a:t>
            </a:r>
          </a:p>
          <a:p>
            <a:pPr marL="0" indent="0" algn="ctr">
              <a:buNone/>
            </a:pPr>
            <a:endParaRPr lang="en-EG" sz="2800" dirty="0"/>
          </a:p>
        </p:txBody>
      </p:sp>
    </p:spTree>
    <p:extLst>
      <p:ext uri="{BB962C8B-B14F-4D97-AF65-F5344CB8AC3E}">
        <p14:creationId xmlns:p14="http://schemas.microsoft.com/office/powerpoint/2010/main" val="3170523117"/>
      </p:ext>
    </p:extLst>
  </p:cSld>
  <p:clrMapOvr>
    <a:masterClrMapping/>
  </p:clrMapOvr>
  <mc:AlternateContent xmlns:mc="http://schemas.openxmlformats.org/markup-compatibility/2006" xmlns:p14="http://schemas.microsoft.com/office/powerpoint/2010/main">
    <mc:Choice Requires="p14">
      <p:transition spd="slow" p14:dur="2000" advTm="56640"/>
    </mc:Choice>
    <mc:Fallback xmlns="">
      <p:transition spd="slow" advTm="5664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8. Celebrate a job well done</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algn="just"/>
            <a:r>
              <a:rPr lang="en-US" sz="2000" dirty="0">
                <a:solidFill>
                  <a:srgbClr val="3B284B"/>
                </a:solidFill>
                <a:latin typeface="+mj-lt"/>
                <a:cs typeface="Calibri" panose="020F0502020204030204" pitchFamily="34" charset="0"/>
              </a:rPr>
              <a:t>Officially closing a project is a fantastic way to provide emotional closure for yourself and the team. But perhaps more importantly, it’s a beautiful chance to revel in a well-done job. And this brings us to the final (and maybe the best) project closure process in project management—the celebration stage. </a:t>
            </a:r>
          </a:p>
          <a:p>
            <a:pPr marL="0" indent="0" algn="ctr">
              <a:buNone/>
            </a:pPr>
            <a:endParaRPr lang="en-EG" sz="2800" dirty="0"/>
          </a:p>
        </p:txBody>
      </p:sp>
    </p:spTree>
    <p:extLst>
      <p:ext uri="{BB962C8B-B14F-4D97-AF65-F5344CB8AC3E}">
        <p14:creationId xmlns:p14="http://schemas.microsoft.com/office/powerpoint/2010/main" val="99888236"/>
      </p:ext>
    </p:extLst>
  </p:cSld>
  <p:clrMapOvr>
    <a:masterClrMapping/>
  </p:clrMapOvr>
  <mc:AlternateContent xmlns:mc="http://schemas.openxmlformats.org/markup-compatibility/2006" xmlns:p14="http://schemas.microsoft.com/office/powerpoint/2010/main">
    <mc:Choice Requires="p14">
      <p:transition spd="slow" p14:dur="2000" advTm="102954"/>
    </mc:Choice>
    <mc:Fallback xmlns="">
      <p:transition spd="slow" advTm="10295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740" y="617697"/>
            <a:ext cx="7886700" cy="1325563"/>
          </a:xfrm>
        </p:spPr>
        <p:txBody>
          <a:bodyPr/>
          <a:lstStyle/>
          <a:p>
            <a:r>
              <a:rPr lang="en-US" dirty="0"/>
              <a:t>Project closure report</a:t>
            </a:r>
          </a:p>
        </p:txBody>
      </p:sp>
      <p:sp>
        <p:nvSpPr>
          <p:cNvPr id="3" name="Rectangle 2">
            <a:extLst>
              <a:ext uri="{FF2B5EF4-FFF2-40B4-BE49-F238E27FC236}">
                <a16:creationId xmlns:a16="http://schemas.microsoft.com/office/drawing/2014/main" id="{239C6942-03D8-CC83-ACEC-BB0BC67108F1}"/>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sp>
        <p:nvSpPr>
          <p:cNvPr id="6" name="TextBox 5">
            <a:extLst>
              <a:ext uri="{FF2B5EF4-FFF2-40B4-BE49-F238E27FC236}">
                <a16:creationId xmlns:a16="http://schemas.microsoft.com/office/drawing/2014/main" id="{5B14D330-D158-56D4-4B25-E69B9F88A154}"/>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7" name="Graphic 21">
            <a:extLst>
              <a:ext uri="{FF2B5EF4-FFF2-40B4-BE49-F238E27FC236}">
                <a16:creationId xmlns:a16="http://schemas.microsoft.com/office/drawing/2014/main" id="{9A7D7414-00D4-44C5-59BA-0577CDA21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
        <p:nvSpPr>
          <p:cNvPr id="8" name="Content Placeholder 7">
            <a:extLst>
              <a:ext uri="{FF2B5EF4-FFF2-40B4-BE49-F238E27FC236}">
                <a16:creationId xmlns:a16="http://schemas.microsoft.com/office/drawing/2014/main" id="{60FE9F21-0CD6-593C-BEF3-9A1F56E1D7D5}"/>
              </a:ext>
            </a:extLst>
          </p:cNvPr>
          <p:cNvSpPr>
            <a:spLocks noGrp="1"/>
          </p:cNvSpPr>
          <p:nvPr>
            <p:ph idx="1"/>
          </p:nvPr>
        </p:nvSpPr>
        <p:spPr/>
        <p:txBody>
          <a:bodyPr>
            <a:normAutofit/>
          </a:bodyPr>
          <a:lstStyle/>
          <a:p>
            <a:pPr marL="0" indent="0" algn="just">
              <a:lnSpc>
                <a:spcPct val="100000"/>
              </a:lnSpc>
              <a:buFont typeface="Arial" panose="020B0604020202020204" pitchFamily="34" charset="0"/>
              <a:buNone/>
            </a:pPr>
            <a:r>
              <a:rPr lang="en-US" sz="2000" dirty="0">
                <a:solidFill>
                  <a:srgbClr val="3B284B"/>
                </a:solidFill>
                <a:latin typeface="+mj-lt"/>
                <a:cs typeface="Calibri" panose="020F0502020204030204" pitchFamily="34" charset="0"/>
              </a:rPr>
              <a:t>One of the most critical project closure deliverables is your final report. A final report updates your stakeholders on project success and signals the end of the work. Your final report might include: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An overview of the project, including key achievements or learnings</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Any resource utilization insights of note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Whether you met the main project goals</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Project results compared with project forecasting reports </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 list of final tasks to complete alongside the current project</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Handover instructions if a task’s outside the agreed scope</a:t>
            </a:r>
          </a:p>
          <a:p>
            <a:pPr algn="just">
              <a:lnSpc>
                <a:spcPct val="100000"/>
              </a:lnSpc>
              <a:buFont typeface="Arial" panose="020B0604020202020204" pitchFamily="34" charset="0"/>
              <a:buChar char="•"/>
            </a:pPr>
            <a:r>
              <a:rPr lang="en-US" sz="2000" dirty="0">
                <a:solidFill>
                  <a:srgbClr val="3B284B"/>
                </a:solidFill>
                <a:latin typeface="+mj-lt"/>
                <a:cs typeface="Calibri" panose="020F0502020204030204" pitchFamily="34" charset="0"/>
              </a:rPr>
              <a:t>A questionnaire or survey requesting client feedback </a:t>
            </a:r>
          </a:p>
          <a:p>
            <a:pPr marL="0" indent="0">
              <a:buNone/>
            </a:pPr>
            <a:endParaRPr lang="en-EG" sz="2800" dirty="0"/>
          </a:p>
        </p:txBody>
      </p:sp>
    </p:spTree>
    <p:extLst>
      <p:ext uri="{BB962C8B-B14F-4D97-AF65-F5344CB8AC3E}">
        <p14:creationId xmlns:p14="http://schemas.microsoft.com/office/powerpoint/2010/main" val="1139744046"/>
      </p:ext>
    </p:extLst>
  </p:cSld>
  <p:clrMapOvr>
    <a:masterClrMapping/>
  </p:clrMapOvr>
  <mc:AlternateContent xmlns:mc="http://schemas.openxmlformats.org/markup-compatibility/2006" xmlns:p14="http://schemas.microsoft.com/office/powerpoint/2010/main">
    <mc:Choice Requires="p14">
      <p:transition spd="slow" p14:dur="2000" advTm="181920"/>
    </mc:Choice>
    <mc:Fallback xmlns="">
      <p:transition spd="slow" advTm="18192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4256B-7201-B99C-3415-58694CBCF4EE}"/>
              </a:ext>
            </a:extLst>
          </p:cNvPr>
          <p:cNvSpPr>
            <a:spLocks noGrp="1"/>
          </p:cNvSpPr>
          <p:nvPr>
            <p:ph type="title"/>
          </p:nvPr>
        </p:nvSpPr>
        <p:spPr>
          <a:xfrm>
            <a:off x="628650" y="519261"/>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55BA2572-C9B9-F927-223C-1D07CE4A0584}"/>
              </a:ext>
            </a:extLst>
          </p:cNvPr>
          <p:cNvSpPr>
            <a:spLocks noGrp="1"/>
          </p:cNvSpPr>
          <p:nvPr>
            <p:ph idx="1"/>
          </p:nvPr>
        </p:nvSpPr>
        <p:spPr/>
        <p:txBody>
          <a:bodyPr/>
          <a:lstStyle/>
          <a:p>
            <a:pPr marL="0" indent="0">
              <a:buNone/>
            </a:pPr>
            <a:r>
              <a:rPr lang="en-EG" sz="2000" dirty="0">
                <a:solidFill>
                  <a:srgbClr val="3B284B"/>
                </a:solidFill>
                <a:latin typeface="+mj-lt"/>
                <a:cs typeface="Calibri" panose="020F0502020204030204" pitchFamily="34" charset="0"/>
              </a:rPr>
              <a:t>Artificial Intelligence (AI) is transforming project quality management from a reactive, manual process into a proactive, predictive, and automated function. Here’s a breakdown of its key applications:</a:t>
            </a:r>
          </a:p>
          <a:p>
            <a:pPr marL="457200" indent="-457200">
              <a:buAutoNum type="arabicPeriod"/>
            </a:pPr>
            <a:r>
              <a:rPr lang="en-US" b="1" dirty="0"/>
              <a:t>Intelligent Monitoring &amp; Inspection</a:t>
            </a:r>
          </a:p>
          <a:p>
            <a:r>
              <a:rPr lang="en-US" b="1" u="sng" dirty="0"/>
              <a:t>Computer Vision with Drones &amp; Cameras</a:t>
            </a:r>
            <a:r>
              <a:rPr lang="en-EG" u="sng" dirty="0"/>
              <a:t> </a:t>
            </a:r>
            <a:endParaRPr lang="en-EG" b="1" u="sng" dirty="0"/>
          </a:p>
          <a:p>
            <a:r>
              <a:rPr lang="en-EG" b="1" dirty="0"/>
              <a:t>Application:</a:t>
            </a:r>
            <a:r>
              <a:rPr lang="en-EG" dirty="0"/>
              <a:t> </a:t>
            </a:r>
            <a:r>
              <a:rPr lang="en-EG" sz="2000" dirty="0">
                <a:solidFill>
                  <a:srgbClr val="3B284B"/>
                </a:solidFill>
                <a:latin typeface="+mj-lt"/>
                <a:cs typeface="Calibri" panose="020F0502020204030204" pitchFamily="34" charset="0"/>
              </a:rPr>
              <a:t>High-resolution cameras and drones continuously capture images and videos of the project site.</a:t>
            </a:r>
          </a:p>
          <a:p>
            <a:r>
              <a:rPr lang="en-EG" b="1" dirty="0"/>
              <a:t>AI Function:</a:t>
            </a:r>
            <a:r>
              <a:rPr lang="en-EG" dirty="0"/>
              <a:t> </a:t>
            </a:r>
            <a:r>
              <a:rPr lang="en-EG" sz="2000" dirty="0">
                <a:solidFill>
                  <a:srgbClr val="3B284B"/>
                </a:solidFill>
                <a:latin typeface="+mj-lt"/>
                <a:cs typeface="Calibri" panose="020F0502020204030204" pitchFamily="34" charset="0"/>
              </a:rPr>
              <a:t>AI models are trained to analyze this visual data in real-time.</a:t>
            </a:r>
          </a:p>
          <a:p>
            <a:r>
              <a:rPr lang="en-EG" b="1" dirty="0"/>
              <a:t>Quality Outcomes:</a:t>
            </a:r>
            <a:endParaRPr lang="en-EG" dirty="0"/>
          </a:p>
          <a:p>
            <a:pPr lvl="1"/>
            <a:r>
              <a:rPr lang="en-US" b="1" dirty="0"/>
              <a:t>Automatic Defect Detection</a:t>
            </a:r>
            <a:endParaRPr lang="en-EG" sz="1600" b="1" dirty="0"/>
          </a:p>
          <a:p>
            <a:pPr lvl="1"/>
            <a:r>
              <a:rPr lang="en-US" b="1" dirty="0"/>
              <a:t>Safety Compliance Monitoring</a:t>
            </a:r>
            <a:endParaRPr lang="en-EG" sz="1600" b="1" dirty="0"/>
          </a:p>
          <a:p>
            <a:pPr marL="0" indent="0" algn="l" defTabSz="685800" rtl="0" eaLnBrk="1" latinLnBrk="0" hangingPunct="1">
              <a:lnSpc>
                <a:spcPct val="90000"/>
              </a:lnSpc>
              <a:spcBef>
                <a:spcPts val="750"/>
              </a:spcBef>
              <a:buNone/>
            </a:pPr>
            <a:endParaRPr lang="en-EG" dirty="0"/>
          </a:p>
        </p:txBody>
      </p:sp>
      <p:sp>
        <p:nvSpPr>
          <p:cNvPr id="4" name="Rectangle 3">
            <a:extLst>
              <a:ext uri="{FF2B5EF4-FFF2-40B4-BE49-F238E27FC236}">
                <a16:creationId xmlns:a16="http://schemas.microsoft.com/office/drawing/2014/main" id="{8BFC0ACA-3E09-6791-8F25-C56F33A00AC8}"/>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sp>
        <p:nvSpPr>
          <p:cNvPr id="5" name="TextBox 4">
            <a:extLst>
              <a:ext uri="{FF2B5EF4-FFF2-40B4-BE49-F238E27FC236}">
                <a16:creationId xmlns:a16="http://schemas.microsoft.com/office/drawing/2014/main" id="{5266AECA-9277-305F-06FD-CC1C52094CCA}"/>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0B2464FA-B585-BE81-750B-7E9D8766D7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457541701"/>
      </p:ext>
    </p:extLst>
  </p:cSld>
  <p:clrMapOvr>
    <a:masterClrMapping/>
  </p:clrMapOvr>
  <mc:AlternateContent xmlns:mc="http://schemas.openxmlformats.org/markup-compatibility/2006" xmlns:p14="http://schemas.microsoft.com/office/powerpoint/2010/main">
    <mc:Choice Requires="p14">
      <p:transition spd="slow" p14:dur="2000" advTm="223166"/>
    </mc:Choice>
    <mc:Fallback xmlns="">
      <p:transition spd="slow" advTm="22316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33346-130E-5A36-C262-4EC4AE50C6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8A2C1D-788A-272E-C39A-5B1B575DBD8F}"/>
              </a:ext>
            </a:extLst>
          </p:cNvPr>
          <p:cNvSpPr>
            <a:spLocks noGrp="1"/>
          </p:cNvSpPr>
          <p:nvPr>
            <p:ph type="title"/>
          </p:nvPr>
        </p:nvSpPr>
        <p:spPr>
          <a:xfrm>
            <a:off x="628650" y="519261"/>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B8180EC3-DD10-303E-BC07-0272BAD4A1C3}"/>
              </a:ext>
            </a:extLst>
          </p:cNvPr>
          <p:cNvSpPr>
            <a:spLocks noGrp="1"/>
          </p:cNvSpPr>
          <p:nvPr>
            <p:ph idx="1"/>
          </p:nvPr>
        </p:nvSpPr>
        <p:spPr/>
        <p:txBody>
          <a:bodyPr/>
          <a:lstStyle/>
          <a:p>
            <a:r>
              <a:rPr lang="en-US" b="1" u="sng" dirty="0"/>
              <a:t>Laser Scanning &amp; Point Cloud Analysis</a:t>
            </a:r>
            <a:endParaRPr lang="en-EG" b="1" u="sng" dirty="0"/>
          </a:p>
          <a:p>
            <a:r>
              <a:rPr lang="en-EG" b="1" dirty="0"/>
              <a:t>Application:</a:t>
            </a:r>
            <a:r>
              <a:rPr lang="en-EG" dirty="0"/>
              <a:t> </a:t>
            </a:r>
            <a:r>
              <a:rPr lang="en-EG" sz="2000" dirty="0">
                <a:solidFill>
                  <a:srgbClr val="3B284B"/>
                </a:solidFill>
                <a:latin typeface="+mj-lt"/>
                <a:cs typeface="Calibri" panose="020F0502020204030204" pitchFamily="34" charset="0"/>
              </a:rPr>
              <a:t>Laser scanners (LiDAR) create highly accurate 3D point clouds of the constructed asset.</a:t>
            </a:r>
          </a:p>
          <a:p>
            <a:r>
              <a:rPr lang="en-EG" b="1" dirty="0"/>
              <a:t>AI Function:</a:t>
            </a:r>
            <a:r>
              <a:rPr lang="en-EG" dirty="0"/>
              <a:t> </a:t>
            </a:r>
            <a:r>
              <a:rPr lang="en-EG" sz="2000" dirty="0">
                <a:solidFill>
                  <a:srgbClr val="3B284B"/>
                </a:solidFill>
                <a:latin typeface="+mj-lt"/>
                <a:cs typeface="Calibri" panose="020F0502020204030204" pitchFamily="34" charset="0"/>
              </a:rPr>
              <a:t>AI algorithms compare the scanned data against the original Building Information Model (BIM).</a:t>
            </a:r>
          </a:p>
          <a:p>
            <a:r>
              <a:rPr lang="en-EG" b="1" dirty="0"/>
              <a:t>Quality Outcome:</a:t>
            </a:r>
            <a:r>
              <a:rPr lang="en-EG" dirty="0"/>
              <a:t> </a:t>
            </a:r>
            <a:r>
              <a:rPr lang="en-EG" sz="2000" dirty="0">
                <a:solidFill>
                  <a:srgbClr val="3B284B"/>
                </a:solidFill>
                <a:latin typeface="+mj-lt"/>
                <a:cs typeface="Calibri" panose="020F0502020204030204" pitchFamily="34" charset="0"/>
              </a:rPr>
              <a:t>Automatically flags any deviations or construction errors with millimeter-level precision, ensuring the project is being built exactly as designed.</a:t>
            </a:r>
          </a:p>
          <a:p>
            <a:endParaRPr lang="en-EG" dirty="0"/>
          </a:p>
          <a:p>
            <a:endParaRPr lang="en-EG" dirty="0"/>
          </a:p>
        </p:txBody>
      </p:sp>
      <p:sp>
        <p:nvSpPr>
          <p:cNvPr id="4" name="Rectangle 3">
            <a:extLst>
              <a:ext uri="{FF2B5EF4-FFF2-40B4-BE49-F238E27FC236}">
                <a16:creationId xmlns:a16="http://schemas.microsoft.com/office/drawing/2014/main" id="{78F98E25-91F9-37F8-2486-864B0166D30A}"/>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sp>
        <p:nvSpPr>
          <p:cNvPr id="5" name="TextBox 4">
            <a:extLst>
              <a:ext uri="{FF2B5EF4-FFF2-40B4-BE49-F238E27FC236}">
                <a16:creationId xmlns:a16="http://schemas.microsoft.com/office/drawing/2014/main" id="{86B78B7A-B7B7-999C-AFAF-6C20E8BD935D}"/>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86D93EA3-EEBD-2389-B183-2D5AC795B7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815262080"/>
      </p:ext>
    </p:extLst>
  </p:cSld>
  <p:clrMapOvr>
    <a:masterClrMapping/>
  </p:clrMapOvr>
  <mc:AlternateContent xmlns:mc="http://schemas.openxmlformats.org/markup-compatibility/2006" xmlns:p14="http://schemas.microsoft.com/office/powerpoint/2010/main">
    <mc:Choice Requires="p14">
      <p:transition spd="slow" p14:dur="2000" advTm="108437"/>
    </mc:Choice>
    <mc:Fallback xmlns="">
      <p:transition spd="slow" advTm="10843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BD3C9C-148A-ED6E-80AE-EE533CAD84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B48A2D-FB84-3DF4-412F-36E1ED668671}"/>
              </a:ext>
            </a:extLst>
          </p:cNvPr>
          <p:cNvSpPr>
            <a:spLocks noGrp="1"/>
          </p:cNvSpPr>
          <p:nvPr>
            <p:ph type="title"/>
          </p:nvPr>
        </p:nvSpPr>
        <p:spPr>
          <a:xfrm>
            <a:off x="628650" y="519261"/>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738BD1AB-8F66-785E-0768-9917474EFE9F}"/>
              </a:ext>
            </a:extLst>
          </p:cNvPr>
          <p:cNvSpPr>
            <a:spLocks noGrp="1"/>
          </p:cNvSpPr>
          <p:nvPr>
            <p:ph idx="1"/>
          </p:nvPr>
        </p:nvSpPr>
        <p:spPr/>
        <p:txBody>
          <a:bodyPr/>
          <a:lstStyle/>
          <a:p>
            <a:pPr marL="0" indent="0">
              <a:buNone/>
            </a:pPr>
            <a:r>
              <a:rPr lang="en-EG" dirty="0"/>
              <a:t>2. </a:t>
            </a:r>
            <a:r>
              <a:rPr lang="en-US" b="1" dirty="0"/>
              <a:t>The Digital Twin: A Proactive Quality Hub</a:t>
            </a:r>
            <a:endParaRPr lang="en-EG" b="1" dirty="0"/>
          </a:p>
          <a:p>
            <a:r>
              <a:rPr lang="en-EG" b="1" dirty="0"/>
              <a:t>What it is:</a:t>
            </a:r>
            <a:r>
              <a:rPr lang="en-EG" dirty="0"/>
              <a:t> </a:t>
            </a:r>
            <a:r>
              <a:rPr lang="en-EG" sz="2000" dirty="0">
                <a:solidFill>
                  <a:srgbClr val="3B284B"/>
                </a:solidFill>
                <a:latin typeface="+mj-lt"/>
                <a:cs typeface="Calibri" panose="020F0502020204030204" pitchFamily="34" charset="0"/>
              </a:rPr>
              <a:t>A dynamic, virtual replica of the physical project that is continuously updated with real-time data from sensors, drones, and other sources.</a:t>
            </a:r>
          </a:p>
          <a:p>
            <a:r>
              <a:rPr lang="en-EG" b="1" dirty="0"/>
              <a:t>AI Applications in Quality:</a:t>
            </a:r>
            <a:endParaRPr lang="en-EG" dirty="0"/>
          </a:p>
          <a:p>
            <a:pPr lvl="1"/>
            <a:r>
              <a:rPr lang="en-US" sz="2000" dirty="0">
                <a:solidFill>
                  <a:srgbClr val="3B284B"/>
                </a:solidFill>
                <a:latin typeface="+mj-lt"/>
                <a:cs typeface="Calibri" panose="020F0502020204030204" pitchFamily="34" charset="0"/>
              </a:rPr>
              <a:t>Predictive Simulation</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Automated Clash Detection</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Performance Monitoring</a:t>
            </a:r>
            <a:r>
              <a:rPr lang="en-EG" sz="2000" dirty="0">
                <a:solidFill>
                  <a:srgbClr val="3B284B"/>
                </a:solidFill>
                <a:latin typeface="+mj-lt"/>
                <a:cs typeface="Calibri" panose="020F0502020204030204" pitchFamily="34" charset="0"/>
              </a:rPr>
              <a:t> </a:t>
            </a:r>
          </a:p>
          <a:p>
            <a:pPr marL="0" indent="0" algn="l" defTabSz="685800" rtl="0" eaLnBrk="1" latinLnBrk="0" hangingPunct="1">
              <a:lnSpc>
                <a:spcPct val="90000"/>
              </a:lnSpc>
              <a:spcBef>
                <a:spcPts val="750"/>
              </a:spcBef>
              <a:buNone/>
            </a:pPr>
            <a:endParaRPr lang="en-EG" dirty="0"/>
          </a:p>
        </p:txBody>
      </p:sp>
      <p:sp>
        <p:nvSpPr>
          <p:cNvPr id="4" name="Rectangle 3">
            <a:extLst>
              <a:ext uri="{FF2B5EF4-FFF2-40B4-BE49-F238E27FC236}">
                <a16:creationId xmlns:a16="http://schemas.microsoft.com/office/drawing/2014/main" id="{0CDB13B5-08DA-4733-B733-68C8F9D9B595}"/>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sp>
        <p:nvSpPr>
          <p:cNvPr id="5" name="TextBox 4">
            <a:extLst>
              <a:ext uri="{FF2B5EF4-FFF2-40B4-BE49-F238E27FC236}">
                <a16:creationId xmlns:a16="http://schemas.microsoft.com/office/drawing/2014/main" id="{E6B4B893-C3FD-47F3-9294-95E78AB92B12}"/>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3FFB0538-62F4-E552-535F-F19DB1E7A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901891481"/>
      </p:ext>
    </p:extLst>
  </p:cSld>
  <p:clrMapOvr>
    <a:masterClrMapping/>
  </p:clrMapOvr>
  <mc:AlternateContent xmlns:mc="http://schemas.openxmlformats.org/markup-compatibility/2006" xmlns:p14="http://schemas.microsoft.com/office/powerpoint/2010/main">
    <mc:Choice Requires="p14">
      <p:transition spd="slow" p14:dur="2000" advTm="125619"/>
    </mc:Choice>
    <mc:Fallback xmlns="">
      <p:transition spd="slow" advTm="12561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20E62-FD2D-2DE4-C405-F41217BFF8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12D30A-0778-9CAD-3FAB-67928F07768C}"/>
              </a:ext>
            </a:extLst>
          </p:cNvPr>
          <p:cNvSpPr>
            <a:spLocks noGrp="1"/>
          </p:cNvSpPr>
          <p:nvPr>
            <p:ph type="title"/>
          </p:nvPr>
        </p:nvSpPr>
        <p:spPr>
          <a:xfrm>
            <a:off x="628650" y="519261"/>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DE862487-76B6-8B18-1FDE-DAE5E5DF0B64}"/>
              </a:ext>
            </a:extLst>
          </p:cNvPr>
          <p:cNvSpPr>
            <a:spLocks noGrp="1"/>
          </p:cNvSpPr>
          <p:nvPr>
            <p:ph idx="1"/>
          </p:nvPr>
        </p:nvSpPr>
        <p:spPr/>
        <p:txBody>
          <a:bodyPr/>
          <a:lstStyle/>
          <a:p>
            <a:pPr marL="0" indent="0">
              <a:buNone/>
            </a:pPr>
            <a:r>
              <a:rPr lang="en-EG" dirty="0"/>
              <a:t>3. </a:t>
            </a:r>
            <a:r>
              <a:rPr lang="en-US" b="1" dirty="0"/>
              <a:t>Predictive Analytics for Risk Mitigation</a:t>
            </a:r>
            <a:r>
              <a:rPr lang="en-EG" b="1" dirty="0"/>
              <a:t> </a:t>
            </a:r>
          </a:p>
          <a:p>
            <a:r>
              <a:rPr lang="en-EG" b="1" dirty="0"/>
              <a:t>Application:</a:t>
            </a:r>
            <a:r>
              <a:rPr lang="en-EG" dirty="0"/>
              <a:t> </a:t>
            </a:r>
            <a:r>
              <a:rPr lang="en-EG" sz="2000" dirty="0">
                <a:solidFill>
                  <a:srgbClr val="3B284B"/>
                </a:solidFill>
                <a:latin typeface="+mj-lt"/>
                <a:cs typeface="Calibri" panose="020F0502020204030204" pitchFamily="34" charset="0"/>
              </a:rPr>
              <a:t>AI and Machine Learning analyze vast amounts of historical project data (material specs, weather conditions, supplier performance, worker productivity).</a:t>
            </a:r>
          </a:p>
          <a:p>
            <a:r>
              <a:rPr lang="en-EG" b="1" dirty="0"/>
              <a:t>Quality Outcomes:</a:t>
            </a:r>
            <a:endParaRPr lang="en-EG" dirty="0"/>
          </a:p>
          <a:p>
            <a:pPr lvl="1"/>
            <a:r>
              <a:rPr lang="en-US" sz="2000" dirty="0">
                <a:solidFill>
                  <a:srgbClr val="3B284B"/>
                </a:solidFill>
                <a:latin typeface="+mj-lt"/>
                <a:cs typeface="Calibri" panose="020F0502020204030204" pitchFamily="34" charset="0"/>
              </a:rPr>
              <a:t>Predicts Material &amp; Structural Issues</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Forecasts Delays</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Predicts Equipment Failure</a:t>
            </a:r>
            <a:r>
              <a:rPr lang="en-EG" sz="2000" dirty="0">
                <a:solidFill>
                  <a:srgbClr val="3B284B"/>
                </a:solidFill>
                <a:latin typeface="+mj-lt"/>
                <a:cs typeface="Calibri" panose="020F0502020204030204" pitchFamily="34" charset="0"/>
              </a:rPr>
              <a:t> </a:t>
            </a:r>
          </a:p>
        </p:txBody>
      </p:sp>
      <p:sp>
        <p:nvSpPr>
          <p:cNvPr id="4" name="Rectangle 3">
            <a:extLst>
              <a:ext uri="{FF2B5EF4-FFF2-40B4-BE49-F238E27FC236}">
                <a16:creationId xmlns:a16="http://schemas.microsoft.com/office/drawing/2014/main" id="{033377B5-8CD6-EB2D-27D8-1771D4A57D2E}"/>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sp>
        <p:nvSpPr>
          <p:cNvPr id="5" name="TextBox 4">
            <a:extLst>
              <a:ext uri="{FF2B5EF4-FFF2-40B4-BE49-F238E27FC236}">
                <a16:creationId xmlns:a16="http://schemas.microsoft.com/office/drawing/2014/main" id="{1E9A20E9-BD4F-6E80-F3C0-B5F63A1C027F}"/>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B6135BDF-DA8B-AAA8-ECED-9474887346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413709038"/>
      </p:ext>
    </p:extLst>
  </p:cSld>
  <p:clrMapOvr>
    <a:masterClrMapping/>
  </p:clrMapOvr>
  <mc:AlternateContent xmlns:mc="http://schemas.openxmlformats.org/markup-compatibility/2006" xmlns:p14="http://schemas.microsoft.com/office/powerpoint/2010/main">
    <mc:Choice Requires="p14">
      <p:transition spd="slow" p14:dur="2000" advTm="149315"/>
    </mc:Choice>
    <mc:Fallback xmlns="">
      <p:transition spd="slow" advTm="14931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8A3FA-11F3-60DF-93F7-E53E83D39D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62F46F-A0BE-F170-C4F0-497AA6CEBA35}"/>
              </a:ext>
            </a:extLst>
          </p:cNvPr>
          <p:cNvSpPr>
            <a:spLocks noGrp="1"/>
          </p:cNvSpPr>
          <p:nvPr>
            <p:ph type="title"/>
          </p:nvPr>
        </p:nvSpPr>
        <p:spPr>
          <a:xfrm>
            <a:off x="628650" y="591269"/>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860DF452-EBC2-E15E-7605-E7AAD795FCFC}"/>
              </a:ext>
            </a:extLst>
          </p:cNvPr>
          <p:cNvSpPr>
            <a:spLocks noGrp="1"/>
          </p:cNvSpPr>
          <p:nvPr>
            <p:ph idx="1"/>
          </p:nvPr>
        </p:nvSpPr>
        <p:spPr/>
        <p:txBody>
          <a:bodyPr/>
          <a:lstStyle/>
          <a:p>
            <a:pPr marL="0" indent="0">
              <a:buNone/>
            </a:pPr>
            <a:r>
              <a:rPr lang="en-EG" dirty="0"/>
              <a:t>4. </a:t>
            </a:r>
            <a:r>
              <a:rPr lang="en-US" b="1" dirty="0"/>
              <a:t>Automation and Robotics</a:t>
            </a:r>
            <a:endParaRPr lang="en-EG" b="1" dirty="0"/>
          </a:p>
          <a:p>
            <a:r>
              <a:rPr lang="en-EG" b="1" dirty="0"/>
              <a:t>Construction Robots:</a:t>
            </a:r>
            <a:endParaRPr lang="en-EG" dirty="0"/>
          </a:p>
          <a:p>
            <a:pPr lvl="1"/>
            <a:r>
              <a:rPr lang="en-EG" b="1" dirty="0"/>
              <a:t>Application:</a:t>
            </a:r>
            <a:r>
              <a:rPr lang="en-EG" dirty="0"/>
              <a:t> </a:t>
            </a:r>
            <a:r>
              <a:rPr lang="en-EG" sz="2000" dirty="0">
                <a:solidFill>
                  <a:srgbClr val="3B284B"/>
                </a:solidFill>
                <a:latin typeface="+mj-lt"/>
                <a:cs typeface="Calibri" panose="020F0502020204030204" pitchFamily="34" charset="0"/>
              </a:rPr>
              <a:t>Robots perform repetitive or dangerous tasks like bricklaying, welding, or painting.</a:t>
            </a:r>
          </a:p>
          <a:p>
            <a:pPr lvl="1"/>
            <a:r>
              <a:rPr lang="en-EG" b="1" dirty="0"/>
              <a:t>Quality Outcome:</a:t>
            </a:r>
            <a:r>
              <a:rPr lang="en-EG" dirty="0"/>
              <a:t> </a:t>
            </a:r>
            <a:r>
              <a:rPr lang="en-EG" sz="2000" dirty="0">
                <a:solidFill>
                  <a:srgbClr val="3B284B"/>
                </a:solidFill>
                <a:latin typeface="+mj-lt"/>
                <a:cs typeface="Calibri" panose="020F0502020204030204" pitchFamily="34" charset="0"/>
              </a:rPr>
              <a:t>They perform these tasks with superhuman precision and consistency, significantly reducing human error and variability in workmanship.</a:t>
            </a:r>
          </a:p>
          <a:p>
            <a:pPr marL="171450" lvl="1">
              <a:spcBef>
                <a:spcPts val="750"/>
              </a:spcBef>
            </a:pPr>
            <a:r>
              <a:rPr lang="en-US" sz="2100" b="1" dirty="0"/>
              <a:t>Autonomous Vehicles</a:t>
            </a:r>
            <a:r>
              <a:rPr lang="en-EG" sz="2100" b="1" dirty="0"/>
              <a:t> </a:t>
            </a:r>
          </a:p>
          <a:p>
            <a:pPr marL="514350" lvl="2">
              <a:spcBef>
                <a:spcPts val="750"/>
              </a:spcBef>
            </a:pPr>
            <a:r>
              <a:rPr lang="en-EG" sz="1800" b="1" dirty="0"/>
              <a:t>Application:</a:t>
            </a:r>
            <a:r>
              <a:rPr lang="en-EG" sz="1800" dirty="0"/>
              <a:t> </a:t>
            </a:r>
            <a:r>
              <a:rPr lang="en-EG" sz="2000" dirty="0">
                <a:solidFill>
                  <a:srgbClr val="3B284B"/>
                </a:solidFill>
                <a:latin typeface="+mj-lt"/>
                <a:cs typeface="Calibri" panose="020F0502020204030204" pitchFamily="34" charset="0"/>
              </a:rPr>
              <a:t>Self-driving vehicles transport materials around the site.</a:t>
            </a:r>
          </a:p>
          <a:p>
            <a:pPr marL="514350" lvl="2">
              <a:spcBef>
                <a:spcPts val="750"/>
              </a:spcBef>
            </a:pPr>
            <a:r>
              <a:rPr lang="en-EG" sz="1800" b="1" dirty="0"/>
              <a:t>Quality Outcome:</a:t>
            </a:r>
            <a:r>
              <a:rPr lang="en-EG" sz="1800" dirty="0"/>
              <a:t> </a:t>
            </a:r>
            <a:r>
              <a:rPr lang="en-EG" sz="2000" dirty="0">
                <a:solidFill>
                  <a:srgbClr val="3B284B"/>
                </a:solidFill>
                <a:latin typeface="+mj-lt"/>
                <a:cs typeface="Calibri" panose="020F0502020204030204" pitchFamily="34" charset="0"/>
              </a:rPr>
              <a:t>Reduces damage to materials caused by improper handling, ensuring they are in perfect condition when used.</a:t>
            </a:r>
          </a:p>
          <a:p>
            <a:pPr marL="514350" lvl="2">
              <a:spcBef>
                <a:spcPts val="750"/>
              </a:spcBef>
            </a:pPr>
            <a:endParaRPr lang="en-EG" sz="1800" b="1" dirty="0"/>
          </a:p>
          <a:p>
            <a:endParaRPr lang="en-EG" dirty="0"/>
          </a:p>
        </p:txBody>
      </p:sp>
      <p:sp>
        <p:nvSpPr>
          <p:cNvPr id="4" name="Rectangle 3">
            <a:extLst>
              <a:ext uri="{FF2B5EF4-FFF2-40B4-BE49-F238E27FC236}">
                <a16:creationId xmlns:a16="http://schemas.microsoft.com/office/drawing/2014/main" id="{6DBC189F-AAF4-0CDF-1AF2-25D9F94AAA8E}"/>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sp>
        <p:nvSpPr>
          <p:cNvPr id="5" name="TextBox 4">
            <a:extLst>
              <a:ext uri="{FF2B5EF4-FFF2-40B4-BE49-F238E27FC236}">
                <a16:creationId xmlns:a16="http://schemas.microsoft.com/office/drawing/2014/main" id="{350A11F4-4DD5-8ABD-597D-405F0740F917}"/>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70BBEF3D-9A00-6A0D-A33B-EE9BA4FA60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544656191"/>
      </p:ext>
    </p:extLst>
  </p:cSld>
  <p:clrMapOvr>
    <a:masterClrMapping/>
  </p:clrMapOvr>
  <mc:AlternateContent xmlns:mc="http://schemas.openxmlformats.org/markup-compatibility/2006" xmlns:p14="http://schemas.microsoft.com/office/powerpoint/2010/main">
    <mc:Choice Requires="p14">
      <p:transition spd="slow" p14:dur="2000" advTm="110097"/>
    </mc:Choice>
    <mc:Fallback xmlns="">
      <p:transition spd="slow" advTm="11009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35BB4-972F-E1C5-9CB5-1EA8BC386E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7554A9-3CC4-3DAD-866E-8942907C2DDA}"/>
              </a:ext>
            </a:extLst>
          </p:cNvPr>
          <p:cNvSpPr>
            <a:spLocks noGrp="1"/>
          </p:cNvSpPr>
          <p:nvPr>
            <p:ph type="title"/>
          </p:nvPr>
        </p:nvSpPr>
        <p:spPr>
          <a:xfrm>
            <a:off x="628650" y="591269"/>
            <a:ext cx="7886700" cy="1325563"/>
          </a:xfrm>
        </p:spPr>
        <p:txBody>
          <a:bodyPr/>
          <a:lstStyle/>
          <a:p>
            <a:r>
              <a:rPr lang="en-US" dirty="0"/>
              <a:t>Applying AI in Project QM - Construction</a:t>
            </a:r>
            <a:endParaRPr lang="en-EG" dirty="0"/>
          </a:p>
        </p:txBody>
      </p:sp>
      <p:sp>
        <p:nvSpPr>
          <p:cNvPr id="3" name="Content Placeholder 2">
            <a:extLst>
              <a:ext uri="{FF2B5EF4-FFF2-40B4-BE49-F238E27FC236}">
                <a16:creationId xmlns:a16="http://schemas.microsoft.com/office/drawing/2014/main" id="{43FEEC42-89C6-643B-6C4A-C57D161B767E}"/>
              </a:ext>
            </a:extLst>
          </p:cNvPr>
          <p:cNvSpPr>
            <a:spLocks noGrp="1"/>
          </p:cNvSpPr>
          <p:nvPr>
            <p:ph idx="1"/>
          </p:nvPr>
        </p:nvSpPr>
        <p:spPr/>
        <p:txBody>
          <a:bodyPr/>
          <a:lstStyle/>
          <a:p>
            <a:pPr marL="0" indent="0">
              <a:buNone/>
            </a:pPr>
            <a:r>
              <a:rPr lang="en-US" dirty="0"/>
              <a:t>5. </a:t>
            </a:r>
            <a:r>
              <a:rPr lang="en-US" b="1" dirty="0"/>
              <a:t>Automated Document Analysis</a:t>
            </a:r>
          </a:p>
          <a:p>
            <a:r>
              <a:rPr lang="en-EG" b="1" dirty="0"/>
              <a:t>Application:</a:t>
            </a:r>
            <a:r>
              <a:rPr lang="en-EG" dirty="0"/>
              <a:t> </a:t>
            </a:r>
            <a:r>
              <a:rPr lang="en-EG" sz="2000" dirty="0">
                <a:solidFill>
                  <a:srgbClr val="3B284B"/>
                </a:solidFill>
                <a:latin typeface="+mj-lt"/>
                <a:cs typeface="Calibri" panose="020F0502020204030204" pitchFamily="34" charset="0"/>
              </a:rPr>
              <a:t>Natural Language Processing (NLP), a subset of AI, is used to read and analyze project documents (specifications, contracts, drawings, change orders).</a:t>
            </a:r>
          </a:p>
          <a:p>
            <a:r>
              <a:rPr lang="en-EG" b="1" dirty="0"/>
              <a:t>Quality Outcomes:</a:t>
            </a:r>
            <a:endParaRPr lang="en-EG" dirty="0"/>
          </a:p>
          <a:p>
            <a:pPr lvl="1"/>
            <a:r>
              <a:rPr lang="en-US" sz="2000" dirty="0">
                <a:solidFill>
                  <a:srgbClr val="3B284B"/>
                </a:solidFill>
                <a:latin typeface="+mj-lt"/>
                <a:cs typeface="Calibri" panose="020F0502020204030204" pitchFamily="34" charset="0"/>
              </a:rPr>
              <a:t>Identifies Discrepancies</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Highlights Critical Items</a:t>
            </a:r>
            <a:r>
              <a:rPr lang="en-EG" sz="2000" dirty="0">
                <a:solidFill>
                  <a:srgbClr val="3B284B"/>
                </a:solidFill>
                <a:latin typeface="+mj-lt"/>
                <a:cs typeface="Calibri" panose="020F0502020204030204" pitchFamily="34" charset="0"/>
              </a:rPr>
              <a:t> </a:t>
            </a:r>
          </a:p>
          <a:p>
            <a:pPr lvl="1"/>
            <a:r>
              <a:rPr lang="en-US" sz="2000" dirty="0">
                <a:solidFill>
                  <a:srgbClr val="3B284B"/>
                </a:solidFill>
                <a:latin typeface="+mj-lt"/>
                <a:cs typeface="Calibri" panose="020F0502020204030204" pitchFamily="34" charset="0"/>
              </a:rPr>
              <a:t>Analyzes Change Orders</a:t>
            </a:r>
            <a:r>
              <a:rPr lang="en-EG" sz="2000" dirty="0">
                <a:solidFill>
                  <a:srgbClr val="3B284B"/>
                </a:solidFill>
                <a:latin typeface="+mj-lt"/>
                <a:cs typeface="Calibri" panose="020F0502020204030204" pitchFamily="34" charset="0"/>
              </a:rPr>
              <a:t> </a:t>
            </a:r>
          </a:p>
          <a:p>
            <a:pPr marL="0" indent="0" algn="l" defTabSz="685800" rtl="0" eaLnBrk="1" latinLnBrk="0" hangingPunct="1">
              <a:lnSpc>
                <a:spcPct val="90000"/>
              </a:lnSpc>
              <a:spcBef>
                <a:spcPts val="750"/>
              </a:spcBef>
              <a:buNone/>
            </a:pPr>
            <a:endParaRPr lang="en-EG" dirty="0"/>
          </a:p>
        </p:txBody>
      </p:sp>
      <p:sp>
        <p:nvSpPr>
          <p:cNvPr id="4" name="Rectangle 3">
            <a:extLst>
              <a:ext uri="{FF2B5EF4-FFF2-40B4-BE49-F238E27FC236}">
                <a16:creationId xmlns:a16="http://schemas.microsoft.com/office/drawing/2014/main" id="{76AB3F7A-7280-3221-C704-C3BC403234B6}"/>
              </a:ext>
            </a:extLst>
          </p:cNvPr>
          <p:cNvSpPr/>
          <p:nvPr/>
        </p:nvSpPr>
        <p:spPr>
          <a:xfrm>
            <a:off x="1726559" y="561510"/>
            <a:ext cx="7441652" cy="342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350"/>
          </a:p>
        </p:txBody>
      </p:sp>
      <p:sp>
        <p:nvSpPr>
          <p:cNvPr id="5" name="TextBox 4">
            <a:extLst>
              <a:ext uri="{FF2B5EF4-FFF2-40B4-BE49-F238E27FC236}">
                <a16:creationId xmlns:a16="http://schemas.microsoft.com/office/drawing/2014/main" id="{15C9763C-5DAD-CBAE-1830-8C2ED278FCE3}"/>
              </a:ext>
            </a:extLst>
          </p:cNvPr>
          <p:cNvSpPr txBox="1"/>
          <p:nvPr/>
        </p:nvSpPr>
        <p:spPr>
          <a:xfrm>
            <a:off x="7176069" y="6382934"/>
            <a:ext cx="1962150" cy="323165"/>
          </a:xfrm>
          <a:prstGeom prst="rect">
            <a:avLst/>
          </a:prstGeom>
          <a:noFill/>
        </p:spPr>
        <p:txBody>
          <a:bodyPr wrap="square" rtlCol="0">
            <a:spAutoFit/>
          </a:bodyPr>
          <a:lstStyle/>
          <a:p>
            <a:pPr algn="ctr"/>
            <a:r>
              <a:rPr lang="en-US" sz="1500" b="1" dirty="0"/>
              <a:t>www.midocean.ae</a:t>
            </a:r>
          </a:p>
        </p:txBody>
      </p:sp>
      <p:pic>
        <p:nvPicPr>
          <p:cNvPr id="6" name="Graphic 21">
            <a:extLst>
              <a:ext uri="{FF2B5EF4-FFF2-40B4-BE49-F238E27FC236}">
                <a16:creationId xmlns:a16="http://schemas.microsoft.com/office/drawing/2014/main" id="{73803CAC-5EE4-2B9D-B313-763382C864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5324" y="245479"/>
            <a:ext cx="1728856" cy="807257"/>
          </a:xfrm>
          <a:prstGeom prst="rect">
            <a:avLst/>
          </a:prstGeom>
        </p:spPr>
      </p:pic>
    </p:spTree>
    <p:extLst>
      <p:ext uri="{BB962C8B-B14F-4D97-AF65-F5344CB8AC3E}">
        <p14:creationId xmlns:p14="http://schemas.microsoft.com/office/powerpoint/2010/main" val="1837457370"/>
      </p:ext>
    </p:extLst>
  </p:cSld>
  <p:clrMapOvr>
    <a:masterClrMapping/>
  </p:clrMapOvr>
  <mc:AlternateContent xmlns:mc="http://schemas.openxmlformats.org/markup-compatibility/2006" xmlns:p14="http://schemas.microsoft.com/office/powerpoint/2010/main">
    <mc:Choice Requires="p14">
      <p:transition spd="slow" p14:dur="2000" advTm="91022"/>
    </mc:Choice>
    <mc:Fallback xmlns="">
      <p:transition spd="slow" advTm="9102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ight Triangle 1"/>
          <p:cNvSpPr/>
          <p:nvPr/>
        </p:nvSpPr>
        <p:spPr>
          <a:xfrm flipH="1">
            <a:off x="4159274" y="3222077"/>
            <a:ext cx="4984726" cy="3635923"/>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TextBox 9"/>
          <p:cNvSpPr txBox="1"/>
          <p:nvPr/>
        </p:nvSpPr>
        <p:spPr>
          <a:xfrm>
            <a:off x="611560" y="5444740"/>
            <a:ext cx="3393424" cy="707886"/>
          </a:xfrm>
          <a:prstGeom prst="rect">
            <a:avLst/>
          </a:prstGeom>
          <a:noFill/>
        </p:spPr>
        <p:txBody>
          <a:bodyPr wrap="square" rtlCol="0">
            <a:spAutoFit/>
          </a:bodyPr>
          <a:lstStyle/>
          <a:p>
            <a:r>
              <a:rPr lang="en-US" sz="40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574873" y="5798683"/>
            <a:ext cx="2335143" cy="393467"/>
          </a:xfrm>
          <a:prstGeom prst="rect">
            <a:avLst/>
          </a:prstGeom>
        </p:spPr>
      </p:pic>
      <p:sp>
        <p:nvSpPr>
          <p:cNvPr id="14" name="Parallelogram 13"/>
          <p:cNvSpPr/>
          <p:nvPr/>
        </p:nvSpPr>
        <p:spPr>
          <a:xfrm rot="16200000" flipV="1">
            <a:off x="-1818591" y="3421250"/>
            <a:ext cx="3862561" cy="128577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88224" y="255766"/>
            <a:ext cx="2361023" cy="11024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427"/>
    </mc:Choice>
    <mc:Fallback xmlns="">
      <p:transition spd="slow" advTm="294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0FABBF6-3F26-45CB-8B37-268F6553254C}"/>
</file>

<file path=customXml/itemProps2.xml><?xml version="1.0" encoding="utf-8"?>
<ds:datastoreItem xmlns:ds="http://schemas.openxmlformats.org/officeDocument/2006/customXml" ds:itemID="{EEA4746D-63C7-44A7-973A-23AF505F3426}"/>
</file>

<file path=customXml/itemProps3.xml><?xml version="1.0" encoding="utf-8"?>
<ds:datastoreItem xmlns:ds="http://schemas.openxmlformats.org/officeDocument/2006/customXml" ds:itemID="{29409803-C651-4EEB-876A-3EE10126994E}"/>
</file>

<file path=docProps/app.xml><?xml version="1.0" encoding="utf-8"?>
<Properties xmlns="http://schemas.openxmlformats.org/officeDocument/2006/extended-properties" xmlns:vt="http://schemas.openxmlformats.org/officeDocument/2006/docPropsVTypes">
  <Template/>
  <TotalTime>1355</TotalTime>
  <Words>3687</Words>
  <Application>Microsoft Macintosh PowerPoint</Application>
  <PresentationFormat>On-screen Show (4:3)</PresentationFormat>
  <Paragraphs>266</Paragraphs>
  <Slides>45</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Book Antiqua</vt:lpstr>
      <vt:lpstr>Calibri</vt:lpstr>
      <vt:lpstr>Calibri Light</vt:lpstr>
      <vt:lpstr>Montserrat</vt:lpstr>
      <vt:lpstr>Roboto Light</vt:lpstr>
      <vt:lpstr>Office Theme</vt:lpstr>
      <vt:lpstr>PowerPoint Presentation</vt:lpstr>
      <vt:lpstr>PowerPoint Presentation</vt:lpstr>
      <vt:lpstr>PowerPoint Presentation</vt:lpstr>
      <vt:lpstr>PowerPoint Presentation</vt:lpstr>
      <vt:lpstr>Introduction</vt:lpstr>
      <vt:lpstr>Introduction</vt:lpstr>
      <vt:lpstr>Introduction</vt:lpstr>
      <vt:lpstr>5 types of project closure</vt:lpstr>
      <vt:lpstr>5 types of project closure</vt:lpstr>
      <vt:lpstr>5 types of project closure</vt:lpstr>
      <vt:lpstr>5 types of project closure</vt:lpstr>
      <vt:lpstr>5 types of project closure</vt:lpstr>
      <vt:lpstr>5 types of project closure</vt:lpstr>
      <vt:lpstr>The importance of project closure</vt:lpstr>
      <vt:lpstr>The importance of project closure</vt:lpstr>
      <vt:lpstr>The importance of project closure</vt:lpstr>
      <vt:lpstr>The importance of project closure</vt:lpstr>
      <vt:lpstr>The importance of project closure</vt:lpstr>
      <vt:lpstr>Project closure phases: technical, learning, and people</vt:lpstr>
      <vt:lpstr>8 key steps to successfully close your project</vt:lpstr>
      <vt:lpstr>1. Review the project plan to tie up loose ends </vt:lpstr>
      <vt:lpstr>1. Review the project plan to tie up loose ends </vt:lpstr>
      <vt:lpstr>1. Review the project plan to tie up loose ends </vt:lpstr>
      <vt:lpstr>2. Wrap-up admin tasks </vt:lpstr>
      <vt:lpstr>2. Wrap-up admin tasks </vt:lpstr>
      <vt:lpstr>2. Wrap-up admin tasks </vt:lpstr>
      <vt:lpstr>2. Wrap-up admin tasks </vt:lpstr>
      <vt:lpstr>2. Wrap-up admin tasks </vt:lpstr>
      <vt:lpstr>3. Close the loop with stakeholders</vt:lpstr>
      <vt:lpstr>3. Close the loop with stakeholders</vt:lpstr>
      <vt:lpstr>3. Close the loop with stakeholders</vt:lpstr>
      <vt:lpstr>4. Provide the next steps to your team</vt:lpstr>
      <vt:lpstr>4. Provide the next steps to your team</vt:lpstr>
      <vt:lpstr>5. Hold a project evaluation meeting</vt:lpstr>
      <vt:lpstr>6. Map out improvements for the future</vt:lpstr>
      <vt:lpstr>7. Index documentation </vt:lpstr>
      <vt:lpstr>8. Celebrate a job well done</vt:lpstr>
      <vt:lpstr>Project closure report</vt:lpstr>
      <vt:lpstr>Applying AI in Project QM - Construction</vt:lpstr>
      <vt:lpstr>Applying AI in Project QM - Construction</vt:lpstr>
      <vt:lpstr>Applying AI in Project QM - Construction</vt:lpstr>
      <vt:lpstr>Applying AI in Project QM - Construction</vt:lpstr>
      <vt:lpstr>Applying AI in Project QM - Construction</vt:lpstr>
      <vt:lpstr>Applying AI in Project QM - Construction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mahmoudbeshr</dc:creator>
  <cp:lastModifiedBy>Ehab Mahmoud</cp:lastModifiedBy>
  <cp:revision>73</cp:revision>
  <dcterms:created xsi:type="dcterms:W3CDTF">2017-02-18T05:24:50Z</dcterms:created>
  <dcterms:modified xsi:type="dcterms:W3CDTF">2025-11-30T10:14:47Z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