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480" r:id="rId5"/>
    <p:sldId id="303" r:id="rId6"/>
    <p:sldId id="271" r:id="rId7"/>
    <p:sldId id="481" r:id="rId8"/>
    <p:sldId id="482" r:id="rId9"/>
    <p:sldId id="483" r:id="rId10"/>
    <p:sldId id="484" r:id="rId11"/>
    <p:sldId id="485" r:id="rId12"/>
    <p:sldId id="500" r:id="rId13"/>
    <p:sldId id="486" r:id="rId14"/>
    <p:sldId id="501" r:id="rId15"/>
    <p:sldId id="489" r:id="rId16"/>
    <p:sldId id="490" r:id="rId17"/>
    <p:sldId id="491" r:id="rId18"/>
    <p:sldId id="488" r:id="rId19"/>
    <p:sldId id="492"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2"/>
            <p14:sldId id="483"/>
            <p14:sldId id="484"/>
            <p14:sldId id="485"/>
            <p14:sldId id="500"/>
            <p14:sldId id="486"/>
            <p14:sldId id="501"/>
            <p14:sldId id="489"/>
            <p14:sldId id="490"/>
            <p14:sldId id="491"/>
            <p14:sldId id="488"/>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8" d="100"/>
          <a:sy n="88" d="100"/>
        </p:scale>
        <p:origin x="891"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ibm.com/topics/artificial-intelligenc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bm.com/products/watsonx-assistant"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stanford.edu/~jurafsky"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www.cs.colorado.edu/~martin"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Show </a:t>
            </a:r>
            <a:r>
              <a:rPr lang="ar-EG" sz="2800" b="1" dirty="0">
                <a:solidFill>
                  <a:schemeClr val="bg1"/>
                </a:solidFill>
                <a:latin typeface="Times New Roman" panose="02020603050405020304" pitchFamily="18" charset="0"/>
                <a:cs typeface="Times New Roman" panose="02020603050405020304" pitchFamily="18" charset="0"/>
              </a:rPr>
              <a:t>عرض توجيهي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8971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a:t>
            </a:r>
          </a:p>
          <a:p>
            <a:r>
              <a:rPr lang="en-US" sz="4400" b="1" dirty="0">
                <a:solidFill>
                  <a:srgbClr val="00B0F0"/>
                </a:solidFill>
                <a:latin typeface="Times New Roman" panose="02020603050405020304" pitchFamily="18" charset="0"/>
                <a:cs typeface="Times New Roman" panose="02020603050405020304" pitchFamily="18" charset="0"/>
              </a:rPr>
              <a:t>Processing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Show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2598175" cy="422843"/>
          </a:xfrm>
        </p:spPr>
        <p:txBody>
          <a:bodyPr>
            <a:noAutofit/>
          </a:bodyPr>
          <a:lstStyle/>
          <a:p>
            <a:r>
              <a:rPr lang="en-US" sz="3200" b="1" dirty="0"/>
              <a:t>About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Associate Professor of Computer Science</a:t>
            </a:r>
            <a:r>
              <a:rPr lang="en-US" sz="2400" dirty="0">
                <a:solidFill>
                  <a:schemeClr val="tx1"/>
                </a:solidFill>
              </a:rPr>
              <a:t>, Faculty of Science, Alexandria University, Egypt.</a:t>
            </a:r>
          </a:p>
          <a:p>
            <a:endParaRPr lang="en-US" sz="2400" dirty="0">
              <a:solidFill>
                <a:schemeClr val="tx1"/>
              </a:solidFill>
            </a:endParaRPr>
          </a:p>
          <a:p>
            <a:r>
              <a:rPr lang="en-US" sz="2400" b="1" dirty="0">
                <a:solidFill>
                  <a:schemeClr val="tx1"/>
                </a:solidFill>
              </a:rPr>
              <a:t>My research Interests</a:t>
            </a:r>
            <a:r>
              <a:rPr lang="en-US" sz="2400" dirty="0">
                <a:solidFill>
                  <a:schemeClr val="tx1"/>
                </a:solidFill>
              </a:rPr>
              <a:t> include Artificial Intelligence, Machine Learning, Deep Learning, Data Science, Big data Analytics, Medical Image Mining.</a:t>
            </a:r>
          </a:p>
          <a:p>
            <a:endParaRPr lang="en-US" dirty="0">
              <a:solidFill>
                <a:schemeClr val="tx1"/>
              </a:solidFill>
            </a:endParaRPr>
          </a:p>
          <a:p>
            <a:r>
              <a:rPr lang="en-US" sz="2400" b="1" dirty="0">
                <a:solidFill>
                  <a:schemeClr val="tx1"/>
                </a:solidFill>
              </a:rPr>
              <a:t>Qualifications:</a:t>
            </a:r>
          </a:p>
          <a:p>
            <a:r>
              <a:rPr lang="en-US" sz="2400" dirty="0">
                <a:solidFill>
                  <a:schemeClr val="tx1"/>
                </a:solidFill>
              </a:rPr>
              <a:t>received B.Sc. degree from the Alexandria University, Alexandria, Egypt, in 1995, the M.Sc. degree from the Alexandria University, Alexandria, Egypt, in 2004, both in Computer science. And the Ph.D. degree from the University of Liverpool, UK, in 2012, in Computer science.</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3217607" cy="422843"/>
          </a:xfrm>
        </p:spPr>
        <p:txBody>
          <a:bodyPr>
            <a:noAutofit/>
          </a:bodyPr>
          <a:lstStyle/>
          <a:p>
            <a:r>
              <a:rPr lang="en-US" sz="3200" b="1" dirty="0"/>
              <a:t>How to reach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v"/>
            </a:pPr>
            <a:r>
              <a:rPr lang="en-US" sz="3200" b="1" dirty="0">
                <a:solidFill>
                  <a:schemeClr val="tx1"/>
                </a:solidFill>
              </a:rPr>
              <a:t>Office Hours:</a:t>
            </a:r>
          </a:p>
          <a:p>
            <a:endParaRPr lang="en-US" sz="2400" dirty="0">
              <a:solidFill>
                <a:schemeClr val="tx1"/>
              </a:solidFill>
            </a:endParaRPr>
          </a:p>
          <a:p>
            <a:r>
              <a:rPr lang="en-US" sz="2400" b="1" dirty="0">
                <a:solidFill>
                  <a:schemeClr val="tx1"/>
                </a:solidFill>
              </a:rPr>
              <a:t>Discussion time:</a:t>
            </a:r>
            <a:r>
              <a:rPr lang="ar-EG" sz="2400" b="1" dirty="0">
                <a:solidFill>
                  <a:schemeClr val="tx1"/>
                </a:solidFill>
              </a:rPr>
              <a:t>حلقة نقاش تفاعلية </a:t>
            </a:r>
            <a:r>
              <a:rPr lang="en-US" sz="2400" b="1" dirty="0">
                <a:solidFill>
                  <a:schemeClr val="tx1"/>
                </a:solidFill>
              </a:rPr>
              <a:t>	</a:t>
            </a:r>
            <a:r>
              <a:rPr lang="en-US" sz="2400" b="1" dirty="0">
                <a:solidFill>
                  <a:srgbClr val="0070C0"/>
                </a:solidFill>
              </a:rPr>
              <a:t>Monday 9:00PM  every week</a:t>
            </a:r>
          </a:p>
        </p:txBody>
      </p:sp>
    </p:spTree>
    <p:extLst>
      <p:ext uri="{BB962C8B-B14F-4D97-AF65-F5344CB8AC3E}">
        <p14:creationId xmlns:p14="http://schemas.microsoft.com/office/powerpoint/2010/main" val="457890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Natural Language Processing</a:t>
            </a:r>
          </a:p>
        </p:txBody>
      </p:sp>
    </p:spTree>
    <p:extLst>
      <p:ext uri="{BB962C8B-B14F-4D97-AF65-F5344CB8AC3E}">
        <p14:creationId xmlns:p14="http://schemas.microsoft.com/office/powerpoint/2010/main" val="332321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natural language processing?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b="0" i="0" dirty="0">
                <a:solidFill>
                  <a:srgbClr val="161616"/>
                </a:solidFill>
                <a:effectLst/>
              </a:rPr>
              <a:t>Natural language processing (NLP) refers to the branch of computer science—and more specifically, the branch of </a:t>
            </a:r>
            <a:r>
              <a:rPr lang="en-US" b="0" i="0" u="none" strike="noStrike" dirty="0">
                <a:solidFill>
                  <a:srgbClr val="0062FE"/>
                </a:solidFill>
                <a:effectLst/>
                <a:hlinkClick r:id="rId3" tooltip="what-is-artificial-intelligence"/>
              </a:rPr>
              <a:t>artificial intelligence or AI</a:t>
            </a:r>
            <a:r>
              <a:rPr lang="en-US" b="0" i="0" dirty="0">
                <a:solidFill>
                  <a:srgbClr val="161616"/>
                </a:solidFill>
                <a:effectLst/>
              </a:rPr>
              <a:t>—concerned with giving computers the ability to understand text and spoken words in much the same way human beings can.</a:t>
            </a:r>
          </a:p>
          <a:p>
            <a:pPr marL="0" indent="0" algn="r" rtl="1">
              <a:lnSpc>
                <a:spcPct val="100000"/>
              </a:lnSpc>
              <a:buNone/>
            </a:pPr>
            <a:r>
              <a:rPr lang="ar-EG" dirty="0"/>
              <a:t>تشير معالجة اللغة الطبيعية </a:t>
            </a:r>
            <a:r>
              <a:rPr lang="en-US" dirty="0"/>
              <a:t>NLP </a:t>
            </a:r>
            <a:r>
              <a:rPr lang="ar-EG" dirty="0"/>
              <a:t> إلى فرع من فروع علوم الحاسب - وبشكل أكثر تحديدًا، فرع من الذكاء الاصطناعي - الذي يهتم بمنح أجهزة الحاسب القدرة على فهم النصوص والكلمات المنطوقة بنفس الطريقة التي يستطيع بها البشر.</a:t>
            </a:r>
            <a:endParaRPr lang="en-US" dirty="0"/>
          </a:p>
        </p:txBody>
      </p:sp>
    </p:spTree>
    <p:extLst>
      <p:ext uri="{BB962C8B-B14F-4D97-AF65-F5344CB8AC3E}">
        <p14:creationId xmlns:p14="http://schemas.microsoft.com/office/powerpoint/2010/main" val="2003679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69492" y="1253331"/>
            <a:ext cx="10515600" cy="4351338"/>
          </a:xfrm>
        </p:spPr>
        <p:txBody>
          <a:bodyPr/>
          <a:lstStyle/>
          <a:p>
            <a:pPr algn="just"/>
            <a:r>
              <a:rPr lang="en-US" b="0" i="0" dirty="0">
                <a:solidFill>
                  <a:srgbClr val="161616"/>
                </a:solidFill>
                <a:effectLst/>
              </a:rPr>
              <a:t>NLP combines computational linguistics—rule-based modeling of human language—with statistical, machine learning, and deep learning models. Together, these technologies enable computers to process human language in the form of text or voice data and to ‘understand’ its full meaning, complete with the speaker or writer’s intent and sentiment.</a:t>
            </a:r>
          </a:p>
          <a:p>
            <a:pPr algn="just" rtl="1"/>
            <a:endParaRPr lang="en-US" dirty="0"/>
          </a:p>
        </p:txBody>
      </p:sp>
    </p:spTree>
    <p:extLst>
      <p:ext uri="{BB962C8B-B14F-4D97-AF65-F5344CB8AC3E}">
        <p14:creationId xmlns:p14="http://schemas.microsoft.com/office/powerpoint/2010/main" val="212312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28485" y="1196936"/>
            <a:ext cx="10515600" cy="4351338"/>
          </a:xfrm>
        </p:spPr>
        <p:txBody>
          <a:bodyPr>
            <a:normAutofit/>
          </a:bodyPr>
          <a:lstStyle/>
          <a:p>
            <a:pPr algn="just">
              <a:lnSpc>
                <a:spcPct val="150000"/>
              </a:lnSpc>
              <a:buFont typeface="Wingdings" panose="05000000000000000000" pitchFamily="2" charset="2"/>
              <a:buChar char="q"/>
            </a:pPr>
            <a:r>
              <a:rPr lang="en-US" b="0" i="0" dirty="0">
                <a:solidFill>
                  <a:srgbClr val="161616"/>
                </a:solidFill>
                <a:effectLst/>
              </a:rPr>
              <a:t>NLP drives computer programs that translate text from one language to another, </a:t>
            </a:r>
          </a:p>
          <a:p>
            <a:pPr algn="just">
              <a:lnSpc>
                <a:spcPct val="150000"/>
              </a:lnSpc>
              <a:buFont typeface="Wingdings" panose="05000000000000000000" pitchFamily="2" charset="2"/>
              <a:buChar char="q"/>
            </a:pPr>
            <a:r>
              <a:rPr lang="en-US" dirty="0">
                <a:solidFill>
                  <a:srgbClr val="161616"/>
                </a:solidFill>
              </a:rPr>
              <a:t>R</a:t>
            </a:r>
            <a:r>
              <a:rPr lang="en-US" b="0" i="0" dirty="0">
                <a:solidFill>
                  <a:srgbClr val="161616"/>
                </a:solidFill>
                <a:effectLst/>
              </a:rPr>
              <a:t>espond to spoken commands, </a:t>
            </a:r>
          </a:p>
          <a:p>
            <a:pPr algn="just">
              <a:lnSpc>
                <a:spcPct val="150000"/>
              </a:lnSpc>
              <a:buFont typeface="Wingdings" panose="05000000000000000000" pitchFamily="2" charset="2"/>
              <a:buChar char="q"/>
            </a:pPr>
            <a:r>
              <a:rPr lang="en-US" dirty="0">
                <a:solidFill>
                  <a:srgbClr val="161616"/>
                </a:solidFill>
              </a:rPr>
              <a:t>S</a:t>
            </a:r>
            <a:r>
              <a:rPr lang="en-US" b="0" i="0" dirty="0">
                <a:solidFill>
                  <a:srgbClr val="161616"/>
                </a:solidFill>
                <a:effectLst/>
              </a:rPr>
              <a:t>ummarize large volumes of text rapidly—even in real time. </a:t>
            </a:r>
          </a:p>
        </p:txBody>
      </p:sp>
    </p:spTree>
    <p:extLst>
      <p:ext uri="{BB962C8B-B14F-4D97-AF65-F5344CB8AC3E}">
        <p14:creationId xmlns:p14="http://schemas.microsoft.com/office/powerpoint/2010/main" val="4129562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b="0" i="0" dirty="0">
                <a:solidFill>
                  <a:srgbClr val="161616"/>
                </a:solidFill>
                <a:effectLst/>
                <a:latin typeface="Andalus" panose="02020603050405020304" pitchFamily="18" charset="-78"/>
                <a:cs typeface="Andalus" panose="02020603050405020304" pitchFamily="18" charset="-78"/>
              </a:rPr>
              <a:t>NLP use cases</a:t>
            </a:r>
            <a:endParaRPr lang="en-US"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69113"/>
            <a:ext cx="10515600" cy="4351338"/>
          </a:xfrm>
        </p:spPr>
        <p:txBody>
          <a:bodyPr>
            <a:normAutofit lnSpcReduction="10000"/>
          </a:bodyPr>
          <a:lstStyle/>
          <a:p>
            <a:pPr>
              <a:lnSpc>
                <a:spcPct val="150000"/>
              </a:lnSpc>
            </a:pPr>
            <a:r>
              <a:rPr lang="en-US" b="1" i="0" dirty="0">
                <a:solidFill>
                  <a:srgbClr val="161616"/>
                </a:solidFill>
                <a:effectLst/>
              </a:rPr>
              <a:t>Spam detection</a:t>
            </a:r>
          </a:p>
          <a:p>
            <a:pPr>
              <a:lnSpc>
                <a:spcPct val="150000"/>
              </a:lnSpc>
            </a:pPr>
            <a:r>
              <a:rPr lang="en-US" b="1" i="0" dirty="0">
                <a:solidFill>
                  <a:srgbClr val="161616"/>
                </a:solidFill>
                <a:effectLst/>
              </a:rPr>
              <a:t>Machine translation</a:t>
            </a:r>
            <a:endParaRPr lang="en-US" b="1" dirty="0">
              <a:solidFill>
                <a:srgbClr val="161616"/>
              </a:solidFill>
            </a:endParaRPr>
          </a:p>
          <a:p>
            <a:pPr>
              <a:lnSpc>
                <a:spcPct val="150000"/>
              </a:lnSpc>
            </a:pPr>
            <a:r>
              <a:rPr lang="en-US" b="1" i="0" dirty="0">
                <a:solidFill>
                  <a:srgbClr val="161616"/>
                </a:solidFill>
                <a:effectLst/>
              </a:rPr>
              <a:t>Virtual agents and chatbots:</a:t>
            </a:r>
            <a:r>
              <a:rPr lang="en-US" b="0" i="0" dirty="0">
                <a:solidFill>
                  <a:srgbClr val="161616"/>
                </a:solidFill>
                <a:effectLst/>
              </a:rPr>
              <a:t> </a:t>
            </a:r>
            <a:r>
              <a:rPr lang="en-US" b="0" i="0" u="none" strike="noStrike" dirty="0">
                <a:solidFill>
                  <a:srgbClr val="0062FE"/>
                </a:solidFill>
                <a:effectLst/>
                <a:hlinkClick r:id="rId3" tooltip="Follow link"/>
              </a:rPr>
              <a:t>Virtual agents</a:t>
            </a:r>
            <a:r>
              <a:rPr lang="en-US" b="0" i="0" dirty="0">
                <a:solidFill>
                  <a:srgbClr val="161616"/>
                </a:solidFill>
                <a:effectLst/>
              </a:rPr>
              <a:t> such as Apple's Siri and Amazon's Alexa </a:t>
            </a:r>
            <a:endParaRPr lang="en-US" b="1" i="0" dirty="0">
              <a:solidFill>
                <a:srgbClr val="161616"/>
              </a:solidFill>
              <a:effectLst/>
            </a:endParaRPr>
          </a:p>
          <a:p>
            <a:pPr>
              <a:lnSpc>
                <a:spcPct val="150000"/>
              </a:lnSpc>
            </a:pPr>
            <a:r>
              <a:rPr lang="en-US" b="1" i="0" dirty="0">
                <a:solidFill>
                  <a:srgbClr val="161616"/>
                </a:solidFill>
                <a:effectLst/>
              </a:rPr>
              <a:t>Social media sentiment analysis</a:t>
            </a:r>
          </a:p>
          <a:p>
            <a:pPr>
              <a:lnSpc>
                <a:spcPct val="150000"/>
              </a:lnSpc>
            </a:pPr>
            <a:r>
              <a:rPr lang="en-US" b="1" i="0" dirty="0">
                <a:solidFill>
                  <a:srgbClr val="161616"/>
                </a:solidFill>
                <a:effectLst/>
              </a:rPr>
              <a:t>Text summarization</a:t>
            </a:r>
            <a:endParaRPr lang="en-US" b="1" dirty="0">
              <a:solidFill>
                <a:srgbClr val="161616"/>
              </a:solidFill>
            </a:endParaRPr>
          </a:p>
          <a:p>
            <a:pPr>
              <a:lnSpc>
                <a:spcPct val="150000"/>
              </a:lnSpc>
            </a:pPr>
            <a:endParaRPr lang="en-US" dirty="0"/>
          </a:p>
        </p:txBody>
      </p:sp>
    </p:spTree>
    <p:extLst>
      <p:ext uri="{BB962C8B-B14F-4D97-AF65-F5344CB8AC3E}">
        <p14:creationId xmlns:p14="http://schemas.microsoft.com/office/powerpoint/2010/main" val="608397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956187" y="617697"/>
            <a:ext cx="10515600" cy="1325563"/>
          </a:xfrm>
        </p:spPr>
        <p:txBody>
          <a:bodyPr/>
          <a:lstStyle/>
          <a:p>
            <a:pPr algn="ctr"/>
            <a:r>
              <a:rPr lang="en-US" dirty="0">
                <a:latin typeface="Andalus" panose="02020603050405020304" pitchFamily="18" charset="-78"/>
                <a:cs typeface="Andalus" panose="02020603050405020304" pitchFamily="18" charset="-78"/>
              </a:rPr>
              <a:t>Primary Goal of This Course</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10498" y="1599358"/>
            <a:ext cx="10515600" cy="4351338"/>
          </a:xfrm>
        </p:spPr>
        <p:txBody>
          <a:bodyPr>
            <a:normAutofit/>
          </a:bodyPr>
          <a:lstStyle/>
          <a:p>
            <a:pPr algn="just">
              <a:lnSpc>
                <a:spcPct val="100000"/>
              </a:lnSpc>
            </a:pPr>
            <a:r>
              <a:rPr lang="en-US" dirty="0"/>
              <a:t>This course has been designed to give students an extensive overview of NLP issues, tools and techniques that are critical in solving problems in NLP domain.</a:t>
            </a:r>
          </a:p>
          <a:p>
            <a:pPr>
              <a:lnSpc>
                <a:spcPct val="100000"/>
              </a:lnSpc>
            </a:pPr>
            <a:r>
              <a:rPr lang="en-US" dirty="0">
                <a:solidFill>
                  <a:schemeClr val="accent2"/>
                </a:solidFill>
              </a:rPr>
              <a:t>This course aims to:  </a:t>
            </a:r>
            <a:r>
              <a:rPr lang="en-US" dirty="0"/>
              <a:t>Provide students with concepts of:</a:t>
            </a:r>
          </a:p>
          <a:p>
            <a:pPr>
              <a:lnSpc>
                <a:spcPct val="100000"/>
              </a:lnSpc>
              <a:buFont typeface="Wingdings" panose="05000000000000000000" pitchFamily="2" charset="2"/>
              <a:buChar char="q"/>
            </a:pPr>
            <a:r>
              <a:rPr lang="en-US" b="1" i="0" dirty="0">
                <a:effectLst/>
              </a:rPr>
              <a:t>Understanding Language Structure</a:t>
            </a:r>
          </a:p>
          <a:p>
            <a:pPr>
              <a:lnSpc>
                <a:spcPct val="100000"/>
              </a:lnSpc>
              <a:buFont typeface="Wingdings" panose="05000000000000000000" pitchFamily="2" charset="2"/>
              <a:buChar char="q"/>
            </a:pPr>
            <a:r>
              <a:rPr lang="en-US" b="1" i="0" dirty="0">
                <a:effectLst/>
              </a:rPr>
              <a:t>Text Processing and Analysis</a:t>
            </a:r>
            <a:endParaRPr lang="en-US" b="1" dirty="0">
              <a:solidFill>
                <a:srgbClr val="374151"/>
              </a:solidFill>
            </a:endParaRPr>
          </a:p>
          <a:p>
            <a:pPr>
              <a:lnSpc>
                <a:spcPct val="100000"/>
              </a:lnSpc>
              <a:buFont typeface="Wingdings" panose="05000000000000000000" pitchFamily="2" charset="2"/>
              <a:buChar char="q"/>
            </a:pPr>
            <a:r>
              <a:rPr lang="en-US" b="1" i="0" dirty="0">
                <a:effectLst/>
              </a:rPr>
              <a:t>Machine Learning for NLP</a:t>
            </a:r>
            <a:endParaRPr lang="en-US" b="1" i="0" dirty="0">
              <a:solidFill>
                <a:srgbClr val="374151"/>
              </a:solidFill>
              <a:effectLst/>
            </a:endParaRPr>
          </a:p>
          <a:p>
            <a:pPr>
              <a:lnSpc>
                <a:spcPct val="100000"/>
              </a:lnSpc>
              <a:buFont typeface="Wingdings" panose="05000000000000000000" pitchFamily="2" charset="2"/>
              <a:buChar char="q"/>
            </a:pPr>
            <a:r>
              <a:rPr lang="en-US" b="1" i="0" dirty="0">
                <a:effectLst/>
              </a:rPr>
              <a:t>Machine Translation</a:t>
            </a:r>
            <a:endParaRPr lang="en-US" b="1" dirty="0">
              <a:solidFill>
                <a:srgbClr val="374151"/>
              </a:solidFill>
            </a:endParaRPr>
          </a:p>
          <a:p>
            <a:pPr>
              <a:lnSpc>
                <a:spcPct val="100000"/>
              </a:lnSpc>
              <a:buFont typeface="Wingdings" panose="05000000000000000000" pitchFamily="2" charset="2"/>
              <a:buChar char="q"/>
            </a:pPr>
            <a:endParaRPr lang="en-US" dirty="0"/>
          </a:p>
        </p:txBody>
      </p:sp>
    </p:spTree>
    <p:extLst>
      <p:ext uri="{BB962C8B-B14F-4D97-AF65-F5344CB8AC3E}">
        <p14:creationId xmlns:p14="http://schemas.microsoft.com/office/powerpoint/2010/main" val="657459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dirty="0">
                <a:latin typeface="Andalus" panose="02020603050405020304" pitchFamily="18" charset="-78"/>
                <a:cs typeface="Andalus" panose="02020603050405020304" pitchFamily="18" charset="-78"/>
              </a:rPr>
              <a:t>Units of Course Contents</a:t>
            </a:r>
          </a:p>
        </p:txBody>
      </p:sp>
      <p:graphicFrame>
        <p:nvGraphicFramePr>
          <p:cNvPr id="3" name="Content Placeholder 2">
            <a:extLst>
              <a:ext uri="{FF2B5EF4-FFF2-40B4-BE49-F238E27FC236}">
                <a16:creationId xmlns:a16="http://schemas.microsoft.com/office/drawing/2014/main" id="{F01DE9D1-6B0E-7FE5-37DD-0A2CABEC68A0}"/>
              </a:ext>
            </a:extLst>
          </p:cNvPr>
          <p:cNvGraphicFramePr>
            <a:graphicFrameLocks noGrp="1"/>
          </p:cNvGraphicFramePr>
          <p:nvPr>
            <p:ph idx="1"/>
          </p:nvPr>
        </p:nvGraphicFramePr>
        <p:xfrm>
          <a:off x="838200" y="1825625"/>
          <a:ext cx="10105103" cy="4079240"/>
        </p:xfrm>
        <a:graphic>
          <a:graphicData uri="http://schemas.openxmlformats.org/drawingml/2006/table">
            <a:tbl>
              <a:tblPr firstRow="1" bandRow="1">
                <a:tableStyleId>{5C22544A-7EE6-4342-B048-85BDC9FD1C3A}</a:tableStyleId>
              </a:tblPr>
              <a:tblGrid>
                <a:gridCol w="1182329">
                  <a:extLst>
                    <a:ext uri="{9D8B030D-6E8A-4147-A177-3AD203B41FA5}">
                      <a16:colId xmlns:a16="http://schemas.microsoft.com/office/drawing/2014/main" val="177967979"/>
                    </a:ext>
                  </a:extLst>
                </a:gridCol>
                <a:gridCol w="7772400">
                  <a:extLst>
                    <a:ext uri="{9D8B030D-6E8A-4147-A177-3AD203B41FA5}">
                      <a16:colId xmlns:a16="http://schemas.microsoft.com/office/drawing/2014/main" val="1514816148"/>
                    </a:ext>
                  </a:extLst>
                </a:gridCol>
                <a:gridCol w="1150374">
                  <a:extLst>
                    <a:ext uri="{9D8B030D-6E8A-4147-A177-3AD203B41FA5}">
                      <a16:colId xmlns:a16="http://schemas.microsoft.com/office/drawing/2014/main" val="3991164388"/>
                    </a:ext>
                  </a:extLst>
                </a:gridCol>
              </a:tblGrid>
              <a:tr h="370840">
                <a:tc>
                  <a:txBody>
                    <a:bodyPr/>
                    <a:lstStyle/>
                    <a:p>
                      <a:r>
                        <a:rPr lang="en-US" dirty="0"/>
                        <a:t>Lecture #</a:t>
                      </a:r>
                    </a:p>
                  </a:txBody>
                  <a:tcPr/>
                </a:tc>
                <a:tc>
                  <a:txBody>
                    <a:bodyPr/>
                    <a:lstStyle/>
                    <a:p>
                      <a:r>
                        <a:rPr lang="en-US" dirty="0"/>
                        <a:t>Course unit</a:t>
                      </a:r>
                    </a:p>
                  </a:txBody>
                  <a:tcPr/>
                </a:tc>
                <a:tc>
                  <a:txBody>
                    <a:bodyPr/>
                    <a:lstStyle/>
                    <a:p>
                      <a:r>
                        <a:rPr lang="en-US" dirty="0"/>
                        <a:t>Week #</a:t>
                      </a:r>
                    </a:p>
                  </a:txBody>
                  <a:tcPr/>
                </a:tc>
                <a:extLst>
                  <a:ext uri="{0D108BD9-81ED-4DB2-BD59-A6C34878D82A}">
                    <a16:rowId xmlns:a16="http://schemas.microsoft.com/office/drawing/2014/main" val="2366112409"/>
                  </a:ext>
                </a:extLst>
              </a:tr>
              <a:tr h="370840">
                <a:tc>
                  <a:txBody>
                    <a:bodyPr/>
                    <a:lstStyle/>
                    <a:p>
                      <a:r>
                        <a:rPr lang="en-US" dirty="0"/>
                        <a:t>1</a:t>
                      </a:r>
                    </a:p>
                  </a:txBody>
                  <a:tcPr/>
                </a:tc>
                <a:tc>
                  <a:txBody>
                    <a:bodyPr/>
                    <a:lstStyle/>
                    <a:p>
                      <a:r>
                        <a:rPr lang="en-US" dirty="0"/>
                        <a:t>Introduction to Natural Languages Processing</a:t>
                      </a:r>
                    </a:p>
                  </a:txBody>
                  <a:tcPr/>
                </a:tc>
                <a:tc>
                  <a:txBody>
                    <a:bodyPr/>
                    <a:lstStyle/>
                    <a:p>
                      <a:r>
                        <a:rPr lang="en-US" dirty="0"/>
                        <a:t>1</a:t>
                      </a:r>
                      <a:r>
                        <a:rPr lang="en-US" baseline="30000" dirty="0"/>
                        <a:t>st</a:t>
                      </a:r>
                      <a:endParaRPr lang="en-US" dirty="0"/>
                    </a:p>
                  </a:txBody>
                  <a:tcPr/>
                </a:tc>
                <a:extLst>
                  <a:ext uri="{0D108BD9-81ED-4DB2-BD59-A6C34878D82A}">
                    <a16:rowId xmlns:a16="http://schemas.microsoft.com/office/drawing/2014/main" val="2615527720"/>
                  </a:ext>
                </a:extLst>
              </a:tr>
              <a:tr h="370840">
                <a:tc>
                  <a:txBody>
                    <a:bodyPr/>
                    <a:lstStyle/>
                    <a:p>
                      <a:r>
                        <a:rPr lang="en-US" dirty="0"/>
                        <a:t>2</a:t>
                      </a:r>
                    </a:p>
                  </a:txBody>
                  <a:tcPr/>
                </a:tc>
                <a:tc>
                  <a:txBody>
                    <a:bodyPr/>
                    <a:lstStyle/>
                    <a:p>
                      <a:r>
                        <a:rPr lang="en-US" dirty="0"/>
                        <a:t>Basic Text Processing</a:t>
                      </a:r>
                    </a:p>
                  </a:txBody>
                  <a:tcPr/>
                </a:tc>
                <a:tc>
                  <a:txBody>
                    <a:bodyPr/>
                    <a:lstStyle/>
                    <a:p>
                      <a:r>
                        <a:rPr lang="en-US" dirty="0"/>
                        <a:t>2</a:t>
                      </a:r>
                      <a:r>
                        <a:rPr lang="en-US" baseline="30000" dirty="0"/>
                        <a:t>nd</a:t>
                      </a:r>
                      <a:endParaRPr lang="en-US" dirty="0"/>
                    </a:p>
                  </a:txBody>
                  <a:tcPr/>
                </a:tc>
                <a:extLst>
                  <a:ext uri="{0D108BD9-81ED-4DB2-BD59-A6C34878D82A}">
                    <a16:rowId xmlns:a16="http://schemas.microsoft.com/office/drawing/2014/main" val="2953645361"/>
                  </a:ext>
                </a:extLst>
              </a:tr>
              <a:tr h="370840">
                <a:tc>
                  <a:txBody>
                    <a:bodyPr/>
                    <a:lstStyle/>
                    <a:p>
                      <a:r>
                        <a:rPr lang="en-US" dirty="0"/>
                        <a:t>3</a:t>
                      </a:r>
                    </a:p>
                  </a:txBody>
                  <a:tcPr/>
                </a:tc>
                <a:tc>
                  <a:txBody>
                    <a:bodyPr/>
                    <a:lstStyle/>
                    <a:p>
                      <a:r>
                        <a:rPr lang="en-US" sz="1800" kern="1200" dirty="0">
                          <a:solidFill>
                            <a:schemeClr val="dk1"/>
                          </a:solidFill>
                          <a:effectLst/>
                          <a:latin typeface="+mn-lt"/>
                          <a:ea typeface="+mn-ea"/>
                          <a:cs typeface="+mn-cs"/>
                        </a:rPr>
                        <a:t>Minimum Edit Distance + Introduction to Language Modeling</a:t>
                      </a:r>
                      <a:endParaRPr lang="en-US" dirty="0"/>
                    </a:p>
                  </a:txBody>
                  <a:tcPr/>
                </a:tc>
                <a:tc>
                  <a:txBody>
                    <a:bodyPr/>
                    <a:lstStyle/>
                    <a:p>
                      <a:r>
                        <a:rPr lang="en-US" dirty="0"/>
                        <a:t>3</a:t>
                      </a:r>
                      <a:r>
                        <a:rPr lang="en-US" baseline="30000" dirty="0"/>
                        <a:t>rd</a:t>
                      </a:r>
                      <a:endParaRPr lang="en-US" dirty="0"/>
                    </a:p>
                  </a:txBody>
                  <a:tcPr/>
                </a:tc>
                <a:extLst>
                  <a:ext uri="{0D108BD9-81ED-4DB2-BD59-A6C34878D82A}">
                    <a16:rowId xmlns:a16="http://schemas.microsoft.com/office/drawing/2014/main" val="494918219"/>
                  </a:ext>
                </a:extLst>
              </a:tr>
              <a:tr h="370840">
                <a:tc>
                  <a:txBody>
                    <a:bodyPr/>
                    <a:lstStyle/>
                    <a:p>
                      <a:r>
                        <a:rPr lang="en-US" dirty="0"/>
                        <a:t>4</a:t>
                      </a:r>
                    </a:p>
                  </a:txBody>
                  <a:tcPr/>
                </a:tc>
                <a:tc>
                  <a:txBody>
                    <a:bodyPr/>
                    <a:lstStyle/>
                    <a:p>
                      <a:r>
                        <a:rPr lang="en-US" sz="1800" kern="1200" dirty="0">
                          <a:solidFill>
                            <a:schemeClr val="dk1"/>
                          </a:solidFill>
                          <a:effectLst/>
                          <a:latin typeface="+mn-lt"/>
                          <a:ea typeface="+mn-ea"/>
                          <a:cs typeface="+mn-cs"/>
                        </a:rPr>
                        <a:t>N-gram Language Models</a:t>
                      </a:r>
                      <a:endParaRPr lang="en-US" dirty="0"/>
                    </a:p>
                  </a:txBody>
                  <a:tcPr/>
                </a:tc>
                <a:tc>
                  <a:txBody>
                    <a:bodyPr/>
                    <a:lstStyle/>
                    <a:p>
                      <a:r>
                        <a:rPr lang="en-US" dirty="0"/>
                        <a:t>4</a:t>
                      </a:r>
                      <a:r>
                        <a:rPr lang="en-US" baseline="30000" dirty="0"/>
                        <a:t>th</a:t>
                      </a:r>
                      <a:endParaRPr lang="en-US" dirty="0"/>
                    </a:p>
                  </a:txBody>
                  <a:tcPr/>
                </a:tc>
                <a:extLst>
                  <a:ext uri="{0D108BD9-81ED-4DB2-BD59-A6C34878D82A}">
                    <a16:rowId xmlns:a16="http://schemas.microsoft.com/office/drawing/2014/main" val="3999731793"/>
                  </a:ext>
                </a:extLst>
              </a:tr>
              <a:tr h="370840">
                <a:tc>
                  <a:txBody>
                    <a:bodyPr/>
                    <a:lstStyle/>
                    <a:p>
                      <a:r>
                        <a:rPr lang="en-US"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Spelling Correction</a:t>
                      </a:r>
                      <a:endParaRPr lang="en-US" dirty="0"/>
                    </a:p>
                  </a:txBody>
                  <a:tcPr/>
                </a:tc>
                <a:tc>
                  <a:txBody>
                    <a:bodyPr/>
                    <a:lstStyle/>
                    <a:p>
                      <a:r>
                        <a:rPr lang="en-US" dirty="0"/>
                        <a:t>5</a:t>
                      </a:r>
                      <a:r>
                        <a:rPr lang="en-US" baseline="30000" dirty="0"/>
                        <a:t>th</a:t>
                      </a:r>
                      <a:endParaRPr lang="en-US" dirty="0"/>
                    </a:p>
                  </a:txBody>
                  <a:tcPr/>
                </a:tc>
                <a:extLst>
                  <a:ext uri="{0D108BD9-81ED-4DB2-BD59-A6C34878D82A}">
                    <a16:rowId xmlns:a16="http://schemas.microsoft.com/office/drawing/2014/main" val="3894500511"/>
                  </a:ext>
                </a:extLst>
              </a:tr>
              <a:tr h="370840">
                <a:tc>
                  <a:txBody>
                    <a:bodyPr/>
                    <a:lstStyle/>
                    <a:p>
                      <a:r>
                        <a:rPr lang="en-US"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Text Classification</a:t>
                      </a:r>
                      <a:endParaRPr lang="en-US" dirty="0"/>
                    </a:p>
                  </a:txBody>
                  <a:tcPr/>
                </a:tc>
                <a:tc>
                  <a:txBody>
                    <a:bodyPr/>
                    <a:lstStyle/>
                    <a:p>
                      <a:r>
                        <a:rPr lang="en-US" dirty="0"/>
                        <a:t>6</a:t>
                      </a:r>
                      <a:r>
                        <a:rPr lang="en-US" baseline="30000" dirty="0"/>
                        <a:t>th</a:t>
                      </a:r>
                      <a:endParaRPr lang="en-US" dirty="0"/>
                    </a:p>
                  </a:txBody>
                  <a:tcPr/>
                </a:tc>
                <a:extLst>
                  <a:ext uri="{0D108BD9-81ED-4DB2-BD59-A6C34878D82A}">
                    <a16:rowId xmlns:a16="http://schemas.microsoft.com/office/drawing/2014/main" val="3269575410"/>
                  </a:ext>
                </a:extLst>
              </a:tr>
              <a:tr h="370840">
                <a:tc>
                  <a:txBody>
                    <a:bodyPr/>
                    <a:lstStyle/>
                    <a:p>
                      <a:r>
                        <a:rPr lang="en-US" dirty="0"/>
                        <a:t>7</a:t>
                      </a:r>
                    </a:p>
                  </a:txBody>
                  <a:tcPr/>
                </a:tc>
                <a:tc>
                  <a:txBody>
                    <a:bodyPr/>
                    <a:lstStyle/>
                    <a:p>
                      <a:r>
                        <a:rPr lang="en-US" sz="1800" kern="1200" dirty="0">
                          <a:solidFill>
                            <a:schemeClr val="dk1"/>
                          </a:solidFill>
                          <a:effectLst/>
                          <a:latin typeface="+mn-lt"/>
                          <a:ea typeface="+mn-ea"/>
                          <a:cs typeface="+mn-cs"/>
                        </a:rPr>
                        <a:t>Sentiment Analysis</a:t>
                      </a:r>
                      <a:endParaRPr lang="en-US" dirty="0"/>
                    </a:p>
                  </a:txBody>
                  <a:tcPr/>
                </a:tc>
                <a:tc>
                  <a:txBody>
                    <a:bodyPr/>
                    <a:lstStyle/>
                    <a:p>
                      <a:r>
                        <a:rPr lang="en-US" dirty="0"/>
                        <a:t>7</a:t>
                      </a:r>
                      <a:r>
                        <a:rPr lang="en-US" baseline="30000" dirty="0"/>
                        <a:t>th</a:t>
                      </a:r>
                      <a:endParaRPr lang="en-US" dirty="0"/>
                    </a:p>
                  </a:txBody>
                  <a:tcPr/>
                </a:tc>
                <a:extLst>
                  <a:ext uri="{0D108BD9-81ED-4DB2-BD59-A6C34878D82A}">
                    <a16:rowId xmlns:a16="http://schemas.microsoft.com/office/drawing/2014/main" val="1447342860"/>
                  </a:ext>
                </a:extLst>
              </a:tr>
              <a:tr h="370840">
                <a:tc>
                  <a:txBody>
                    <a:bodyPr/>
                    <a:lstStyle/>
                    <a:p>
                      <a:r>
                        <a:rPr lang="en-US" dirty="0"/>
                        <a:t>8</a:t>
                      </a:r>
                    </a:p>
                  </a:txBody>
                  <a:tcPr/>
                </a:tc>
                <a:tc>
                  <a:txBody>
                    <a:bodyPr/>
                    <a:lstStyle/>
                    <a:p>
                      <a:r>
                        <a:rPr lang="en-US" sz="1800" kern="1200" dirty="0">
                          <a:solidFill>
                            <a:schemeClr val="dk1"/>
                          </a:solidFill>
                          <a:effectLst/>
                          <a:latin typeface="+mn-lt"/>
                          <a:ea typeface="+mn-ea"/>
                          <a:cs typeface="+mn-cs"/>
                        </a:rPr>
                        <a:t>Discriminative Classifiers</a:t>
                      </a:r>
                      <a:endParaRPr lang="en-US" dirty="0"/>
                    </a:p>
                  </a:txBody>
                  <a:tcPr/>
                </a:tc>
                <a:tc>
                  <a:txBody>
                    <a:bodyPr/>
                    <a:lstStyle/>
                    <a:p>
                      <a:r>
                        <a:rPr lang="en-US" dirty="0"/>
                        <a:t>8</a:t>
                      </a:r>
                      <a:r>
                        <a:rPr lang="en-US" baseline="30000" dirty="0"/>
                        <a:t>th</a:t>
                      </a:r>
                      <a:endParaRPr lang="en-US" dirty="0"/>
                    </a:p>
                  </a:txBody>
                  <a:tcPr/>
                </a:tc>
                <a:extLst>
                  <a:ext uri="{0D108BD9-81ED-4DB2-BD59-A6C34878D82A}">
                    <a16:rowId xmlns:a16="http://schemas.microsoft.com/office/drawing/2014/main" val="3436942156"/>
                  </a:ext>
                </a:extLst>
              </a:tr>
              <a:tr h="370840">
                <a:tc>
                  <a:txBody>
                    <a:bodyPr/>
                    <a:lstStyle/>
                    <a:p>
                      <a:r>
                        <a:rPr lang="en-US" dirty="0"/>
                        <a:t>9</a:t>
                      </a:r>
                    </a:p>
                  </a:txBody>
                  <a:tcPr/>
                </a:tc>
                <a:tc>
                  <a:txBody>
                    <a:bodyPr/>
                    <a:lstStyle/>
                    <a:p>
                      <a:r>
                        <a:rPr lang="en-US" sz="1800" kern="1200" dirty="0">
                          <a:solidFill>
                            <a:schemeClr val="dk1"/>
                          </a:solidFill>
                          <a:effectLst/>
                          <a:latin typeface="+mn-lt"/>
                          <a:ea typeface="+mn-ea"/>
                          <a:cs typeface="+mn-cs"/>
                        </a:rPr>
                        <a:t>Vector Semantics and Embeddings + Word2Vec</a:t>
                      </a:r>
                      <a:endParaRPr lang="en-US" dirty="0"/>
                    </a:p>
                  </a:txBody>
                  <a:tcPr/>
                </a:tc>
                <a:tc>
                  <a:txBody>
                    <a:bodyPr/>
                    <a:lstStyle/>
                    <a:p>
                      <a:r>
                        <a:rPr lang="en-US" dirty="0"/>
                        <a:t>9</a:t>
                      </a:r>
                      <a:r>
                        <a:rPr lang="en-US" baseline="30000" dirty="0"/>
                        <a:t>th</a:t>
                      </a:r>
                      <a:endParaRPr lang="en-US" dirty="0"/>
                    </a:p>
                  </a:txBody>
                  <a:tcPr/>
                </a:tc>
                <a:extLst>
                  <a:ext uri="{0D108BD9-81ED-4DB2-BD59-A6C34878D82A}">
                    <a16:rowId xmlns:a16="http://schemas.microsoft.com/office/drawing/2014/main" val="3229633935"/>
                  </a:ext>
                </a:extLst>
              </a:tr>
              <a:tr h="370840">
                <a:tc>
                  <a:txBody>
                    <a:bodyPr/>
                    <a:lstStyle/>
                    <a:p>
                      <a:r>
                        <a:rPr lang="en-US" dirty="0"/>
                        <a:t>10</a:t>
                      </a:r>
                    </a:p>
                  </a:txBody>
                  <a:tcPr/>
                </a:tc>
                <a:tc>
                  <a:txBody>
                    <a:bodyPr/>
                    <a:lstStyle/>
                    <a:p>
                      <a:r>
                        <a:rPr lang="en-US" sz="1800" kern="1200" dirty="0">
                          <a:solidFill>
                            <a:schemeClr val="dk1"/>
                          </a:solidFill>
                          <a:effectLst/>
                          <a:latin typeface="+mn-lt"/>
                          <a:ea typeface="+mn-ea"/>
                          <a:cs typeface="+mn-cs"/>
                        </a:rPr>
                        <a:t>Transformers and Pretrained Language Models</a:t>
                      </a:r>
                      <a:endParaRPr lang="en-US" dirty="0"/>
                    </a:p>
                  </a:txBody>
                  <a:tcPr/>
                </a:tc>
                <a:tc>
                  <a:txBody>
                    <a:bodyPr/>
                    <a:lstStyle/>
                    <a:p>
                      <a:r>
                        <a:rPr lang="en-US" dirty="0"/>
                        <a:t>10</a:t>
                      </a:r>
                      <a:r>
                        <a:rPr lang="en-US" baseline="30000" dirty="0"/>
                        <a:t>th</a:t>
                      </a:r>
                      <a:endParaRPr lang="en-US" dirty="0"/>
                    </a:p>
                  </a:txBody>
                  <a:tcPr/>
                </a:tc>
                <a:extLst>
                  <a:ext uri="{0D108BD9-81ED-4DB2-BD59-A6C34878D82A}">
                    <a16:rowId xmlns:a16="http://schemas.microsoft.com/office/drawing/2014/main" val="3751349990"/>
                  </a:ext>
                </a:extLst>
              </a:tr>
            </a:tbl>
          </a:graphicData>
        </a:graphic>
      </p:graphicFrame>
    </p:spTree>
    <p:extLst>
      <p:ext uri="{BB962C8B-B14F-4D97-AF65-F5344CB8AC3E}">
        <p14:creationId xmlns:p14="http://schemas.microsoft.com/office/powerpoint/2010/main" val="3744952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Teaching Methodology</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r>
              <a:rPr lang="en-US" dirty="0"/>
              <a:t>Recorded Lectures (10 Lectures)</a:t>
            </a:r>
          </a:p>
          <a:p>
            <a:r>
              <a:rPr lang="en-US" dirty="0"/>
              <a:t>Live Session  Monday 9:00PM (optional)</a:t>
            </a:r>
          </a:p>
          <a:p>
            <a:r>
              <a:rPr lang="en-US" dirty="0"/>
              <a:t>References</a:t>
            </a:r>
          </a:p>
        </p:txBody>
      </p:sp>
    </p:spTree>
    <p:extLst>
      <p:ext uri="{BB962C8B-B14F-4D97-AF65-F5344CB8AC3E}">
        <p14:creationId xmlns:p14="http://schemas.microsoft.com/office/powerpoint/2010/main" val="2615827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288756" y="0"/>
            <a:ext cx="10515600" cy="452921"/>
          </a:xfrm>
        </p:spPr>
        <p:txBody>
          <a:bodyPr>
            <a:normAutofit fontScale="90000"/>
          </a:bodyPr>
          <a:lstStyle/>
          <a:p>
            <a:pPr algn="ctr"/>
            <a:r>
              <a:rPr lang="en-US" dirty="0">
                <a:latin typeface="Andalus" panose="02020603050405020304" pitchFamily="18" charset="-78"/>
                <a:cs typeface="Andalus" panose="02020603050405020304" pitchFamily="18" charset="-78"/>
              </a:rPr>
              <a:t>Study System</a:t>
            </a:r>
          </a:p>
        </p:txBody>
      </p:sp>
      <p:pic>
        <p:nvPicPr>
          <p:cNvPr id="4" name="Picture 3" descr="A screenshot of a computer screen&#10;&#10;Description automatically generated">
            <a:extLst>
              <a:ext uri="{FF2B5EF4-FFF2-40B4-BE49-F238E27FC236}">
                <a16:creationId xmlns:a16="http://schemas.microsoft.com/office/drawing/2014/main" id="{56F7946C-EC7E-56B4-3E14-BEB57B43C1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3500" y="661616"/>
            <a:ext cx="6031125" cy="6031125"/>
          </a:xfrm>
          <a:prstGeom prst="rect">
            <a:avLst/>
          </a:prstGeom>
        </p:spPr>
      </p:pic>
    </p:spTree>
    <p:extLst>
      <p:ext uri="{BB962C8B-B14F-4D97-AF65-F5344CB8AC3E}">
        <p14:creationId xmlns:p14="http://schemas.microsoft.com/office/powerpoint/2010/main" val="2229490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Course Information - Evaluation</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marL="0" indent="0">
              <a:buNone/>
            </a:pPr>
            <a:r>
              <a:rPr lang="en-US" dirty="0">
                <a:solidFill>
                  <a:schemeClr val="accent2"/>
                </a:solidFill>
              </a:rPr>
              <a:t>Assessment Method:</a:t>
            </a:r>
          </a:p>
          <a:p>
            <a:pPr>
              <a:lnSpc>
                <a:spcPct val="150000"/>
              </a:lnSpc>
              <a:buFont typeface="Wingdings" panose="05000000000000000000" pitchFamily="2" charset="2"/>
              <a:buChar char="Ø"/>
            </a:pPr>
            <a:r>
              <a:rPr lang="en-US" dirty="0"/>
              <a:t> Short Exam (MCQ)</a:t>
            </a:r>
          </a:p>
          <a:p>
            <a:pPr lvl="1">
              <a:lnSpc>
                <a:spcPct val="150000"/>
              </a:lnSpc>
              <a:buFont typeface="Wingdings" panose="05000000000000000000" pitchFamily="2" charset="2"/>
              <a:buChar char="Ø"/>
            </a:pPr>
            <a:r>
              <a:rPr lang="en-US" dirty="0">
                <a:solidFill>
                  <a:srgbClr val="4472C4"/>
                </a:solidFill>
              </a:rPr>
              <a:t>80% marks</a:t>
            </a:r>
          </a:p>
          <a:p>
            <a:pPr lvl="2">
              <a:lnSpc>
                <a:spcPct val="150000"/>
              </a:lnSpc>
              <a:buFont typeface="Wingdings" panose="05000000000000000000" pitchFamily="2" charset="2"/>
              <a:buChar char="Ø"/>
            </a:pPr>
            <a:r>
              <a:rPr lang="en-US" dirty="0"/>
              <a:t>10 Weekly exams</a:t>
            </a:r>
          </a:p>
          <a:p>
            <a:pPr lvl="2">
              <a:lnSpc>
                <a:spcPct val="150000"/>
              </a:lnSpc>
              <a:buFont typeface="Wingdings" panose="05000000000000000000" pitchFamily="2" charset="2"/>
              <a:buChar char="Ø"/>
            </a:pPr>
            <a:r>
              <a:rPr lang="en-US" dirty="0"/>
              <a:t>8 marks for each short exam</a:t>
            </a:r>
          </a:p>
          <a:p>
            <a:pPr lvl="1">
              <a:lnSpc>
                <a:spcPct val="150000"/>
              </a:lnSpc>
              <a:buFont typeface="Wingdings" panose="05000000000000000000" pitchFamily="2" charset="2"/>
              <a:buChar char="Ø"/>
            </a:pPr>
            <a:r>
              <a:rPr lang="en-US" dirty="0">
                <a:solidFill>
                  <a:srgbClr val="4472C4"/>
                </a:solidFill>
              </a:rPr>
              <a:t>20% marks</a:t>
            </a:r>
          </a:p>
          <a:p>
            <a:pPr lvl="2">
              <a:lnSpc>
                <a:spcPct val="150000"/>
              </a:lnSpc>
              <a:buFont typeface="Wingdings" panose="05000000000000000000" pitchFamily="2" charset="2"/>
              <a:buChar char="Ø"/>
            </a:pPr>
            <a:r>
              <a:rPr lang="en-US" dirty="0"/>
              <a:t>Final exam</a:t>
            </a:r>
          </a:p>
          <a:p>
            <a:pPr marL="0" indent="0">
              <a:buNone/>
            </a:pPr>
            <a:endParaRPr lang="en-US" dirty="0">
              <a:solidFill>
                <a:schemeClr val="accent2"/>
              </a:solidFill>
            </a:endParaRPr>
          </a:p>
        </p:txBody>
      </p:sp>
    </p:spTree>
    <p:extLst>
      <p:ext uri="{BB962C8B-B14F-4D97-AF65-F5344CB8AC3E}">
        <p14:creationId xmlns:p14="http://schemas.microsoft.com/office/powerpoint/2010/main" val="2569182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normAutofit/>
          </a:bodyPr>
          <a:lstStyle/>
          <a:p>
            <a:pPr algn="ctr"/>
            <a:r>
              <a:rPr lang="en-US" sz="2800" b="1" dirty="0">
                <a:effectLst/>
                <a:latin typeface="Andalus" panose="02020603050405020304" pitchFamily="18" charset="-78"/>
                <a:ea typeface="Times New Roman" panose="02020603050405020304" pitchFamily="18" charset="0"/>
                <a:cs typeface="Andalus" panose="02020603050405020304" pitchFamily="18" charset="-78"/>
              </a:rPr>
              <a:t>Course Learning Outcomes (CLOs)</a:t>
            </a:r>
            <a:endParaRPr lang="en-US" sz="6000"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02193"/>
            <a:ext cx="10515600" cy="4351338"/>
          </a:xfrm>
        </p:spPr>
        <p:txBody>
          <a:bodyPr>
            <a:normAutofit fontScale="92500" lnSpcReduction="20000"/>
          </a:bodyPr>
          <a:lstStyle/>
          <a:p>
            <a:pPr marL="0" indent="0">
              <a:lnSpc>
                <a:spcPct val="150000"/>
              </a:lnSpc>
              <a:buNone/>
            </a:pPr>
            <a:r>
              <a:rPr lang="en-US" sz="2400" dirty="0">
                <a:solidFill>
                  <a:schemeClr val="accent2"/>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the course, the students should be able to:</a:t>
            </a:r>
            <a:endParaRPr lang="en-US" sz="2400" dirty="0">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pPr>
            <a:r>
              <a:rPr lang="en-US" sz="2400" dirty="0">
                <a:effectLst/>
                <a:latin typeface="Times New Roman" panose="02020603050405020304" pitchFamily="18" charset="0"/>
                <a:ea typeface="Calibri" panose="020F0502020204030204" pitchFamily="34" charset="0"/>
              </a:rPr>
              <a:t>Develop a comprehensive understanding of the fundamentals of Natural Language Processing (NLP)</a:t>
            </a:r>
            <a:r>
              <a:rPr lang="en-US" sz="2400" dirty="0">
                <a:solidFill>
                  <a:srgbClr val="000000"/>
                </a:solidFill>
                <a:effectLst/>
                <a:latin typeface="Georgia" panose="02040502050405020303" pitchFamily="18" charset="0"/>
                <a:ea typeface="Calibri" panose="020F0502020204030204" pitchFamily="34" charset="0"/>
                <a:cs typeface="Georgia" panose="02040502050405020303" pitchFamily="18" charset="0"/>
              </a:rPr>
              <a:t> </a:t>
            </a:r>
            <a:endParaRPr lang="en-US" sz="2400" dirty="0">
              <a:effectLst/>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Calibri" panose="020F0502020204030204" pitchFamily="34" charset="0"/>
              </a:rPr>
              <a:t>Recognize the Language Model paradigm</a:t>
            </a:r>
          </a:p>
          <a:p>
            <a:pPr>
              <a:lnSpc>
                <a:spcPct val="150000"/>
              </a:lnSpc>
            </a:pPr>
            <a:r>
              <a:rPr lang="en-US" sz="2400" dirty="0">
                <a:effectLst/>
                <a:latin typeface="Times New Roman" panose="02020603050405020304" pitchFamily="18" charset="0"/>
                <a:ea typeface="Calibri" panose="020F0502020204030204" pitchFamily="34" charset="0"/>
              </a:rPr>
              <a:t>Demonstrate a working knowledge of the major techniques used in NLP such as text-preprocessing, part-of-speech tagging, name entity recognition and parsing. </a:t>
            </a:r>
            <a:endParaRPr lang="en-US" sz="2400" dirty="0">
              <a:effectLst/>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Times New Roman" panose="02020603050405020304" pitchFamily="18" charset="0"/>
              </a:rPr>
              <a:t>Identify the appropriate techniques to solve real-world problems in NLP. </a:t>
            </a:r>
            <a:endParaRPr lang="en-US" sz="2400" dirty="0">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Times New Roman" panose="02020603050405020304" pitchFamily="18" charset="0"/>
              </a:rPr>
              <a:t>Evaluate and compare the performance of different natural language processing systems. </a:t>
            </a:r>
          </a:p>
          <a:p>
            <a:pPr>
              <a:lnSpc>
                <a:spcPct val="150000"/>
              </a:lnSpc>
            </a:pPr>
            <a:endParaRPr lang="en-US" sz="3600" dirty="0"/>
          </a:p>
          <a:p>
            <a:pPr>
              <a:lnSpc>
                <a:spcPct val="150000"/>
              </a:lnSpc>
            </a:pPr>
            <a:endParaRPr lang="en-US" sz="3600" dirty="0"/>
          </a:p>
          <a:p>
            <a:pPr>
              <a:lnSpc>
                <a:spcPct val="150000"/>
              </a:lnSpc>
            </a:pPr>
            <a:endParaRPr lang="en-US" sz="3600" dirty="0"/>
          </a:p>
        </p:txBody>
      </p:sp>
    </p:spTree>
    <p:extLst>
      <p:ext uri="{BB962C8B-B14F-4D97-AF65-F5344CB8AC3E}">
        <p14:creationId xmlns:p14="http://schemas.microsoft.com/office/powerpoint/2010/main" val="330647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References</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normAutofit/>
          </a:bodyPr>
          <a:lstStyle/>
          <a:p>
            <a:pPr algn="just">
              <a:buFont typeface="Wingdings" panose="05000000000000000000" pitchFamily="2" charset="2"/>
              <a:buChar char="Ø"/>
            </a:pPr>
            <a:r>
              <a:rPr lang="en-US" sz="2400" b="1" dirty="0">
                <a:effectLst/>
                <a:ea typeface="Times New Roman" panose="02020603050405020304" pitchFamily="18" charset="0"/>
              </a:rPr>
              <a:t>Essential Textbooks </a:t>
            </a:r>
          </a:p>
          <a:p>
            <a:pPr lvl="1" algn="just">
              <a:buFont typeface="Wingdings" panose="05000000000000000000" pitchFamily="2" charset="2"/>
              <a:buChar char="Ø"/>
            </a:pPr>
            <a:r>
              <a:rPr lang="en-US" u="none" strike="noStrike" dirty="0">
                <a:solidFill>
                  <a:srgbClr val="000000"/>
                </a:solidFill>
                <a:effectLst/>
                <a:ea typeface="Times New Roman" panose="02020603050405020304" pitchFamily="18" charset="0"/>
                <a:hlinkClick r:id="rId3"/>
              </a:rPr>
              <a:t>Daniel </a:t>
            </a:r>
            <a:r>
              <a:rPr lang="en-US" u="none" strike="noStrike" dirty="0" err="1">
                <a:solidFill>
                  <a:srgbClr val="000000"/>
                </a:solidFill>
                <a:effectLst/>
                <a:ea typeface="Times New Roman" panose="02020603050405020304" pitchFamily="18" charset="0"/>
                <a:hlinkClick r:id="rId3"/>
              </a:rPr>
              <a:t>Jurafsky</a:t>
            </a:r>
            <a:r>
              <a:rPr lang="en-US" dirty="0">
                <a:solidFill>
                  <a:srgbClr val="000000"/>
                </a:solidFill>
                <a:effectLst/>
                <a:ea typeface="Calibri" panose="020F0502020204030204" pitchFamily="34" charset="0"/>
              </a:rPr>
              <a:t> and </a:t>
            </a:r>
            <a:r>
              <a:rPr lang="en-US" u="none" strike="noStrike" dirty="0">
                <a:solidFill>
                  <a:srgbClr val="000000"/>
                </a:solidFill>
                <a:effectLst/>
                <a:ea typeface="Times New Roman" panose="02020603050405020304" pitchFamily="18" charset="0"/>
                <a:hlinkClick r:id="rId4"/>
              </a:rPr>
              <a:t>James H. Martin</a:t>
            </a:r>
            <a:r>
              <a:rPr lang="en-US" dirty="0">
                <a:solidFill>
                  <a:srgbClr val="000000"/>
                </a:solidFill>
                <a:effectLst/>
                <a:ea typeface="Calibri" panose="020F0502020204030204" pitchFamily="34" charset="0"/>
              </a:rPr>
              <a:t> (2023). SPEECH and LANGUAGE PROCESSING: An Introduction to Natural Language Processing, Computational Linguistics, and Speech Recognition.</a:t>
            </a:r>
            <a:r>
              <a:rPr lang="en-US" b="1" dirty="0">
                <a:solidFill>
                  <a:srgbClr val="000000"/>
                </a:solidFill>
                <a:effectLst/>
                <a:ea typeface="Calibri" panose="020F0502020204030204" pitchFamily="34" charset="0"/>
              </a:rPr>
              <a:t> </a:t>
            </a:r>
            <a:r>
              <a:rPr lang="en-US" dirty="0">
                <a:solidFill>
                  <a:srgbClr val="000000"/>
                </a:solidFill>
                <a:effectLst/>
                <a:ea typeface="Calibri" panose="020F0502020204030204" pitchFamily="34" charset="0"/>
              </a:rPr>
              <a:t>Third Edition by  – Publisher Prentice Hall.</a:t>
            </a:r>
            <a:endParaRPr lang="en-US" b="1" dirty="0">
              <a:solidFill>
                <a:srgbClr val="000000"/>
              </a:solidFill>
              <a:ea typeface="Calibri" panose="020F0502020204030204" pitchFamily="34" charset="0"/>
            </a:endParaRPr>
          </a:p>
          <a:p>
            <a:pPr lvl="1" algn="just">
              <a:buFont typeface="Wingdings" panose="05000000000000000000" pitchFamily="2" charset="2"/>
              <a:buChar char="Ø"/>
            </a:pPr>
            <a:endParaRPr lang="en-US" b="1" dirty="0">
              <a:solidFill>
                <a:srgbClr val="000000"/>
              </a:solidFill>
            </a:endParaRPr>
          </a:p>
          <a:p>
            <a:pPr algn="just">
              <a:buFont typeface="Wingdings" panose="05000000000000000000" pitchFamily="2" charset="2"/>
              <a:buChar char="Ø"/>
            </a:pPr>
            <a:r>
              <a:rPr lang="en-US" sz="2400" b="1" dirty="0">
                <a:effectLst/>
                <a:ea typeface="Times New Roman" panose="02020603050405020304" pitchFamily="18" charset="0"/>
              </a:rPr>
              <a:t>Recommended Textbooks</a:t>
            </a:r>
            <a:endParaRPr lang="en-US" sz="2400" b="1" dirty="0">
              <a:solidFill>
                <a:srgbClr val="000000"/>
              </a:solidFill>
              <a:effectLst/>
              <a:ea typeface="Times New Roman" panose="02020603050405020304" pitchFamily="18" charset="0"/>
            </a:endParaRPr>
          </a:p>
          <a:p>
            <a:pPr lvl="1" algn="just">
              <a:buFont typeface="Wingdings" panose="05000000000000000000" pitchFamily="2" charset="2"/>
              <a:buChar char="Ø"/>
            </a:pPr>
            <a:r>
              <a:rPr lang="en-US" dirty="0">
                <a:solidFill>
                  <a:srgbClr val="000000"/>
                </a:solidFill>
                <a:effectLst/>
                <a:ea typeface="Times New Roman" panose="02020603050405020304" pitchFamily="18" charset="0"/>
              </a:rPr>
              <a:t>Akshay </a:t>
            </a:r>
            <a:r>
              <a:rPr lang="en-US" dirty="0" err="1">
                <a:solidFill>
                  <a:srgbClr val="000000"/>
                </a:solidFill>
                <a:effectLst/>
                <a:ea typeface="Times New Roman" panose="02020603050405020304" pitchFamily="18" charset="0"/>
              </a:rPr>
              <a:t>Kulkarn</a:t>
            </a:r>
            <a:r>
              <a:rPr lang="en-US" dirty="0">
                <a:solidFill>
                  <a:srgbClr val="000000"/>
                </a:solidFill>
                <a:effectLst/>
                <a:ea typeface="Times New Roman" panose="02020603050405020304" pitchFamily="18" charset="0"/>
              </a:rPr>
              <a:t>, Adarsha </a:t>
            </a:r>
            <a:r>
              <a:rPr lang="en-US" dirty="0" err="1">
                <a:solidFill>
                  <a:srgbClr val="000000"/>
                </a:solidFill>
                <a:effectLst/>
                <a:ea typeface="Times New Roman" panose="02020603050405020304" pitchFamily="18" charset="0"/>
              </a:rPr>
              <a:t>Shivananda</a:t>
            </a:r>
            <a:r>
              <a:rPr lang="en-US" dirty="0">
                <a:solidFill>
                  <a:srgbClr val="000000"/>
                </a:solidFill>
                <a:effectLst/>
                <a:ea typeface="Times New Roman" panose="02020603050405020304" pitchFamily="18" charset="0"/>
              </a:rPr>
              <a:t> (2019). Natural Language Processing Recipes: Unlocking Text Data with Machine Learning and Deep Learning using Python. APRESS</a:t>
            </a:r>
            <a:endParaRPr lang="en-US" dirty="0"/>
          </a:p>
        </p:txBody>
      </p:sp>
    </p:spTree>
    <p:extLst>
      <p:ext uri="{BB962C8B-B14F-4D97-AF65-F5344CB8AC3E}">
        <p14:creationId xmlns:p14="http://schemas.microsoft.com/office/powerpoint/2010/main" val="26437168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0E53D3E5-145C-4FAD-ACAE-D1CA597235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690</TotalTime>
  <Words>693</Words>
  <Application>Microsoft Office PowerPoint</Application>
  <PresentationFormat>Widescreen</PresentationFormat>
  <Paragraphs>105</Paragraphs>
  <Slides>17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Andalus</vt:lpstr>
      <vt:lpstr>Arial</vt:lpstr>
      <vt:lpstr>Calibri</vt:lpstr>
      <vt:lpstr>Calibri Light</vt:lpstr>
      <vt:lpstr>Georgia</vt:lpstr>
      <vt:lpstr>Times New Roman</vt:lpstr>
      <vt:lpstr>Wingdings</vt:lpstr>
      <vt:lpstr>Office Theme</vt:lpstr>
      <vt:lpstr>PowerPoint Presentation</vt:lpstr>
      <vt:lpstr>PowerPoint Presentation</vt:lpstr>
      <vt:lpstr>About me</vt:lpstr>
      <vt:lpstr>How to reach me</vt:lpstr>
      <vt:lpstr>Natural Language Processing</vt:lpstr>
      <vt:lpstr>What is natural language processing?</vt:lpstr>
      <vt:lpstr>PowerPoint Presentation</vt:lpstr>
      <vt:lpstr>PowerPoint Presentation</vt:lpstr>
      <vt:lpstr>NLP use cases</vt:lpstr>
      <vt:lpstr>Primary Goal of This Course</vt:lpstr>
      <vt:lpstr>Units of Course Contents</vt:lpstr>
      <vt:lpstr>Teaching Methodology</vt:lpstr>
      <vt:lpstr>Study System</vt:lpstr>
      <vt:lpstr>Course Information - Evaluation</vt:lpstr>
      <vt:lpstr>Course Learning Outcomes (CLOs)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Mogahed</cp:lastModifiedBy>
  <cp:revision>40</cp:revision>
  <dcterms:created xsi:type="dcterms:W3CDTF">2023-04-29T09:08:23Z</dcterms:created>
  <dcterms:modified xsi:type="dcterms:W3CDTF">2026-01-24T16:35:31Z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