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257" r:id="rId5"/>
    <p:sldId id="258" r:id="rId6"/>
    <p:sldId id="342" r:id="rId7"/>
    <p:sldId id="401" r:id="rId8"/>
    <p:sldId id="361" r:id="rId9"/>
    <p:sldId id="360" r:id="rId10"/>
    <p:sldId id="359" r:id="rId11"/>
    <p:sldId id="358" r:id="rId12"/>
    <p:sldId id="368" r:id="rId13"/>
    <p:sldId id="366" r:id="rId14"/>
    <p:sldId id="365" r:id="rId15"/>
    <p:sldId id="370" r:id="rId16"/>
    <p:sldId id="372" r:id="rId17"/>
    <p:sldId id="371" r:id="rId18"/>
    <p:sldId id="364" r:id="rId19"/>
    <p:sldId id="388" r:id="rId20"/>
    <p:sldId id="387" r:id="rId21"/>
    <p:sldId id="386" r:id="rId22"/>
    <p:sldId id="384" r:id="rId23"/>
    <p:sldId id="385" r:id="rId24"/>
    <p:sldId id="382" r:id="rId25"/>
    <p:sldId id="381" r:id="rId26"/>
    <p:sldId id="380" r:id="rId27"/>
    <p:sldId id="379" r:id="rId28"/>
    <p:sldId id="378" r:id="rId29"/>
    <p:sldId id="376" r:id="rId30"/>
    <p:sldId id="397" r:id="rId31"/>
    <p:sldId id="396" r:id="rId32"/>
    <p:sldId id="429" r:id="rId33"/>
    <p:sldId id="414" r:id="rId34"/>
    <p:sldId id="413" r:id="rId35"/>
    <p:sldId id="412" r:id="rId36"/>
    <p:sldId id="411" r:id="rId37"/>
    <p:sldId id="410" r:id="rId38"/>
    <p:sldId id="395" r:id="rId39"/>
    <p:sldId id="419" r:id="rId40"/>
    <p:sldId id="420" r:id="rId41"/>
    <p:sldId id="424" r:id="rId42"/>
    <p:sldId id="423" r:id="rId43"/>
    <p:sldId id="430" r:id="rId44"/>
    <p:sldId id="418" r:id="rId45"/>
    <p:sldId id="428" r:id="rId46"/>
    <p:sldId id="27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401"/>
            <p14:sldId id="361"/>
            <p14:sldId id="360"/>
            <p14:sldId id="359"/>
            <p14:sldId id="358"/>
            <p14:sldId id="368"/>
            <p14:sldId id="366"/>
            <p14:sldId id="365"/>
            <p14:sldId id="370"/>
            <p14:sldId id="372"/>
            <p14:sldId id="371"/>
            <p14:sldId id="364"/>
            <p14:sldId id="388"/>
            <p14:sldId id="387"/>
            <p14:sldId id="386"/>
            <p14:sldId id="384"/>
            <p14:sldId id="385"/>
            <p14:sldId id="382"/>
            <p14:sldId id="381"/>
            <p14:sldId id="380"/>
            <p14:sldId id="379"/>
            <p14:sldId id="378"/>
            <p14:sldId id="376"/>
            <p14:sldId id="397"/>
            <p14:sldId id="396"/>
            <p14:sldId id="429"/>
            <p14:sldId id="414"/>
            <p14:sldId id="413"/>
            <p14:sldId id="412"/>
            <p14:sldId id="411"/>
            <p14:sldId id="410"/>
            <p14:sldId id="395"/>
            <p14:sldId id="419"/>
            <p14:sldId id="420"/>
            <p14:sldId id="424"/>
            <p14:sldId id="423"/>
            <p14:sldId id="430"/>
            <p14:sldId id="418"/>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8" d="100"/>
          <a:sy n="98" d="100"/>
        </p:scale>
        <p:origin x="106"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36681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59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8128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s://www.mindtools.com/pages/article/newLDR_03.htm" TargetMode="External"/><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hyperlink" Target="https://www.mindtools.com/pages/article/newTED_86.ht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4.svg"/></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6272"/>
    </mc:Choice>
    <mc:Fallback xmlns="">
      <p:transition spd="slow" advTm="62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a:p>
            <a:pPr algn="ctr"/>
            <a:r>
              <a:rPr lang="en-US" sz="2800" b="1" dirty="0">
                <a:solidFill>
                  <a:schemeClr val="tx1"/>
                </a:solidFill>
                <a:latin typeface="Alexandria" charset="0"/>
              </a:rPr>
              <a:t>Decision-making: An Essential Leadership Skill</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9344"/>
    </mc:Choice>
    <mc:Fallback xmlns="">
      <p:transition spd="slow" advTm="9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91981"/>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What is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and leadership</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Importance of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Types of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style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Stages of decision-making process/ models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from leaders perspective</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skills.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39904"/>
    </mc:Choice>
    <mc:Fallback xmlns="">
      <p:transition spd="slow" advTm="399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FE44A837-0986-8EEF-A4C0-9891E6B6C6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088"/>
          <a:stretch/>
        </p:blipFill>
        <p:spPr bwMode="auto">
          <a:xfrm>
            <a:off x="3720467" y="1757279"/>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68768"/>
    </mc:Choice>
    <mc:Fallback xmlns="">
      <p:transition advTm="6876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r>
              <a:rPr kumimoji="0" lang="en-US" sz="3200" b="1" i="0" u="none" strike="noStrike" kern="1200" cap="none" spc="0" normalizeH="0" baseline="0" noProof="0" dirty="0">
                <a:ln>
                  <a:noFill/>
                </a:ln>
                <a:solidFill>
                  <a:srgbClr val="BC410A">
                    <a:lumMod val="60000"/>
                    <a:lumOff val="40000"/>
                  </a:srgbClr>
                </a:solidFill>
                <a:effectLst/>
                <a:uLnTx/>
                <a:uFillTx/>
                <a:latin typeface="Times New Roman" panose="02020603050405020304" pitchFamily="18" charset="0"/>
                <a:cs typeface="Times New Roman" panose="02020603050405020304" pitchFamily="18" charset="0"/>
              </a:rPr>
              <a:t>Decision-making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involves the selection of a course of action from among two or more possible alternatives in order to arrive at a solution for a given problem”</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rPr>
              <a:t>George R Terry </a:t>
            </a:r>
            <a:endParaRPr kumimoji="0" lang="en-US" sz="5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46144"/>
    </mc:Choice>
    <mc:Fallback xmlns="">
      <p:transition advTm="4614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a process of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reflecting on the consequences of a certain choice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Senik</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al., 2012).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vital to all management activities.</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Throughout the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business cycle</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decisions are usually made to attain the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objectives of the business.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must be made.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Every aspect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management functions, such as planning, organizing, and control is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determined by decisions</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result of which is the performance in the organization.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170720"/>
    </mc:Choice>
    <mc:Fallback xmlns="">
      <p:transition advTm="1707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process by which managers/leaders respond to opportunities and threats by analyzing options, and making decisions about goals and courses of action.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166176"/>
    </mc:Choice>
    <mc:Fallback xmlns="">
      <p:transition advTm="1661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Making Effective Decisions</a:t>
            </a:r>
          </a:p>
        </p:txBody>
      </p:sp>
      <p:sp>
        <p:nvSpPr>
          <p:cNvPr id="8" name="TextBox 7">
            <a:extLst>
              <a:ext uri="{FF2B5EF4-FFF2-40B4-BE49-F238E27FC236}">
                <a16:creationId xmlns:a16="http://schemas.microsoft.com/office/drawing/2014/main" id="{ADEEBA54-7A71-646D-B006-A11D4BC7C196}"/>
              </a:ext>
            </a:extLst>
          </p:cNvPr>
          <p:cNvSpPr txBox="1"/>
          <p:nvPr/>
        </p:nvSpPr>
        <p:spPr>
          <a:xfrm>
            <a:off x="834623" y="2099564"/>
            <a:ext cx="8016079" cy="3539430"/>
          </a:xfrm>
          <a:prstGeom prst="rect">
            <a:avLst/>
          </a:prstGeom>
          <a:noFill/>
        </p:spPr>
        <p:txBody>
          <a:bodyPr wrap="square" rtlCol="0">
            <a:spAutoFit/>
          </a:bodyPr>
          <a:lstStyle/>
          <a:p>
            <a:pPr defTabSz="457200"/>
            <a:r>
              <a:rPr lang="en-US" sz="2800" dirty="0">
                <a:solidFill>
                  <a:srgbClr val="FF0000"/>
                </a:solidFill>
                <a:latin typeface="Times New Roman" panose="02020603050405020304" pitchFamily="18" charset="0"/>
                <a:cs typeface="Times New Roman" panose="02020603050405020304" pitchFamily="18" charset="0"/>
              </a:rPr>
              <a:t>Factors: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Perception.         Goals.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Priority.              Values.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Acceptability.     Demands.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Risk.</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Resources.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Style.</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Judgement</a:t>
            </a:r>
            <a:endParaRPr lang="en-SA" sz="2800" dirty="0">
              <a:solidFill>
                <a:srgbClr val="087D7C">
                  <a:lumMod val="75000"/>
                </a:srgbClr>
              </a:solidFill>
              <a:latin typeface="Times New Roman" panose="02020603050405020304" pitchFamily="18" charset="0"/>
              <a:cs typeface="Times New Roman" panose="02020603050405020304" pitchFamily="18" charset="0"/>
            </a:endParaRPr>
          </a:p>
        </p:txBody>
      </p:sp>
      <p:pic>
        <p:nvPicPr>
          <p:cNvPr id="9" name="Picture 6" descr="What affect Decision Making. What factors affect Decision Making stock illustration">
            <a:extLst>
              <a:ext uri="{FF2B5EF4-FFF2-40B4-BE49-F238E27FC236}">
                <a16:creationId xmlns:a16="http://schemas.microsoft.com/office/drawing/2014/main" id="{C4A65537-5046-C789-73D9-82219B65C6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9535" y="1774830"/>
            <a:ext cx="4870157" cy="3689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413504"/>
    </mc:Choice>
    <mc:Fallback xmlns="">
      <p:transition advTm="4135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key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skill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the workplace and very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important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R="0" lvl="0" algn="l" defTabSz="4572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Great leaders understand how to balance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emotion</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reason</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make decisions that positively impact themselves, their employees, their customers and stakeholders, and their organizations.</a:t>
            </a:r>
          </a:p>
          <a:p>
            <a:pPr marL="285750" marR="0" lvl="0" indent="-285750" algn="l" defTabSz="457200" rtl="0" eaLnBrk="1" fontAlgn="auto" latinLnBrk="0" hangingPunct="1">
              <a:lnSpc>
                <a:spcPct val="100000"/>
              </a:lnSpc>
              <a:spcBef>
                <a:spcPts val="0"/>
              </a:spcBef>
              <a:spcAft>
                <a:spcPts val="0"/>
              </a:spcAft>
              <a:buClrTx/>
              <a:buSzTx/>
              <a:buFontTx/>
              <a:buChar char="-"/>
              <a:tabLst/>
              <a:defRPr/>
            </a:pPr>
            <a:endPar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crucial leadership function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is increasingly becoming </a:t>
            </a:r>
            <a:r>
              <a:rPr lang="en-US" sz="2400" dirty="0">
                <a:solidFill>
                  <a:srgbClr val="002060"/>
                </a:solidFill>
                <a:latin typeface="Times New Roman" panose="02020603050405020304" pitchFamily="18" charset="0"/>
                <a:cs typeface="Times New Roman" panose="02020603050405020304" pitchFamily="18" charset="0"/>
              </a:rPr>
              <a:t>complicated</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due to technological and politico-socio-economic factors.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166080"/>
    </mc:Choice>
    <mc:Fallback xmlns="">
      <p:transition advTm="1660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leader's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can be characterized by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routine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but they can also be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acute or strategic.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Being able to effectively make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individual and group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primary action that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who a leader is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does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can accomplish for his or her organization.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90016"/>
    </mc:Choice>
    <mc:Fallback xmlns="">
      <p:transition advTm="9001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perform all their skills through decision-making.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right decision in right times values much to the project.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the  management to procure necessary data and information.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to initiate and complete the action of all the activities of the  management  in the right time.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in the formation of strategies and implement them.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Decision-making </a:t>
            </a: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217632"/>
    </mc:Choice>
    <mc:Fallback xmlns="">
      <p:transition advTm="2176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8" y="1019069"/>
            <a:ext cx="632250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Essentials for Effective Decision-making </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D9272CD-08C8-07D7-5016-A73D36C36A15}"/>
              </a:ext>
            </a:extLst>
          </p:cNvPr>
          <p:cNvSpPr/>
          <p:nvPr/>
        </p:nvSpPr>
        <p:spPr>
          <a:xfrm>
            <a:off x="766469" y="2258853"/>
            <a:ext cx="6096000" cy="3693319"/>
          </a:xfrm>
          <a:prstGeom prst="rect">
            <a:avLst/>
          </a:prstGeom>
        </p:spPr>
        <p:txBody>
          <a:bodyPr>
            <a:spAutoFit/>
          </a:bodyPr>
          <a:lstStyle/>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Accuracy.</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Environment for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Timely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of decision.</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Participative decision-making.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Implementation of decision.</a:t>
            </a: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pic>
        <p:nvPicPr>
          <p:cNvPr id="11" name="Picture 2" descr="Decision-making Intelligence Knowledge Thought Steemit, others transparent  background PNG clipart | HiClipart">
            <a:extLst>
              <a:ext uri="{FF2B5EF4-FFF2-40B4-BE49-F238E27FC236}">
                <a16:creationId xmlns:a16="http://schemas.microsoft.com/office/drawing/2014/main" id="{40A2AB8A-2007-7711-0CCE-9044401DEA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391" y="2760023"/>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300352"/>
    </mc:Choice>
    <mc:Fallback xmlns="">
      <p:transition advTm="30035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Difficulties in Decision-making </a:t>
            </a:r>
          </a:p>
        </p:txBody>
      </p:sp>
      <p:sp>
        <p:nvSpPr>
          <p:cNvPr id="8" name="Rectangle 7">
            <a:extLst>
              <a:ext uri="{FF2B5EF4-FFF2-40B4-BE49-F238E27FC236}">
                <a16:creationId xmlns:a16="http://schemas.microsoft.com/office/drawing/2014/main" id="{0C621569-27CC-DBB5-BCEE-4B77D67B7C45}"/>
              </a:ext>
            </a:extLst>
          </p:cNvPr>
          <p:cNvSpPr/>
          <p:nvPr/>
        </p:nvSpPr>
        <p:spPr>
          <a:xfrm>
            <a:off x="762000" y="2292388"/>
            <a:ext cx="6096000" cy="2792111"/>
          </a:xfrm>
          <a:prstGeom prst="rect">
            <a:avLst/>
          </a:prstGeom>
        </p:spPr>
        <p:txBody>
          <a:bodyPr>
            <a:spAutoFit/>
          </a:bodyPr>
          <a:lstStyle/>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Incomplete Information.</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Un-supporting environment.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Non-acceptance by subordinates.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Ineffective Communication.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Incorrect timing.</a:t>
            </a:r>
          </a:p>
        </p:txBody>
      </p:sp>
      <p:pic>
        <p:nvPicPr>
          <p:cNvPr id="9" name="Picture 2" descr="Free Decisions Cliparts, Download Free Clip Art, Free Clip Art on Clipart  Library">
            <a:extLst>
              <a:ext uri="{FF2B5EF4-FFF2-40B4-BE49-F238E27FC236}">
                <a16:creationId xmlns:a16="http://schemas.microsoft.com/office/drawing/2014/main" id="{62D84958-A384-B5BD-64A7-93A2FAC765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727" y="2220326"/>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229184"/>
    </mc:Choice>
    <mc:Fallback xmlns="">
      <p:transition advTm="229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Basic Decision or Strategic Decisions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All basic decision is strategic decisions involving large range commitments and large investments.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Slight or small mistakes in these decisions would seriously injure the entire organizations.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pic>
        <p:nvPicPr>
          <p:cNvPr id="8" name="Picture 7">
            <a:extLst>
              <a:ext uri="{FF2B5EF4-FFF2-40B4-BE49-F238E27FC236}">
                <a16:creationId xmlns:a16="http://schemas.microsoft.com/office/drawing/2014/main" id="{C6E68DD2-E842-2496-D680-2462C57ECC0E}"/>
              </a:ext>
            </a:extLst>
          </p:cNvPr>
          <p:cNvPicPr>
            <a:picLocks noChangeAspect="1"/>
          </p:cNvPicPr>
          <p:nvPr/>
        </p:nvPicPr>
        <p:blipFill>
          <a:blip r:embed="rId3"/>
          <a:stretch>
            <a:fillRect/>
          </a:stretch>
        </p:blipFill>
        <p:spPr>
          <a:xfrm>
            <a:off x="8007599" y="4114799"/>
            <a:ext cx="3109229" cy="1850066"/>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89504"/>
    </mc:Choice>
    <mc:Fallback xmlns="">
      <p:transition advTm="895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lang="en-US" altLang="en-US" sz="2400" b="1" dirty="0">
                <a:solidFill>
                  <a:srgbClr val="002060"/>
                </a:solidFill>
                <a:latin typeface="Times New Roman" panose="02020603050405020304" pitchFamily="18" charset="0"/>
                <a:cs typeface="Times New Roman" panose="02020603050405020304" pitchFamily="18" charset="0"/>
              </a:rPr>
              <a:t>2. Administrative Decisions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
        <p:nvSpPr>
          <p:cNvPr id="3" name="Content Placeholder 2">
            <a:extLst>
              <a:ext uri="{FF2B5EF4-FFF2-40B4-BE49-F238E27FC236}">
                <a16:creationId xmlns:a16="http://schemas.microsoft.com/office/drawing/2014/main" id="{FA969777-881A-A7A2-C3E5-60B7E76015CC}"/>
              </a:ext>
            </a:extLst>
          </p:cNvPr>
          <p:cNvSpPr txBox="1">
            <a:spLocks/>
          </p:cNvSpPr>
          <p:nvPr/>
        </p:nvSpPr>
        <p:spPr>
          <a:xfrm>
            <a:off x="606903" y="2404502"/>
            <a:ext cx="4607773"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Programmed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Routine, almost automatic process.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have made decision many times before.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are rules or guidelines to follow.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Example: Deciding to reorder office supplies.</a:t>
            </a:r>
            <a:endParaRPr kumimoji="0" lang="en-SA"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93DF6FA2-8CD6-CE32-D3C5-5433E9EC5AFC}"/>
              </a:ext>
            </a:extLst>
          </p:cNvPr>
          <p:cNvSpPr txBox="1">
            <a:spLocks/>
          </p:cNvSpPr>
          <p:nvPr/>
        </p:nvSpPr>
        <p:spPr>
          <a:xfrm>
            <a:off x="5214676" y="1967539"/>
            <a:ext cx="6035016" cy="2478807"/>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Clr>
                <a:srgbClr val="415588"/>
              </a:buClr>
              <a:buFont typeface="Arial" panose="020B0604020202020204" pitchFamily="34" charset="0"/>
              <a:buNone/>
            </a:pPr>
            <a:br>
              <a:rPr lang="en-US" sz="2400" dirty="0">
                <a:solidFill>
                  <a:srgbClr val="002060"/>
                </a:solidFill>
                <a:latin typeface="Times New Roman" panose="02020603050405020304" pitchFamily="18" charset="0"/>
                <a:cs typeface="Times New Roman" panose="02020603050405020304" pitchFamily="18" charset="0"/>
              </a:rPr>
            </a:br>
            <a:r>
              <a:rPr lang="en-US" sz="2400" b="1" dirty="0">
                <a:solidFill>
                  <a:srgbClr val="002060"/>
                </a:solidFill>
                <a:latin typeface="Times New Roman" panose="02020603050405020304" pitchFamily="18" charset="0"/>
                <a:cs typeface="Times New Roman" panose="02020603050405020304" pitchFamily="18" charset="0"/>
              </a:rPr>
              <a:t>Non-programmed Decisions: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Unusual situations that have not been often addressed.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No rules to follow since the decision is new.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These decisions are made based on information, and a leader’s intuition, and judgment.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Example: Should the firm invest in a new technology? </a:t>
            </a:r>
          </a:p>
          <a:p>
            <a:pPr>
              <a:buClr>
                <a:srgbClr val="415588"/>
              </a:buClr>
            </a:pPr>
            <a:endParaRPr lang="en-SA" sz="2400" dirty="0">
              <a:solidFill>
                <a:srgbClr val="002060"/>
              </a:solidFill>
              <a:latin typeface="Century Gothic" panose="020B0502020202020204"/>
            </a:endParaRP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205056"/>
    </mc:Choice>
    <mc:Fallback xmlns="">
      <p:transition advTm="20505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 Major and Minor Decisions.</a:t>
            </a:r>
            <a:b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Policy and operative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Organizational and Personal Decisions.</a:t>
            </a:r>
          </a:p>
          <a:p>
            <a:pPr marL="0" marR="0" lvl="0" indent="0" algn="just"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highest level of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Organizational decisions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referred to as strategic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decisions affect an organization's general direction, long-term objectives, philosophy and values. Uncertainty is generally high.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middle level is referred to as tactical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support the strategic decisions, and tend to be of moderate importance and to have moderate impact.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lowest level is known as operational decisions. </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Individual and Group Decisions. </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Long-term and short-term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Departmental Decisions.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445600"/>
    </mc:Choice>
    <mc:Fallback xmlns="">
      <p:transition advTm="4456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Non-economic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relate to values, moral behavior, etc.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Crisis and research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Crisis decisions are those which are made to meet unanticipated situations. Mostly made immediately under pressure of the circumstances.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Research Decisions are made after thorough analysis without any pressure.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Initiative and forced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Problem and opportunity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decisions= resolving Problem situations which have arisen as anticipated or not...,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opportunity decisions= pertain to taking advantage of an opportunity...sometimes involves risk</a:t>
            </a: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93984"/>
    </mc:Choice>
    <mc:Fallback xmlns="">
      <p:transition advTm="1939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Decision style has been referred to as: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3" name="Picture 2">
            <a:extLst>
              <a:ext uri="{FF2B5EF4-FFF2-40B4-BE49-F238E27FC236}">
                <a16:creationId xmlns:a16="http://schemas.microsoft.com/office/drawing/2014/main" id="{C6FC9A86-26E7-7200-B6A4-BF9E9B95314C}"/>
              </a:ext>
            </a:extLst>
          </p:cNvPr>
          <p:cNvPicPr>
            <a:picLocks noChangeAspect="1"/>
          </p:cNvPicPr>
          <p:nvPr/>
        </p:nvPicPr>
        <p:blipFill>
          <a:blip r:embed="rId3"/>
          <a:stretch>
            <a:fillRect/>
          </a:stretch>
        </p:blipFill>
        <p:spPr>
          <a:xfrm>
            <a:off x="2910200" y="2604977"/>
            <a:ext cx="6584251" cy="3544448"/>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34912"/>
    </mc:Choice>
    <mc:Fallback xmlns="">
      <p:transition advTm="3491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Cognitive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information processing habits of an individual.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Myers and Briggs (1995) explain that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psychology type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 theory to explain the normal differences between healthy people.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Center for Creative Learning (2013)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solving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a:t>
            </a:r>
            <a:r>
              <a:rPr kumimoji="0" lang="en-US" sz="24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“consistent individual differences in the ways people prefer to deal with new ideas, manage change, and respond effectively to complex, open-ended opportunities and challenges.”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209632"/>
    </mc:Choice>
    <mc:Fallback xmlns="">
      <p:transition advTm="2096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8" name="Picture 7">
            <a:extLst>
              <a:ext uri="{FF2B5EF4-FFF2-40B4-BE49-F238E27FC236}">
                <a16:creationId xmlns:a16="http://schemas.microsoft.com/office/drawing/2014/main" id="{D9DF909D-AEDE-18CA-03D7-D2EBA20DEB97}"/>
              </a:ext>
            </a:extLst>
          </p:cNvPr>
          <p:cNvPicPr>
            <a:picLocks noChangeAspect="1"/>
          </p:cNvPicPr>
          <p:nvPr/>
        </p:nvPicPr>
        <p:blipFill>
          <a:blip r:embed="rId3"/>
          <a:stretch>
            <a:fillRect/>
          </a:stretch>
        </p:blipFill>
        <p:spPr>
          <a:xfrm>
            <a:off x="1153149" y="2244602"/>
            <a:ext cx="10053567" cy="3678002"/>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114560"/>
    </mc:Choice>
    <mc:Fallback xmlns="">
      <p:transition advTm="1145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Decision-making Process</a:t>
            </a:r>
          </a:p>
        </p:txBody>
      </p:sp>
      <p:pic>
        <p:nvPicPr>
          <p:cNvPr id="8" name="Picture 7">
            <a:extLst>
              <a:ext uri="{FF2B5EF4-FFF2-40B4-BE49-F238E27FC236}">
                <a16:creationId xmlns:a16="http://schemas.microsoft.com/office/drawing/2014/main" id="{6F8FD7A9-0B96-2FC0-7AD1-C48F06F956EC}"/>
              </a:ext>
            </a:extLst>
          </p:cNvPr>
          <p:cNvPicPr>
            <a:picLocks noChangeAspect="1"/>
          </p:cNvPicPr>
          <p:nvPr/>
        </p:nvPicPr>
        <p:blipFill>
          <a:blip r:embed="rId3"/>
          <a:stretch>
            <a:fillRect/>
          </a:stretch>
        </p:blipFill>
        <p:spPr>
          <a:xfrm>
            <a:off x="1573619" y="2141973"/>
            <a:ext cx="8708065" cy="3887901"/>
          </a:xfrm>
          <a:prstGeom prst="rect">
            <a:avLst/>
          </a:prstGeom>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178464"/>
    </mc:Choice>
    <mc:Fallback xmlns="">
      <p:transition advTm="17846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SA" sz="24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SA"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Normative Model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Seven steps are identified in the analytical precise model.</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Models</a:t>
            </a:r>
          </a:p>
        </p:txBody>
      </p:sp>
      <p:pic>
        <p:nvPicPr>
          <p:cNvPr id="8" name="Picture 7">
            <a:extLst>
              <a:ext uri="{FF2B5EF4-FFF2-40B4-BE49-F238E27FC236}">
                <a16:creationId xmlns:a16="http://schemas.microsoft.com/office/drawing/2014/main" id="{12D08C5C-A4D9-EF69-5905-1B6F5DC189AD}"/>
              </a:ext>
            </a:extLst>
          </p:cNvPr>
          <p:cNvPicPr>
            <a:picLocks noChangeAspect="1"/>
          </p:cNvPicPr>
          <p:nvPr/>
        </p:nvPicPr>
        <p:blipFill>
          <a:blip r:embed="rId3"/>
          <a:stretch>
            <a:fillRect/>
          </a:stretch>
        </p:blipFill>
        <p:spPr>
          <a:xfrm>
            <a:off x="2647507" y="3062177"/>
            <a:ext cx="7262037" cy="2860427"/>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126304"/>
    </mc:Choice>
    <mc:Fallback xmlns="">
      <p:transition advTm="1263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90C2D08-20E2-181F-7791-3737B5ABCBB2}"/>
              </a:ext>
            </a:extLst>
          </p:cNvPr>
          <p:cNvSpPr/>
          <p:nvPr/>
        </p:nvSpPr>
        <p:spPr>
          <a:xfrm>
            <a:off x="853026" y="2095412"/>
            <a:ext cx="3624210" cy="3970318"/>
          </a:xfrm>
          <a:prstGeom prst="rect">
            <a:avLst/>
          </a:prstGeom>
        </p:spPr>
        <p:txBody>
          <a:bodyPr wrap="square">
            <a:spAutoFit/>
          </a:bodyPr>
          <a:lstStyle/>
          <a:p>
            <a:pPr algn="just" defTabSz="457200" fontAlgn="base"/>
            <a:r>
              <a:rPr lang="en-US" dirty="0">
                <a:solidFill>
                  <a:srgbClr val="002060"/>
                </a:solidFill>
                <a:latin typeface="Times New Roman" panose="02020603050405020304" pitchFamily="18" charset="0"/>
                <a:cs typeface="Times New Roman" panose="02020603050405020304" pitchFamily="18" charset="0"/>
              </a:rPr>
              <a:t>Shows the </a:t>
            </a:r>
            <a:r>
              <a:rPr lang="en-US" u="sng" dirty="0">
                <a:solidFill>
                  <a:srgbClr val="002060"/>
                </a:solidFill>
                <a:latin typeface="Times New Roman" panose="02020603050405020304" pitchFamily="18" charset="0"/>
                <a:cs typeface="Times New Roman" panose="02020603050405020304" pitchFamily="18" charset="0"/>
              </a:rPr>
              <a:t>Vroom-Yetton </a:t>
            </a:r>
            <a:r>
              <a:rPr lang="en-US" dirty="0">
                <a:solidFill>
                  <a:srgbClr val="002060"/>
                </a:solidFill>
                <a:latin typeface="Times New Roman" panose="02020603050405020304" pitchFamily="18" charset="0"/>
                <a:cs typeface="Times New Roman" panose="02020603050405020304" pitchFamily="18" charset="0"/>
              </a:rPr>
              <a:t>model. The framework poses seven "</a:t>
            </a:r>
            <a:r>
              <a:rPr lang="en-US" u="sng" dirty="0">
                <a:solidFill>
                  <a:srgbClr val="002060"/>
                </a:solidFill>
                <a:latin typeface="Times New Roman" panose="02020603050405020304" pitchFamily="18" charset="0"/>
                <a:cs typeface="Times New Roman" panose="02020603050405020304" pitchFamily="18" charset="0"/>
              </a:rPr>
              <a:t>yes/no</a:t>
            </a:r>
            <a:r>
              <a:rPr lang="en-US" dirty="0">
                <a:solidFill>
                  <a:srgbClr val="002060"/>
                </a:solidFill>
                <a:latin typeface="Times New Roman" panose="02020603050405020304" pitchFamily="18" charset="0"/>
                <a:cs typeface="Times New Roman" panose="02020603050405020304" pitchFamily="18" charset="0"/>
              </a:rPr>
              <a:t>" questions, which you need to answer to </a:t>
            </a:r>
            <a:r>
              <a:rPr lang="en-US" u="sng" dirty="0">
                <a:solidFill>
                  <a:srgbClr val="002060"/>
                </a:solidFill>
                <a:latin typeface="Times New Roman" panose="02020603050405020304" pitchFamily="18" charset="0"/>
                <a:cs typeface="Times New Roman" panose="02020603050405020304" pitchFamily="18" charset="0"/>
              </a:rPr>
              <a:t>find the best decision-making process</a:t>
            </a:r>
            <a:r>
              <a:rPr lang="en-US" dirty="0">
                <a:solidFill>
                  <a:srgbClr val="002060"/>
                </a:solidFill>
                <a:latin typeface="Times New Roman" panose="02020603050405020304" pitchFamily="18" charset="0"/>
                <a:cs typeface="Times New Roman" panose="02020603050405020304" pitchFamily="18" charset="0"/>
              </a:rPr>
              <a:t> for your situation.</a:t>
            </a:r>
          </a:p>
          <a:p>
            <a:pPr algn="just" defTabSz="457200" fontAlgn="base"/>
            <a:r>
              <a:rPr lang="en-US" dirty="0">
                <a:solidFill>
                  <a:srgbClr val="002060"/>
                </a:solidFill>
                <a:latin typeface="Times New Roman" panose="02020603050405020304" pitchFamily="18" charset="0"/>
                <a:cs typeface="Times New Roman" panose="02020603050405020304" pitchFamily="18" charset="0"/>
              </a:rPr>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3" name="Rectangle 2">
            <a:extLst>
              <a:ext uri="{FF2B5EF4-FFF2-40B4-BE49-F238E27FC236}">
                <a16:creationId xmlns:a16="http://schemas.microsoft.com/office/drawing/2014/main" id="{810DA8DE-666B-4EF2-B44F-AA6B879F0F94}"/>
              </a:ext>
            </a:extLst>
          </p:cNvPr>
          <p:cNvSpPr/>
          <p:nvPr/>
        </p:nvSpPr>
        <p:spPr>
          <a:xfrm>
            <a:off x="4477236" y="1826350"/>
            <a:ext cx="6697583" cy="4278094"/>
          </a:xfrm>
          <a:prstGeom prst="rect">
            <a:avLst/>
          </a:prstGeom>
        </p:spPr>
        <p:txBody>
          <a:bodyPr wrap="square">
            <a:spAutoFit/>
          </a:bodyPr>
          <a:lstStyle/>
          <a:p>
            <a:pPr algn="just" defTabSz="457200" fontAlgn="base"/>
            <a:r>
              <a:rPr lang="en-US" sz="1700" b="1" u="sng" dirty="0">
                <a:solidFill>
                  <a:srgbClr val="0070C0"/>
                </a:solidFill>
                <a:latin typeface="Times New Roman" panose="02020603050405020304" pitchFamily="18" charset="0"/>
                <a:cs typeface="Times New Roman" panose="02020603050405020304" pitchFamily="18" charset="0"/>
              </a:rPr>
              <a:t>The following codes represent the five decision-making processes that are described by the model:</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(A1):</a:t>
            </a:r>
            <a:r>
              <a:rPr lang="en-US" sz="1700" dirty="0">
                <a:solidFill>
                  <a:srgbClr val="002060"/>
                </a:solidFill>
                <a:latin typeface="Times New Roman" panose="02020603050405020304" pitchFamily="18" charset="0"/>
                <a:cs typeface="Times New Roman" panose="02020603050405020304" pitchFamily="18" charset="0"/>
              </a:rPr>
              <a:t> You use the information that you already have to make the decision, </a:t>
            </a:r>
            <a:r>
              <a:rPr lang="en-US" sz="1700" b="1" dirty="0">
                <a:solidFill>
                  <a:srgbClr val="002060"/>
                </a:solidFill>
                <a:latin typeface="Times New Roman" panose="02020603050405020304" pitchFamily="18" charset="0"/>
                <a:cs typeface="Times New Roman" panose="02020603050405020304" pitchFamily="18" charset="0"/>
              </a:rPr>
              <a:t>without </a:t>
            </a:r>
            <a:r>
              <a:rPr lang="en-US" sz="1700" dirty="0">
                <a:solidFill>
                  <a:srgbClr val="002060"/>
                </a:solidFill>
                <a:latin typeface="Times New Roman" panose="02020603050405020304" pitchFamily="18" charset="0"/>
                <a:cs typeface="Times New Roman" panose="02020603050405020304" pitchFamily="18" charset="0"/>
              </a:rPr>
              <a:t>requiring any further input from your team.</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(A2):</a:t>
            </a:r>
            <a:r>
              <a:rPr lang="en-US" sz="1700" dirty="0">
                <a:solidFill>
                  <a:srgbClr val="002060"/>
                </a:solidFill>
                <a:latin typeface="Times New Roman" panose="02020603050405020304" pitchFamily="18" charset="0"/>
                <a:cs typeface="Times New Roman" panose="02020603050405020304" pitchFamily="18" charset="0"/>
              </a:rPr>
              <a:t> You </a:t>
            </a:r>
            <a:r>
              <a:rPr lang="en-US" sz="1700" b="1" dirty="0">
                <a:solidFill>
                  <a:srgbClr val="002060"/>
                </a:solidFill>
                <a:latin typeface="Times New Roman" panose="02020603050405020304" pitchFamily="18" charset="0"/>
                <a:cs typeface="Times New Roman" panose="02020603050405020304" pitchFamily="18" charset="0"/>
              </a:rPr>
              <a:t>consult your team </a:t>
            </a:r>
            <a:r>
              <a:rPr lang="en-US" sz="1700" dirty="0">
                <a:solidFill>
                  <a:srgbClr val="002060"/>
                </a:solidFill>
                <a:latin typeface="Times New Roman" panose="02020603050405020304" pitchFamily="18" charset="0"/>
                <a:cs typeface="Times New Roman" panose="02020603050405020304" pitchFamily="18" charset="0"/>
              </a:rPr>
              <a:t>to obtain specific </a:t>
            </a:r>
            <a:r>
              <a:rPr lang="en-US" sz="1700" b="1" dirty="0">
                <a:solidFill>
                  <a:srgbClr val="00206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information</a:t>
            </a:r>
            <a:r>
              <a:rPr lang="en-US" sz="1700" dirty="0">
                <a:solidFill>
                  <a:srgbClr val="002060"/>
                </a:solidFill>
                <a:latin typeface="Times New Roman" panose="02020603050405020304" pitchFamily="18" charset="0"/>
                <a:cs typeface="Times New Roman" panose="02020603050405020304" pitchFamily="18" charset="0"/>
              </a:rPr>
              <a:t>  that you need, and then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(C1):</a:t>
            </a:r>
            <a:r>
              <a:rPr lang="en-US" sz="1700" dirty="0">
                <a:solidFill>
                  <a:srgbClr val="002060"/>
                </a:solidFill>
                <a:latin typeface="Times New Roman" panose="02020603050405020304" pitchFamily="18" charset="0"/>
                <a:cs typeface="Times New Roman" panose="02020603050405020304" pitchFamily="18" charset="0"/>
              </a:rPr>
              <a:t> You inform your team of the situation and ask for members' opinions individually, but you don't bring the group together for a discussion.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(C2):</a:t>
            </a:r>
            <a:r>
              <a:rPr lang="en-US" sz="1700" dirty="0">
                <a:solidFill>
                  <a:srgbClr val="002060"/>
                </a:solidFill>
                <a:latin typeface="Times New Roman" panose="02020603050405020304" pitchFamily="18" charset="0"/>
                <a:cs typeface="Times New Roman" panose="02020603050405020304" pitchFamily="18" charset="0"/>
              </a:rPr>
              <a:t> You get your team together for a group discussion about the issue and to seek their suggestions, but </a:t>
            </a:r>
            <a:r>
              <a:rPr lang="en-US" sz="1700" b="1" dirty="0">
                <a:solidFill>
                  <a:srgbClr val="002060"/>
                </a:solidFill>
                <a:latin typeface="Times New Roman" panose="02020603050405020304" pitchFamily="18" charset="0"/>
                <a:cs typeface="Times New Roman" panose="02020603050405020304" pitchFamily="18" charset="0"/>
              </a:rPr>
              <a:t>you still make the final decision by yourself</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Collaborative (G2):</a:t>
            </a:r>
            <a:r>
              <a:rPr lang="en-US" sz="1700" dirty="0">
                <a:solidFill>
                  <a:srgbClr val="002060"/>
                </a:solidFill>
                <a:latin typeface="Times New Roman" panose="02020603050405020304" pitchFamily="18" charset="0"/>
                <a:cs typeface="Times New Roman" panose="02020603050405020304" pitchFamily="18" charset="0"/>
              </a:rPr>
              <a:t> You work with your team to reach a group </a:t>
            </a:r>
            <a:r>
              <a:rPr lang="en-US" sz="1700" b="1" dirty="0">
                <a:solidFill>
                  <a:srgbClr val="00206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consensus</a:t>
            </a:r>
            <a:r>
              <a:rPr lang="en-US" sz="1700" dirty="0">
                <a:solidFill>
                  <a:srgbClr val="002060"/>
                </a:solidFill>
                <a:latin typeface="Times New Roman" panose="02020603050405020304" pitchFamily="18" charset="0"/>
                <a:cs typeface="Times New Roman" panose="02020603050405020304" pitchFamily="18" charset="0"/>
              </a:rPr>
              <a:t> . Your role is mostly facilitative, and you help team members to reach a decision that they </a:t>
            </a:r>
            <a:r>
              <a:rPr lang="en-US" sz="1700" b="1" dirty="0">
                <a:solidFill>
                  <a:srgbClr val="002060"/>
                </a:solidFill>
                <a:latin typeface="Times New Roman" panose="02020603050405020304" pitchFamily="18" charset="0"/>
                <a:cs typeface="Times New Roman" panose="02020603050405020304" pitchFamily="18" charset="0"/>
              </a:rPr>
              <a:t>all agree on.</a:t>
            </a:r>
          </a:p>
        </p:txBody>
      </p:sp>
      <p:sp>
        <p:nvSpPr>
          <p:cNvPr id="9" name="TextBox 8">
            <a:extLst>
              <a:ext uri="{FF2B5EF4-FFF2-40B4-BE49-F238E27FC236}">
                <a16:creationId xmlns:a16="http://schemas.microsoft.com/office/drawing/2014/main" id="{4D54CCC9-2C80-7E00-EBC2-38D68014BC87}"/>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Normative Model</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126528"/>
    </mc:Choice>
    <mc:Fallback xmlns="">
      <p:transition advTm="12652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Decision Tree Model</a:t>
            </a:r>
          </a:p>
        </p:txBody>
      </p:sp>
      <p:pic>
        <p:nvPicPr>
          <p:cNvPr id="2" name="Picture 1">
            <a:extLst>
              <a:ext uri="{FF2B5EF4-FFF2-40B4-BE49-F238E27FC236}">
                <a16:creationId xmlns:a16="http://schemas.microsoft.com/office/drawing/2014/main" id="{6281023A-186F-D083-224A-A2E7AFE44C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847" y="1882478"/>
            <a:ext cx="6400846" cy="4061122"/>
          </a:xfrm>
          <a:prstGeom prst="rect">
            <a:avLst/>
          </a:prstGeom>
        </p:spPr>
      </p:pic>
      <p:sp>
        <p:nvSpPr>
          <p:cNvPr id="3" name="Rectangle 2">
            <a:extLst>
              <a:ext uri="{FF2B5EF4-FFF2-40B4-BE49-F238E27FC236}">
                <a16:creationId xmlns:a16="http://schemas.microsoft.com/office/drawing/2014/main" id="{DA06BEFA-DEBD-96F7-8CA4-0666264B8489}"/>
              </a:ext>
            </a:extLst>
          </p:cNvPr>
          <p:cNvSpPr/>
          <p:nvPr/>
        </p:nvSpPr>
        <p:spPr>
          <a:xfrm>
            <a:off x="617280" y="2096374"/>
            <a:ext cx="3848394" cy="3816429"/>
          </a:xfrm>
          <a:prstGeom prst="rect">
            <a:avLst/>
          </a:prstGeom>
        </p:spPr>
        <p:txBody>
          <a:bodyPr wrap="square">
            <a:spAutoFit/>
          </a:bodyPr>
          <a:lstStyle/>
          <a:p>
            <a:pPr algn="just" defTabSz="457200"/>
            <a:r>
              <a:rPr lang="en-US" sz="2200" dirty="0">
                <a:solidFill>
                  <a:srgbClr val="002060"/>
                </a:solidFill>
                <a:latin typeface="Times New Roman" panose="02020603050405020304" pitchFamily="18" charset="0"/>
                <a:cs typeface="Times New Roman" panose="02020603050405020304" pitchFamily="18" charset="0"/>
              </a:rPr>
              <a:t>- Every path through the tree corresponds to a </a:t>
            </a:r>
            <a:r>
              <a:rPr lang="en-US" sz="2200" u="sng" dirty="0">
                <a:solidFill>
                  <a:srgbClr val="002060"/>
                </a:solidFill>
                <a:latin typeface="Times New Roman" panose="02020603050405020304" pitchFamily="18" charset="0"/>
                <a:cs typeface="Times New Roman" panose="02020603050405020304" pitchFamily="18" charset="0"/>
              </a:rPr>
              <a:t>possible sequence of actions and events, </a:t>
            </a:r>
            <a:r>
              <a:rPr lang="en-US" sz="2200" dirty="0">
                <a:solidFill>
                  <a:srgbClr val="002060"/>
                </a:solidFill>
                <a:latin typeface="Times New Roman" panose="02020603050405020304" pitchFamily="18" charset="0"/>
                <a:cs typeface="Times New Roman" panose="02020603050405020304" pitchFamily="18" charset="0"/>
              </a:rPr>
              <a:t>each with its own distinct consequences.</a:t>
            </a:r>
          </a:p>
          <a:p>
            <a:pPr algn="just" defTabSz="457200"/>
            <a:endParaRPr lang="en-US" sz="2200" dirty="0">
              <a:solidFill>
                <a:srgbClr val="002060"/>
              </a:solidFill>
              <a:latin typeface="Times New Roman" panose="02020603050405020304" pitchFamily="18" charset="0"/>
              <a:cs typeface="Times New Roman" panose="02020603050405020304" pitchFamily="18" charset="0"/>
            </a:endParaRPr>
          </a:p>
          <a:p>
            <a:pPr algn="just" defTabSz="457200"/>
            <a:r>
              <a:rPr lang="en-US" sz="2200" dirty="0">
                <a:solidFill>
                  <a:srgbClr val="002060"/>
                </a:solidFill>
                <a:latin typeface="Times New Roman" panose="02020603050405020304" pitchFamily="18" charset="0"/>
                <a:cs typeface="Times New Roman" panose="02020603050405020304" pitchFamily="18" charset="0"/>
              </a:rPr>
              <a:t>- Probabilities of both positive and negative consequences of each action and event are estimated and recorded on the appropriate branch.</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80032"/>
    </mc:Choice>
    <mc:Fallback xmlns="">
      <p:transition advTm="800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Descriptive Model of Decision-making</a:t>
            </a:r>
          </a:p>
        </p:txBody>
      </p:sp>
      <p:pic>
        <p:nvPicPr>
          <p:cNvPr id="3" name="Picture 2">
            <a:extLst>
              <a:ext uri="{FF2B5EF4-FFF2-40B4-BE49-F238E27FC236}">
                <a16:creationId xmlns:a16="http://schemas.microsoft.com/office/drawing/2014/main" id="{462CD2D9-200D-6E35-9DCD-7AAABB21E294}"/>
              </a:ext>
            </a:extLst>
          </p:cNvPr>
          <p:cNvPicPr>
            <a:picLocks noChangeAspect="1"/>
          </p:cNvPicPr>
          <p:nvPr/>
        </p:nvPicPr>
        <p:blipFill>
          <a:blip r:embed="rId3"/>
          <a:stretch>
            <a:fillRect/>
          </a:stretch>
        </p:blipFill>
        <p:spPr>
          <a:xfrm>
            <a:off x="2105822" y="2095405"/>
            <a:ext cx="7980356" cy="4054020"/>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53568"/>
    </mc:Choice>
    <mc:Fallback xmlns="">
      <p:transition advTm="535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certain environments: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Exist when information is insufficient to predict the results of each alternative in advance of implementation. </a:t>
            </a:r>
          </a:p>
          <a:p>
            <a:pPr marL="285750" marR="0" lvl="0" indent="-285750" algn="just" defTabSz="4572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uncertainty: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uncertainty, the decision maker knows with certainty what conditions will subsequently occur and affect the decision outcomes.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risk:</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risk, the probabilities are used to obtain expected values of outcomes for each decision alternative.</a:t>
            </a:r>
            <a:endParaRPr kumimoji="0" lang="ar-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134912"/>
    </mc:Choice>
    <mc:Fallback xmlns="">
      <p:transition advTm="1349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288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lang="en-US" sz="2400" b="1" u="sng" dirty="0">
                <a:solidFill>
                  <a:srgbClr val="002060"/>
                </a:solidFill>
                <a:latin typeface="Times New Roman" panose="02020603050405020304" pitchFamily="18" charset="0"/>
                <a:ea typeface="+mn-ea"/>
                <a:cs typeface="Times New Roman" panose="02020603050405020304" pitchFamily="18" charset="0"/>
              </a:rPr>
              <a:t>Under</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uncertain environments:</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 some cases a decision maker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cannot assess the probability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of occurrence for the various states of nature.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so little information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that they cannot even assign probabilities to various alternatives and possible outcomes. </a:t>
            </a: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Uncertainty forces decision makers 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rely individual and group creativity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to succeed in problem solving. </a:t>
            </a:r>
          </a:p>
          <a:p>
            <a:pPr marR="0" lvl="0" algn="just" defTabSz="457200" rtl="0" eaLnBrk="1" fontAlgn="auto" latinLnBrk="0" hangingPunct="1">
              <a:lnSpc>
                <a:spcPct val="100000"/>
              </a:lnSpc>
              <a:spcBef>
                <a:spcPts val="0"/>
              </a:spcBef>
              <a:spcAft>
                <a:spcPts val="0"/>
              </a:spcAft>
              <a:buClr>
                <a:srgbClr val="FF0000"/>
              </a:buClr>
              <a:buSzTx/>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When no probabilities are available, the situation is referred to as making decision under uncertainty</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60416"/>
    </mc:Choice>
    <mc:Fallback xmlns="">
      <p:transition advTm="6041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57200">
              <a:buClr>
                <a:srgbClr val="FF0000"/>
              </a:buClr>
              <a:defRPr/>
            </a:pPr>
            <a:r>
              <a:rPr lang="en-US" sz="2400" b="1" u="sng" dirty="0">
                <a:solidFill>
                  <a:srgbClr val="002060"/>
                </a:solidFill>
                <a:latin typeface="Times New Roman" panose="02020603050405020304" pitchFamily="18" charset="0"/>
                <a:cs typeface="Times New Roman" panose="02020603050405020304" pitchFamily="18" charset="0"/>
                <a:sym typeface="Century Gothic"/>
              </a:rPr>
              <a:t>Under risky environments:</a:t>
            </a:r>
          </a:p>
          <a:p>
            <a:pPr algn="just" defTabSz="457200">
              <a:buClr>
                <a:srgbClr val="FF0000"/>
              </a:buClr>
              <a:defRPr/>
            </a:pPr>
            <a:endParaRPr lang="en-US" sz="2400" b="1" u="sng" dirty="0">
              <a:solidFill>
                <a:srgbClr val="002060"/>
              </a:solidFill>
              <a:latin typeface="Times New Roman" panose="02020603050405020304" pitchFamily="18" charset="0"/>
              <a:cs typeface="Times New Roman" panose="02020603050405020304" pitchFamily="18" charset="0"/>
              <a:sym typeface="Century Gothic"/>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-Exist when decision makers lack complete certainty regarding the outcomes of  certainty regarding the outcomes of various courses of action, but they can  assign probabilities of occurrence.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Probabilities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can be assigned through objective statistical procedures or personal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intuition.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Expected value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product of a payoff and its probability of occurrence.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Decision tree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 branching diagram that illustrates the alternatives.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57632"/>
    </mc:Choice>
    <mc:Fallback xmlns="">
      <p:transition advTm="5763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analyze decision problems and arrive at solutions?</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work with information and knowledge?</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take principled risks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overcome obstacles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handle personality issues, group dynamics and organizational culture in order to shape decisions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master pressure, crises, conflicts and stress in decision-making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master techniques and personal growth?</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86250B8-D5F0-25E6-59E8-E0F7C9D93614}"/>
              </a:ext>
            </a:extLst>
          </p:cNvPr>
          <p:cNvPicPr>
            <a:picLocks noChangeAspect="1"/>
          </p:cNvPicPr>
          <p:nvPr/>
        </p:nvPicPr>
        <p:blipFill>
          <a:blip r:embed="rId3"/>
          <a:stretch>
            <a:fillRect/>
          </a:stretch>
        </p:blipFill>
        <p:spPr>
          <a:xfrm>
            <a:off x="8222106" y="2095405"/>
            <a:ext cx="2609314" cy="2060627"/>
          </a:xfrm>
          <a:prstGeom prst="rect">
            <a:avLst/>
          </a:prstGeom>
        </p:spPr>
      </p:pic>
    </p:spTree>
    <p:extLst>
      <p:ext uri="{BB962C8B-B14F-4D97-AF65-F5344CB8AC3E}">
        <p14:creationId xmlns:p14="http://schemas.microsoft.com/office/powerpoint/2010/main" val="2870927154"/>
      </p:ext>
    </p:extLst>
  </p:cSld>
  <p:clrMapOvr>
    <a:masterClrMapping/>
  </p:clrMapOvr>
  <mc:AlternateContent xmlns:mc="http://schemas.openxmlformats.org/markup-compatibility/2006" xmlns:p14="http://schemas.microsoft.com/office/powerpoint/2010/main">
    <mc:Choice Requires="p14">
      <p:transition p14:dur="10" advTm="86816"/>
    </mc:Choice>
    <mc:Fallback xmlns="">
      <p:transition advTm="8681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Any successful organization/ project must have effective leaders, and effective leaders must be able to make important decisions.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C4E6E11-477E-5FE9-F12F-8E77C1F5D8EF}"/>
              </a:ext>
            </a:extLst>
          </p:cNvPr>
          <p:cNvPicPr>
            <a:picLocks noChangeAspect="1"/>
          </p:cNvPicPr>
          <p:nvPr/>
        </p:nvPicPr>
        <p:blipFill>
          <a:blip r:embed="rId3"/>
          <a:stretch>
            <a:fillRect/>
          </a:stretch>
        </p:blipFill>
        <p:spPr>
          <a:xfrm>
            <a:off x="3891515" y="3306627"/>
            <a:ext cx="3753293" cy="2532304"/>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25184"/>
    </mc:Choice>
    <mc:Fallback xmlns="">
      <p:transition advTm="25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03D6D3-29E8-47EB-E1CE-40D4F6668F52}"/>
              </a:ext>
            </a:extLst>
          </p:cNvPr>
          <p:cNvSpPr/>
          <p:nvPr/>
        </p:nvSpPr>
        <p:spPr>
          <a:xfrm>
            <a:off x="762000" y="1933912"/>
            <a:ext cx="9914696" cy="1975990"/>
          </a:xfrm>
          <a:prstGeom prst="rect">
            <a:avLst/>
          </a:prstGeom>
        </p:spPr>
        <p:txBody>
          <a:bodyPr wrap="square">
            <a:spAutoFit/>
          </a:bodyPr>
          <a:lstStyle/>
          <a:p>
            <a:pPr defTabSz="457200">
              <a:lnSpc>
                <a:spcPct val="150000"/>
              </a:lnSpc>
            </a:pPr>
            <a:r>
              <a:rPr lang="en-US" sz="2400" b="1" dirty="0">
                <a:solidFill>
                  <a:srgbClr val="002060"/>
                </a:solidFill>
                <a:latin typeface="Times New Roman" panose="02020603050405020304" pitchFamily="18" charset="0"/>
                <a:cs typeface="Times New Roman" panose="02020603050405020304" pitchFamily="18" charset="0"/>
              </a:rPr>
              <a:t>1- Sense-making:</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With the help of sense-making it is possible for leaders to:</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Leaders Change their perceptions so they become mutually consistent. </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Modify always their goals and expectations .</a:t>
            </a:r>
          </a:p>
        </p:txBody>
      </p:sp>
      <p:sp>
        <p:nvSpPr>
          <p:cNvPr id="9" name="Rectangle 8">
            <a:extLst>
              <a:ext uri="{FF2B5EF4-FFF2-40B4-BE49-F238E27FC236}">
                <a16:creationId xmlns:a16="http://schemas.microsoft.com/office/drawing/2014/main" id="{E449E3AF-23DC-BB92-950F-8158F8CC9E11}"/>
              </a:ext>
            </a:extLst>
          </p:cNvPr>
          <p:cNvSpPr/>
          <p:nvPr/>
        </p:nvSpPr>
        <p:spPr>
          <a:xfrm>
            <a:off x="762000" y="3819923"/>
            <a:ext cx="11658080" cy="2062103"/>
          </a:xfrm>
          <a:prstGeom prst="rect">
            <a:avLst/>
          </a:prstGeom>
        </p:spPr>
        <p:txBody>
          <a:bodyPr wrap="square">
            <a:spAutoFit/>
          </a:bodyPr>
          <a:lstStyle/>
          <a:p>
            <a:pPr defTabSz="457200">
              <a:lnSpc>
                <a:spcPct val="200000"/>
              </a:lnSpc>
            </a:pPr>
            <a:r>
              <a:rPr lang="en-US" sz="2400" b="1" dirty="0">
                <a:solidFill>
                  <a:srgbClr val="002060"/>
                </a:solidFill>
                <a:latin typeface="Times New Roman" panose="02020603050405020304" pitchFamily="18" charset="0"/>
                <a:cs typeface="Times New Roman" panose="02020603050405020304" pitchFamily="18" charset="0"/>
              </a:rPr>
              <a:t>2- Culture:</a:t>
            </a:r>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 The leader of is usually in the best position to be able to influence the team’s own culture. </a:t>
            </a:r>
          </a:p>
          <a:p>
            <a:pPr defTabSz="457200"/>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Leaders can express culture through their personality, their role and their way of being, and may thus provide a platform to change the culture. </a:t>
            </a: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52512"/>
    </mc:Choice>
    <mc:Fallback xmlns="">
      <p:transition advTm="5251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3- Decision and leader's perception:</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Different leaders learn from their experiences in different ways, and there are three basic factors that can influence leaders to learn from their strategic experiences: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Reflection.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who are good at learning tend to have a «high reflection index». This means that they actively reflect on what move they should have made in a strategic game. </a:t>
            </a: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Change.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fast the surroundings change.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Dedication.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is a tendency among leaders to repeat what has previously worked well. This can lead to very good performance.</a:t>
            </a: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14176"/>
    </mc:Choice>
    <mc:Fallback xmlns="">
      <p:transition advTm="11417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power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order to exercise leadership, a leader must have access to power.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use power as an important means to achieve goals. a leader must, in order to exercise leadership, also focus on his or her leadership style. Exercising power.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Ethical aspects of decision-making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research indicates that there are a number of key ethical decision- making perspectives that govern decisions: Ex: The fairness perspective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69312"/>
    </mc:Choice>
    <mc:Fallback xmlns="">
      <p:transition advTm="693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spcBef>
                <a:spcPts val="0"/>
              </a:spcBef>
              <a:spcAft>
                <a:spcPts val="60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Creative Problem Solving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Successful leaders are often willing to experiment actively with innovative ways of solving their problems.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Creative problem-solving processes are characterized by leaders exploring many possible solutions on a general level. </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To take risks</a:t>
            </a:r>
          </a:p>
          <a:p>
            <a:pPr marL="0" marR="0" lvl="0" indent="0" algn="l" defTabSz="914400" rtl="0" eaLnBrk="1" fontAlgn="auto" latinLnBrk="0" hangingPunct="1">
              <a:lnSpc>
                <a:spcPct val="120000"/>
              </a:lnSpc>
              <a:spcBef>
                <a:spcPts val="600"/>
              </a:spcBef>
              <a:spcAft>
                <a:spcPts val="0"/>
              </a:spcAft>
              <a:buClr>
                <a:srgbClr val="415588"/>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One way to minimize risks by leaders is to draw up a list of all possible negative consequences of a given decision and assess their likelihood.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96800"/>
    </mc:Choice>
    <mc:Fallback xmlns="">
      <p:transition advTm="968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Facilitating leadership decisions:</a:t>
            </a:r>
          </a:p>
          <a:p>
            <a:pPr marR="0" lvl="0" algn="l" defTabSz="914400" rtl="0" eaLnBrk="1" fontAlgn="auto" latinLnBrk="0" hangingPunct="1">
              <a:lnSpc>
                <a:spcPct val="120000"/>
              </a:lnSpc>
              <a:spcAft>
                <a:spcPts val="0"/>
              </a:spcAft>
              <a:buClr>
                <a:srgbClr val="415588"/>
              </a:buClr>
              <a:buSzPct val="100000"/>
              <a:tabLst/>
              <a:defRPr/>
            </a:pPr>
            <a:r>
              <a:rPr lang="en-US" sz="2400" b="1" dirty="0">
                <a:solidFill>
                  <a:srgbClr val="002060"/>
                </a:solidFill>
                <a:latin typeface="Times New Roman" panose="02020603050405020304" pitchFamily="18" charset="0"/>
                <a:cs typeface="Times New Roman" panose="02020603050405020304" pitchFamily="18" charset="0"/>
              </a:rPr>
              <a: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very important decision for a leader is determining who should be included in the decision-making process</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 makes a decision first and then searches for information.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challenge for the leader is thus to be a good listener.</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Making future predictions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ensure that all relevant variables and options are included in the forecast.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110208"/>
    </mc:Choice>
    <mc:Fallback xmlns="">
      <p:transition advTm="1102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Leadership decisions under stress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leaders are able to balance their professional and personal lives, they also feel the power to control their situation. The power of one's life is also about the balance between responsibility and authority.</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leaders feel that they have responsibilities that they cannot manage or do not have time for, the work environment must be permissive. </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advTm="61632"/>
    </mc:Choice>
    <mc:Fallback xmlns="">
      <p:transition advTm="616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Being able to build trust </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is important for a leader to be able to enjoy trust.</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helps to create an environment of trust around leaders that allows them to lead more effectively, engage employees and deliver results. Leaders can use both formal and informal ways of communicating.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one has to create transparency.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Presenting ideas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ideas are to be presented, it is important that they be structured clearly.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start with themselves.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89664"/>
    </mc:Choice>
    <mc:Fallback xmlns="">
      <p:transition advTm="8966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13- Self-leadership and decision-making </a:t>
            </a:r>
          </a:p>
          <a:p>
            <a:pPr marR="0" lvl="0" algn="l" defTabSz="914400" rtl="0" eaLnBrk="1" fontAlgn="auto" latinLnBrk="0" hangingPunct="1">
              <a:lnSpc>
                <a:spcPct val="120000"/>
              </a:lnSpc>
              <a:spcAft>
                <a:spcPts val="0"/>
              </a:spcAft>
              <a:buClr>
                <a:srgbClr val="415588"/>
              </a:buClr>
              <a:buSzPct val="100000"/>
              <a:tabLst/>
              <a:defRPr/>
            </a:pPr>
            <a:r>
              <a:rPr lang="en-US" sz="2000" dirty="0">
                <a:solidFill>
                  <a:srgbClr val="002060"/>
                </a:solidFill>
                <a:latin typeface="Times New Roman" panose="02020603050405020304" pitchFamily="18" charset="0"/>
                <a:cs typeface="Times New Roman" panose="02020603050405020304" pitchFamily="18" charset="0"/>
              </a:rPr>
              <a:t>-General</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 of recommendations that are useful for leaders who want to develop their own skills. These include: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develop a personal vision for what you want 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accomplish in your career</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seek challenging tasks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work assignments.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improve self-monitoring</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seek relevant feedback</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learn from your mistakes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a leader has analyzed his or her fundamental values, it is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 to set goals and prioritize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between them. Setting goals is ultimately about giving daily efforts focus and meaning. Leaders therefore need to specify both long-term and short-term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123136"/>
    </mc:Choice>
    <mc:Fallback xmlns="">
      <p:transition advTm="12313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14- Leadership styles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lang="en-US" sz="2400" dirty="0">
                <a:solidFill>
                  <a:srgbClr val="002060"/>
                </a:solidFill>
                <a:latin typeface="Times New Roman" panose="02020603050405020304" pitchFamily="18" charset="0"/>
                <a:cs typeface="Times New Roman" panose="02020603050405020304" pitchFamily="18" charset="0"/>
              </a:rPr>
              <a:t>-Leadership</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style has a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influence in decision-making.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-Authoritative decision style calls for an Autocratic leadership approach.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facilitative decision-making style will usually attracts democratic or contingency approach of leadership.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-Delegative, consultative and flexible decision-making styles attract democratic, participative and transformational leadership style.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47200"/>
    </mc:Choice>
    <mc:Fallback xmlns="">
      <p:transition advTm="472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skills essential to leaders include: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lang="en-US" sz="2400" dirty="0">
                <a:solidFill>
                  <a:srgbClr val="002060"/>
                </a:solidFill>
                <a:latin typeface="Times New Roman" panose="02020603050405020304" pitchFamily="18" charset="0"/>
                <a:cs typeface="Times New Roman" panose="02020603050405020304" pitchFamily="18" charset="0"/>
              </a:rPr>
              <a:t>Problem-solving skills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Logical reasoning</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Emotional Intelligence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Collaboration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advTm="35744"/>
    </mc:Choice>
    <mc:Fallback xmlns="">
      <p:transition advTm="3574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
                <a:srgbClr val="415588"/>
              </a:buClr>
              <a:buSzPct val="10000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vital to all management activities.</a:t>
            </a:r>
            <a:b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the key skill in the workplace and very important for leaders.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different types of decision.</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stages to follow for decision-making process.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Leaders able to make a decision under certain Environments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Effective leaders must be able to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make important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6560"/>
    </mc:Choice>
    <mc:Fallback xmlns="">
      <p:transition advTm="4656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4736"/>
    </mc:Choice>
    <mc:Fallback xmlns="">
      <p:transition spd="slow" advTm="473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5972"/>
    </mc:Choice>
    <mc:Fallback xmlns="">
      <p:transition spd="slow" advTm="597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11EA2DE-4513-4114-A5A7-537D22704BA3}">
  <ds:schemaRefs>
    <ds:schemaRef ds:uri="http://schemas.microsoft.com/sharepoint/v3/contenttype/forms"/>
  </ds:schemaRefs>
</ds:datastoreItem>
</file>

<file path=customXml/itemProps2.xml><?xml version="1.0" encoding="utf-8"?>
<ds:datastoreItem xmlns:ds="http://schemas.openxmlformats.org/officeDocument/2006/customXml" ds:itemID="{A5F04C87-3F82-4C81-BD40-027BE70436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297AC76-5ED9-4206-AF95-28E07C331C1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2226</TotalTime>
  <Words>2608</Words>
  <Application>Microsoft Office PowerPoint</Application>
  <PresentationFormat>Widescreen</PresentationFormat>
  <Paragraphs>343</Paragraphs>
  <Slides>43</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239</cp:revision>
  <dcterms:created xsi:type="dcterms:W3CDTF">2023-04-29T09:08:23Z</dcterms:created>
  <dcterms:modified xsi:type="dcterms:W3CDTF">2026-03-14T18:15:09Z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