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ink/ink1.xml" ContentType="application/inkml+xml"/>
  <Override PartName="/ppt/tags/tag4.xml" ContentType="application/vnd.openxmlformats-officedocument.presentationml.tags+xml"/>
  <Override PartName="/ppt/notesSlides/notesSlide5.xml" ContentType="application/vnd.openxmlformats-officedocument.presentationml.notesSlide+xml"/>
  <Override PartName="/ppt/ink/ink2.xml" ContentType="application/inkml+xml"/>
  <Override PartName="/ppt/tags/tag5.xml" ContentType="application/vnd.openxmlformats-officedocument.presentationml.tags+xml"/>
  <Override PartName="/ppt/notesSlides/notesSlide6.xml" ContentType="application/vnd.openxmlformats-officedocument.presentationml.notesSlide+xml"/>
  <Override PartName="/ppt/ink/ink3.xml" ContentType="application/inkml+xml"/>
  <Override PartName="/ppt/tags/tag6.xml" ContentType="application/vnd.openxmlformats-officedocument.presentationml.tags+xml"/>
  <Override PartName="/ppt/notesSlides/notesSlide7.xml" ContentType="application/vnd.openxmlformats-officedocument.presentationml.notesSlide+xml"/>
  <Override PartName="/ppt/ink/ink4.xml" ContentType="application/inkml+xml"/>
  <Override PartName="/ppt/tags/tag7.xml" ContentType="application/vnd.openxmlformats-officedocument.presentationml.tags+xml"/>
  <Override PartName="/ppt/notesSlides/notesSlide8.xml" ContentType="application/vnd.openxmlformats-officedocument.presentationml.notesSlide+xml"/>
  <Override PartName="/ppt/ink/ink5.xml" ContentType="application/inkml+xml"/>
  <Override PartName="/ppt/tags/tag8.xml" ContentType="application/vnd.openxmlformats-officedocument.presentationml.tags+xml"/>
  <Override PartName="/ppt/notesSlides/notesSlide9.xml" ContentType="application/vnd.openxmlformats-officedocument.presentationml.notesSlide+xml"/>
  <Override PartName="/ppt/ink/ink6.xml" ContentType="application/inkml+xml"/>
  <Override PartName="/ppt/tags/tag9.xml" ContentType="application/vnd.openxmlformats-officedocument.presentationml.tags+xml"/>
  <Override PartName="/ppt/notesSlides/notesSlide10.xml" ContentType="application/vnd.openxmlformats-officedocument.presentationml.notesSlide+xml"/>
  <Override PartName="/ppt/ink/ink7.xml" ContentType="application/inkml+xml"/>
  <Override PartName="/ppt/tags/tag10.xml" ContentType="application/vnd.openxmlformats-officedocument.presentationml.tags+xml"/>
  <Override PartName="/ppt/notesSlides/notesSlide11.xml" ContentType="application/vnd.openxmlformats-officedocument.presentationml.notesSlide+xml"/>
  <Override PartName="/ppt/ink/ink8.xml" ContentType="application/inkml+xml"/>
  <Override PartName="/ppt/tags/tag11.xml" ContentType="application/vnd.openxmlformats-officedocument.presentationml.tags+xml"/>
  <Override PartName="/ppt/notesSlides/notesSlide12.xml" ContentType="application/vnd.openxmlformats-officedocument.presentationml.notesSlide+xml"/>
  <Override PartName="/ppt/ink/ink9.xml" ContentType="application/inkml+xml"/>
  <Override PartName="/ppt/tags/tag12.xml" ContentType="application/vnd.openxmlformats-officedocument.presentationml.tags+xml"/>
  <Override PartName="/ppt/notesSlides/notesSlide13.xml" ContentType="application/vnd.openxmlformats-officedocument.presentationml.notesSlide+xml"/>
  <Override PartName="/ppt/ink/ink10.xml" ContentType="application/inkml+xml"/>
  <Override PartName="/ppt/tags/tag13.xml" ContentType="application/vnd.openxmlformats-officedocument.presentationml.tags+xml"/>
  <Override PartName="/ppt/notesSlides/notesSlide14.xml" ContentType="application/vnd.openxmlformats-officedocument.presentationml.notesSlide+xml"/>
  <Override PartName="/ppt/ink/ink11.xml" ContentType="application/inkml+xml"/>
  <Override PartName="/ppt/tags/tag14.xml" ContentType="application/vnd.openxmlformats-officedocument.presentationml.tags+xml"/>
  <Override PartName="/ppt/notesSlides/notesSlide15.xml" ContentType="application/vnd.openxmlformats-officedocument.presentationml.notesSlide+xml"/>
  <Override PartName="/ppt/ink/ink12.xml" ContentType="application/inkml+xml"/>
  <Override PartName="/ppt/notesSlides/notesSlide16.xml" ContentType="application/vnd.openxmlformats-officedocument.presentationml.notesSlide+xml"/>
  <Override PartName="/ppt/tags/tag15.xml" ContentType="application/vnd.openxmlformats-officedocument.presentationml.tags+xml"/>
  <Override PartName="/ppt/notesSlides/notesSlide17.xml" ContentType="application/vnd.openxmlformats-officedocument.presentationml.notesSlide+xml"/>
  <Override PartName="/ppt/ink/ink13.xml" ContentType="application/inkml+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8.xml" ContentType="application/vnd.openxmlformats-officedocument.presentationml.notesSlide+xml"/>
  <Override PartName="/ppt/tags/tag23.xml" ContentType="application/vnd.openxmlformats-officedocument.presentationml.tags+xml"/>
  <Override PartName="/ppt/notesSlides/notesSlide19.xml" ContentType="application/vnd.openxmlformats-officedocument.presentationml.notesSlide+xml"/>
  <Override PartName="/ppt/tags/tag24.xml" ContentType="application/vnd.openxmlformats-officedocument.presentationml.tags+xml"/>
  <Override PartName="/ppt/notesSlides/notesSlide20.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Override PartName="/ppt/tags/tag26.xml" ContentType="application/vnd.openxmlformats-officedocument.presentationml.tags+xml"/>
  <Override PartName="/ppt/notesSlides/notesSlide22.xml" ContentType="application/vnd.openxmlformats-officedocument.presentationml.notesSlide+xml"/>
  <Override PartName="/ppt/tags/tag27.xml" ContentType="application/vnd.openxmlformats-officedocument.presentationml.tags+xml"/>
  <Override PartName="/ppt/notesSlides/notesSlide23.xml" ContentType="application/vnd.openxmlformats-officedocument.presentationml.notesSlide+xml"/>
  <Override PartName="/ppt/tags/tag28.xml" ContentType="application/vnd.openxmlformats-officedocument.presentationml.tags+xml"/>
  <Override PartName="/ppt/notesSlides/notesSlide24.xml" ContentType="application/vnd.openxmlformats-officedocument.presentationml.notesSlide+xml"/>
  <Override PartName="/ppt/tags/tag29.xml" ContentType="application/vnd.openxmlformats-officedocument.presentationml.tags+xml"/>
  <Override PartName="/ppt/notesSlides/notesSlide25.xml" ContentType="application/vnd.openxmlformats-officedocument.presentationml.notesSlide+xml"/>
  <Override PartName="/ppt/tags/tag30.xml" ContentType="application/vnd.openxmlformats-officedocument.presentationml.tags+xml"/>
  <Override PartName="/ppt/notesSlides/notesSlide26.xml" ContentType="application/vnd.openxmlformats-officedocument.presentationml.notesSlide+xml"/>
  <Override PartName="/ppt/tags/tag31.xml" ContentType="application/vnd.openxmlformats-officedocument.presentationml.tags+xml"/>
  <Override PartName="/ppt/notesSlides/notesSlide27.xml" ContentType="application/vnd.openxmlformats-officedocument.presentationml.notesSlide+xml"/>
  <Override PartName="/ppt/tags/tag32.xml" ContentType="application/vnd.openxmlformats-officedocument.presentationml.tags+xml"/>
  <Override PartName="/ppt/notesSlides/notesSlide28.xml" ContentType="application/vnd.openxmlformats-officedocument.presentationml.notesSlide+xml"/>
  <Override PartName="/ppt/tags/tag33.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34.xml" ContentType="application/vnd.openxmlformats-officedocument.presentationml.tags+xml"/>
  <Override PartName="/ppt/notesSlides/notesSlide32.xml" ContentType="application/vnd.openxmlformats-officedocument.presentationml.notesSlide+xml"/>
  <Override PartName="/ppt/ink/ink1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257" r:id="rId3"/>
    <p:sldId id="382" r:id="rId4"/>
    <p:sldId id="509" r:id="rId5"/>
    <p:sldId id="259" r:id="rId6"/>
    <p:sldId id="510" r:id="rId7"/>
    <p:sldId id="512" r:id="rId8"/>
    <p:sldId id="511" r:id="rId9"/>
    <p:sldId id="516" r:id="rId10"/>
    <p:sldId id="515" r:id="rId11"/>
    <p:sldId id="517" r:id="rId12"/>
    <p:sldId id="518" r:id="rId13"/>
    <p:sldId id="557" r:id="rId14"/>
    <p:sldId id="519" r:id="rId15"/>
    <p:sldId id="521" r:id="rId16"/>
    <p:sldId id="541" r:id="rId17"/>
    <p:sldId id="542" r:id="rId18"/>
    <p:sldId id="461" r:id="rId19"/>
    <p:sldId id="398" r:id="rId20"/>
    <p:sldId id="383" r:id="rId21"/>
    <p:sldId id="526" r:id="rId22"/>
    <p:sldId id="527" r:id="rId23"/>
    <p:sldId id="529" r:id="rId24"/>
    <p:sldId id="528" r:id="rId25"/>
    <p:sldId id="530" r:id="rId26"/>
    <p:sldId id="531" r:id="rId27"/>
    <p:sldId id="533" r:id="rId28"/>
    <p:sldId id="532" r:id="rId29"/>
    <p:sldId id="534" r:id="rId30"/>
    <p:sldId id="535" r:id="rId31"/>
    <p:sldId id="536" r:id="rId32"/>
    <p:sldId id="537" r:id="rId33"/>
    <p:sldId id="543" r:id="rId34"/>
    <p:sldId id="538" r:id="rId35"/>
    <p:sldId id="544" r:id="rId36"/>
    <p:sldId id="539" r:id="rId37"/>
    <p:sldId id="545" r:id="rId38"/>
    <p:sldId id="554" r:id="rId39"/>
    <p:sldId id="555" r:id="rId40"/>
    <p:sldId id="556" r:id="rId41"/>
    <p:sldId id="55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754" autoAdjust="0"/>
    <p:restoredTop sz="72727" autoAdjust="0"/>
  </p:normalViewPr>
  <p:slideViewPr>
    <p:cSldViewPr snapToGrid="0">
      <p:cViewPr varScale="1">
        <p:scale>
          <a:sx n="46" d="100"/>
          <a:sy n="46" d="100"/>
        </p:scale>
        <p:origin x="1108" y="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9T07:52:57.039"/>
    </inkml:context>
    <inkml:brush xml:id="br0">
      <inkml:brushProperty name="width" value="0.08819" units="cm"/>
      <inkml:brushProperty name="height" value="0.35278" units="cm"/>
      <inkml:brushProperty name="color" value="#92D050"/>
      <inkml:brushProperty name="tip" value="rectangle"/>
      <inkml:brushProperty name="rasterOp" value="maskPen"/>
    </inkml:brush>
  </inkml:definitions>
  <inkml:trace contextRef="#ctx0" brushRef="#br0">11077 5415 0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3/4/2023</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D8E4BA-4009-0F42-BF9E-E2B500AD436C}" type="slidenum">
              <a:rPr lang="x-none" smtClean="0"/>
              <a:t>2</a:t>
            </a:fld>
            <a:endParaRPr lang="x-none"/>
          </a:p>
        </p:txBody>
      </p:sp>
    </p:spTree>
    <p:extLst>
      <p:ext uri="{BB962C8B-B14F-4D97-AF65-F5344CB8AC3E}">
        <p14:creationId xmlns:p14="http://schemas.microsoft.com/office/powerpoint/2010/main" val="482827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3</a:t>
            </a:fld>
            <a:endParaRPr lang="x-none"/>
          </a:p>
        </p:txBody>
      </p:sp>
    </p:spTree>
    <p:extLst>
      <p:ext uri="{BB962C8B-B14F-4D97-AF65-F5344CB8AC3E}">
        <p14:creationId xmlns:p14="http://schemas.microsoft.com/office/powerpoint/2010/main" val="78110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3365762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0851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09802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3231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360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4794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1949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9589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94463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28013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2719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655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21421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25</a:t>
            </a:fld>
            <a:endParaRPr lang="x-none"/>
          </a:p>
        </p:txBody>
      </p:sp>
    </p:spTree>
    <p:extLst>
      <p:ext uri="{BB962C8B-B14F-4D97-AF65-F5344CB8AC3E}">
        <p14:creationId xmlns:p14="http://schemas.microsoft.com/office/powerpoint/2010/main" val="12740156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9665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32650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939197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81125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04959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82608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5006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71565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00835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57398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39424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7289517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1683122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D8E4BA-4009-0F42-BF9E-E2B500AD436C}" type="slidenum">
              <a:rPr lang="x-none" smtClean="0"/>
              <a:t>39</a:t>
            </a:fld>
            <a:endParaRPr lang="x-none"/>
          </a:p>
        </p:txBody>
      </p:sp>
    </p:spTree>
    <p:extLst>
      <p:ext uri="{BB962C8B-B14F-4D97-AF65-F5344CB8AC3E}">
        <p14:creationId xmlns:p14="http://schemas.microsoft.com/office/powerpoint/2010/main" val="1040578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F19471F-DFE3-4FED-982C-6AB316105B29}" type="slidenum">
              <a:rPr lang="en-US"/>
              <a:pPr>
                <a:defRPr/>
              </a:pPr>
              <a:t>‹#›</a:t>
            </a:fld>
            <a:endParaRPr lang="en-US" dirty="0"/>
          </a:p>
        </p:txBody>
      </p:sp>
    </p:spTree>
    <p:extLst>
      <p:ext uri="{BB962C8B-B14F-4D97-AF65-F5344CB8AC3E}">
        <p14:creationId xmlns:p14="http://schemas.microsoft.com/office/powerpoint/2010/main" val="1797406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26332C7-8112-4A64-A2F0-1F34F3618770}" type="slidenum">
              <a:rPr lang="en-US"/>
              <a:pPr>
                <a:defRPr/>
              </a:pPr>
              <a:t>‹#›</a:t>
            </a:fld>
            <a:endParaRPr lang="en-US" dirty="0"/>
          </a:p>
        </p:txBody>
      </p:sp>
    </p:spTree>
    <p:extLst>
      <p:ext uri="{BB962C8B-B14F-4D97-AF65-F5344CB8AC3E}">
        <p14:creationId xmlns:p14="http://schemas.microsoft.com/office/powerpoint/2010/main" val="265818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DE75034-20CB-4B78-9A6A-5EF6508D9CB5}" type="slidenum">
              <a:rPr lang="en-US"/>
              <a:pPr>
                <a:defRPr/>
              </a:pPr>
              <a:t>‹#›</a:t>
            </a:fld>
            <a:endParaRPr lang="en-US" dirty="0"/>
          </a:p>
        </p:txBody>
      </p:sp>
    </p:spTree>
    <p:extLst>
      <p:ext uri="{BB962C8B-B14F-4D97-AF65-F5344CB8AC3E}">
        <p14:creationId xmlns:p14="http://schemas.microsoft.com/office/powerpoint/2010/main" val="4044635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0CC97120-1B97-4FCB-8F7B-B40387EDF197}" type="slidenum">
              <a:rPr lang="en-US"/>
              <a:pPr>
                <a:defRPr/>
              </a:pPr>
              <a:t>‹#›</a:t>
            </a:fld>
            <a:endParaRPr lang="en-US" dirty="0"/>
          </a:p>
        </p:txBody>
      </p:sp>
    </p:spTree>
    <p:extLst>
      <p:ext uri="{BB962C8B-B14F-4D97-AF65-F5344CB8AC3E}">
        <p14:creationId xmlns:p14="http://schemas.microsoft.com/office/powerpoint/2010/main" val="30355846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8" name="Rectangle 6"/>
          <p:cNvSpPr>
            <a:spLocks noGrp="1" noChangeArrowheads="1"/>
          </p:cNvSpPr>
          <p:nvPr>
            <p:ph type="sldNum" sz="quarter" idx="11"/>
          </p:nvPr>
        </p:nvSpPr>
        <p:spPr>
          <a:ln/>
        </p:spPr>
        <p:txBody>
          <a:bodyPr/>
          <a:lstStyle>
            <a:lvl1pPr>
              <a:defRPr/>
            </a:lvl1pPr>
          </a:lstStyle>
          <a:p>
            <a:pPr>
              <a:defRPr/>
            </a:pPr>
            <a:r>
              <a:rPr lang="en-US" dirty="0"/>
              <a:t>Chapter 3 - </a:t>
            </a:r>
            <a:fld id="{F44058BC-8193-4C84-AE87-F14EEA3AD473}" type="slidenum">
              <a:rPr lang="en-US"/>
              <a:pPr>
                <a:defRPr/>
              </a:pPr>
              <a:t>‹#›</a:t>
            </a:fld>
            <a:endParaRPr lang="en-US" dirty="0"/>
          </a:p>
        </p:txBody>
      </p:sp>
    </p:spTree>
    <p:extLst>
      <p:ext uri="{BB962C8B-B14F-4D97-AF65-F5344CB8AC3E}">
        <p14:creationId xmlns:p14="http://schemas.microsoft.com/office/powerpoint/2010/main" val="935675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4" name="Rectangle 6"/>
          <p:cNvSpPr>
            <a:spLocks noGrp="1" noChangeArrowheads="1"/>
          </p:cNvSpPr>
          <p:nvPr>
            <p:ph type="sldNum" sz="quarter" idx="11"/>
          </p:nvPr>
        </p:nvSpPr>
        <p:spPr>
          <a:ln/>
        </p:spPr>
        <p:txBody>
          <a:bodyPr/>
          <a:lstStyle>
            <a:lvl1pPr>
              <a:defRPr/>
            </a:lvl1pPr>
          </a:lstStyle>
          <a:p>
            <a:pPr>
              <a:defRPr/>
            </a:pPr>
            <a:r>
              <a:rPr lang="en-US" dirty="0"/>
              <a:t>Chapter 3 - </a:t>
            </a:r>
            <a:fld id="{CB5A7B57-FDA6-471D-8D9D-314090741BB6}" type="slidenum">
              <a:rPr lang="en-US"/>
              <a:pPr>
                <a:defRPr/>
              </a:pPr>
              <a:t>‹#›</a:t>
            </a:fld>
            <a:endParaRPr lang="en-US" dirty="0"/>
          </a:p>
        </p:txBody>
      </p:sp>
    </p:spTree>
    <p:extLst>
      <p:ext uri="{BB962C8B-B14F-4D97-AF65-F5344CB8AC3E}">
        <p14:creationId xmlns:p14="http://schemas.microsoft.com/office/powerpoint/2010/main" val="2072869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3" name="Rectangle 6"/>
          <p:cNvSpPr>
            <a:spLocks noGrp="1" noChangeArrowheads="1"/>
          </p:cNvSpPr>
          <p:nvPr>
            <p:ph type="sldNum" sz="quarter" idx="11"/>
          </p:nvPr>
        </p:nvSpPr>
        <p:spPr>
          <a:ln/>
        </p:spPr>
        <p:txBody>
          <a:bodyPr/>
          <a:lstStyle>
            <a:lvl1pPr>
              <a:defRPr/>
            </a:lvl1pPr>
          </a:lstStyle>
          <a:p>
            <a:pPr>
              <a:defRPr/>
            </a:pPr>
            <a:r>
              <a:rPr lang="en-US" dirty="0"/>
              <a:t>Chapter 3 - </a:t>
            </a:r>
            <a:fld id="{5233E962-D118-4E33-B0C5-7EAF92DC44DB}" type="slidenum">
              <a:rPr lang="en-US"/>
              <a:pPr>
                <a:defRPr/>
              </a:pPr>
              <a:t>‹#›</a:t>
            </a:fld>
            <a:endParaRPr lang="en-US" dirty="0"/>
          </a:p>
        </p:txBody>
      </p:sp>
    </p:spTree>
    <p:extLst>
      <p:ext uri="{BB962C8B-B14F-4D97-AF65-F5344CB8AC3E}">
        <p14:creationId xmlns:p14="http://schemas.microsoft.com/office/powerpoint/2010/main" val="156726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C5F25F37-9996-41BE-B4F9-CFF4B841D12C}" type="slidenum">
              <a:rPr lang="en-US"/>
              <a:pPr>
                <a:defRPr/>
              </a:pPr>
              <a:t>‹#›</a:t>
            </a:fld>
            <a:endParaRPr lang="en-US" dirty="0"/>
          </a:p>
        </p:txBody>
      </p:sp>
    </p:spTree>
    <p:extLst>
      <p:ext uri="{BB962C8B-B14F-4D97-AF65-F5344CB8AC3E}">
        <p14:creationId xmlns:p14="http://schemas.microsoft.com/office/powerpoint/2010/main" val="1837799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145AE6D7-1BF4-4ABF-934B-F3DA5061D030}" type="slidenum">
              <a:rPr lang="en-US"/>
              <a:pPr>
                <a:defRPr/>
              </a:pPr>
              <a:t>‹#›</a:t>
            </a:fld>
            <a:endParaRPr lang="en-US" dirty="0"/>
          </a:p>
        </p:txBody>
      </p:sp>
    </p:spTree>
    <p:extLst>
      <p:ext uri="{BB962C8B-B14F-4D97-AF65-F5344CB8AC3E}">
        <p14:creationId xmlns:p14="http://schemas.microsoft.com/office/powerpoint/2010/main" val="22850136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F48C681-AA8C-48E7-90F1-786B1AD02D7F}" type="slidenum">
              <a:rPr lang="en-US"/>
              <a:pPr>
                <a:defRPr/>
              </a:pPr>
              <a:t>‹#›</a:t>
            </a:fld>
            <a:endParaRPr lang="en-US" dirty="0"/>
          </a:p>
        </p:txBody>
      </p:sp>
    </p:spTree>
    <p:extLst>
      <p:ext uri="{BB962C8B-B14F-4D97-AF65-F5344CB8AC3E}">
        <p14:creationId xmlns:p14="http://schemas.microsoft.com/office/powerpoint/2010/main" val="2829679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383F6B4B-1BD5-4904-8F88-761289A0A13B}" type="slidenum">
              <a:rPr lang="en-US"/>
              <a:pPr>
                <a:defRPr/>
              </a:pPr>
              <a:t>‹#›</a:t>
            </a:fld>
            <a:endParaRPr lang="en-US" dirty="0"/>
          </a:p>
        </p:txBody>
      </p:sp>
    </p:spTree>
    <p:extLst>
      <p:ext uri="{BB962C8B-B14F-4D97-AF65-F5344CB8AC3E}">
        <p14:creationId xmlns:p14="http://schemas.microsoft.com/office/powerpoint/2010/main" val="3349367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smtClean="0">
                <a:latin typeface="+mn-lt"/>
              </a:defRPr>
            </a:lvl1pPr>
          </a:lstStyle>
          <a:p>
            <a:pPr>
              <a:defRPr/>
            </a:pPr>
            <a:r>
              <a:rPr lang="en-US" dirty="0"/>
              <a:t>Copyright © 2012 Pearson Education, Inc. publishing as Prentice Hall </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smtClean="0">
                <a:latin typeface="+mn-lt"/>
              </a:defRPr>
            </a:lvl1pPr>
          </a:lstStyle>
          <a:p>
            <a:pPr>
              <a:defRPr/>
            </a:pPr>
            <a:r>
              <a:rPr lang="en-US" dirty="0"/>
              <a:t>Chapter 3 - </a:t>
            </a:r>
            <a:fld id="{C3F18AB7-464E-474F-B0C5-A00EDA8B516B}" type="slidenum">
              <a:rPr lang="en-US"/>
              <a:pPr>
                <a:defRPr/>
              </a:pPr>
              <a:t>‹#›</a:t>
            </a:fld>
            <a:endParaRPr lang="en-US" dirty="0"/>
          </a:p>
        </p:txBody>
      </p:sp>
    </p:spTree>
    <p:extLst>
      <p:ext uri="{BB962C8B-B14F-4D97-AF65-F5344CB8AC3E}">
        <p14:creationId xmlns:p14="http://schemas.microsoft.com/office/powerpoint/2010/main" val="2940729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notesSlide" Target="../notesSlides/notesSlide2.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2.sv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notesSlide" Target="../notesSlides/notesSlide3.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2.svg"/></Relationships>
</file>

<file path=ppt/slides/_rels/slide5.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notesSlide" Target="../notesSlides/notesSlide4.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emf"/><Relationship Id="rId9" Type="http://schemas.openxmlformats.org/officeDocument/2006/relationships/customXml" Target="../ink/ink1.xml"/></Relationships>
</file>

<file path=ppt/slides/_rels/slide6.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15.png"/><Relationship Id="rId18" Type="http://schemas.openxmlformats.org/officeDocument/2006/relationships/image" Target="../media/image20.svg"/><Relationship Id="rId3" Type="http://schemas.openxmlformats.org/officeDocument/2006/relationships/notesSlide" Target="../notesSlides/notesSlide5.xml"/><Relationship Id="rId7" Type="http://schemas.openxmlformats.org/officeDocument/2006/relationships/image" Target="../media/image9.emf"/><Relationship Id="rId12" Type="http://schemas.openxmlformats.org/officeDocument/2006/relationships/image" Target="../media/image42.png"/><Relationship Id="rId17" Type="http://schemas.openxmlformats.org/officeDocument/2006/relationships/image" Target="../media/image19.png"/><Relationship Id="rId2" Type="http://schemas.openxmlformats.org/officeDocument/2006/relationships/slideLayout" Target="../slideLayouts/slideLayout7.xml"/><Relationship Id="rId16" Type="http://schemas.openxmlformats.org/officeDocument/2006/relationships/image" Target="../media/image18.svg"/><Relationship Id="rId1" Type="http://schemas.openxmlformats.org/officeDocument/2006/relationships/tags" Target="../tags/tag4.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17.png"/><Relationship Id="rId19" Type="http://schemas.openxmlformats.org/officeDocument/2006/relationships/image" Target="../media/image21.jpeg"/><Relationship Id="rId4" Type="http://schemas.openxmlformats.org/officeDocument/2006/relationships/image" Target="../media/image13.emf"/><Relationship Id="rId9" Type="http://schemas.openxmlformats.org/officeDocument/2006/relationships/customXml" Target="../ink/ink2.xml"/><Relationship Id="rId14" Type="http://schemas.openxmlformats.org/officeDocument/2006/relationships/image" Target="../media/image16.svg"/></Relationships>
</file>

<file path=ppt/slides/_rels/slide7.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15.png"/><Relationship Id="rId3" Type="http://schemas.openxmlformats.org/officeDocument/2006/relationships/notesSlide" Target="../notesSlides/notesSlide6.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emf"/><Relationship Id="rId9" Type="http://schemas.openxmlformats.org/officeDocument/2006/relationships/customXml" Target="../ink/ink3.xml"/><Relationship Id="rId14" Type="http://schemas.openxmlformats.org/officeDocument/2006/relationships/image" Target="../media/image16.svg"/></Relationships>
</file>

<file path=ppt/slides/_rels/slide8.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15.png"/><Relationship Id="rId3" Type="http://schemas.openxmlformats.org/officeDocument/2006/relationships/notesSlide" Target="../notesSlides/notesSlide7.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emf"/><Relationship Id="rId9" Type="http://schemas.openxmlformats.org/officeDocument/2006/relationships/customXml" Target="../ink/ink4.xml"/><Relationship Id="rId14" Type="http://schemas.openxmlformats.org/officeDocument/2006/relationships/image" Target="../media/image16.svg"/></Relationships>
</file>

<file path=ppt/slides/_rels/slide9.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17.png"/><Relationship Id="rId3" Type="http://schemas.openxmlformats.org/officeDocument/2006/relationships/notesSlide" Target="../notesSlides/notesSlide8.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emf"/><Relationship Id="rId9" Type="http://schemas.openxmlformats.org/officeDocument/2006/relationships/customXml" Target="../ink/ink5.xml"/><Relationship Id="rId14" Type="http://schemas.openxmlformats.org/officeDocument/2006/relationships/image" Target="../media/image18.svg"/></Relationships>
</file>

<file path=ppt/slides/_rels/slide10.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17.png"/><Relationship Id="rId3" Type="http://schemas.openxmlformats.org/officeDocument/2006/relationships/notesSlide" Target="../notesSlides/notesSlide9.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emf"/><Relationship Id="rId9" Type="http://schemas.openxmlformats.org/officeDocument/2006/relationships/customXml" Target="../ink/ink6.xml"/><Relationship Id="rId14" Type="http://schemas.openxmlformats.org/officeDocument/2006/relationships/image" Target="../media/image18.svg"/></Relationships>
</file>

<file path=ppt/slides/_rels/slide11.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22.png"/><Relationship Id="rId3" Type="http://schemas.openxmlformats.org/officeDocument/2006/relationships/notesSlide" Target="../notesSlides/notesSlide10.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20.svg"/><Relationship Id="rId4" Type="http://schemas.openxmlformats.org/officeDocument/2006/relationships/image" Target="../media/image13.emf"/><Relationship Id="rId9" Type="http://schemas.openxmlformats.org/officeDocument/2006/relationships/customXml" Target="../ink/ink7.xml"/><Relationship Id="rId14" Type="http://schemas.openxmlformats.org/officeDocument/2006/relationships/image" Target="../media/image19.png"/></Relationships>
</file>

<file path=ppt/slides/_rels/slide12.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22.png"/><Relationship Id="rId3" Type="http://schemas.openxmlformats.org/officeDocument/2006/relationships/notesSlide" Target="../notesSlides/notesSlide11.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20.svg"/><Relationship Id="rId4" Type="http://schemas.openxmlformats.org/officeDocument/2006/relationships/image" Target="../media/image13.emf"/><Relationship Id="rId9" Type="http://schemas.openxmlformats.org/officeDocument/2006/relationships/customXml" Target="../ink/ink8.xml"/><Relationship Id="rId14" Type="http://schemas.openxmlformats.org/officeDocument/2006/relationships/image" Target="../media/image19.png"/></Relationships>
</file>

<file path=ppt/slides/_rels/slide13.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22.png"/><Relationship Id="rId3" Type="http://schemas.openxmlformats.org/officeDocument/2006/relationships/notesSlide" Target="../notesSlides/notesSlide12.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20.svg"/><Relationship Id="rId4" Type="http://schemas.openxmlformats.org/officeDocument/2006/relationships/image" Target="../media/image13.emf"/><Relationship Id="rId9" Type="http://schemas.openxmlformats.org/officeDocument/2006/relationships/customXml" Target="../ink/ink9.xml"/><Relationship Id="rId14" Type="http://schemas.openxmlformats.org/officeDocument/2006/relationships/image" Target="../media/image19.png"/></Relationships>
</file>

<file path=ppt/slides/_rels/slide14.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24.jpeg"/><Relationship Id="rId3" Type="http://schemas.openxmlformats.org/officeDocument/2006/relationships/notesSlide" Target="../notesSlides/notesSlide13.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8.emf"/><Relationship Id="rId5" Type="http://schemas.openxmlformats.org/officeDocument/2006/relationships/image" Target="../media/image23.png"/><Relationship Id="rId4" Type="http://schemas.openxmlformats.org/officeDocument/2006/relationships/image" Target="../media/image13.emf"/><Relationship Id="rId9" Type="http://schemas.openxmlformats.org/officeDocument/2006/relationships/customXml" Target="../ink/ink10.xml"/></Relationships>
</file>

<file path=ppt/slides/_rels/slide15.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24.jpeg"/><Relationship Id="rId3" Type="http://schemas.openxmlformats.org/officeDocument/2006/relationships/notesSlide" Target="../notesSlides/notesSlide14.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8.emf"/><Relationship Id="rId5" Type="http://schemas.openxmlformats.org/officeDocument/2006/relationships/image" Target="../media/image23.png"/><Relationship Id="rId4" Type="http://schemas.openxmlformats.org/officeDocument/2006/relationships/image" Target="../media/image13.emf"/><Relationship Id="rId9" Type="http://schemas.openxmlformats.org/officeDocument/2006/relationships/customXml" Target="../ink/ink11.xml"/></Relationships>
</file>

<file path=ppt/slides/_rels/slide16.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24.jpeg"/><Relationship Id="rId3" Type="http://schemas.openxmlformats.org/officeDocument/2006/relationships/notesSlide" Target="../notesSlides/notesSlide15.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8.emf"/><Relationship Id="rId5" Type="http://schemas.openxmlformats.org/officeDocument/2006/relationships/image" Target="../media/image23.png"/><Relationship Id="rId4" Type="http://schemas.openxmlformats.org/officeDocument/2006/relationships/image" Target="../media/image13.emf"/><Relationship Id="rId9" Type="http://schemas.openxmlformats.org/officeDocument/2006/relationships/customXml" Target="../ink/ink12.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6.xml"/><Relationship Id="rId1" Type="http://schemas.openxmlformats.org/officeDocument/2006/relationships/slideLayout" Target="../slideLayouts/slideLayout17.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notesSlide" Target="../notesSlides/notesSlide17.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emf"/><Relationship Id="rId9" Type="http://schemas.openxmlformats.org/officeDocument/2006/relationships/customXml" Target="../ink/ink13.xml"/></Relationships>
</file>

<file path=ppt/slides/_rels/slide19.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5.jpeg"/></Relationships>
</file>

<file path=ppt/slides/_rels/slide2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18.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26.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19.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27.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0.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2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1.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29.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2.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30.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3.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3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4.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3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5.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3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6.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3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7.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35.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8.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36.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notesSlide" Target="../notesSlides/notesSlide29.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3.emf"/><Relationship Id="rId5" Type="http://schemas.openxmlformats.org/officeDocument/2006/relationships/image" Target="../media/image9.emf"/><Relationship Id="rId10" Type="http://schemas.openxmlformats.org/officeDocument/2006/relationships/image" Target="../media/image7.png"/><Relationship Id="rId4" Type="http://schemas.openxmlformats.org/officeDocument/2006/relationships/image" Target="../media/image8.emf"/><Relationship Id="rId9" Type="http://schemas.openxmlformats.org/officeDocument/2006/relationships/image" Target="../media/image26.jpeg"/></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30.xml"/><Relationship Id="rId1" Type="http://schemas.openxmlformats.org/officeDocument/2006/relationships/slideLayout" Target="../slideLayouts/slideLayout17.xml"/><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31.xml"/><Relationship Id="rId1" Type="http://schemas.openxmlformats.org/officeDocument/2006/relationships/slideLayout" Target="../slideLayouts/slideLayout17.xml"/><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2.xml"/><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customXml" Target="../ink/ink14.xml"/><Relationship Id="rId7"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140183"/>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56389" y="4135117"/>
            <a:ext cx="7651717" cy="2722883"/>
          </a:xfrm>
          <a:prstGeom prst="rect">
            <a:avLst/>
          </a:prstGeom>
        </p:spPr>
      </p:pic>
      <p:pic>
        <p:nvPicPr>
          <p:cNvPr id="13" name="Picture 12"/>
          <p:cNvPicPr>
            <a:picLocks noChangeAspect="1"/>
          </p:cNvPicPr>
          <p:nvPr/>
        </p:nvPicPr>
        <p:blipFill>
          <a:blip r:embed="rId6"/>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56389" y="4449715"/>
            <a:ext cx="7019201" cy="2093685"/>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lecture No. 7</a:t>
            </a:r>
            <a:b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BY </a:t>
            </a:r>
            <a:r>
              <a:rPr lang="en-US" sz="4400" b="1" dirty="0">
                <a:solidFill>
                  <a:srgbClr val="FFC000"/>
                </a:solidFill>
                <a:latin typeface="Sakkal Majalla" panose="02000000000000000000" pitchFamily="2" charset="-78"/>
                <a:ea typeface="Poppins ExtraBold"/>
                <a:cs typeface="Sakkal Majalla" panose="02000000000000000000" pitchFamily="2" charset="-78"/>
                <a:sym typeface="Poppins ExtraBold"/>
              </a:rPr>
              <a:t>      Dr. Manal  El-Sayed</a:t>
            </a:r>
            <a:endParaRPr sz="4400" b="1" dirty="0">
              <a:solidFill>
                <a:srgbClr val="FFC000"/>
              </a:solidFill>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3638144" y="1900238"/>
            <a:ext cx="8566555" cy="3243262"/>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7</a:t>
            </a:r>
          </a:p>
          <a:p>
            <a:pPr marL="0" marR="0" lvl="0" indent="0" algn="ctr" defTabSz="914400" rtl="0" eaLnBrk="1" fontAlgn="auto" latinLnBrk="0" hangingPunct="1">
              <a:spcBef>
                <a:spcPts val="0"/>
              </a:spcBef>
              <a:spcAft>
                <a:spcPts val="0"/>
              </a:spcAft>
              <a:buClrTx/>
              <a:buSzTx/>
              <a:buFontTx/>
              <a:buNone/>
              <a:tabLst/>
              <a:defRPr/>
            </a:pPr>
            <a:r>
              <a:rPr lang="en-US" sz="5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Planning business messages</a:t>
            </a:r>
            <a:endParaRPr kumimoji="0" lang="ar-EG"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686686" y="227342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5"/>
          <a:stretch>
            <a:fillRect/>
          </a:stretch>
        </p:blipFill>
        <p:spPr>
          <a:xfrm>
            <a:off x="2440788" y="5954836"/>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46745" y="-601579"/>
            <a:ext cx="11375760" cy="2249905"/>
          </a:xfrm>
          <a:prstGeom prst="rect">
            <a:avLst/>
          </a:prstGeom>
        </p:spPr>
      </p:pic>
      <p:sp>
        <p:nvSpPr>
          <p:cNvPr id="7" name="TextBox 6"/>
          <p:cNvSpPr txBox="1"/>
          <p:nvPr/>
        </p:nvSpPr>
        <p:spPr>
          <a:xfrm>
            <a:off x="3019522" y="125142"/>
            <a:ext cx="10022709"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Test your knowledge for the </a:t>
            </a:r>
            <a:r>
              <a:rPr lang="en-US" sz="3200" b="1" kern="0" dirty="0">
                <a:solidFill>
                  <a:srgbClr val="FFFFFF"/>
                </a:solidFill>
                <a:effectLst>
                  <a:outerShdw blurRad="38100" dist="38100" dir="2700000" algn="tl">
                    <a:srgbClr val="C0C0C0"/>
                  </a:outerShdw>
                </a:effectLst>
                <a:latin typeface="Tahoma"/>
              </a:rPr>
              <a:t>previous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rPr>
              <a:t>lecture </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8" name="TextBox 7"/>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943505" y="1741592"/>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374121" y="1741592"/>
            <a:ext cx="8791478" cy="383491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Categories of Nonverbal Communication</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Identify nonverbal signals.  </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Gestures and postures </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Misreading and Faking</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How to communicate online.</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Developing Your Business Etiquette at your workplace and social setting. </a:t>
            </a:r>
          </a:p>
        </p:txBody>
      </p:sp>
    </p:spTree>
    <p:custDataLst>
      <p:tags r:id="rId1"/>
    </p:custDataLst>
    <p:extLst>
      <p:ext uri="{BB962C8B-B14F-4D97-AF65-F5344CB8AC3E}">
        <p14:creationId xmlns:p14="http://schemas.microsoft.com/office/powerpoint/2010/main" val="5188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5"/>
          <a:stretch>
            <a:fillRect/>
          </a:stretch>
        </p:blipFill>
        <p:spPr>
          <a:xfrm>
            <a:off x="2440788" y="5954836"/>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04"/>
            <a:ext cx="9533101" cy="1953688"/>
          </a:xfrm>
          <a:prstGeom prst="rect">
            <a:avLst/>
          </a:prstGeom>
        </p:spPr>
      </p:pic>
      <p:sp>
        <p:nvSpPr>
          <p:cNvPr id="7" name="TextBox 6"/>
          <p:cNvSpPr txBox="1"/>
          <p:nvPr/>
        </p:nvSpPr>
        <p:spPr>
          <a:xfrm>
            <a:off x="2828024" y="668792"/>
            <a:ext cx="5569063" cy="584775"/>
          </a:xfrm>
          <a:prstGeom prst="rect">
            <a:avLst/>
          </a:prstGeom>
          <a:noFill/>
        </p:spPr>
        <p:txBody>
          <a:bodyPr wrap="squar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46745" y="391965"/>
            <a:ext cx="2116285" cy="584775"/>
          </a:xfrm>
          <a:prstGeom prst="rect">
            <a:avLst/>
          </a:prstGeom>
          <a:noFill/>
        </p:spPr>
        <p:txBody>
          <a:bodyPr wrap="non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Lecture 7</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062082" y="759944"/>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009991" y="1840036"/>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Using the Three-Step Writing Process</a:t>
            </a:r>
          </a:p>
          <a:p>
            <a:pPr marL="228600" lvl="0" indent="-228600">
              <a:spcBef>
                <a:spcPct val="30000"/>
              </a:spcBef>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Explain what it means to analyze the situation when planning a message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How to define your purpose to plan for you message.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How to analyze the purpose of your massage.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How to profile your audience.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lang="en-US" b="0" kern="0" dirty="0">
              <a:solidFill>
                <a:srgbClr val="000000"/>
              </a:solidFill>
              <a:effectLst>
                <a:outerShdw blurRad="50800" dist="38100" dir="8100000" algn="tr" rotWithShape="0">
                  <a:srgbClr val="808080">
                    <a:alpha val="40000"/>
                  </a:srgbClr>
                </a:outerShdw>
              </a:effectLst>
              <a:latin typeface="Arial"/>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 calcmode="lin" valueType="num">
                                      <p:cBhvr additive="base">
                                        <p:cTn id="1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additive="base">
                                        <p:cTn id="1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807132"/>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5" name="Title 5">
            <a:extLst>
              <a:ext uri="{FF2B5EF4-FFF2-40B4-BE49-F238E27FC236}">
                <a16:creationId xmlns:a16="http://schemas.microsoft.com/office/drawing/2014/main" id="{45580840-5E60-AAB0-DD18-3013EF27A29B}"/>
              </a:ext>
            </a:extLst>
          </p:cNvPr>
          <p:cNvSpPr txBox="1">
            <a:spLocks/>
          </p:cNvSpPr>
          <p:nvPr/>
        </p:nvSpPr>
        <p:spPr bwMode="auto">
          <a:xfrm>
            <a:off x="1976402" y="2046204"/>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Understanding the Three-Step Writing Process</a:t>
            </a:r>
          </a:p>
        </p:txBody>
      </p:sp>
    </p:spTree>
    <p:custDataLst>
      <p:tags r:id="rId1"/>
    </p:custDataLst>
    <p:extLst>
      <p:ext uri="{BB962C8B-B14F-4D97-AF65-F5344CB8AC3E}">
        <p14:creationId xmlns:p14="http://schemas.microsoft.com/office/powerpoint/2010/main" val="1302660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45741" y="5661377"/>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7242129" cy="149811"/>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1926510" y="1992341"/>
            <a:ext cx="2609850" cy="1238974"/>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9" name="Text Box 30">
            <a:extLst>
              <a:ext uri="{FF2B5EF4-FFF2-40B4-BE49-F238E27FC236}">
                <a16:creationId xmlns:a16="http://schemas.microsoft.com/office/drawing/2014/main" id="{215E5DFD-401D-3F6D-C221-9D6B49E2F847}"/>
              </a:ext>
            </a:extLst>
          </p:cNvPr>
          <p:cNvSpPr txBox="1">
            <a:spLocks noChangeArrowheads="1"/>
          </p:cNvSpPr>
          <p:nvPr/>
        </p:nvSpPr>
        <p:spPr bwMode="auto">
          <a:xfrm>
            <a:off x="2150384" y="2306012"/>
            <a:ext cx="1751013" cy="519113"/>
          </a:xfrm>
          <a:prstGeom prst="rect">
            <a:avLst/>
          </a:prstGeom>
          <a:noFill/>
          <a:ln w="9525">
            <a:noFill/>
            <a:miter lim="800000"/>
            <a:headEnd/>
            <a:tailEnd/>
          </a:ln>
          <a:effec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rPr>
              <a:t>Planning</a:t>
            </a:r>
          </a:p>
        </p:txBody>
      </p:sp>
      <p:sp>
        <p:nvSpPr>
          <p:cNvPr id="11" name="AutoShape 27">
            <a:extLst>
              <a:ext uri="{FF2B5EF4-FFF2-40B4-BE49-F238E27FC236}">
                <a16:creationId xmlns:a16="http://schemas.microsoft.com/office/drawing/2014/main" id="{032E6490-B8D7-0178-8DF6-CB6C3B10A60F}"/>
              </a:ext>
            </a:extLst>
          </p:cNvPr>
          <p:cNvSpPr>
            <a:spLocks noChangeArrowheads="1"/>
          </p:cNvSpPr>
          <p:nvPr/>
        </p:nvSpPr>
        <p:spPr bwMode="auto">
          <a:xfrm>
            <a:off x="5135115" y="2871385"/>
            <a:ext cx="2609850" cy="1237534"/>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5" name="AutoShape 27">
            <a:extLst>
              <a:ext uri="{FF2B5EF4-FFF2-40B4-BE49-F238E27FC236}">
                <a16:creationId xmlns:a16="http://schemas.microsoft.com/office/drawing/2014/main" id="{D5073B36-E81C-86B6-F53A-0140563E2168}"/>
              </a:ext>
            </a:extLst>
          </p:cNvPr>
          <p:cNvSpPr>
            <a:spLocks noChangeArrowheads="1"/>
          </p:cNvSpPr>
          <p:nvPr/>
        </p:nvSpPr>
        <p:spPr bwMode="auto">
          <a:xfrm>
            <a:off x="8523648" y="3921947"/>
            <a:ext cx="2609850" cy="1420073"/>
          </a:xfrm>
          <a:prstGeom prst="rightArrow">
            <a:avLst>
              <a:gd name="adj1" fmla="val 50000"/>
              <a:gd name="adj2" fmla="val 61898"/>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6" name="Text Box 32">
            <a:extLst>
              <a:ext uri="{FF2B5EF4-FFF2-40B4-BE49-F238E27FC236}">
                <a16:creationId xmlns:a16="http://schemas.microsoft.com/office/drawing/2014/main" id="{0F9F67EF-6651-596B-C398-91ADE5443669}"/>
              </a:ext>
            </a:extLst>
          </p:cNvPr>
          <p:cNvSpPr txBox="1">
            <a:spLocks noChangeArrowheads="1"/>
          </p:cNvSpPr>
          <p:nvPr/>
        </p:nvSpPr>
        <p:spPr bwMode="auto">
          <a:xfrm>
            <a:off x="5503776" y="3252720"/>
            <a:ext cx="1517651"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sp>
        <p:nvSpPr>
          <p:cNvPr id="18" name="Text Box 31">
            <a:extLst>
              <a:ext uri="{FF2B5EF4-FFF2-40B4-BE49-F238E27FC236}">
                <a16:creationId xmlns:a16="http://schemas.microsoft.com/office/drawing/2014/main" id="{D6698420-C53E-74C4-367B-4F0F60C38E8F}"/>
              </a:ext>
            </a:extLst>
          </p:cNvPr>
          <p:cNvSpPr txBox="1">
            <a:spLocks noChangeArrowheads="1"/>
          </p:cNvSpPr>
          <p:nvPr/>
        </p:nvSpPr>
        <p:spPr bwMode="auto">
          <a:xfrm>
            <a:off x="8523648" y="4372426"/>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Graphic 6" descr="Badge 1 with solid fill">
            <a:extLst>
              <a:ext uri="{FF2B5EF4-FFF2-40B4-BE49-F238E27FC236}">
                <a16:creationId xmlns:a16="http://schemas.microsoft.com/office/drawing/2014/main" id="{3B4EA784-7E7C-5CBD-7B59-4D2F9F4C5927}"/>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380466" y="1305452"/>
            <a:ext cx="914400" cy="914400"/>
          </a:xfrm>
          <a:prstGeom prst="rect">
            <a:avLst/>
          </a:prstGeom>
        </p:spPr>
      </p:pic>
      <p:pic>
        <p:nvPicPr>
          <p:cNvPr id="21" name="Graphic 20" descr="Badge with solid fill">
            <a:extLst>
              <a:ext uri="{FF2B5EF4-FFF2-40B4-BE49-F238E27FC236}">
                <a16:creationId xmlns:a16="http://schemas.microsoft.com/office/drawing/2014/main" id="{B9658A7D-9358-5D38-01E6-E1D4F6C9130B}"/>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577008" y="2154628"/>
            <a:ext cx="914400" cy="914400"/>
          </a:xfrm>
          <a:prstGeom prst="rect">
            <a:avLst/>
          </a:prstGeom>
        </p:spPr>
      </p:pic>
      <p:pic>
        <p:nvPicPr>
          <p:cNvPr id="23" name="Graphic 22" descr="Badge 3 with solid fill">
            <a:extLst>
              <a:ext uri="{FF2B5EF4-FFF2-40B4-BE49-F238E27FC236}">
                <a16:creationId xmlns:a16="http://schemas.microsoft.com/office/drawing/2014/main" id="{8D65C274-3FCE-613F-206A-A8197FAB6046}"/>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9181667" y="3252720"/>
            <a:ext cx="914400" cy="914400"/>
          </a:xfrm>
          <a:prstGeom prst="rect">
            <a:avLst/>
          </a:prstGeom>
        </p:spPr>
      </p:pic>
      <p:pic>
        <p:nvPicPr>
          <p:cNvPr id="30" name="Picture 29" descr="shutterstock_11952889.jpg">
            <a:extLst>
              <a:ext uri="{FF2B5EF4-FFF2-40B4-BE49-F238E27FC236}">
                <a16:creationId xmlns:a16="http://schemas.microsoft.com/office/drawing/2014/main" id="{4DA14097-D96A-2E96-5C67-38507E76F9DA}"/>
              </a:ext>
            </a:extLst>
          </p:cNvPr>
          <p:cNvPicPr>
            <a:picLocks noChangeAspect="1"/>
          </p:cNvPicPr>
          <p:nvPr/>
        </p:nvPicPr>
        <p:blipFill>
          <a:blip r:embed="rId19" cstate="print"/>
          <a:srcRect/>
          <a:stretch>
            <a:fillRect/>
          </a:stretch>
        </p:blipFill>
        <p:spPr>
          <a:xfrm>
            <a:off x="179960" y="3069028"/>
            <a:ext cx="3701458" cy="3692135"/>
          </a:xfrm>
          <a:prstGeom prst="rect">
            <a:avLst/>
          </a:prstGeom>
        </p:spPr>
      </p:pic>
    </p:spTree>
    <p:custDataLst>
      <p:tags r:id="rId1"/>
    </p:custDataLst>
    <p:extLst>
      <p:ext uri="{BB962C8B-B14F-4D97-AF65-F5344CB8AC3E}">
        <p14:creationId xmlns:p14="http://schemas.microsoft.com/office/powerpoint/2010/main" val="2897653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294108" y="2074024"/>
            <a:ext cx="2609850" cy="1238974"/>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sp>
        <p:nvSpPr>
          <p:cNvPr id="9" name="Text Box 30">
            <a:extLst>
              <a:ext uri="{FF2B5EF4-FFF2-40B4-BE49-F238E27FC236}">
                <a16:creationId xmlns:a16="http://schemas.microsoft.com/office/drawing/2014/main" id="{215E5DFD-401D-3F6D-C221-9D6B49E2F847}"/>
              </a:ext>
            </a:extLst>
          </p:cNvPr>
          <p:cNvSpPr txBox="1">
            <a:spLocks noChangeArrowheads="1"/>
          </p:cNvSpPr>
          <p:nvPr/>
        </p:nvSpPr>
        <p:spPr bwMode="auto">
          <a:xfrm>
            <a:off x="343651" y="2390819"/>
            <a:ext cx="1751013" cy="519113"/>
          </a:xfrm>
          <a:prstGeom prst="rect">
            <a:avLst/>
          </a:prstGeom>
          <a:noFill/>
          <a:ln w="9525">
            <a:noFill/>
            <a:miter lim="800000"/>
            <a:headEnd/>
            <a:tailEnd/>
          </a:ln>
          <a:effectLst/>
        </p:spPr>
        <p:txBody>
          <a:bodyPr wrap="none">
            <a:spAutoFit/>
          </a:bodyPr>
          <a:lstStyle/>
          <a:p>
            <a:pPr eaLnBrk="0" hangingPunct="0"/>
            <a:r>
              <a:rPr lang="en-US" sz="2800" b="1" dirty="0">
                <a:latin typeface="Tahoma" pitchFamily="34" charset="0"/>
              </a:rPr>
              <a:t>Planning</a:t>
            </a:r>
          </a:p>
        </p:txBody>
      </p:sp>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Three-Step Process</a:t>
            </a:r>
            <a:endParaRPr lang="en-GB" sz="1400" dirty="0"/>
          </a:p>
        </p:txBody>
      </p:sp>
      <p:sp>
        <p:nvSpPr>
          <p:cNvPr id="21" name="Rectangle: Rounded Corners 20">
            <a:extLst>
              <a:ext uri="{FF2B5EF4-FFF2-40B4-BE49-F238E27FC236}">
                <a16:creationId xmlns:a16="http://schemas.microsoft.com/office/drawing/2014/main" id="{4829C153-1CBE-AEAA-E4EF-3F64F2955752}"/>
              </a:ext>
            </a:extLst>
          </p:cNvPr>
          <p:cNvSpPr/>
          <p:nvPr/>
        </p:nvSpPr>
        <p:spPr>
          <a:xfrm>
            <a:off x="2953501" y="2074025"/>
            <a:ext cx="8894848" cy="397296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800" b="1" u="sng" dirty="0">
                <a:solidFill>
                  <a:schemeClr val="accent5">
                    <a:lumMod val="50000"/>
                  </a:schemeClr>
                </a:solidFill>
                <a:effectLst>
                  <a:outerShdw blurRad="38100" dist="38100" dir="2700000" algn="tl">
                    <a:srgbClr val="000000">
                      <a:alpha val="43137"/>
                    </a:srgbClr>
                  </a:outerShdw>
                </a:effectLst>
                <a:latin typeface="Tahoma" pitchFamily="34" charset="0"/>
              </a:rPr>
              <a:t>To plan any message,</a:t>
            </a:r>
          </a:p>
          <a:p>
            <a:pPr marL="514350" indent="-514350">
              <a:buFont typeface="+mj-lt"/>
              <a:buAutoNum type="arabicPeriod"/>
            </a:pPr>
            <a:r>
              <a:rPr lang="en-US" sz="2800" b="1" dirty="0">
                <a:solidFill>
                  <a:schemeClr val="tx1"/>
                </a:solidFill>
                <a:latin typeface="Tahoma" pitchFamily="34" charset="0"/>
              </a:rPr>
              <a:t>first analyze the situation by defining your purpose and developing a profile of your audience. </a:t>
            </a:r>
          </a:p>
          <a:p>
            <a:pPr marL="514350" indent="-514350">
              <a:buFont typeface="+mj-lt"/>
              <a:buAutoNum type="arabicPeriod"/>
            </a:pPr>
            <a:endParaRPr lang="en-US" sz="2800" b="1" dirty="0">
              <a:solidFill>
                <a:schemeClr val="tx1"/>
              </a:solidFill>
              <a:latin typeface="Tahoma" pitchFamily="34" charset="0"/>
            </a:endParaRPr>
          </a:p>
          <a:p>
            <a:pPr marL="514350" indent="-514350">
              <a:buFont typeface="+mj-lt"/>
              <a:buAutoNum type="arabicPeriod"/>
            </a:pPr>
            <a:r>
              <a:rPr lang="en-US" sz="2800" b="1" dirty="0">
                <a:solidFill>
                  <a:schemeClr val="tx1"/>
                </a:solidFill>
                <a:latin typeface="Tahoma" pitchFamily="34" charset="0"/>
              </a:rPr>
              <a:t>Gather information that will meet your audience’s needs.</a:t>
            </a:r>
          </a:p>
        </p:txBody>
      </p:sp>
      <p:sp>
        <p:nvSpPr>
          <p:cNvPr id="22" name="Rectangle 21">
            <a:extLst>
              <a:ext uri="{FF2B5EF4-FFF2-40B4-BE49-F238E27FC236}">
                <a16:creationId xmlns:a16="http://schemas.microsoft.com/office/drawing/2014/main" id="{E8FCE40A-7821-990C-FEAD-696C06644617}"/>
              </a:ext>
            </a:extLst>
          </p:cNvPr>
          <p:cNvSpPr/>
          <p:nvPr/>
        </p:nvSpPr>
        <p:spPr bwMode="auto">
          <a:xfrm>
            <a:off x="3205448" y="1200994"/>
            <a:ext cx="8767093" cy="77061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800" b="1" dirty="0">
                <a:solidFill>
                  <a:schemeClr val="accent5">
                    <a:lumMod val="50000"/>
                  </a:schemeClr>
                </a:solidFill>
                <a:latin typeface="Tahoma" pitchFamily="34" charset="0"/>
              </a:rPr>
              <a:t>Planning messages is the focus this chapter </a:t>
            </a:r>
          </a:p>
        </p:txBody>
      </p:sp>
      <p:pic>
        <p:nvPicPr>
          <p:cNvPr id="23" name="Graphic 22" descr="Badge 1 with solid fill">
            <a:extLst>
              <a:ext uri="{FF2B5EF4-FFF2-40B4-BE49-F238E27FC236}">
                <a16:creationId xmlns:a16="http://schemas.microsoft.com/office/drawing/2014/main" id="{1687F95D-3926-774D-01D3-002EB8828F8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18550" y="1537126"/>
            <a:ext cx="914400" cy="914400"/>
          </a:xfrm>
          <a:prstGeom prst="rect">
            <a:avLst/>
          </a:prstGeom>
        </p:spPr>
      </p:pic>
    </p:spTree>
    <p:custDataLst>
      <p:tags r:id="rId1"/>
    </p:custDataLst>
    <p:extLst>
      <p:ext uri="{BB962C8B-B14F-4D97-AF65-F5344CB8AC3E}">
        <p14:creationId xmlns:p14="http://schemas.microsoft.com/office/powerpoint/2010/main" val="4069507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294108" y="2074024"/>
            <a:ext cx="2609850" cy="1238974"/>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9" name="Text Box 30">
            <a:extLst>
              <a:ext uri="{FF2B5EF4-FFF2-40B4-BE49-F238E27FC236}">
                <a16:creationId xmlns:a16="http://schemas.microsoft.com/office/drawing/2014/main" id="{215E5DFD-401D-3F6D-C221-9D6B49E2F847}"/>
              </a:ext>
            </a:extLst>
          </p:cNvPr>
          <p:cNvSpPr txBox="1">
            <a:spLocks noChangeArrowheads="1"/>
          </p:cNvSpPr>
          <p:nvPr/>
        </p:nvSpPr>
        <p:spPr bwMode="auto">
          <a:xfrm>
            <a:off x="343651" y="2390819"/>
            <a:ext cx="1751013" cy="519113"/>
          </a:xfrm>
          <a:prstGeom prst="rect">
            <a:avLst/>
          </a:prstGeom>
          <a:noFill/>
          <a:ln w="9525">
            <a:noFill/>
            <a:miter lim="800000"/>
            <a:headEnd/>
            <a:tailEnd/>
          </a:ln>
          <a:effec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rPr>
              <a:t>Planning</a:t>
            </a:r>
          </a:p>
        </p:txBody>
      </p:sp>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1" name="Rectangle: Rounded Corners 20">
            <a:extLst>
              <a:ext uri="{FF2B5EF4-FFF2-40B4-BE49-F238E27FC236}">
                <a16:creationId xmlns:a16="http://schemas.microsoft.com/office/drawing/2014/main" id="{4829C153-1CBE-AEAA-E4EF-3F64F2955752}"/>
              </a:ext>
            </a:extLst>
          </p:cNvPr>
          <p:cNvSpPr/>
          <p:nvPr/>
        </p:nvSpPr>
        <p:spPr>
          <a:xfrm>
            <a:off x="2915556" y="2124829"/>
            <a:ext cx="8894848" cy="359413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rPr>
              <a:t>To plan any message,</a:t>
            </a:r>
          </a:p>
          <a:p>
            <a:pPr lvl="0">
              <a:defRPr/>
            </a:pPr>
            <a:r>
              <a:rPr lang="en-US" sz="2800" b="1" dirty="0">
                <a:solidFill>
                  <a:schemeClr val="tx1"/>
                </a:solidFill>
                <a:latin typeface="Tahoma" pitchFamily="34" charset="0"/>
              </a:rPr>
              <a:t>3. Next, select the right </a:t>
            </a:r>
            <a:r>
              <a:rPr lang="en-US" sz="2800" b="1" u="sng" dirty="0">
                <a:solidFill>
                  <a:schemeClr val="tx1"/>
                </a:solidFill>
                <a:latin typeface="Tahoma" pitchFamily="34" charset="0"/>
              </a:rPr>
              <a:t>medium</a:t>
            </a:r>
            <a:r>
              <a:rPr lang="en-US" sz="2800" b="1" dirty="0">
                <a:solidFill>
                  <a:schemeClr val="tx1"/>
                </a:solidFill>
                <a:latin typeface="Tahoma" pitchFamily="34" charset="0"/>
              </a:rPr>
              <a:t> (oral, written, or  visual) to deliver your message.</a:t>
            </a:r>
          </a:p>
          <a:p>
            <a:pPr marR="0" lvl="0" defTabSz="914400" rtl="0" eaLnBrk="1" fontAlgn="auto" latinLnBrk="0" hangingPunct="1">
              <a:lnSpc>
                <a:spcPct val="100000"/>
              </a:lnSpc>
              <a:spcBef>
                <a:spcPts val="0"/>
              </a:spcBef>
              <a:spcAft>
                <a:spcPts val="0"/>
              </a:spcAft>
              <a:buClrTx/>
              <a:buSzTx/>
              <a:tabLst/>
              <a:defRPr/>
            </a:pPr>
            <a:r>
              <a:rPr lang="en-US" sz="2800" b="1" dirty="0">
                <a:solidFill>
                  <a:schemeClr val="tx1"/>
                </a:solidFill>
                <a:latin typeface="Tahoma" pitchFamily="34" charset="0"/>
              </a:rPr>
              <a:t> </a:t>
            </a:r>
          </a:p>
          <a:p>
            <a:pPr marR="0" lvl="0" defTabSz="914400" rtl="0" eaLnBrk="1" fontAlgn="auto" latinLnBrk="0" hangingPunct="1">
              <a:lnSpc>
                <a:spcPct val="100000"/>
              </a:lnSpc>
              <a:spcBef>
                <a:spcPts val="0"/>
              </a:spcBef>
              <a:spcAft>
                <a:spcPts val="0"/>
              </a:spcAft>
              <a:buClrTx/>
              <a:buSzTx/>
              <a:tabLst/>
              <a:defRPr/>
            </a:pPr>
            <a:r>
              <a:rPr lang="en-US" sz="2800" b="1" dirty="0">
                <a:solidFill>
                  <a:schemeClr val="tx1"/>
                </a:solidFill>
                <a:latin typeface="Tahoma" pitchFamily="34" charset="0"/>
              </a:rPr>
              <a:t>4. Then, organize the information by defining your </a:t>
            </a:r>
            <a:r>
              <a:rPr lang="en-US" sz="2800" b="1" u="sng" dirty="0">
                <a:solidFill>
                  <a:schemeClr val="tx1"/>
                </a:solidFill>
                <a:latin typeface="Tahoma" pitchFamily="34" charset="0"/>
              </a:rPr>
              <a:t>main idea</a:t>
            </a:r>
            <a:r>
              <a:rPr lang="en-US" sz="2800" b="1" dirty="0">
                <a:solidFill>
                  <a:schemeClr val="tx1"/>
                </a:solidFill>
                <a:latin typeface="Tahoma" pitchFamily="34" charset="0"/>
              </a:rPr>
              <a:t>, limiting your scope, selecting an approach, and outlining your content.. </a:t>
            </a:r>
            <a:endParaRPr lang="en-US" sz="2800" b="1" u="sng" dirty="0">
              <a:solidFill>
                <a:srgbClr val="4472C4">
                  <a:lumMod val="50000"/>
                </a:srgbClr>
              </a:solidFill>
              <a:effectLst>
                <a:outerShdw blurRad="38100" dist="38100" dir="2700000" algn="tl">
                  <a:srgbClr val="000000">
                    <a:alpha val="43137"/>
                  </a:srgbClr>
                </a:outerShdw>
              </a:effectLst>
              <a:latin typeface="Tahoma"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
        <p:nvSpPr>
          <p:cNvPr id="22" name="Rectangle 21">
            <a:extLst>
              <a:ext uri="{FF2B5EF4-FFF2-40B4-BE49-F238E27FC236}">
                <a16:creationId xmlns:a16="http://schemas.microsoft.com/office/drawing/2014/main" id="{E8FCE40A-7821-990C-FEAD-696C06644617}"/>
              </a:ext>
            </a:extLst>
          </p:cNvPr>
          <p:cNvSpPr/>
          <p:nvPr/>
        </p:nvSpPr>
        <p:spPr bwMode="auto">
          <a:xfrm>
            <a:off x="3205448" y="1200994"/>
            <a:ext cx="8767093" cy="77061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Planning messages is the focus this chapter </a:t>
            </a:r>
          </a:p>
        </p:txBody>
      </p:sp>
      <p:pic>
        <p:nvPicPr>
          <p:cNvPr id="5" name="Graphic 4" descr="Badge 1 with solid fill">
            <a:extLst>
              <a:ext uri="{FF2B5EF4-FFF2-40B4-BE49-F238E27FC236}">
                <a16:creationId xmlns:a16="http://schemas.microsoft.com/office/drawing/2014/main" id="{302C1951-D9F9-80D5-A2C9-1FFCBECB317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68870" y="1501605"/>
            <a:ext cx="914400" cy="914400"/>
          </a:xfrm>
          <a:prstGeom prst="rect">
            <a:avLst/>
          </a:prstGeom>
        </p:spPr>
      </p:pic>
    </p:spTree>
    <p:custDataLst>
      <p:tags r:id="rId1"/>
    </p:custDataLst>
    <p:extLst>
      <p:ext uri="{BB962C8B-B14F-4D97-AF65-F5344CB8AC3E}">
        <p14:creationId xmlns:p14="http://schemas.microsoft.com/office/powerpoint/2010/main" val="3690732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AutoShape 27">
            <a:extLst>
              <a:ext uri="{FF2B5EF4-FFF2-40B4-BE49-F238E27FC236}">
                <a16:creationId xmlns:a16="http://schemas.microsoft.com/office/drawing/2014/main" id="{B23D2696-C9B5-17DD-8C60-D1D83E7A8DE1}"/>
              </a:ext>
            </a:extLst>
          </p:cNvPr>
          <p:cNvSpPr>
            <a:spLocks noChangeArrowheads="1"/>
          </p:cNvSpPr>
          <p:nvPr/>
        </p:nvSpPr>
        <p:spPr bwMode="auto">
          <a:xfrm>
            <a:off x="193646" y="2272306"/>
            <a:ext cx="2609850" cy="1237534"/>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7" name="Text Box 32">
            <a:extLst>
              <a:ext uri="{FF2B5EF4-FFF2-40B4-BE49-F238E27FC236}">
                <a16:creationId xmlns:a16="http://schemas.microsoft.com/office/drawing/2014/main" id="{8A1C8E97-5A27-1E9A-4602-77587304FB45}"/>
              </a:ext>
            </a:extLst>
          </p:cNvPr>
          <p:cNvSpPr txBox="1">
            <a:spLocks noChangeArrowheads="1"/>
          </p:cNvSpPr>
          <p:nvPr/>
        </p:nvSpPr>
        <p:spPr bwMode="auto">
          <a:xfrm>
            <a:off x="415997" y="2638913"/>
            <a:ext cx="1517651"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pic>
        <p:nvPicPr>
          <p:cNvPr id="11" name="Graphic 10" descr="Badge with solid fill">
            <a:extLst>
              <a:ext uri="{FF2B5EF4-FFF2-40B4-BE49-F238E27FC236}">
                <a16:creationId xmlns:a16="http://schemas.microsoft.com/office/drawing/2014/main" id="{2838CCAB-95CC-9A53-9C2E-450B1B58F25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27483" y="1705785"/>
            <a:ext cx="914400" cy="914400"/>
          </a:xfrm>
          <a:prstGeom prst="rect">
            <a:avLst/>
          </a:prstGeom>
        </p:spPr>
      </p:pic>
      <p:sp>
        <p:nvSpPr>
          <p:cNvPr id="15" name="Rectangle: Rounded Corners 14">
            <a:extLst>
              <a:ext uri="{FF2B5EF4-FFF2-40B4-BE49-F238E27FC236}">
                <a16:creationId xmlns:a16="http://schemas.microsoft.com/office/drawing/2014/main" id="{A3BF4009-1751-5125-9669-E06E12F5B847}"/>
              </a:ext>
            </a:extLst>
          </p:cNvPr>
          <p:cNvSpPr/>
          <p:nvPr/>
        </p:nvSpPr>
        <p:spPr>
          <a:xfrm>
            <a:off x="2866528" y="2402198"/>
            <a:ext cx="8150649" cy="220852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a:lnSpc>
                <a:spcPct val="150000"/>
              </a:lnSpc>
            </a:pPr>
            <a:r>
              <a:rPr lang="en-US" sz="2800" b="1" dirty="0">
                <a:solidFill>
                  <a:schemeClr val="tx1"/>
                </a:solidFill>
                <a:latin typeface="Tahoma" pitchFamily="34" charset="0"/>
              </a:rPr>
              <a:t>Once you’ve planned your message, </a:t>
            </a:r>
          </a:p>
          <a:p>
            <a:pPr>
              <a:lnSpc>
                <a:spcPct val="150000"/>
              </a:lnSpc>
            </a:pPr>
            <a:r>
              <a:rPr lang="en-US" sz="2800" b="1" dirty="0">
                <a:solidFill>
                  <a:schemeClr val="tx1"/>
                </a:solidFill>
                <a:latin typeface="Tahoma" pitchFamily="34" charset="0"/>
              </a:rPr>
              <a:t>adapt to your audience with sensitivity, relationship skills, and style. </a:t>
            </a:r>
          </a:p>
          <a:p>
            <a:endParaRPr lang="en-US" sz="2800" b="1" u="sng" dirty="0">
              <a:solidFill>
                <a:schemeClr val="accent5">
                  <a:lumMod val="50000"/>
                </a:schemeClr>
              </a:solidFill>
              <a:effectLst>
                <a:outerShdw blurRad="38100" dist="38100" dir="2700000" algn="tl">
                  <a:srgbClr val="000000">
                    <a:alpha val="43137"/>
                  </a:srgbClr>
                </a:outerShdw>
              </a:effectLst>
              <a:latin typeface="Tahoma" pitchFamily="34" charset="0"/>
            </a:endParaRPr>
          </a:p>
        </p:txBody>
      </p:sp>
      <p:sp>
        <p:nvSpPr>
          <p:cNvPr id="16" name="Rectangle 15">
            <a:extLst>
              <a:ext uri="{FF2B5EF4-FFF2-40B4-BE49-F238E27FC236}">
                <a16:creationId xmlns:a16="http://schemas.microsoft.com/office/drawing/2014/main" id="{DBD9092C-1C40-E3AE-9130-E151F4D60185}"/>
              </a:ext>
            </a:extLst>
          </p:cNvPr>
          <p:cNvSpPr/>
          <p:nvPr/>
        </p:nvSpPr>
        <p:spPr bwMode="auto">
          <a:xfrm>
            <a:off x="1916768" y="1208666"/>
            <a:ext cx="10050170" cy="99155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Writing business messages is discussed in the following lecture.</a:t>
            </a:r>
          </a:p>
        </p:txBody>
      </p:sp>
    </p:spTree>
    <p:custDataLst>
      <p:tags r:id="rId1"/>
    </p:custDataLst>
    <p:extLst>
      <p:ext uri="{BB962C8B-B14F-4D97-AF65-F5344CB8AC3E}">
        <p14:creationId xmlns:p14="http://schemas.microsoft.com/office/powerpoint/2010/main" val="1627252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AutoShape 27">
            <a:extLst>
              <a:ext uri="{FF2B5EF4-FFF2-40B4-BE49-F238E27FC236}">
                <a16:creationId xmlns:a16="http://schemas.microsoft.com/office/drawing/2014/main" id="{B23D2696-C9B5-17DD-8C60-D1D83E7A8DE1}"/>
              </a:ext>
            </a:extLst>
          </p:cNvPr>
          <p:cNvSpPr>
            <a:spLocks noChangeArrowheads="1"/>
          </p:cNvSpPr>
          <p:nvPr/>
        </p:nvSpPr>
        <p:spPr bwMode="auto">
          <a:xfrm>
            <a:off x="172158" y="2134056"/>
            <a:ext cx="2609850" cy="1237534"/>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7" name="Text Box 32">
            <a:extLst>
              <a:ext uri="{FF2B5EF4-FFF2-40B4-BE49-F238E27FC236}">
                <a16:creationId xmlns:a16="http://schemas.microsoft.com/office/drawing/2014/main" id="{8A1C8E97-5A27-1E9A-4602-77587304FB45}"/>
              </a:ext>
            </a:extLst>
          </p:cNvPr>
          <p:cNvSpPr txBox="1">
            <a:spLocks noChangeArrowheads="1"/>
          </p:cNvSpPr>
          <p:nvPr/>
        </p:nvSpPr>
        <p:spPr bwMode="auto">
          <a:xfrm>
            <a:off x="404720" y="2514184"/>
            <a:ext cx="1517651"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pic>
        <p:nvPicPr>
          <p:cNvPr id="11" name="Graphic 10" descr="Badge with solid fill">
            <a:extLst>
              <a:ext uri="{FF2B5EF4-FFF2-40B4-BE49-F238E27FC236}">
                <a16:creationId xmlns:a16="http://schemas.microsoft.com/office/drawing/2014/main" id="{2838CCAB-95CC-9A53-9C2E-450B1B58F25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97190" y="1509036"/>
            <a:ext cx="914400" cy="914400"/>
          </a:xfrm>
          <a:prstGeom prst="rect">
            <a:avLst/>
          </a:prstGeom>
        </p:spPr>
      </p:pic>
      <p:sp>
        <p:nvSpPr>
          <p:cNvPr id="15" name="Rectangle: Rounded Corners 14">
            <a:extLst>
              <a:ext uri="{FF2B5EF4-FFF2-40B4-BE49-F238E27FC236}">
                <a16:creationId xmlns:a16="http://schemas.microsoft.com/office/drawing/2014/main" id="{A3BF4009-1751-5125-9669-E06E12F5B847}"/>
              </a:ext>
            </a:extLst>
          </p:cNvPr>
          <p:cNvSpPr/>
          <p:nvPr/>
        </p:nvSpPr>
        <p:spPr>
          <a:xfrm>
            <a:off x="2802559" y="2134055"/>
            <a:ext cx="8692251" cy="2938007"/>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eaLnBrk="0" fontAlgn="base" hangingPunct="0">
              <a:lnSpc>
                <a:spcPct val="150000"/>
              </a:lnSpc>
              <a:spcBef>
                <a:spcPct val="0"/>
              </a:spcBef>
              <a:spcAft>
                <a:spcPct val="0"/>
              </a:spcAft>
            </a:pPr>
            <a:r>
              <a:rPr lang="en-US" sz="2800" b="1" dirty="0">
                <a:solidFill>
                  <a:srgbClr val="000000"/>
                </a:solidFill>
                <a:latin typeface="Tahoma" pitchFamily="34" charset="0"/>
              </a:rPr>
              <a:t>Then you’re ready to compose your message by choosing </a:t>
            </a:r>
            <a:r>
              <a:rPr lang="en-US" sz="2800" b="1" dirty="0">
                <a:solidFill>
                  <a:srgbClr val="C00000"/>
                </a:solidFill>
                <a:latin typeface="Tahoma" pitchFamily="34" charset="0"/>
              </a:rPr>
              <a:t>strong words</a:t>
            </a:r>
            <a:r>
              <a:rPr lang="en-US" sz="2800" b="1" dirty="0">
                <a:solidFill>
                  <a:srgbClr val="000000"/>
                </a:solidFill>
                <a:latin typeface="Tahoma" pitchFamily="34" charset="0"/>
              </a:rPr>
              <a:t>, creating effective </a:t>
            </a:r>
            <a:r>
              <a:rPr lang="en-US" sz="2800" b="1" dirty="0">
                <a:solidFill>
                  <a:srgbClr val="C00000"/>
                </a:solidFill>
                <a:latin typeface="Tahoma" pitchFamily="34" charset="0"/>
              </a:rPr>
              <a:t>sentences,</a:t>
            </a:r>
            <a:r>
              <a:rPr lang="en-US" sz="2800" b="1" dirty="0">
                <a:solidFill>
                  <a:srgbClr val="000000"/>
                </a:solidFill>
                <a:latin typeface="Tahoma" pitchFamily="34" charset="0"/>
              </a:rPr>
              <a:t> and developing coherent </a:t>
            </a:r>
            <a:r>
              <a:rPr lang="en-US" sz="2800" b="1" dirty="0">
                <a:solidFill>
                  <a:srgbClr val="C00000"/>
                </a:solidFill>
                <a:latin typeface="Tahoma" pitchFamily="34" charset="0"/>
              </a:rPr>
              <a:t>paragraphs</a:t>
            </a:r>
            <a:r>
              <a:rPr lang="en-US" sz="2800" b="1" dirty="0">
                <a:solidFill>
                  <a:srgbClr val="000000"/>
                </a:solidFill>
                <a:latin typeface="Tahoma"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
        <p:nvSpPr>
          <p:cNvPr id="16" name="Rectangle 15">
            <a:extLst>
              <a:ext uri="{FF2B5EF4-FFF2-40B4-BE49-F238E27FC236}">
                <a16:creationId xmlns:a16="http://schemas.microsoft.com/office/drawing/2014/main" id="{DBD9092C-1C40-E3AE-9130-E151F4D60185}"/>
              </a:ext>
            </a:extLst>
          </p:cNvPr>
          <p:cNvSpPr/>
          <p:nvPr/>
        </p:nvSpPr>
        <p:spPr bwMode="auto">
          <a:xfrm>
            <a:off x="1936852" y="1039259"/>
            <a:ext cx="10050170" cy="99155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Writing business messages is discussed in the following lecture.</a:t>
            </a:r>
          </a:p>
        </p:txBody>
      </p:sp>
    </p:spTree>
    <p:custDataLst>
      <p:tags r:id="rId1"/>
    </p:custDataLst>
    <p:extLst>
      <p:ext uri="{BB962C8B-B14F-4D97-AF65-F5344CB8AC3E}">
        <p14:creationId xmlns:p14="http://schemas.microsoft.com/office/powerpoint/2010/main" val="581088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3124757" y="1419387"/>
            <a:ext cx="8150649" cy="435966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lang="en-US" sz="3600" b="1" dirty="0">
                <a:solidFill>
                  <a:srgbClr val="000000"/>
                </a:solidFill>
                <a:latin typeface="Tahoma" pitchFamily="34" charset="0"/>
              </a:rPr>
              <a:t>Completing business messages.</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lang="en-US" sz="3600" b="1" dirty="0">
                <a:solidFill>
                  <a:schemeClr val="accent4"/>
                </a:solidFill>
                <a:latin typeface="Tahoma" pitchFamily="34" charset="0"/>
              </a:rPr>
              <a:t>After writing your first draft, </a:t>
            </a:r>
          </a:p>
          <a:p>
            <a:pPr marR="0" lvl="0" algn="l" defTabSz="914400" rtl="0" eaLnBrk="0" fontAlgn="base" latinLnBrk="0" hangingPunct="0">
              <a:lnSpc>
                <a:spcPct val="150000"/>
              </a:lnSpc>
              <a:spcBef>
                <a:spcPct val="30000"/>
              </a:spcBef>
              <a:spcAft>
                <a:spcPct val="0"/>
              </a:spcAft>
              <a:buClrTx/>
              <a:buSzTx/>
              <a:tabLst/>
              <a:defRPr/>
            </a:pPr>
            <a:endParaRPr lang="en-US" sz="2800" b="1" dirty="0">
              <a:solidFill>
                <a:schemeClr val="tx1"/>
              </a:solidFill>
              <a:latin typeface="Tahoma" pitchFamily="34" charset="0"/>
            </a:endParaRPr>
          </a:p>
        </p:txBody>
      </p:sp>
      <p:pic>
        <p:nvPicPr>
          <p:cNvPr id="8" name="Picture 7">
            <a:extLst>
              <a:ext uri="{FF2B5EF4-FFF2-40B4-BE49-F238E27FC236}">
                <a16:creationId xmlns:a16="http://schemas.microsoft.com/office/drawing/2014/main" id="{9836D7F0-4A14-3AEA-32B5-17E345864151}"/>
              </a:ext>
            </a:extLst>
          </p:cNvPr>
          <p:cNvPicPr>
            <a:picLocks noChangeAspect="1"/>
          </p:cNvPicPr>
          <p:nvPr/>
        </p:nvPicPr>
        <p:blipFill>
          <a:blip r:embed="rId13"/>
          <a:stretch>
            <a:fillRect/>
          </a:stretch>
        </p:blipFill>
        <p:spPr>
          <a:xfrm>
            <a:off x="417905" y="2142149"/>
            <a:ext cx="2627604" cy="1457070"/>
          </a:xfrm>
          <a:prstGeom prst="rect">
            <a:avLst/>
          </a:prstGeom>
        </p:spPr>
      </p:pic>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67892" y="1584904"/>
            <a:ext cx="914400" cy="914400"/>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594207" y="2598066"/>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2547717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3124757" y="1419387"/>
            <a:ext cx="8150649" cy="435966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kumimoji="0" lang="en-US" sz="32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revise your message to make sure it is clear, concise, and correct. </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kumimoji="0" lang="en-US" sz="3200" b="1" i="0" u="none" strike="noStrike" kern="1200" cap="none" spc="0" normalizeH="0" baseline="0" noProof="0" dirty="0">
                <a:ln>
                  <a:noFill/>
                </a:ln>
                <a:solidFill>
                  <a:prstClr val="black"/>
                </a:solidFill>
                <a:effectLst/>
                <a:uLnTx/>
                <a:uFillTx/>
                <a:latin typeface="Tahoma" pitchFamily="34" charset="0"/>
                <a:ea typeface="+mn-ea"/>
                <a:cs typeface="+mn-cs"/>
              </a:rPr>
              <a:t>Next produce your message, giving it an attractive, professional appearance. </a:t>
            </a:r>
          </a:p>
        </p:txBody>
      </p:sp>
      <p:pic>
        <p:nvPicPr>
          <p:cNvPr id="8" name="Picture 7">
            <a:extLst>
              <a:ext uri="{FF2B5EF4-FFF2-40B4-BE49-F238E27FC236}">
                <a16:creationId xmlns:a16="http://schemas.microsoft.com/office/drawing/2014/main" id="{9836D7F0-4A14-3AEA-32B5-17E345864151}"/>
              </a:ext>
            </a:extLst>
          </p:cNvPr>
          <p:cNvPicPr>
            <a:picLocks noChangeAspect="1"/>
          </p:cNvPicPr>
          <p:nvPr/>
        </p:nvPicPr>
        <p:blipFill>
          <a:blip r:embed="rId13"/>
          <a:stretch>
            <a:fillRect/>
          </a:stretch>
        </p:blipFill>
        <p:spPr>
          <a:xfrm>
            <a:off x="417905" y="2142149"/>
            <a:ext cx="2627604" cy="1457070"/>
          </a:xfrm>
          <a:prstGeom prst="rect">
            <a:avLst/>
          </a:prstGeom>
        </p:spPr>
      </p:pic>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67892" y="1584904"/>
            <a:ext cx="914400" cy="914400"/>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594207" y="2598066"/>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87421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3251406" y="1584904"/>
            <a:ext cx="8721136" cy="435966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chemeClr val="accent2">
                    <a:lumMod val="75000"/>
                  </a:schemeClr>
                </a:solidFill>
                <a:effectLst/>
                <a:uLnTx/>
                <a:uFillTx/>
                <a:latin typeface="Tahoma" pitchFamily="34" charset="0"/>
                <a:ea typeface="+mn-ea"/>
                <a:cs typeface="+mn-cs"/>
              </a:rPr>
              <a:t>Proofread the final product for typos, spelling errors, and other mechanical problems.</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 </a:t>
            </a:r>
            <a:r>
              <a:rPr kumimoji="0" lang="en-US" sz="2800"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Finally, distribute your message using the best combination of </a:t>
            </a:r>
            <a:r>
              <a:rPr kumimoji="0" lang="en-US" sz="2800" b="1" i="0" u="none" strike="noStrike" kern="1200" cap="none" spc="0" normalizeH="0" baseline="0" noProof="0" dirty="0">
                <a:ln>
                  <a:noFill/>
                </a:ln>
                <a:solidFill>
                  <a:srgbClr val="C00000"/>
                </a:solidFill>
                <a:effectLst/>
                <a:uLnTx/>
                <a:uFillTx/>
                <a:latin typeface="Tahoma" pitchFamily="34" charset="0"/>
                <a:ea typeface="+mn-ea"/>
                <a:cs typeface="+mn-cs"/>
              </a:rPr>
              <a:t>personal</a:t>
            </a:r>
            <a:r>
              <a:rPr kumimoji="0" lang="en-US" sz="2800"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 and </a:t>
            </a:r>
            <a:r>
              <a:rPr kumimoji="0" lang="en-US" sz="2800" b="1" i="0" u="none" strike="noStrike" kern="1200" cap="none" spc="0" normalizeH="0" baseline="0" noProof="0" dirty="0">
                <a:ln>
                  <a:noFill/>
                </a:ln>
                <a:solidFill>
                  <a:srgbClr val="C00000"/>
                </a:solidFill>
                <a:effectLst/>
                <a:uLnTx/>
                <a:uFillTx/>
                <a:latin typeface="Tahoma" pitchFamily="34" charset="0"/>
                <a:ea typeface="+mn-ea"/>
                <a:cs typeface="+mn-cs"/>
              </a:rPr>
              <a:t>technological </a:t>
            </a:r>
            <a:r>
              <a:rPr kumimoji="0" lang="en-US" sz="2800"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tools. </a:t>
            </a:r>
          </a:p>
        </p:txBody>
      </p:sp>
      <p:pic>
        <p:nvPicPr>
          <p:cNvPr id="8" name="Picture 7">
            <a:extLst>
              <a:ext uri="{FF2B5EF4-FFF2-40B4-BE49-F238E27FC236}">
                <a16:creationId xmlns:a16="http://schemas.microsoft.com/office/drawing/2014/main" id="{9836D7F0-4A14-3AEA-32B5-17E345864151}"/>
              </a:ext>
            </a:extLst>
          </p:cNvPr>
          <p:cNvPicPr>
            <a:picLocks noChangeAspect="1"/>
          </p:cNvPicPr>
          <p:nvPr/>
        </p:nvPicPr>
        <p:blipFill>
          <a:blip r:embed="rId13"/>
          <a:stretch>
            <a:fillRect/>
          </a:stretch>
        </p:blipFill>
        <p:spPr>
          <a:xfrm>
            <a:off x="417905" y="2142149"/>
            <a:ext cx="2627604" cy="1457070"/>
          </a:xfrm>
          <a:prstGeom prst="rect">
            <a:avLst/>
          </a:prstGeom>
        </p:spPr>
      </p:pic>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67892" y="1584904"/>
            <a:ext cx="914400" cy="914400"/>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594207" y="2598066"/>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33937043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4107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49463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308" y="5860632"/>
            <a:ext cx="1085850" cy="973733"/>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443865"/>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209862" y="2134303"/>
            <a:ext cx="6986609" cy="2207912"/>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0" cap="none" spc="0" normalizeH="0" baseline="0" noProof="0" dirty="0">
                <a:ln>
                  <a:noFill/>
                </a:ln>
                <a:solidFill>
                  <a:srgbClr val="7030A0"/>
                </a:solidFill>
                <a:effectLst>
                  <a:outerShdw blurRad="38100" dist="38100" dir="2700000" algn="tl">
                    <a:srgbClr val="C0C0C0"/>
                  </a:outerShdw>
                </a:effectLst>
                <a:uLnTx/>
                <a:uFillTx/>
                <a:latin typeface="Tahoma"/>
                <a:ea typeface="+mn-ea"/>
                <a:cs typeface="+mn-cs"/>
              </a:rPr>
              <a:t>The more you use the process, the </a:t>
            </a: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easier and faster </a:t>
            </a:r>
            <a:r>
              <a:rPr kumimoji="0" lang="en-US" sz="3200" b="1" i="0" u="none" strike="noStrike" kern="0" cap="none" spc="0" normalizeH="0" baseline="0" noProof="0" dirty="0">
                <a:ln>
                  <a:noFill/>
                </a:ln>
                <a:solidFill>
                  <a:srgbClr val="7030A0"/>
                </a:solidFill>
                <a:effectLst>
                  <a:outerShdw blurRad="38100" dist="38100" dir="2700000" algn="tl">
                    <a:srgbClr val="C0C0C0"/>
                  </a:outerShdw>
                </a:effectLst>
                <a:uLnTx/>
                <a:uFillTx/>
                <a:latin typeface="Tahoma"/>
                <a:ea typeface="+mn-ea"/>
                <a:cs typeface="+mn-cs"/>
              </a:rPr>
              <a:t>it will become. </a:t>
            </a:r>
          </a:p>
        </p:txBody>
      </p:sp>
      <p:pic>
        <p:nvPicPr>
          <p:cNvPr id="16" name="Picture 15" descr="A person reaching for a paper on a table full of paper and sticky notes">
            <a:extLst>
              <a:ext uri="{FF2B5EF4-FFF2-40B4-BE49-F238E27FC236}">
                <a16:creationId xmlns:a16="http://schemas.microsoft.com/office/drawing/2014/main" id="{FE1DC806-28FB-4F2B-3482-1F62C71F88A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834335" y="1412292"/>
            <a:ext cx="4357665" cy="4448340"/>
          </a:xfrm>
          <a:prstGeom prst="rect">
            <a:avLst/>
          </a:prstGeom>
        </p:spPr>
      </p:pic>
    </p:spTree>
    <p:custDataLst>
      <p:tags r:id="rId1"/>
    </p:custDataLst>
    <p:extLst>
      <p:ext uri="{BB962C8B-B14F-4D97-AF65-F5344CB8AC3E}">
        <p14:creationId xmlns:p14="http://schemas.microsoft.com/office/powerpoint/2010/main" val="3267684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4107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49463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308" y="5860632"/>
            <a:ext cx="1085850" cy="973733"/>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443865"/>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227836" y="1669657"/>
            <a:ext cx="7180289" cy="3685240"/>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As a rule, use about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half your time for planning</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one-quarter of your time for writing</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and the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remaining quarter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for </a:t>
            </a: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highlight>
                  <a:srgbClr val="FFFF00"/>
                </a:highlight>
                <a:uLnTx/>
                <a:uFillTx/>
                <a:latin typeface="Tahoma"/>
                <a:ea typeface="+mn-ea"/>
                <a:cs typeface="+mn-cs"/>
              </a:rPr>
              <a:t>completing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the project.</a:t>
            </a:r>
          </a:p>
        </p:txBody>
      </p:sp>
      <p:pic>
        <p:nvPicPr>
          <p:cNvPr id="16" name="Picture 15" descr="A person reaching for a paper on a table full of paper and sticky notes">
            <a:extLst>
              <a:ext uri="{FF2B5EF4-FFF2-40B4-BE49-F238E27FC236}">
                <a16:creationId xmlns:a16="http://schemas.microsoft.com/office/drawing/2014/main" id="{FE1DC806-28FB-4F2B-3482-1F62C71F88A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834335" y="1412292"/>
            <a:ext cx="4357665" cy="4448340"/>
          </a:xfrm>
          <a:prstGeom prst="rect">
            <a:avLst/>
          </a:prstGeom>
        </p:spPr>
      </p:pic>
    </p:spTree>
    <p:custDataLst>
      <p:tags r:id="rId1"/>
    </p:custDataLst>
    <p:extLst>
      <p:ext uri="{BB962C8B-B14F-4D97-AF65-F5344CB8AC3E}">
        <p14:creationId xmlns:p14="http://schemas.microsoft.com/office/powerpoint/2010/main" val="4010227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477083" y="134554"/>
            <a:ext cx="10495460" cy="1050256"/>
          </a:xfrm>
          <a:prstGeom prst="rect">
            <a:avLst/>
          </a:prstGeom>
        </p:spPr>
      </p:pic>
      <p:sp>
        <p:nvSpPr>
          <p:cNvPr id="13" name="Freeform 5"/>
          <p:cNvSpPr>
            <a:spLocks/>
          </p:cNvSpPr>
          <p:nvPr/>
        </p:nvSpPr>
        <p:spPr bwMode="auto">
          <a:xfrm>
            <a:off x="85725" y="1587"/>
            <a:ext cx="2678734" cy="14107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49463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308" y="5860632"/>
            <a:ext cx="1085850" cy="973733"/>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443865"/>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66395" y="139848"/>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209862" y="2075626"/>
            <a:ext cx="7667968" cy="2207912"/>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rPr>
              <a:t>approaching your writing</a:t>
            </a:r>
            <a:endParaRPr kumimoji="0" lang="ar-EG" sz="32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endParaRPr>
          </a:p>
          <a:p>
            <a:pPr marR="0" lvl="0" algn="l" defTabSz="914400" rtl="0" eaLnBrk="1" fontAlgn="auto" latinLnBrk="0" hangingPunct="1">
              <a:lnSpc>
                <a:spcPct val="150000"/>
              </a:lnSpc>
              <a:spcBef>
                <a:spcPts val="0"/>
              </a:spcBef>
              <a:spcAft>
                <a:spcPts val="0"/>
              </a:spcAft>
              <a:buClrTx/>
              <a:buSzTx/>
              <a:tabLst/>
              <a:defRPr/>
            </a:pPr>
            <a:r>
              <a:rPr kumimoji="0" lang="en-US" sz="32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rPr>
              <a:t> projects with the three steps in mind always helps.</a:t>
            </a:r>
          </a:p>
        </p:txBody>
      </p:sp>
      <p:pic>
        <p:nvPicPr>
          <p:cNvPr id="16" name="Picture 15" descr="A person reaching for a paper on a table full of paper and sticky notes">
            <a:extLst>
              <a:ext uri="{FF2B5EF4-FFF2-40B4-BE49-F238E27FC236}">
                <a16:creationId xmlns:a16="http://schemas.microsoft.com/office/drawing/2014/main" id="{FE1DC806-28FB-4F2B-3482-1F62C71F88A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540053" y="1412292"/>
            <a:ext cx="4651948" cy="4448340"/>
          </a:xfrm>
          <a:prstGeom prst="rect">
            <a:avLst/>
          </a:prstGeom>
        </p:spPr>
      </p:pic>
    </p:spTree>
    <p:custDataLst>
      <p:tags r:id="rId1"/>
    </p:custDataLst>
    <p:extLst>
      <p:ext uri="{BB962C8B-B14F-4D97-AF65-F5344CB8AC3E}">
        <p14:creationId xmlns:p14="http://schemas.microsoft.com/office/powerpoint/2010/main" val="4006479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1981200" y="1981200"/>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Adapt to </a:t>
              </a:r>
            </a:p>
            <a:p>
              <a:pPr algn="ctr" eaLnBrk="0" fontAlgn="base" hangingPunct="0">
                <a:spcBef>
                  <a:spcPct val="0"/>
                </a:spcBef>
                <a:spcAft>
                  <a:spcPct val="0"/>
                </a:spcAft>
              </a:pPr>
              <a:r>
                <a:rPr lang="en-US" sz="2800" dirty="0">
                  <a:solidFill>
                    <a:srgbClr val="000000"/>
                  </a:solidFill>
                  <a:latin typeface="Arial Narrow" pitchFamily="34" charset="0"/>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Compose</a:t>
              </a:r>
            </a:p>
            <a:p>
              <a:pPr algn="ctr" eaLnBrk="0" fontAlgn="base" hangingPunct="0">
                <a:spcBef>
                  <a:spcPct val="0"/>
                </a:spcBef>
                <a:spcAft>
                  <a:spcPct val="0"/>
                </a:spcAft>
              </a:pPr>
              <a:r>
                <a:rPr lang="en-US" sz="2800" dirty="0">
                  <a:solidFill>
                    <a:srgbClr val="000000"/>
                  </a:solidFill>
                  <a:latin typeface="Arial Narrow" pitchFamily="34" charset="0"/>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Writing</a:t>
                </a:r>
              </a:p>
            </p:txBody>
          </p:sp>
        </p:grpSp>
      </p:grpSp>
      <p:sp>
        <p:nvSpPr>
          <p:cNvPr id="6" name="Title 5"/>
          <p:cNvSpPr>
            <a:spLocks noGrp="1"/>
          </p:cNvSpPr>
          <p:nvPr>
            <p:ph type="title"/>
          </p:nvPr>
        </p:nvSpPr>
        <p:spPr>
          <a:solidFill>
            <a:schemeClr val="accent4"/>
          </a:solidFill>
          <a:ln>
            <a:solidFill>
              <a:schemeClr val="tx1"/>
            </a:solidFill>
          </a:ln>
        </p:spPr>
        <p:txBody>
          <a:bodyPr/>
          <a:lstStyle/>
          <a:p>
            <a:r>
              <a:rPr lang="en-US" sz="5400" dirty="0">
                <a:solidFill>
                  <a:schemeClr val="bg1"/>
                </a:solidFill>
              </a:rPr>
              <a:t>Three-Step Process</a:t>
            </a:r>
          </a:p>
        </p:txBody>
      </p:sp>
      <p:pic>
        <p:nvPicPr>
          <p:cNvPr id="2" name="Picture 1">
            <a:extLst>
              <a:ext uri="{FF2B5EF4-FFF2-40B4-BE49-F238E27FC236}">
                <a16:creationId xmlns:a16="http://schemas.microsoft.com/office/drawing/2014/main" id="{31A70232-C23D-87CC-51BC-3012164C4987}"/>
              </a:ext>
            </a:extLst>
          </p:cNvPr>
          <p:cNvPicPr>
            <a:picLocks noChangeAspect="1"/>
          </p:cNvPicPr>
          <p:nvPr/>
        </p:nvPicPr>
        <p:blipFill>
          <a:blip r:embed="rId3"/>
          <a:stretch>
            <a:fillRect/>
          </a:stretch>
        </p:blipFill>
        <p:spPr>
          <a:xfrm>
            <a:off x="1981200" y="6324601"/>
            <a:ext cx="9902229" cy="204838"/>
          </a:xfrm>
          <a:prstGeom prst="rect">
            <a:avLst/>
          </a:prstGeom>
        </p:spPr>
      </p:pic>
      <p:pic>
        <p:nvPicPr>
          <p:cNvPr id="3" name="Picture 2">
            <a:extLst>
              <a:ext uri="{FF2B5EF4-FFF2-40B4-BE49-F238E27FC236}">
                <a16:creationId xmlns:a16="http://schemas.microsoft.com/office/drawing/2014/main" id="{0890BC57-EC03-0B4B-22D2-C3EDF9CE4E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571" y="5590343"/>
            <a:ext cx="1085850" cy="973733"/>
          </a:xfrm>
          <a:prstGeom prst="rect">
            <a:avLst/>
          </a:prstGeom>
        </p:spPr>
      </p:pic>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738859" y="134554"/>
            <a:ext cx="10233683" cy="807132"/>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482766"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5" name="Title 5">
            <a:extLst>
              <a:ext uri="{FF2B5EF4-FFF2-40B4-BE49-F238E27FC236}">
                <a16:creationId xmlns:a16="http://schemas.microsoft.com/office/drawing/2014/main" id="{6F0CAF40-D2F6-A947-ED78-FF0F9783A3A9}"/>
              </a:ext>
            </a:extLst>
          </p:cNvPr>
          <p:cNvSpPr txBox="1">
            <a:spLocks/>
          </p:cNvSpPr>
          <p:nvPr/>
        </p:nvSpPr>
        <p:spPr bwMode="auto">
          <a:xfrm>
            <a:off x="1918511" y="2300895"/>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Analyzing the Situation</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1842234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lowchart: Alternate Process 10">
            <a:extLst>
              <a:ext uri="{FF2B5EF4-FFF2-40B4-BE49-F238E27FC236}">
                <a16:creationId xmlns:a16="http://schemas.microsoft.com/office/drawing/2014/main" id="{D7B549D2-58A1-6C08-B56F-F2530368FAD7}"/>
              </a:ext>
            </a:extLst>
          </p:cNvPr>
          <p:cNvSpPr/>
          <p:nvPr/>
        </p:nvSpPr>
        <p:spPr bwMode="auto">
          <a:xfrm>
            <a:off x="1098883" y="3172992"/>
            <a:ext cx="4572000"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General</a:t>
            </a: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6585779" y="3226791"/>
            <a:ext cx="4572000"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Specific</a:t>
            </a: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43930" y="1606035"/>
            <a:ext cx="914400" cy="907370"/>
          </a:xfrm>
          <a:prstGeom prst="rect">
            <a:avLst/>
          </a:prstGeom>
        </p:spPr>
      </p:pic>
    </p:spTree>
    <p:custDataLst>
      <p:tags r:id="rId1"/>
    </p:custDataLst>
    <p:extLst>
      <p:ext uri="{BB962C8B-B14F-4D97-AF65-F5344CB8AC3E}">
        <p14:creationId xmlns:p14="http://schemas.microsoft.com/office/powerpoint/2010/main" val="3040644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lowchart: Alternate Process 10">
            <a:extLst>
              <a:ext uri="{FF2B5EF4-FFF2-40B4-BE49-F238E27FC236}">
                <a16:creationId xmlns:a16="http://schemas.microsoft.com/office/drawing/2014/main" id="{D7B549D2-58A1-6C08-B56F-F2530368FAD7}"/>
              </a:ext>
            </a:extLst>
          </p:cNvPr>
          <p:cNvSpPr/>
          <p:nvPr/>
        </p:nvSpPr>
        <p:spPr bwMode="auto">
          <a:xfrm>
            <a:off x="1098883" y="3172992"/>
            <a:ext cx="4572000"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General</a:t>
            </a: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6288606" y="2811571"/>
            <a:ext cx="5251654" cy="3378394"/>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All business messages have a general purpose: to inform, to persuade, or to collaborate with your audience. </a:t>
            </a:r>
          </a:p>
        </p:txBody>
      </p:sp>
      <p:pic>
        <p:nvPicPr>
          <p:cNvPr id="7" name="Graphic 6" descr="Badge 1 with solid fill">
            <a:extLst>
              <a:ext uri="{FF2B5EF4-FFF2-40B4-BE49-F238E27FC236}">
                <a16:creationId xmlns:a16="http://schemas.microsoft.com/office/drawing/2014/main" id="{B5B5D324-53D1-C8FD-7F4D-6377FA6A1D3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43930" y="1606035"/>
            <a:ext cx="914400" cy="914400"/>
          </a:xfrm>
          <a:prstGeom prst="rect">
            <a:avLst/>
          </a:prstGeom>
        </p:spPr>
      </p:pic>
    </p:spTree>
    <p:custDataLst>
      <p:tags r:id="rId1"/>
    </p:custDataLst>
    <p:extLst>
      <p:ext uri="{BB962C8B-B14F-4D97-AF65-F5344CB8AC3E}">
        <p14:creationId xmlns:p14="http://schemas.microsoft.com/office/powerpoint/2010/main" val="836451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5898537" y="2710891"/>
            <a:ext cx="5649126"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To help you define the specific purpose of your message, ask yourself what you hope to accomplish with your message and what your audience should do or think after receiving your message. </a:t>
            </a:r>
          </a:p>
        </p:txBody>
      </p:sp>
      <p:sp>
        <p:nvSpPr>
          <p:cNvPr id="7" name="Flowchart: Alternate Process 6">
            <a:extLst>
              <a:ext uri="{FF2B5EF4-FFF2-40B4-BE49-F238E27FC236}">
                <a16:creationId xmlns:a16="http://schemas.microsoft.com/office/drawing/2014/main" id="{4B55A287-F0BF-FBC2-6059-C7D544CB6C41}"/>
              </a:ext>
            </a:extLst>
          </p:cNvPr>
          <p:cNvSpPr/>
          <p:nvPr/>
        </p:nvSpPr>
        <p:spPr bwMode="auto">
          <a:xfrm>
            <a:off x="651740" y="3254008"/>
            <a:ext cx="4572000"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Specific</a:t>
            </a:r>
          </a:p>
        </p:txBody>
      </p:sp>
      <p:pic>
        <p:nvPicPr>
          <p:cNvPr id="9" name="Graphic 8" descr="Badge 1 with solid fill">
            <a:extLst>
              <a:ext uri="{FF2B5EF4-FFF2-40B4-BE49-F238E27FC236}">
                <a16:creationId xmlns:a16="http://schemas.microsoft.com/office/drawing/2014/main" id="{E7838A75-4D94-5116-C324-8C11AFEBC9C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43930" y="1606035"/>
            <a:ext cx="914400" cy="914400"/>
          </a:xfrm>
          <a:prstGeom prst="rect">
            <a:avLst/>
          </a:prstGeom>
        </p:spPr>
      </p:pic>
    </p:spTree>
    <p:custDataLst>
      <p:tags r:id="rId1"/>
    </p:custDataLst>
    <p:extLst>
      <p:ext uri="{BB962C8B-B14F-4D97-AF65-F5344CB8AC3E}">
        <p14:creationId xmlns:p14="http://schemas.microsoft.com/office/powerpoint/2010/main" val="44731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917" y="5825707"/>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648586" y="-14981"/>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457135" y="108331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965495" y="2349889"/>
            <a:ext cx="6668053" cy="341085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Once you have </a:t>
            </a: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highlight>
                  <a:srgbClr val="FFFF00"/>
                </a:highlight>
                <a:uLnTx/>
                <a:uFillTx/>
                <a:latin typeface="Arial"/>
                <a:ea typeface="+mn-ea"/>
                <a:cs typeface="+mn-cs"/>
              </a:rPr>
              <a:t>defined </a:t>
            </a: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your specific purpose, you can decide whether that purpose merits the time and effort required for you to prepare and send it.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Test your purpose by asking four questions:</a:t>
            </a: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622254" y="1263955"/>
            <a:ext cx="914400" cy="914400"/>
          </a:xfrm>
          <a:prstGeom prst="rect">
            <a:avLst/>
          </a:prstGeom>
        </p:spPr>
      </p:pic>
      <p:pic>
        <p:nvPicPr>
          <p:cNvPr id="9" name="Picture 8" descr="Yellow question mark">
            <a:extLst>
              <a:ext uri="{FF2B5EF4-FFF2-40B4-BE49-F238E27FC236}">
                <a16:creationId xmlns:a16="http://schemas.microsoft.com/office/drawing/2014/main" id="{43BE6699-827F-E3CF-5E7F-3BD89F540C0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187239" y="2414325"/>
            <a:ext cx="3488031" cy="4044926"/>
          </a:xfrm>
          <a:prstGeom prst="rect">
            <a:avLst/>
          </a:prstGeom>
        </p:spPr>
      </p:pic>
    </p:spTree>
    <p:custDataLst>
      <p:tags r:id="rId1"/>
    </p:custDataLst>
    <p:extLst>
      <p:ext uri="{BB962C8B-B14F-4D97-AF65-F5344CB8AC3E}">
        <p14:creationId xmlns:p14="http://schemas.microsoft.com/office/powerpoint/2010/main" val="3047653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572000" y="271089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
        <p:nvSpPr>
          <p:cNvPr id="8" name="Rectangle 7">
            <a:extLst>
              <a:ext uri="{FF2B5EF4-FFF2-40B4-BE49-F238E27FC236}">
                <a16:creationId xmlns:a16="http://schemas.microsoft.com/office/drawing/2014/main" id="{807745FF-B4AD-A872-D5CF-D9C46A510C0A}"/>
              </a:ext>
            </a:extLst>
          </p:cNvPr>
          <p:cNvSpPr/>
          <p:nvPr/>
        </p:nvSpPr>
        <p:spPr bwMode="auto">
          <a:xfrm>
            <a:off x="4791823" y="2906170"/>
            <a:ext cx="6458977" cy="71524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Will your message change anything?</a:t>
            </a:r>
          </a:p>
        </p:txBody>
      </p:sp>
      <p:sp>
        <p:nvSpPr>
          <p:cNvPr id="11" name="Rectangle 10">
            <a:extLst>
              <a:ext uri="{FF2B5EF4-FFF2-40B4-BE49-F238E27FC236}">
                <a16:creationId xmlns:a16="http://schemas.microsoft.com/office/drawing/2014/main" id="{AB06DEE8-CE41-BF93-7382-89A268E2A74A}"/>
              </a:ext>
            </a:extLst>
          </p:cNvPr>
          <p:cNvSpPr/>
          <p:nvPr/>
        </p:nvSpPr>
        <p:spPr bwMode="auto">
          <a:xfrm>
            <a:off x="4868861" y="3702051"/>
            <a:ext cx="6381939" cy="83820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Is your purpose realistic?</a:t>
            </a:r>
          </a:p>
        </p:txBody>
      </p:sp>
      <p:sp>
        <p:nvSpPr>
          <p:cNvPr id="13" name="Rectangle 12">
            <a:extLst>
              <a:ext uri="{FF2B5EF4-FFF2-40B4-BE49-F238E27FC236}">
                <a16:creationId xmlns:a16="http://schemas.microsoft.com/office/drawing/2014/main" id="{E4BD9BC1-81AA-7F86-842F-9A95B9F4DD53}"/>
              </a:ext>
            </a:extLst>
          </p:cNvPr>
          <p:cNvSpPr/>
          <p:nvPr/>
        </p:nvSpPr>
        <p:spPr bwMode="auto">
          <a:xfrm>
            <a:off x="4868861" y="4616535"/>
            <a:ext cx="6381939" cy="83820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Is the timing right for your message?</a:t>
            </a:r>
          </a:p>
        </p:txBody>
      </p:sp>
      <p:sp>
        <p:nvSpPr>
          <p:cNvPr id="19" name="Rectangle 18">
            <a:extLst>
              <a:ext uri="{FF2B5EF4-FFF2-40B4-BE49-F238E27FC236}">
                <a16:creationId xmlns:a16="http://schemas.microsoft.com/office/drawing/2014/main" id="{5AAE1827-0460-8BCB-B0FD-E49E7B68710D}"/>
              </a:ext>
            </a:extLst>
          </p:cNvPr>
          <p:cNvSpPr/>
          <p:nvPr/>
        </p:nvSpPr>
        <p:spPr bwMode="auto">
          <a:xfrm>
            <a:off x="4944522" y="5598733"/>
            <a:ext cx="6306278" cy="641059"/>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Will your purpose be acceptable?</a:t>
            </a: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262952" y="1696524"/>
            <a:ext cx="914400" cy="914400"/>
          </a:xfrm>
          <a:prstGeom prst="rect">
            <a:avLst/>
          </a:prstGeom>
        </p:spPr>
      </p:pic>
    </p:spTree>
    <p:custDataLst>
      <p:tags r:id="rId1"/>
    </p:custDataLst>
    <p:extLst>
      <p:ext uri="{BB962C8B-B14F-4D97-AF65-F5344CB8AC3E}">
        <p14:creationId xmlns:p14="http://schemas.microsoft.com/office/powerpoint/2010/main" val="1598545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2440789" y="2811571"/>
            <a:ext cx="9349898"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262952" y="1696524"/>
            <a:ext cx="914400" cy="914400"/>
          </a:xfrm>
          <a:prstGeom prst="rect">
            <a:avLst/>
          </a:prstGeom>
        </p:spPr>
      </p:pic>
      <p:sp>
        <p:nvSpPr>
          <p:cNvPr id="7" name="TextBox 6">
            <a:extLst>
              <a:ext uri="{FF2B5EF4-FFF2-40B4-BE49-F238E27FC236}">
                <a16:creationId xmlns:a16="http://schemas.microsoft.com/office/drawing/2014/main" id="{C503DB57-8BAA-B57B-392B-2337F77CDBC0}"/>
              </a:ext>
            </a:extLst>
          </p:cNvPr>
          <p:cNvSpPr txBox="1"/>
          <p:nvPr/>
        </p:nvSpPr>
        <p:spPr>
          <a:xfrm>
            <a:off x="3177915" y="3040340"/>
            <a:ext cx="8612771" cy="3582519"/>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3200" kern="0" dirty="0">
                <a:solidFill>
                  <a:srgbClr val="000000"/>
                </a:solidFill>
                <a:effectLst>
                  <a:outerShdw blurRad="50800" dist="127000" dir="8100000" algn="tr" rotWithShape="0">
                    <a:srgbClr val="808080">
                      <a:alpha val="38039"/>
                    </a:srgbClr>
                  </a:outerShdw>
                </a:effectLst>
                <a:latin typeface="Arial"/>
              </a:rPr>
              <a:t>Once you are satisfied (1)</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3200" kern="0" dirty="0">
                <a:solidFill>
                  <a:srgbClr val="000000"/>
                </a:solidFill>
                <a:effectLst>
                  <a:outerShdw blurRad="50800" dist="127000" dir="8100000" algn="tr" rotWithShape="0">
                    <a:srgbClr val="808080">
                      <a:alpha val="38039"/>
                    </a:srgbClr>
                  </a:outerShdw>
                </a:effectLst>
                <a:latin typeface="Arial"/>
              </a:rPr>
              <a:t> that you have a clear and meaningful purpose and (2)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3200" kern="0" dirty="0">
                <a:solidFill>
                  <a:srgbClr val="000000"/>
                </a:solidFill>
                <a:effectLst>
                  <a:outerShdw blurRad="50800" dist="127000" dir="8100000" algn="tr" rotWithShape="0">
                    <a:srgbClr val="808080">
                      <a:alpha val="38039"/>
                    </a:srgbClr>
                  </a:outerShdw>
                </a:effectLst>
                <a:latin typeface="Arial"/>
              </a:rPr>
              <a:t>that now is a smart time to proceed, your next step is to understand the members of your audience and their needs.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p:txBody>
      </p:sp>
    </p:spTree>
    <p:custDataLst>
      <p:tags r:id="rId1"/>
    </p:custDataLst>
    <p:extLst>
      <p:ext uri="{BB962C8B-B14F-4D97-AF65-F5344CB8AC3E}">
        <p14:creationId xmlns:p14="http://schemas.microsoft.com/office/powerpoint/2010/main" val="4175478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815023" y="281157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988394" y="2935925"/>
            <a:ext cx="4343400" cy="4114800"/>
          </a:xfrm>
          <a:prstGeom prst="rect">
            <a:avLst/>
          </a:prstGeom>
        </p:spPr>
        <p:txBody>
          <a:bodyPr/>
          <a:lstStyle/>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Primary Members</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Size and Location</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Composition</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Understanding</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Expectations</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Reactions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3326724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543379" y="2811571"/>
            <a:ext cx="7473410"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457200" marR="0" lvl="0" indent="-457200" algn="ctr"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The more you know about your audience, their needs, and their expectations, the more effectively you’ll be able to communicate with them. </a:t>
            </a:r>
          </a:p>
          <a:p>
            <a:pPr marL="457200" marR="0" lvl="0" indent="-457200" algn="ctr"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Analyzing your audience involves the following steps:</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231567" y="2935925"/>
            <a:ext cx="5100227" cy="3288442"/>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26124107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815023" y="281157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988394" y="2935925"/>
            <a:ext cx="4343400"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Primary Members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Size and Location</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Composition</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3223939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815023" y="281157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Identify the primary audience. If you can reach the decision makers or opinion molders in your audience, other audience members will fall in line. </a:t>
            </a: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988394" y="2935925"/>
            <a:ext cx="4343400"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Primary Members</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1384428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815023" y="281157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815023" y="2935925"/>
            <a:ext cx="6652452"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Size and Location</a:t>
            </a:r>
          </a:p>
          <a:p>
            <a:pPr marR="0" lvl="0" algn="l" defTabSz="914400" rtl="0" eaLnBrk="0" fontAlgn="base" latinLnBrk="0" hangingPunct="0">
              <a:lnSpc>
                <a:spcPct val="100000"/>
              </a:lnSpc>
              <a:spcBef>
                <a:spcPts val="600"/>
              </a:spcBef>
              <a:spcAft>
                <a:spcPts val="600"/>
              </a:spcAft>
              <a:buClrTx/>
              <a:buSzTx/>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the size and geographic distribution of your audience. </a:t>
            </a:r>
          </a:p>
          <a:p>
            <a:pPr marR="0" lvl="0" algn="l" defTabSz="914400" rtl="0" eaLnBrk="0" fontAlgn="base" latinLnBrk="0" hangingPunct="0">
              <a:lnSpc>
                <a:spcPct val="100000"/>
              </a:lnSpc>
              <a:spcBef>
                <a:spcPts val="600"/>
              </a:spcBef>
              <a:spcAft>
                <a:spcPts val="600"/>
              </a:spcAft>
              <a:buClrTx/>
              <a:buSzTx/>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 report for wide distribution requires a more </a:t>
            </a: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highlight>
                  <a:srgbClr val="FFFF00"/>
                </a:highlight>
                <a:uLnTx/>
                <a:uFillTx/>
                <a:latin typeface="Arial"/>
                <a:ea typeface="+mn-ea"/>
                <a:cs typeface="+mn-cs"/>
              </a:rPr>
              <a:t>formal style, organization, and format </a:t>
            </a: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than one directed to three or four people in your department. </a:t>
            </a:r>
          </a:p>
          <a:p>
            <a:pPr marR="0" lvl="0" algn="l" defTabSz="914400" rtl="0" eaLnBrk="0" fontAlgn="base" latinLnBrk="0" hangingPunct="0">
              <a:lnSpc>
                <a:spcPct val="100000"/>
              </a:lnSpc>
              <a:spcBef>
                <a:spcPts val="600"/>
              </a:spcBef>
              <a:spcAft>
                <a:spcPts val="600"/>
              </a:spcAft>
              <a:buClrTx/>
              <a:buSzTx/>
              <a:tabLst/>
              <a:defRPr/>
            </a:pP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82077"/>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407253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543378" y="2662600"/>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109415" y="2675726"/>
            <a:ext cx="6672908"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Composition</a:t>
            </a: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t>
            </a:r>
          </a:p>
          <a:p>
            <a:pPr eaLnBrk="0" fontAlgn="base" hangingPunct="0">
              <a:spcBef>
                <a:spcPts val="600"/>
              </a:spcBef>
              <a:spcAft>
                <a:spcPts val="600"/>
              </a:spcAft>
              <a:defRPr/>
            </a:pPr>
            <a:r>
              <a:rPr lang="en-US" sz="2800" b="1" kern="1200" dirty="0">
                <a:solidFill>
                  <a:schemeClr val="tx1"/>
                </a:solidFill>
                <a:latin typeface="Times New Roman" pitchFamily="18" charset="0"/>
                <a:ea typeface="+mn-ea"/>
                <a:cs typeface="+mn-cs"/>
              </a:rPr>
              <a:t>Determine the composition of the audience. </a:t>
            </a:r>
            <a:r>
              <a:rPr lang="en-US" sz="2800" kern="1200" dirty="0">
                <a:solidFill>
                  <a:schemeClr val="tx1"/>
                </a:solidFill>
                <a:latin typeface="Times New Roman" pitchFamily="18" charset="0"/>
                <a:ea typeface="+mn-ea"/>
                <a:cs typeface="+mn-cs"/>
              </a:rPr>
              <a:t>Look for common denominators</a:t>
            </a:r>
            <a:r>
              <a:rPr lang="ar-EG" sz="2800" kern="1200" dirty="0">
                <a:solidFill>
                  <a:schemeClr val="tx1"/>
                </a:solidFill>
                <a:latin typeface="Times New Roman" pitchFamily="18" charset="0"/>
                <a:ea typeface="+mn-ea"/>
                <a:cs typeface="+mn-cs"/>
              </a:rPr>
              <a:t>القواسم المشتركة </a:t>
            </a:r>
            <a:r>
              <a:rPr lang="en-US" sz="2800" kern="1200" dirty="0">
                <a:solidFill>
                  <a:schemeClr val="tx1"/>
                </a:solidFill>
                <a:latin typeface="Times New Roman" pitchFamily="18" charset="0"/>
                <a:ea typeface="+mn-ea"/>
                <a:cs typeface="+mn-cs"/>
              </a:rPr>
              <a:t> that tie audience members together across differences in culture, status, or attitude.</a:t>
            </a:r>
          </a:p>
          <a:p>
            <a:pPr eaLnBrk="0" fontAlgn="base" hangingPunct="0">
              <a:spcBef>
                <a:spcPts val="600"/>
              </a:spcBef>
              <a:spcAft>
                <a:spcPts val="600"/>
              </a:spcAft>
              <a:defRPr/>
            </a:pPr>
            <a:r>
              <a:rPr lang="en-US" sz="2800" kern="1200" dirty="0">
                <a:solidFill>
                  <a:schemeClr val="tx1"/>
                </a:solidFill>
                <a:latin typeface="Times New Roman" pitchFamily="18" charset="0"/>
                <a:ea typeface="+mn-ea"/>
                <a:cs typeface="+mn-cs"/>
              </a:rPr>
              <a:t>Include evidence that touches on everyone’s area of interest. </a:t>
            </a:r>
          </a:p>
          <a:p>
            <a:pPr marR="0" lvl="0" algn="l" defTabSz="914400" rtl="0" eaLnBrk="0" fontAlgn="base" latinLnBrk="0" hangingPunct="0">
              <a:lnSpc>
                <a:spcPct val="100000"/>
              </a:lnSpc>
              <a:spcBef>
                <a:spcPts val="600"/>
              </a:spcBef>
              <a:spcAft>
                <a:spcPts val="600"/>
              </a:spcAft>
              <a:buClrTx/>
              <a:buSzTx/>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3398629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530647" y="3161297"/>
            <a:ext cx="8260039" cy="3461561"/>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800" kern="0" dirty="0">
                <a:solidFill>
                  <a:srgbClr val="000000"/>
                </a:solidFill>
                <a:effectLst>
                  <a:outerShdw blurRad="50800" dist="127000" dir="8100000" algn="tr" rotWithShape="0">
                    <a:srgbClr val="808080">
                      <a:alpha val="38039"/>
                    </a:srgbClr>
                  </a:outerShdw>
                </a:effectLst>
                <a:latin typeface="Arial"/>
              </a:rPr>
              <a:t>Test</a:t>
            </a: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 your audience’s level of understanding.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If audience members share your general background, they’ll understand your material without difficulty. If not, you must educate them.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6457740" y="2668222"/>
            <a:ext cx="4343400" cy="493075"/>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2873469"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38899949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530647" y="3628246"/>
            <a:ext cx="8260039" cy="2994612"/>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Include only enough information to accomplish your objective.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Everything else is irrelevant and must be eliminated.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648271" y="2823998"/>
            <a:ext cx="4343400" cy="493075"/>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2873469"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32670637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815023" y="281157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006715" y="2935925"/>
            <a:ext cx="6791389"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p>
          <a:p>
            <a:pPr marL="342900" indent="-342900" eaLnBrk="0" fontAlgn="base" hangingPunct="0">
              <a:spcBef>
                <a:spcPts val="600"/>
              </a:spcBef>
              <a:spcAft>
                <a:spcPts val="600"/>
              </a:spcAft>
              <a:buFontTx/>
              <a:buChar char="•"/>
              <a:defRPr/>
            </a:pPr>
            <a:r>
              <a:rPr lang="en-US" sz="2800" b="1" kern="1200" dirty="0">
                <a:solidFill>
                  <a:schemeClr val="tx1"/>
                </a:solidFill>
                <a:latin typeface="Times New Roman" pitchFamily="18" charset="0"/>
                <a:ea typeface="+mn-ea"/>
                <a:cs typeface="+mn-cs"/>
              </a:rPr>
              <a:t>Understand your audience’s expectations and preferences. </a:t>
            </a:r>
            <a:r>
              <a:rPr lang="en-US" sz="2800" kern="1200" dirty="0">
                <a:solidFill>
                  <a:schemeClr val="tx1"/>
                </a:solidFill>
                <a:latin typeface="Times New Roman" pitchFamily="18" charset="0"/>
                <a:ea typeface="+mn-ea"/>
                <a:cs typeface="+mn-cs"/>
              </a:rPr>
              <a:t>Will members of your audience expect complete details, </a:t>
            </a:r>
          </a:p>
          <a:p>
            <a:pPr marL="342900" indent="-342900" eaLnBrk="0" fontAlgn="base" hangingPunct="0">
              <a:spcBef>
                <a:spcPts val="600"/>
              </a:spcBef>
              <a:spcAft>
                <a:spcPts val="600"/>
              </a:spcAft>
              <a:buFontTx/>
              <a:buChar char="•"/>
              <a:defRPr/>
            </a:pPr>
            <a:r>
              <a:rPr lang="en-US" sz="2800" kern="1200" dirty="0">
                <a:solidFill>
                  <a:schemeClr val="tx1"/>
                </a:solidFill>
                <a:latin typeface="Times New Roman" pitchFamily="18" charset="0"/>
                <a:ea typeface="+mn-ea"/>
                <a:cs typeface="+mn-cs"/>
              </a:rPr>
              <a:t>or will a summary of the main points suffice? </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759587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815023" y="281157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006715" y="3446621"/>
            <a:ext cx="6791389" cy="2285915"/>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endParaRPr kumimoji="0" lang="ar-EG"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R="0" lvl="0" algn="l" defTabSz="914400" rtl="0" eaLnBrk="0" fontAlgn="base" latinLnBrk="0" hangingPunct="0">
              <a:lnSpc>
                <a:spcPct val="100000"/>
              </a:lnSpc>
              <a:spcBef>
                <a:spcPts val="600"/>
              </a:spcBef>
              <a:spcAft>
                <a:spcPts val="600"/>
              </a:spcAft>
              <a:buClrTx/>
              <a:buSzTx/>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Do they want an e-mail, or will they expect a formal memo? </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2694240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815023" y="281157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976733" y="2935925"/>
            <a:ext cx="7040055"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a:t>
            </a:r>
          </a:p>
          <a:p>
            <a:r>
              <a:rPr lang="en-US" sz="2800" b="1" kern="1200" dirty="0">
                <a:solidFill>
                  <a:schemeClr val="tx1"/>
                </a:solidFill>
                <a:latin typeface="Times New Roman" pitchFamily="18" charset="0"/>
                <a:ea typeface="+mn-ea"/>
                <a:cs typeface="+mn-cs"/>
              </a:rPr>
              <a:t>Forecast your audience’s probable reaction. </a:t>
            </a:r>
            <a:r>
              <a:rPr lang="en-US" sz="2800" kern="1200" dirty="0">
                <a:solidFill>
                  <a:schemeClr val="tx1"/>
                </a:solidFill>
                <a:latin typeface="Times New Roman" pitchFamily="18" charset="0"/>
                <a:ea typeface="+mn-ea"/>
                <a:cs typeface="+mn-cs"/>
              </a:rPr>
              <a:t>If you expect a favorable response, state conclusions and recommendations up front and offer minimal evidence. </a:t>
            </a:r>
          </a:p>
          <a:p>
            <a:pPr marR="0" lvl="0" algn="l" defTabSz="914400" rtl="0" eaLnBrk="0" fontAlgn="base" latinLnBrk="0" hangingPunct="0">
              <a:lnSpc>
                <a:spcPct val="100000"/>
              </a:lnSpc>
              <a:spcBef>
                <a:spcPts val="600"/>
              </a:spcBef>
              <a:spcAft>
                <a:spcPts val="600"/>
              </a:spcAft>
              <a:buClrTx/>
              <a:buSzTx/>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994828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1781515" y="1436914"/>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815023" y="281157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976733" y="2935925"/>
            <a:ext cx="7040055"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mn-cs"/>
              </a:rPr>
              <a:t>Forecast your audience’s probable reaction. </a:t>
            </a: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If you expect doubts  introduce conclusions gradually and include more evidence.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 </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9" cstate="print"/>
          <a:srcRect/>
          <a:stretch>
            <a:fillRect/>
          </a:stretch>
        </p:blipFill>
        <p:spPr>
          <a:xfrm>
            <a:off x="393896" y="2668222"/>
            <a:ext cx="3886200" cy="3800044"/>
          </a:xfrm>
          <a:prstGeom prst="rect">
            <a:avLst/>
          </a:prstGeom>
        </p:spPr>
      </p:pic>
      <p:pic>
        <p:nvPicPr>
          <p:cNvPr id="14" name="Picture 13">
            <a:extLst>
              <a:ext uri="{FF2B5EF4-FFF2-40B4-BE49-F238E27FC236}">
                <a16:creationId xmlns:a16="http://schemas.microsoft.com/office/drawing/2014/main" id="{51BE9428-0D04-B840-8586-386D7DAE3C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5211" y="5626276"/>
            <a:ext cx="1222425" cy="1096206"/>
          </a:xfrm>
          <a:prstGeom prst="rect">
            <a:avLst/>
          </a:prstGeom>
        </p:spPr>
      </p:pic>
    </p:spTree>
    <p:custDataLst>
      <p:tags r:id="rId1"/>
    </p:custDataLst>
    <p:extLst>
      <p:ext uri="{BB962C8B-B14F-4D97-AF65-F5344CB8AC3E}">
        <p14:creationId xmlns:p14="http://schemas.microsoft.com/office/powerpoint/2010/main" val="29125054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1981200" y="1981200"/>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Adapt to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Compose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grpSp>
      </p:grpSp>
      <p:sp>
        <p:nvSpPr>
          <p:cNvPr id="6" name="Title 5"/>
          <p:cNvSpPr>
            <a:spLocks noGrp="1"/>
          </p:cNvSpPr>
          <p:nvPr>
            <p:ph type="title"/>
          </p:nvPr>
        </p:nvSpPr>
        <p:spPr>
          <a:solidFill>
            <a:schemeClr val="accent4"/>
          </a:solidFill>
          <a:ln>
            <a:solidFill>
              <a:schemeClr val="tx1"/>
            </a:solidFill>
          </a:ln>
        </p:spPr>
        <p:txBody>
          <a:bodyPr/>
          <a:lstStyle/>
          <a:p>
            <a:r>
              <a:rPr lang="en-US" sz="5400" dirty="0">
                <a:solidFill>
                  <a:schemeClr val="bg1"/>
                </a:solidFill>
              </a:rPr>
              <a:t>Three-Step Process</a:t>
            </a:r>
          </a:p>
        </p:txBody>
      </p:sp>
      <p:pic>
        <p:nvPicPr>
          <p:cNvPr id="2" name="Picture 1">
            <a:extLst>
              <a:ext uri="{FF2B5EF4-FFF2-40B4-BE49-F238E27FC236}">
                <a16:creationId xmlns:a16="http://schemas.microsoft.com/office/drawing/2014/main" id="{31A70232-C23D-87CC-51BC-3012164C4987}"/>
              </a:ext>
            </a:extLst>
          </p:cNvPr>
          <p:cNvPicPr>
            <a:picLocks noChangeAspect="1"/>
          </p:cNvPicPr>
          <p:nvPr/>
        </p:nvPicPr>
        <p:blipFill>
          <a:blip r:embed="rId3"/>
          <a:stretch>
            <a:fillRect/>
          </a:stretch>
        </p:blipFill>
        <p:spPr>
          <a:xfrm>
            <a:off x="1981200" y="6324601"/>
            <a:ext cx="9902229" cy="204838"/>
          </a:xfrm>
          <a:prstGeom prst="rect">
            <a:avLst/>
          </a:prstGeom>
        </p:spPr>
      </p:pic>
      <p:pic>
        <p:nvPicPr>
          <p:cNvPr id="3" name="Picture 2">
            <a:extLst>
              <a:ext uri="{FF2B5EF4-FFF2-40B4-BE49-F238E27FC236}">
                <a16:creationId xmlns:a16="http://schemas.microsoft.com/office/drawing/2014/main" id="{0890BC57-EC03-0B4B-22D2-C3EDF9CE4E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571" y="5590343"/>
            <a:ext cx="1085850" cy="973733"/>
          </a:xfrm>
          <a:prstGeom prst="rect">
            <a:avLst/>
          </a:prstGeom>
        </p:spPr>
      </p:pic>
    </p:spTree>
    <p:extLst>
      <p:ext uri="{BB962C8B-B14F-4D97-AF65-F5344CB8AC3E}">
        <p14:creationId xmlns:p14="http://schemas.microsoft.com/office/powerpoint/2010/main" val="410340026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1981200" y="1981200"/>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6" name="Title 5"/>
          <p:cNvSpPr>
            <a:spLocks noGrp="1"/>
          </p:cNvSpPr>
          <p:nvPr>
            <p:ph type="title"/>
          </p:nvPr>
        </p:nvSpPr>
        <p:spPr>
          <a:solidFill>
            <a:schemeClr val="accent4"/>
          </a:solidFill>
          <a:ln>
            <a:solidFill>
              <a:schemeClr val="tx1"/>
            </a:solidFill>
          </a:ln>
        </p:spPr>
        <p:txBody>
          <a:bodyPr/>
          <a:lstStyle/>
          <a:p>
            <a:r>
              <a:rPr lang="en-US" sz="5400" dirty="0">
                <a:solidFill>
                  <a:schemeClr val="bg1"/>
                </a:solidFill>
              </a:rPr>
              <a:t>Three-Step Process</a:t>
            </a:r>
          </a:p>
        </p:txBody>
      </p:sp>
      <p:pic>
        <p:nvPicPr>
          <p:cNvPr id="2" name="Picture 1">
            <a:extLst>
              <a:ext uri="{FF2B5EF4-FFF2-40B4-BE49-F238E27FC236}">
                <a16:creationId xmlns:a16="http://schemas.microsoft.com/office/drawing/2014/main" id="{31A70232-C23D-87CC-51BC-3012164C4987}"/>
              </a:ext>
            </a:extLst>
          </p:cNvPr>
          <p:cNvPicPr>
            <a:picLocks noChangeAspect="1"/>
          </p:cNvPicPr>
          <p:nvPr/>
        </p:nvPicPr>
        <p:blipFill>
          <a:blip r:embed="rId3"/>
          <a:stretch>
            <a:fillRect/>
          </a:stretch>
        </p:blipFill>
        <p:spPr>
          <a:xfrm>
            <a:off x="1981200" y="6324601"/>
            <a:ext cx="9902229" cy="204838"/>
          </a:xfrm>
          <a:prstGeom prst="rect">
            <a:avLst/>
          </a:prstGeom>
        </p:spPr>
      </p:pic>
      <p:pic>
        <p:nvPicPr>
          <p:cNvPr id="3" name="Picture 2">
            <a:extLst>
              <a:ext uri="{FF2B5EF4-FFF2-40B4-BE49-F238E27FC236}">
                <a16:creationId xmlns:a16="http://schemas.microsoft.com/office/drawing/2014/main" id="{0890BC57-EC03-0B4B-22D2-C3EDF9CE4E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571" y="5590343"/>
            <a:ext cx="1085850" cy="973733"/>
          </a:xfrm>
          <a:prstGeom prst="rect">
            <a:avLst/>
          </a:prstGeom>
        </p:spPr>
      </p:pic>
    </p:spTree>
    <p:extLst>
      <p:ext uri="{BB962C8B-B14F-4D97-AF65-F5344CB8AC3E}">
        <p14:creationId xmlns:p14="http://schemas.microsoft.com/office/powerpoint/2010/main" val="1446032312"/>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7</a:t>
            </a:r>
          </a:p>
        </p:txBody>
      </p:sp>
      <p:sp>
        <p:nvSpPr>
          <p:cNvPr id="6" name="TextBox 5">
            <a:extLst>
              <a:ext uri="{FF2B5EF4-FFF2-40B4-BE49-F238E27FC236}">
                <a16:creationId xmlns:a16="http://schemas.microsoft.com/office/drawing/2014/main" id="{91B1CB5E-8D5D-BABB-7FF0-82A7CC27FC4C}"/>
              </a:ext>
            </a:extLst>
          </p:cNvPr>
          <p:cNvSpPr txBox="1"/>
          <p:nvPr/>
        </p:nvSpPr>
        <p:spPr>
          <a:xfrm>
            <a:off x="46745" y="391965"/>
            <a:ext cx="173477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a:t>
            </a:r>
          </a:p>
        </p:txBody>
      </p:sp>
      <p:sp>
        <p:nvSpPr>
          <p:cNvPr id="7" name="Title 5">
            <a:extLst>
              <a:ext uri="{FF2B5EF4-FFF2-40B4-BE49-F238E27FC236}">
                <a16:creationId xmlns:a16="http://schemas.microsoft.com/office/drawing/2014/main" id="{3EBE1873-88A0-A2FA-3638-EE347F679973}"/>
              </a:ext>
            </a:extLst>
          </p:cNvPr>
          <p:cNvSpPr txBox="1">
            <a:spLocks/>
          </p:cNvSpPr>
          <p:nvPr/>
        </p:nvSpPr>
        <p:spPr bwMode="auto">
          <a:xfrm>
            <a:off x="2106118" y="243681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Gathering Information</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23729580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4457700" y="2044700"/>
            <a:ext cx="7747000" cy="3098800"/>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39E4E490-B2A6-4CE1-BD03-808F0A016F93}"/>
              </a:ext>
            </a:extLst>
          </p:cNvPr>
          <p:cNvSpPr txBox="1"/>
          <p:nvPr/>
        </p:nvSpPr>
        <p:spPr>
          <a:xfrm>
            <a:off x="6781800" y="3132604"/>
            <a:ext cx="41783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لكم كل الشكر والتقدير والاحترام،</a:t>
            </a:r>
            <a:endParaRPr kumimoji="0" lang="ar-SA" sz="3600" b="1"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mc:AlternateContent xmlns:mc="http://schemas.openxmlformats.org/markup-compatibility/2006" xmlns:p14="http://schemas.microsoft.com/office/powerpoint/2010/main">
        <mc:Choice Requires="p14">
          <p:contentPart p14:bwMode="auto" r:id="rId3">
            <p14:nvContentPartPr>
              <p14:cNvPr id="13" name="Ink 12">
                <a:extLst>
                  <a:ext uri="{FF2B5EF4-FFF2-40B4-BE49-F238E27FC236}">
                    <a16:creationId xmlns:a16="http://schemas.microsoft.com/office/drawing/2014/main" id="{A64AD12A-B12E-898B-3D41-FC4E300EEA0A}"/>
                  </a:ext>
                </a:extLst>
              </p14:cNvPr>
              <p14:cNvContentPartPr/>
              <p14:nvPr/>
            </p14:nvContentPartPr>
            <p14:xfrm>
              <a:off x="3987720" y="1949400"/>
              <a:ext cx="360" cy="360"/>
            </p14:xfrm>
          </p:contentPart>
        </mc:Choice>
        <mc:Fallback xmlns="">
          <p:pic>
            <p:nvPicPr>
              <p:cNvPr id="13" name="Ink 12">
                <a:extLst>
                  <a:ext uri="{FF2B5EF4-FFF2-40B4-BE49-F238E27FC236}">
                    <a16:creationId xmlns:a16="http://schemas.microsoft.com/office/drawing/2014/main" id="{A64AD12A-B12E-898B-3D41-FC4E300EEA0A}"/>
                  </a:ext>
                </a:extLst>
              </p:cNvPr>
              <p:cNvPicPr/>
              <p:nvPr/>
            </p:nvPicPr>
            <p:blipFill>
              <a:blip r:embed="rId7"/>
              <a:stretch>
                <a:fillRect/>
              </a:stretch>
            </p:blipFill>
            <p:spPr>
              <a:xfrm>
                <a:off x="3971880" y="1886040"/>
                <a:ext cx="31680" cy="127080"/>
              </a:xfrm>
              <a:prstGeom prst="rect">
                <a:avLst/>
              </a:prstGeom>
            </p:spPr>
          </p:pic>
        </mc:Fallback>
      </mc:AlternateContent>
    </p:spTree>
    <p:extLst>
      <p:ext uri="{BB962C8B-B14F-4D97-AF65-F5344CB8AC3E}">
        <p14:creationId xmlns:p14="http://schemas.microsoft.com/office/powerpoint/2010/main" val="21219034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4|11.4|3.9|10.3|13.4|13.7"/>
</p:tagLst>
</file>

<file path=ppt/tags/tag2.xml><?xml version="1.0" encoding="utf-8"?>
<p:tagLst xmlns:a="http://schemas.openxmlformats.org/drawingml/2006/main" xmlns:r="http://schemas.openxmlformats.org/officeDocument/2006/relationships" xmlns:p="http://schemas.openxmlformats.org/presentationml/2006/main">
  <p:tag name="TIMING" val="|12.1|36.4|2.4|30.9|14.3"/>
</p:tagLst>
</file>

<file path=ppt/tags/tag3.xml><?xml version="1.0" encoding="utf-8"?>
<p:tagLst xmlns:a="http://schemas.openxmlformats.org/drawingml/2006/main" xmlns:r="http://schemas.openxmlformats.org/officeDocument/2006/relationships" xmlns:p="http://schemas.openxmlformats.org/presentationml/2006/main">
  <p:tag name="TIMING" val="|2.8"/>
</p:tagLst>
</file>

<file path=ppt/tags/tag4.xml><?xml version="1.0" encoding="utf-8"?>
<p:tagLst xmlns:a="http://schemas.openxmlformats.org/drawingml/2006/main" xmlns:r="http://schemas.openxmlformats.org/officeDocument/2006/relationships" xmlns:p="http://schemas.openxmlformats.org/presentationml/2006/main">
  <p:tag name="TIMING" val="|6.2|0.9|1"/>
</p:tagLst>
</file>

<file path=ppt/tags/tag5.xml><?xml version="1.0" encoding="utf-8"?>
<p:tagLst xmlns:a="http://schemas.openxmlformats.org/drawingml/2006/main" xmlns:r="http://schemas.openxmlformats.org/officeDocument/2006/relationships" xmlns:p="http://schemas.openxmlformats.org/presentationml/2006/main">
  <p:tag name="TIMING" val="|17|6.1"/>
</p:tagLst>
</file>

<file path=ppt/tags/tag6.xml><?xml version="1.0" encoding="utf-8"?>
<p:tagLst xmlns:a="http://schemas.openxmlformats.org/drawingml/2006/main" xmlns:r="http://schemas.openxmlformats.org/officeDocument/2006/relationships" xmlns:p="http://schemas.openxmlformats.org/presentationml/2006/main">
  <p:tag name="TIMING" val="|17|6.1"/>
</p:tagLst>
</file>

<file path=ppt/tags/tag7.xml><?xml version="1.0" encoding="utf-8"?>
<p:tagLst xmlns:a="http://schemas.openxmlformats.org/drawingml/2006/main" xmlns:r="http://schemas.openxmlformats.org/officeDocument/2006/relationships" xmlns:p="http://schemas.openxmlformats.org/presentationml/2006/main">
  <p:tag name="TIMING" val="|17|6.1"/>
</p:tagLst>
</file>

<file path=ppt/tags/tag8.xml><?xml version="1.0" encoding="utf-8"?>
<p:tagLst xmlns:a="http://schemas.openxmlformats.org/drawingml/2006/main" xmlns:r="http://schemas.openxmlformats.org/officeDocument/2006/relationships" xmlns:p="http://schemas.openxmlformats.org/presentationml/2006/main">
  <p:tag name="TIMING" val="|17|6.1"/>
</p:tagLst>
</file>

<file path=ppt/tags/tag9.xml><?xml version="1.0" encoding="utf-8"?>
<p:tagLst xmlns:a="http://schemas.openxmlformats.org/drawingml/2006/main" xmlns:r="http://schemas.openxmlformats.org/officeDocument/2006/relationships" xmlns:p="http://schemas.openxmlformats.org/presentationml/2006/main">
  <p:tag name="TIMING" val="|17|6.1"/>
</p:tagLst>
</file>

<file path=ppt/tags/tag10.xml><?xml version="1.0" encoding="utf-8"?>
<p:tagLst xmlns:a="http://schemas.openxmlformats.org/drawingml/2006/main" xmlns:r="http://schemas.openxmlformats.org/officeDocument/2006/relationships" xmlns:p="http://schemas.openxmlformats.org/presentationml/2006/main">
  <p:tag name="TIMING" val="|17|6.1"/>
</p:tagLst>
</file>

<file path=ppt/tags/tag11.xml><?xml version="1.0" encoding="utf-8"?>
<p:tagLst xmlns:a="http://schemas.openxmlformats.org/drawingml/2006/main" xmlns:r="http://schemas.openxmlformats.org/officeDocument/2006/relationships" xmlns:p="http://schemas.openxmlformats.org/presentationml/2006/main">
  <p:tag name="TIMING" val="|17|6.1"/>
</p:tagLst>
</file>

<file path=ppt/tags/tag12.xml><?xml version="1.0" encoding="utf-8"?>
<p:tagLst xmlns:a="http://schemas.openxmlformats.org/drawingml/2006/main" xmlns:r="http://schemas.openxmlformats.org/officeDocument/2006/relationships" xmlns:p="http://schemas.openxmlformats.org/presentationml/2006/main">
  <p:tag name="TIMING" val="|17|6.1"/>
</p:tagLst>
</file>

<file path=ppt/tags/tag13.xml><?xml version="1.0" encoding="utf-8"?>
<p:tagLst xmlns:a="http://schemas.openxmlformats.org/drawingml/2006/main" xmlns:r="http://schemas.openxmlformats.org/officeDocument/2006/relationships" xmlns:p="http://schemas.openxmlformats.org/presentationml/2006/main">
  <p:tag name="TIMING" val="|17|6.1"/>
</p:tagLst>
</file>

<file path=ppt/tags/tag14.xml><?xml version="1.0" encoding="utf-8"?>
<p:tagLst xmlns:a="http://schemas.openxmlformats.org/drawingml/2006/main" xmlns:r="http://schemas.openxmlformats.org/officeDocument/2006/relationships" xmlns:p="http://schemas.openxmlformats.org/presentationml/2006/main">
  <p:tag name="TIMING" val="|17|6.1"/>
</p:tagLst>
</file>

<file path=ppt/tags/tag15.xml><?xml version="1.0" encoding="utf-8"?>
<p:tagLst xmlns:a="http://schemas.openxmlformats.org/drawingml/2006/main" xmlns:r="http://schemas.openxmlformats.org/officeDocument/2006/relationships" xmlns:p="http://schemas.openxmlformats.org/presentationml/2006/main">
  <p:tag name="TIMING" val="|17|6.1"/>
</p:tagLst>
</file>

<file path=ppt/tags/tag16.xml><?xml version="1.0" encoding="utf-8"?>
<p:tagLst xmlns:a="http://schemas.openxmlformats.org/drawingml/2006/main" xmlns:r="http://schemas.openxmlformats.org/officeDocument/2006/relationships" xmlns:p="http://schemas.openxmlformats.org/presentationml/2006/main">
  <p:tag name="TIMING" val="|41.8"/>
</p:tagLst>
</file>

<file path=ppt/tags/tag17.xml><?xml version="1.0" encoding="utf-8"?>
<p:tagLst xmlns:a="http://schemas.openxmlformats.org/drawingml/2006/main" xmlns:r="http://schemas.openxmlformats.org/officeDocument/2006/relationships" xmlns:p="http://schemas.openxmlformats.org/presentationml/2006/main">
  <p:tag name="TIMING" val="|41.8"/>
</p:tagLst>
</file>

<file path=ppt/tags/tag18.xml><?xml version="1.0" encoding="utf-8"?>
<p:tagLst xmlns:a="http://schemas.openxmlformats.org/drawingml/2006/main" xmlns:r="http://schemas.openxmlformats.org/officeDocument/2006/relationships" xmlns:p="http://schemas.openxmlformats.org/presentationml/2006/main">
  <p:tag name="TIMING" val="|41.8"/>
</p:tagLst>
</file>

<file path=ppt/tags/tag19.xml><?xml version="1.0" encoding="utf-8"?>
<p:tagLst xmlns:a="http://schemas.openxmlformats.org/drawingml/2006/main" xmlns:r="http://schemas.openxmlformats.org/officeDocument/2006/relationships" xmlns:p="http://schemas.openxmlformats.org/presentationml/2006/main">
  <p:tag name="TIMING" val="|41.8"/>
</p:tagLst>
</file>

<file path=ppt/tags/tag20.xml><?xml version="1.0" encoding="utf-8"?>
<p:tagLst xmlns:a="http://schemas.openxmlformats.org/drawingml/2006/main" xmlns:r="http://schemas.openxmlformats.org/officeDocument/2006/relationships" xmlns:p="http://schemas.openxmlformats.org/presentationml/2006/main">
  <p:tag name="TIMING" val="|41.8"/>
</p:tagLst>
</file>

<file path=ppt/tags/tag21.xml><?xml version="1.0" encoding="utf-8"?>
<p:tagLst xmlns:a="http://schemas.openxmlformats.org/drawingml/2006/main" xmlns:r="http://schemas.openxmlformats.org/officeDocument/2006/relationships" xmlns:p="http://schemas.openxmlformats.org/presentationml/2006/main">
  <p:tag name="TIMING" val="|41.8"/>
</p:tagLst>
</file>

<file path=ppt/tags/tag22.xml><?xml version="1.0" encoding="utf-8"?>
<p:tagLst xmlns:a="http://schemas.openxmlformats.org/drawingml/2006/main" xmlns:r="http://schemas.openxmlformats.org/officeDocument/2006/relationships" xmlns:p="http://schemas.openxmlformats.org/presentationml/2006/main">
  <p:tag name="TIMING" val="|41.8"/>
</p:tagLst>
</file>

<file path=ppt/tags/tag23.xml><?xml version="1.0" encoding="utf-8"?>
<p:tagLst xmlns:a="http://schemas.openxmlformats.org/drawingml/2006/main" xmlns:r="http://schemas.openxmlformats.org/officeDocument/2006/relationships" xmlns:p="http://schemas.openxmlformats.org/presentationml/2006/main">
  <p:tag name="TIMING" val="|41.8"/>
</p:tagLst>
</file>

<file path=ppt/tags/tag24.xml><?xml version="1.0" encoding="utf-8"?>
<p:tagLst xmlns:a="http://schemas.openxmlformats.org/drawingml/2006/main" xmlns:r="http://schemas.openxmlformats.org/officeDocument/2006/relationships" xmlns:p="http://schemas.openxmlformats.org/presentationml/2006/main">
  <p:tag name="TIMING" val="|41.8"/>
</p:tagLst>
</file>

<file path=ppt/tags/tag25.xml><?xml version="1.0" encoding="utf-8"?>
<p:tagLst xmlns:a="http://schemas.openxmlformats.org/drawingml/2006/main" xmlns:r="http://schemas.openxmlformats.org/officeDocument/2006/relationships" xmlns:p="http://schemas.openxmlformats.org/presentationml/2006/main">
  <p:tag name="TIMING" val="|41.8"/>
</p:tagLst>
</file>

<file path=ppt/tags/tag26.xml><?xml version="1.0" encoding="utf-8"?>
<p:tagLst xmlns:a="http://schemas.openxmlformats.org/drawingml/2006/main" xmlns:r="http://schemas.openxmlformats.org/officeDocument/2006/relationships" xmlns:p="http://schemas.openxmlformats.org/presentationml/2006/main">
  <p:tag name="TIMING" val="|41.8"/>
</p:tagLst>
</file>

<file path=ppt/tags/tag27.xml><?xml version="1.0" encoding="utf-8"?>
<p:tagLst xmlns:a="http://schemas.openxmlformats.org/drawingml/2006/main" xmlns:r="http://schemas.openxmlformats.org/officeDocument/2006/relationships" xmlns:p="http://schemas.openxmlformats.org/presentationml/2006/main">
  <p:tag name="TIMING" val="|41.8"/>
</p:tagLst>
</file>

<file path=ppt/tags/tag28.xml><?xml version="1.0" encoding="utf-8"?>
<p:tagLst xmlns:a="http://schemas.openxmlformats.org/drawingml/2006/main" xmlns:r="http://schemas.openxmlformats.org/officeDocument/2006/relationships" xmlns:p="http://schemas.openxmlformats.org/presentationml/2006/main">
  <p:tag name="TIMING" val="|41.8"/>
</p:tagLst>
</file>

<file path=ppt/tags/tag29.xml><?xml version="1.0" encoding="utf-8"?>
<p:tagLst xmlns:a="http://schemas.openxmlformats.org/drawingml/2006/main" xmlns:r="http://schemas.openxmlformats.org/officeDocument/2006/relationships" xmlns:p="http://schemas.openxmlformats.org/presentationml/2006/main">
  <p:tag name="TIMING" val="|41.8"/>
</p:tagLst>
</file>

<file path=ppt/tags/tag30.xml><?xml version="1.0" encoding="utf-8"?>
<p:tagLst xmlns:a="http://schemas.openxmlformats.org/drawingml/2006/main" xmlns:r="http://schemas.openxmlformats.org/officeDocument/2006/relationships" xmlns:p="http://schemas.openxmlformats.org/presentationml/2006/main">
  <p:tag name="TIMING" val="|41.8"/>
</p:tagLst>
</file>

<file path=ppt/tags/tag31.xml><?xml version="1.0" encoding="utf-8"?>
<p:tagLst xmlns:a="http://schemas.openxmlformats.org/drawingml/2006/main" xmlns:r="http://schemas.openxmlformats.org/officeDocument/2006/relationships" xmlns:p="http://schemas.openxmlformats.org/presentationml/2006/main">
  <p:tag name="TIMING" val="|41.8"/>
</p:tagLst>
</file>

<file path=ppt/tags/tag32.xml><?xml version="1.0" encoding="utf-8"?>
<p:tagLst xmlns:a="http://schemas.openxmlformats.org/drawingml/2006/main" xmlns:r="http://schemas.openxmlformats.org/officeDocument/2006/relationships" xmlns:p="http://schemas.openxmlformats.org/presentationml/2006/main">
  <p:tag name="TIMING" val="|41.8"/>
</p:tagLst>
</file>

<file path=ppt/tags/tag33.xml><?xml version="1.0" encoding="utf-8"?>
<p:tagLst xmlns:a="http://schemas.openxmlformats.org/drawingml/2006/main" xmlns:r="http://schemas.openxmlformats.org/officeDocument/2006/relationships" xmlns:p="http://schemas.openxmlformats.org/presentationml/2006/main">
  <p:tag name="TIMING" val="|41.8"/>
</p:tagLst>
</file>

<file path=ppt/tags/tag34.xml><?xml version="1.0" encoding="utf-8"?>
<p:tagLst xmlns:a="http://schemas.openxmlformats.org/drawingml/2006/main" xmlns:r="http://schemas.openxmlformats.org/officeDocument/2006/relationships" xmlns:p="http://schemas.openxmlformats.org/presentationml/2006/main">
  <p:tag name="TIMING" val="|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6578</TotalTime>
  <Words>3337</Words>
  <Application>Microsoft Office PowerPoint</Application>
  <PresentationFormat>Widescreen</PresentationFormat>
  <Paragraphs>330</Paragraphs>
  <Slides>40</Slides>
  <Notes>32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Arial</vt:lpstr>
      <vt:lpstr>Arial Narrow</vt:lpstr>
      <vt:lpstr>Calibri</vt:lpstr>
      <vt:lpstr>Calibri Light</vt:lpstr>
      <vt:lpstr>Sakkal Majalla</vt:lpstr>
      <vt:lpstr>Tahoma</vt:lpstr>
      <vt:lpstr>Times New Roman</vt:lpstr>
      <vt:lpstr>Wingdings</vt:lpstr>
      <vt:lpstr>Office Theme</vt:lpstr>
      <vt:lpstr>Default Design</vt:lpstr>
      <vt:lpstr>PRESENTATION AND WRITING SKILLS         lecture No. 7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Three-Step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Three-Step Process</vt:lpstr>
      <vt:lpstr>Three-Step Process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shabat</cp:lastModifiedBy>
  <cp:revision>152</cp:revision>
  <dcterms:created xsi:type="dcterms:W3CDTF">2021-08-03T13:03:26Z</dcterms:created>
  <dcterms:modified xsi:type="dcterms:W3CDTF">2023-03-04T13:22:29Z</dcterms:modified>
</cp:coreProperties>
</file>