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06" r:id="rId6"/>
    <p:sldId id="608" r:id="rId7"/>
    <p:sldId id="497" r:id="rId8"/>
    <p:sldId id="692" r:id="rId9"/>
    <p:sldId id="693" r:id="rId10"/>
    <p:sldId id="694" r:id="rId11"/>
    <p:sldId id="695" r:id="rId12"/>
    <p:sldId id="696" r:id="rId13"/>
    <p:sldId id="697" r:id="rId14"/>
    <p:sldId id="698" r:id="rId15"/>
    <p:sldId id="699" r:id="rId16"/>
    <p:sldId id="700" r:id="rId17"/>
    <p:sldId id="701" r:id="rId18"/>
    <p:sldId id="702" r:id="rId19"/>
    <p:sldId id="703" r:id="rId20"/>
    <p:sldId id="704" r:id="rId21"/>
    <p:sldId id="705" r:id="rId22"/>
    <p:sldId id="706" r:id="rId23"/>
    <p:sldId id="707" r:id="rId24"/>
    <p:sldId id="708" r:id="rId25"/>
    <p:sldId id="709" r:id="rId26"/>
    <p:sldId id="710" r:id="rId27"/>
    <p:sldId id="711" r:id="rId28"/>
    <p:sldId id="712" r:id="rId29"/>
    <p:sldId id="713" r:id="rId30"/>
    <p:sldId id="714" r:id="rId31"/>
    <p:sldId id="715" r:id="rId32"/>
    <p:sldId id="716" r:id="rId33"/>
    <p:sldId id="718" r:id="rId34"/>
    <p:sldId id="717" r:id="rId35"/>
    <p:sldId id="719" r:id="rId36"/>
    <p:sldId id="721" r:id="rId37"/>
    <p:sldId id="722" r:id="rId38"/>
    <p:sldId id="723" r:id="rId39"/>
    <p:sldId id="724" r:id="rId40"/>
    <p:sldId id="725" r:id="rId41"/>
    <p:sldId id="726" r:id="rId42"/>
    <p:sldId id="72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8"/>
            <p14:sldId id="717"/>
            <p14:sldId id="719"/>
            <p14:sldId id="721"/>
            <p14:sldId id="722"/>
            <p14:sldId id="723"/>
            <p14:sldId id="724"/>
            <p14:sldId id="725"/>
            <p14:sldId id="726"/>
            <p14:sldId id="7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30850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002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194617" y="1669795"/>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1190625" y="5686463"/>
            <a:ext cx="840105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Lec.6 : company Insurance operations </a:t>
            </a: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xmlns="" id="{560E47AF-DA68-F677-E648-8B8DFD46DB5B}"/>
              </a:ext>
            </a:extLst>
          </p:cNvPr>
          <p:cNvPicPr>
            <a:picLocks noChangeAspect="1"/>
          </p:cNvPicPr>
          <p:nvPr/>
        </p:nvPicPr>
        <p:blipFill>
          <a:blip r:embed="rId4"/>
          <a:stretch>
            <a:fillRect/>
          </a:stretch>
        </p:blipFill>
        <p:spPr>
          <a:xfrm>
            <a:off x="5244029" y="642370"/>
            <a:ext cx="6547920" cy="43610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724"/>
    </mc:Choice>
    <mc:Fallback xmlns="">
      <p:transition spd="slow" advTm="4472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5952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Lec.6 : company Insurance operations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414994" y="3504317"/>
            <a:ext cx="5176181" cy="923330"/>
          </a:xfrm>
          <a:prstGeom prst="rect">
            <a:avLst/>
          </a:prstGeom>
          <a:noFill/>
        </p:spPr>
        <p:txBody>
          <a:bodyPr wrap="square">
            <a:spAutoFit/>
          </a:bodyPr>
          <a:lstStyle/>
          <a:p>
            <a:pPr algn="l"/>
            <a:r>
              <a:rPr lang="en-US" b="1" dirty="0">
                <a:solidFill>
                  <a:srgbClr val="00B0F0"/>
                </a:solidFill>
                <a:latin typeface="Alexandria" charset="0"/>
              </a:rPr>
              <a:t>“People who work for insurance companies do a lot more than sell insurance.”</a:t>
            </a:r>
          </a:p>
          <a:p>
            <a:pPr algn="r"/>
            <a:r>
              <a:rPr lang="en-US" b="1" dirty="0">
                <a:solidFill>
                  <a:srgbClr val="00B0F0"/>
                </a:solidFill>
                <a:latin typeface="Alexandria" charset="0"/>
              </a:rPr>
              <a:t>Insurance Information Institute</a:t>
            </a:r>
            <a:endParaRPr lang="en-MY" b="1" dirty="0">
              <a:solidFill>
                <a:srgbClr val="00B0F0"/>
              </a:solidFill>
              <a:latin typeface="Alexandria" charset="0"/>
            </a:endParaRPr>
          </a:p>
        </p:txBody>
      </p:sp>
      <p:pic>
        <p:nvPicPr>
          <p:cNvPr id="3" name="Picture 2">
            <a:extLst>
              <a:ext uri="{FF2B5EF4-FFF2-40B4-BE49-F238E27FC236}">
                <a16:creationId xmlns:a16="http://schemas.microsoft.com/office/drawing/2014/main" xmlns="" id="{52041AE0-B72E-7676-2C90-A57F6C276594}"/>
              </a:ext>
            </a:extLst>
          </p:cNvPr>
          <p:cNvPicPr>
            <a:picLocks noChangeAspect="1"/>
          </p:cNvPicPr>
          <p:nvPr/>
        </p:nvPicPr>
        <p:blipFill>
          <a:blip r:embed="rId4"/>
          <a:stretch>
            <a:fillRect/>
          </a:stretch>
        </p:blipFill>
        <p:spPr>
          <a:xfrm>
            <a:off x="5835015" y="1606133"/>
            <a:ext cx="6356985" cy="3581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405"/>
    </mc:Choice>
    <mc:Fallback xmlns="">
      <p:transition spd="slow" advTm="16440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590551" y="1528757"/>
            <a:ext cx="11471249" cy="480548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rate-making function of insurers.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steps in the underwriting process.</a:t>
            </a:r>
          </a:p>
          <a:p>
            <a:pPr marL="285750" indent="-285750" algn="l">
              <a:lnSpc>
                <a:spcPct val="200000"/>
              </a:lnSpc>
              <a:buFont typeface="Wingdings" panose="05000000000000000000" pitchFamily="2" charset="2"/>
              <a:buChar char="v"/>
            </a:pPr>
            <a:r>
              <a:rPr lang="en-US" sz="2000" dirty="0">
                <a:solidFill>
                  <a:srgbClr val="000000"/>
                </a:solidFill>
                <a:latin typeface="QuaySansITCPro-Book"/>
              </a:rPr>
              <a:t>Describe the sales and marketing activities of insurers.</a:t>
            </a:r>
          </a:p>
          <a:p>
            <a:pPr marL="285750" indent="-285750" algn="l">
              <a:lnSpc>
                <a:spcPct val="200000"/>
              </a:lnSpc>
              <a:buFont typeface="Wingdings" panose="05000000000000000000" pitchFamily="2" charset="2"/>
              <a:buChar char="v"/>
            </a:pPr>
            <a:r>
              <a:rPr lang="en-US" sz="2000" dirty="0">
                <a:solidFill>
                  <a:srgbClr val="000000"/>
                </a:solidFill>
                <a:latin typeface="QuaySansITCPro-Book"/>
              </a:rPr>
              <a:t>Describe the steps in the process of settling a claim.</a:t>
            </a:r>
          </a:p>
          <a:p>
            <a:pPr marL="285750" indent="-285750" algn="l">
              <a:lnSpc>
                <a:spcPct val="200000"/>
              </a:lnSpc>
              <a:buFont typeface="Wingdings" panose="05000000000000000000" pitchFamily="2" charset="2"/>
              <a:buChar char="v"/>
            </a:pPr>
            <a:r>
              <a:rPr lang="en-US" sz="2000" dirty="0">
                <a:solidFill>
                  <a:srgbClr val="000000"/>
                </a:solidFill>
                <a:latin typeface="QuaySansITCPro-Book"/>
              </a:rPr>
              <a:t>Explain the reasons for reinsurance and the various types of reinsurance treaties.</a:t>
            </a:r>
          </a:p>
          <a:p>
            <a:pPr marL="285750" indent="-285750" algn="l">
              <a:lnSpc>
                <a:spcPct val="200000"/>
              </a:lnSpc>
              <a:buFont typeface="Wingdings" panose="05000000000000000000" pitchFamily="2" charset="2"/>
              <a:buChar char="v"/>
            </a:pPr>
            <a:r>
              <a:rPr lang="en-US" sz="2000" dirty="0">
                <a:solidFill>
                  <a:srgbClr val="000000"/>
                </a:solidFill>
                <a:latin typeface="QuaySansITCPro-Book"/>
              </a:rPr>
              <a:t> Explain </a:t>
            </a:r>
            <a:r>
              <a:rPr lang="en-US" sz="2000" b="0" i="0" u="none" strike="noStrike" baseline="0" dirty="0">
                <a:solidFill>
                  <a:srgbClr val="000000"/>
                </a:solidFill>
                <a:latin typeface="QuaySansITCPro-Book"/>
              </a:rPr>
              <a:t>the importance of insurance company investments and identify the various types of investments of </a:t>
            </a:r>
            <a:r>
              <a:rPr lang="en-MY" sz="2000" b="0" i="0" u="none" strike="noStrike" baseline="0" dirty="0">
                <a:solidFill>
                  <a:srgbClr val="000000"/>
                </a:solidFill>
                <a:latin typeface="QuaySansITCPro-Book"/>
              </a:rPr>
              <a:t>insurers.</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2719"/>
    </mc:Choice>
    <mc:Fallback xmlns="">
      <p:transition spd="slow" advTm="927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081213" y="1039894"/>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Insurance Company</a:t>
              </a:r>
              <a:r>
                <a:rPr lang="ar-YE" sz="4000" b="1" dirty="0">
                  <a:solidFill>
                    <a:schemeClr val="bg1"/>
                  </a:solidFill>
                  <a:latin typeface="Alexandria" charset="0"/>
                </a:rPr>
                <a:t> </a:t>
              </a:r>
              <a:r>
                <a:rPr lang="en-US" sz="4000" b="1" dirty="0">
                  <a:solidFill>
                    <a:schemeClr val="bg1"/>
                  </a:solidFill>
                  <a:latin typeface="Alexandria" charset="0"/>
                </a:rPr>
                <a:t>Operations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9" y="1943100"/>
            <a:ext cx="6015952" cy="373595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most important operations of an insurance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Rate making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Production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Claims settlement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Investments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97E752FD-B1BD-6169-A219-49268A67F487}"/>
              </a:ext>
            </a:extLst>
          </p:cNvPr>
          <p:cNvPicPr>
            <a:picLocks noChangeAspect="1"/>
          </p:cNvPicPr>
          <p:nvPr/>
        </p:nvPicPr>
        <p:blipFill>
          <a:blip r:embed="rId3"/>
          <a:stretch>
            <a:fillRect/>
          </a:stretch>
        </p:blipFill>
        <p:spPr>
          <a:xfrm>
            <a:off x="6739852" y="2121752"/>
            <a:ext cx="5153025" cy="3864769"/>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204346"/>
    </mc:Choice>
    <mc:Fallback xmlns="">
      <p:transition spd="slow" advTm="20434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28850" y="847330"/>
            <a:ext cx="8785657" cy="712677"/>
            <a:chOff x="624740" y="1235738"/>
            <a:chExt cx="5625215" cy="7579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35738"/>
              <a:ext cx="5460843" cy="408471"/>
            </a:xfrm>
            <a:prstGeom prst="rect">
              <a:avLst/>
            </a:prstGeom>
            <a:noFill/>
          </p:spPr>
          <p:txBody>
            <a:bodyPr wrap="square" rtlCol="0">
              <a:spAutoFit/>
            </a:bodyPr>
            <a:lstStyle/>
            <a:p>
              <a:pPr algn="ctr"/>
              <a:r>
                <a:rPr lang="en-US" sz="4000" b="1" dirty="0">
                  <a:solidFill>
                    <a:schemeClr val="bg1"/>
                  </a:solidFill>
                  <a:latin typeface="Alexandria" charset="0"/>
                </a:rPr>
                <a:t>Rating and Rate making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7711" y="1667311"/>
            <a:ext cx="10873701"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Rate making refers to the pricing of insurance and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calculation of insurance premiums. The premium paid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the insured is the result of multiplying a rate determined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actuaries by the number of exposure units,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then adjusting the premium by various rating factors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process called rating). A rate is the price per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unit of insurance. An exposure unit is the unit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measurement used in insurance pricing, which varies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line of insurance.</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00000"/>
                </a:solidFill>
                <a:cs typeface="Tajawal ExtraBold" panose="00000800000000000000" pitchFamily="2" charset="-78"/>
              </a:rPr>
              <a:t>Insurance pricing differs considerably from the pricing</a:t>
            </a:r>
            <a:r>
              <a:rPr lang="ar-YE" sz="2000" dirty="0">
                <a:solidFill>
                  <a:srgbClr val="000000"/>
                </a:solidFill>
                <a:cs typeface="Tajawal ExtraBold" panose="00000800000000000000" pitchFamily="2" charset="-78"/>
              </a:rPr>
              <a:t>  </a:t>
            </a:r>
            <a:r>
              <a:rPr lang="en-US" sz="2000" dirty="0">
                <a:solidFill>
                  <a:srgbClr val="000000"/>
                </a:solidFill>
                <a:cs typeface="Tajawal ExtraBold" panose="00000800000000000000" pitchFamily="2" charset="-78"/>
              </a:rPr>
              <a:t>of other products.</a:t>
            </a:r>
            <a:endParaRPr lang="ar-YE" sz="2000" dirty="0">
              <a:solidFill>
                <a:srgbClr val="000000"/>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00000"/>
                </a:solidFill>
                <a:cs typeface="Tajawal ExtraBold" panose="00000800000000000000" pitchFamily="2" charset="-78"/>
              </a:rPr>
              <a:t>The person who determines rates and premiums is</a:t>
            </a:r>
            <a:r>
              <a:rPr lang="ar-YE" sz="2000" dirty="0">
                <a:solidFill>
                  <a:srgbClr val="000000"/>
                </a:solidFill>
                <a:cs typeface="Tajawal ExtraBold" panose="00000800000000000000" pitchFamily="2" charset="-78"/>
              </a:rPr>
              <a:t> </a:t>
            </a:r>
            <a:r>
              <a:rPr lang="en-US" sz="2000" dirty="0">
                <a:solidFill>
                  <a:srgbClr val="000000"/>
                </a:solidFill>
                <a:cs typeface="Tajawal ExtraBold" panose="00000800000000000000" pitchFamily="2" charset="-78"/>
              </a:rPr>
              <a:t>known as an actuary. He or she is a highly skilled mathematician</a:t>
            </a:r>
            <a:r>
              <a:rPr lang="ar-YE" sz="2000" dirty="0">
                <a:solidFill>
                  <a:srgbClr val="000000"/>
                </a:solidFill>
                <a:cs typeface="Tajawal ExtraBold" panose="00000800000000000000" pitchFamily="2" charset="-78"/>
              </a:rPr>
              <a:t> </a:t>
            </a:r>
            <a:r>
              <a:rPr lang="en-US" sz="2000" dirty="0">
                <a:solidFill>
                  <a:srgbClr val="000000"/>
                </a:solidFill>
                <a:cs typeface="Tajawal ExtraBold" panose="00000800000000000000" pitchFamily="2" charset="-78"/>
              </a:rPr>
              <a:t>who is involved in all phases of insurance</a:t>
            </a:r>
            <a:r>
              <a:rPr lang="ar-YE" sz="2000" dirty="0">
                <a:solidFill>
                  <a:srgbClr val="000000"/>
                </a:solidFill>
                <a:cs typeface="Tajawal ExtraBold" panose="00000800000000000000" pitchFamily="2" charset="-78"/>
              </a:rPr>
              <a:t> </a:t>
            </a:r>
            <a:r>
              <a:rPr lang="en-US" sz="2000" dirty="0">
                <a:solidFill>
                  <a:srgbClr val="000000"/>
                </a:solidFill>
                <a:cs typeface="Tajawal ExtraBold" panose="00000800000000000000" pitchFamily="2" charset="-78"/>
              </a:rPr>
              <a:t>company operations, including planning, pricing, and</a:t>
            </a:r>
            <a:r>
              <a:rPr lang="ar-YE" sz="2000" dirty="0">
                <a:solidFill>
                  <a:srgbClr val="000000"/>
                </a:solidFill>
                <a:cs typeface="Tajawal ExtraBold" panose="00000800000000000000" pitchFamily="2" charset="-78"/>
              </a:rPr>
              <a:t> </a:t>
            </a:r>
            <a:r>
              <a:rPr lang="en-MY" sz="2000" b="0" i="0" u="none" strike="noStrike" baseline="0" dirty="0">
                <a:latin typeface="SabonLTPro-Roman"/>
              </a:rPr>
              <a:t>research</a:t>
            </a:r>
            <a:r>
              <a:rPr lang="ar-YE" sz="2000" dirty="0">
                <a:solidFill>
                  <a:srgbClr val="000000"/>
                </a:solidFill>
                <a:cs typeface="Tajawal ExtraBold" panose="00000800000000000000" pitchFamily="2" charset="-78"/>
              </a:rPr>
              <a:t> </a:t>
            </a:r>
            <a:endParaRPr lang="en-MY" sz="2000" dirty="0">
              <a:solidFill>
                <a:srgbClr val="000000"/>
              </a:solidFill>
              <a:cs typeface="Tajawal ExtraBold" panose="00000800000000000000" pitchFamily="2" charset="-78"/>
            </a:endParaRPr>
          </a:p>
        </p:txBody>
      </p:sp>
    </p:spTree>
    <p:extLst>
      <p:ext uri="{BB962C8B-B14F-4D97-AF65-F5344CB8AC3E}">
        <p14:creationId xmlns:p14="http://schemas.microsoft.com/office/powerpoint/2010/main" val="1802942233"/>
      </p:ext>
    </p:extLst>
  </p:cSld>
  <p:clrMapOvr>
    <a:masterClrMapping/>
  </p:clrMapOvr>
  <mc:AlternateContent xmlns:mc="http://schemas.openxmlformats.org/markup-compatibility/2006" xmlns:p14="http://schemas.microsoft.com/office/powerpoint/2010/main">
    <mc:Choice Requires="p14">
      <p:transition spd="slow" p14:dur="2000" advTm="138791"/>
    </mc:Choice>
    <mc:Fallback xmlns="">
      <p:transition spd="slow" advTm="1387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Underwriting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51968" y="1457512"/>
            <a:ext cx="11488064" cy="48459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 refers to the process of selecting, classifying,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pricing applicants for insurance. The</a:t>
            </a:r>
          </a:p>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underwriter is the person who decides to accept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reject an application.</a:t>
            </a:r>
            <a:endParaRPr lang="ar-YE" sz="2000" dirty="0">
              <a:solidFill>
                <a:srgbClr val="0A1F61"/>
              </a:solidFill>
              <a:cs typeface="Tajawal ExtraBold" panose="00000800000000000000" pitchFamily="2" charset="-78"/>
            </a:endParaRPr>
          </a:p>
          <a:p>
            <a:pPr algn="l">
              <a:lnSpc>
                <a:spcPct val="150000"/>
              </a:lnSpc>
            </a:pPr>
            <a:r>
              <a:rPr lang="ar-YE" sz="2000" dirty="0">
                <a:solidFill>
                  <a:srgbClr val="0A1F61"/>
                </a:solidFill>
                <a:cs typeface="Tajawal ExtraBold" panose="00000800000000000000" pitchFamily="2" charset="-78"/>
              </a:rPr>
              <a:t> </a:t>
            </a:r>
            <a:r>
              <a:rPr lang="en-MY" sz="2800" b="1" dirty="0">
                <a:solidFill>
                  <a:schemeClr val="accent5">
                    <a:lumMod val="75000"/>
                  </a:schemeClr>
                </a:solidFill>
                <a:cs typeface="Tajawal ExtraBold" panose="00000800000000000000" pitchFamily="2" charset="-78"/>
              </a:rPr>
              <a:t>Statement of Underwriting Policy</a:t>
            </a:r>
            <a:endParaRPr lang="en-MY" sz="2000" b="1" dirty="0">
              <a:solidFill>
                <a:schemeClr val="accent5">
                  <a:lumMod val="75000"/>
                </a:schemeClr>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 starts with a clear statement of 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policy. An insurer must establish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policy that is consistent with company objectives.</a:t>
            </a:r>
            <a:r>
              <a:rPr lang="ar-YE" sz="2000" dirty="0">
                <a:solidFill>
                  <a:srgbClr val="0A1F61"/>
                </a:solidFill>
                <a:cs typeface="Tajawal ExtraBold" panose="00000800000000000000" pitchFamily="2" charset="-78"/>
              </a:rPr>
              <a:t>  </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insurer’s underwriting policy is determined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top-level management in charge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underwriting policy is stated in detail in an 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guide that specifies the lines of insurance to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written; territories to be developed; forms and rating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plans to be used; acceptable, borderline, and prohibited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business; amounts of insurance to be written;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business that requires approval by a senior underwriter;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other underwriting details.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604519736"/>
      </p:ext>
    </p:extLst>
  </p:cSld>
  <p:clrMapOvr>
    <a:masterClrMapping/>
  </p:clrMapOvr>
  <mc:AlternateContent xmlns:mc="http://schemas.openxmlformats.org/markup-compatibility/2006" xmlns:p14="http://schemas.microsoft.com/office/powerpoint/2010/main">
    <mc:Choice Requires="p14">
      <p:transition spd="slow" p14:dur="2000" advTm="185285"/>
    </mc:Choice>
    <mc:Fallback xmlns="">
      <p:transition spd="slow" advTm="1852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Basic Underwriting Principles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18539" y="2360802"/>
            <a:ext cx="7420432" cy="281262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Underwriting is based on a number of principles.</a:t>
            </a:r>
            <a:r>
              <a:rPr lang="ar-YE" sz="2000" dirty="0">
                <a:solidFill>
                  <a:srgbClr val="0A1F61"/>
                </a:solidFill>
                <a:cs typeface="Tajawal ExtraBold" panose="00000800000000000000" pitchFamily="2" charset="-78"/>
              </a:rPr>
              <a:t> </a:t>
            </a: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Three principles are especially important:</a:t>
            </a:r>
          </a:p>
          <a:p>
            <a:pPr>
              <a:lnSpc>
                <a:spcPct val="150000"/>
              </a:lnSpc>
            </a:pPr>
            <a:r>
              <a:rPr lang="en-US" sz="2000" dirty="0">
                <a:solidFill>
                  <a:srgbClr val="0A1F61"/>
                </a:solidFill>
                <a:cs typeface="Tajawal ExtraBold" panose="00000800000000000000" pitchFamily="2" charset="-78"/>
              </a:rPr>
              <a:t>1- </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Attain an underwriting profit.</a:t>
            </a:r>
          </a:p>
          <a:p>
            <a:pPr>
              <a:lnSpc>
                <a:spcPct val="150000"/>
              </a:lnSpc>
            </a:pPr>
            <a:r>
              <a:rPr lang="en-US" sz="2000" dirty="0">
                <a:solidFill>
                  <a:srgbClr val="0A1F61"/>
                </a:solidFill>
                <a:cs typeface="Tajawal ExtraBold" panose="00000800000000000000" pitchFamily="2" charset="-78"/>
              </a:rPr>
              <a:t>2- Select prospective insureds according to the company’s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standards.</a:t>
            </a:r>
          </a:p>
          <a:p>
            <a:pPr>
              <a:lnSpc>
                <a:spcPct val="150000"/>
              </a:lnSpc>
            </a:pPr>
            <a:r>
              <a:rPr lang="en-US" sz="2000" dirty="0">
                <a:solidFill>
                  <a:srgbClr val="0A1F61"/>
                </a:solidFill>
                <a:cs typeface="Tajawal ExtraBold" panose="00000800000000000000" pitchFamily="2" charset="-78"/>
              </a:rPr>
              <a:t>3- </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Provide equity among the policyholders.</a:t>
            </a:r>
            <a:r>
              <a:rPr lang="ar-YE" sz="2000" dirty="0">
                <a:solidFill>
                  <a:srgbClr val="0A1F61"/>
                </a:solidFill>
                <a:cs typeface="Tajawal ExtraBold" panose="00000800000000000000" pitchFamily="2" charset="-78"/>
              </a:rPr>
              <a:t> </a:t>
            </a:r>
          </a:p>
        </p:txBody>
      </p:sp>
      <p:pic>
        <p:nvPicPr>
          <p:cNvPr id="4" name="Picture 3">
            <a:extLst>
              <a:ext uri="{FF2B5EF4-FFF2-40B4-BE49-F238E27FC236}">
                <a16:creationId xmlns:a16="http://schemas.microsoft.com/office/drawing/2014/main" xmlns="" id="{8C03286E-2D7E-C9FD-E8B9-1E6719FE5CAD}"/>
              </a:ext>
            </a:extLst>
          </p:cNvPr>
          <p:cNvPicPr>
            <a:picLocks noChangeAspect="1"/>
          </p:cNvPicPr>
          <p:nvPr/>
        </p:nvPicPr>
        <p:blipFill>
          <a:blip r:embed="rId3"/>
          <a:stretch>
            <a:fillRect/>
          </a:stretch>
        </p:blipFill>
        <p:spPr>
          <a:xfrm>
            <a:off x="6959900" y="2341201"/>
            <a:ext cx="5022550" cy="2812628"/>
          </a:xfrm>
          <a:prstGeom prst="rect">
            <a:avLst/>
          </a:prstGeom>
        </p:spPr>
      </p:pic>
    </p:spTree>
    <p:extLst>
      <p:ext uri="{BB962C8B-B14F-4D97-AF65-F5344CB8AC3E}">
        <p14:creationId xmlns:p14="http://schemas.microsoft.com/office/powerpoint/2010/main" val="3331396494"/>
      </p:ext>
    </p:extLst>
  </p:cSld>
  <p:clrMapOvr>
    <a:masterClrMapping/>
  </p:clrMapOvr>
  <mc:AlternateContent xmlns:mc="http://schemas.openxmlformats.org/markup-compatibility/2006" xmlns:p14="http://schemas.microsoft.com/office/powerpoint/2010/main">
    <mc:Choice Requires="p14">
      <p:transition spd="slow" p14:dur="2000" advTm="208333"/>
    </mc:Choice>
    <mc:Fallback xmlns="">
      <p:transition spd="slow" advTm="20833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Basic Underwriting Principles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8168" y="1667311"/>
            <a:ext cx="11488064"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primary objective of underwriting is to attain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 underwriting profit. The objective is to produce a</a:t>
            </a:r>
          </a:p>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profitable book of business. The underwriter constantly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strives to select certain types of applicants and</a:t>
            </a:r>
          </a:p>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reject others so as to obtain a profitable portfolio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business.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second principle is to select prospective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insureds according to the company’s underwriting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standards. This means that the underwriters should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select only those insureds whose actual loss experience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not likely to exceed the loss experience assumed in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rating structure.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 final underwriting principle is equity among the policyholders. This means that equitable rates should be charged, and that each group of policyholders should pay its own way in terms of losses and expenses. Stated differently, one group of policyholders should not unduly subsidize another group.</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365460613"/>
      </p:ext>
    </p:extLst>
  </p:cSld>
  <p:clrMapOvr>
    <a:masterClrMapping/>
  </p:clrMapOvr>
  <mc:AlternateContent xmlns:mc="http://schemas.openxmlformats.org/markup-compatibility/2006" xmlns:p14="http://schemas.microsoft.com/office/powerpoint/2010/main">
    <mc:Choice Requires="p14">
      <p:transition spd="slow" p14:dur="2000" advTm="87056"/>
    </mc:Choice>
    <mc:Fallback xmlns="">
      <p:transition spd="slow" advTm="870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Steps in Underwriting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3418" y="2391211"/>
            <a:ext cx="11488064" cy="189128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Agent as First Underwriter This step is often called field underwriting</a:t>
            </a:r>
            <a:r>
              <a:rPr lang="en-US" sz="2000" dirty="0">
                <a:solidFill>
                  <a:srgbClr val="0A1F61"/>
                </a:solidFill>
                <a:cs typeface="Tajawal ExtraBold" panose="00000800000000000000" pitchFamily="2" charset="-78"/>
              </a:rPr>
              <a:t>. The agent is told what types of</a:t>
            </a:r>
          </a:p>
          <a:p>
            <a:pPr>
              <a:lnSpc>
                <a:spcPct val="150000"/>
              </a:lnSpc>
            </a:pPr>
            <a:r>
              <a:rPr lang="en-US" sz="2000" dirty="0">
                <a:solidFill>
                  <a:srgbClr val="0A1F61"/>
                </a:solidFill>
                <a:cs typeface="Tajawal ExtraBold" panose="00000800000000000000" pitchFamily="2" charset="-78"/>
              </a:rPr>
              <a:t>  applicants are acceptable, borderline, or prohibited..</a:t>
            </a:r>
          </a:p>
          <a:p>
            <a:pPr>
              <a:lnSpc>
                <a:spcPct val="150000"/>
              </a:lnSpc>
            </a:pPr>
            <a:endParaRPr lang="en-US"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08971255"/>
      </p:ext>
    </p:extLst>
  </p:cSld>
  <p:clrMapOvr>
    <a:masterClrMapping/>
  </p:clrMapOvr>
  <mc:AlternateContent xmlns:mc="http://schemas.openxmlformats.org/markup-compatibility/2006" xmlns:p14="http://schemas.microsoft.com/office/powerpoint/2010/main">
    <mc:Choice Requires="p14">
      <p:transition spd="slow" p14:dur="2000" advTm="119672"/>
    </mc:Choice>
    <mc:Fallback xmlns="">
      <p:transition spd="slow" advTm="1196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503135" y="622198"/>
            <a:ext cx="9407878" cy="856646"/>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Sources of Underwriting Information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2949" y="1667311"/>
            <a:ext cx="11488064"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underwriter requires certain information in deciding whether to accept or reject an applicant for insurance.</a:t>
            </a:r>
          </a:p>
          <a:p>
            <a:pPr>
              <a:lnSpc>
                <a:spcPct val="150000"/>
              </a:lnSpc>
            </a:pPr>
            <a:r>
              <a:rPr lang="en-US" sz="2000" dirty="0">
                <a:solidFill>
                  <a:srgbClr val="0A1F61"/>
                </a:solidFill>
                <a:cs typeface="Tajawal ExtraBold" panose="00000800000000000000" pitchFamily="2" charset="-78"/>
              </a:rPr>
              <a:t>Important sources of information include the following:</a:t>
            </a:r>
          </a:p>
          <a:p>
            <a:pPr>
              <a:lnSpc>
                <a:spcPct val="150000"/>
              </a:lnSpc>
            </a:pPr>
            <a:r>
              <a:rPr lang="en-US" sz="2000" b="1" dirty="0">
                <a:solidFill>
                  <a:srgbClr val="0A1F61"/>
                </a:solidFill>
                <a:cs typeface="Tajawal ExtraBold" panose="00000800000000000000" pitchFamily="2" charset="-78"/>
              </a:rPr>
              <a:t>Application: </a:t>
            </a:r>
            <a:r>
              <a:rPr lang="en-US" sz="2000" dirty="0">
                <a:solidFill>
                  <a:srgbClr val="0A1F61"/>
                </a:solidFill>
                <a:cs typeface="Tajawal ExtraBold" panose="00000800000000000000" pitchFamily="2" charset="-78"/>
              </a:rPr>
              <a:t>The type of information required depends on the type of insurance requested.</a:t>
            </a:r>
          </a:p>
          <a:p>
            <a:pPr>
              <a:lnSpc>
                <a:spcPct val="150000"/>
              </a:lnSpc>
            </a:pPr>
            <a:r>
              <a:rPr lang="en-US" sz="2000" b="1" dirty="0">
                <a:solidFill>
                  <a:srgbClr val="0A1F61"/>
                </a:solidFill>
                <a:cs typeface="Tajawal ExtraBold" panose="00000800000000000000" pitchFamily="2" charset="-78"/>
              </a:rPr>
              <a:t>Agent’s report: </a:t>
            </a:r>
            <a:r>
              <a:rPr lang="en-US" sz="2000" dirty="0">
                <a:solidFill>
                  <a:srgbClr val="0A1F61"/>
                </a:solidFill>
                <a:cs typeface="Tajawal ExtraBold" panose="00000800000000000000" pitchFamily="2" charset="-78"/>
              </a:rPr>
              <a:t>Many insurers require the agent or broker to give an evaluation of the prospective insured.</a:t>
            </a:r>
          </a:p>
          <a:p>
            <a:pPr>
              <a:lnSpc>
                <a:spcPct val="150000"/>
              </a:lnSpc>
            </a:pPr>
            <a:r>
              <a:rPr lang="en-US" sz="2000" b="1" dirty="0">
                <a:solidFill>
                  <a:srgbClr val="0A1F61"/>
                </a:solidFill>
                <a:cs typeface="Tajawal ExtraBold" panose="00000800000000000000" pitchFamily="2" charset="-78"/>
              </a:rPr>
              <a:t>Inspection report: </a:t>
            </a:r>
            <a:r>
              <a:rPr lang="en-US" sz="2000" dirty="0">
                <a:solidFill>
                  <a:srgbClr val="0A1F61"/>
                </a:solidFill>
                <a:cs typeface="Tajawal ExtraBold" panose="00000800000000000000" pitchFamily="2" charset="-78"/>
              </a:rPr>
              <a:t>In property insurance, the company may require an inspection report by some outside agency, especially if the underwriter suspects moral hazard. An outside firm investigates the applicant for insurance and makes a detailed report to the company.</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86430891"/>
      </p:ext>
    </p:extLst>
  </p:cSld>
  <p:clrMapOvr>
    <a:masterClrMapping/>
  </p:clrMapOvr>
  <mc:AlternateContent xmlns:mc="http://schemas.openxmlformats.org/markup-compatibility/2006" xmlns:p14="http://schemas.microsoft.com/office/powerpoint/2010/main">
    <mc:Choice Requires="p14">
      <p:transition spd="slow" p14:dur="2000" advTm="170351"/>
    </mc:Choice>
    <mc:Fallback xmlns="">
      <p:transition spd="slow" advTm="17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9340144"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Sources of Underwriting Information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2949" y="1667311"/>
            <a:ext cx="11488064" cy="2814617"/>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Physical inspection</a:t>
            </a:r>
            <a:r>
              <a:rPr lang="en-US" sz="2000" dirty="0">
                <a:solidFill>
                  <a:srgbClr val="0A1F61"/>
                </a:solidFill>
                <a:cs typeface="Tajawal ExtraBold" panose="00000800000000000000" pitchFamily="2" charset="-78"/>
              </a:rPr>
              <a:t>: In property insurance and casualty insurance, the underwriter may require a physical inspection before the application is approved.</a:t>
            </a:r>
          </a:p>
          <a:p>
            <a:pPr>
              <a:lnSpc>
                <a:spcPct val="150000"/>
              </a:lnSpc>
            </a:pPr>
            <a:r>
              <a:rPr lang="en-US" sz="2000" b="1" dirty="0">
                <a:solidFill>
                  <a:srgbClr val="0A1F61"/>
                </a:solidFill>
                <a:cs typeface="Tajawal ExtraBold" panose="00000800000000000000" pitchFamily="2" charset="-78"/>
              </a:rPr>
              <a:t>Physical examination : </a:t>
            </a:r>
            <a:r>
              <a:rPr lang="en-US" sz="2000" dirty="0">
                <a:solidFill>
                  <a:srgbClr val="0A1F61"/>
                </a:solidFill>
                <a:cs typeface="Tajawal ExtraBold" panose="00000800000000000000" pitchFamily="2" charset="-78"/>
              </a:rPr>
              <a:t>In life insurance, a physical exam may be required to determine if the applicant is overweight; has high blood pressure; or has any abnormalities in the heart, respiratory system, urinary system, or other parts of the body.</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70506487"/>
      </p:ext>
    </p:extLst>
  </p:cSld>
  <p:clrMapOvr>
    <a:masterClrMapping/>
  </p:clrMapOvr>
  <mc:AlternateContent xmlns:mc="http://schemas.openxmlformats.org/markup-compatibility/2006" xmlns:p14="http://schemas.microsoft.com/office/powerpoint/2010/main">
    <mc:Choice Requires="p14">
      <p:transition spd="slow" p14:dur="2000" advTm="76574"/>
    </mc:Choice>
    <mc:Fallback xmlns="">
      <p:transition spd="slow" advTm="765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Making an Underwriting Decision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2949" y="2021691"/>
            <a:ext cx="11488064" cy="2814617"/>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After the underwriter </a:t>
            </a:r>
            <a:r>
              <a:rPr lang="en-US" sz="2000" dirty="0">
                <a:solidFill>
                  <a:srgbClr val="0A1F61"/>
                </a:solidFill>
                <a:cs typeface="Tajawal ExtraBold" panose="00000800000000000000" pitchFamily="2" charset="-78"/>
              </a:rPr>
              <a:t>evaluates the information, an underwriting decision must be made. There are three basic underwriting decisions with respect to an initial application for 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Accept the application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Accept the application subject to certain restrictions or modifications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Reject the application.</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90347093"/>
      </p:ext>
    </p:extLst>
  </p:cSld>
  <p:clrMapOvr>
    <a:masterClrMapping/>
  </p:clrMapOvr>
  <mc:AlternateContent xmlns:mc="http://schemas.openxmlformats.org/markup-compatibility/2006" xmlns:p14="http://schemas.microsoft.com/office/powerpoint/2010/main">
    <mc:Choice Requires="p14">
      <p:transition spd="slow" p14:dur="2000" advTm="120153"/>
    </mc:Choice>
    <mc:Fallback xmlns="">
      <p:transition spd="slow" advTm="12015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9306278"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Other Underwriting Considerations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22949" y="2021691"/>
            <a:ext cx="11488064"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Rate adequacy and underwriting: </a:t>
            </a:r>
            <a:r>
              <a:rPr lang="en-US" sz="2000" dirty="0">
                <a:solidFill>
                  <a:srgbClr val="0A1F61"/>
                </a:solidFill>
                <a:cs typeface="Tajawal ExtraBold" panose="00000800000000000000" pitchFamily="2" charset="-78"/>
              </a:rPr>
              <a:t>Property and casualty insurers are more willing to underwrite new business for a specific line if rates are considered adequate.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Reinsurance and underwriting: </a:t>
            </a:r>
            <a:r>
              <a:rPr lang="en-US" sz="2000" dirty="0">
                <a:solidFill>
                  <a:srgbClr val="0A1F61"/>
                </a:solidFill>
                <a:cs typeface="Tajawal ExtraBold" panose="00000800000000000000" pitchFamily="2" charset="-78"/>
              </a:rPr>
              <a:t>Availability of reinsurance may result in more liberal underwriting. However, if reinsurance cannot be obtained on favorable terms, underwriting may be more restrictive. </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Renewal underwriting: </a:t>
            </a:r>
            <a:r>
              <a:rPr lang="en-US" sz="2000" dirty="0">
                <a:solidFill>
                  <a:srgbClr val="0A1F61"/>
                </a:solidFill>
                <a:cs typeface="Tajawal ExtraBold" panose="00000800000000000000" pitchFamily="2" charset="-78"/>
              </a:rPr>
              <a:t>In life insurance, policies are not cancellable. In property and casualty insurance, most policies can be canceled or not renewed. If the loss experience is unfavorable, the insurer may either cancel or not renew the policy. </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89116895"/>
      </p:ext>
    </p:extLst>
  </p:cSld>
  <p:clrMapOvr>
    <a:masterClrMapping/>
  </p:clrMapOvr>
  <mc:AlternateContent xmlns:mc="http://schemas.openxmlformats.org/markup-compatibility/2006" xmlns:p14="http://schemas.microsoft.com/office/powerpoint/2010/main">
    <mc:Choice Requires="p14">
      <p:transition spd="slow" p14:dur="2000" advTm="153974"/>
    </mc:Choice>
    <mc:Fallback xmlns="">
      <p:transition spd="slow" advTm="1539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Production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3" y="2021691"/>
            <a:ext cx="11288039" cy="37379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term production refers to the sales and marketing activities of insurers. Agents who sell insurance are frequently referred to as producers. This word is used because an insurance company can be legally chartered, personnel can be hired, and policy forms printed, but no business is produced until a policy is sold. The key to the insurer’s financial success is an effective sales force</a:t>
            </a:r>
            <a:r>
              <a:rPr lang="en-US" sz="2000" b="1"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Agency Department</a:t>
            </a:r>
          </a:p>
          <a:p>
            <a:pPr>
              <a:lnSpc>
                <a:spcPct val="150000"/>
              </a:lnSpc>
            </a:pPr>
            <a:r>
              <a:rPr lang="en-US" sz="2000" dirty="0">
                <a:solidFill>
                  <a:srgbClr val="0A1F61"/>
                </a:solidFill>
                <a:cs typeface="Tajawal ExtraBold" panose="00000800000000000000" pitchFamily="2" charset="-78"/>
              </a:rPr>
              <a:t>This department is responsible for recruiting and training new agents and for the supervision of general agents, branch office managers, and local agents</a:t>
            </a:r>
            <a:r>
              <a:rPr lang="en-US" sz="2000" b="1" dirty="0">
                <a:solidFill>
                  <a:srgbClr val="0A1F61"/>
                </a:solidFill>
                <a:cs typeface="Tajawal ExtraBold" panose="00000800000000000000" pitchFamily="2" charset="-78"/>
              </a:rPr>
              <a:t>.</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78320020"/>
      </p:ext>
    </p:extLst>
  </p:cSld>
  <p:clrMapOvr>
    <a:masterClrMapping/>
  </p:clrMapOvr>
  <mc:AlternateContent xmlns:mc="http://schemas.openxmlformats.org/markup-compatibility/2006" xmlns:p14="http://schemas.microsoft.com/office/powerpoint/2010/main">
    <mc:Choice Requires="p14">
      <p:transition spd="slow" p14:dur="2000" advTm="87602"/>
    </mc:Choice>
    <mc:Fallback xmlns="">
      <p:transition spd="slow" advTm="8760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Claims Settlement</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3" y="2021691"/>
            <a:ext cx="11288039"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Every insurance company has a claims division or department for adjusting claims. This section of</a:t>
            </a:r>
          </a:p>
          <a:p>
            <a:pPr>
              <a:lnSpc>
                <a:spcPct val="150000"/>
              </a:lnSpc>
            </a:pPr>
            <a:r>
              <a:rPr lang="en-US" sz="2000" dirty="0">
                <a:solidFill>
                  <a:srgbClr val="0A1F61"/>
                </a:solidFill>
                <a:cs typeface="Tajawal ExtraBold" panose="00000800000000000000" pitchFamily="2" charset="-78"/>
              </a:rPr>
              <a:t>    the chapter examines the basic objectives in adjusting claims, the different types of claim adjustors,</a:t>
            </a:r>
          </a:p>
          <a:p>
            <a:pPr>
              <a:lnSpc>
                <a:spcPct val="150000"/>
              </a:lnSpc>
            </a:pPr>
            <a:r>
              <a:rPr lang="en-US" sz="2000" dirty="0">
                <a:solidFill>
                  <a:srgbClr val="0A1F61"/>
                </a:solidFill>
                <a:cs typeface="Tajawal ExtraBold" panose="00000800000000000000" pitchFamily="2" charset="-78"/>
              </a:rPr>
              <a:t>    and the various steps in the claim-settlement  process.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Basic Objectives in Claims Settlement From the insurer’s viewpoint, there are several basic objectives in settling claims.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Verification of a covered loss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Fair and prompt payment of claims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Provide personal assistance to the insured</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140330"/>
      </p:ext>
    </p:extLst>
  </p:cSld>
  <p:clrMapOvr>
    <a:masterClrMapping/>
  </p:clrMapOvr>
  <mc:AlternateContent xmlns:mc="http://schemas.openxmlformats.org/markup-compatibility/2006" xmlns:p14="http://schemas.microsoft.com/office/powerpoint/2010/main">
    <mc:Choice Requires="p14">
      <p:transition spd="slow" p14:dur="2000" advTm="61303"/>
    </mc:Choice>
    <mc:Fallback xmlns="">
      <p:transition spd="slow" advTm="613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Claims Settlement</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first objective in settling claims is to verify that a covered loss has occurred. This step involves</a:t>
            </a:r>
          </a:p>
          <a:p>
            <a:pPr>
              <a:lnSpc>
                <a:spcPct val="150000"/>
              </a:lnSpc>
            </a:pPr>
            <a:r>
              <a:rPr lang="en-US" sz="2000" dirty="0">
                <a:solidFill>
                  <a:srgbClr val="0A1F61"/>
                </a:solidFill>
                <a:cs typeface="Tajawal ExtraBold" panose="00000800000000000000" pitchFamily="2" charset="-78"/>
              </a:rPr>
              <a:t>   determining whether a specific person or property is covered under the policy, and the extent of the coverage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second objective is the fair and prompt payment of claims. If a valid claim is denied, the fundamental social and contractual purpose of protecting the insured is defeated.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 third objective is to provide personal assistance to the insured after a covered loss occurs. Aside from</a:t>
            </a:r>
          </a:p>
          <a:p>
            <a:pPr>
              <a:lnSpc>
                <a:spcPct val="150000"/>
              </a:lnSpc>
            </a:pPr>
            <a:r>
              <a:rPr lang="en-US" sz="2000" dirty="0">
                <a:solidFill>
                  <a:srgbClr val="0A1F61"/>
                </a:solidFill>
                <a:cs typeface="Tajawal ExtraBold" panose="00000800000000000000" pitchFamily="2" charset="-78"/>
              </a:rPr>
              <a:t>     any contractual obligations, the insurer should also provide personal assistance after a loss occurs.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36571019"/>
      </p:ext>
    </p:extLst>
  </p:cSld>
  <p:clrMapOvr>
    <a:masterClrMapping/>
  </p:clrMapOvr>
  <mc:AlternateContent xmlns:mc="http://schemas.openxmlformats.org/markup-compatibility/2006" xmlns:p14="http://schemas.microsoft.com/office/powerpoint/2010/main">
    <mc:Choice Requires="p14">
      <p:transition spd="slow" p14:dur="2000" advTm="76948"/>
    </mc:Choice>
    <mc:Fallback xmlns="">
      <p:transition spd="slow" advTm="769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Types of Claims Adjustors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281262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Personnel who adjust claims are known as a claims adjustors. The major types of adjustors include the</a:t>
            </a:r>
          </a:p>
          <a:p>
            <a:pPr>
              <a:lnSpc>
                <a:spcPct val="150000"/>
              </a:lnSpc>
            </a:pPr>
            <a:r>
              <a:rPr lang="en-US" sz="2000" dirty="0">
                <a:solidFill>
                  <a:srgbClr val="0A1F61"/>
                </a:solidFill>
                <a:cs typeface="Tajawal ExtraBold" panose="00000800000000000000" pitchFamily="2" charset="-78"/>
              </a:rPr>
              <a:t>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Agents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Staff claims representatives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adjustors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Public adjustors.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5D8D9519-6DE4-DB8A-A2A6-BFD1B912CD49}"/>
              </a:ext>
            </a:extLst>
          </p:cNvPr>
          <p:cNvPicPr>
            <a:picLocks noChangeAspect="1"/>
          </p:cNvPicPr>
          <p:nvPr/>
        </p:nvPicPr>
        <p:blipFill>
          <a:blip r:embed="rId3"/>
          <a:stretch>
            <a:fillRect/>
          </a:stretch>
        </p:blipFill>
        <p:spPr>
          <a:xfrm>
            <a:off x="5965356" y="2977999"/>
            <a:ext cx="5945657" cy="3429000"/>
          </a:xfrm>
          <a:prstGeom prst="rect">
            <a:avLst/>
          </a:prstGeom>
        </p:spPr>
      </p:pic>
    </p:spTree>
    <p:extLst>
      <p:ext uri="{BB962C8B-B14F-4D97-AF65-F5344CB8AC3E}">
        <p14:creationId xmlns:p14="http://schemas.microsoft.com/office/powerpoint/2010/main" val="1218653028"/>
      </p:ext>
    </p:extLst>
  </p:cSld>
  <p:clrMapOvr>
    <a:masterClrMapping/>
  </p:clrMapOvr>
  <mc:AlternateContent xmlns:mc="http://schemas.openxmlformats.org/markup-compatibility/2006" xmlns:p14="http://schemas.microsoft.com/office/powerpoint/2010/main">
    <mc:Choice Requires="p14">
      <p:transition spd="slow" p14:dur="2000" advTm="92102"/>
    </mc:Choice>
    <mc:Fallback xmlns="">
      <p:transition spd="slow" advTm="9210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Insurance agents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agents often have authority to settle small first-party claims up to some maximum limit. A first-party claim is a claim submitted by the insured to the insurer, such as a small theft loss by the insured. The insured submits the claim directly to the agent, who has the authority to pay up to some specified amount. This approach to claims settlement has several advantages: It is speedy, it reduces adjustment expenses, and it preserves the policyholder’s goodwill..</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85954120"/>
      </p:ext>
    </p:extLst>
  </p:cSld>
  <p:clrMapOvr>
    <a:masterClrMapping/>
  </p:clrMapOvr>
  <mc:AlternateContent xmlns:mc="http://schemas.openxmlformats.org/markup-compatibility/2006" xmlns:p14="http://schemas.microsoft.com/office/powerpoint/2010/main">
    <mc:Choice Requires="p14">
      <p:transition spd="slow" p14:dur="2000" advTm="108959"/>
    </mc:Choice>
    <mc:Fallback xmlns="">
      <p:transition spd="slow" advTm="10895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Staff claims representatives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189128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Staff claims representatives are employees of an insurer who adjust most claims. Staff claim representatives are typically salaried employees and represent only one insurer. After notice of the loss is received, a claims representative will investigate the claim, determine the amount of loss, and arrange for payment.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51225594"/>
      </p:ext>
    </p:extLst>
  </p:cSld>
  <p:clrMapOvr>
    <a:masterClrMapping/>
  </p:clrMapOvr>
  <mc:AlternateContent xmlns:mc="http://schemas.openxmlformats.org/markup-compatibility/2006" xmlns:p14="http://schemas.microsoft.com/office/powerpoint/2010/main">
    <mc:Choice Requires="p14">
      <p:transition spd="slow" p14:dur="2000" advTm="41675"/>
    </mc:Choice>
    <mc:Fallback xmlns="">
      <p:transition spd="slow" advTm="416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Independent adjustors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adjustors can also be used to adjust claims. An independent adjustor is an organization or</a:t>
            </a:r>
          </a:p>
          <a:p>
            <a:pPr>
              <a:lnSpc>
                <a:spcPct val="150000"/>
              </a:lnSpc>
            </a:pPr>
            <a:r>
              <a:rPr lang="en-US" sz="2000" dirty="0">
                <a:solidFill>
                  <a:srgbClr val="0A1F61"/>
                </a:solidFill>
                <a:cs typeface="Tajawal ExtraBold" panose="00000800000000000000" pitchFamily="2" charset="-78"/>
              </a:rPr>
              <a:t>   individual that adjusts claims for a fee. Claims personnel are highly trained individuals who adjust claims</a:t>
            </a:r>
          </a:p>
          <a:p>
            <a:pPr>
              <a:lnSpc>
                <a:spcPct val="150000"/>
              </a:lnSpc>
            </a:pPr>
            <a:r>
              <a:rPr lang="en-US" sz="2000" dirty="0">
                <a:solidFill>
                  <a:srgbClr val="0A1F61"/>
                </a:solidFill>
                <a:cs typeface="Tajawal ExtraBold" panose="00000800000000000000" pitchFamily="2" charset="-78"/>
              </a:rPr>
              <a:t>on a full-time basis.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13295718"/>
      </p:ext>
    </p:extLst>
  </p:cSld>
  <p:clrMapOvr>
    <a:masterClrMapping/>
  </p:clrMapOvr>
  <mc:AlternateContent xmlns:mc="http://schemas.openxmlformats.org/markup-compatibility/2006" xmlns:p14="http://schemas.microsoft.com/office/powerpoint/2010/main">
    <mc:Choice Requires="p14">
      <p:transition spd="slow" p14:dur="2000" advTm="42532"/>
    </mc:Choice>
    <mc:Fallback xmlns="">
      <p:transition spd="slow" advTm="425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Public adjustors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189128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Public adjustors are also used to settle claims. A public adjustor represents the insured rather than the</a:t>
            </a:r>
          </a:p>
          <a:p>
            <a:pPr>
              <a:lnSpc>
                <a:spcPct val="150000"/>
              </a:lnSpc>
            </a:pPr>
            <a:r>
              <a:rPr lang="en-US" sz="2000" dirty="0">
                <a:solidFill>
                  <a:srgbClr val="0A1F61"/>
                </a:solidFill>
                <a:cs typeface="Tajawal ExtraBold" panose="00000800000000000000" pitchFamily="2" charset="-78"/>
              </a:rPr>
              <a:t>   insurance company and is paid a fee based on the amount of the claim settlement. A public adjustor may be employed by the insured if a complex loss situation occurs and technical assistance is needed, and also in those cases where the insured and insurer cannot resolve a dispute over a claim..</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3430209"/>
      </p:ext>
    </p:extLst>
  </p:cSld>
  <p:clrMapOvr>
    <a:masterClrMapping/>
  </p:clrMapOvr>
  <mc:AlternateContent xmlns:mc="http://schemas.openxmlformats.org/markup-compatibility/2006" xmlns:p14="http://schemas.microsoft.com/office/powerpoint/2010/main">
    <mc:Choice Requires="p14">
      <p:transition spd="slow" p14:dur="2000" advTm="57579"/>
    </mc:Choice>
    <mc:Fallback xmlns="">
      <p:transition spd="slow" advTm="5757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Steps in Settlement of a Claim</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42342"/>
            <a:ext cx="11288039" cy="235096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There are several important steps in settling a claim: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Notice of loss must be given.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claim is investigated.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proof of loss may be required.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decision is made concerning payment.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47626500"/>
      </p:ext>
    </p:extLst>
  </p:cSld>
  <p:clrMapOvr>
    <a:masterClrMapping/>
  </p:clrMapOvr>
  <mc:AlternateContent xmlns:mc="http://schemas.openxmlformats.org/markup-compatibility/2006" xmlns:p14="http://schemas.microsoft.com/office/powerpoint/2010/main">
    <mc:Choice Requires="p14">
      <p:transition spd="slow" p14:dur="2000" advTm="102579"/>
    </mc:Choice>
    <mc:Fallback xmlns="">
      <p:transition spd="slow" advTm="10257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Reinsurance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223292"/>
            <a:ext cx="11288039" cy="3737946"/>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Reinsurance is another important insurance operation</a:t>
            </a:r>
            <a:r>
              <a:rPr lang="en-US" sz="2000"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 is an arrangement by which the primary insurer that initially writes the insurance transfers to another insurer (called the reinsurer) part or all of the potential losses associated with such 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primary insurer that initially writes the insurance is called the ceding company. The insurer that accepts part or all of the insurance from the ceding company is called the reinsurer. The amount of insurance retained by the ceding company for its own account is called the retention limit, or net retention.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203547887"/>
      </p:ext>
    </p:extLst>
  </p:cSld>
  <p:clrMapOvr>
    <a:masterClrMapping/>
  </p:clrMapOvr>
  <mc:AlternateContent xmlns:mc="http://schemas.openxmlformats.org/markup-compatibility/2006" xmlns:p14="http://schemas.microsoft.com/office/powerpoint/2010/main">
    <mc:Choice Requires="p14">
      <p:transition spd="slow" p14:dur="2000" advTm="248677"/>
    </mc:Choice>
    <mc:Fallback xmlns="">
      <p:transition spd="slow" advTm="24867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Reinsurance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315181"/>
            <a:ext cx="11288039" cy="9679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amount of insurance ceded to the reinsurer is known as the cession. Finally, the reinsurer in turn may reinsure part or all of the risk with another insurer.</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05092620"/>
      </p:ext>
    </p:extLst>
  </p:cSld>
  <p:clrMapOvr>
    <a:masterClrMapping/>
  </p:clrMapOvr>
  <mc:AlternateContent xmlns:mc="http://schemas.openxmlformats.org/markup-compatibility/2006" xmlns:p14="http://schemas.microsoft.com/office/powerpoint/2010/main">
    <mc:Choice Requires="p14">
      <p:transition spd="slow" p14:dur="2000" advTm="56047"/>
    </mc:Choice>
    <mc:Fallback xmlns="">
      <p:transition spd="slow" advTm="560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Reasons for Reinsurance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184172"/>
            <a:ext cx="11288039" cy="32762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is used for several reasons. The most  important reasons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Increase underwriting capacity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Stabilize profits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Reduce the unearned premium reserve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Provide protection against a catastrophic loss</a:t>
            </a:r>
          </a:p>
          <a:p>
            <a:pPr>
              <a:lnSpc>
                <a:spcPct val="150000"/>
              </a:lnSpc>
            </a:pPr>
            <a:r>
              <a:rPr lang="en-US" sz="2000" dirty="0">
                <a:solidFill>
                  <a:srgbClr val="0A1F61"/>
                </a:solidFill>
                <a:cs typeface="Tajawal ExtraBold" panose="00000800000000000000" pitchFamily="2" charset="-78"/>
              </a:rPr>
              <a:t>Reinsurance also enables an insurer to retire from a territory or class of business and to obtain underwriting advice from the reinsurer.</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346058263"/>
      </p:ext>
    </p:extLst>
  </p:cSld>
  <p:clrMapOvr>
    <a:masterClrMapping/>
  </p:clrMapOvr>
  <mc:AlternateContent xmlns:mc="http://schemas.openxmlformats.org/markup-compatibility/2006" xmlns:p14="http://schemas.microsoft.com/office/powerpoint/2010/main">
    <mc:Choice Requires="p14">
      <p:transition spd="slow" p14:dur="2000" advTm="181663"/>
    </mc:Choice>
    <mc:Fallback xmlns="">
      <p:transition spd="slow" advTm="1816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Increase Underwriting Capacity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184172"/>
            <a:ext cx="11288039" cy="189128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can be used to increase the insurance company’s underwriting capacity to write new business. The company may be asked to assume liability for losses in excess of its retention limit. Without reinsurance, the agent would have to place large amounts of insurance with several companies or not accept the risk.</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70476400"/>
      </p:ext>
    </p:extLst>
  </p:cSld>
  <p:clrMapOvr>
    <a:masterClrMapping/>
  </p:clrMapOvr>
  <mc:AlternateContent xmlns:mc="http://schemas.openxmlformats.org/markup-compatibility/2006" xmlns:p14="http://schemas.microsoft.com/office/powerpoint/2010/main">
    <mc:Choice Requires="p14">
      <p:transition spd="slow" p14:dur="2000" advTm="164662"/>
    </mc:Choice>
    <mc:Fallback xmlns="">
      <p:transition spd="slow" advTm="1646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Stabilize Profits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184172"/>
            <a:ext cx="11288039" cy="142962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is used to stabilize profits. An insurer may wish to avoid large fluctuations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annual financial results. Loss experience can fluctuate widely because of social and economic conditions,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natural disasters, and chance. Reinsurance can be used to stabilize the effects of poor loss experience</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82979748"/>
      </p:ext>
    </p:extLst>
  </p:cSld>
  <p:clrMapOvr>
    <a:masterClrMapping/>
  </p:clrMapOvr>
  <mc:AlternateContent xmlns:mc="http://schemas.openxmlformats.org/markup-compatibility/2006" xmlns:p14="http://schemas.microsoft.com/office/powerpoint/2010/main">
    <mc:Choice Requires="p14">
      <p:transition spd="slow" p14:dur="2000" advTm="148732"/>
    </mc:Choice>
    <mc:Fallback xmlns="">
      <p:transition spd="slow" advTm="1487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3" y="694319"/>
            <a:ext cx="9706427" cy="1303703"/>
            <a:chOff x="487310" y="1219988"/>
            <a:chExt cx="5762645" cy="760433"/>
          </a:xfrm>
        </p:grpSpPr>
        <p:sp>
          <p:nvSpPr>
            <p:cNvPr id="11" name="Rectangle 10"/>
            <p:cNvSpPr/>
            <p:nvPr/>
          </p:nvSpPr>
          <p:spPr>
            <a:xfrm>
              <a:off x="487310" y="1250027"/>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527162" y="1219988"/>
              <a:ext cx="5722793" cy="752823"/>
            </a:xfrm>
            <a:prstGeom prst="rect">
              <a:avLst/>
            </a:prstGeom>
            <a:noFill/>
          </p:spPr>
          <p:txBody>
            <a:bodyPr wrap="square" rtlCol="0">
              <a:spAutoFit/>
            </a:bodyPr>
            <a:lstStyle/>
            <a:p>
              <a:pPr algn="ctr"/>
              <a:r>
                <a:rPr lang="en-US" sz="4000" b="1" dirty="0">
                  <a:solidFill>
                    <a:schemeClr val="bg1"/>
                  </a:solidFill>
                  <a:latin typeface="Alexandria" charset="0"/>
                </a:rPr>
                <a:t>Reduce the Unearned Premium Reserve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622974" y="2184172"/>
            <a:ext cx="11288039" cy="235295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can be used to reduce the unearned premium reserve. For some insurers, especially newer and smaller companies, the ability to write large amounts of new insurance may be restricted by the unearned premium reserve requirement. The unearned premium reserve is a liability item on the insurer’s balance sheet that represents the unearned portion of gross premiums on all outstanding policies at the time of valuation.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58056712"/>
      </p:ext>
    </p:extLst>
  </p:cSld>
  <p:clrMapOvr>
    <a:masterClrMapping/>
  </p:clrMapOvr>
  <mc:AlternateContent xmlns:mc="http://schemas.openxmlformats.org/markup-compatibility/2006" xmlns:p14="http://schemas.microsoft.com/office/powerpoint/2010/main">
    <mc:Choice Requires="p14">
      <p:transition spd="slow" p14:dur="2000" advTm="57341"/>
    </mc:Choice>
    <mc:Fallback xmlns="">
      <p:transition spd="slow" advTm="573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332031" y="784250"/>
            <a:ext cx="9859969" cy="1360560"/>
            <a:chOff x="624740" y="1240833"/>
            <a:chExt cx="5668021" cy="752823"/>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23244" y="1240833"/>
              <a:ext cx="5569517" cy="752823"/>
            </a:xfrm>
            <a:prstGeom prst="rect">
              <a:avLst/>
            </a:prstGeom>
            <a:noFill/>
          </p:spPr>
          <p:txBody>
            <a:bodyPr wrap="square" rtlCol="0">
              <a:spAutoFit/>
            </a:bodyPr>
            <a:lstStyle/>
            <a:p>
              <a:pPr algn="ctr"/>
              <a:r>
                <a:rPr lang="en-US" sz="4000" b="1" dirty="0">
                  <a:solidFill>
                    <a:schemeClr val="bg1"/>
                  </a:solidFill>
                  <a:latin typeface="Alexandria" charset="0"/>
                </a:rPr>
                <a:t>Provide Protection against a Catastrophic Loss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81000" y="2184172"/>
            <a:ext cx="11530013"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 also provides financial protection against a catastrophic loss. Insurers often experience catastrophic losses because of hurricanes and earthquakes and other natural disasters, industrial explosions, commercial airline disasters, and similar events. Reinsurance can provide considerable protection to the ceding company that experiences a catastrophic loss.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reinsurer pays part or all of the losses that exceed the ceding company’s retention up to some specified maximum limit.</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769128993"/>
      </p:ext>
    </p:extLst>
  </p:cSld>
  <p:clrMapOvr>
    <a:masterClrMapping/>
  </p:clrMapOvr>
  <mc:AlternateContent xmlns:mc="http://schemas.openxmlformats.org/markup-compatibility/2006" xmlns:p14="http://schemas.microsoft.com/office/powerpoint/2010/main">
    <mc:Choice Requires="p14">
      <p:transition spd="slow" p14:dur="2000" advTm="171691"/>
    </mc:Choice>
    <mc:Fallback xmlns="">
      <p:transition spd="slow" advTm="1716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933575" y="802810"/>
            <a:ext cx="10182768"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2"/>
            </a:xfrm>
            <a:prstGeom prst="rect">
              <a:avLst/>
            </a:prstGeom>
            <a:noFill/>
          </p:spPr>
          <p:txBody>
            <a:bodyPr wrap="square" rtlCol="0">
              <a:spAutoFit/>
            </a:bodyPr>
            <a:lstStyle/>
            <a:p>
              <a:pPr algn="ctr"/>
              <a:r>
                <a:rPr lang="en-US" sz="4000" b="1" dirty="0">
                  <a:solidFill>
                    <a:schemeClr val="bg1"/>
                  </a:solidFill>
                  <a:latin typeface="Alexandria" charset="0"/>
                </a:rPr>
                <a:t>Other Reasons for Reinsurance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81000" y="2184172"/>
            <a:ext cx="11530013"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An insurer can also use reinsurance to retire from the business or from a</a:t>
            </a:r>
          </a:p>
          <a:p>
            <a:pPr>
              <a:lnSpc>
                <a:spcPct val="150000"/>
              </a:lnSpc>
            </a:pPr>
            <a:r>
              <a:rPr lang="en-US" sz="2000" dirty="0">
                <a:solidFill>
                  <a:srgbClr val="0A1F61"/>
                </a:solidFill>
                <a:cs typeface="Tajawal ExtraBold" panose="00000800000000000000" pitchFamily="2" charset="-78"/>
              </a:rPr>
              <a:t>  given line of insurance or territory. Reinsurance permits the insurer’s liabilities for existing insurance to be transferred to another carrier; thus, policyholders’ coverage remains undisturbed.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Finally, reinsurance allows an insurer to obtain the underwriting advice and assistance of the reinsurer.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reinsurer can often provide valuable assistance with respect to rating, retention limits, policy coverages, and other underwriting details.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58001208"/>
      </p:ext>
    </p:extLst>
  </p:cSld>
  <p:clrMapOvr>
    <a:masterClrMapping/>
  </p:clrMapOvr>
  <mc:AlternateContent xmlns:mc="http://schemas.openxmlformats.org/markup-compatibility/2006" xmlns:p14="http://schemas.microsoft.com/office/powerpoint/2010/main">
    <mc:Choice Requires="p14">
      <p:transition spd="slow" p14:dur="2000" advTm="93971"/>
    </mc:Choice>
    <mc:Fallback xmlns="">
      <p:transition spd="slow" advTm="939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933575" y="802810"/>
            <a:ext cx="10182768"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Types of Reinsurance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81000" y="2184172"/>
            <a:ext cx="11530013"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There are two principal types of reinsurance: facultative reinsurance and treaty reinsurance.</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Facultative reinsurance </a:t>
            </a:r>
            <a:r>
              <a:rPr lang="en-US" sz="2000" dirty="0">
                <a:solidFill>
                  <a:srgbClr val="0A1F61"/>
                </a:solidFill>
                <a:cs typeface="Tajawal ExtraBold" panose="00000800000000000000" pitchFamily="2" charset="-78"/>
              </a:rPr>
              <a:t>is an optional, case-by-case method that is used when the ceding company receives an application for insurance that exceeds its retention limit. Reinsurance is not automatic..</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Treaty reinsurance </a:t>
            </a:r>
            <a:r>
              <a:rPr lang="en-US" sz="2000" dirty="0">
                <a:solidFill>
                  <a:srgbClr val="0A1F61"/>
                </a:solidFill>
                <a:cs typeface="Tajawal ExtraBold" panose="00000800000000000000" pitchFamily="2" charset="-78"/>
              </a:rPr>
              <a:t>means the primary insurer has agreed to cede insurance to the reinsurer, and the reinsurer has agreed to accept the business. All business that falls within the scope of the agreement is automatically reinsured according to the terms of the treaty.</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46878346"/>
      </p:ext>
    </p:extLst>
  </p:cSld>
  <p:clrMapOvr>
    <a:masterClrMapping/>
  </p:clrMapOvr>
  <mc:AlternateContent xmlns:mc="http://schemas.openxmlformats.org/markup-compatibility/2006" xmlns:p14="http://schemas.microsoft.com/office/powerpoint/2010/main">
    <mc:Choice Requires="p14">
      <p:transition spd="slow" p14:dur="2000" advTm="135339"/>
    </mc:Choice>
    <mc:Fallback xmlns="">
      <p:transition spd="slow" advTm="1353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485572" y="796886"/>
            <a:ext cx="9354003"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Methods for Sharing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81000" y="2184172"/>
            <a:ext cx="11530013" cy="373595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There are two basic methods for sharing losses: pro rata and excess-of-loss. Under the pro rata method, the ceding company and reinsurer agree to share losses and premiums based on some proportion. Under the excess-of-loss method, the reinsurer pays only when covered losses exceed a certain level.</a:t>
            </a:r>
          </a:p>
          <a:p>
            <a:pPr>
              <a:lnSpc>
                <a:spcPct val="150000"/>
              </a:lnSpc>
            </a:pPr>
            <a:r>
              <a:rPr lang="en-US" sz="2000" dirty="0">
                <a:solidFill>
                  <a:srgbClr val="0A1F61"/>
                </a:solidFill>
                <a:cs typeface="Tajawal ExtraBold" panose="00000800000000000000" pitchFamily="2" charset="-78"/>
              </a:rPr>
              <a:t>The following reinsurance methods for the sharing of losses are examples of both methods: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Quota-share treaty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Surplus-share treaty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Excess-of-loss reinsurance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 pool</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33087584"/>
      </p:ext>
    </p:extLst>
  </p:cSld>
  <p:clrMapOvr>
    <a:masterClrMapping/>
  </p:clrMapOvr>
  <mc:AlternateContent xmlns:mc="http://schemas.openxmlformats.org/markup-compatibility/2006" xmlns:p14="http://schemas.microsoft.com/office/powerpoint/2010/main">
    <mc:Choice Requires="p14">
      <p:transition spd="slow" p14:dur="2000" advTm="170223"/>
    </mc:Choice>
    <mc:Fallback xmlns="">
      <p:transition spd="slow" advTm="1702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933575" y="802810"/>
            <a:ext cx="10182768"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Methods for Sharing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09575" y="2193697"/>
            <a:ext cx="11530013" cy="37379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Quota-Share Treaty</a:t>
            </a:r>
          </a:p>
          <a:p>
            <a:pPr>
              <a:lnSpc>
                <a:spcPct val="150000"/>
              </a:lnSpc>
            </a:pPr>
            <a:r>
              <a:rPr lang="en-US" sz="2000" dirty="0">
                <a:solidFill>
                  <a:srgbClr val="0A1F61"/>
                </a:solidFill>
                <a:cs typeface="Tajawal ExtraBold" panose="00000800000000000000" pitchFamily="2" charset="-78"/>
              </a:rPr>
              <a:t> Under a quota-share treaty, the ceding company and reinsurer agree to share premiums and losses based on some proportion. The ceding company’s retention is stated as a percentage rather than as a dollar amount.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Surplus-Share Treaty </a:t>
            </a:r>
          </a:p>
          <a:p>
            <a:pPr>
              <a:lnSpc>
                <a:spcPct val="150000"/>
              </a:lnSpc>
            </a:pPr>
            <a:r>
              <a:rPr lang="en-US" sz="2000" dirty="0">
                <a:solidFill>
                  <a:srgbClr val="0A1F61"/>
                </a:solidFill>
                <a:cs typeface="Tajawal ExtraBold" panose="00000800000000000000" pitchFamily="2" charset="-78"/>
              </a:rPr>
              <a:t>Under a surplus-share treaty, the reinsurer agrees to accept insurance in excess of the ceding insurer’s retention limit, up to some maximum amount. The retention limit is referred to as a line and is stated as a dollar amount.</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15257301"/>
      </p:ext>
    </p:extLst>
  </p:cSld>
  <p:clrMapOvr>
    <a:masterClrMapping/>
  </p:clrMapOvr>
  <mc:AlternateContent xmlns:mc="http://schemas.openxmlformats.org/markup-compatibility/2006" xmlns:p14="http://schemas.microsoft.com/office/powerpoint/2010/main">
    <mc:Choice Requires="p14">
      <p:transition spd="slow" p14:dur="2000" advTm="127241"/>
    </mc:Choice>
    <mc:Fallback xmlns="">
      <p:transition spd="slow" advTm="1272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933575" y="802810"/>
            <a:ext cx="10182768"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Methods for Sharing Losses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09575" y="2193697"/>
            <a:ext cx="11530013" cy="37379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Excess-of-Loss Reinsurance</a:t>
            </a:r>
          </a:p>
          <a:p>
            <a:pPr>
              <a:lnSpc>
                <a:spcPct val="150000"/>
              </a:lnSpc>
            </a:pPr>
            <a:r>
              <a:rPr lang="en-US" sz="2000" dirty="0">
                <a:solidFill>
                  <a:srgbClr val="0A1F61"/>
                </a:solidFill>
                <a:cs typeface="Tajawal ExtraBold" panose="00000800000000000000" pitchFamily="2" charset="-78"/>
              </a:rPr>
              <a:t> Excess-of-loss reinsurance is designed largely for protection against a catastrophic loss. The reinsurer pays part or all of the loss that exceeds the ceding company’s retention limit up to some maximum level.</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 Pool </a:t>
            </a:r>
          </a:p>
          <a:p>
            <a:pPr>
              <a:lnSpc>
                <a:spcPct val="150000"/>
              </a:lnSpc>
            </a:pPr>
            <a:r>
              <a:rPr lang="en-US" sz="2000" dirty="0">
                <a:solidFill>
                  <a:srgbClr val="0A1F61"/>
                </a:solidFill>
                <a:cs typeface="Tajawal ExtraBold" panose="00000800000000000000" pitchFamily="2" charset="-78"/>
              </a:rPr>
              <a:t>Reinsurance can also be provided by a reinsurance pool. A reinsurance pool is an organization of insurers that underwrites insurance on a joint basis. Reinsurance pools have been formed because a single insurer alone may not have the financial capacity to write large amounts of insurance, but the insurers 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group can combine their financial resources to obtain the necessary capacity</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97599766"/>
      </p:ext>
    </p:extLst>
  </p:cSld>
  <p:clrMapOvr>
    <a:masterClrMapping/>
  </p:clrMapOvr>
  <mc:AlternateContent xmlns:mc="http://schemas.openxmlformats.org/markup-compatibility/2006" xmlns:p14="http://schemas.microsoft.com/office/powerpoint/2010/main">
    <mc:Choice Requires="p14">
      <p:transition spd="slow" p14:dur="2000" advTm="100452"/>
    </mc:Choice>
    <mc:Fallback xmlns="">
      <p:transition spd="slow" advTm="1004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2049" y="826709"/>
            <a:ext cx="9899520"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Investments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30993" y="2318338"/>
            <a:ext cx="11530013" cy="32762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investment function is extremely important in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overall operations of insurance companies. Because</a:t>
            </a:r>
          </a:p>
          <a:p>
            <a:pPr>
              <a:lnSpc>
                <a:spcPct val="150000"/>
              </a:lnSpc>
            </a:pPr>
            <a:r>
              <a:rPr lang="en-US" sz="2000" dirty="0">
                <a:solidFill>
                  <a:srgbClr val="0A1F61"/>
                </a:solidFill>
                <a:cs typeface="Tajawal ExtraBold" panose="00000800000000000000" pitchFamily="2" charset="-78"/>
              </a:rPr>
              <a:t>premiums are paid in advance, they can be invested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until needed to pay claims and expenses.</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Life insurance investments have an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economic and social impact on the nation for several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reasons. First, life insurance contracts are long-term,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 liabilities of life insurers extend over long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periods of time, such as 50 or 60 years. Thus, safety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principal is a primary consideration. Consequently,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 stated earlier, the majority of investments in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general account are in bonds.</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39369379"/>
      </p:ext>
    </p:extLst>
  </p:cSld>
  <p:clrMapOvr>
    <a:masterClrMapping/>
  </p:clrMapOvr>
  <mc:AlternateContent xmlns:mc="http://schemas.openxmlformats.org/markup-compatibility/2006" xmlns:p14="http://schemas.microsoft.com/office/powerpoint/2010/main">
    <mc:Choice Requires="p14">
      <p:transition spd="slow" p14:dur="2000" advTm="102243"/>
    </mc:Choice>
    <mc:Fallback xmlns="">
      <p:transition spd="slow" advTm="1022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2049" y="826709"/>
            <a:ext cx="9899520"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Investments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254130" y="2281777"/>
            <a:ext cx="11530013"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Second, investment income is extremely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reducing the cost of insurance to policyholders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because the premiums can be invested and earn interest.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interest earned on investments is reflected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payment of dividends to policyholders, which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reduces the cost of life insurance.</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Finally, life insurance premiums also are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important source of capital funds to the economy.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These funds are invested in shopping centers, housing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developments, office buildings, hospitals, new plants,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other economic and social programs.</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4823078"/>
      </p:ext>
    </p:extLst>
  </p:cSld>
  <p:clrMapOvr>
    <a:masterClrMapping/>
  </p:clrMapOvr>
  <mc:AlternateContent xmlns:mc="http://schemas.openxmlformats.org/markup-compatibility/2006" xmlns:p14="http://schemas.microsoft.com/office/powerpoint/2010/main">
    <mc:Choice Requires="p14">
      <p:transition spd="slow" p14:dur="2000" advTm="78468"/>
    </mc:Choice>
    <mc:Fallback xmlns="">
      <p:transition spd="slow" advTm="784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92480" y="546620"/>
            <a:ext cx="8813670"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Investments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30993" y="1361920"/>
            <a:ext cx="11530013" cy="512095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Two important points must be stressed when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investments of property and casualty insurers are analyzed.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First, in contrast to life insurance, property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contracts generally are short-term in nature.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policy period in most contracts is one year or less,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property claims are usually settled quickly. Also,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contrast to life insurance claims, which are generally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fixed in amount, property insurance claim payments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can vary widely depending on catastrophic losses, inflation,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medical costs, construction costs, auto repair costs,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economic conditions, and changing value judgments by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society. For these reasons, the investment objective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liquidity is extremely important.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Second, investment income is extremely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offsetting unfavorable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experience. The investment of capital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surplus funds, along with the funds set aside for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 reserves and the unearned premium reserve, generate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investment earnings that usually permit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to continue its insurance operations despite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deficit.</a:t>
            </a:r>
            <a:endParaRPr lang="ar-YE"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130567962"/>
      </p:ext>
    </p:extLst>
  </p:cSld>
  <p:clrMapOvr>
    <a:masterClrMapping/>
  </p:clrMapOvr>
  <mc:AlternateContent xmlns:mc="http://schemas.openxmlformats.org/markup-compatibility/2006" xmlns:p14="http://schemas.microsoft.com/office/powerpoint/2010/main">
    <mc:Choice Requires="p14">
      <p:transition spd="slow" p14:dur="2000" advTm="204542"/>
    </mc:Choice>
    <mc:Fallback xmlns="">
      <p:transition spd="slow" advTm="20454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92480" y="546620"/>
            <a:ext cx="8813670"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Other operations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30993" y="1916341"/>
            <a:ext cx="11530013" cy="419762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Other important insurance company operations include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investments, information systems, legal services, and</a:t>
            </a:r>
          </a:p>
          <a:p>
            <a:pPr>
              <a:lnSpc>
                <a:spcPct val="150000"/>
              </a:lnSpc>
            </a:pPr>
            <a:r>
              <a:rPr lang="en-US" sz="2000" dirty="0">
                <a:solidFill>
                  <a:srgbClr val="0A1F61"/>
                </a:solidFill>
                <a:cs typeface="Tajawal ExtraBold" panose="00000800000000000000" pitchFamily="2" charset="-78"/>
              </a:rPr>
              <a:t>loss-control services.</a:t>
            </a:r>
          </a:p>
          <a:p>
            <a:pPr>
              <a:lnSpc>
                <a:spcPct val="150000"/>
              </a:lnSpc>
            </a:pPr>
            <a:r>
              <a:rPr lang="en-US" sz="2000" b="1" dirty="0">
                <a:solidFill>
                  <a:srgbClr val="0A1F61"/>
                </a:solidFill>
                <a:cs typeface="Tajawal ExtraBold" panose="00000800000000000000" pitchFamily="2" charset="-78"/>
              </a:rPr>
              <a:t>Information systems</a:t>
            </a:r>
          </a:p>
          <a:p>
            <a:pPr>
              <a:lnSpc>
                <a:spcPct val="150000"/>
              </a:lnSpc>
            </a:pPr>
            <a:r>
              <a:rPr lang="en-US" sz="2000" dirty="0">
                <a:solidFill>
                  <a:srgbClr val="0A1F61"/>
                </a:solidFill>
                <a:cs typeface="Tajawal ExtraBold" panose="00000800000000000000" pitchFamily="2" charset="-78"/>
              </a:rPr>
              <a:t>information systems are extremely important in the daily operations of insurers. These systems depend heavily on computers and new technology.</a:t>
            </a:r>
          </a:p>
          <a:p>
            <a:pPr>
              <a:lnSpc>
                <a:spcPct val="150000"/>
              </a:lnSpc>
            </a:pPr>
            <a:r>
              <a:rPr lang="en-US" sz="2000" b="1" dirty="0">
                <a:solidFill>
                  <a:srgbClr val="0A1F61"/>
                </a:solidFill>
                <a:cs typeface="Tajawal ExtraBold" panose="00000800000000000000" pitchFamily="2" charset="-78"/>
              </a:rPr>
              <a:t>Accounting</a:t>
            </a:r>
          </a:p>
          <a:p>
            <a:pPr>
              <a:lnSpc>
                <a:spcPct val="150000"/>
              </a:lnSpc>
            </a:pPr>
            <a:r>
              <a:rPr lang="en-US" sz="2000" dirty="0">
                <a:solidFill>
                  <a:srgbClr val="0A1F61"/>
                </a:solidFill>
                <a:cs typeface="Tajawal ExtraBold" panose="00000800000000000000" pitchFamily="2" charset="-78"/>
              </a:rPr>
              <a:t>The accounting department is responsible for the financial accounting operations of an insurer. Accountants prepare financial statements, develop budgets, analyze the company’s financial operations, and keep track of the millions of dollars that flow into and out of a typical company each year</a:t>
            </a:r>
            <a:endParaRPr lang="ar-YE"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97244327"/>
      </p:ext>
    </p:extLst>
  </p:cSld>
  <p:clrMapOvr>
    <a:masterClrMapping/>
  </p:clrMapOvr>
  <mc:AlternateContent xmlns:mc="http://schemas.openxmlformats.org/markup-compatibility/2006" xmlns:p14="http://schemas.microsoft.com/office/powerpoint/2010/main">
    <mc:Choice Requires="p14">
      <p:transition spd="slow" p14:dur="2000" advTm="135584"/>
    </mc:Choice>
    <mc:Fallback xmlns="">
      <p:transition spd="slow" advTm="13558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92480" y="546620"/>
            <a:ext cx="8813670" cy="772113"/>
            <a:chOff x="488719" y="1219988"/>
            <a:chExt cx="5761236"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488719" y="1219988"/>
              <a:ext cx="5761236" cy="709311"/>
            </a:xfrm>
            <a:prstGeom prst="rect">
              <a:avLst/>
            </a:prstGeom>
            <a:noFill/>
          </p:spPr>
          <p:txBody>
            <a:bodyPr wrap="square" rtlCol="0">
              <a:spAutoFit/>
            </a:bodyPr>
            <a:lstStyle/>
            <a:p>
              <a:pPr algn="ctr"/>
              <a:r>
                <a:rPr lang="en-US" sz="4000" b="1" dirty="0">
                  <a:solidFill>
                    <a:schemeClr val="bg1"/>
                  </a:solidFill>
                  <a:latin typeface="Alexandria" charset="0"/>
                </a:rPr>
                <a:t>Other operations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30993" y="1916341"/>
            <a:ext cx="11530013" cy="3735959"/>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Legal Function</a:t>
            </a:r>
          </a:p>
          <a:p>
            <a:pPr>
              <a:lnSpc>
                <a:spcPct val="150000"/>
              </a:lnSpc>
            </a:pPr>
            <a:r>
              <a:rPr lang="en-US" sz="2000" dirty="0">
                <a:solidFill>
                  <a:srgbClr val="0A1F61"/>
                </a:solidFill>
                <a:cs typeface="Tajawal ExtraBold" panose="00000800000000000000" pitchFamily="2" charset="-78"/>
              </a:rPr>
              <a:t>Another important function of insurance companies is the legal function. In life insurance, attorneys are</a:t>
            </a:r>
          </a:p>
          <a:p>
            <a:pPr>
              <a:lnSpc>
                <a:spcPct val="150000"/>
              </a:lnSpc>
            </a:pPr>
            <a:r>
              <a:rPr lang="en-US" sz="2000" dirty="0">
                <a:solidFill>
                  <a:srgbClr val="0A1F61"/>
                </a:solidFill>
                <a:cs typeface="Tajawal ExtraBold" panose="00000800000000000000" pitchFamily="2" charset="-78"/>
              </a:rPr>
              <a:t>widely used in advanced underwriting and estate planning.</a:t>
            </a:r>
          </a:p>
          <a:p>
            <a:pPr>
              <a:lnSpc>
                <a:spcPct val="150000"/>
              </a:lnSpc>
            </a:pPr>
            <a:r>
              <a:rPr lang="en-US" sz="2000" b="1" dirty="0">
                <a:solidFill>
                  <a:srgbClr val="0A1F61"/>
                </a:solidFill>
                <a:cs typeface="Tajawal ExtraBold" panose="00000800000000000000" pitchFamily="2" charset="-78"/>
              </a:rPr>
              <a:t>Loss-Control Services</a:t>
            </a:r>
          </a:p>
          <a:p>
            <a:pPr>
              <a:lnSpc>
                <a:spcPct val="150000"/>
              </a:lnSpc>
            </a:pPr>
            <a:r>
              <a:rPr lang="en-US" sz="2000" dirty="0">
                <a:solidFill>
                  <a:srgbClr val="0A1F61"/>
                </a:solidFill>
                <a:cs typeface="Tajawal ExtraBold" panose="00000800000000000000" pitchFamily="2" charset="-78"/>
              </a:rPr>
              <a:t>Loss control is an important part of risk management, and a typical property and casualty insurer provides</a:t>
            </a:r>
          </a:p>
          <a:p>
            <a:pPr>
              <a:lnSpc>
                <a:spcPct val="150000"/>
              </a:lnSpc>
            </a:pPr>
            <a:r>
              <a:rPr lang="en-US" sz="2000" dirty="0">
                <a:solidFill>
                  <a:srgbClr val="0A1F61"/>
                </a:solidFill>
                <a:cs typeface="Tajawal ExtraBold" panose="00000800000000000000" pitchFamily="2" charset="-78"/>
              </a:rPr>
              <a:t>numerous loss-control services. These services include advice on alarm systems, automatic sprinkler systems,</a:t>
            </a:r>
          </a:p>
          <a:p>
            <a:pPr>
              <a:lnSpc>
                <a:spcPct val="150000"/>
              </a:lnSpc>
            </a:pPr>
            <a:r>
              <a:rPr lang="en-US" sz="2000" dirty="0">
                <a:solidFill>
                  <a:srgbClr val="0A1F61"/>
                </a:solidFill>
                <a:cs typeface="Tajawal ExtraBold" panose="00000800000000000000" pitchFamily="2" charset="-78"/>
              </a:rPr>
              <a:t>fire prevention, occupational safety and health, prevention of boiler explosions, and other loss-prevention</a:t>
            </a:r>
          </a:p>
          <a:p>
            <a:pPr>
              <a:lnSpc>
                <a:spcPct val="150000"/>
              </a:lnSpc>
            </a:pPr>
            <a:r>
              <a:rPr lang="en-US" sz="2000" dirty="0">
                <a:solidFill>
                  <a:srgbClr val="0A1F61"/>
                </a:solidFill>
                <a:cs typeface="Tajawal ExtraBold" panose="00000800000000000000" pitchFamily="2" charset="-78"/>
              </a:rPr>
              <a:t>activities.</a:t>
            </a:r>
            <a:endParaRPr lang="ar-YE"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77860093"/>
      </p:ext>
    </p:extLst>
  </p:cSld>
  <p:clrMapOvr>
    <a:masterClrMapping/>
  </p:clrMapOvr>
  <mc:AlternateContent xmlns:mc="http://schemas.openxmlformats.org/markup-compatibility/2006" xmlns:p14="http://schemas.microsoft.com/office/powerpoint/2010/main">
    <mc:Choice Requires="p14">
      <p:transition spd="slow" p14:dur="2000" advTm="136225"/>
    </mc:Choice>
    <mc:Fallback xmlns="">
      <p:transition spd="slow" advTm="13622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615"/>
    </mc:Choice>
    <mc:Fallback xmlns="">
      <p:transition spd="slow" advTm="2161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aca13214-df29-4e3c-a050-857c0bf7bd8e"/>
    <ds:schemaRef ds:uri="http://www.w3.org/XML/1998/namespace"/>
    <ds:schemaRef ds:uri="http://purl.org/dc/terms/"/>
    <ds:schemaRef ds:uri="http://purl.org/dc/dcmitype/"/>
    <ds:schemaRef ds:uri="688354b5-287c-4cda-825e-1d7935aea40e"/>
    <ds:schemaRef ds:uri="http://schemas.microsoft.com/office/2006/documentManagement/types"/>
    <ds:schemaRef ds:uri="http://purl.org/dc/elements/1.1/"/>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CBEDEC9-FF50-47F8-9066-5F8EF83680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63252</TotalTime>
  <Words>3116</Words>
  <Application>Microsoft Office PowerPoint</Application>
  <PresentationFormat>Widescreen</PresentationFormat>
  <Paragraphs>223</Paragraphs>
  <Slides>40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QuaySansITCPro-Book</vt:lpstr>
      <vt:lpstr>Roboto Light</vt:lpstr>
      <vt:lpstr>SabonLTPro-Roman</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507</cp:revision>
  <dcterms:created xsi:type="dcterms:W3CDTF">2023-04-29T09:08:00Z</dcterms:created>
  <dcterms:modified xsi:type="dcterms:W3CDTF">2024-07-16T15:23:50Z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