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303" r:id="rId5"/>
    <p:sldId id="271" r:id="rId6"/>
    <p:sldId id="501" r:id="rId7"/>
    <p:sldId id="555" r:id="rId8"/>
    <p:sldId id="512" r:id="rId9"/>
    <p:sldId id="554" r:id="rId10"/>
    <p:sldId id="526" r:id="rId11"/>
    <p:sldId id="539" r:id="rId12"/>
    <p:sldId id="514" r:id="rId13"/>
    <p:sldId id="540" r:id="rId14"/>
    <p:sldId id="528" r:id="rId15"/>
    <p:sldId id="523" r:id="rId16"/>
    <p:sldId id="513" r:id="rId17"/>
    <p:sldId id="525" r:id="rId18"/>
    <p:sldId id="524" r:id="rId19"/>
    <p:sldId id="520" r:id="rId20"/>
    <p:sldId id="541" r:id="rId21"/>
    <p:sldId id="519" r:id="rId22"/>
    <p:sldId id="529" r:id="rId23"/>
    <p:sldId id="531" r:id="rId24"/>
    <p:sldId id="544" r:id="rId25"/>
    <p:sldId id="547" r:id="rId26"/>
    <p:sldId id="548" r:id="rId27"/>
    <p:sldId id="549" r:id="rId28"/>
    <p:sldId id="550" r:id="rId29"/>
    <p:sldId id="545" r:id="rId30"/>
    <p:sldId id="546" r:id="rId31"/>
    <p:sldId id="551" r:id="rId32"/>
    <p:sldId id="552" r:id="rId33"/>
    <p:sldId id="553" r:id="rId34"/>
    <p:sldId id="532" r:id="rId35"/>
    <p:sldId id="543" r:id="rId36"/>
    <p:sldId id="534" r:id="rId37"/>
    <p:sldId id="535" r:id="rId38"/>
    <p:sldId id="536" r:id="rId39"/>
    <p:sldId id="538" r:id="rId40"/>
    <p:sldId id="542" r:id="rId41"/>
    <p:sldId id="556"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501"/>
            <p14:sldId id="555"/>
            <p14:sldId id="512"/>
            <p14:sldId id="554"/>
            <p14:sldId id="526"/>
            <p14:sldId id="539"/>
            <p14:sldId id="514"/>
            <p14:sldId id="540"/>
            <p14:sldId id="528"/>
            <p14:sldId id="523"/>
            <p14:sldId id="513"/>
            <p14:sldId id="525"/>
            <p14:sldId id="524"/>
            <p14:sldId id="520"/>
            <p14:sldId id="541"/>
            <p14:sldId id="519"/>
            <p14:sldId id="529"/>
            <p14:sldId id="531"/>
            <p14:sldId id="544"/>
            <p14:sldId id="547"/>
            <p14:sldId id="548"/>
            <p14:sldId id="549"/>
            <p14:sldId id="550"/>
            <p14:sldId id="545"/>
            <p14:sldId id="546"/>
            <p14:sldId id="551"/>
            <p14:sldId id="552"/>
            <p14:sldId id="553"/>
            <p14:sldId id="532"/>
            <p14:sldId id="543"/>
            <p14:sldId id="534"/>
            <p14:sldId id="535"/>
            <p14:sldId id="536"/>
            <p14:sldId id="538"/>
            <p14:sldId id="542"/>
            <p14:sldId id="5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6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1785760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6.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6.pn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209533"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2</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المحاضرة الثالثة</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Amira </a:t>
            </a:r>
            <a:r>
              <a:rPr lang="en-US" sz="2800" b="1" dirty="0" err="1">
                <a:solidFill>
                  <a:srgbClr val="00B0F0"/>
                </a:solidFill>
                <a:latin typeface="Alexandria" charset="0"/>
                <a:cs typeface="Alexandria" charset="0"/>
              </a:rPr>
              <a:t>Gado</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836"/>
    </mc:Choice>
    <mc:Fallback xmlns="">
      <p:transition spd="slow" advTm="2183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3414717" cy="523220"/>
          </a:xfrm>
          <a:prstGeom prst="rect">
            <a:avLst/>
          </a:prstGeom>
          <a:noFill/>
        </p:spPr>
        <p:txBody>
          <a:bodyPr wrap="none" rtlCol="0">
            <a:spAutoFit/>
          </a:bodyPr>
          <a:lstStyle/>
          <a:p>
            <a:r>
              <a:rPr lang="ar-EG" sz="2800" b="1" dirty="0">
                <a:solidFill>
                  <a:srgbClr val="00B0F0"/>
                </a:solidFill>
                <a:latin typeface="Alexandria" charset="0"/>
                <a:cs typeface="Alexandria" charset="0"/>
              </a:rPr>
              <a:t>تابع تصميم البحث العلمي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256"/>
    </mc:Choice>
    <mc:Fallback xmlns="">
      <p:transition spd="slow" advTm="232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198598" cy="4011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31306" y="1594753"/>
            <a:ext cx="8284786" cy="2616101"/>
          </a:xfrm>
          <a:prstGeom prst="rect">
            <a:avLst/>
          </a:prstGeom>
          <a:noFill/>
        </p:spPr>
        <p:txBody>
          <a:bodyPr wrap="square" rtlCol="0">
            <a:spAutoFit/>
          </a:bodyPr>
          <a:lstStyle/>
          <a:p>
            <a:pPr algn="r" rtl="1"/>
            <a:r>
              <a:rPr lang="ar-EG" sz="2000" b="1" dirty="0">
                <a:solidFill>
                  <a:srgbClr val="2D3956"/>
                </a:solidFill>
                <a:latin typeface="Alexandria" charset="0"/>
                <a:cs typeface="Alexandria" charset="0"/>
              </a:rPr>
              <a:t>محاور المحاضرة الثالثة</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 صياغة الفرضية </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مصطلحات البحث</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الإطار النظري والدراسات السابقة</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كتابة فصل منهجية البحث العلمي</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الاقتباس في الإطار النظري</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إعادة الصياغة </a:t>
            </a: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24425544"/>
      </p:ext>
    </p:extLst>
  </p:cSld>
  <p:clrMapOvr>
    <a:masterClrMapping/>
  </p:clrMapOvr>
  <mc:AlternateContent xmlns:mc="http://schemas.openxmlformats.org/markup-compatibility/2006" xmlns:p14="http://schemas.microsoft.com/office/powerpoint/2010/main">
    <mc:Choice Requires="p14">
      <p:transition spd="slow" p14:dur="2000" advTm="38199"/>
    </mc:Choice>
    <mc:Fallback xmlns="">
      <p:transition spd="slow" advTm="3819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198598" cy="40116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31306" y="1594753"/>
            <a:ext cx="8284786" cy="3231654"/>
          </a:xfrm>
          <a:prstGeom prst="rect">
            <a:avLst/>
          </a:prstGeom>
          <a:noFill/>
        </p:spPr>
        <p:txBody>
          <a:bodyPr wrap="square" rtlCol="0">
            <a:spAutoFit/>
          </a:bodyPr>
          <a:lstStyle/>
          <a:p>
            <a:pPr algn="ctr" rtl="1"/>
            <a:r>
              <a:rPr lang="ar-EG" sz="2000" b="1" u="sng" dirty="0">
                <a:solidFill>
                  <a:srgbClr val="2D3956"/>
                </a:solidFill>
                <a:latin typeface="Alexandria" charset="0"/>
                <a:cs typeface="Alexandria" charset="0"/>
              </a:rPr>
              <a:t>صياغة الفرضية في البحث العلمي</a:t>
            </a:r>
          </a:p>
          <a:p>
            <a:pPr algn="ctr" rtl="1"/>
            <a:r>
              <a:rPr lang="ar-EG" sz="2000" b="1" dirty="0">
                <a:solidFill>
                  <a:srgbClr val="2D3956"/>
                </a:solidFill>
                <a:latin typeface="Alexandria" charset="0"/>
                <a:cs typeface="Alexandria" charset="0"/>
              </a:rPr>
              <a:t>ما هي فرضية البحث؟</a:t>
            </a:r>
          </a:p>
          <a:p>
            <a:pPr algn="r" rtl="1"/>
            <a:r>
              <a:rPr lang="ar-EG" dirty="0">
                <a:solidFill>
                  <a:srgbClr val="2D3956"/>
                </a:solidFill>
                <a:latin typeface="Alexandria" charset="0"/>
                <a:cs typeface="Alexandria" charset="0"/>
              </a:rPr>
              <a:t>الفرضية عبارة عن بيان يقدم سؤالًا بحثيًا </a:t>
            </a:r>
            <a:r>
              <a:rPr lang="ar-EG" dirty="0" err="1">
                <a:solidFill>
                  <a:srgbClr val="2D3956"/>
                </a:solidFill>
                <a:latin typeface="Alexandria" charset="0"/>
                <a:cs typeface="Alexandria" charset="0"/>
              </a:rPr>
              <a:t>وقديقترح</a:t>
            </a:r>
            <a:r>
              <a:rPr lang="ar-EG" dirty="0">
                <a:solidFill>
                  <a:srgbClr val="2D3956"/>
                </a:solidFill>
                <a:latin typeface="Alexandria" charset="0"/>
                <a:cs typeface="Alexandria" charset="0"/>
              </a:rPr>
              <a:t> نتيجة متوقعة. إنه جزء لا يتجزأ من المنهج العلمي الذي يشكل أساس التجارب العلمية. لذلك ، عليك أن تكون حذرًا ودقيقًا عند بناء فرضيتك. </a:t>
            </a:r>
          </a:p>
          <a:p>
            <a:pPr algn="ctr" rtl="1"/>
            <a:r>
              <a:rPr lang="ar-EG" sz="2000" b="1" dirty="0">
                <a:solidFill>
                  <a:srgbClr val="2D3956"/>
                </a:solidFill>
                <a:latin typeface="Alexandria" charset="0"/>
                <a:cs typeface="Alexandria" charset="0"/>
              </a:rPr>
              <a:t>أهمية صياغة فرضيات البحث العلمي بشكل قابل للاختبار</a:t>
            </a: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لتجربة الفرضيات باستخدام الطريقة العلمية ، تحتاج إلى التأكد من أن فرضيتك قابلة للاختبار. لكي تعتبر قابلة للاختبار ، يجب أن تستوفي بعض المعايير الأساسية:</a:t>
            </a:r>
          </a:p>
          <a:p>
            <a:pPr marL="285750" indent="-285750" algn="r" rtl="1">
              <a:buFont typeface="Wingdings" panose="05000000000000000000" pitchFamily="2" charset="2"/>
              <a:buChar char="§"/>
            </a:pPr>
            <a:r>
              <a:rPr lang="ar-EG" dirty="0">
                <a:solidFill>
                  <a:srgbClr val="2D3956"/>
                </a:solidFill>
                <a:latin typeface="Alexandria" charset="0"/>
                <a:cs typeface="Alexandria" charset="0"/>
              </a:rPr>
              <a:t>    يجب أن تكون هناك إمكانية لإثبات صحة الفرضية.</a:t>
            </a:r>
          </a:p>
          <a:p>
            <a:pPr marL="285750" indent="-285750" algn="r" rtl="1">
              <a:buFont typeface="Wingdings" panose="05000000000000000000" pitchFamily="2" charset="2"/>
              <a:buChar char="§"/>
            </a:pPr>
            <a:r>
              <a:rPr lang="ar-EG" dirty="0">
                <a:solidFill>
                  <a:srgbClr val="2D3956"/>
                </a:solidFill>
                <a:latin typeface="Alexandria" charset="0"/>
                <a:cs typeface="Alexandria" charset="0"/>
              </a:rPr>
              <a:t>يجب أن يكون هناك احتمال لإثبات أن الفرضية خاطئة.</a:t>
            </a:r>
          </a:p>
          <a:p>
            <a:pPr marL="285750" indent="-285750" algn="r" rtl="1">
              <a:buFont typeface="Wingdings" panose="05000000000000000000" pitchFamily="2" charset="2"/>
              <a:buChar char="§"/>
            </a:pPr>
            <a:r>
              <a:rPr lang="ar-EG" dirty="0">
                <a:solidFill>
                  <a:srgbClr val="2D3956"/>
                </a:solidFill>
                <a:latin typeface="Alexandria" charset="0"/>
                <a:cs typeface="Alexandria" charset="0"/>
              </a:rPr>
              <a:t> يجب أن تكون نتائج الفرضية قابلة للتكرار.</a:t>
            </a:r>
          </a:p>
          <a:p>
            <a:pPr algn="r" rtl="1"/>
            <a:r>
              <a:rPr lang="ar-EG" dirty="0">
                <a:solidFill>
                  <a:srgbClr val="2D3956"/>
                </a:solidFill>
                <a:latin typeface="Alexandria" charset="0"/>
                <a:cs typeface="Alexandria" charset="0"/>
              </a:rPr>
              <a:t>بدون هذه المعايير ، ستكون الفرضية والنتائج غامضة. نتيجة لذلك ، لن تثبت التجربة أو تدحض أي شيء مهم.</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56575169"/>
      </p:ext>
    </p:extLst>
  </p:cSld>
  <p:clrMapOvr>
    <a:masterClrMapping/>
  </p:clrMapOvr>
  <mc:AlternateContent xmlns:mc="http://schemas.openxmlformats.org/markup-compatibility/2006" xmlns:p14="http://schemas.microsoft.com/office/powerpoint/2010/main">
    <mc:Choice Requires="p14">
      <p:transition spd="slow" p14:dur="2000" advTm="220430"/>
    </mc:Choice>
    <mc:Fallback xmlns="">
      <p:transition spd="slow" advTm="22043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724096"/>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أنواع فرضيات البحث</a:t>
            </a:r>
          </a:p>
          <a:p>
            <a:pPr algn="ctr" rtl="1"/>
            <a:endParaRPr lang="ar-EG" b="1" dirty="0">
              <a:solidFill>
                <a:srgbClr val="2D3956"/>
              </a:solidFill>
              <a:latin typeface="Alexandria" charset="0"/>
              <a:cs typeface="Alexandria" charset="0"/>
            </a:endParaRPr>
          </a:p>
          <a:p>
            <a:pPr algn="r" rtl="1"/>
            <a:r>
              <a:rPr lang="ar-EG" b="1" dirty="0">
                <a:solidFill>
                  <a:srgbClr val="2D3956"/>
                </a:solidFill>
                <a:latin typeface="Alexandria" charset="0"/>
                <a:cs typeface="Alexandria" charset="0"/>
              </a:rPr>
              <a:t>يمكن صياغة فرضيات البحث العلمي وفقاً لسبع فئات: </a:t>
            </a:r>
          </a:p>
          <a:p>
            <a:pPr algn="r" rtl="1"/>
            <a:endParaRPr lang="ar-EG" b="1"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أولاً: </a:t>
            </a:r>
          </a:p>
          <a:p>
            <a:pPr algn="r" rtl="1"/>
            <a:r>
              <a:rPr lang="ar-EG" dirty="0">
                <a:solidFill>
                  <a:srgbClr val="2D3956"/>
                </a:solidFill>
                <a:latin typeface="Alexandria" charset="0"/>
                <a:cs typeface="Alexandria" charset="0"/>
              </a:rPr>
              <a:t>الفرضية البسيطة: تتنبأ بالعلاقة بين متغير تابع، واحد، ومتغير مستقل ،واحد.</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ثانياً:</a:t>
            </a:r>
          </a:p>
          <a:p>
            <a:pPr algn="r" rtl="1"/>
            <a:r>
              <a:rPr lang="ar-EG" dirty="0">
                <a:solidFill>
                  <a:srgbClr val="2D3956"/>
                </a:solidFill>
                <a:latin typeface="Alexandria" charset="0"/>
                <a:cs typeface="Alexandria" charset="0"/>
              </a:rPr>
              <a:t> الفرضية المعقدة: تتنبأ بالعلاقة بين متغيرين أو أكثر من المتغيرات المستقلة وغير المستقلة. </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ثالثاً: </a:t>
            </a:r>
          </a:p>
          <a:p>
            <a:pPr algn="r" rtl="1"/>
            <a:r>
              <a:rPr lang="ar-EG" dirty="0">
                <a:solidFill>
                  <a:srgbClr val="2D3956"/>
                </a:solidFill>
                <a:latin typeface="Alexandria" charset="0"/>
                <a:cs typeface="Alexandria" charset="0"/>
              </a:rPr>
              <a:t>الفرضية الموجهة: تحدد الاتجاه المتوقع الذي يجب اتباعه لتحديد العلاقة بين المتغيرات ، وهي مشتقة من النظرية. </a:t>
            </a: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ملف صوتي 3">
            <a:hlinkClick r:id="" action="ppaction://media"/>
            <a:extLst>
              <a:ext uri="{FF2B5EF4-FFF2-40B4-BE49-F238E27FC236}">
                <a16:creationId xmlns:a16="http://schemas.microsoft.com/office/drawing/2014/main" id="{181C4B84-AE1F-6858-143A-338A12835A2C}"/>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8137780"/>
      </p:ext>
    </p:extLst>
  </p:cSld>
  <p:clrMapOvr>
    <a:masterClrMapping/>
  </p:clrMapOvr>
  <mc:AlternateContent xmlns:mc="http://schemas.openxmlformats.org/markup-compatibility/2006" xmlns:p14="http://schemas.microsoft.com/office/powerpoint/2010/main">
    <mc:Choice Requires="p14">
      <p:transition spd="slow" p14:dur="2000" advTm="106526"/>
    </mc:Choice>
    <mc:Fallback xmlns="">
      <p:transition spd="slow" advTm="1065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278094"/>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أنواع فرضيات البحث</a:t>
            </a:r>
            <a:endParaRPr lang="ar-EG" b="1" dirty="0">
              <a:solidFill>
                <a:srgbClr val="2D3956"/>
              </a:solidFill>
              <a:latin typeface="Alexandria" charset="0"/>
              <a:cs typeface="Alexandria" charset="0"/>
            </a:endParaRP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رابعاً: </a:t>
            </a:r>
          </a:p>
          <a:p>
            <a:pPr algn="r" rtl="1"/>
            <a:r>
              <a:rPr lang="ar-EG" dirty="0">
                <a:solidFill>
                  <a:srgbClr val="2D3956"/>
                </a:solidFill>
                <a:latin typeface="Alexandria" charset="0"/>
                <a:cs typeface="Alexandria" charset="0"/>
              </a:rPr>
              <a:t>الفرضية غير الموجهة: لا تتنبأ بالاتجاه الدقيق أو طبيعة العلاقة بين المتغيرين. يتم صياغة فرضيات البحث العلمي غير الاتجاهية في حالة عدم وجود نظرية سابقة.</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خامساً: </a:t>
            </a:r>
          </a:p>
          <a:p>
            <a:pPr algn="r" rtl="1"/>
            <a:r>
              <a:rPr lang="ar-EG" dirty="0">
                <a:solidFill>
                  <a:srgbClr val="2D3956"/>
                </a:solidFill>
                <a:latin typeface="Alexandria" charset="0"/>
                <a:cs typeface="Alexandria" charset="0"/>
              </a:rPr>
              <a:t>الفرضية السببية: تحدد الفرضية السببية الترابط بين المتغيرات. يؤدي التغيير في متغير واحد إلى تغيير المتغير الآخر. من ناحية أخرى ، تقترح الفرضية السببية تأثيرًا على المتغير التابع بسبب التلاعب بالمتغير المستقل.</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 سادساً: </a:t>
            </a:r>
          </a:p>
          <a:p>
            <a:pPr algn="r" rtl="1"/>
            <a:r>
              <a:rPr lang="ar-EG" dirty="0">
                <a:solidFill>
                  <a:srgbClr val="2D3956"/>
                </a:solidFill>
                <a:latin typeface="Alexandria" charset="0"/>
                <a:cs typeface="Alexandria" charset="0"/>
              </a:rPr>
              <a:t>الفرضية الصفرية:  تنص على وجود بيان سلبي بخصوص نتائج البحث، حيث لا توجد علاقة بين متغيرات الدراسة.</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 سابعاً: </a:t>
            </a:r>
          </a:p>
          <a:p>
            <a:pPr algn="r" rtl="1"/>
            <a:r>
              <a:rPr lang="ar-EG" dirty="0">
                <a:solidFill>
                  <a:srgbClr val="2D3956"/>
                </a:solidFill>
                <a:latin typeface="Alexandria" charset="0"/>
                <a:cs typeface="Alexandria" charset="0"/>
              </a:rPr>
              <a:t>الفرضية البديلة: تنص على أن هناك علاقة بين متغيري الدراسة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84227658"/>
      </p:ext>
    </p:extLst>
  </p:cSld>
  <p:clrMapOvr>
    <a:masterClrMapping/>
  </p:clrMapOvr>
  <mc:AlternateContent xmlns:mc="http://schemas.openxmlformats.org/markup-compatibility/2006" xmlns:p14="http://schemas.microsoft.com/office/powerpoint/2010/main">
    <mc:Choice Requires="p14">
      <p:transition spd="slow" p14:dur="2000" advTm="162102"/>
    </mc:Choice>
    <mc:Fallback xmlns="">
      <p:transition spd="slow" advTm="16210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p:cNvSpPr txBox="1"/>
          <p:nvPr/>
        </p:nvSpPr>
        <p:spPr>
          <a:xfrm>
            <a:off x="786064" y="1126143"/>
            <a:ext cx="10154653" cy="4832092"/>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خصائص فرضية الدراسة</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    يخضع كل فرض من فروض البحث إلى الاختبار؛ لإثبات مدى صحته. </a:t>
            </a:r>
          </a:p>
          <a:p>
            <a:pPr marL="285750" indent="-285750" algn="r" rtl="1">
              <a:buFont typeface="Wingdings" panose="05000000000000000000" pitchFamily="2" charset="2"/>
              <a:buChar char="Ø"/>
            </a:pPr>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    يتّصف الباحث هنا بالأمانة العلمية والصدق في بيان النتائج التي توصل إليها من نتائج بحثه، مع بيان مدى تطابقها مع الفروض التي وضعها. </a:t>
            </a:r>
          </a:p>
          <a:p>
            <a:pPr marL="285750" indent="-285750" algn="r" rtl="1">
              <a:buFont typeface="Wingdings" panose="05000000000000000000" pitchFamily="2" charset="2"/>
              <a:buChar char="Ø"/>
            </a:pPr>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    يبين الباحث هنا صحة الفرضية التي وضعها من عدمها، الأمر الذي يضفي صفة الصدق على بحثه.</a:t>
            </a:r>
          </a:p>
          <a:p>
            <a:pPr marL="285750" indent="-285750" algn="r" rtl="1">
              <a:buFont typeface="Wingdings" panose="05000000000000000000" pitchFamily="2" charset="2"/>
              <a:buChar char="Ø"/>
            </a:pPr>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    هي حل محتمل لمشكلة الدراسة.</a:t>
            </a:r>
          </a:p>
          <a:p>
            <a:pPr marL="285750" indent="-285750" algn="r" rtl="1">
              <a:buFont typeface="Wingdings" panose="05000000000000000000" pitchFamily="2" charset="2"/>
              <a:buChar char="Ø"/>
            </a:pPr>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    تمثل الفرضية رأيا مبدئيا لحل مشكلة الدراسة. </a:t>
            </a:r>
          </a:p>
          <a:p>
            <a:pPr marL="285750" indent="-285750" algn="r" rtl="1">
              <a:buFont typeface="Wingdings" panose="05000000000000000000" pitchFamily="2" charset="2"/>
              <a:buChar char="Ø"/>
            </a:pPr>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    هي استنتاج مؤقت يصل إليه الباحث. </a:t>
            </a:r>
          </a:p>
          <a:p>
            <a:pPr marL="285750" indent="-285750" algn="r" rtl="1">
              <a:buFont typeface="Wingdings" panose="05000000000000000000" pitchFamily="2" charset="2"/>
              <a:buChar char="Ø"/>
            </a:pPr>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dirty="0">
                <a:solidFill>
                  <a:srgbClr val="2D3956"/>
                </a:solidFill>
                <a:latin typeface="Alexandria" charset="0"/>
                <a:cs typeface="Alexandria" charset="0"/>
              </a:rPr>
              <a:t>    هي إجابة محتملة على سؤال مشكلة الدراسة . </a:t>
            </a: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20086428"/>
      </p:ext>
    </p:extLst>
  </p:cSld>
  <p:clrMapOvr>
    <a:masterClrMapping/>
  </p:clrMapOvr>
  <mc:AlternateContent xmlns:mc="http://schemas.openxmlformats.org/markup-compatibility/2006" xmlns:p14="http://schemas.microsoft.com/office/powerpoint/2010/main">
    <mc:Choice Requires="p14">
      <p:transition spd="slow" p14:dur="2000" advTm="172520"/>
    </mc:Choice>
    <mc:Fallback xmlns="">
      <p:transition spd="slow" advTm="17252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المثال الثاني</a:t>
            </a:r>
          </a:p>
          <a:p>
            <a:pPr algn="ctr"/>
            <a:r>
              <a:rPr lang="ar-EG" dirty="0"/>
              <a:t>لنفترض أن سؤال الدراسة هو: ما هو تأثير الصودا العادية على مستويات السكر في الدم؟</a:t>
            </a:r>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ctr"/>
            <a:endParaRPr lang="ar-EG" dirty="0"/>
          </a:p>
          <a:p>
            <a:pPr algn="r"/>
            <a:r>
              <a:rPr lang="ar-EG" dirty="0"/>
              <a:t>المثال الثاني</a:t>
            </a:r>
          </a:p>
          <a:p>
            <a:pPr algn="r"/>
            <a:endParaRPr lang="ar-EG" dirty="0">
              <a:solidFill>
                <a:schemeClr val="tx1"/>
              </a:solidFill>
            </a:endParaRPr>
          </a:p>
          <a:p>
            <a:pPr algn="r"/>
            <a:endParaRPr lang="en-US" dirty="0">
              <a:solidFill>
                <a:schemeClr val="tx1"/>
              </a:solidFill>
            </a:endParaRPr>
          </a:p>
          <a:p>
            <a:pPr algn="r"/>
            <a:endParaRPr lang="ar-EG" dirty="0"/>
          </a:p>
        </p:txBody>
      </p:sp>
      <p:sp>
        <p:nvSpPr>
          <p:cNvPr id="24" name="TextBox 23"/>
          <p:cNvSpPr txBox="1"/>
          <p:nvPr/>
        </p:nvSpPr>
        <p:spPr>
          <a:xfrm>
            <a:off x="786064" y="1126143"/>
            <a:ext cx="10154653" cy="3970318"/>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مصادر صياغة فرضية الدراسة</a:t>
            </a: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يمكن صياغة فرضيات الدراسة من خلال الرجوع إلى العديد من المصادر ،من أهمها: </a:t>
            </a:r>
          </a:p>
          <a:p>
            <a:pPr marL="285750" indent="-285750" algn="r" rtl="1">
              <a:buFont typeface="Wingdings" panose="05000000000000000000" pitchFamily="2" charset="2"/>
              <a:buChar char="ü"/>
            </a:pPr>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    المعرفة الشخصية الواسعة لدى الباحث. </a:t>
            </a:r>
          </a:p>
          <a:p>
            <a:pPr marL="285750" indent="-285750" algn="r" rtl="1">
              <a:buFont typeface="Wingdings" panose="05000000000000000000" pitchFamily="2" charset="2"/>
              <a:buChar char="ü"/>
            </a:pPr>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    مدى قدرة الباحث على تخيل وتجميع الأفكار وربطها مع بعضها البعض في أشكال تفسيرية معقولة. </a:t>
            </a:r>
          </a:p>
          <a:p>
            <a:pPr marL="285750" indent="-285750" algn="r" rtl="1">
              <a:buFont typeface="Wingdings" panose="05000000000000000000" pitchFamily="2" charset="2"/>
              <a:buChar char="ü"/>
            </a:pPr>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    الاعتماد على الملاحظة والتجربة.</a:t>
            </a:r>
          </a:p>
          <a:p>
            <a:pPr marL="285750" indent="-285750" algn="r" rtl="1">
              <a:buFont typeface="Wingdings" panose="05000000000000000000" pitchFamily="2" charset="2"/>
              <a:buChar char="ü"/>
            </a:pPr>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    الاعتماد على الخبرة العمليّة في حل مشكلة الدراسة او الظاهرة المدروسة. </a:t>
            </a:r>
          </a:p>
          <a:p>
            <a:pPr marL="285750" indent="-285750" algn="r" rtl="1">
              <a:buFont typeface="Wingdings" panose="05000000000000000000" pitchFamily="2" charset="2"/>
              <a:buChar char="ü"/>
            </a:pPr>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    الاعتماد على الدراسات السابقة حول مشكلة الدراسة.</a:t>
            </a:r>
          </a:p>
          <a:p>
            <a:pPr algn="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30192685"/>
      </p:ext>
    </p:extLst>
  </p:cSld>
  <p:clrMapOvr>
    <a:masterClrMapping/>
  </p:clrMapOvr>
  <mc:AlternateContent xmlns:mc="http://schemas.openxmlformats.org/markup-compatibility/2006" xmlns:p14="http://schemas.microsoft.com/office/powerpoint/2010/main">
    <mc:Choice Requires="p14">
      <p:transition spd="slow" p14:dur="2000" advTm="172505"/>
    </mc:Choice>
    <mc:Fallback xmlns="">
      <p:transition spd="slow" advTm="17250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7116" y="1126143"/>
            <a:ext cx="9753601" cy="4001095"/>
          </a:xfrm>
          <a:prstGeom prst="rect">
            <a:avLst/>
          </a:prstGeom>
          <a:noFill/>
        </p:spPr>
        <p:txBody>
          <a:bodyPr wrap="square" rtlCol="0">
            <a:spAutoFit/>
          </a:bodyPr>
          <a:lstStyle/>
          <a:p>
            <a:pPr algn="ctr" rtl="1"/>
            <a:r>
              <a:rPr lang="ar-EG" sz="2000" b="1" dirty="0">
                <a:latin typeface="Alexandria" charset="0"/>
                <a:cs typeface="Alexandria" charset="0"/>
              </a:rPr>
              <a:t>شروط صياغة فرضيات الدراسة</a:t>
            </a:r>
          </a:p>
          <a:p>
            <a:pPr algn="r" rtl="1"/>
            <a:r>
              <a:rPr lang="ar-EG" dirty="0">
                <a:latin typeface="Alexandria" charset="0"/>
                <a:cs typeface="Alexandria" charset="0"/>
              </a:rPr>
              <a:t>للفرضيات العلمية شروط يتوجب مراعاتها عند صياغتها، وهي على النحو التالي: </a:t>
            </a:r>
          </a:p>
          <a:p>
            <a:pPr algn="r" rtl="1"/>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    أن تقوم كتابة الفرضية على الملاحظة والتجربة؛ كي لا تكون مجرد تكهن. </a:t>
            </a:r>
          </a:p>
          <a:p>
            <a:pPr marL="285750" indent="-285750" algn="r" rtl="1">
              <a:buFont typeface="Wingdings" panose="05000000000000000000" pitchFamily="2" charset="2"/>
              <a:buChar char="ü"/>
            </a:pPr>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    ألا تتعارض الفرضيات مع الحقائق والقوانين العلمية. </a:t>
            </a:r>
          </a:p>
          <a:p>
            <a:pPr marL="285750" indent="-285750" algn="r" rtl="1">
              <a:buFont typeface="Wingdings" panose="05000000000000000000" pitchFamily="2" charset="2"/>
              <a:buChar char="ü"/>
            </a:pPr>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    أن يكون من الممكن التثبت من صواب الفرضيات أو خطئها</a:t>
            </a:r>
          </a:p>
          <a:p>
            <a:pPr marL="285750" indent="-285750" algn="r" rtl="1">
              <a:buFont typeface="Wingdings" panose="05000000000000000000" pitchFamily="2" charset="2"/>
              <a:buChar char="ü"/>
            </a:pPr>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    أن تكون الفرضية على هيئة رمزية؛ لأنها تنتمي إلى لغة رياضية معينة. </a:t>
            </a:r>
          </a:p>
          <a:p>
            <a:pPr marL="285750" indent="-285750" algn="r" rtl="1">
              <a:buFont typeface="Wingdings" panose="05000000000000000000" pitchFamily="2" charset="2"/>
              <a:buChar char="ü"/>
            </a:pPr>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    ألا تتناقض الفرضيات مع بعضها البعض؛ للحفاظ على وحدة النظرية </a:t>
            </a:r>
            <a:r>
              <a:rPr lang="ar-EG" dirty="0" err="1">
                <a:latin typeface="Alexandria" charset="0"/>
                <a:cs typeface="Alexandria" charset="0"/>
              </a:rPr>
              <a:t>ومنطقيتها</a:t>
            </a:r>
            <a:r>
              <a:rPr lang="ar-EG" dirty="0">
                <a:latin typeface="Alexandria" charset="0"/>
                <a:cs typeface="Alexandria" charset="0"/>
              </a:rPr>
              <a:t>. </a:t>
            </a:r>
          </a:p>
          <a:p>
            <a:pPr marL="285750" indent="-285750" algn="r" rtl="1">
              <a:buFont typeface="Wingdings" panose="05000000000000000000" pitchFamily="2" charset="2"/>
              <a:buChar char="ü"/>
            </a:pPr>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    أن يتم اختيار فرضيات الدراسة على أساس الاستدلال الرياضي؛ لأنه يمكن من خلاله الحصول على نتائج تقريبية.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54017299"/>
      </p:ext>
    </p:extLst>
  </p:cSld>
  <p:clrMapOvr>
    <a:masterClrMapping/>
  </p:clrMapOvr>
  <mc:AlternateContent xmlns:mc="http://schemas.openxmlformats.org/markup-compatibility/2006" xmlns:p14="http://schemas.microsoft.com/office/powerpoint/2010/main">
    <mc:Choice Requires="p14">
      <p:transition spd="slow" p14:dur="2000" advTm="222135"/>
    </mc:Choice>
    <mc:Fallback xmlns="">
      <p:transition spd="slow" advTm="22213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7116" y="1126143"/>
            <a:ext cx="9753601" cy="4278094"/>
          </a:xfrm>
          <a:prstGeom prst="rect">
            <a:avLst/>
          </a:prstGeom>
          <a:noFill/>
        </p:spPr>
        <p:txBody>
          <a:bodyPr wrap="square" rtlCol="0">
            <a:spAutoFit/>
          </a:bodyPr>
          <a:lstStyle/>
          <a:p>
            <a:pPr algn="ctr" rtl="1"/>
            <a:r>
              <a:rPr lang="ar-EG" sz="2000" b="1" dirty="0">
                <a:latin typeface="Alexandria" charset="0"/>
                <a:cs typeface="Alexandria" charset="0"/>
              </a:rPr>
              <a:t>كيفية صياغة فرضيات الدراسة</a:t>
            </a:r>
          </a:p>
          <a:p>
            <a:pPr algn="r" rtl="1"/>
            <a:endParaRPr lang="ar-EG" dirty="0">
              <a:latin typeface="Alexandria" charset="0"/>
              <a:cs typeface="Alexandria" charset="0"/>
            </a:endParaRPr>
          </a:p>
          <a:p>
            <a:pPr algn="r" rtl="1"/>
            <a:r>
              <a:rPr lang="ar-EG" dirty="0">
                <a:latin typeface="Alexandria" charset="0"/>
                <a:cs typeface="Alexandria" charset="0"/>
              </a:rPr>
              <a:t>لكتابة وصياغة فرضية الدراسة ، لا بدّ للباحث أن يراعي ما يلي: </a:t>
            </a:r>
          </a:p>
          <a:p>
            <a:pPr algn="r" rtl="1"/>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    أن يحدد الباحث فروض الدراسة بشكل دقيق. </a:t>
            </a:r>
          </a:p>
          <a:p>
            <a:pPr marL="285750" indent="-285750" algn="r" rtl="1">
              <a:buFont typeface="Wingdings" panose="05000000000000000000" pitchFamily="2" charset="2"/>
              <a:buChar char="ü"/>
            </a:pPr>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    أن تكون الفروض التي اختارها الباحث قابلة للاختبار. </a:t>
            </a:r>
          </a:p>
          <a:p>
            <a:pPr marL="285750" indent="-285750" algn="r" rtl="1">
              <a:buFont typeface="Wingdings" panose="05000000000000000000" pitchFamily="2" charset="2"/>
              <a:buChar char="ü"/>
            </a:pPr>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    أن يقيّم الباحث العلاقة بين المتغيرات. </a:t>
            </a:r>
          </a:p>
          <a:p>
            <a:pPr algn="r" rtl="1"/>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    أن يكون هناك اتساقا وانسجاما ما بين عنوان الدراسة وفروضها ومتغيراتها، أساليب الإحصاء المستخدمة في اختارها.</a:t>
            </a:r>
          </a:p>
          <a:p>
            <a:pPr marL="285750" indent="-285750" algn="r" rtl="1">
              <a:buFont typeface="Wingdings" panose="05000000000000000000" pitchFamily="2" charset="2"/>
              <a:buChar char="ü"/>
            </a:pPr>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    أن تكون فرضيات الدراسة بسيطة وواضحة وبعيدة تماما عن الغموض. </a:t>
            </a:r>
          </a:p>
          <a:p>
            <a:pPr marL="285750" indent="-285750" algn="r" rtl="1">
              <a:buFont typeface="Wingdings" panose="05000000000000000000" pitchFamily="2" charset="2"/>
              <a:buChar char="ü"/>
            </a:pPr>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    أن تكون العلاقة ما بين متغيرات الدراسة المستقلة والتابعة علاقة واضحة.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68840905"/>
      </p:ext>
    </p:extLst>
  </p:cSld>
  <p:clrMapOvr>
    <a:masterClrMapping/>
  </p:clrMapOvr>
  <mc:AlternateContent xmlns:mc="http://schemas.openxmlformats.org/markup-compatibility/2006" xmlns:p14="http://schemas.microsoft.com/office/powerpoint/2010/main">
    <mc:Choice Requires="p14">
      <p:transition spd="slow" p14:dur="2000" advTm="151695"/>
    </mc:Choice>
    <mc:Fallback xmlns="">
      <p:transition spd="slow" advTm="15169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7116" y="1126143"/>
            <a:ext cx="9753601" cy="4555093"/>
          </a:xfrm>
          <a:prstGeom prst="rect">
            <a:avLst/>
          </a:prstGeom>
          <a:noFill/>
        </p:spPr>
        <p:txBody>
          <a:bodyPr wrap="square" rtlCol="0">
            <a:spAutoFit/>
          </a:bodyPr>
          <a:lstStyle/>
          <a:p>
            <a:pPr algn="ctr" rtl="1"/>
            <a:r>
              <a:rPr lang="ar-EG" sz="2000" b="1" dirty="0">
                <a:latin typeface="Alexandria" charset="0"/>
                <a:cs typeface="Alexandria" charset="0"/>
              </a:rPr>
              <a:t>أهمية فرضية الدراسة</a:t>
            </a:r>
          </a:p>
          <a:p>
            <a:pPr algn="r" rtl="1"/>
            <a:endParaRPr lang="ar-EG" dirty="0">
              <a:latin typeface="Alexandria" charset="0"/>
              <a:cs typeface="Alexandria" charset="0"/>
            </a:endParaRPr>
          </a:p>
          <a:p>
            <a:pPr algn="r" rtl="1"/>
            <a:r>
              <a:rPr lang="ar-EG" dirty="0">
                <a:latin typeface="Alexandria" charset="0"/>
                <a:cs typeface="Alexandria" charset="0"/>
              </a:rPr>
              <a:t>تتمثل أهمية فرضية الدراسة في مجال البحث العلمي في الفوائد التي تحققها للباحث والبحث العلمي، ويمكن تحديد أهم هذه الفوائد فيما يلي: </a:t>
            </a:r>
          </a:p>
          <a:p>
            <a:pPr marL="285750" indent="-285750" algn="r" rtl="1">
              <a:buFont typeface="Wingdings" panose="05000000000000000000" pitchFamily="2" charset="2"/>
              <a:buChar char="ü"/>
            </a:pPr>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    تحديد طريقة سير عملية البحث العلمي، عن طريق توجيه الباحث لجمع البيانات والمعلومات ذات الصلة بالفرضيات، التي تمّ وضعها لاختبارها من ثم قبولها أو رفضها، على النحو الذي يتناسب مع المبادئ والأصول العلمية المعروفة. </a:t>
            </a:r>
          </a:p>
          <a:p>
            <a:pPr marL="285750" indent="-285750" algn="r" rtl="1">
              <a:buFont typeface="Wingdings" panose="05000000000000000000" pitchFamily="2" charset="2"/>
              <a:buChar char="ü"/>
            </a:pPr>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    تزيد فرضيات الدراسة قدرة الباحث على فهم مشكلة الدراسة، عن طريق تفسير العلاقات بين المتغيرات المكونة لمشكلة الدراسة. </a:t>
            </a:r>
          </a:p>
          <a:p>
            <a:pPr marL="285750" indent="-285750" algn="r" rtl="1">
              <a:buFont typeface="Wingdings" panose="05000000000000000000" pitchFamily="2" charset="2"/>
              <a:buChar char="ü"/>
            </a:pPr>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    تعمل فرضيات الدراسة على تحديد الطرق والمناهج البحثية المناسبة لموضوع الدراسة، وبالشكل الذي يعينه على اختبار الفرضيات. </a:t>
            </a:r>
          </a:p>
          <a:p>
            <a:pPr marL="285750" indent="-285750" algn="r" rtl="1">
              <a:buFont typeface="Wingdings" panose="05000000000000000000" pitchFamily="2" charset="2"/>
              <a:buChar char="ü"/>
            </a:pPr>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    تفيد فرضيات الدراسة في التوصل إلى فرضيات وقوانين جديدة، تعمل جميعها على مراكمة المعرفة، وتسرّع طريقة البحث عن طريق الكشف عن أفكار وفرضيات لم تدرس من قبل.</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5484296"/>
      </p:ext>
    </p:extLst>
  </p:cSld>
  <p:clrMapOvr>
    <a:masterClrMapping/>
  </p:clrMapOvr>
  <mc:AlternateContent xmlns:mc="http://schemas.openxmlformats.org/markup-compatibility/2006" xmlns:p14="http://schemas.microsoft.com/office/powerpoint/2010/main">
    <mc:Choice Requires="p14">
      <p:transition spd="slow" p14:dur="2000" advTm="103073"/>
    </mc:Choice>
    <mc:Fallback xmlns="">
      <p:transition spd="slow" advTm="10307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62525" y="1126143"/>
            <a:ext cx="9978192" cy="4555093"/>
          </a:xfrm>
          <a:prstGeom prst="rect">
            <a:avLst/>
          </a:prstGeom>
          <a:noFill/>
        </p:spPr>
        <p:txBody>
          <a:bodyPr wrap="square" rtlCol="0">
            <a:spAutoFit/>
          </a:bodyPr>
          <a:lstStyle/>
          <a:p>
            <a:pPr algn="ctr" rtl="1"/>
            <a:r>
              <a:rPr lang="ar-EG" sz="2000" b="1" dirty="0">
                <a:latin typeface="Alexandria" charset="0"/>
                <a:cs typeface="Alexandria" charset="0"/>
              </a:rPr>
              <a:t>مصطلحات البحث </a:t>
            </a:r>
          </a:p>
          <a:p>
            <a:pPr algn="r" rtl="1"/>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من المهم توضيح المقصود بالمصطلحات المستعملة في البحث حتى لا يساء فهمها وكثير , ما تتعدد المعاني الخاصة ببعض المصطلحات المستخدمة في العلوم التربوية، ولذلك لابد من تحديد المعاني التي تناسب او تتفق مع اهداف دراسة معينة وإجراءاتها.</a:t>
            </a:r>
          </a:p>
          <a:p>
            <a:pPr marL="285750" indent="-285750" algn="r" rtl="1">
              <a:buFont typeface="Wingdings" panose="05000000000000000000" pitchFamily="2" charset="2"/>
              <a:buChar char="ü"/>
            </a:pPr>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 وقد يتبنى الباحث احيانا تعريفا لبعض المصطلحات , يستعيره من قاموس معين ,أو من دراسة سابقة وفي هذه الحالة ينبغي على الباحث أن يشير إلى ذلك القاموس أو تلك الدراسة بطريقة واضحة.</a:t>
            </a:r>
          </a:p>
          <a:p>
            <a:pPr algn="r" rtl="1"/>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قد يحتاج الباحث الى تعريف اجرائي في وصف الظاهرة على نحو اجرائي قابل للقياس اي بمعنى ان كل ما يرد من عبارات او مصطلحات في التعريف الاجرائي ينبغي ان تكون قابلة للقياس وان تحدد كيفية قياس الظاهرة , وتكمن اهمية التعريف الاجرائي في كونها تتيح للباحث الانتقال من مستوى المفهوميات النظرية الى مستوى الملاحظة التي يعتمد عليها العلم وقد ينسب هذا التعريف الاجرائي الى الباحث نفسه إذا كان متكاملا من حيث انطباق معايير التعريف للمصطلح.</a:t>
            </a:r>
          </a:p>
          <a:p>
            <a:pPr marL="285750" indent="-285750" algn="r" rtl="1">
              <a:buFont typeface="Wingdings" panose="05000000000000000000" pitchFamily="2" charset="2"/>
              <a:buChar char="ü"/>
            </a:pPr>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مثال: إذا اراد الباحث ان يدرس العلاقة بين مستوى تعليم الفرد ومستواه الاقتصادي عليه ان يحدد ما المقصود بمستوى التعليم والمستوى الاقتصادي بشكل دقيق وواضح .</a:t>
            </a:r>
          </a:p>
          <a:p>
            <a:pPr algn="r" rtl="1"/>
            <a:endParaRPr lang="ar-EG"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22254488"/>
      </p:ext>
    </p:extLst>
  </p:cSld>
  <p:clrMapOvr>
    <a:masterClrMapping/>
  </p:clrMapOvr>
  <mc:AlternateContent xmlns:mc="http://schemas.openxmlformats.org/markup-compatibility/2006" xmlns:p14="http://schemas.microsoft.com/office/powerpoint/2010/main">
    <mc:Choice Requires="p14">
      <p:transition spd="slow" p14:dur="2000" advTm="227905"/>
    </mc:Choice>
    <mc:Fallback xmlns="">
      <p:transition spd="slow" advTm="22790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308872"/>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الإطار النظري والدراسات السابقة</a:t>
            </a:r>
          </a:p>
          <a:p>
            <a:pPr algn="ctr" rtl="1"/>
            <a:endParaRPr lang="ar-EG" sz="2000" b="1"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الإطار النظري :من خلال الإطار النظري يقوم الباحث بجمع كافة المعلومات التي ترتبط وتتعلق بالبحث العلمي الخاص به، فيشكل بذلك الهيكل الفقري للبحث العلمي الذي يقوم به الباحث.</a:t>
            </a:r>
          </a:p>
          <a:p>
            <a:pPr algn="r" rtl="1"/>
            <a:endParaRPr lang="ar-EG" dirty="0">
              <a:solidFill>
                <a:srgbClr val="2D3956"/>
              </a:solidFill>
              <a:latin typeface="Alexandria" charset="0"/>
              <a:cs typeface="Alexandria" charset="0"/>
            </a:endParaRPr>
          </a:p>
          <a:p>
            <a:pPr algn="r" rtl="1"/>
            <a:r>
              <a:rPr lang="ar-EG" b="1" dirty="0">
                <a:solidFill>
                  <a:srgbClr val="2D3956"/>
                </a:solidFill>
                <a:latin typeface="Alexandria" charset="0"/>
                <a:cs typeface="Alexandria" charset="0"/>
              </a:rPr>
              <a:t>ولكي يكون الإطار النظري جيدا يجب أن يحقق مجموعة من الشروط ومن أبرز هذه الشروط:</a:t>
            </a:r>
          </a:p>
          <a:p>
            <a:pPr algn="r" rtl="1"/>
            <a:endParaRPr lang="ar-EG" b="1"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يجب أن يقدم الإطار النظري فائدة كبيرة للمجتمع وللعلم، وكلما كانت هذه الفائدة أكبر كلما ازدادت أهمية وقيمة الإطار النظري.</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يجب أن يكون الباحث حريصا أثناء كتابته للإطار النظري على جعله متوافقا مع البحث العلمي الذي يقوم به الباحث.</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الإطار النظري الجيد هو الإطار الذي يحتوي على مصطلحات علمية تفسر للقارئ الأمور التي يحتوي عليها البحث العلمي الذي يقوم به الباحث.</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كما يجب أن يحرص الباحث على تضمين الإطار النظري الخاص به كافة التعريفات التي ترد في بحثه العلمي.</a:t>
            </a:r>
          </a:p>
          <a:p>
            <a:pPr marL="285750" indent="-285750" algn="r" rtl="1">
              <a:buFont typeface="Wingdings" panose="05000000000000000000" pitchFamily="2" charset="2"/>
              <a:buChar char="ü"/>
            </a:pPr>
            <a:r>
              <a:rPr lang="ar-EG" dirty="0">
                <a:solidFill>
                  <a:srgbClr val="2D3956"/>
                </a:solidFill>
                <a:latin typeface="Alexandria" charset="0"/>
                <a:cs typeface="Alexandria" charset="0"/>
              </a:rPr>
              <a:t>من خلال الإطار النظري يجب أن يقوم الباحث بتغطية الدراسة من كافة جوانبها، كما يجب أن يغطي كافة المراحل التي يمر بها البحث.</a:t>
            </a:r>
          </a:p>
          <a:p>
            <a:pPr algn="ctr" rtl="1"/>
            <a:endParaRPr lang="ar-EG"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02110785"/>
      </p:ext>
    </p:extLst>
  </p:cSld>
  <p:clrMapOvr>
    <a:masterClrMapping/>
  </p:clrMapOvr>
  <mc:AlternateContent xmlns:mc="http://schemas.openxmlformats.org/markup-compatibility/2006" xmlns:p14="http://schemas.microsoft.com/office/powerpoint/2010/main">
    <mc:Choice Requires="p14">
      <p:transition spd="slow" p14:dur="2000" advTm="269469"/>
    </mc:Choice>
    <mc:Fallback xmlns="">
      <p:transition spd="slow" advTm="26946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555093"/>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طريقة كتابة الدراسات السابقة في البحث العلمي</a:t>
            </a: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تعتبر كتابة الدراسات السابقة من المراحل المهمة، حيث يتم كتابتها بعد اختيار الباحث لموضوع البحث، أي تحتل الدراسات السابقة المرحلة الثانية في مراحل البحث العلمي ، وتكمن أهمية هذه المرحلة نظرا لأهمية المعلومات والبيانات التي تساعد الباحث في تنظم أفكاره وترتيب خطوات اجراء بحثه، وتلهم الباحث على أفكار وأسئلة جديدة.</a:t>
            </a:r>
          </a:p>
          <a:p>
            <a:pPr algn="r" rtl="1"/>
            <a:endParaRPr lang="ar-EG" dirty="0">
              <a:solidFill>
                <a:srgbClr val="2D3956"/>
              </a:solidFill>
              <a:latin typeface="Alexandria" charset="0"/>
              <a:cs typeface="Alexandria" charset="0"/>
            </a:endParaRPr>
          </a:p>
          <a:p>
            <a:pPr algn="r" rtl="1"/>
            <a:r>
              <a:rPr lang="ar-EG" b="1" dirty="0">
                <a:solidFill>
                  <a:srgbClr val="2D3956"/>
                </a:solidFill>
                <a:latin typeface="Alexandria" charset="0"/>
                <a:cs typeface="Alexandria" charset="0"/>
              </a:rPr>
              <a:t>ما هو المقصود بالدراسات السابقة ؟</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q"/>
            </a:pPr>
            <a:r>
              <a:rPr lang="ar-EG" dirty="0">
                <a:solidFill>
                  <a:srgbClr val="2D3956"/>
                </a:solidFill>
                <a:latin typeface="Alexandria" charset="0"/>
                <a:cs typeface="Alexandria" charset="0"/>
              </a:rPr>
              <a:t>يقصد بالدراسات السابقة بأنها مجموعة المراجع والمصادر العلمية التي يستند إليه الباحث أثناء دراسته وبحثه، وهذه المراجع قد تكون كتب، أو مقالات أو مواقع الكترونية على الانترنت .</a:t>
            </a:r>
          </a:p>
          <a:p>
            <a:pPr marL="285750" indent="-285750" algn="r" rtl="1">
              <a:buFont typeface="Wingdings" panose="05000000000000000000" pitchFamily="2" charset="2"/>
              <a:buChar char="q"/>
            </a:pPr>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q"/>
            </a:pPr>
            <a:r>
              <a:rPr lang="ar-EG" dirty="0">
                <a:solidFill>
                  <a:srgbClr val="2D3956"/>
                </a:solidFill>
                <a:latin typeface="Alexandria" charset="0"/>
                <a:cs typeface="Alexandria" charset="0"/>
              </a:rPr>
              <a:t>من خلال هذه الدراسات تنظم أفكار البحث حول المشكلة التي يريد البحث عنها، ويصبح الطريق واضح للباحث لتحديد نقطة البداية في البحث، وما هي المعوقات التي واجهت الباحثين من قبله.</a:t>
            </a:r>
          </a:p>
          <a:p>
            <a:pPr algn="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q"/>
            </a:pPr>
            <a:r>
              <a:rPr lang="ar-EG" dirty="0">
                <a:solidFill>
                  <a:srgbClr val="2D3956"/>
                </a:solidFill>
                <a:latin typeface="Alexandria" charset="0"/>
                <a:cs typeface="Alexandria" charset="0"/>
              </a:rPr>
              <a:t>تعتبر الدراسات السابقة من أهم عناصر البحث العلمي، ومن مراحله المهمة، فمن خلالها أيضا يقوم الباحث بتحليل المعلومات والبيانات وتفسيرها ومحاولة التوصل إلى نتائج تقدم له الإفادة في بحثه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25204579"/>
      </p:ext>
    </p:extLst>
  </p:cSld>
  <p:clrMapOvr>
    <a:masterClrMapping/>
  </p:clrMapOvr>
  <mc:AlternateContent xmlns:mc="http://schemas.openxmlformats.org/markup-compatibility/2006" xmlns:p14="http://schemas.microsoft.com/office/powerpoint/2010/main">
    <mc:Choice Requires="p14">
      <p:transition spd="slow" p14:dur="2000" advTm="209582"/>
    </mc:Choice>
    <mc:Fallback xmlns="">
      <p:transition spd="slow" advTm="20958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278094"/>
          </a:xfrm>
          <a:prstGeom prst="rect">
            <a:avLst/>
          </a:prstGeom>
          <a:noFill/>
        </p:spPr>
        <p:txBody>
          <a:bodyPr wrap="square" rtlCol="0">
            <a:spAutoFit/>
          </a:bodyPr>
          <a:lstStyle/>
          <a:p>
            <a:pPr algn="ctr" rtl="1"/>
            <a:r>
              <a:rPr lang="ar-EG" sz="2000" b="1" dirty="0">
                <a:solidFill>
                  <a:srgbClr val="2D3956"/>
                </a:solidFill>
                <a:latin typeface="Alexandria" charset="0"/>
                <a:cs typeface="Alexandria" charset="0"/>
              </a:rPr>
              <a:t>طريقة كتابة الدراسات السابقة في البحث العلمي </a:t>
            </a:r>
          </a:p>
          <a:p>
            <a:pPr marL="285750" indent="-285750" algn="r" rtl="1">
              <a:buFontTx/>
              <a:buChar char="-"/>
            </a:pPr>
            <a:endParaRPr lang="ar-EG" dirty="0">
              <a:solidFill>
                <a:srgbClr val="2D3956"/>
              </a:solidFill>
              <a:latin typeface="Alexandria" charset="0"/>
              <a:cs typeface="Alexandria" charset="0"/>
            </a:endParaRPr>
          </a:p>
          <a:p>
            <a:pPr algn="r" rtl="1"/>
            <a:r>
              <a:rPr lang="ar-EG" b="1" dirty="0">
                <a:solidFill>
                  <a:srgbClr val="2D3956"/>
                </a:solidFill>
                <a:latin typeface="Alexandria" charset="0"/>
                <a:cs typeface="Alexandria" charset="0"/>
              </a:rPr>
              <a:t>يوجد عدة طرق لكتابة الدراسات السابقة في البحث العلمي : </a:t>
            </a:r>
          </a:p>
          <a:p>
            <a:pPr algn="r" rtl="1"/>
            <a:endParaRPr lang="ar-EG" b="1" dirty="0">
              <a:solidFill>
                <a:srgbClr val="2D3956"/>
              </a:solidFill>
              <a:latin typeface="Alexandria" charset="0"/>
              <a:cs typeface="Alexandria" charset="0"/>
            </a:endParaRPr>
          </a:p>
          <a:p>
            <a:pPr algn="ctr" rtl="1"/>
            <a:r>
              <a:rPr lang="ar-EG" b="1" dirty="0">
                <a:solidFill>
                  <a:srgbClr val="2D3956"/>
                </a:solidFill>
                <a:latin typeface="Alexandria" charset="0"/>
                <a:cs typeface="Alexandria" charset="0"/>
              </a:rPr>
              <a:t>الطريقة الأولى : طريقة التسلسل التاريخي </a:t>
            </a:r>
          </a:p>
          <a:p>
            <a:pPr algn="ctr" rtl="1"/>
            <a:endParaRPr lang="ar-EG" b="1" dirty="0">
              <a:solidFill>
                <a:srgbClr val="2D3956"/>
              </a:solidFill>
              <a:latin typeface="Alexandria" charset="0"/>
              <a:cs typeface="Alexandria" charset="0"/>
            </a:endParaRPr>
          </a:p>
          <a:p>
            <a:pPr marL="285750" indent="-285750" algn="r" rtl="1">
              <a:buFont typeface="Wingdings" panose="05000000000000000000" pitchFamily="2" charset="2"/>
              <a:buChar char="q"/>
            </a:pPr>
            <a:r>
              <a:rPr lang="ar-EG" dirty="0">
                <a:solidFill>
                  <a:srgbClr val="2D3956"/>
                </a:solidFill>
                <a:latin typeface="Alexandria" charset="0"/>
                <a:cs typeface="Alexandria" charset="0"/>
              </a:rPr>
              <a:t>تترتب الدراسات السابقة في طريقة التسلسل التاريخي من الأقدم إلى الأحدث.</a:t>
            </a:r>
          </a:p>
          <a:p>
            <a:pPr marL="285750" indent="-285750" algn="r" rtl="1">
              <a:buFont typeface="Wingdings" panose="05000000000000000000" pitchFamily="2" charset="2"/>
              <a:buChar char="q"/>
            </a:pPr>
            <a:r>
              <a:rPr lang="ar-EG" dirty="0">
                <a:solidFill>
                  <a:srgbClr val="2D3956"/>
                </a:solidFill>
                <a:latin typeface="Alexandria" charset="0"/>
                <a:cs typeface="Alexandria" charset="0"/>
              </a:rPr>
              <a:t>يسجل الباحث التغيرات التي طرأت على الدراسات خلال كل مرحلة زمنية مرت بها مع حرص الباحث على الترتيب التاريخي لكل دراسة.</a:t>
            </a:r>
          </a:p>
          <a:p>
            <a:pPr marL="285750" indent="-285750" algn="r" rtl="1">
              <a:buFont typeface="Wingdings" panose="05000000000000000000" pitchFamily="2" charset="2"/>
              <a:buChar char="q"/>
            </a:pPr>
            <a:r>
              <a:rPr lang="ar-EG" dirty="0">
                <a:solidFill>
                  <a:srgbClr val="2D3956"/>
                </a:solidFill>
                <a:latin typeface="Alexandria" charset="0"/>
                <a:cs typeface="Alexandria" charset="0"/>
              </a:rPr>
              <a:t>يذكر الباحث في هذه الطريقة الأدوات التي كانت تستخدم في الأبحاث السابقة، ويوضح تطور هذه الأدوات مع مرور الوقت.</a:t>
            </a:r>
          </a:p>
          <a:p>
            <a:pPr algn="r" rtl="1"/>
            <a:endParaRPr lang="ar-EG" dirty="0">
              <a:solidFill>
                <a:srgbClr val="2D3956"/>
              </a:solidFill>
              <a:latin typeface="Alexandria" charset="0"/>
              <a:cs typeface="Alexandria" charset="0"/>
            </a:endParaRPr>
          </a:p>
          <a:p>
            <a:pPr algn="ctr" rtl="1"/>
            <a:r>
              <a:rPr lang="ar-EG" b="1" dirty="0">
                <a:solidFill>
                  <a:srgbClr val="2D3956"/>
                </a:solidFill>
                <a:latin typeface="Alexandria" charset="0"/>
                <a:cs typeface="Alexandria" charset="0"/>
              </a:rPr>
              <a:t>الطريقة الثانية : طريقة الموضوعات</a:t>
            </a:r>
          </a:p>
          <a:p>
            <a:pPr algn="ctr" rtl="1"/>
            <a:endParaRPr lang="ar-EG" dirty="0">
              <a:solidFill>
                <a:srgbClr val="2D3956"/>
              </a:solidFill>
              <a:latin typeface="Alexandria" charset="0"/>
              <a:cs typeface="Alexandria" charset="0"/>
            </a:endParaRPr>
          </a:p>
          <a:p>
            <a:pPr marL="285750" indent="-285750" algn="r" rtl="1">
              <a:buFont typeface="Wingdings" panose="05000000000000000000" pitchFamily="2" charset="2"/>
              <a:buChar char="q"/>
            </a:pPr>
            <a:r>
              <a:rPr lang="ar-EG" dirty="0">
                <a:solidFill>
                  <a:srgbClr val="2D3956"/>
                </a:solidFill>
                <a:latin typeface="Alexandria" charset="0"/>
                <a:cs typeface="Alexandria" charset="0"/>
              </a:rPr>
              <a:t>يقوم الباحث بتقسيم الدراسات السابقة إلى موضوعات جزئية تتعلق بالبحث العلمي المختار.</a:t>
            </a:r>
          </a:p>
          <a:p>
            <a:pPr marL="285750" indent="-285750" algn="r" rtl="1">
              <a:buFont typeface="Wingdings" panose="05000000000000000000" pitchFamily="2" charset="2"/>
              <a:buChar char="q"/>
            </a:pPr>
            <a:r>
              <a:rPr lang="ar-EG" dirty="0">
                <a:solidFill>
                  <a:srgbClr val="2D3956"/>
                </a:solidFill>
                <a:latin typeface="Alexandria" charset="0"/>
                <a:cs typeface="Alexandria" charset="0"/>
              </a:rPr>
              <a:t>تترتب هذه الموضوعات بحسب أهمية كل منها، وفي الخطوة التالية تكتب الدراسات السابقة تبعا لتقسيم والترتيب الذي اعتمده الباحث.</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64911327"/>
      </p:ext>
    </p:extLst>
  </p:cSld>
  <p:clrMapOvr>
    <a:masterClrMapping/>
  </p:clrMapOvr>
  <mc:AlternateContent xmlns:mc="http://schemas.openxmlformats.org/markup-compatibility/2006" xmlns:p14="http://schemas.microsoft.com/office/powerpoint/2010/main">
    <mc:Choice Requires="p14">
      <p:transition spd="slow" p14:dur="2000" advTm="137829"/>
    </mc:Choice>
    <mc:Fallback xmlns="">
      <p:transition spd="slow" advTm="13782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801314"/>
          </a:xfrm>
          <a:prstGeom prst="rect">
            <a:avLst/>
          </a:prstGeom>
          <a:noFill/>
        </p:spPr>
        <p:txBody>
          <a:bodyPr wrap="square" rtlCol="0">
            <a:spAutoFit/>
          </a:bodyPr>
          <a:lstStyle/>
          <a:p>
            <a:pPr algn="ctr" rtl="1"/>
            <a:r>
              <a:rPr lang="ar-EG" b="1" dirty="0">
                <a:solidFill>
                  <a:srgbClr val="2D3956"/>
                </a:solidFill>
                <a:latin typeface="Alexandria" charset="0"/>
                <a:cs typeface="Alexandria" charset="0"/>
              </a:rPr>
              <a:t>الطريقة الثالثة : طريقة المقارنات بين الاختلافات والمتشابهات </a:t>
            </a:r>
          </a:p>
          <a:p>
            <a:pPr algn="ctr" rtl="1"/>
            <a:endParaRPr lang="ar-EG" b="1"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تعتمد هذه الطريقة في كتابة الدراسات السابقة بكتابة الباحث ما هي نقاط الاختلاف بين هذه الدراسات، وما هي نقاط التشابه بينها أيضا.</a:t>
            </a:r>
          </a:p>
          <a:p>
            <a:pPr algn="r" rtl="1"/>
            <a:endParaRPr lang="ar-EG" dirty="0">
              <a:solidFill>
                <a:srgbClr val="2D3956"/>
              </a:solidFill>
              <a:latin typeface="Alexandria" charset="0"/>
              <a:cs typeface="Alexandria" charset="0"/>
            </a:endParaRPr>
          </a:p>
          <a:p>
            <a:pPr algn="ctr" rtl="1"/>
            <a:r>
              <a:rPr lang="ar-EG" b="1" dirty="0">
                <a:solidFill>
                  <a:srgbClr val="2D3956"/>
                </a:solidFill>
                <a:latin typeface="Alexandria" charset="0"/>
                <a:cs typeface="Alexandria" charset="0"/>
              </a:rPr>
              <a:t>الطريقة الرابعة : طريقة التصنيف بناء على منهجية البحث العلمية </a:t>
            </a:r>
          </a:p>
          <a:p>
            <a:pPr algn="ctr" rtl="1"/>
            <a:endParaRPr lang="ar-EG" b="1"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المناهج العلمية المستخدمة في الأبحاث العلمية تختلف حسب البحث وما يلزمه من مناهج، وأبرز هذه المناهج هي المنهج الوصفي، التحليلي، الاستنباطي وغيرها الكثير، وبحسب هذه المناهج تصنف الدراسات السابقة وترتب.</a:t>
            </a:r>
          </a:p>
          <a:p>
            <a:pPr marL="285750" indent="-285750" algn="r" rtl="1">
              <a:buFontTx/>
              <a:buChar char="-"/>
            </a:pPr>
            <a:endParaRPr lang="ar-EG" dirty="0">
              <a:solidFill>
                <a:srgbClr val="2D3956"/>
              </a:solidFill>
              <a:latin typeface="Alexandria" charset="0"/>
              <a:cs typeface="Alexandria" charset="0"/>
            </a:endParaRPr>
          </a:p>
          <a:p>
            <a:pPr algn="ctr" rtl="1"/>
            <a:r>
              <a:rPr lang="ar-EG" b="1" dirty="0">
                <a:solidFill>
                  <a:srgbClr val="2D3956"/>
                </a:solidFill>
                <a:latin typeface="Alexandria" charset="0"/>
                <a:cs typeface="Alexandria" charset="0"/>
              </a:rPr>
              <a:t>الطريقة الخامسة : طريقة </a:t>
            </a:r>
            <a:r>
              <a:rPr lang="en-US" b="1" dirty="0">
                <a:solidFill>
                  <a:srgbClr val="2D3956"/>
                </a:solidFill>
                <a:latin typeface="Alexandria" charset="0"/>
                <a:cs typeface="Alexandria" charset="0"/>
              </a:rPr>
              <a:t>annotated bibliography :</a:t>
            </a:r>
          </a:p>
          <a:p>
            <a:pPr algn="r" rtl="1"/>
            <a:r>
              <a:rPr lang="ar-EG" dirty="0">
                <a:solidFill>
                  <a:srgbClr val="2D3956"/>
                </a:solidFill>
                <a:latin typeface="Alexandria" charset="0"/>
                <a:cs typeface="Alexandria" charset="0"/>
              </a:rPr>
              <a:t>تعتبر من أكثر الطرق استخداما في كتابة الدراسات السابقة، يتبع الباحث في هذه الطريقة عدة خطوات :</a:t>
            </a:r>
          </a:p>
          <a:p>
            <a:pPr algn="r" rtl="1"/>
            <a:endParaRPr lang="ar-EG"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 1- الخطوة الأولى : كتابة الاسم الخاص بالدراسة السابقة.</a:t>
            </a:r>
          </a:p>
          <a:p>
            <a:pPr algn="r" rtl="1"/>
            <a:r>
              <a:rPr lang="ar-EG" dirty="0">
                <a:solidFill>
                  <a:srgbClr val="2D3956"/>
                </a:solidFill>
                <a:latin typeface="Alexandria" charset="0"/>
                <a:cs typeface="Alexandria" charset="0"/>
              </a:rPr>
              <a:t>2- الخطوة الثانية : كتابة تلخيص لهذه الدراسة بشكل مختصر.</a:t>
            </a:r>
          </a:p>
          <a:p>
            <a:pPr algn="r" rtl="1"/>
            <a:r>
              <a:rPr lang="ar-EG" dirty="0">
                <a:solidFill>
                  <a:srgbClr val="2D3956"/>
                </a:solidFill>
                <a:latin typeface="Alexandria" charset="0"/>
                <a:cs typeface="Alexandria" charset="0"/>
              </a:rPr>
              <a:t>3- الخطوة الثالثة : يكتب الباحث النتائج التي توصلت لها الدراسة ويقوم بتحليلها ومناقشة صحتها في حال كانت صحيحة، ويناقش عدم صحتها في حال كانت غير صحيحة.</a:t>
            </a:r>
          </a:p>
          <a:p>
            <a:pPr algn="r" rtl="1"/>
            <a:r>
              <a:rPr lang="ar-EG" dirty="0">
                <a:solidFill>
                  <a:srgbClr val="2D3956"/>
                </a:solidFill>
                <a:latin typeface="Alexandria" charset="0"/>
                <a:cs typeface="Alexandria" charset="0"/>
              </a:rPr>
              <a:t>4- الخطوة الرابعة : يقوم الباحث بكتابة رأيه الخاص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44528221"/>
      </p:ext>
    </p:extLst>
  </p:cSld>
  <p:clrMapOvr>
    <a:masterClrMapping/>
  </p:clrMapOvr>
  <mc:AlternateContent xmlns:mc="http://schemas.openxmlformats.org/markup-compatibility/2006" xmlns:p14="http://schemas.microsoft.com/office/powerpoint/2010/main">
    <mc:Choice Requires="p14">
      <p:transition spd="slow" p14:dur="2000" advTm="154188"/>
    </mc:Choice>
    <mc:Fallback xmlns="">
      <p:transition spd="slow" advTm="15418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139321"/>
          </a:xfrm>
          <a:prstGeom prst="rect">
            <a:avLst/>
          </a:prstGeom>
          <a:noFill/>
        </p:spPr>
        <p:txBody>
          <a:bodyPr wrap="square" rtlCol="0">
            <a:spAutoFit/>
          </a:bodyPr>
          <a:lstStyle/>
          <a:p>
            <a:pPr algn="r" rtl="1"/>
            <a:r>
              <a:rPr lang="ar-EG" b="1" dirty="0">
                <a:solidFill>
                  <a:srgbClr val="2D3956"/>
                </a:solidFill>
                <a:latin typeface="Alexandria" charset="0"/>
                <a:cs typeface="Alexandria" charset="0"/>
              </a:rPr>
              <a:t>ولهذه الطريقة سلبيات نذكر منها :</a:t>
            </a:r>
          </a:p>
          <a:p>
            <a:pPr algn="r" rtl="1"/>
            <a:endParaRPr lang="ar-EG" b="1" dirty="0">
              <a:solidFill>
                <a:srgbClr val="2D3956"/>
              </a:solidFill>
              <a:latin typeface="Alexandria" charset="0"/>
              <a:cs typeface="Alexandria" charset="0"/>
            </a:endParaRPr>
          </a:p>
          <a:p>
            <a:pPr algn="r" rtl="1"/>
            <a:r>
              <a:rPr lang="ar-EG" dirty="0">
                <a:solidFill>
                  <a:srgbClr val="2D3956"/>
                </a:solidFill>
                <a:latin typeface="Alexandria" charset="0"/>
                <a:cs typeface="Alexandria" charset="0"/>
              </a:rPr>
              <a:t>1-  أنها لا توضح التشابه والاختلاف ما بين الدراسة السابقة التي ذكرها الباحث وما بين الدراسة الحديثة التي يقوم بها الباحث.</a:t>
            </a:r>
          </a:p>
          <a:p>
            <a:pPr algn="r" rtl="1"/>
            <a:r>
              <a:rPr lang="ar-EG" dirty="0">
                <a:solidFill>
                  <a:srgbClr val="2D3956"/>
                </a:solidFill>
                <a:latin typeface="Alexandria" charset="0"/>
                <a:cs typeface="Alexandria" charset="0"/>
              </a:rPr>
              <a:t>2- هذه الطريقة تعتبر بعيدة كل البعد عن الموضوعية.</a:t>
            </a:r>
          </a:p>
          <a:p>
            <a:pPr algn="r" rtl="1"/>
            <a:endParaRPr lang="ar-EG" b="1" dirty="0">
              <a:solidFill>
                <a:srgbClr val="2D3956"/>
              </a:solidFill>
              <a:latin typeface="Alexandria" charset="0"/>
              <a:cs typeface="Alexandria" charset="0"/>
            </a:endParaRPr>
          </a:p>
          <a:p>
            <a:pPr algn="ctr" rtl="1"/>
            <a:r>
              <a:rPr lang="ar-EG" b="1" dirty="0">
                <a:solidFill>
                  <a:srgbClr val="2D3956"/>
                </a:solidFill>
                <a:latin typeface="Alexandria" charset="0"/>
                <a:cs typeface="Alexandria" charset="0"/>
              </a:rPr>
              <a:t>الطريقة السادسة: طريقة الكتابة وفقا لمتغير الدراسة</a:t>
            </a:r>
          </a:p>
          <a:p>
            <a:pPr algn="ctr" rtl="1"/>
            <a:endParaRPr lang="ar-EG" b="1" dirty="0">
              <a:solidFill>
                <a:srgbClr val="2D3956"/>
              </a:solidFill>
              <a:latin typeface="Alexandria" charset="0"/>
              <a:cs typeface="Alexandria" charset="0"/>
            </a:endParaRPr>
          </a:p>
          <a:p>
            <a:pPr marL="285750" indent="-285750" algn="r" rtl="1">
              <a:buFont typeface="Wingdings" panose="05000000000000000000" pitchFamily="2" charset="2"/>
              <a:buChar char="q"/>
            </a:pPr>
            <a:r>
              <a:rPr lang="ar-EG" dirty="0">
                <a:solidFill>
                  <a:srgbClr val="2D3956"/>
                </a:solidFill>
                <a:latin typeface="Alexandria" charset="0"/>
                <a:cs typeface="Alexandria" charset="0"/>
              </a:rPr>
              <a:t>مبدأ عمل هذه الطريقة يقوم على تجزئة الدراسات السابقة إلى أجزاء لها عناوين فرعية بحيث يتضمن كل عنوان فرعي متغير دراسة وتحت هذا العنوان الدراسات السابقة لهذا المتغير، وفي العنوان الأخير يحاول الباحث وضع الدراسة التي تجمع بين جميع المتغيرات بحيث يندرج تحت العنوان الاخير الدراسة التي تجميع ما بين جميع المتغيرات إن وجدت .</a:t>
            </a:r>
          </a:p>
          <a:p>
            <a:pPr marL="285750" indent="-285750" algn="r" rtl="1">
              <a:buFont typeface="Wingdings" panose="05000000000000000000" pitchFamily="2" charset="2"/>
              <a:buChar char="q"/>
            </a:pPr>
            <a:r>
              <a:rPr lang="ar-EG" dirty="0">
                <a:solidFill>
                  <a:srgbClr val="2D3956"/>
                </a:solidFill>
                <a:latin typeface="Alexandria" charset="0"/>
                <a:cs typeface="Alexandria" charset="0"/>
              </a:rPr>
              <a:t>تترتب الدراسات السابقة في هذه الطريقة بحسب الزمن.</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08980229"/>
      </p:ext>
    </p:extLst>
  </p:cSld>
  <p:clrMapOvr>
    <a:masterClrMapping/>
  </p:clrMapOvr>
  <mc:AlternateContent xmlns:mc="http://schemas.openxmlformats.org/markup-compatibility/2006" xmlns:p14="http://schemas.microsoft.com/office/powerpoint/2010/main">
    <mc:Choice Requires="p14">
      <p:transition spd="slow" p14:dur="2000" advTm="121093"/>
    </mc:Choice>
    <mc:Fallback xmlns="">
      <p:transition spd="slow" advTm="12109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832092"/>
          </a:xfrm>
          <a:prstGeom prst="rect">
            <a:avLst/>
          </a:prstGeom>
          <a:noFill/>
        </p:spPr>
        <p:txBody>
          <a:bodyPr wrap="square" rtlCol="0">
            <a:spAutoFit/>
          </a:bodyPr>
          <a:lstStyle/>
          <a:p>
            <a:pPr algn="ctr" rtl="1"/>
            <a:r>
              <a:rPr lang="ar-EG" sz="2000" b="1" dirty="0">
                <a:latin typeface="Alexandria" charset="0"/>
                <a:cs typeface="Alexandria" charset="0"/>
              </a:rPr>
              <a:t>أهمية الدراسات السابقة في البحث العلمي </a:t>
            </a:r>
          </a:p>
          <a:p>
            <a:pPr algn="r" rtl="1"/>
            <a:endParaRPr lang="ar-EG" dirty="0">
              <a:latin typeface="Alexandria" charset="0"/>
              <a:cs typeface="Alexandria" charset="0"/>
            </a:endParaRPr>
          </a:p>
          <a:p>
            <a:pPr algn="r" rtl="1"/>
            <a:r>
              <a:rPr lang="ar-EG" b="1" dirty="0">
                <a:latin typeface="Alexandria" charset="0"/>
                <a:cs typeface="Alexandria" charset="0"/>
              </a:rPr>
              <a:t>تكمن أهمية الدراسات السابقة في الأبحاث بنقاط عدة، نذكر منها :</a:t>
            </a:r>
          </a:p>
          <a:p>
            <a:pPr algn="r" rtl="1"/>
            <a:r>
              <a:rPr lang="ar-EG" dirty="0">
                <a:latin typeface="Alexandria" charset="0"/>
                <a:cs typeface="Alexandria" charset="0"/>
              </a:rPr>
              <a:t>1- توضح الدراسات السابقة للباحث جميع الأخطاء التي وقع فيها الباحثين من قبله وتساعده في تفاديها وتجنبها.</a:t>
            </a:r>
          </a:p>
          <a:p>
            <a:pPr algn="r" rtl="1"/>
            <a:r>
              <a:rPr lang="ar-EG" dirty="0">
                <a:latin typeface="Alexandria" charset="0"/>
                <a:cs typeface="Alexandria" charset="0"/>
              </a:rPr>
              <a:t>2- تزيد من خبرة الباحث ومعرفته وذلك ليس مقتصرا على مجال علمي معين وإنما في جميع المجالات .</a:t>
            </a:r>
          </a:p>
          <a:p>
            <a:pPr algn="r" rtl="1"/>
            <a:r>
              <a:rPr lang="ar-EG" dirty="0">
                <a:latin typeface="Alexandria" charset="0"/>
                <a:cs typeface="Alexandria" charset="0"/>
              </a:rPr>
              <a:t>3- تمكن الباحث من وضع تساؤلات مهمة ومحكمة، وذلك من بعد اطلاعه على الدراسات السابقة.</a:t>
            </a:r>
          </a:p>
          <a:p>
            <a:pPr algn="r" rtl="1"/>
            <a:r>
              <a:rPr lang="ar-EG" dirty="0">
                <a:latin typeface="Alexandria" charset="0"/>
                <a:cs typeface="Alexandria" charset="0"/>
              </a:rPr>
              <a:t>4- تساعد الدراسات السابقة الباحث في التميز واظهار ابداعه وأفكاره المميزة من خلال الاطلاع على دراسات وأبحاث جديدة وغير مدروسة.</a:t>
            </a:r>
          </a:p>
          <a:p>
            <a:pPr algn="r" rtl="1"/>
            <a:r>
              <a:rPr lang="ar-EG" dirty="0">
                <a:latin typeface="Alexandria" charset="0"/>
                <a:cs typeface="Alexandria" charset="0"/>
              </a:rPr>
              <a:t>5- وقد يجد الباحث الأجوبة لكثير من التساؤلات التي تراود ذهنه حول الظاهرة التي يريد البحث عنها.</a:t>
            </a:r>
          </a:p>
          <a:p>
            <a:pPr algn="r" rtl="1"/>
            <a:r>
              <a:rPr lang="ar-EG" dirty="0">
                <a:latin typeface="Alexandria" charset="0"/>
                <a:cs typeface="Alexandria" charset="0"/>
              </a:rPr>
              <a:t>6- الدراسات السابقة تلهم الباحث وتنوهه على كثير من الأفكار التي لم تكن ضمن أفكاره أساسا.</a:t>
            </a:r>
          </a:p>
          <a:p>
            <a:pPr algn="r" rtl="1"/>
            <a:r>
              <a:rPr lang="ar-EG" dirty="0">
                <a:latin typeface="Alexandria" charset="0"/>
                <a:cs typeface="Alexandria" charset="0"/>
              </a:rPr>
              <a:t>7- تدل الدراسات السابقة الباحث نحو الطريق الصحيح في بحثه، بهدف تحقيق هدف البحث في تطوير العلم وتقديم منفعة للمجتمع.</a:t>
            </a:r>
          </a:p>
          <a:p>
            <a:pPr algn="r" rtl="1"/>
            <a:r>
              <a:rPr lang="ar-EG" dirty="0">
                <a:latin typeface="Alexandria" charset="0"/>
                <a:cs typeface="Alexandria" charset="0"/>
              </a:rPr>
              <a:t>8- تدل الباحث أيضا على كثير من المراجع والمصادر التي من الممكن جدا أن تفي بغرض الباحث .</a:t>
            </a:r>
          </a:p>
          <a:p>
            <a:pPr algn="r" rtl="1"/>
            <a:r>
              <a:rPr lang="ar-EG" dirty="0">
                <a:latin typeface="Alexandria" charset="0"/>
                <a:cs typeface="Alexandria" charset="0"/>
              </a:rPr>
              <a:t>9- الدراسات السابقة تؤكد أهمية البحث من خلال وجود قاعدة دراسات حقيقية حول المشكلة التي تناولها الباحث .</a:t>
            </a:r>
          </a:p>
          <a:p>
            <a:pPr algn="r" rtl="1"/>
            <a:r>
              <a:rPr lang="ar-EG" dirty="0">
                <a:latin typeface="Alexandria" charset="0"/>
                <a:cs typeface="Alexandria" charset="0"/>
              </a:rPr>
              <a:t>10- إن كتابة الدراسات السابقة في  البحث تهيئ القارئ فكريا قبل الدخول في موضوع البحث وتفاصيله والانخراط بمعلوماته .</a:t>
            </a:r>
          </a:p>
          <a:p>
            <a:pPr algn="r" rtl="1"/>
            <a:r>
              <a:rPr lang="ar-EG" dirty="0">
                <a:latin typeface="Alexandria" charset="0"/>
                <a:cs typeface="Alexandria" charset="0"/>
              </a:rPr>
              <a:t>11- تعبر الدراسات السابقة على كمية اطلاع الباحث وقراءته والذي سيعكس حتما على جودة البحث وبالتالي الحصول على درجة علمية عالية.</a:t>
            </a:r>
          </a:p>
          <a:p>
            <a:pPr algn="r" rtl="1"/>
            <a:endParaRPr lang="ar-EG" dirty="0">
              <a:solidFill>
                <a:schemeClr val="accent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3477942"/>
      </p:ext>
    </p:extLst>
  </p:cSld>
  <p:clrMapOvr>
    <a:masterClrMapping/>
  </p:clrMapOvr>
  <mc:AlternateContent xmlns:mc="http://schemas.openxmlformats.org/markup-compatibility/2006" xmlns:p14="http://schemas.microsoft.com/office/powerpoint/2010/main">
    <mc:Choice Requires="p14">
      <p:transition spd="slow" p14:dur="2000" advTm="207244"/>
    </mc:Choice>
    <mc:Fallback xmlns="">
      <p:transition spd="slow" advTm="207244"/>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2646878"/>
          </a:xfrm>
          <a:prstGeom prst="rect">
            <a:avLst/>
          </a:prstGeom>
          <a:noFill/>
        </p:spPr>
        <p:txBody>
          <a:bodyPr wrap="square" rtlCol="0">
            <a:spAutoFit/>
          </a:bodyPr>
          <a:lstStyle/>
          <a:p>
            <a:pPr algn="ctr" rtl="1"/>
            <a:r>
              <a:rPr lang="ar-EG" sz="2000" b="1" dirty="0">
                <a:latin typeface="Alexandria" charset="0"/>
                <a:cs typeface="Alexandria" charset="0"/>
              </a:rPr>
              <a:t>التعقيب على الدراسات السابقة </a:t>
            </a:r>
          </a:p>
          <a:p>
            <a:pPr algn="ctr" rtl="1"/>
            <a:endParaRPr lang="ar-EG" sz="2000" b="1" dirty="0">
              <a:latin typeface="Alexandria" charset="0"/>
              <a:cs typeface="Alexandria" charset="0"/>
            </a:endParaRPr>
          </a:p>
          <a:p>
            <a:pPr algn="r" rtl="1"/>
            <a:r>
              <a:rPr lang="ar-EG" b="1" dirty="0">
                <a:latin typeface="Alexandria" charset="0"/>
                <a:cs typeface="Alexandria" charset="0"/>
              </a:rPr>
              <a:t> ماذا تعني عملية التعليق على الدراسات السابقة: </a:t>
            </a:r>
            <a:endParaRPr lang="ar-EG" dirty="0">
              <a:latin typeface="Alexandria" charset="0"/>
              <a:cs typeface="Alexandria" charset="0"/>
            </a:endParaRPr>
          </a:p>
          <a:p>
            <a:pPr algn="r" rtl="1"/>
            <a:r>
              <a:rPr lang="ar-EG" dirty="0">
                <a:latin typeface="Alexandria" charset="0"/>
                <a:cs typeface="Alexandria" charset="0"/>
              </a:rPr>
              <a:t>عملية التعليق على مضمون الدراسات السابقة في البحث العلمي يمكن أن نعطيها تعريفاً اصطلاحياً بأنها: عملية يقوم فيها الباحث بدراسة الدراسات السابقة نفسها وإبداء رأيه في الطرح المعلوماتي لهذه الدراسات السابقة، وكذلك نقدها وإبداء مواطن القوة والضعف في مضمون الدراسات السابقة في البحث العلمي.</a:t>
            </a:r>
          </a:p>
          <a:p>
            <a:pPr algn="r" rtl="1"/>
            <a:endParaRPr lang="ar-EG" b="1" dirty="0">
              <a:latin typeface="Alexandria" charset="0"/>
              <a:cs typeface="Alexandria" charset="0"/>
            </a:endParaRPr>
          </a:p>
          <a:p>
            <a:pPr algn="r" rtl="1"/>
            <a:endParaRPr lang="ar-EG" dirty="0">
              <a:latin typeface="Alexandria" charset="0"/>
              <a:cs typeface="Alexandria" charset="0"/>
            </a:endParaRPr>
          </a:p>
          <a:p>
            <a:pPr algn="r" rtl="1"/>
            <a:endParaRPr lang="ar-EG" dirty="0">
              <a:solidFill>
                <a:schemeClr val="accent1"/>
              </a:solidFill>
              <a:latin typeface="Alexandria" charset="0"/>
              <a:cs typeface="Alexandria"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6" name="ملف صوتي 15">
            <a:hlinkClick r:id="" action="ppaction://media"/>
            <a:extLst>
              <a:ext uri="{FF2B5EF4-FFF2-40B4-BE49-F238E27FC236}">
                <a16:creationId xmlns:a16="http://schemas.microsoft.com/office/drawing/2014/main" id="{5E804743-C897-0673-3C88-A50D0C6DE41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18750" t="-118750" r="-118750" b="-118750"/>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45456102"/>
      </p:ext>
    </p:extLst>
  </p:cSld>
  <p:clrMapOvr>
    <a:masterClrMapping/>
  </p:clrMapOvr>
  <mc:AlternateContent xmlns:mc="http://schemas.openxmlformats.org/markup-compatibility/2006" xmlns:p14="http://schemas.microsoft.com/office/powerpoint/2010/main">
    <mc:Choice Requires="p14">
      <p:transition spd="slow" p14:dur="2000" advTm="63869"/>
    </mc:Choice>
    <mc:Fallback xmlns="">
      <p:transition spd="slow" advTm="638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724096"/>
          </a:xfrm>
          <a:prstGeom prst="rect">
            <a:avLst/>
          </a:prstGeom>
          <a:noFill/>
        </p:spPr>
        <p:txBody>
          <a:bodyPr wrap="square" rtlCol="0">
            <a:spAutoFit/>
          </a:bodyPr>
          <a:lstStyle/>
          <a:p>
            <a:pPr algn="ctr" rtl="1"/>
            <a:r>
              <a:rPr lang="ar-EG" sz="2000" b="1" dirty="0">
                <a:latin typeface="Alexandria" charset="0"/>
                <a:cs typeface="Alexandria" charset="0"/>
              </a:rPr>
              <a:t>التعليق على الدراسات السابقة</a:t>
            </a:r>
          </a:p>
          <a:p>
            <a:pPr algn="r" rtl="1"/>
            <a:r>
              <a:rPr lang="ar-EG" b="1" dirty="0">
                <a:latin typeface="Alexandria" charset="0"/>
                <a:cs typeface="Alexandria" charset="0"/>
              </a:rPr>
              <a:t>- </a:t>
            </a:r>
            <a:r>
              <a:rPr lang="ar-EG" b="1" u="sng" dirty="0">
                <a:latin typeface="Alexandria" charset="0"/>
                <a:cs typeface="Alexandria" charset="0"/>
              </a:rPr>
              <a:t>نقد منهجية الدراسات السابقة:</a:t>
            </a:r>
          </a:p>
          <a:p>
            <a:pPr algn="r" rtl="1"/>
            <a:r>
              <a:rPr lang="ar-EG" dirty="0">
                <a:latin typeface="Alexandria" charset="0"/>
                <a:cs typeface="Alexandria" charset="0"/>
              </a:rPr>
              <a:t>يتم نقد الدراسة السابقة تبعا للمنهج العلمي التي تم استخدامه ضمنها، ومن المهم ذكره أن النقد لا يكون بشكل سلبي دائما، فهناك نقد إيجابي ونقد سلبي، في هذه الحالة يقوم الباحث بتوضيح فيما إذا كان المنهج العلمي المستخدم ملائم للبحث أو غير ملائم له.</a:t>
            </a:r>
          </a:p>
          <a:p>
            <a:pPr algn="r" rtl="1"/>
            <a:r>
              <a:rPr lang="ar-EG" b="1" u="sng" dirty="0">
                <a:latin typeface="Alexandria" charset="0"/>
                <a:cs typeface="Alexandria" charset="0"/>
              </a:rPr>
              <a:t>- نقد عينة الدراسة:</a:t>
            </a:r>
          </a:p>
          <a:p>
            <a:pPr algn="r" rtl="1"/>
            <a:r>
              <a:rPr lang="ar-EG" dirty="0">
                <a:latin typeface="Alexandria" charset="0"/>
                <a:cs typeface="Alexandria" charset="0"/>
              </a:rPr>
              <a:t>تتم عملية النقد لعينة الدراسة أو عينة المجتمع الذي يجري البحث عليها، فهناك من الباحثين من يقوم باختيار عينة دراسة صغيرة مقارنة بالمجتمع الذي يدرسه، أو اختيار عينة دراسة غير ملائمة للبحث أو غير مناسبة له.</a:t>
            </a:r>
          </a:p>
          <a:p>
            <a:pPr algn="r" rtl="1"/>
            <a:r>
              <a:rPr lang="ar-EG" b="1" u="sng" dirty="0">
                <a:latin typeface="Alexandria" charset="0"/>
                <a:cs typeface="Alexandria" charset="0"/>
              </a:rPr>
              <a:t>- نقد النتائج:</a:t>
            </a:r>
          </a:p>
          <a:p>
            <a:pPr algn="r" rtl="1"/>
            <a:r>
              <a:rPr lang="ar-EG" dirty="0">
                <a:latin typeface="Alexandria" charset="0"/>
                <a:cs typeface="Alexandria" charset="0"/>
              </a:rPr>
              <a:t>يتم نقد النتائج عندما يلاحظ الباحث أنها تختلف عن توقعاته ولا تناسبها، ويعود ذلك لأسباب عديدة وأبرزها خطأ الباحث في اختيار المنهج العلمي، أو خطأ الباحث في تحليل المعلومات والبيانات ووضع الاستنتاجات، لذلك من المفضل أن يقوم الباحث بعملية المقارنة ما بين نتائجه ونتائج الدراسات السابقة.</a:t>
            </a:r>
          </a:p>
          <a:p>
            <a:pPr algn="r" rtl="1"/>
            <a:r>
              <a:rPr lang="ar-EG" b="1" u="sng" dirty="0">
                <a:latin typeface="Alexandria" charset="0"/>
                <a:cs typeface="Alexandria" charset="0"/>
              </a:rPr>
              <a:t>- نقد المصداقية:</a:t>
            </a:r>
          </a:p>
          <a:p>
            <a:pPr algn="r" rtl="1"/>
            <a:r>
              <a:rPr lang="ar-EG" dirty="0">
                <a:latin typeface="Alexandria" charset="0"/>
                <a:cs typeface="Alexandria" charset="0"/>
              </a:rPr>
              <a:t>يتم نقد الدراسات السابقة من جانب تحقيقها  وثباتها لجميع شروط البحث المتعددة.</a:t>
            </a:r>
            <a:endParaRPr lang="ar-EG" dirty="0">
              <a:solidFill>
                <a:schemeClr val="accent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9859092"/>
      </p:ext>
    </p:extLst>
  </p:cSld>
  <p:clrMapOvr>
    <a:masterClrMapping/>
  </p:clrMapOvr>
  <mc:AlternateContent xmlns:mc="http://schemas.openxmlformats.org/markup-compatibility/2006" xmlns:p14="http://schemas.microsoft.com/office/powerpoint/2010/main">
    <mc:Choice Requires="p14">
      <p:transition spd="slow" p14:dur="2000" advTm="172962"/>
    </mc:Choice>
    <mc:Fallback xmlns="">
      <p:transition spd="slow" advTm="17296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308872"/>
          </a:xfrm>
          <a:prstGeom prst="rect">
            <a:avLst/>
          </a:prstGeom>
          <a:noFill/>
        </p:spPr>
        <p:txBody>
          <a:bodyPr wrap="square" rtlCol="0">
            <a:spAutoFit/>
          </a:bodyPr>
          <a:lstStyle/>
          <a:p>
            <a:pPr algn="ctr" rtl="1"/>
            <a:r>
              <a:rPr lang="ar-EG" sz="2000" b="1" dirty="0">
                <a:latin typeface="Alexandria" charset="0"/>
                <a:cs typeface="Alexandria" charset="0"/>
              </a:rPr>
              <a:t>كتابة فصل منهجية البحث العلمي</a:t>
            </a:r>
          </a:p>
          <a:p>
            <a:pPr algn="ctr" rtl="1"/>
            <a:endParaRPr lang="ar-EG" sz="2000" b="1" dirty="0">
              <a:latin typeface="Alexandria" charset="0"/>
              <a:cs typeface="Alexandria" charset="0"/>
            </a:endParaRPr>
          </a:p>
          <a:p>
            <a:pPr algn="r" rtl="1"/>
            <a:r>
              <a:rPr lang="ar-EG" dirty="0">
                <a:latin typeface="Alexandria" charset="0"/>
                <a:cs typeface="Alexandria" charset="0"/>
              </a:rPr>
              <a:t>إن فصل منهجية البحث العلمي عادة ما يشكّل الفصل الثالث لأي بحث علمي ، ويفترض على الباحث الجيد إظهار مواهبه الإبداعية من خلال أسلوب ربطه بالفصل الثاني لبحثه بطريقة احترافية مميزة وسليمة  . </a:t>
            </a:r>
          </a:p>
          <a:p>
            <a:pPr algn="r" rtl="1"/>
            <a:endParaRPr lang="ar-EG" dirty="0">
              <a:latin typeface="Alexandria" charset="0"/>
              <a:cs typeface="Alexandria" charset="0"/>
            </a:endParaRPr>
          </a:p>
          <a:p>
            <a:pPr algn="r" rtl="1"/>
            <a:r>
              <a:rPr lang="ar-EG" b="1" dirty="0">
                <a:latin typeface="Alexandria" charset="0"/>
                <a:cs typeface="Alexandria" charset="0"/>
              </a:rPr>
              <a:t>هناك عدة تعريفات لمنهجية البحث العلمي ولعل أبرزها هو :</a:t>
            </a:r>
          </a:p>
          <a:p>
            <a:pPr algn="r" rtl="1"/>
            <a:endParaRPr lang="ar-EG" dirty="0">
              <a:latin typeface="Alexandria" charset="0"/>
              <a:cs typeface="Alexandria" charset="0"/>
            </a:endParaRPr>
          </a:p>
          <a:p>
            <a:pPr algn="r" rtl="1"/>
            <a:r>
              <a:rPr lang="ar-EG" dirty="0">
                <a:latin typeface="Alexandria" charset="0"/>
                <a:cs typeface="Alexandria" charset="0"/>
              </a:rPr>
              <a:t>إن منهجية البحث العلمي عبارة عن الجهود والخطوات التي يقوم الباحث من خلالها بالتحري والاستقصاء بطريقة علمية لإيجاد الحلول لإشكالية البحث الذي يقوم بدراسته ، مما يقدم خدمة واكتشاف جديد للبحث العلمي ، وهذا ما يساهم في التقدم والتطور العلمي .</a:t>
            </a:r>
          </a:p>
          <a:p>
            <a:pPr algn="r" rtl="1"/>
            <a:endParaRPr lang="ar-EG" dirty="0">
              <a:latin typeface="Alexandria" charset="0"/>
              <a:cs typeface="Alexandria" charset="0"/>
            </a:endParaRPr>
          </a:p>
          <a:p>
            <a:pPr algn="r" rtl="1"/>
            <a:r>
              <a:rPr lang="ar-EG" dirty="0">
                <a:latin typeface="Alexandria" charset="0"/>
                <a:cs typeface="Alexandria" charset="0"/>
              </a:rPr>
              <a:t>وعلى الباحث هنا اختيار منهجية متناسبة مع بحثه العلمي ، فاختيار المنهجية المناسبة للبحث العلمي أمر في غاية الأهمية لا بد للباحث من أن يتقنه ، ومن هنا نلاحظ أنه يجب على الباحث أن يكون مطلعاً على جميع مناهج البحث العلمي ، وأن يدرك ما هي إيجابيات وسلبيات كل منهج منها ، حتى يتمكن في النهاية من اختيار المنهج الأنسب لموضوع بحثه العلمي .</a:t>
            </a:r>
          </a:p>
          <a:p>
            <a:pPr algn="r" rtl="1"/>
            <a:endParaRPr lang="ar-EG" dirty="0">
              <a:latin typeface="Alexandria" charset="0"/>
              <a:cs typeface="Alexandria" charset="0"/>
            </a:endParaRPr>
          </a:p>
          <a:p>
            <a:pPr algn="r" rtl="1"/>
            <a:endParaRPr lang="ar-EG" dirty="0">
              <a:solidFill>
                <a:schemeClr val="accent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7341516"/>
      </p:ext>
    </p:extLst>
  </p:cSld>
  <p:clrMapOvr>
    <a:masterClrMapping/>
  </p:clrMapOvr>
  <mc:AlternateContent xmlns:mc="http://schemas.openxmlformats.org/markup-compatibility/2006" xmlns:p14="http://schemas.microsoft.com/office/powerpoint/2010/main">
    <mc:Choice Requires="p14">
      <p:transition spd="slow" p14:dur="2000" advTm="90422"/>
    </mc:Choice>
    <mc:Fallback xmlns="">
      <p:transition spd="slow" advTm="9042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5201424"/>
          </a:xfrm>
          <a:prstGeom prst="rect">
            <a:avLst/>
          </a:prstGeom>
          <a:noFill/>
        </p:spPr>
        <p:txBody>
          <a:bodyPr wrap="square" rtlCol="0">
            <a:spAutoFit/>
          </a:bodyPr>
          <a:lstStyle/>
          <a:p>
            <a:pPr algn="ctr" rtl="1"/>
            <a:r>
              <a:rPr lang="ar-EG" sz="2000" b="1" dirty="0">
                <a:latin typeface="Alexandria" charset="0"/>
                <a:cs typeface="Alexandria" charset="0"/>
              </a:rPr>
              <a:t>أنواع مناهج البحث العلمي:</a:t>
            </a:r>
          </a:p>
          <a:p>
            <a:pPr algn="ctr" rtl="1"/>
            <a:r>
              <a:rPr lang="ar-EG" sz="2000" b="1" dirty="0">
                <a:latin typeface="Alexandria" charset="0"/>
                <a:cs typeface="Alexandria" charset="0"/>
              </a:rPr>
              <a:t>تنقسم أهم مناهج البحث العلمي إلى: </a:t>
            </a:r>
          </a:p>
          <a:p>
            <a:pPr algn="r" rtl="1"/>
            <a:endParaRPr lang="ar-EG" sz="2000" dirty="0">
              <a:latin typeface="Alexandria" charset="0"/>
              <a:cs typeface="Alexandria" charset="0"/>
            </a:endParaRPr>
          </a:p>
          <a:p>
            <a:pPr marL="342900" indent="-342900" algn="r" rtl="1">
              <a:buFont typeface="Wingdings" panose="05000000000000000000" pitchFamily="2" charset="2"/>
              <a:buChar char="q"/>
            </a:pPr>
            <a:r>
              <a:rPr lang="ar-EG" dirty="0">
                <a:latin typeface="Alexandria" charset="0"/>
                <a:cs typeface="Alexandria" charset="0"/>
              </a:rPr>
              <a:t>المنهج الوصفي: وهو المنهج الذي يعتمد في جوهره على وصف الظاهرة، والمتغيرات المتعلقة بها، والعوامل التي تؤثر فيها، ومن ثم استخلاص النتائج وتعميمها. ويشتمل المنهج الوصفي على أكثر من طريقة: </a:t>
            </a:r>
          </a:p>
          <a:p>
            <a:pPr marL="342900" indent="-342900" algn="r" rtl="1">
              <a:buFont typeface="Wingdings" panose="05000000000000000000" pitchFamily="2" charset="2"/>
              <a:buChar char="q"/>
            </a:pPr>
            <a:endParaRPr lang="ar-EG" dirty="0">
              <a:latin typeface="Alexandria" charset="0"/>
              <a:cs typeface="Alexandria" charset="0"/>
            </a:endParaRPr>
          </a:p>
          <a:p>
            <a:pPr algn="r" rtl="1"/>
            <a:r>
              <a:rPr lang="ar-EG" dirty="0">
                <a:latin typeface="Alexandria" charset="0"/>
                <a:cs typeface="Alexandria" charset="0"/>
              </a:rPr>
              <a:t>طريقة دراسة الحالة: التي تعتمد على جمع البيانات الدقيقة والشاملة لدراسة وحدة ما، بغض النظر إذا كانت حالة واحدة أو عدة حالات، مع الاعتماد عن الحالات غير العادية. وتتصل هنا الدراسة باختبارات ومقاييس معيّنة، وتتطلب إلى خبرة وجهد من الباحث، مع مراعاة تفسير الاحصائيات التي تمّ الحصول عليها بطريقة سليمة. </a:t>
            </a:r>
          </a:p>
          <a:p>
            <a:pPr marL="342900" indent="-342900" algn="r" rtl="1">
              <a:buFont typeface="Wingdings" panose="05000000000000000000" pitchFamily="2" charset="2"/>
              <a:buChar char="q"/>
            </a:pPr>
            <a:endParaRPr lang="ar-EG" dirty="0">
              <a:latin typeface="Alexandria" charset="0"/>
              <a:cs typeface="Alexandria" charset="0"/>
            </a:endParaRPr>
          </a:p>
          <a:p>
            <a:pPr algn="r" rtl="1"/>
            <a:r>
              <a:rPr lang="ar-EG" dirty="0">
                <a:latin typeface="Alexandria" charset="0"/>
                <a:cs typeface="Alexandria" charset="0"/>
              </a:rPr>
              <a:t>طريقة الحصر (أو المسح): والتي تعتمد على كافة البيانات المتعلقة بالدراسة وعواملها، والمتغيرات ذات الصلة بها بشكل عام، والشاملة على المستوى الميداني، من خلال استعمال طرق متعددة من الحصر، مع مراعاة تفسير الاحصائيات التي تمّ الحصول عليها بطريقة سليمة والتي تشتمل على الكشف والوصف والتحليل. </a:t>
            </a:r>
          </a:p>
          <a:p>
            <a:pPr marL="342900" indent="-342900" algn="r" rtl="1">
              <a:buFont typeface="Wingdings" panose="05000000000000000000" pitchFamily="2" charset="2"/>
              <a:buChar char="q"/>
            </a:pPr>
            <a:endParaRPr lang="ar-EG" dirty="0">
              <a:latin typeface="Alexandria" charset="0"/>
              <a:cs typeface="Alexandria" charset="0"/>
            </a:endParaRPr>
          </a:p>
          <a:p>
            <a:pPr algn="r" rtl="1"/>
            <a:r>
              <a:rPr lang="ar-EG" dirty="0">
                <a:latin typeface="Alexandria" charset="0"/>
                <a:cs typeface="Alexandria" charset="0"/>
              </a:rPr>
              <a:t>طريقة التحليل: التي تعتمد على وصف دقيق لمحتوى النصوص، من أجل استخلاص النتائج، بدون الحاجة للاستعانة بمصادر أخرى من المعلومات. </a:t>
            </a:r>
          </a:p>
          <a:p>
            <a:pPr algn="r" rtl="1"/>
            <a:endParaRPr lang="ar-EG" sz="2000" dirty="0">
              <a:latin typeface="Alexandria" charset="0"/>
              <a:cs typeface="Alexandria" charset="0"/>
            </a:endParaRPr>
          </a:p>
          <a:p>
            <a:pPr algn="r" rtl="1"/>
            <a:endParaRPr lang="ar-EG" dirty="0">
              <a:solidFill>
                <a:schemeClr val="accent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15403927"/>
      </p:ext>
    </p:extLst>
  </p:cSld>
  <p:clrMapOvr>
    <a:masterClrMapping/>
  </p:clrMapOvr>
  <mc:AlternateContent xmlns:mc="http://schemas.openxmlformats.org/markup-compatibility/2006" xmlns:p14="http://schemas.microsoft.com/office/powerpoint/2010/main">
    <mc:Choice Requires="p14">
      <p:transition spd="slow" p14:dur="2000" advTm="107492"/>
    </mc:Choice>
    <mc:Fallback xmlns="">
      <p:transition spd="slow" advTm="10749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30443" y="963683"/>
            <a:ext cx="10154653" cy="3170099"/>
          </a:xfrm>
          <a:prstGeom prst="rect">
            <a:avLst/>
          </a:prstGeom>
          <a:noFill/>
        </p:spPr>
        <p:txBody>
          <a:bodyPr wrap="square" rtlCol="0">
            <a:spAutoFit/>
          </a:bodyPr>
          <a:lstStyle/>
          <a:p>
            <a:pPr algn="r" rtl="1"/>
            <a:endParaRPr lang="ar-EG" sz="2000" dirty="0">
              <a:latin typeface="Alexandria" charset="0"/>
              <a:cs typeface="Alexandria" charset="0"/>
            </a:endParaRPr>
          </a:p>
          <a:p>
            <a:pPr marL="342900" indent="-342900" algn="r" rtl="1">
              <a:buFont typeface="Wingdings" panose="05000000000000000000" pitchFamily="2" charset="2"/>
              <a:buChar char="q"/>
            </a:pPr>
            <a:r>
              <a:rPr lang="ar-EG" dirty="0">
                <a:latin typeface="Alexandria" charset="0"/>
                <a:cs typeface="Alexandria" charset="0"/>
              </a:rPr>
              <a:t>المنهج الاستدلالي أو الاستنباطي: وهو المنهج الذي يعتمد على التفكير بطريقة منطقية؛ من أجل التوصل للحقائق، من خلال الربط ما بين المقدمات والنتائج، وبين الأمور والعلل المرتبطة بها، فهو المنهج الذي يبدأ من الكل ليتوصل إلى الجزء. </a:t>
            </a:r>
          </a:p>
          <a:p>
            <a:pPr marL="342900" indent="-342900" algn="r" rtl="1">
              <a:buFont typeface="Wingdings" panose="05000000000000000000" pitchFamily="2" charset="2"/>
              <a:buChar char="q"/>
            </a:pPr>
            <a:endParaRPr lang="ar-EG" dirty="0">
              <a:latin typeface="Alexandria" charset="0"/>
              <a:cs typeface="Alexandria" charset="0"/>
            </a:endParaRPr>
          </a:p>
          <a:p>
            <a:pPr marL="342900" indent="-342900" algn="r" rtl="1">
              <a:buFont typeface="Wingdings" panose="05000000000000000000" pitchFamily="2" charset="2"/>
              <a:buChar char="q"/>
            </a:pPr>
            <a:r>
              <a:rPr lang="ar-EG" dirty="0">
                <a:latin typeface="Alexandria" charset="0"/>
                <a:cs typeface="Alexandria" charset="0"/>
              </a:rPr>
              <a:t>المنهج الاستقرائي: وهو المنهج الذي يعتمد على دراسة الجزئيات وتحليلها؛ من أجل التوصل إلى القوانين والكليَات، ويعتمد هذا المنهج على التحقق من خلال الملاحظة المنظمة التي تخضع للتجربة والتحكم في مختلف المتغيرات. </a:t>
            </a:r>
          </a:p>
          <a:p>
            <a:pPr marL="342900" indent="-342900" algn="r" rtl="1">
              <a:buFont typeface="Wingdings" panose="05000000000000000000" pitchFamily="2" charset="2"/>
              <a:buChar char="q"/>
            </a:pPr>
            <a:endParaRPr lang="ar-EG" dirty="0">
              <a:latin typeface="Alexandria" charset="0"/>
              <a:cs typeface="Alexandria" charset="0"/>
            </a:endParaRPr>
          </a:p>
          <a:p>
            <a:pPr marL="285750" indent="-285750" algn="r" rtl="1">
              <a:buFont typeface="Wingdings" panose="05000000000000000000" pitchFamily="2" charset="2"/>
              <a:buChar char="q"/>
            </a:pPr>
            <a:r>
              <a:rPr lang="ar-EG" dirty="0">
                <a:latin typeface="Alexandria" charset="0"/>
                <a:cs typeface="Alexandria" charset="0"/>
              </a:rPr>
              <a:t>المنهج التاريخي: وهو المنهج الذي يعتمد على تجميع الحقائق التاريخية من خلال الاعتماد على عدة مصادر، كالكتب والوثائق، والآثار الحضارية التي يقوم الباحث بدراستها وتحليلها بناءً على أسس منهجية، وإرجاعها لمعايير تتميز بالدقة بالنقد والتحقق من صحتها، وترتيبها وفقا لأسس منطقية؛ للتوصل لحقائق علمية لفهم الماضي والاستفادة من الحاضر والتخطيط للمستقبل. </a:t>
            </a:r>
          </a:p>
          <a:p>
            <a:pPr algn="r" rtl="1"/>
            <a:endParaRPr lang="ar-EG"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0200606"/>
      </p:ext>
    </p:extLst>
  </p:cSld>
  <p:clrMapOvr>
    <a:masterClrMapping/>
  </p:clrMapOvr>
  <mc:AlternateContent xmlns:mc="http://schemas.openxmlformats.org/markup-compatibility/2006" xmlns:p14="http://schemas.microsoft.com/office/powerpoint/2010/main">
    <mc:Choice Requires="p14">
      <p:transition spd="slow" p14:dur="2000" advTm="76364"/>
    </mc:Choice>
    <mc:Fallback xmlns="">
      <p:transition spd="slow" advTm="76364"/>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2062103"/>
          </a:xfrm>
          <a:prstGeom prst="rect">
            <a:avLst/>
          </a:prstGeom>
          <a:noFill/>
        </p:spPr>
        <p:txBody>
          <a:bodyPr wrap="square" rtlCol="0">
            <a:spAutoFit/>
          </a:bodyPr>
          <a:lstStyle/>
          <a:p>
            <a:pPr algn="r" rtl="1"/>
            <a:endParaRPr lang="ar-EG" sz="2000" dirty="0">
              <a:latin typeface="Alexandria" charset="0"/>
              <a:cs typeface="Alexandria" charset="0"/>
            </a:endParaRPr>
          </a:p>
          <a:p>
            <a:pPr marL="285750" indent="-285750" algn="r" rtl="1">
              <a:buFont typeface="Wingdings" panose="05000000000000000000" pitchFamily="2" charset="2"/>
              <a:buChar char="q"/>
            </a:pPr>
            <a:endParaRPr lang="ar-EG" dirty="0">
              <a:latin typeface="Alexandria" charset="0"/>
              <a:cs typeface="Alexandria" charset="0"/>
            </a:endParaRPr>
          </a:p>
          <a:p>
            <a:pPr marL="285750" indent="-285750" algn="r" rtl="1">
              <a:buFont typeface="Wingdings" panose="05000000000000000000" pitchFamily="2" charset="2"/>
              <a:buChar char="q"/>
            </a:pPr>
            <a:r>
              <a:rPr lang="ar-EG" dirty="0">
                <a:latin typeface="Alexandria" charset="0"/>
                <a:cs typeface="Alexandria" charset="0"/>
              </a:rPr>
              <a:t>المنهج المتكامل: وهو المنهج الذي يعتمد على المناهج المتقدمة والأكثر استعمالا في البحوث التطبيقية. </a:t>
            </a:r>
          </a:p>
          <a:p>
            <a:pPr marL="285750" indent="-285750" algn="r" rtl="1">
              <a:buFont typeface="Wingdings" panose="05000000000000000000" pitchFamily="2" charset="2"/>
              <a:buChar char="q"/>
            </a:pPr>
            <a:endParaRPr lang="ar-EG" dirty="0">
              <a:latin typeface="Alexandria" charset="0"/>
              <a:cs typeface="Alexandria" charset="0"/>
            </a:endParaRPr>
          </a:p>
          <a:p>
            <a:pPr algn="r" rtl="1"/>
            <a:endParaRPr lang="ar-EG" dirty="0">
              <a:latin typeface="Alexandria" charset="0"/>
              <a:cs typeface="Alexandria" charset="0"/>
            </a:endParaRPr>
          </a:p>
          <a:p>
            <a:pPr marL="285750" indent="-285750" algn="r" rtl="1">
              <a:buFont typeface="Wingdings" panose="05000000000000000000" pitchFamily="2" charset="2"/>
              <a:buChar char="q"/>
            </a:pPr>
            <a:r>
              <a:rPr lang="ar-EG" dirty="0">
                <a:latin typeface="Alexandria" charset="0"/>
                <a:cs typeface="Alexandria" charset="0"/>
              </a:rPr>
              <a:t>المنهج المقارن: وهو نوع من التجريب غير المباشر، والذي يعمل على معالجة القصور في المنهج التجريبي، وهو المنهج الأكثر شيوعا في الاستخدام في العلوم الاجتماعية. </a:t>
            </a:r>
            <a:endParaRPr lang="ar-EG" dirty="0">
              <a:solidFill>
                <a:schemeClr val="accent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78182787"/>
      </p:ext>
    </p:extLst>
  </p:cSld>
  <p:clrMapOvr>
    <a:masterClrMapping/>
  </p:clrMapOvr>
  <mc:AlternateContent xmlns:mc="http://schemas.openxmlformats.org/markup-compatibility/2006" xmlns:p14="http://schemas.microsoft.com/office/powerpoint/2010/main">
    <mc:Choice Requires="p14">
      <p:transition spd="slow" p14:dur="2000" advTm="30768"/>
    </mc:Choice>
    <mc:Fallback xmlns="">
      <p:transition spd="slow" advTm="3076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693319"/>
          </a:xfrm>
          <a:prstGeom prst="rect">
            <a:avLst/>
          </a:prstGeom>
          <a:noFill/>
        </p:spPr>
        <p:txBody>
          <a:bodyPr wrap="square" rtlCol="0">
            <a:spAutoFit/>
          </a:bodyPr>
          <a:lstStyle/>
          <a:p>
            <a:pPr algn="r" rtl="1"/>
            <a:endParaRPr lang="ar-EG" dirty="0">
              <a:latin typeface="Alexandria" charset="0"/>
              <a:cs typeface="Alexandria" charset="0"/>
            </a:endParaRPr>
          </a:p>
          <a:p>
            <a:pPr algn="r" rtl="1"/>
            <a:r>
              <a:rPr lang="ar-EG" dirty="0">
                <a:latin typeface="Alexandria" charset="0"/>
                <a:cs typeface="Alexandria" charset="0"/>
              </a:rPr>
              <a:t>ويلزم الباحث بأن ينص على المنهج العلمي الذي سيتبعه في دراسته وبتوضيح أساليبه وأدواته، وأسباب اختياره، وأن يراعي فيه الخطوات التالية: </a:t>
            </a:r>
          </a:p>
          <a:p>
            <a:pPr algn="r" rtl="1"/>
            <a:endParaRPr lang="ar-EG" dirty="0">
              <a:latin typeface="Alexandria" charset="0"/>
              <a:cs typeface="Alexandria" charset="0"/>
            </a:endParaRPr>
          </a:p>
          <a:p>
            <a:pPr marL="342900" indent="-342900" algn="r" rtl="1">
              <a:buFont typeface="Wingdings" panose="05000000000000000000" pitchFamily="2" charset="2"/>
              <a:buChar char="ü"/>
            </a:pPr>
            <a:r>
              <a:rPr lang="ar-EG" dirty="0">
                <a:latin typeface="Alexandria" charset="0"/>
                <a:cs typeface="Alexandria" charset="0"/>
              </a:rPr>
              <a:t>التخصص والحاجة. </a:t>
            </a:r>
          </a:p>
          <a:p>
            <a:pPr marL="342900" indent="-342900" algn="r" rtl="1">
              <a:buFont typeface="Wingdings" panose="05000000000000000000" pitchFamily="2" charset="2"/>
              <a:buChar char="ü"/>
            </a:pPr>
            <a:endParaRPr lang="ar-EG" dirty="0">
              <a:latin typeface="Alexandria" charset="0"/>
              <a:cs typeface="Alexandria" charset="0"/>
            </a:endParaRPr>
          </a:p>
          <a:p>
            <a:pPr marL="342900" indent="-342900" algn="r" rtl="1">
              <a:buFont typeface="Wingdings" panose="05000000000000000000" pitchFamily="2" charset="2"/>
              <a:buChar char="ü"/>
            </a:pPr>
            <a:r>
              <a:rPr lang="ar-EG" dirty="0">
                <a:latin typeface="Alexandria" charset="0"/>
                <a:cs typeface="Alexandria" charset="0"/>
              </a:rPr>
              <a:t>تحديد حدود الدراسة. </a:t>
            </a:r>
          </a:p>
          <a:p>
            <a:pPr marL="342900" indent="-342900" algn="r" rtl="1">
              <a:buFont typeface="Wingdings" panose="05000000000000000000" pitchFamily="2" charset="2"/>
              <a:buChar char="ü"/>
            </a:pPr>
            <a:endParaRPr lang="ar-EG" dirty="0">
              <a:latin typeface="Alexandria" charset="0"/>
              <a:cs typeface="Alexandria" charset="0"/>
            </a:endParaRPr>
          </a:p>
          <a:p>
            <a:pPr marL="342900" indent="-342900" algn="r" rtl="1">
              <a:buFont typeface="Wingdings" panose="05000000000000000000" pitchFamily="2" charset="2"/>
              <a:buChar char="ü"/>
            </a:pPr>
            <a:r>
              <a:rPr lang="ar-EG" dirty="0">
                <a:latin typeface="Alexandria" charset="0"/>
                <a:cs typeface="Alexandria" charset="0"/>
              </a:rPr>
              <a:t>تحديد طرق جمع وتحصيل المادة العلمية ومصادرها. </a:t>
            </a:r>
          </a:p>
          <a:p>
            <a:pPr marL="342900" indent="-342900" algn="r" rtl="1">
              <a:buFont typeface="Wingdings" panose="05000000000000000000" pitchFamily="2" charset="2"/>
              <a:buChar char="ü"/>
            </a:pPr>
            <a:endParaRPr lang="ar-EG" dirty="0">
              <a:latin typeface="Alexandria" charset="0"/>
              <a:cs typeface="Alexandria" charset="0"/>
            </a:endParaRPr>
          </a:p>
          <a:p>
            <a:pPr marL="342900" indent="-342900" algn="r" rtl="1">
              <a:buFont typeface="Wingdings" panose="05000000000000000000" pitchFamily="2" charset="2"/>
              <a:buChar char="ü"/>
            </a:pPr>
            <a:r>
              <a:rPr lang="ar-EG" dirty="0">
                <a:latin typeface="Alexandria" charset="0"/>
                <a:cs typeface="Alexandria" charset="0"/>
              </a:rPr>
              <a:t>بيان القواعد والضوابط العلمية التي يلتزم بها للتوصل للنتائج العلمية السليمة. </a:t>
            </a:r>
          </a:p>
          <a:p>
            <a:pPr algn="r" rtl="1"/>
            <a:endParaRPr lang="ar-EG" dirty="0">
              <a:latin typeface="Alexandria" charset="0"/>
              <a:cs typeface="Alexandria" charset="0"/>
            </a:endParaRPr>
          </a:p>
          <a:p>
            <a:pPr marL="342900" indent="-342900" algn="r" rtl="1">
              <a:buFont typeface="Wingdings" panose="05000000000000000000" pitchFamily="2" charset="2"/>
              <a:buChar char="ü"/>
            </a:pPr>
            <a:r>
              <a:rPr lang="ar-EG" dirty="0">
                <a:latin typeface="Alexandria" charset="0"/>
                <a:cs typeface="Alexandria" charset="0"/>
              </a:rPr>
              <a:t>أن يلتزم الباحث بتوثيق المعلومات التي حصل عليها، وبالتعليق، وبالشرح والإيضاح، وما إلى ذلك</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45704242"/>
      </p:ext>
    </p:extLst>
  </p:cSld>
  <p:clrMapOvr>
    <a:masterClrMapping/>
  </p:clrMapOvr>
  <mc:AlternateContent xmlns:mc="http://schemas.openxmlformats.org/markup-compatibility/2006" xmlns:p14="http://schemas.microsoft.com/office/powerpoint/2010/main">
    <mc:Choice Requires="p14">
      <p:transition spd="slow" p14:dur="2000" advTm="82450"/>
    </mc:Choice>
    <mc:Fallback xmlns="">
      <p:transition spd="slow" advTm="8245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754874"/>
          </a:xfrm>
          <a:prstGeom prst="rect">
            <a:avLst/>
          </a:prstGeom>
          <a:noFill/>
        </p:spPr>
        <p:txBody>
          <a:bodyPr wrap="square" rtlCol="0">
            <a:spAutoFit/>
          </a:bodyPr>
          <a:lstStyle/>
          <a:p>
            <a:pPr algn="ctr" rtl="1"/>
            <a:r>
              <a:rPr lang="ar-EG" sz="2000" b="1" dirty="0">
                <a:latin typeface="Alexandria" charset="0"/>
                <a:cs typeface="Alexandria" charset="0"/>
              </a:rPr>
              <a:t>أقسام منهجية البحث العلمي :</a:t>
            </a:r>
          </a:p>
          <a:p>
            <a:pPr algn="ctr" rtl="1"/>
            <a:endParaRPr lang="ar-EG" sz="2000" b="1" dirty="0">
              <a:latin typeface="Alexandria" charset="0"/>
              <a:cs typeface="Alexandria" charset="0"/>
            </a:endParaRPr>
          </a:p>
          <a:p>
            <a:pPr algn="r" rtl="1"/>
            <a:r>
              <a:rPr lang="ar-EG" b="1" dirty="0">
                <a:latin typeface="Alexandria" charset="0"/>
                <a:cs typeface="Alexandria" charset="0"/>
              </a:rPr>
              <a:t>القسم الأول الفلسفي : </a:t>
            </a:r>
          </a:p>
          <a:p>
            <a:pPr algn="r" rtl="1"/>
            <a:r>
              <a:rPr lang="ar-EG" dirty="0">
                <a:latin typeface="Alexandria" charset="0"/>
                <a:cs typeface="Alexandria" charset="0"/>
              </a:rPr>
              <a:t>وهو أول  قسم في المنهجية ويتطرق الباحث من خلاله الى المدارس الفلسفية التي بنيت المنهجية عليها ، فيتكلم عن تاريخ تأسيس المدرسة وأهم علمائها وكتابها ، وما هي أهم أفكار وعناصر هذه الفلسفة ، ثمّ يوضح الفرق بينها وبين باقي المدارس الفلسفية ، ليشرح بعد ذلك عن السبب الذي دفعه لاختيارها وعن علاقتها بإشكالية بحثه وربطها بالبحث بشكل عام .</a:t>
            </a:r>
          </a:p>
          <a:p>
            <a:pPr algn="r" rtl="1"/>
            <a:endParaRPr lang="ar-EG" dirty="0">
              <a:latin typeface="Alexandria" charset="0"/>
              <a:cs typeface="Alexandria" charset="0"/>
            </a:endParaRPr>
          </a:p>
          <a:p>
            <a:pPr algn="r" rtl="1"/>
            <a:r>
              <a:rPr lang="ar-EG" b="1" dirty="0">
                <a:latin typeface="Alexandria" charset="0"/>
                <a:cs typeface="Alexandria" charset="0"/>
              </a:rPr>
              <a:t>القسم الثاني تصميم البحث :</a:t>
            </a:r>
            <a:endParaRPr lang="ar-EG" dirty="0">
              <a:latin typeface="Alexandria" charset="0"/>
              <a:cs typeface="Alexandria" charset="0"/>
            </a:endParaRPr>
          </a:p>
          <a:p>
            <a:pPr algn="r" rtl="1"/>
            <a:r>
              <a:rPr lang="ar-EG" dirty="0">
                <a:latin typeface="Alexandria" charset="0"/>
                <a:cs typeface="Alexandria" charset="0"/>
              </a:rPr>
              <a:t>وفي هذا القسم من فصل منهجية البحث العلمي يفترض التطرق من قبل الباحث الى سبب اختياره لدراسة هذه الحالة ، بالإضافة الى شرح أهمية هذه الحالة ولماذا يتوجب علينا دراستها ، وما هي طريقة اختيار عينة الدراسة والهدف والنتائج المرجوة التي ستقدمها هذه الدراسة ، كما علينا وضع أسئلة البحث وتصميم الدراسة وماهي نقطة ارتكاز البحث ، وحدود الحالة الزمنية والمكانية والموضوعية ، ومن هم المشاركين في البحث وكيفية اختيارهم .</a:t>
            </a:r>
          </a:p>
          <a:p>
            <a:pPr algn="r" rtl="1"/>
            <a:endParaRPr lang="ar-EG" dirty="0">
              <a:solidFill>
                <a:schemeClr val="accent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86593747"/>
      </p:ext>
    </p:extLst>
  </p:cSld>
  <p:clrMapOvr>
    <a:masterClrMapping/>
  </p:clrMapOvr>
  <mc:AlternateContent xmlns:mc="http://schemas.openxmlformats.org/markup-compatibility/2006" xmlns:p14="http://schemas.microsoft.com/office/powerpoint/2010/main">
    <mc:Choice Requires="p14">
      <p:transition spd="slow" p14:dur="2000" advTm="106518"/>
    </mc:Choice>
    <mc:Fallback xmlns="">
      <p:transition spd="slow" advTm="10651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1538883"/>
          </a:xfrm>
          <a:prstGeom prst="rect">
            <a:avLst/>
          </a:prstGeom>
          <a:noFill/>
        </p:spPr>
        <p:txBody>
          <a:bodyPr wrap="square" rtlCol="0">
            <a:spAutoFit/>
          </a:bodyPr>
          <a:lstStyle/>
          <a:p>
            <a:pPr algn="ctr" rtl="1"/>
            <a:r>
              <a:rPr lang="ar-EG" sz="2000" b="1" dirty="0">
                <a:latin typeface="Alexandria" charset="0"/>
                <a:cs typeface="Alexandria" charset="0"/>
              </a:rPr>
              <a:t>أقسام منهجية البحث العلمي :</a:t>
            </a:r>
          </a:p>
          <a:p>
            <a:pPr algn="ctr" rtl="1"/>
            <a:endParaRPr lang="ar-EG" sz="2000" b="1" dirty="0">
              <a:latin typeface="Alexandria" charset="0"/>
              <a:cs typeface="Alexandria" charset="0"/>
            </a:endParaRPr>
          </a:p>
          <a:p>
            <a:pPr algn="r" rtl="1"/>
            <a:r>
              <a:rPr lang="ar-EG" b="1" dirty="0">
                <a:latin typeface="Alexandria" charset="0"/>
                <a:cs typeface="Alexandria" charset="0"/>
              </a:rPr>
              <a:t>القسم الثالث : جمع البيانات وتحليلها :</a:t>
            </a:r>
          </a:p>
          <a:p>
            <a:pPr algn="r" rtl="1"/>
            <a:r>
              <a:rPr lang="ar-EG" dirty="0">
                <a:latin typeface="Alexandria" charset="0"/>
                <a:cs typeface="Alexandria" charset="0"/>
              </a:rPr>
              <a:t>وهو من أهم أقسام كتابة فصل منهجية البحث العلمي</a:t>
            </a:r>
          </a:p>
          <a:p>
            <a:pPr algn="r" rtl="1"/>
            <a:endParaRPr lang="ar-EG" b="1" dirty="0">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48669228"/>
      </p:ext>
    </p:extLst>
  </p:cSld>
  <p:clrMapOvr>
    <a:masterClrMapping/>
  </p:clrMapOvr>
  <mc:AlternateContent xmlns:mc="http://schemas.openxmlformats.org/markup-compatibility/2006" xmlns:p14="http://schemas.microsoft.com/office/powerpoint/2010/main">
    <mc:Choice Requires="p14">
      <p:transition spd="slow" p14:dur="2000" advTm="19035"/>
    </mc:Choice>
    <mc:Fallback xmlns="">
      <p:transition spd="slow" advTm="1903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693319"/>
          </a:xfrm>
          <a:prstGeom prst="rect">
            <a:avLst/>
          </a:prstGeom>
          <a:noFill/>
        </p:spPr>
        <p:txBody>
          <a:bodyPr wrap="square" rtlCol="0">
            <a:spAutoFit/>
          </a:bodyPr>
          <a:lstStyle/>
          <a:p>
            <a:pPr algn="ctr" rtl="1"/>
            <a:r>
              <a:rPr lang="ar-EG" b="1" dirty="0">
                <a:latin typeface="Alexandria" charset="0"/>
                <a:cs typeface="Alexandria" charset="0"/>
              </a:rPr>
              <a:t>كتابة نتائج البحث: </a:t>
            </a:r>
          </a:p>
          <a:p>
            <a:pPr algn="r" rtl="1"/>
            <a:r>
              <a:rPr lang="ar-EG" dirty="0">
                <a:latin typeface="Alexandria" charset="0"/>
                <a:cs typeface="Alexandria" charset="0"/>
              </a:rPr>
              <a:t>أهمية كتابة نتائج البحث: </a:t>
            </a:r>
          </a:p>
          <a:p>
            <a:pPr marL="285750" indent="-285750" algn="r" rtl="1">
              <a:buFont typeface="Wingdings" panose="05000000000000000000" pitchFamily="2" charset="2"/>
              <a:buChar char="Ø"/>
            </a:pPr>
            <a:r>
              <a:rPr lang="ar-EG" dirty="0">
                <a:latin typeface="Alexandria" charset="0"/>
                <a:cs typeface="Alexandria" charset="0"/>
              </a:rPr>
              <a:t> أنها تشكل برهان وإثبات على مقدار الجهد الذي بذله الباحث في الوصول لنتائج البحث. ففيها يتم حصر الجهود التي بذلها الباحث ووضعها كخلاصة لما توصل إليه بعد عمليات متنوعة قام بها.</a:t>
            </a:r>
          </a:p>
          <a:p>
            <a:pPr algn="r" rtl="1"/>
            <a:endParaRPr lang="ar-EG" dirty="0">
              <a:latin typeface="Alexandria" charset="0"/>
              <a:cs typeface="Alexandria" charset="0"/>
            </a:endParaRPr>
          </a:p>
          <a:p>
            <a:pPr marL="285750" indent="-285750" algn="r" rtl="1">
              <a:buFont typeface="Wingdings" panose="05000000000000000000" pitchFamily="2" charset="2"/>
              <a:buChar char="Ø"/>
            </a:pPr>
            <a:r>
              <a:rPr lang="ar-EG" dirty="0">
                <a:latin typeface="Alexandria" charset="0"/>
                <a:cs typeface="Alexandria" charset="0"/>
              </a:rPr>
              <a:t>تعد نتائج البحث عبارة عن لب البحث ونواته وذلك لأنها تحوي ما توصل إليه الباحث في سبيل تحقيق أهدافه البحثية. وبالتالي نجد أنها مرتبطة بكافة عناصر الدراسة بلا استثناء.</a:t>
            </a:r>
          </a:p>
          <a:p>
            <a:pPr algn="r" rtl="1"/>
            <a:endParaRPr lang="ar-EG" dirty="0">
              <a:latin typeface="Alexandria" charset="0"/>
              <a:cs typeface="Alexandria" charset="0"/>
            </a:endParaRPr>
          </a:p>
          <a:p>
            <a:pPr marL="285750" indent="-285750" algn="r" rtl="1">
              <a:buFont typeface="Wingdings" panose="05000000000000000000" pitchFamily="2" charset="2"/>
              <a:buChar char="Ø"/>
            </a:pPr>
            <a:r>
              <a:rPr lang="ar-EG" dirty="0">
                <a:latin typeface="Alexandria" charset="0"/>
                <a:cs typeface="Alexandria" charset="0"/>
              </a:rPr>
              <a:t>نتائج البحث عبارة عن مرحلة انتقالية من فرضيات البحث إلى وضع حلول ومقترحات للمشكلة البحثية. بمعنى أن النتائج تضع نهاية لمطاف الخوض في الفرضيات، ففيها يتم الوصول إلى نفي أو اثبات الفرضيات.</a:t>
            </a:r>
          </a:p>
          <a:p>
            <a:pPr algn="r" rtl="1"/>
            <a:endParaRPr lang="ar-EG" dirty="0">
              <a:latin typeface="Alexandria" charset="0"/>
              <a:cs typeface="Alexandria" charset="0"/>
            </a:endParaRPr>
          </a:p>
          <a:p>
            <a:pPr marL="285750" indent="-285750" algn="r" rtl="1">
              <a:buFont typeface="Wingdings" panose="05000000000000000000" pitchFamily="2" charset="2"/>
              <a:buChar char="Ø"/>
            </a:pPr>
            <a:r>
              <a:rPr lang="ar-EG" dirty="0">
                <a:latin typeface="Alexandria" charset="0"/>
                <a:cs typeface="Alexandria" charset="0"/>
              </a:rPr>
              <a:t>تساعد نتائج البحث على تسهيل عملية مقارنة المشكلة بتغير الحدود المكانية داخل حدود الدولة التي أجري في نطاقها البحث العلمي.</a:t>
            </a:r>
          </a:p>
          <a:p>
            <a:pPr algn="r" rtl="1"/>
            <a:endParaRPr lang="ar-EG"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54911374"/>
      </p:ext>
    </p:extLst>
  </p:cSld>
  <p:clrMapOvr>
    <a:masterClrMapping/>
  </p:clrMapOvr>
  <mc:AlternateContent xmlns:mc="http://schemas.openxmlformats.org/markup-compatibility/2006" xmlns:p14="http://schemas.microsoft.com/office/powerpoint/2010/main">
    <mc:Choice Requires="p14">
      <p:transition spd="slow" p14:dur="2000" advTm="128029"/>
    </mc:Choice>
    <mc:Fallback xmlns="">
      <p:transition spd="slow" advTm="12802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477875"/>
          </a:xfrm>
          <a:prstGeom prst="rect">
            <a:avLst/>
          </a:prstGeom>
          <a:noFill/>
        </p:spPr>
        <p:txBody>
          <a:bodyPr wrap="square" rtlCol="0">
            <a:spAutoFit/>
          </a:bodyPr>
          <a:lstStyle/>
          <a:p>
            <a:pPr algn="ctr" rtl="1"/>
            <a:r>
              <a:rPr lang="ar-EG" dirty="0">
                <a:latin typeface="Alexandria" charset="0"/>
                <a:cs typeface="Alexandria" charset="0"/>
              </a:rPr>
              <a:t> </a:t>
            </a:r>
            <a:r>
              <a:rPr lang="ar-EG" sz="2000" b="1" dirty="0">
                <a:latin typeface="Alexandria" charset="0"/>
                <a:cs typeface="Alexandria" charset="0"/>
              </a:rPr>
              <a:t>الخطوات التي يتوجب على الباحث اتباعها للوصول إلى نتائج البحث العلمي</a:t>
            </a:r>
          </a:p>
          <a:p>
            <a:pPr algn="ctr" rtl="1"/>
            <a:endParaRPr lang="ar-EG" sz="2000" b="1" dirty="0">
              <a:latin typeface="Alexandria" charset="0"/>
              <a:cs typeface="Alexandria" charset="0"/>
            </a:endParaRPr>
          </a:p>
          <a:p>
            <a:pPr algn="r" rtl="1"/>
            <a:r>
              <a:rPr lang="ar-EG" dirty="0">
                <a:latin typeface="Alexandria" charset="0"/>
                <a:cs typeface="Alexandria" charset="0"/>
              </a:rPr>
              <a:t>بما أن نتائج البحث تعد مرحلة شبه ختامية لإعداد البحث العلمي فذلك يعني أنه يتوجب على الباحث التركيز واتباع الترتيبات اللازمة ليصل للمرحلة ما قبل الختامية لكتابة البحث العلمي (نموذج نتائج البحث) وذلك من خلال:</a:t>
            </a:r>
          </a:p>
          <a:p>
            <a:pPr algn="r" rtl="1"/>
            <a:endParaRPr lang="ar-EG" dirty="0">
              <a:latin typeface="Alexandria" charset="0"/>
              <a:cs typeface="Alexandria" charset="0"/>
            </a:endParaRPr>
          </a:p>
          <a:p>
            <a:pPr marL="285750" indent="-285750" algn="r" rtl="1">
              <a:buFont typeface="Wingdings" panose="05000000000000000000" pitchFamily="2" charset="2"/>
              <a:buChar char="q"/>
            </a:pPr>
            <a:r>
              <a:rPr lang="ar-EG" dirty="0">
                <a:latin typeface="Alexandria" charset="0"/>
                <a:cs typeface="Alexandria" charset="0"/>
              </a:rPr>
              <a:t>أولاً: توضيح ماهية مشكلة البحث وعنوانه، وأن تكون متعلقة باختصاص الباحث بحيث يمكنه تفسيرها وتوضيحها والوصول إلى حل للمشكلة البحثية التي يسعى من أجلها.</a:t>
            </a:r>
          </a:p>
          <a:p>
            <a:pPr marL="285750" indent="-285750" algn="r" rtl="1">
              <a:buFont typeface="Wingdings" panose="05000000000000000000" pitchFamily="2" charset="2"/>
              <a:buChar char="q"/>
            </a:pPr>
            <a:endParaRPr lang="ar-EG" dirty="0">
              <a:latin typeface="Alexandria" charset="0"/>
              <a:cs typeface="Alexandria" charset="0"/>
            </a:endParaRPr>
          </a:p>
          <a:p>
            <a:pPr marL="285750" indent="-285750" algn="r" rtl="1">
              <a:buFont typeface="Wingdings" panose="05000000000000000000" pitchFamily="2" charset="2"/>
              <a:buChar char="q"/>
            </a:pPr>
            <a:r>
              <a:rPr lang="ar-EG" dirty="0">
                <a:latin typeface="Alexandria" charset="0"/>
                <a:cs typeface="Alexandria" charset="0"/>
              </a:rPr>
              <a:t>ثانياً: أن يكون عنوان البحث العلمي عبارة عن جملة تتركب من مشكلة بحثية تناقش كافة توجهات البحث.</a:t>
            </a:r>
          </a:p>
          <a:p>
            <a:pPr marL="285750" indent="-285750" algn="r" rtl="1">
              <a:buFont typeface="Wingdings" panose="05000000000000000000" pitchFamily="2" charset="2"/>
              <a:buChar char="q"/>
            </a:pPr>
            <a:endParaRPr lang="ar-EG" dirty="0">
              <a:latin typeface="Alexandria" charset="0"/>
              <a:cs typeface="Alexandria" charset="0"/>
            </a:endParaRPr>
          </a:p>
          <a:p>
            <a:pPr marL="285750" indent="-285750" algn="r" rtl="1">
              <a:buFont typeface="Wingdings" panose="05000000000000000000" pitchFamily="2" charset="2"/>
              <a:buChar char="q"/>
            </a:pPr>
            <a:r>
              <a:rPr lang="ar-EG" dirty="0">
                <a:latin typeface="Alexandria" charset="0"/>
                <a:cs typeface="Alexandria" charset="0"/>
              </a:rPr>
              <a:t>ثالثاً: يقوم الباحث بكتابة مقدمة مفيدة عن البحث والتي تحتوي على إيجاز للمشكلة البحثية وأهداف البحث وأهميته.</a:t>
            </a:r>
          </a:p>
          <a:p>
            <a:pPr algn="r" rtl="1"/>
            <a:endParaRPr lang="ar-EG"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1727610"/>
      </p:ext>
    </p:extLst>
  </p:cSld>
  <p:clrMapOvr>
    <a:masterClrMapping/>
  </p:clrMapOvr>
  <mc:AlternateContent xmlns:mc="http://schemas.openxmlformats.org/markup-compatibility/2006" xmlns:p14="http://schemas.microsoft.com/office/powerpoint/2010/main">
    <mc:Choice Requires="p14">
      <p:transition spd="slow" p14:dur="2000" advTm="70901"/>
    </mc:Choice>
    <mc:Fallback xmlns="">
      <p:transition spd="slow" advTm="7090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170099"/>
          </a:xfrm>
          <a:prstGeom prst="rect">
            <a:avLst/>
          </a:prstGeom>
          <a:noFill/>
        </p:spPr>
        <p:txBody>
          <a:bodyPr wrap="square" rtlCol="0">
            <a:spAutoFit/>
          </a:bodyPr>
          <a:lstStyle/>
          <a:p>
            <a:pPr algn="ctr" rtl="1"/>
            <a:r>
              <a:rPr lang="ar-EG" dirty="0">
                <a:latin typeface="Alexandria" charset="0"/>
                <a:cs typeface="Alexandria" charset="0"/>
              </a:rPr>
              <a:t> </a:t>
            </a:r>
            <a:r>
              <a:rPr lang="ar-EG" sz="2000" b="1" dirty="0">
                <a:latin typeface="Alexandria" charset="0"/>
                <a:cs typeface="Alexandria" charset="0"/>
              </a:rPr>
              <a:t>الخطوات التي يتوجب على الباحث اتباعها للوصول إلى نتائج البحث العلمي: </a:t>
            </a:r>
          </a:p>
          <a:p>
            <a:pPr algn="r" rtl="1"/>
            <a:endParaRPr lang="ar-EG" dirty="0">
              <a:latin typeface="Alexandria" charset="0"/>
              <a:cs typeface="Alexandria" charset="0"/>
            </a:endParaRPr>
          </a:p>
          <a:p>
            <a:pPr marL="285750" indent="-285750" algn="r" rtl="1">
              <a:buFont typeface="Wingdings" panose="05000000000000000000" pitchFamily="2" charset="2"/>
              <a:buChar char="q"/>
            </a:pPr>
            <a:r>
              <a:rPr lang="ar-EG" dirty="0">
                <a:latin typeface="Alexandria" charset="0"/>
                <a:cs typeface="Alexandria" charset="0"/>
              </a:rPr>
              <a:t>رابعاً: يقوم الباحث بصياغة أسئلة البحث وفرضياته، والتي يسعى الباحث لتأكيدها أو نفيها أي أنها تشكل الحل المبدئي لمشكلة البحث، ويستخدم الباحث أدوات البحث المناسبة للمنهج البحثي الخاص بعنوان ومشكلة البحث، ومن ثم يدون ما يحصل عليه من نتائج على عينة البحث.</a:t>
            </a:r>
          </a:p>
          <a:p>
            <a:pPr marL="285750" indent="-285750" algn="r" rtl="1">
              <a:buFont typeface="Wingdings" panose="05000000000000000000" pitchFamily="2" charset="2"/>
              <a:buChar char="q"/>
            </a:pPr>
            <a:endParaRPr lang="ar-EG" dirty="0">
              <a:latin typeface="Alexandria" charset="0"/>
              <a:cs typeface="Alexandria" charset="0"/>
            </a:endParaRPr>
          </a:p>
          <a:p>
            <a:pPr marL="285750" indent="-285750" algn="r" rtl="1">
              <a:buFont typeface="Wingdings" panose="05000000000000000000" pitchFamily="2" charset="2"/>
              <a:buChar char="q"/>
            </a:pPr>
            <a:r>
              <a:rPr lang="ar-EG" dirty="0">
                <a:latin typeface="Alexandria" charset="0"/>
                <a:cs typeface="Alexandria" charset="0"/>
              </a:rPr>
              <a:t>خامساً: يقوم الباحث بكتابة رأيه فيما توصل إليه، بحيث يعلق على أسباب نفي أو إثبات الفرضيات، وطبيعة العلاقة بين المتغيرات المختلفة داخل البحث، وكذلك يذكر الباحث رأيه في الدراسات السابقة.</a:t>
            </a:r>
          </a:p>
          <a:p>
            <a:pPr marL="285750" indent="-285750" algn="r" rtl="1">
              <a:buFont typeface="Wingdings" panose="05000000000000000000" pitchFamily="2" charset="2"/>
              <a:buChar char="q"/>
            </a:pPr>
            <a:endParaRPr lang="ar-EG" dirty="0">
              <a:latin typeface="Alexandria" charset="0"/>
              <a:cs typeface="Alexandria" charset="0"/>
            </a:endParaRPr>
          </a:p>
          <a:p>
            <a:pPr marL="285750" indent="-285750" algn="r" rtl="1">
              <a:buFont typeface="Wingdings" panose="05000000000000000000" pitchFamily="2" charset="2"/>
              <a:buChar char="q"/>
            </a:pPr>
            <a:r>
              <a:rPr lang="ar-EG" dirty="0">
                <a:latin typeface="Alexandria" charset="0"/>
                <a:cs typeface="Alexandria" charset="0"/>
              </a:rPr>
              <a:t>سادساً: نتيجة لذلك يحصد الباحث مجموعة من النتائج ولتفسيرها وصياغتها كنتائج بحث يعمل على توضيحها باستخدام الأساليب الإحصائية التي تستخدم مؤشرات رقمية ووصفية.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11281650"/>
      </p:ext>
    </p:extLst>
  </p:cSld>
  <p:clrMapOvr>
    <a:masterClrMapping/>
  </p:clrMapOvr>
  <mc:AlternateContent xmlns:mc="http://schemas.openxmlformats.org/markup-compatibility/2006" xmlns:p14="http://schemas.microsoft.com/office/powerpoint/2010/main">
    <mc:Choice Requires="p14">
      <p:transition spd="slow" p14:dur="2000" advTm="48236"/>
    </mc:Choice>
    <mc:Fallback xmlns="">
      <p:transition spd="slow" advTm="4823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447098"/>
          </a:xfrm>
          <a:prstGeom prst="rect">
            <a:avLst/>
          </a:prstGeom>
          <a:noFill/>
        </p:spPr>
        <p:txBody>
          <a:bodyPr wrap="square" rtlCol="0">
            <a:spAutoFit/>
          </a:bodyPr>
          <a:lstStyle/>
          <a:p>
            <a:pPr algn="ctr" rtl="1"/>
            <a:r>
              <a:rPr lang="ar-EG" sz="2000" b="1" dirty="0">
                <a:latin typeface="Alexandria" charset="0"/>
                <a:cs typeface="Alexandria" charset="0"/>
              </a:rPr>
              <a:t>الاقتباس في الإطار النظري</a:t>
            </a:r>
          </a:p>
          <a:p>
            <a:pPr algn="ctr" rtl="1"/>
            <a:endParaRPr lang="ar-EG" dirty="0">
              <a:latin typeface="Alexandria" charset="0"/>
              <a:cs typeface="Alexandria" charset="0"/>
            </a:endParaRPr>
          </a:p>
          <a:p>
            <a:pPr algn="r" rtl="1"/>
            <a:r>
              <a:rPr lang="ar-EG" dirty="0">
                <a:latin typeface="Alexandria" charset="0"/>
                <a:cs typeface="Alexandria" charset="0"/>
              </a:rPr>
              <a:t>هي عملية يتم من خلالها الاستعانة بمعلومات وأراء ذات صلة بموضوع محدد وتعود ملكيتها لأفراد اخرين، سواء كانت على شكل نص، أو فكرة. وتوظف داخل الإطار النظري بمواصفات وقواعد محددة، وتوضع في أماكن مخصصة لها، وذلك بهدف اثراء وزيادة قيمة محتوى الدراسة العلمية. </a:t>
            </a:r>
          </a:p>
          <a:p>
            <a:pPr algn="r" rtl="1"/>
            <a:r>
              <a:rPr lang="ar-EG" dirty="0">
                <a:latin typeface="Alexandria" charset="0"/>
                <a:cs typeface="Alexandria" charset="0"/>
              </a:rPr>
              <a:t>وقد يلجا الباحثين للاقتباس في حال وجد معلومة قيمة مصاغة بمستوى عالي من الكفاءة، أو يصعب عليه توظيفها بنفس بلاغة وايجاز المصدر الأصلي. </a:t>
            </a:r>
          </a:p>
          <a:p>
            <a:pPr algn="r" rtl="1"/>
            <a:r>
              <a:rPr lang="ar-EG" dirty="0">
                <a:latin typeface="Alexandria" charset="0"/>
                <a:cs typeface="Alexandria" charset="0"/>
              </a:rPr>
              <a:t>وعلى الباحث أن يكون أمينا في عملية الاقتباس من خلال توثيق ملكية أصحاب المعلومة، أو الفكرة التي تم الاستعانة بها واضافتها في محتواه. </a:t>
            </a:r>
          </a:p>
          <a:p>
            <a:pPr algn="r" rtl="1"/>
            <a:r>
              <a:rPr lang="ar-EG" dirty="0">
                <a:latin typeface="Alexandria" charset="0"/>
                <a:cs typeface="Alexandria" charset="0"/>
              </a:rPr>
              <a:t>بالمقابل يفضل عدم الاسهاب والتوظيف المبالغ فيه للمعلومات أو الأفكار المقتبسة، والتي من الممكن أن تترك انطباع سلبي بعدم كفاءة الباحث. وخلو جعبته من المعلومات الجديدة القيمة، أو حتى اتهامه بالتكرار وعدم إضافة أي جديد من خلال الدراسة، وبالتالي ملل القارئ.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29945497"/>
      </p:ext>
    </p:extLst>
  </p:cSld>
  <p:clrMapOvr>
    <a:masterClrMapping/>
  </p:clrMapOvr>
  <mc:AlternateContent xmlns:mc="http://schemas.openxmlformats.org/markup-compatibility/2006" xmlns:p14="http://schemas.microsoft.com/office/powerpoint/2010/main">
    <mc:Choice Requires="p14">
      <p:transition spd="slow" p14:dur="2000" advTm="182611"/>
    </mc:Choice>
    <mc:Fallback xmlns="">
      <p:transition spd="slow" advTm="18261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893647"/>
          </a:xfrm>
          <a:prstGeom prst="rect">
            <a:avLst/>
          </a:prstGeom>
          <a:noFill/>
        </p:spPr>
        <p:txBody>
          <a:bodyPr wrap="square" rtlCol="0">
            <a:spAutoFit/>
          </a:bodyPr>
          <a:lstStyle/>
          <a:p>
            <a:pPr algn="ctr" rtl="1"/>
            <a:r>
              <a:rPr lang="ar-EG" sz="2000" b="1" dirty="0">
                <a:latin typeface="Alexandria" charset="0"/>
                <a:cs typeface="Alexandria" charset="0"/>
              </a:rPr>
              <a:t> قواعد ومواصفات الاقتباس في الإطار النظري </a:t>
            </a:r>
          </a:p>
          <a:p>
            <a:pPr marL="342900" indent="-342900" algn="r" rtl="1">
              <a:buFont typeface="Wingdings" panose="05000000000000000000" pitchFamily="2" charset="2"/>
              <a:buChar char="q"/>
            </a:pPr>
            <a:r>
              <a:rPr lang="ar-EG" sz="2000" dirty="0">
                <a:latin typeface="Alexandria" charset="0"/>
                <a:cs typeface="Alexandria" charset="0"/>
              </a:rPr>
              <a:t> </a:t>
            </a:r>
            <a:r>
              <a:rPr lang="ar-EG" dirty="0">
                <a:latin typeface="Alexandria" charset="0"/>
                <a:cs typeface="Alexandria" charset="0"/>
              </a:rPr>
              <a:t>أولا: الأمانة العلمية: بمعنى يشترط وضرورة ذكر مصدر الاقتباس والإشارة اليها ضمن قائمة المراجع داخل البحث العلمي، حتى لا يتم اعتباره انتحال للأفكار، وسرقة أدبية.</a:t>
            </a:r>
          </a:p>
          <a:p>
            <a:pPr marL="342900" indent="-342900" algn="r" rtl="1">
              <a:buFont typeface="Wingdings" panose="05000000000000000000" pitchFamily="2" charset="2"/>
              <a:buChar char="q"/>
            </a:pPr>
            <a:endParaRPr lang="ar-EG" dirty="0">
              <a:latin typeface="Alexandria" charset="0"/>
              <a:cs typeface="Alexandria" charset="0"/>
            </a:endParaRPr>
          </a:p>
          <a:p>
            <a:pPr marL="342900" indent="-342900" algn="r" rtl="1">
              <a:buFont typeface="Wingdings" panose="05000000000000000000" pitchFamily="2" charset="2"/>
              <a:buChar char="q"/>
            </a:pPr>
            <a:r>
              <a:rPr lang="ar-EG" dirty="0">
                <a:latin typeface="Alexandria" charset="0"/>
                <a:cs typeface="Alexandria" charset="0"/>
              </a:rPr>
              <a:t>  ثانيا: الموضوعية في عملية الاقتباس: بمعنى اخر يقصد بها الابتعاد عن استخدام أساليب تضليل القارئ، وذلك من خلال محاولة تبنى مختلف الآراء ذات العلاقة بالموضوع. ولا يتم الاقتصار فقط على وجهات النظر التي تدعم وتلائم رأي الباحث بالمقام الأول، وتجنب وجهات النظر الأخرى وعدم احترامها.</a:t>
            </a:r>
          </a:p>
          <a:p>
            <a:pPr marL="342900" indent="-342900" algn="r" rtl="1">
              <a:buFont typeface="Wingdings" panose="05000000000000000000" pitchFamily="2" charset="2"/>
              <a:buChar char="q"/>
            </a:pPr>
            <a:endParaRPr lang="ar-EG" dirty="0">
              <a:latin typeface="Alexandria" charset="0"/>
              <a:cs typeface="Alexandria" charset="0"/>
            </a:endParaRPr>
          </a:p>
          <a:p>
            <a:pPr marL="342900" indent="-342900" algn="r" rtl="1">
              <a:buFont typeface="Wingdings" panose="05000000000000000000" pitchFamily="2" charset="2"/>
              <a:buChar char="q"/>
            </a:pPr>
            <a:r>
              <a:rPr lang="ar-EG" dirty="0">
                <a:latin typeface="Alexandria" charset="0"/>
                <a:cs typeface="Alexandria" charset="0"/>
              </a:rPr>
              <a:t>    ثالثا: تجنب الاكثار من الاقتباس: بمعنى تجنب الاستخدام المبالغ فيه للاقتباس في المحتوى بحيث لا يتحول الإطار النظري فقط مجرد تجميعه اقتباسات لأفكار واراء اخرين. وبالتالي غياب مجهود الباحث في وضع المعلومات الجديدة وعملية البحث عنها، وعدم اظهار اراءه وأفكاره الشخصية في دراسته العلمية.</a:t>
            </a:r>
          </a:p>
          <a:p>
            <a:pPr algn="r" rtl="1"/>
            <a:endParaRPr lang="ar-EG" dirty="0">
              <a:latin typeface="Alexandria" charset="0"/>
              <a:cs typeface="Alexandria" charset="0"/>
            </a:endParaRPr>
          </a:p>
          <a:p>
            <a:pPr marL="342900" indent="-342900" algn="r" rtl="1">
              <a:buFont typeface="Wingdings" panose="05000000000000000000" pitchFamily="2" charset="2"/>
              <a:buChar char="q"/>
            </a:pPr>
            <a:r>
              <a:rPr lang="ar-EG" dirty="0">
                <a:latin typeface="Alexandria" charset="0"/>
                <a:cs typeface="Alexandria" charset="0"/>
              </a:rPr>
              <a:t>  رابعاً: الالتزام بالدقة والاحتفاظ بالمعنى بمعنى الحرص كل الحرص على توصيل المعنى الحرفي الذي عبر عنه صاحب الفكرة أو الرأي، وتجنب محاولات تحريفها، أو تغيير المعنى المقصود منها. والامر يتطلب دقة عالية جدا من الباحث في التوثيق تصل الى حد الالتزام بكل حرف وهمزة وحركة وسكون يحتوي عليها الاقتباس. وإلا قد يتسبب للباحث باتهامه بغياب مصداقيته، وبالتالي الوقوع تحت طائلة المسائلة من قبل لجان رقابية خاصة، واحتمالية حرمانه من اعداد دراسات علمية.</a:t>
            </a:r>
          </a:p>
          <a:p>
            <a:pPr algn="r" rtl="1"/>
            <a:endParaRPr lang="ar-EG" sz="2000"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16451586"/>
      </p:ext>
    </p:extLst>
  </p:cSld>
  <p:clrMapOvr>
    <a:masterClrMapping/>
  </p:clrMapOvr>
  <mc:AlternateContent xmlns:mc="http://schemas.openxmlformats.org/markup-compatibility/2006" xmlns:p14="http://schemas.microsoft.com/office/powerpoint/2010/main">
    <mc:Choice Requires="p14">
      <p:transition spd="slow" p14:dur="2000" advTm="106673"/>
    </mc:Choice>
    <mc:Fallback xmlns="">
      <p:transition spd="slow" advTm="10667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724096"/>
          </a:xfrm>
          <a:prstGeom prst="rect">
            <a:avLst/>
          </a:prstGeom>
          <a:noFill/>
        </p:spPr>
        <p:txBody>
          <a:bodyPr wrap="square" rtlCol="0">
            <a:spAutoFit/>
          </a:bodyPr>
          <a:lstStyle/>
          <a:p>
            <a:pPr algn="ctr" rtl="1"/>
            <a:r>
              <a:rPr lang="ar-EG" sz="2000" b="1" dirty="0">
                <a:latin typeface="Alexandria" charset="0"/>
                <a:cs typeface="Alexandria" charset="0"/>
              </a:rPr>
              <a:t> معايير الاقتباس في الإطار النظري </a:t>
            </a:r>
          </a:p>
          <a:p>
            <a:pPr algn="r" rtl="1"/>
            <a:endParaRPr lang="ar-EG" dirty="0">
              <a:latin typeface="Alexandria" charset="0"/>
              <a:cs typeface="Alexandria" charset="0"/>
            </a:endParaRPr>
          </a:p>
          <a:p>
            <a:pPr algn="r" rtl="1"/>
            <a:endParaRPr lang="ar-EG" dirty="0">
              <a:latin typeface="Alexandria" charset="0"/>
              <a:cs typeface="Alexandria" charset="0"/>
            </a:endParaRPr>
          </a:p>
          <a:p>
            <a:pPr marL="285750" indent="-285750" algn="r" rtl="1">
              <a:buFont typeface="Wingdings" panose="05000000000000000000" pitchFamily="2" charset="2"/>
              <a:buChar char="q"/>
            </a:pPr>
            <a:r>
              <a:rPr lang="ar-EG" dirty="0">
                <a:latin typeface="Alexandria" charset="0"/>
                <a:cs typeface="Alexandria" charset="0"/>
              </a:rPr>
              <a:t>    أولا: يضاف الاقتباس في البحث العلمي ضمن نسبة معينة لا تزيد عن 5%، وبالتالي يتم توزيعها بالتساوي في الفصول داخل الدراسة. وليس تمركزها في الإطار النظري فقط، والذي يسمح بالاقتباس به عند نسبة لا تزيد عن 3% وهي النسبة الأقل مقارنة بغيرها.</a:t>
            </a:r>
          </a:p>
          <a:p>
            <a:pPr marL="285750" indent="-285750" algn="r" rtl="1">
              <a:buFont typeface="Wingdings" panose="05000000000000000000" pitchFamily="2" charset="2"/>
              <a:buChar char="q"/>
            </a:pPr>
            <a:r>
              <a:rPr lang="ar-EG" dirty="0">
                <a:latin typeface="Alexandria" charset="0"/>
                <a:cs typeface="Alexandria" charset="0"/>
              </a:rPr>
              <a:t>    ثانيا: ضرورة مراعاة الانسجام بين كلا من النص المأخوذ من الاقتباس والتابع له، وبين الموضوع الذي يحمله الإطار النظري.</a:t>
            </a:r>
          </a:p>
          <a:p>
            <a:pPr marL="285750" indent="-285750" algn="r" rtl="1">
              <a:buFont typeface="Wingdings" panose="05000000000000000000" pitchFamily="2" charset="2"/>
              <a:buChar char="q"/>
            </a:pPr>
            <a:r>
              <a:rPr lang="ar-EG" dirty="0">
                <a:latin typeface="Alexandria" charset="0"/>
                <a:cs typeface="Alexandria" charset="0"/>
              </a:rPr>
              <a:t>    ثالثا: يأخذ الاقتباس مساحة خمسة أسطر في البحث العلمي عند توثيقه داخل الإطار، وضرورة الالتزام بعدم تجاوزه أكثر من المساحة المحددة له.</a:t>
            </a:r>
          </a:p>
          <a:p>
            <a:pPr marL="285750" indent="-285750" algn="r" rtl="1">
              <a:buFont typeface="Wingdings" panose="05000000000000000000" pitchFamily="2" charset="2"/>
              <a:buChar char="q"/>
            </a:pPr>
            <a:r>
              <a:rPr lang="ar-EG" dirty="0">
                <a:latin typeface="Alexandria" charset="0"/>
                <a:cs typeface="Alexandria" charset="0"/>
              </a:rPr>
              <a:t>    رابعا: ضرورة أن يتم حصر الاقتباس بين علامتا التنصيص المتعارف عليها عالميا، وهي ما تعبر دائما عن الاقتباس بشكل بديهي للقارئ.</a:t>
            </a:r>
          </a:p>
          <a:p>
            <a:pPr marL="285750" indent="-285750" algn="r" rtl="1">
              <a:buFont typeface="Wingdings" panose="05000000000000000000" pitchFamily="2" charset="2"/>
              <a:buChar char="q"/>
            </a:pPr>
            <a:r>
              <a:rPr lang="ar-EG" dirty="0">
                <a:latin typeface="Alexandria" charset="0"/>
                <a:cs typeface="Alexandria" charset="0"/>
              </a:rPr>
              <a:t>    خامسا: يجب مراعاة شرط توثيق الاقتباس في أماكنه المخصصة داخل البحث العلمي، أولا عند وضعه في متن الإطار، وفي نهاية الدراسة.</a:t>
            </a:r>
          </a:p>
          <a:p>
            <a:pPr algn="r" rtl="1"/>
            <a:endParaRPr lang="ar-EG"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3958053"/>
      </p:ext>
    </p:extLst>
  </p:cSld>
  <p:clrMapOvr>
    <a:masterClrMapping/>
  </p:clrMapOvr>
  <mc:AlternateContent xmlns:mc="http://schemas.openxmlformats.org/markup-compatibility/2006" xmlns:p14="http://schemas.microsoft.com/office/powerpoint/2010/main">
    <mc:Choice Requires="p14">
      <p:transition spd="slow" p14:dur="2000" advTm="152045"/>
    </mc:Choice>
    <mc:Fallback xmlns="">
      <p:transition spd="slow" advTm="15204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3447098"/>
          </a:xfrm>
          <a:prstGeom prst="rect">
            <a:avLst/>
          </a:prstGeom>
          <a:noFill/>
        </p:spPr>
        <p:txBody>
          <a:bodyPr wrap="square" rtlCol="0">
            <a:spAutoFit/>
          </a:bodyPr>
          <a:lstStyle/>
          <a:p>
            <a:pPr algn="ctr" rtl="1"/>
            <a:r>
              <a:rPr lang="ar-EG" sz="2000" b="1" dirty="0">
                <a:latin typeface="Alexandria" charset="0"/>
                <a:cs typeface="Alexandria" charset="0"/>
              </a:rPr>
              <a:t>إعادة الصياغة في البحث العلمي</a:t>
            </a:r>
          </a:p>
          <a:p>
            <a:pPr algn="r" rtl="1"/>
            <a:r>
              <a:rPr lang="ar-EG" b="1" dirty="0">
                <a:latin typeface="Alexandria" charset="0"/>
                <a:cs typeface="Alexandria" charset="0"/>
              </a:rPr>
              <a:t>مفهوم إعادة الصياغة في البحث العلمي:</a:t>
            </a:r>
          </a:p>
          <a:p>
            <a:pPr algn="r" rtl="1"/>
            <a:endParaRPr lang="ar-EG" b="1"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إن إعادة الصياغة هي العملية التي يقوم الباحث العلمي من خلالها بإعادة صياغة نص معين في المرجع او المصدر، وذلك من خلال كلمات وعبارات تعطي المعنى نفسه، ولكن بأسلوب تعبيري مغاير.</a:t>
            </a:r>
          </a:p>
          <a:p>
            <a:pPr marL="285750" indent="-285750" algn="r" rtl="1">
              <a:buFont typeface="Wingdings" panose="05000000000000000000" pitchFamily="2" charset="2"/>
              <a:buChar char="ü"/>
            </a:pPr>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وبذلك يمكننا تعريف إعادة الصياغة في البحث العلمي، بأنها العملية التي يعتمد فيها الباحث على نص أو نصوص في أحد المصادر او المراجع المرتبطة بتخصصه العلمي، وكتابتها بكلمات وعبارات أخرى تعطي نفس المعنى، وتوظف الفكرة التي يريد الباحث العلمي أن يستفيد منها.</a:t>
            </a:r>
          </a:p>
          <a:p>
            <a:pPr marL="285750" indent="-285750" algn="r" rtl="1">
              <a:buFont typeface="Wingdings" panose="05000000000000000000" pitchFamily="2" charset="2"/>
              <a:buChar char="ü"/>
            </a:pPr>
            <a:endParaRPr lang="ar-EG" dirty="0">
              <a:latin typeface="Alexandria" charset="0"/>
              <a:cs typeface="Alexandria" charset="0"/>
            </a:endParaRPr>
          </a:p>
          <a:p>
            <a:pPr marL="285750" indent="-285750" algn="r" rtl="1">
              <a:buFont typeface="Wingdings" panose="05000000000000000000" pitchFamily="2" charset="2"/>
              <a:buChar char="ü"/>
            </a:pPr>
            <a:r>
              <a:rPr lang="ar-EG" dirty="0">
                <a:latin typeface="Alexandria" charset="0"/>
                <a:cs typeface="Alexandria" charset="0"/>
              </a:rPr>
              <a:t>كما ان الباحث يستطيع من خلال إعادة صياغة النص اختصاره، او إضافة ما يظنه الباحث العلمي، أو جعل النص أكثر وضوحاً بالنسبة للقارئ.</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49400649"/>
      </p:ext>
    </p:extLst>
  </p:cSld>
  <p:clrMapOvr>
    <a:masterClrMapping/>
  </p:clrMapOvr>
  <mc:AlternateContent xmlns:mc="http://schemas.openxmlformats.org/markup-compatibility/2006" xmlns:p14="http://schemas.microsoft.com/office/powerpoint/2010/main">
    <mc:Choice Requires="p14">
      <p:transition spd="slow" p14:dur="2000" advTm="93937"/>
    </mc:Choice>
    <mc:Fallback xmlns="">
      <p:transition spd="slow" advTm="9393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832092"/>
          </a:xfrm>
          <a:prstGeom prst="rect">
            <a:avLst/>
          </a:prstGeom>
          <a:noFill/>
        </p:spPr>
        <p:txBody>
          <a:bodyPr wrap="square" rtlCol="0">
            <a:spAutoFit/>
          </a:bodyPr>
          <a:lstStyle/>
          <a:p>
            <a:pPr algn="ctr" rtl="1"/>
            <a:r>
              <a:rPr lang="ar-EG" sz="2000" b="1" dirty="0">
                <a:latin typeface="Alexandria" charset="0"/>
                <a:cs typeface="Alexandria" charset="0"/>
              </a:rPr>
              <a:t>أهداف إعادة الصياغة في البحث العلمي</a:t>
            </a:r>
            <a:endParaRPr lang="ar-EG" sz="2000" dirty="0">
              <a:latin typeface="Alexandria" charset="0"/>
              <a:cs typeface="Alexandria" charset="0"/>
            </a:endParaRPr>
          </a:p>
          <a:p>
            <a:pPr algn="r" rtl="1"/>
            <a:r>
              <a:rPr lang="ar-EG" dirty="0">
                <a:latin typeface="Alexandria" charset="0"/>
                <a:cs typeface="Alexandria" charset="0"/>
              </a:rPr>
              <a:t>إن كيفية إعادة الصياغة في البحث العلمي تساعد الباحث العلمي على أن يختصر المعلومات المقتبسة وتبسيطها وإيضاحها، وبالتالي فإن هذه العملية العلمية تحقق العديد من الأهداف من أبرزها:</a:t>
            </a:r>
          </a:p>
          <a:p>
            <a:pPr algn="ctr" rtl="1"/>
            <a:endParaRPr lang="ar-EG" dirty="0">
              <a:latin typeface="Alexandria" charset="0"/>
              <a:cs typeface="Alexandria" charset="0"/>
            </a:endParaRPr>
          </a:p>
          <a:p>
            <a:pPr algn="ctr" rtl="1"/>
            <a:r>
              <a:rPr lang="ar-EG" dirty="0">
                <a:latin typeface="Alexandria" charset="0"/>
                <a:cs typeface="Alexandria" charset="0"/>
              </a:rPr>
              <a:t>    </a:t>
            </a:r>
            <a:r>
              <a:rPr lang="ar-EG" b="1" dirty="0">
                <a:latin typeface="Alexandria" charset="0"/>
                <a:cs typeface="Alexandria" charset="0"/>
              </a:rPr>
              <a:t>التوضيح والتبسيط</a:t>
            </a:r>
          </a:p>
          <a:p>
            <a:pPr algn="r" rtl="1"/>
            <a:r>
              <a:rPr lang="ar-EG" dirty="0">
                <a:latin typeface="Alexandria" charset="0"/>
                <a:cs typeface="Alexandria" charset="0"/>
              </a:rPr>
              <a:t>إن هذا الهدف من أهم أهداف إعادة الصياغة في البحث العلمي، بحيث يكون ترتيب النص الأصلي أو كلماته وعباراته غير واضحة وفهمها صعب على القارئ، فيعمد الباحث العلمي الى إعادة صياغتها بالشكل الذي يساعد القارئ على أن يستوعبها ويفهمها جيداً، وجعل قراءتها أكثر سلاسة ومتعة للقارئ.</a:t>
            </a:r>
          </a:p>
          <a:p>
            <a:pPr algn="r" rtl="1"/>
            <a:endParaRPr lang="ar-EG" dirty="0">
              <a:latin typeface="Alexandria" charset="0"/>
              <a:cs typeface="Alexandria" charset="0"/>
            </a:endParaRPr>
          </a:p>
          <a:p>
            <a:pPr algn="ctr" rtl="1"/>
            <a:r>
              <a:rPr lang="ar-EG" b="1" dirty="0">
                <a:latin typeface="Alexandria" charset="0"/>
                <a:cs typeface="Alexandria" charset="0"/>
              </a:rPr>
              <a:t>    تلخيص الدراسات السابقة</a:t>
            </a:r>
          </a:p>
          <a:p>
            <a:pPr algn="r" rtl="1"/>
            <a:r>
              <a:rPr lang="ar-EG" dirty="0">
                <a:latin typeface="Alexandria" charset="0"/>
                <a:cs typeface="Alexandria" charset="0"/>
              </a:rPr>
              <a:t>قد تكون النصوص المراد الاقتباس منها في المصادر والمراجع طويلة، مما يجعل القارئ يشعر بالملل ويخرج من نطاق البحث الحالي، كما ان طول الاقتباس قد يجعل البحث العلمي يتجاوز نسب الاقتباس المسموح بها من الجامعة او المجلة العلمية، أو أي جهة اخرى سيقدم اليها البحث.</a:t>
            </a:r>
          </a:p>
          <a:p>
            <a:pPr algn="r" rtl="1"/>
            <a:endParaRPr lang="ar-EG" dirty="0">
              <a:latin typeface="Alexandria" charset="0"/>
              <a:cs typeface="Alexandria" charset="0"/>
            </a:endParaRPr>
          </a:p>
          <a:p>
            <a:pPr algn="r" rtl="1"/>
            <a:r>
              <a:rPr lang="ar-EG" dirty="0">
                <a:latin typeface="Alexandria" charset="0"/>
                <a:cs typeface="Alexandria" charset="0"/>
              </a:rPr>
              <a:t>وهذا ما يدفع الباحث العلمي الى تلخيص النص الأصلي وجعل حجمه أقل، ولكن مع الحفاظ على المعلومات الأساسية والمحتوى الوارد فيه.</a:t>
            </a:r>
          </a:p>
          <a:p>
            <a:pPr algn="r" rtl="1"/>
            <a:endParaRPr lang="ar-EG"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5641454"/>
      </p:ext>
    </p:extLst>
  </p:cSld>
  <p:clrMapOvr>
    <a:masterClrMapping/>
  </p:clrMapOvr>
  <mc:AlternateContent xmlns:mc="http://schemas.openxmlformats.org/markup-compatibility/2006" xmlns:p14="http://schemas.microsoft.com/office/powerpoint/2010/main">
    <mc:Choice Requires="p14">
      <p:transition spd="slow" p14:dur="2000" advTm="83003"/>
    </mc:Choice>
    <mc:Fallback xmlns="">
      <p:transition spd="slow" advTm="8300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862870"/>
          </a:xfrm>
          <a:prstGeom prst="rect">
            <a:avLst/>
          </a:prstGeom>
          <a:noFill/>
        </p:spPr>
        <p:txBody>
          <a:bodyPr wrap="square" rtlCol="0">
            <a:spAutoFit/>
          </a:bodyPr>
          <a:lstStyle/>
          <a:p>
            <a:pPr algn="ctr" rtl="1"/>
            <a:endParaRPr lang="ar-EG" b="1" u="sng" dirty="0">
              <a:latin typeface="Alexandria" charset="0"/>
              <a:cs typeface="Alexandria" charset="0"/>
            </a:endParaRPr>
          </a:p>
          <a:p>
            <a:pPr algn="ctr" rtl="1"/>
            <a:r>
              <a:rPr lang="ar-EG" sz="2000" b="1" dirty="0">
                <a:latin typeface="Alexandria" charset="0"/>
                <a:cs typeface="Alexandria" charset="0"/>
              </a:rPr>
              <a:t>    </a:t>
            </a:r>
            <a:r>
              <a:rPr lang="ar-EG" b="1" dirty="0">
                <a:latin typeface="Alexandria" charset="0"/>
                <a:cs typeface="Alexandria" charset="0"/>
              </a:rPr>
              <a:t>تحويل الرسالة العلمية الى بحث قابل للنشر</a:t>
            </a:r>
          </a:p>
          <a:p>
            <a:pPr algn="r" rtl="1"/>
            <a:r>
              <a:rPr lang="ar-EG" dirty="0">
                <a:latin typeface="Alexandria" charset="0"/>
                <a:cs typeface="Alexandria" charset="0"/>
              </a:rPr>
              <a:t>تتميز الرسائل العلمية في مرحلتي الماجستير والدكتوراه بأنها من الدراسات المتخصصة ذات الحجم الكبير، بينما تتميز الأبحاث المنشورة بالمجلات العلمية المحكمة بأن حجمها أقل، ويلتزم طالب النشر فيها بعدد معين من الصفحات.</a:t>
            </a:r>
          </a:p>
          <a:p>
            <a:pPr algn="r" rtl="1"/>
            <a:endParaRPr lang="ar-EG" dirty="0">
              <a:latin typeface="Alexandria" charset="0"/>
              <a:cs typeface="Alexandria" charset="0"/>
            </a:endParaRPr>
          </a:p>
          <a:p>
            <a:pPr algn="r" rtl="1"/>
            <a:r>
              <a:rPr lang="ar-EG" dirty="0">
                <a:latin typeface="Alexandria" charset="0"/>
                <a:cs typeface="Alexandria" charset="0"/>
              </a:rPr>
              <a:t>وبالتالي على الباحث الراغب بنشر الرسالة في مجلة علمية، أن يعرف كيفية إعادة الصياغة في البحث العلمي، ليقوم بتحويل الرسالة الى بحث قابل للنشر، يحافظ فيه على المحتوى الاساسي، ولكن بشكل أكثر إيجازاً.</a:t>
            </a:r>
          </a:p>
          <a:p>
            <a:pPr algn="r" rtl="1"/>
            <a:endParaRPr lang="ar-EG" b="1" dirty="0">
              <a:latin typeface="Alexandria" charset="0"/>
              <a:cs typeface="Alexandria" charset="0"/>
            </a:endParaRPr>
          </a:p>
          <a:p>
            <a:pPr algn="ctr" rtl="1"/>
            <a:r>
              <a:rPr lang="ar-EG" b="1" dirty="0">
                <a:latin typeface="Alexandria" charset="0"/>
                <a:cs typeface="Alexandria" charset="0"/>
              </a:rPr>
              <a:t>    تحسين النص الاصلي</a:t>
            </a:r>
          </a:p>
          <a:p>
            <a:pPr algn="r" rtl="1"/>
            <a:r>
              <a:rPr lang="ar-EG" dirty="0">
                <a:latin typeface="Alexandria" charset="0"/>
                <a:cs typeface="Alexandria" charset="0"/>
              </a:rPr>
              <a:t>قد يكون النص الاصلي ضعيف لغوياً، وفيه العديد من الأخطاء الإملائية او النحوية أو اللغوية، فيعمد الباحث العلمي أو الطالب الى إعادة صياغته لجعل محتواه أعلى جودة، ولتصحيح جميع الاخطاء اللغوية والإملائية الواردة فيه.</a:t>
            </a:r>
          </a:p>
          <a:p>
            <a:pPr algn="r" rtl="1"/>
            <a:endParaRPr lang="ar-EG" dirty="0">
              <a:latin typeface="Alexandria" charset="0"/>
              <a:cs typeface="Alexandria" charset="0"/>
            </a:endParaRPr>
          </a:p>
          <a:p>
            <a:pPr algn="r" rtl="1"/>
            <a:r>
              <a:rPr lang="ar-EG" dirty="0">
                <a:latin typeface="Alexandria" charset="0"/>
                <a:cs typeface="Alexandria" charset="0"/>
              </a:rPr>
              <a:t>كما أن بعض الحالات النادرة قد يكون الباحث السابق بسبب غفلته او لأي سبب آخر قد اعتمد على لغة عامية بإحدى الفقرات المقتبسة، فتكون إعادة الصياغة ضرورية بهذه الحالة.</a:t>
            </a:r>
          </a:p>
          <a:p>
            <a:pPr algn="r" rtl="1"/>
            <a:endParaRPr lang="ar-EG" dirty="0">
              <a:latin typeface="Alexandria" charset="0"/>
              <a:cs typeface="Alexandria" charset="0"/>
            </a:endParaRPr>
          </a:p>
          <a:p>
            <a:pPr algn="r" rtl="1"/>
            <a:r>
              <a:rPr lang="ar-EG" dirty="0">
                <a:latin typeface="Alexandria" charset="0"/>
                <a:cs typeface="Alexandria" charset="0"/>
              </a:rPr>
              <a:t>وفي جميع الحالات من الضروري أن يتجنب الباحث العلمي أو الطالب السرقة الأدبية أو الانتحال، وذلك من خلال توثيق النصوص المقتبسة والمعاد صياغتها، وإسنادها الى مصدرها الصحيح.</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07406018"/>
      </p:ext>
    </p:extLst>
  </p:cSld>
  <p:clrMapOvr>
    <a:masterClrMapping/>
  </p:clrMapOvr>
  <mc:AlternateContent xmlns:mc="http://schemas.openxmlformats.org/markup-compatibility/2006" xmlns:p14="http://schemas.microsoft.com/office/powerpoint/2010/main">
    <mc:Choice Requires="p14">
      <p:transition spd="slow" p14:dur="2000" advTm="151250"/>
    </mc:Choice>
    <mc:Fallback xmlns="">
      <p:transition spd="slow" advTm="15125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4247317"/>
          </a:xfrm>
          <a:prstGeom prst="rect">
            <a:avLst/>
          </a:prstGeom>
          <a:noFill/>
        </p:spPr>
        <p:txBody>
          <a:bodyPr wrap="square" rtlCol="0">
            <a:spAutoFit/>
          </a:bodyPr>
          <a:lstStyle/>
          <a:p>
            <a:pPr algn="ctr" rtl="1"/>
            <a:endParaRPr lang="ar-EG" b="1" u="sng" dirty="0">
              <a:latin typeface="Alexandria" charset="0"/>
              <a:cs typeface="Alexandria" charset="0"/>
            </a:endParaRPr>
          </a:p>
          <a:p>
            <a:pPr algn="r" rtl="1"/>
            <a:r>
              <a:rPr lang="ar-EG" b="1" dirty="0">
                <a:latin typeface="Alexandria" charset="0"/>
                <a:cs typeface="Alexandria" charset="0"/>
              </a:rPr>
              <a:t> الصفات الواجب توافرها بالباحث العلمي عند إعادة الصياغة:</a:t>
            </a:r>
          </a:p>
          <a:p>
            <a:pPr algn="ctr" rtl="1"/>
            <a:endParaRPr lang="ar-EG" b="1" dirty="0">
              <a:latin typeface="Alexandria" charset="0"/>
              <a:cs typeface="Alexandria" charset="0"/>
            </a:endParaRPr>
          </a:p>
          <a:p>
            <a:pPr algn="r" rtl="1"/>
            <a:r>
              <a:rPr lang="ar-EG" dirty="0">
                <a:latin typeface="Alexandria" charset="0"/>
                <a:cs typeface="Alexandria" charset="0"/>
              </a:rPr>
              <a:t>هناك خصائص وصفات عديدة يجب ان يحملها الباحث العلمي عند قيامه بعملية إعادة الصياغة في البحث العلمي، ومن أبرز هذه الخصائص: </a:t>
            </a:r>
          </a:p>
          <a:p>
            <a:pPr algn="r" rtl="1"/>
            <a:endParaRPr lang="ar-EG" b="1" dirty="0">
              <a:latin typeface="Alexandria" charset="0"/>
              <a:cs typeface="Alexandria" charset="0"/>
            </a:endParaRPr>
          </a:p>
          <a:p>
            <a:pPr marL="285750" indent="-285750" algn="r" rtl="1">
              <a:buFont typeface="Wingdings" panose="05000000000000000000" pitchFamily="2" charset="2"/>
              <a:buChar char="q"/>
            </a:pPr>
            <a:r>
              <a:rPr lang="ar-EG" dirty="0">
                <a:latin typeface="Alexandria" charset="0"/>
                <a:cs typeface="Alexandria" charset="0"/>
              </a:rPr>
              <a:t>    امتلاك القدرة على الصياغة اللغوية القوية، فبغض النظر عن لغة النصوص المقتبسة المراد إعادة صياغتها، فإن الباحث ملزم بالإتقان الجيد للغة التي يكتب فيها دراسته، لضمان عدم وجود أخطاء لغوية أو نحوية أو إملائية، لأن هذه الاخطاء تضعف البحث العلمي.</a:t>
            </a:r>
          </a:p>
          <a:p>
            <a:pPr marL="285750" indent="-285750" algn="r" rtl="1">
              <a:buFont typeface="Wingdings" panose="05000000000000000000" pitchFamily="2" charset="2"/>
              <a:buChar char="q"/>
            </a:pPr>
            <a:endParaRPr lang="ar-EG" dirty="0">
              <a:latin typeface="Alexandria" charset="0"/>
              <a:cs typeface="Alexandria" charset="0"/>
            </a:endParaRPr>
          </a:p>
          <a:p>
            <a:pPr marL="285750" indent="-285750" algn="r" rtl="1">
              <a:buFont typeface="Wingdings" panose="05000000000000000000" pitchFamily="2" charset="2"/>
              <a:buChar char="q"/>
            </a:pPr>
            <a:r>
              <a:rPr lang="ar-EG" dirty="0">
                <a:latin typeface="Alexandria" charset="0"/>
                <a:cs typeface="Alexandria" charset="0"/>
              </a:rPr>
              <a:t>    أن يمتلك الباحث الخبرة التي تسمح له إدراك كيفية إعادة الصياغة في البحث العلمي، علماً أن قراءة عدد كبير من الدراسات السابقة المنتمية الى نفس التخصص العلمي تزيد من قدرة الباحث على القيام بإعادة الصياغة بالشكل المطلوب.</a:t>
            </a:r>
          </a:p>
          <a:p>
            <a:pPr marL="285750" indent="-285750" algn="r" rtl="1">
              <a:buFont typeface="Wingdings" panose="05000000000000000000" pitchFamily="2" charset="2"/>
              <a:buChar char="q"/>
            </a:pPr>
            <a:endParaRPr lang="ar-EG" dirty="0">
              <a:latin typeface="Alexandria" charset="0"/>
              <a:cs typeface="Alexandria" charset="0"/>
            </a:endParaRPr>
          </a:p>
          <a:p>
            <a:pPr marL="285750" indent="-285750" algn="r" rtl="1">
              <a:buFont typeface="Wingdings" panose="05000000000000000000" pitchFamily="2" charset="2"/>
              <a:buChar char="q"/>
            </a:pPr>
            <a:r>
              <a:rPr lang="ar-EG" dirty="0">
                <a:latin typeface="Alexandria" charset="0"/>
                <a:cs typeface="Alexandria" charset="0"/>
              </a:rPr>
              <a:t>    امتلاك معارف كبيرة بمعاني الكلمات ومرادفاتها، لكي تحمل إعادة الصياغة نفس محتوى ومضمون النص الأصلي.</a:t>
            </a:r>
          </a:p>
          <a:p>
            <a:pPr algn="ctr" rtl="1"/>
            <a:r>
              <a:rPr lang="ar-EG" b="1" dirty="0">
                <a:latin typeface="Alexandria" charset="0"/>
                <a:cs typeface="Alexandria" charset="0"/>
              </a:rPr>
              <a:t>   </a:t>
            </a:r>
            <a:endParaRPr lang="ar-EG"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4780131"/>
      </p:ext>
    </p:extLst>
  </p:cSld>
  <p:clrMapOvr>
    <a:masterClrMapping/>
  </p:clrMapOvr>
  <mc:AlternateContent xmlns:mc="http://schemas.openxmlformats.org/markup-compatibility/2006" xmlns:p14="http://schemas.microsoft.com/office/powerpoint/2010/main">
    <mc:Choice Requires="p14">
      <p:transition spd="slow" p14:dur="2000" advTm="173585"/>
    </mc:Choice>
    <mc:Fallback xmlns="">
      <p:transition spd="slow" advTm="17358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86065" y="998564"/>
            <a:ext cx="10443410" cy="5193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86064" y="1126143"/>
            <a:ext cx="10154653" cy="2215991"/>
          </a:xfrm>
          <a:prstGeom prst="rect">
            <a:avLst/>
          </a:prstGeom>
          <a:noFill/>
        </p:spPr>
        <p:txBody>
          <a:bodyPr wrap="square" rtlCol="0">
            <a:spAutoFit/>
          </a:bodyPr>
          <a:lstStyle/>
          <a:p>
            <a:pPr algn="ctr" rtl="1"/>
            <a:endParaRPr lang="ar-EG" b="1" u="sng" dirty="0">
              <a:latin typeface="Alexandria" charset="0"/>
              <a:cs typeface="Alexandria" charset="0"/>
            </a:endParaRPr>
          </a:p>
          <a:p>
            <a:pPr algn="ctr" rtl="1"/>
            <a:r>
              <a:rPr lang="ar-EG" sz="2400" b="1" dirty="0">
                <a:latin typeface="Alexandria" charset="0"/>
                <a:cs typeface="Alexandria" charset="0"/>
              </a:rPr>
              <a:t> التكليف الثالث </a:t>
            </a:r>
          </a:p>
          <a:p>
            <a:pPr algn="ctr" rtl="1"/>
            <a:endParaRPr lang="ar-EG" sz="2400" b="1" dirty="0">
              <a:latin typeface="Alexandria" charset="0"/>
              <a:cs typeface="Alexandria" charset="0"/>
            </a:endParaRPr>
          </a:p>
          <a:p>
            <a:pPr algn="ctr" rtl="1"/>
            <a:r>
              <a:rPr lang="ar-EG" sz="2400" b="1" dirty="0">
                <a:latin typeface="Alexandria" charset="0"/>
                <a:cs typeface="Alexandria" charset="0"/>
              </a:rPr>
              <a:t>عرض طريقتين  مختلفتين على الأقل من أساليب صياغة وعرض الدراسات السابقة  من واقع الأبحاث في مجال تخصصك . مع ذكر أسلوب كل طريقة بناء على ما تم شرحه وتناوله في محاضرة اليوم.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24712873"/>
      </p:ext>
    </p:extLst>
  </p:cSld>
  <p:clrMapOvr>
    <a:masterClrMapping/>
  </p:clrMapOvr>
  <mc:AlternateContent xmlns:mc="http://schemas.openxmlformats.org/markup-compatibility/2006" xmlns:p14="http://schemas.microsoft.com/office/powerpoint/2010/main">
    <mc:Choice Requires="p14">
      <p:transition spd="slow" p14:dur="2000" advTm="88639"/>
    </mc:Choice>
    <mc:Fallback xmlns="">
      <p:transition spd="slow" advTm="8863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049"/>
    </mc:Choice>
    <mc:Fallback xmlns="">
      <p:transition spd="slow" advTm="1804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F2EE8CF-583A-4CA2-B0BA-06FDFC63E81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6366</TotalTime>
  <Words>4519</Words>
  <Application>Microsoft Office PowerPoint</Application>
  <PresentationFormat>Widescreen</PresentationFormat>
  <Paragraphs>389</Paragraphs>
  <Slides>39</Slides>
  <Notes>2</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183</cp:revision>
  <dcterms:created xsi:type="dcterms:W3CDTF">2023-04-29T09:08:00Z</dcterms:created>
  <dcterms:modified xsi:type="dcterms:W3CDTF">2024-10-11T20:27:18Z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