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334" r:id="rId2"/>
    <p:sldId id="256" r:id="rId3"/>
    <p:sldId id="292" r:id="rId4"/>
    <p:sldId id="297" r:id="rId5"/>
    <p:sldId id="294" r:id="rId6"/>
    <p:sldId id="298" r:id="rId7"/>
    <p:sldId id="296" r:id="rId8"/>
    <p:sldId id="299" r:id="rId9"/>
    <p:sldId id="300" r:id="rId10"/>
    <p:sldId id="301" r:id="rId11"/>
    <p:sldId id="302" r:id="rId12"/>
    <p:sldId id="366" r:id="rId13"/>
    <p:sldId id="368" r:id="rId14"/>
    <p:sldId id="369" r:id="rId15"/>
    <p:sldId id="370" r:id="rId16"/>
    <p:sldId id="304" r:id="rId17"/>
    <p:sldId id="362" r:id="rId18"/>
    <p:sldId id="363" r:id="rId19"/>
    <p:sldId id="364" r:id="rId20"/>
    <p:sldId id="365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5" r:id="rId31"/>
    <p:sldId id="316" r:id="rId32"/>
    <p:sldId id="317" r:id="rId33"/>
    <p:sldId id="318" r:id="rId34"/>
    <p:sldId id="266" r:id="rId35"/>
    <p:sldId id="319" r:id="rId36"/>
    <p:sldId id="326" r:id="rId37"/>
    <p:sldId id="325" r:id="rId38"/>
    <p:sldId id="324" r:id="rId39"/>
    <p:sldId id="323" r:id="rId40"/>
    <p:sldId id="356" r:id="rId41"/>
    <p:sldId id="354" r:id="rId42"/>
    <p:sldId id="355" r:id="rId43"/>
    <p:sldId id="357" r:id="rId44"/>
    <p:sldId id="361" r:id="rId45"/>
    <p:sldId id="360" r:id="rId46"/>
    <p:sldId id="359" r:id="rId47"/>
    <p:sldId id="322" r:id="rId48"/>
    <p:sldId id="327" r:id="rId49"/>
    <p:sldId id="328" r:id="rId50"/>
    <p:sldId id="331" r:id="rId51"/>
    <p:sldId id="330" r:id="rId52"/>
    <p:sldId id="332" r:id="rId53"/>
    <p:sldId id="333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rt" id="{83EE9AC5-B2A4-4C4F-BBB9-04A50E40B136}">
          <p14:sldIdLst>
            <p14:sldId id="334"/>
          </p14:sldIdLst>
        </p14:section>
        <p14:section name="Home" id="{233AAFF6-DE46-4099-AF85-C0A9103D58DA}">
          <p14:sldIdLst>
            <p14:sldId id="256"/>
          </p14:sldIdLst>
        </p14:section>
        <p14:section name="Introduction" id="{5FB4FE78-67AD-463E-8289-D9C6F91CDA17}">
          <p14:sldIdLst>
            <p14:sldId id="292"/>
            <p14:sldId id="297"/>
            <p14:sldId id="294"/>
            <p14:sldId id="298"/>
            <p14:sldId id="296"/>
            <p14:sldId id="299"/>
          </p14:sldIdLst>
        </p14:section>
        <p14:section name="Related work" id="{FEC683C9-E328-4D99-806E-CDB48EFB9E54}">
          <p14:sldIdLst>
            <p14:sldId id="300"/>
            <p14:sldId id="301"/>
            <p14:sldId id="302"/>
            <p14:sldId id="366"/>
            <p14:sldId id="368"/>
            <p14:sldId id="369"/>
            <p14:sldId id="370"/>
            <p14:sldId id="304"/>
            <p14:sldId id="362"/>
            <p14:sldId id="363"/>
            <p14:sldId id="364"/>
            <p14:sldId id="365"/>
          </p14:sldIdLst>
        </p14:section>
        <p14:section name="Experimental Setup" id="{09E0502F-EEE1-4658-BB80-72185C90CC1D}">
          <p14:sldIdLst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</p14:sldIdLst>
        </p14:section>
        <p14:section name="Methodology" id="{D0415C7E-9855-4356-A796-129A39B8FECE}">
          <p14:sldIdLst>
            <p14:sldId id="318"/>
            <p14:sldId id="266"/>
            <p14:sldId id="319"/>
            <p14:sldId id="326"/>
            <p14:sldId id="325"/>
            <p14:sldId id="324"/>
          </p14:sldIdLst>
        </p14:section>
        <p14:section name="Discussion" id="{499BE507-E790-495F-855E-242BA17E3DC8}">
          <p14:sldIdLst>
            <p14:sldId id="323"/>
            <p14:sldId id="356"/>
            <p14:sldId id="354"/>
            <p14:sldId id="355"/>
            <p14:sldId id="357"/>
            <p14:sldId id="361"/>
            <p14:sldId id="360"/>
            <p14:sldId id="359"/>
          </p14:sldIdLst>
        </p14:section>
        <p14:section name="Conclusion" id="{4DFF54EC-B8C2-44EE-88BD-145EDB0718BC}">
          <p14:sldIdLst>
            <p14:sldId id="322"/>
            <p14:sldId id="327"/>
            <p14:sldId id="328"/>
            <p14:sldId id="331"/>
            <p14:sldId id="330"/>
            <p14:sldId id="332"/>
            <p14:sldId id="3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oory.abuzahra@gmail.com" initials="j" lastIdx="2" clrIdx="0">
    <p:extLst>
      <p:ext uri="{19B8F6BF-5375-455C-9EA6-DF929625EA0E}">
        <p15:presenceInfo xmlns:p15="http://schemas.microsoft.com/office/powerpoint/2012/main" userId="bd08e47e33c4e6e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182A"/>
    <a:srgbClr val="01427A"/>
    <a:srgbClr val="262626"/>
    <a:srgbClr val="1C1C1C"/>
    <a:srgbClr val="222A35"/>
    <a:srgbClr val="1A3A46"/>
    <a:srgbClr val="0E31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027" autoAdjust="0"/>
  </p:normalViewPr>
  <p:slideViewPr>
    <p:cSldViewPr snapToGrid="0">
      <p:cViewPr>
        <p:scale>
          <a:sx n="77" d="100"/>
          <a:sy n="77" d="100"/>
        </p:scale>
        <p:origin x="36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54723-AA75-4699-B90D-774E6536E06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AE33D-557C-4C3A-90D3-2FC80F7C86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128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759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20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274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991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9785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6DE60D-AA13-3196-FBC4-532B259E0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2E23CE-0B4D-33AA-031C-9A93FB7176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13EA71-1FC8-62D6-AF74-0E6A008A20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E38C48-99AD-84DA-D391-2FE6BEC3D1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354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15B808-4878-6018-D5F9-144ACE942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01C750-697D-F7D9-35E7-1009393A45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474FD7-5ACA-4B94-801B-FA66B9C89D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3656C5-D982-5C23-51A6-C6180764D8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202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7A3C6-8FCA-C203-2C19-52FE4043D8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DE8305-747E-4499-0C0D-A67F62A53E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AD6C4B-7019-77FA-3CFD-8F9BB7FFED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C92918-A2FF-64D3-9B7D-2A11F496E3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644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308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282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210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11A99C-77F0-4DE9-661E-481D68AA6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5246C7-E6A2-3F7C-F04D-A992C81AB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184E78-DDE0-6685-D902-C30FD99334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FAA69-8D54-01EE-E0C7-0E38B5D4C2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AE33D-557C-4C3A-90D3-2FC80F7C8675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826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D4876-C1BB-9201-ED7B-EA3B065546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5E203-1F1C-0AF2-5B8A-17DEABD632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C99FB7-1C1B-F712-E8DF-3F084AE55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2C5C0-5482-93CB-4F64-C022BFE0F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DC025-364B-CEE5-FFAF-AA3C68A4D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16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FD4C-046E-6D8B-E177-8A2ED9BAA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7209F-8EDE-1494-0C2B-DB8E2E1CE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0BD0CB-D72A-6695-B4EB-1144CA852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7722C-E279-7F27-38F3-2FFA0219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32DDEC-07CB-04F0-DA98-0BF7C7A62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788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6DB1C-44E7-1A74-E0EC-FC8822E90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6785A0-8BD5-3579-EED1-09B059E668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5CEB8-E029-60F6-AF06-57A0D01F4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3A3B9-474E-634A-CFDF-1364024F4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0C74CF-566D-94AE-420E-E1DA859DA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02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F3E1A-33C8-52E0-C3AC-2777287D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6959CB-967A-0420-D0DD-F011502661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5B80F9-6995-DE5D-5D17-E395F8D4F3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28433A-96A8-4DBF-616E-80A80DE5E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21D307-1EFC-A759-6522-94D21CED1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26101E-A8E7-5A13-4802-F70CD7BC7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225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FC1E1-D39A-7FA3-0982-B8E6C8366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0C6F2-C1B4-6EFF-3B19-10790E4512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97C3FA-8B86-AFFD-1766-AFB47FA526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699875-55B2-9D51-D2A3-383F2B4116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0CDC86-E54E-D65B-B942-9CE4311E8E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739618-F9F4-6791-0FAA-93F0BBB5C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E25924-EBB2-334C-C668-A6B183F65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678B60-11A9-02A9-9E20-4E933A65B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89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D4468-37C1-C396-91A7-1E0DA618C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FA7B4A-8F00-0E8F-68A2-21A1B283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1FB7E5-DB4E-B7A3-8F1B-7620000BA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396819-D9EE-FF44-3FB7-F79CEF0D2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99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FAEA3F-25AB-4CDA-89F8-EFA4BA28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C36CE0-026C-EDC5-53CE-869CFD639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FCBCC4-CBF9-6E16-CE9F-0BD6478E8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157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AD71A-6680-144F-5C61-084DC46D1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5E4A7-6925-11D7-8C4A-3502C5C71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00ABEA-83C5-EEEF-7B6C-BB1417CB91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98A097-0A6B-56CC-6208-B89C934C7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938AC8-36FF-EC57-3CA2-4B78C831C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E1F77E-EFB0-FBB0-27DA-FD7A63679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90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DF6B4-5598-1771-A34F-3A31E3E62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57E69E-A4A1-070C-33D1-CE4947391E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A31D37-A457-6E85-FE65-57C0679DB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E5CB12-37AF-31A0-585F-5BEBB3B87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26BD1F-EBDC-F1D4-2990-5796FBA87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FD126-9465-704F-88FB-5B5733625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148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CD911-9392-D30B-2EC3-D57E37211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BB3AE0-F0F4-1E9F-401F-D9CF12B97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CD0AE-8EB5-7298-7EF4-89510256F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898FE-5158-9F9E-155D-170DCCC42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C2EAC-0DE3-DE41-8C6D-DF8A1C2A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1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DE0D55-05C1-7496-B704-71AB888B1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B452D9-A241-E055-553C-5ADA6A984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C1F1A-71B9-9842-63B5-C70C1A0E1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9C527D-1F28-B771-A703-107F8919A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86688-4428-01CC-668D-B659930FA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045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199BCE-910D-E3C9-EFAE-274CFAB5C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C64A5-4A0B-B3A9-F0E7-812B389310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1EDBD-5D68-8061-A75E-D5977620F7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65166-B95F-496F-BF1B-1400E6BFE29D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9BFE4-3485-5BC2-B42B-C3AAD85154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888B1-A79E-7A60-A508-A11A803B74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3D2C4-B6A1-456D-B2A1-30ADC21A7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363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lenet.com/blog/ai-espionage-what-smes-can-learn-from-novembers-ai-powered-attacks" TargetMode="Externa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slide" Target="slide9.xml"/><Relationship Id="rId18" Type="http://schemas.openxmlformats.org/officeDocument/2006/relationships/slide" Target="slide21.xml"/><Relationship Id="rId26" Type="http://schemas.openxmlformats.org/officeDocument/2006/relationships/image" Target="../media/image18.svg"/><Relationship Id="rId3" Type="http://schemas.openxmlformats.org/officeDocument/2006/relationships/image" Target="../media/image3.jpeg"/><Relationship Id="rId21" Type="http://schemas.openxmlformats.org/officeDocument/2006/relationships/image" Target="../media/image15.svg"/><Relationship Id="rId34" Type="http://schemas.openxmlformats.org/officeDocument/2006/relationships/image" Target="../media/image220.png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17" Type="http://schemas.openxmlformats.org/officeDocument/2006/relationships/image" Target="../media/image13.png"/><Relationship Id="rId25" Type="http://schemas.openxmlformats.org/officeDocument/2006/relationships/image" Target="../media/image17.png"/><Relationship Id="rId33" Type="http://schemas.openxmlformats.org/officeDocument/2006/relationships/slide" Target="slide47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2.svg"/><Relationship Id="rId20" Type="http://schemas.openxmlformats.org/officeDocument/2006/relationships/image" Target="../media/image14.png"/><Relationship Id="rId29" Type="http://schemas.openxmlformats.org/officeDocument/2006/relationships/image" Target="../media/image19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9.svg"/><Relationship Id="rId24" Type="http://schemas.openxmlformats.org/officeDocument/2006/relationships/image" Target="../media/image160.png"/><Relationship Id="rId32" Type="http://schemas.openxmlformats.org/officeDocument/2006/relationships/image" Target="../media/image22.png"/><Relationship Id="rId5" Type="http://schemas.openxmlformats.org/officeDocument/2006/relationships/image" Target="../media/image5.png"/><Relationship Id="rId15" Type="http://schemas.openxmlformats.org/officeDocument/2006/relationships/image" Target="../media/image11.png"/><Relationship Id="rId23" Type="http://schemas.openxmlformats.org/officeDocument/2006/relationships/slide" Target="slide33.xml"/><Relationship Id="rId28" Type="http://schemas.openxmlformats.org/officeDocument/2006/relationships/slide" Target="slide39.xml"/><Relationship Id="rId10" Type="http://schemas.openxmlformats.org/officeDocument/2006/relationships/image" Target="../media/image8.png"/><Relationship Id="rId19" Type="http://schemas.openxmlformats.org/officeDocument/2006/relationships/image" Target="../media/image130.png"/><Relationship Id="rId31" Type="http://schemas.openxmlformats.org/officeDocument/2006/relationships/image" Target="../media/image21.svg"/><Relationship Id="rId4" Type="http://schemas.openxmlformats.org/officeDocument/2006/relationships/image" Target="../media/image4.jpeg"/><Relationship Id="rId9" Type="http://schemas.openxmlformats.org/officeDocument/2006/relationships/image" Target="../media/image71.png"/><Relationship Id="rId14" Type="http://schemas.openxmlformats.org/officeDocument/2006/relationships/image" Target="../media/image100.png"/><Relationship Id="rId22" Type="http://schemas.openxmlformats.org/officeDocument/2006/relationships/image" Target="../media/image16.png"/><Relationship Id="rId27" Type="http://schemas.openxmlformats.org/officeDocument/2006/relationships/image" Target="../media/image19.png"/><Relationship Id="rId30" Type="http://schemas.openxmlformats.org/officeDocument/2006/relationships/image" Target="../media/image20.png"/><Relationship Id="rId8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0.svg"/><Relationship Id="rId18" Type="http://schemas.openxmlformats.org/officeDocument/2006/relationships/image" Target="../media/image33.png"/><Relationship Id="rId26" Type="http://schemas.openxmlformats.org/officeDocument/2006/relationships/image" Target="../media/image41.png"/><Relationship Id="rId3" Type="http://schemas.openxmlformats.org/officeDocument/2006/relationships/image" Target="../media/image15.svg"/><Relationship Id="rId21" Type="http://schemas.openxmlformats.org/officeDocument/2006/relationships/image" Target="../media/image36.svg"/><Relationship Id="rId7" Type="http://schemas.openxmlformats.org/officeDocument/2006/relationships/image" Target="../media/image26.svg"/><Relationship Id="rId12" Type="http://schemas.openxmlformats.org/officeDocument/2006/relationships/image" Target="../media/image29.png"/><Relationship Id="rId17" Type="http://schemas.openxmlformats.org/officeDocument/2006/relationships/image" Target="../media/image32.svg"/><Relationship Id="rId25" Type="http://schemas.openxmlformats.org/officeDocument/2006/relationships/image" Target="../media/image40.svg"/><Relationship Id="rId2" Type="http://schemas.openxmlformats.org/officeDocument/2006/relationships/image" Target="../media/image14.png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12.svg"/><Relationship Id="rId24" Type="http://schemas.openxmlformats.org/officeDocument/2006/relationships/image" Target="../media/image39.png"/><Relationship Id="rId5" Type="http://schemas.openxmlformats.org/officeDocument/2006/relationships/image" Target="../media/image24.svg"/><Relationship Id="rId15" Type="http://schemas.openxmlformats.org/officeDocument/2006/relationships/image" Target="../media/image9.svg"/><Relationship Id="rId23" Type="http://schemas.openxmlformats.org/officeDocument/2006/relationships/image" Target="../media/image38.svg"/><Relationship Id="rId10" Type="http://schemas.openxmlformats.org/officeDocument/2006/relationships/image" Target="../media/image11.png"/><Relationship Id="rId19" Type="http://schemas.openxmlformats.org/officeDocument/2006/relationships/image" Target="../media/image34.svg"/><Relationship Id="rId4" Type="http://schemas.openxmlformats.org/officeDocument/2006/relationships/image" Target="../media/image23.png"/><Relationship Id="rId9" Type="http://schemas.openxmlformats.org/officeDocument/2006/relationships/image" Target="../media/image28.svg"/><Relationship Id="rId14" Type="http://schemas.openxmlformats.org/officeDocument/2006/relationships/image" Target="../media/image8.png"/><Relationship Id="rId22" Type="http://schemas.openxmlformats.org/officeDocument/2006/relationships/image" Target="../media/image37.png"/><Relationship Id="rId27" Type="http://schemas.openxmlformats.org/officeDocument/2006/relationships/image" Target="../media/image42.sv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13" Type="http://schemas.openxmlformats.org/officeDocument/2006/relationships/image" Target="../media/image8.png"/><Relationship Id="rId18" Type="http://schemas.openxmlformats.org/officeDocument/2006/relationships/image" Target="../media/image34.svg"/><Relationship Id="rId26" Type="http://schemas.openxmlformats.org/officeDocument/2006/relationships/image" Target="../media/image42.svg"/><Relationship Id="rId3" Type="http://schemas.openxmlformats.org/officeDocument/2006/relationships/image" Target="../media/image23.png"/><Relationship Id="rId21" Type="http://schemas.openxmlformats.org/officeDocument/2006/relationships/image" Target="../media/image37.png"/><Relationship Id="rId7" Type="http://schemas.openxmlformats.org/officeDocument/2006/relationships/image" Target="../media/image27.png"/><Relationship Id="rId12" Type="http://schemas.openxmlformats.org/officeDocument/2006/relationships/image" Target="../media/image30.svg"/><Relationship Id="rId17" Type="http://schemas.openxmlformats.org/officeDocument/2006/relationships/image" Target="../media/image33.png"/><Relationship Id="rId25" Type="http://schemas.openxmlformats.org/officeDocument/2006/relationships/image" Target="../media/image41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2.svg"/><Relationship Id="rId20" Type="http://schemas.openxmlformats.org/officeDocument/2006/relationships/image" Target="../media/image3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svg"/><Relationship Id="rId11" Type="http://schemas.openxmlformats.org/officeDocument/2006/relationships/image" Target="../media/image29.png"/><Relationship Id="rId24" Type="http://schemas.openxmlformats.org/officeDocument/2006/relationships/image" Target="../media/image40.svg"/><Relationship Id="rId5" Type="http://schemas.openxmlformats.org/officeDocument/2006/relationships/image" Target="../media/image25.png"/><Relationship Id="rId15" Type="http://schemas.openxmlformats.org/officeDocument/2006/relationships/image" Target="../media/image31.png"/><Relationship Id="rId23" Type="http://schemas.openxmlformats.org/officeDocument/2006/relationships/image" Target="../media/image39.png"/><Relationship Id="rId28" Type="http://schemas.openxmlformats.org/officeDocument/2006/relationships/image" Target="../media/image15.svg"/><Relationship Id="rId10" Type="http://schemas.openxmlformats.org/officeDocument/2006/relationships/image" Target="../media/image12.svg"/><Relationship Id="rId19" Type="http://schemas.openxmlformats.org/officeDocument/2006/relationships/image" Target="../media/image35.png"/><Relationship Id="rId4" Type="http://schemas.openxmlformats.org/officeDocument/2006/relationships/image" Target="../media/image24.svg"/><Relationship Id="rId9" Type="http://schemas.openxmlformats.org/officeDocument/2006/relationships/image" Target="../media/image11.png"/><Relationship Id="rId14" Type="http://schemas.openxmlformats.org/officeDocument/2006/relationships/image" Target="../media/image9.svg"/><Relationship Id="rId22" Type="http://schemas.openxmlformats.org/officeDocument/2006/relationships/image" Target="../media/image38.svg"/><Relationship Id="rId27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sv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svg"/><Relationship Id="rId5" Type="http://schemas.openxmlformats.org/officeDocument/2006/relationships/image" Target="../media/image47.svg"/><Relationship Id="rId15" Type="http://schemas.openxmlformats.org/officeDocument/2006/relationships/image" Target="../media/image57.sv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svg"/><Relationship Id="rId14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9.sv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8.png"/><Relationship Id="rId17" Type="http://schemas.openxmlformats.org/officeDocument/2006/relationships/image" Target="../media/image61.svg"/><Relationship Id="rId2" Type="http://schemas.openxmlformats.org/officeDocument/2006/relationships/image" Target="../media/image44.png"/><Relationship Id="rId16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svg"/><Relationship Id="rId5" Type="http://schemas.openxmlformats.org/officeDocument/2006/relationships/image" Target="../media/image47.svg"/><Relationship Id="rId15" Type="http://schemas.openxmlformats.org/officeDocument/2006/relationships/image" Target="../media/image57.sv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svg"/><Relationship Id="rId14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svg"/><Relationship Id="rId18" Type="http://schemas.openxmlformats.org/officeDocument/2006/relationships/image" Target="../media/image8.pn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4.png"/><Relationship Id="rId17" Type="http://schemas.openxmlformats.org/officeDocument/2006/relationships/image" Target="../media/image26.svg"/><Relationship Id="rId2" Type="http://schemas.openxmlformats.org/officeDocument/2006/relationships/image" Target="../media/image44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svg"/><Relationship Id="rId5" Type="http://schemas.openxmlformats.org/officeDocument/2006/relationships/image" Target="../media/image63.svg"/><Relationship Id="rId15" Type="http://schemas.openxmlformats.org/officeDocument/2006/relationships/image" Target="../media/image61.svg"/><Relationship Id="rId10" Type="http://schemas.openxmlformats.org/officeDocument/2006/relationships/image" Target="../media/image52.png"/><Relationship Id="rId19" Type="http://schemas.openxmlformats.org/officeDocument/2006/relationships/image" Target="../media/image9.svg"/><Relationship Id="rId4" Type="http://schemas.openxmlformats.org/officeDocument/2006/relationships/image" Target="../media/image62.png"/><Relationship Id="rId9" Type="http://schemas.openxmlformats.org/officeDocument/2006/relationships/image" Target="../media/image51.svg"/><Relationship Id="rId14" Type="http://schemas.openxmlformats.org/officeDocument/2006/relationships/image" Target="../media/image6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svg"/><Relationship Id="rId18" Type="http://schemas.openxmlformats.org/officeDocument/2006/relationships/image" Target="../media/image25.png"/><Relationship Id="rId3" Type="http://schemas.openxmlformats.org/officeDocument/2006/relationships/image" Target="../media/image45.svg"/><Relationship Id="rId7" Type="http://schemas.openxmlformats.org/officeDocument/2006/relationships/image" Target="../media/image65.svg"/><Relationship Id="rId12" Type="http://schemas.openxmlformats.org/officeDocument/2006/relationships/image" Target="../media/image54.png"/><Relationship Id="rId17" Type="http://schemas.openxmlformats.org/officeDocument/2006/relationships/image" Target="../media/image32.svg"/><Relationship Id="rId2" Type="http://schemas.openxmlformats.org/officeDocument/2006/relationships/image" Target="../media/image44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53.svg"/><Relationship Id="rId5" Type="http://schemas.openxmlformats.org/officeDocument/2006/relationships/image" Target="../media/image47.svg"/><Relationship Id="rId15" Type="http://schemas.openxmlformats.org/officeDocument/2006/relationships/image" Target="../media/image9.svg"/><Relationship Id="rId10" Type="http://schemas.openxmlformats.org/officeDocument/2006/relationships/image" Target="../media/image52.png"/><Relationship Id="rId19" Type="http://schemas.openxmlformats.org/officeDocument/2006/relationships/image" Target="../media/image26.svg"/><Relationship Id="rId4" Type="http://schemas.openxmlformats.org/officeDocument/2006/relationships/image" Target="../media/image46.png"/><Relationship Id="rId9" Type="http://schemas.openxmlformats.org/officeDocument/2006/relationships/image" Target="../media/image51.svg"/><Relationship Id="rId1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55.svg"/><Relationship Id="rId18" Type="http://schemas.openxmlformats.org/officeDocument/2006/relationships/image" Target="../media/image20.pn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4.png"/><Relationship Id="rId17" Type="http://schemas.openxmlformats.org/officeDocument/2006/relationships/image" Target="../media/image32.svg"/><Relationship Id="rId2" Type="http://schemas.openxmlformats.org/officeDocument/2006/relationships/image" Target="../media/image44.pn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svg"/><Relationship Id="rId5" Type="http://schemas.openxmlformats.org/officeDocument/2006/relationships/image" Target="../media/image47.svg"/><Relationship Id="rId15" Type="http://schemas.openxmlformats.org/officeDocument/2006/relationships/image" Target="../media/image9.svg"/><Relationship Id="rId10" Type="http://schemas.openxmlformats.org/officeDocument/2006/relationships/image" Target="../media/image52.png"/><Relationship Id="rId19" Type="http://schemas.openxmlformats.org/officeDocument/2006/relationships/image" Target="../media/image21.svg"/><Relationship Id="rId4" Type="http://schemas.openxmlformats.org/officeDocument/2006/relationships/image" Target="../media/image46.png"/><Relationship Id="rId9" Type="http://schemas.openxmlformats.org/officeDocument/2006/relationships/image" Target="../media/image67.svg"/><Relationship Id="rId1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sv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4.png"/><Relationship Id="rId17" Type="http://schemas.openxmlformats.org/officeDocument/2006/relationships/image" Target="../media/image21.svg"/><Relationship Id="rId2" Type="http://schemas.openxmlformats.org/officeDocument/2006/relationships/image" Target="../media/image44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69.svg"/><Relationship Id="rId5" Type="http://schemas.openxmlformats.org/officeDocument/2006/relationships/image" Target="../media/image47.svg"/><Relationship Id="rId15" Type="http://schemas.openxmlformats.org/officeDocument/2006/relationships/image" Target="../media/image32.svg"/><Relationship Id="rId10" Type="http://schemas.openxmlformats.org/officeDocument/2006/relationships/image" Target="../media/image68.png"/><Relationship Id="rId4" Type="http://schemas.openxmlformats.org/officeDocument/2006/relationships/image" Target="../media/image46.png"/><Relationship Id="rId9" Type="http://schemas.openxmlformats.org/officeDocument/2006/relationships/image" Target="../media/image51.svg"/><Relationship Id="rId14" Type="http://schemas.openxmlformats.org/officeDocument/2006/relationships/image" Target="../media/image31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svg"/><Relationship Id="rId3" Type="http://schemas.openxmlformats.org/officeDocument/2006/relationships/image" Target="../media/image45.svg"/><Relationship Id="rId7" Type="http://schemas.openxmlformats.org/officeDocument/2006/relationships/image" Target="../media/image49.sv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svg"/><Relationship Id="rId5" Type="http://schemas.openxmlformats.org/officeDocument/2006/relationships/image" Target="../media/image47.svg"/><Relationship Id="rId15" Type="http://schemas.openxmlformats.org/officeDocument/2006/relationships/image" Target="../media/image21.sv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svg"/><Relationship Id="rId14" Type="http://schemas.openxmlformats.org/officeDocument/2006/relationships/image" Target="../media/image2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sv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427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DE0045-FC32-C56E-FB3C-D80D1CC41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802AD9-A0A3-A146-5B39-D25458779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643312" y="-157163"/>
            <a:ext cx="9767887" cy="712946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F36EBE-C935-BB67-531F-3110DB2C040A}"/>
              </a:ext>
            </a:extLst>
          </p:cNvPr>
          <p:cNvSpPr/>
          <p:nvPr/>
        </p:nvSpPr>
        <p:spPr>
          <a:xfrm>
            <a:off x="-212584" y="-135732"/>
            <a:ext cx="13079644" cy="7129463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63000">
                <a:schemeClr val="tx2">
                  <a:lumMod val="50000"/>
                </a:schemeClr>
              </a:gs>
              <a:gs pos="40000">
                <a:schemeClr val="tx2">
                  <a:lumMod val="50000"/>
                  <a:alpha val="68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420A77-7359-F038-687F-20CB49E31CF9}"/>
              </a:ext>
            </a:extLst>
          </p:cNvPr>
          <p:cNvSpPr txBox="1"/>
          <p:nvPr/>
        </p:nvSpPr>
        <p:spPr>
          <a:xfrm>
            <a:off x="497680" y="356300"/>
            <a:ext cx="802957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Andalus" panose="02020603050405020304" pitchFamily="18" charset="-78"/>
                <a:ea typeface="Tahoma" panose="020B0604030504040204" pitchFamily="34" charset="0"/>
                <a:cs typeface="Andalus" panose="02020603050405020304" pitchFamily="18" charset="-78"/>
              </a:rPr>
              <a:t>AI- Based Medical Decision Support Framework for Disease Prediction using Natural Language Symptom Descriptions…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00ACC1-5089-C8C6-51E4-DEC47C43144A}"/>
              </a:ext>
            </a:extLst>
          </p:cNvPr>
          <p:cNvSpPr txBox="1"/>
          <p:nvPr/>
        </p:nvSpPr>
        <p:spPr>
          <a:xfrm>
            <a:off x="572623" y="3429000"/>
            <a:ext cx="609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Aptos" panose="020B0004020202020204" pitchFamily="34" charset="0"/>
                <a:ea typeface="Tahoma" panose="020B0604030504040204" pitchFamily="34" charset="0"/>
                <a:cs typeface="Andalus" panose="02020603050405020304" pitchFamily="18" charset="-78"/>
              </a:rPr>
              <a:t>Prepared by: </a:t>
            </a:r>
            <a:r>
              <a:rPr lang="en-US" sz="2400" b="1" dirty="0">
                <a:solidFill>
                  <a:schemeClr val="bg1"/>
                </a:solidFill>
                <a:latin typeface="Aptos" panose="020B0004020202020204" pitchFamily="34" charset="0"/>
                <a:ea typeface="Tahoma" panose="020B0604030504040204" pitchFamily="34" charset="0"/>
                <a:cs typeface="Andalus" panose="02020603050405020304" pitchFamily="18" charset="-78"/>
              </a:rPr>
              <a:t>Mona Mohamad Abdulwahab</a:t>
            </a:r>
          </a:p>
          <a:p>
            <a:r>
              <a:rPr lang="en-US" sz="2400" dirty="0">
                <a:solidFill>
                  <a:schemeClr val="bg1"/>
                </a:solidFill>
                <a:latin typeface="Aptos" panose="020B0004020202020204" pitchFamily="34" charset="0"/>
                <a:ea typeface="Tahoma" panose="020B0604030504040204" pitchFamily="34" charset="0"/>
                <a:cs typeface="Andalus" panose="02020603050405020304" pitchFamily="18" charset="-78"/>
              </a:rPr>
              <a:t>Supervisor: </a:t>
            </a:r>
            <a:r>
              <a:rPr lang="en-US" sz="2400" b="1" dirty="0">
                <a:solidFill>
                  <a:schemeClr val="bg1"/>
                </a:solidFill>
                <a:latin typeface="Aptos" panose="020B0004020202020204" pitchFamily="34" charset="0"/>
                <a:ea typeface="Tahoma" panose="020B0604030504040204" pitchFamily="34" charset="0"/>
                <a:cs typeface="Andalus" panose="02020603050405020304" pitchFamily="18" charset="-78"/>
              </a:rPr>
              <a:t>DR. Hager Saleh</a:t>
            </a:r>
          </a:p>
          <a:p>
            <a:endParaRPr lang="en-US" sz="2400" dirty="0">
              <a:solidFill>
                <a:schemeClr val="bg1"/>
              </a:solidFill>
              <a:latin typeface="Aptos" panose="020B0004020202020204" pitchFamily="34" charset="0"/>
              <a:ea typeface="Tahoma" panose="020B0604030504040204" pitchFamily="34" charset="0"/>
              <a:cs typeface="Andalus" panose="02020603050405020304" pitchFamily="18" charset="-78"/>
            </a:endParaRPr>
          </a:p>
          <a:p>
            <a:r>
              <a:rPr lang="en-US" sz="2400" dirty="0">
                <a:solidFill>
                  <a:schemeClr val="bg1"/>
                </a:solidFill>
                <a:latin typeface="Aptos" panose="020B0004020202020204" pitchFamily="34" charset="0"/>
                <a:ea typeface="Tahoma" panose="020B0604030504040204" pitchFamily="34" charset="0"/>
                <a:cs typeface="Andalus" panose="02020603050405020304" pitchFamily="18" charset="-78"/>
              </a:rPr>
              <a:t>Midocean University</a:t>
            </a:r>
          </a:p>
          <a:p>
            <a:endParaRPr lang="en-US" sz="2400" dirty="0">
              <a:solidFill>
                <a:schemeClr val="bg1"/>
              </a:solidFill>
              <a:latin typeface="Aptos" panose="020B0004020202020204" pitchFamily="34" charset="0"/>
              <a:ea typeface="Tahoma" panose="020B0604030504040204" pitchFamily="34" charset="0"/>
              <a:cs typeface="Andalus" panose="02020603050405020304" pitchFamily="18" charset="-78"/>
            </a:endParaRPr>
          </a:p>
          <a:p>
            <a:r>
              <a:rPr lang="en-US" sz="2400" dirty="0">
                <a:solidFill>
                  <a:schemeClr val="bg1"/>
                </a:solidFill>
                <a:latin typeface="Aptos" panose="020B0004020202020204" pitchFamily="34" charset="0"/>
                <a:ea typeface="Tahoma" panose="020B0604030504040204" pitchFamily="34" charset="0"/>
                <a:cs typeface="Andalus" panose="02020603050405020304" pitchFamily="18" charset="-78"/>
              </a:rPr>
              <a:t>ID No: 233000426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8A399C0-F9FD-5FF1-D0A6-67ADE8D3E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675" y="4250768"/>
            <a:ext cx="3398325" cy="339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2535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BBF6D7-C878-7CAC-A559-9BAA5C0AB0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4E06ED2-5584-675D-E220-C94D9F7E6842}"/>
              </a:ext>
            </a:extLst>
          </p:cNvPr>
          <p:cNvSpPr/>
          <p:nvPr/>
        </p:nvSpPr>
        <p:spPr>
          <a:xfrm>
            <a:off x="-218783" y="-460434"/>
            <a:ext cx="12629564" cy="7592136"/>
          </a:xfrm>
          <a:prstGeom prst="rect">
            <a:avLst/>
          </a:prstGeom>
          <a:solidFill>
            <a:schemeClr val="tx1">
              <a:alpha val="33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3ADCCE-AA63-0DE9-4A7E-372DCEFE0595}"/>
              </a:ext>
            </a:extLst>
          </p:cNvPr>
          <p:cNvSpPr txBox="1"/>
          <p:nvPr/>
        </p:nvSpPr>
        <p:spPr>
          <a:xfrm>
            <a:off x="4638493" y="85818"/>
            <a:ext cx="3072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>
                <a:solidFill>
                  <a:schemeClr val="bg1"/>
                </a:solidFill>
                <a:latin typeface="Segoe UI Variable Display Light" pitchFamily="2" charset="0"/>
                <a:cs typeface="Akhbar MT" pitchFamily="2" charset="-78"/>
              </a:rPr>
              <a:t>TITLE SLIDE</a:t>
            </a:r>
            <a:endParaRPr lang="en-US" sz="4000" dirty="0">
              <a:solidFill>
                <a:schemeClr val="bg1"/>
              </a:solidFill>
              <a:latin typeface="Segoe UI Variable Display Light" pitchFamily="2" charset="0"/>
              <a:cs typeface="Akhbar MT" pitchFamily="2" charset="-78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A95C426-A20C-AE23-DAC0-3B59D52EF4BD}"/>
              </a:ext>
            </a:extLst>
          </p:cNvPr>
          <p:cNvGrpSpPr/>
          <p:nvPr/>
        </p:nvGrpSpPr>
        <p:grpSpPr>
          <a:xfrm>
            <a:off x="2128302" y="1367416"/>
            <a:ext cx="7779674" cy="4515189"/>
            <a:chOff x="2128302" y="1367416"/>
            <a:chExt cx="7779674" cy="4515189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09EB40CF-2D43-A54E-6536-F0D00585CD3B}"/>
                </a:ext>
              </a:extLst>
            </p:cNvPr>
            <p:cNvGrpSpPr/>
            <p:nvPr/>
          </p:nvGrpSpPr>
          <p:grpSpPr>
            <a:xfrm>
              <a:off x="2128302" y="1400069"/>
              <a:ext cx="1645920" cy="1863950"/>
              <a:chOff x="857955" y="1338504"/>
              <a:chExt cx="1645920" cy="1863950"/>
            </a:xfrm>
          </p:grpSpPr>
          <p:sp useBgFill="1">
            <p:nvSpPr>
              <p:cNvPr id="17" name="Oval 16">
                <a:extLst>
                  <a:ext uri="{FF2B5EF4-FFF2-40B4-BE49-F238E27FC236}">
                    <a16:creationId xmlns:a16="http://schemas.microsoft.com/office/drawing/2014/main" id="{919BEC02-03D0-25BC-4271-1429AFA487A1}"/>
                  </a:ext>
                </a:extLst>
              </p:cNvPr>
              <p:cNvSpPr/>
              <p:nvPr/>
            </p:nvSpPr>
            <p:spPr>
              <a:xfrm>
                <a:off x="857955" y="1556534"/>
                <a:ext cx="1645920" cy="164592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 useBgFill="1">
            <p:nvSpPr>
              <p:cNvPr id="26" name="Oval 25">
                <a:extLst>
                  <a:ext uri="{FF2B5EF4-FFF2-40B4-BE49-F238E27FC236}">
                    <a16:creationId xmlns:a16="http://schemas.microsoft.com/office/drawing/2014/main" id="{6BC15220-8366-879E-3FCF-A193F70905BD}"/>
                  </a:ext>
                </a:extLst>
              </p:cNvPr>
              <p:cNvSpPr/>
              <p:nvPr/>
            </p:nvSpPr>
            <p:spPr>
              <a:xfrm>
                <a:off x="1360281" y="1338504"/>
                <a:ext cx="641268" cy="64008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28" name="Graphic 27" descr="Handshake">
                <a:extLst>
                  <a:ext uri="{FF2B5EF4-FFF2-40B4-BE49-F238E27FC236}">
                    <a16:creationId xmlns:a16="http://schemas.microsoft.com/office/drawing/2014/main" id="{AB44C56C-FF9B-B342-F0A1-3D303216AB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376617" y="1350613"/>
                <a:ext cx="641268" cy="641268"/>
              </a:xfrm>
              <a:prstGeom prst="rect">
                <a:avLst/>
              </a:prstGeom>
            </p:spPr>
          </p:pic>
          <mc:AlternateContent xmlns:mc="http://schemas.openxmlformats.org/markup-compatibility/2006" xmlns:psez="http://schemas.microsoft.com/office/powerpoint/2016/sectionzoom">
            <mc:Choice Requires="psez">
              <p:graphicFrame>
                <p:nvGraphicFramePr>
                  <p:cNvPr id="47" name="Section Zoom 46">
                    <a:extLst>
                      <a:ext uri="{FF2B5EF4-FFF2-40B4-BE49-F238E27FC236}">
                        <a16:creationId xmlns:a16="http://schemas.microsoft.com/office/drawing/2014/main" id="{DAE43AFE-368B-B38A-D700-FC0BF0BD91FE}"/>
                      </a:ext>
                    </a:extLst>
                  </p:cNvPr>
                  <p:cNvGraphicFramePr>
                    <a:graphicFrameLocks noChangeAspect="1"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3144764212"/>
                      </p:ext>
                    </p:extLst>
                  </p:nvPr>
                </p:nvGraphicFramePr>
                <p:xfrm>
                  <a:off x="1065044" y="2106403"/>
                  <a:ext cx="1264413" cy="711233"/>
                </p:xfrm>
                <a:graphic>
                  <a:graphicData uri="http://schemas.microsoft.com/office/powerpoint/2016/sectionzoom">
                    <psez:sectionZm>
                      <psez:sectionZmObj sectionId="{5FB4FE78-67AD-463E-8289-D9C6F91CDA17}">
                        <psez:zmPr id="{72BCD2A3-CC91-47F0-B7ED-EDAF0546E5E5}" transitionDur="1000" showBg="0">
                          <p166:blipFill xmlns:p166="http://schemas.microsoft.com/office/powerpoint/2016/6/main">
                            <a:blip r:embed="rId7"/>
                            <a:stretch>
                              <a:fillRect/>
                            </a:stretch>
                          </p166:blipFill>
                          <p166:spPr xmlns:p166="http://schemas.microsoft.com/office/powerpoint/2016/6/main">
                            <a:xfrm>
                              <a:off x="0" y="0"/>
                              <a:ext cx="1264413" cy="711233"/>
                            </a:xfrm>
                            <a:prstGeom prst="rect">
                              <a:avLst/>
                            </a:prstGeom>
                          </p166:spPr>
                        </psez:zmPr>
                      </psez:sectionZmObj>
                    </psez:sectionZm>
                  </a:graphicData>
                </a:graphic>
              </p:graphicFrame>
            </mc:Choice>
            <mc:Fallback xmlns="">
              <p:pic>
                <p:nvPicPr>
                  <p:cNvPr id="47" name="Section Zoom 46">
                    <a:hlinkClick r:id="rId8" action="ppaction://hlinksldjump"/>
                    <a:extLst>
                      <a:ext uri="{FF2B5EF4-FFF2-40B4-BE49-F238E27FC236}">
                        <a16:creationId xmlns:a16="http://schemas.microsoft.com/office/drawing/2014/main" id="{DAE43AFE-368B-B38A-D700-FC0BF0BD91FE}"/>
                      </a:ext>
                    </a:extLst>
                  </p:cNvPr>
                  <p:cNvPicPr>
                    <a:picLocks noGrp="1" noRot="1" noChangeAspect="1" noMove="1" noResize="1" noEditPoints="1" noAdjustHandles="1" noChangeArrowheads="1" noChangeShapeType="1"/>
                  </p:cNvPicPr>
                  <p:nvPr/>
                </p:nvPicPr>
                <p:blipFill>
                  <a:blip r:embed="rId9"/>
                  <a:stretch>
                    <a:fillRect/>
                  </a:stretch>
                </p:blipFill>
                <p:spPr>
                  <a:xfrm>
                    <a:off x="2335391" y="2167968"/>
                    <a:ext cx="1264413" cy="711233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5F95A27C-4908-201E-0A12-8E0E108F93DE}"/>
                </a:ext>
              </a:extLst>
            </p:cNvPr>
            <p:cNvGrpSpPr/>
            <p:nvPr/>
          </p:nvGrpSpPr>
          <p:grpSpPr>
            <a:xfrm>
              <a:off x="5307278" y="1404454"/>
              <a:ext cx="1645920" cy="1859565"/>
              <a:chOff x="3713245" y="1377314"/>
              <a:chExt cx="1645920" cy="1859565"/>
            </a:xfrm>
          </p:grpSpPr>
          <p:sp useBgFill="1">
            <p:nvSpPr>
              <p:cNvPr id="10" name="Oval 9">
                <a:extLst>
                  <a:ext uri="{FF2B5EF4-FFF2-40B4-BE49-F238E27FC236}">
                    <a16:creationId xmlns:a16="http://schemas.microsoft.com/office/drawing/2014/main" id="{670ED1B4-0C8C-C9AD-F674-285EC06166AA}"/>
                  </a:ext>
                </a:extLst>
              </p:cNvPr>
              <p:cNvSpPr/>
              <p:nvPr/>
            </p:nvSpPr>
            <p:spPr>
              <a:xfrm>
                <a:off x="3713245" y="1590959"/>
                <a:ext cx="1645920" cy="164592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 useBgFill="1">
            <p:nvSpPr>
              <p:cNvPr id="32" name="Oval 31">
                <a:extLst>
                  <a:ext uri="{FF2B5EF4-FFF2-40B4-BE49-F238E27FC236}">
                    <a16:creationId xmlns:a16="http://schemas.microsoft.com/office/drawing/2014/main" id="{24B37553-A021-81BE-37EE-614F077ED75E}"/>
                  </a:ext>
                </a:extLst>
              </p:cNvPr>
              <p:cNvSpPr/>
              <p:nvPr/>
            </p:nvSpPr>
            <p:spPr>
              <a:xfrm>
                <a:off x="4207403" y="1404099"/>
                <a:ext cx="641268" cy="64008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34" name="Graphic 33" descr="Magnifying glass">
                <a:extLst>
                  <a:ext uri="{FF2B5EF4-FFF2-40B4-BE49-F238E27FC236}">
                    <a16:creationId xmlns:a16="http://schemas.microsoft.com/office/drawing/2014/main" id="{B29611D6-1DFD-C020-BC18-0EED21D368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4245035" y="1377314"/>
                <a:ext cx="566005" cy="566005"/>
              </a:xfrm>
              <a:prstGeom prst="rect">
                <a:avLst/>
              </a:prstGeom>
            </p:spPr>
          </p:pic>
          <mc:AlternateContent xmlns:mc="http://schemas.openxmlformats.org/markup-compatibility/2006" xmlns:psez="http://schemas.microsoft.com/office/powerpoint/2016/sectionzoom">
            <mc:Choice Requires="psez">
              <p:graphicFrame>
                <p:nvGraphicFramePr>
                  <p:cNvPr id="52" name="Section Zoom 51">
                    <a:extLst>
                      <a:ext uri="{FF2B5EF4-FFF2-40B4-BE49-F238E27FC236}">
                        <a16:creationId xmlns:a16="http://schemas.microsoft.com/office/drawing/2014/main" id="{5228668C-E81B-8F9E-E8BE-05772C55DB2F}"/>
                      </a:ext>
                    </a:extLst>
                  </p:cNvPr>
                  <p:cNvGraphicFramePr>
                    <a:graphicFrameLocks noChangeAspect="1"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3682428583"/>
                      </p:ext>
                    </p:extLst>
                  </p:nvPr>
                </p:nvGraphicFramePr>
                <p:xfrm>
                  <a:off x="3887498" y="2158143"/>
                  <a:ext cx="1281078" cy="720606"/>
                </p:xfrm>
                <a:graphic>
                  <a:graphicData uri="http://schemas.microsoft.com/office/powerpoint/2016/sectionzoom">
                    <psez:sectionZm>
                      <psez:sectionZmObj sectionId="{FEC683C9-E328-4D99-806E-CDB48EFB9E54}">
                        <psez:zmPr id="{48F3B6B7-E50C-4555-A888-CA6AC18BD892}" transitionDur="1000" showBg="0">
                          <p166:blipFill xmlns:p166="http://schemas.microsoft.com/office/powerpoint/2016/6/main">
                            <a:blip r:embed="rId12"/>
                            <a:stretch>
                              <a:fillRect/>
                            </a:stretch>
                          </p166:blipFill>
                          <p166:spPr xmlns:p166="http://schemas.microsoft.com/office/powerpoint/2016/6/main">
                            <a:xfrm>
                              <a:off x="0" y="0"/>
                              <a:ext cx="1281078" cy="720606"/>
                            </a:xfrm>
                            <a:prstGeom prst="rect">
                              <a:avLst/>
                            </a:prstGeom>
                          </p166:spPr>
                        </psez:zmPr>
                      </psez:sectionZmObj>
                    </psez:sectionZm>
                  </a:graphicData>
                </a:graphic>
              </p:graphicFrame>
            </mc:Choice>
            <mc:Fallback xmlns="">
              <p:pic>
                <p:nvPicPr>
                  <p:cNvPr id="52" name="Section Zoom 51">
                    <a:hlinkClick r:id="rId13" action="ppaction://hlinksldjump"/>
                    <a:extLst>
                      <a:ext uri="{FF2B5EF4-FFF2-40B4-BE49-F238E27FC236}">
                        <a16:creationId xmlns:a16="http://schemas.microsoft.com/office/drawing/2014/main" id="{5228668C-E81B-8F9E-E8BE-05772C55DB2F}"/>
                      </a:ext>
                    </a:extLst>
                  </p:cNvPr>
                  <p:cNvPicPr>
                    <a:picLocks noGrp="1" noRot="1" noChangeAspect="1" noMove="1" noResize="1" noEditPoints="1" noAdjustHandles="1" noChangeArrowheads="1" noChangeShapeType="1"/>
                  </p:cNvPicPr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5481531" y="2185283"/>
                    <a:ext cx="1281078" cy="720606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6229B60F-2448-8F7F-451B-83A99774FB37}"/>
                </a:ext>
              </a:extLst>
            </p:cNvPr>
            <p:cNvGrpSpPr/>
            <p:nvPr/>
          </p:nvGrpSpPr>
          <p:grpSpPr>
            <a:xfrm>
              <a:off x="8210689" y="1367416"/>
              <a:ext cx="1645920" cy="1896603"/>
              <a:chOff x="6877571" y="1392453"/>
              <a:chExt cx="1645920" cy="1896603"/>
            </a:xfrm>
          </p:grpSpPr>
          <p:sp useBgFill="1">
            <p:nvSpPr>
              <p:cNvPr id="11" name="Oval 10">
                <a:extLst>
                  <a:ext uri="{FF2B5EF4-FFF2-40B4-BE49-F238E27FC236}">
                    <a16:creationId xmlns:a16="http://schemas.microsoft.com/office/drawing/2014/main" id="{5CA84810-E345-E7D2-A1D1-D4F424E8CBA1}"/>
                  </a:ext>
                </a:extLst>
              </p:cNvPr>
              <p:cNvSpPr/>
              <p:nvPr/>
            </p:nvSpPr>
            <p:spPr>
              <a:xfrm>
                <a:off x="6877571" y="1643136"/>
                <a:ext cx="1645920" cy="164592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 useBgFill="1">
            <p:nvSpPr>
              <p:cNvPr id="37" name="Oval 36">
                <a:extLst>
                  <a:ext uri="{FF2B5EF4-FFF2-40B4-BE49-F238E27FC236}">
                    <a16:creationId xmlns:a16="http://schemas.microsoft.com/office/drawing/2014/main" id="{D08EC3D2-D28A-CE34-57F0-B2C718A5CF16}"/>
                  </a:ext>
                </a:extLst>
              </p:cNvPr>
              <p:cNvSpPr/>
              <p:nvPr/>
            </p:nvSpPr>
            <p:spPr>
              <a:xfrm>
                <a:off x="7412067" y="1392453"/>
                <a:ext cx="641268" cy="64008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33" name="Graphic 32" descr="Gears">
                <a:extLst>
                  <a:ext uri="{FF2B5EF4-FFF2-40B4-BE49-F238E27FC236}">
                    <a16:creationId xmlns:a16="http://schemas.microsoft.com/office/drawing/2014/main" id="{7DE768F3-7FF4-B665-DCAF-86B7C25D37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7449698" y="1395075"/>
                <a:ext cx="604400" cy="604400"/>
              </a:xfrm>
              <a:prstGeom prst="rect">
                <a:avLst/>
              </a:prstGeom>
            </p:spPr>
          </p:pic>
          <mc:AlternateContent xmlns:mc="http://schemas.openxmlformats.org/markup-compatibility/2006" xmlns:psez="http://schemas.microsoft.com/office/powerpoint/2016/sectionzoom">
            <mc:Choice Requires="psez">
              <p:graphicFrame>
                <p:nvGraphicFramePr>
                  <p:cNvPr id="6" name="Section Zoom 5">
                    <a:extLst>
                      <a:ext uri="{FF2B5EF4-FFF2-40B4-BE49-F238E27FC236}">
                        <a16:creationId xmlns:a16="http://schemas.microsoft.com/office/drawing/2014/main" id="{D211825C-DAD6-A35A-013D-7B42DC9AF665}"/>
                      </a:ext>
                    </a:extLst>
                  </p:cNvPr>
                  <p:cNvGraphicFramePr>
                    <a:graphicFrameLocks noChangeAspect="1"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1881117245"/>
                      </p:ext>
                    </p:extLst>
                  </p:nvPr>
                </p:nvGraphicFramePr>
                <p:xfrm>
                  <a:off x="7084413" y="2158143"/>
                  <a:ext cx="1282014" cy="721133"/>
                </p:xfrm>
                <a:graphic>
                  <a:graphicData uri="http://schemas.microsoft.com/office/powerpoint/2016/sectionzoom">
                    <psez:sectionZm>
                      <psez:sectionZmObj sectionId="{09E0502F-EEE1-4658-BB80-72185C90CC1D}">
                        <psez:zmPr id="{0DBE93FE-92C3-4607-96FF-16A76A9A3289}" transitionDur="1000" showBg="0">
                          <p166:blipFill xmlns:p166="http://schemas.microsoft.com/office/powerpoint/2016/6/main">
                            <a:blip r:embed="rId17"/>
                            <a:stretch>
                              <a:fillRect/>
                            </a:stretch>
                          </p166:blipFill>
                          <p166:spPr xmlns:p166="http://schemas.microsoft.com/office/powerpoint/2016/6/main">
                            <a:xfrm>
                              <a:off x="0" y="0"/>
                              <a:ext cx="1282014" cy="721133"/>
                            </a:xfrm>
                            <a:prstGeom prst="rect">
                              <a:avLst/>
                            </a:prstGeom>
                          </p166:spPr>
                        </psez:zmPr>
                      </psez:sectionZmObj>
                    </psez:sectionZm>
                  </a:graphicData>
                </a:graphic>
              </p:graphicFrame>
            </mc:Choice>
            <mc:Fallback xmlns="">
              <p:pic>
                <p:nvPicPr>
                  <p:cNvPr id="6" name="Section Zoom 5">
                    <a:hlinkClick r:id="rId18" action="ppaction://hlinksldjump"/>
                    <a:extLst>
                      <a:ext uri="{FF2B5EF4-FFF2-40B4-BE49-F238E27FC236}">
                        <a16:creationId xmlns:a16="http://schemas.microsoft.com/office/drawing/2014/main" id="{D211825C-DAD6-A35A-013D-7B42DC9AF665}"/>
                      </a:ext>
                    </a:extLst>
                  </p:cNvPr>
                  <p:cNvPicPr>
                    <a:picLocks noGrp="1" noRot="1" noChangeAspect="1" noMove="1" noResize="1" noEditPoints="1" noAdjustHandles="1" noChangeArrowheads="1" noChangeShapeType="1"/>
                  </p:cNvPicPr>
                  <p:nvPr/>
                </p:nvPicPr>
                <p:blipFill>
                  <a:blip r:embed="rId19"/>
                  <a:stretch>
                    <a:fillRect/>
                  </a:stretch>
                </p:blipFill>
                <p:spPr>
                  <a:xfrm>
                    <a:off x="8417531" y="2133106"/>
                    <a:ext cx="1282014" cy="721133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E68BEBB8-8723-6A32-4A5A-68F5C133B39B}"/>
                </a:ext>
              </a:extLst>
            </p:cNvPr>
            <p:cNvGrpSpPr/>
            <p:nvPr/>
          </p:nvGrpSpPr>
          <p:grpSpPr>
            <a:xfrm>
              <a:off x="2168288" y="3858919"/>
              <a:ext cx="1645920" cy="1989430"/>
              <a:chOff x="9688125" y="1315034"/>
              <a:chExt cx="1645920" cy="1989430"/>
            </a:xfrm>
          </p:grpSpPr>
          <p:sp useBgFill="1">
            <p:nvSpPr>
              <p:cNvPr id="12" name="Oval 11">
                <a:extLst>
                  <a:ext uri="{FF2B5EF4-FFF2-40B4-BE49-F238E27FC236}">
                    <a16:creationId xmlns:a16="http://schemas.microsoft.com/office/drawing/2014/main" id="{3BE4838B-ED4D-6BC8-AEBE-8E7C3E72FCC6}"/>
                  </a:ext>
                </a:extLst>
              </p:cNvPr>
              <p:cNvSpPr/>
              <p:nvPr/>
            </p:nvSpPr>
            <p:spPr>
              <a:xfrm>
                <a:off x="9688125" y="1658544"/>
                <a:ext cx="1645920" cy="164592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 useBgFill="1">
            <p:nvSpPr>
              <p:cNvPr id="44" name="Oval 43">
                <a:extLst>
                  <a:ext uri="{FF2B5EF4-FFF2-40B4-BE49-F238E27FC236}">
                    <a16:creationId xmlns:a16="http://schemas.microsoft.com/office/drawing/2014/main" id="{CD116BDB-5822-1F4B-57BC-54FC3B7801C4}"/>
                  </a:ext>
                </a:extLst>
              </p:cNvPr>
              <p:cNvSpPr/>
              <p:nvPr/>
            </p:nvSpPr>
            <p:spPr>
              <a:xfrm>
                <a:off x="10190451" y="1338504"/>
                <a:ext cx="641268" cy="64008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pic>
            <p:nvPicPr>
              <p:cNvPr id="51" name="Graphic 50" descr="Circles with arrows">
                <a:extLst>
                  <a:ext uri="{FF2B5EF4-FFF2-40B4-BE49-F238E27FC236}">
                    <a16:creationId xmlns:a16="http://schemas.microsoft.com/office/drawing/2014/main" id="{8D62C7EE-4E28-AD77-6233-09E1512BA6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10144631" y="1315034"/>
                <a:ext cx="732907" cy="732907"/>
              </a:xfrm>
              <a:prstGeom prst="rect">
                <a:avLst/>
              </a:prstGeom>
            </p:spPr>
          </p:pic>
          <mc:AlternateContent xmlns:mc="http://schemas.openxmlformats.org/markup-compatibility/2006" xmlns:psez="http://schemas.microsoft.com/office/powerpoint/2016/sectionzoom">
            <mc:Choice Requires="psez">
              <p:graphicFrame>
                <p:nvGraphicFramePr>
                  <p:cNvPr id="8" name="Section Zoom 7">
                    <a:extLst>
                      <a:ext uri="{FF2B5EF4-FFF2-40B4-BE49-F238E27FC236}">
                        <a16:creationId xmlns:a16="http://schemas.microsoft.com/office/drawing/2014/main" id="{337ACCEB-AFFC-6849-A8C2-020B225F0CD1}"/>
                      </a:ext>
                    </a:extLst>
                  </p:cNvPr>
                  <p:cNvGraphicFramePr>
                    <a:graphicFrameLocks noChangeAspect="1"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1490364514"/>
                      </p:ext>
                    </p:extLst>
                  </p:nvPr>
                </p:nvGraphicFramePr>
                <p:xfrm>
                  <a:off x="9969835" y="2166756"/>
                  <a:ext cx="1157121" cy="650880"/>
                </p:xfrm>
                <a:graphic>
                  <a:graphicData uri="http://schemas.microsoft.com/office/powerpoint/2016/sectionzoom">
                    <psez:sectionZm>
                      <psez:sectionZmObj sectionId="{D0415C7E-9855-4356-A796-129A39B8FECE}">
                        <psez:zmPr id="{37E16E3B-CD97-4151-B5C4-EE157F0CAEBC}" transitionDur="1000" showBg="0">
                          <p166:blipFill xmlns:p166="http://schemas.microsoft.com/office/powerpoint/2016/6/main">
                            <a:blip r:embed="rId22"/>
                            <a:stretch>
                              <a:fillRect/>
                            </a:stretch>
                          </p166:blipFill>
                          <p166:spPr xmlns:p166="http://schemas.microsoft.com/office/powerpoint/2016/6/main">
                            <a:xfrm>
                              <a:off x="0" y="0"/>
                              <a:ext cx="1157121" cy="650880"/>
                            </a:xfrm>
                            <a:prstGeom prst="rect">
                              <a:avLst/>
                            </a:prstGeom>
                          </p166:spPr>
                        </psez:zmPr>
                      </psez:sectionZmObj>
                    </psez:sectionZm>
                  </a:graphicData>
                </a:graphic>
              </p:graphicFrame>
            </mc:Choice>
            <mc:Fallback xmlns="">
              <p:pic>
                <p:nvPicPr>
                  <p:cNvPr id="8" name="Section Zoom 7">
                    <a:hlinkClick r:id="rId23" action="ppaction://hlinksldjump"/>
                    <a:extLst>
                      <a:ext uri="{FF2B5EF4-FFF2-40B4-BE49-F238E27FC236}">
                        <a16:creationId xmlns:a16="http://schemas.microsoft.com/office/drawing/2014/main" id="{337ACCEB-AFFC-6849-A8C2-020B225F0CD1}"/>
                      </a:ext>
                    </a:extLst>
                  </p:cNvPr>
                  <p:cNvPicPr>
                    <a:picLocks noGrp="1" noRot="1" noChangeAspect="1" noMove="1" noResize="1" noEditPoints="1" noAdjustHandles="1" noChangeArrowheads="1" noChangeShapeType="1"/>
                  </p:cNvPicPr>
                  <p:nvPr/>
                </p:nvPicPr>
                <p:blipFill>
                  <a:blip r:embed="rId24"/>
                  <a:stretch>
                    <a:fillRect/>
                  </a:stretch>
                </p:blipFill>
                <p:spPr>
                  <a:xfrm>
                    <a:off x="2449998" y="4710641"/>
                    <a:ext cx="1157121" cy="650880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72E311B4-A5FB-9F29-B9C3-C3CCE9D4DBFC}"/>
                </a:ext>
              </a:extLst>
            </p:cNvPr>
            <p:cNvGrpSpPr/>
            <p:nvPr/>
          </p:nvGrpSpPr>
          <p:grpSpPr>
            <a:xfrm>
              <a:off x="5307278" y="3977305"/>
              <a:ext cx="1645920" cy="1905300"/>
              <a:chOff x="2329457" y="3730217"/>
              <a:chExt cx="1645920" cy="1905300"/>
            </a:xfrm>
          </p:grpSpPr>
          <p:sp useBgFill="1">
            <p:nvSpPr>
              <p:cNvPr id="20" name="Oval 19">
                <a:extLst>
                  <a:ext uri="{FF2B5EF4-FFF2-40B4-BE49-F238E27FC236}">
                    <a16:creationId xmlns:a16="http://schemas.microsoft.com/office/drawing/2014/main" id="{7185DBE2-3D5C-7807-E4AB-DF3FBC1AA080}"/>
                  </a:ext>
                </a:extLst>
              </p:cNvPr>
              <p:cNvSpPr/>
              <p:nvPr/>
            </p:nvSpPr>
            <p:spPr>
              <a:xfrm>
                <a:off x="2329457" y="3989597"/>
                <a:ext cx="1645920" cy="164592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0AC37339-8547-5791-5754-FB5CA523ECF3}"/>
                  </a:ext>
                </a:extLst>
              </p:cNvPr>
              <p:cNvGrpSpPr/>
              <p:nvPr/>
            </p:nvGrpSpPr>
            <p:grpSpPr>
              <a:xfrm>
                <a:off x="2849155" y="3730217"/>
                <a:ext cx="641268" cy="640080"/>
                <a:chOff x="2849155" y="3730217"/>
                <a:chExt cx="641268" cy="640080"/>
              </a:xfrm>
            </p:grpSpPr>
            <p:sp useBgFill="1">
              <p:nvSpPr>
                <p:cNvPr id="4" name="Oval 3">
                  <a:extLst>
                    <a:ext uri="{FF2B5EF4-FFF2-40B4-BE49-F238E27FC236}">
                      <a16:creationId xmlns:a16="http://schemas.microsoft.com/office/drawing/2014/main" id="{D6E50700-701F-F308-76CD-C44AA19D007B}"/>
                    </a:ext>
                  </a:extLst>
                </p:cNvPr>
                <p:cNvSpPr/>
                <p:nvPr/>
              </p:nvSpPr>
              <p:spPr>
                <a:xfrm>
                  <a:off x="2849155" y="3730217"/>
                  <a:ext cx="641268" cy="640080"/>
                </a:xfrm>
                <a:prstGeom prst="ellipse">
                  <a:avLst/>
                </a:prstGeom>
                <a:ln w="0">
                  <a:solidFill>
                    <a:schemeClr val="bg1"/>
                  </a:solidFill>
                </a:ln>
                <a:effectLst>
                  <a:innerShdw blurRad="317500">
                    <a:schemeClr val="bg1"/>
                  </a:inn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pic>
              <p:nvPicPr>
                <p:cNvPr id="43" name="Graphic 42" descr="Lightbulb and gear">
                  <a:extLst>
                    <a:ext uri="{FF2B5EF4-FFF2-40B4-BE49-F238E27FC236}">
                      <a16:creationId xmlns:a16="http://schemas.microsoft.com/office/drawing/2014/main" id="{BD840467-91BB-E54E-7F77-B91C60BA33F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5">
                  <a:extLst>
                    <a:ext uri="{96DAC541-7B7A-43D3-8B79-37D633B846F1}">
                      <asvg:svgBlip xmlns:asvg="http://schemas.microsoft.com/office/drawing/2016/SVG/main" r:embed="rId2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885617" y="3764473"/>
                  <a:ext cx="550752" cy="550752"/>
                </a:xfrm>
                <a:prstGeom prst="rect">
                  <a:avLst/>
                </a:prstGeom>
              </p:spPr>
            </p:pic>
          </p:grpSp>
          <mc:AlternateContent xmlns:mc="http://schemas.openxmlformats.org/markup-compatibility/2006" xmlns:psez="http://schemas.microsoft.com/office/powerpoint/2016/sectionzoom">
            <mc:Choice Requires="psez">
              <p:graphicFrame>
                <p:nvGraphicFramePr>
                  <p:cNvPr id="16" name="Section Zoom 15">
                    <a:extLst>
                      <a:ext uri="{FF2B5EF4-FFF2-40B4-BE49-F238E27FC236}">
                        <a16:creationId xmlns:a16="http://schemas.microsoft.com/office/drawing/2014/main" id="{A3BDC88F-A82C-E105-FC16-E5C5DB5E07E1}"/>
                      </a:ext>
                    </a:extLst>
                  </p:cNvPr>
                  <p:cNvGraphicFramePr>
                    <a:graphicFrameLocks noChangeAspect="1"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2578257036"/>
                      </p:ext>
                    </p:extLst>
                  </p:nvPr>
                </p:nvGraphicFramePr>
                <p:xfrm>
                  <a:off x="2627766" y="4517360"/>
                  <a:ext cx="1137920" cy="640080"/>
                </p:xfrm>
                <a:graphic>
                  <a:graphicData uri="http://schemas.microsoft.com/office/powerpoint/2016/sectionzoom">
                    <psez:sectionZm>
                      <psez:sectionZmObj sectionId="{499BE507-E790-495F-855E-242BA17E3DC8}">
                        <psez:zmPr id="{A15C75AA-9F4B-4593-8102-C0831AA89FA4}" transitionDur="1000" showBg="0">
                          <p166:blipFill xmlns:p166="http://schemas.microsoft.com/office/powerpoint/2016/6/main">
                            <a:blip r:embed="rId27"/>
                            <a:stretch>
                              <a:fillRect/>
                            </a:stretch>
                          </p166:blipFill>
                          <p166:spPr xmlns:p166="http://schemas.microsoft.com/office/powerpoint/2016/6/main">
                            <a:xfrm>
                              <a:off x="0" y="0"/>
                              <a:ext cx="1137920" cy="640080"/>
                            </a:xfrm>
                            <a:prstGeom prst="rect">
                              <a:avLst/>
                            </a:prstGeom>
                          </p166:spPr>
                        </psez:zmPr>
                      </psez:sectionZmObj>
                    </psez:sectionZm>
                  </a:graphicData>
                </a:graphic>
              </p:graphicFrame>
            </mc:Choice>
            <mc:Fallback xmlns="">
              <p:pic>
                <p:nvPicPr>
                  <p:cNvPr id="16" name="Section Zoom 15">
                    <a:hlinkClick r:id="rId28" action="ppaction://hlinksldjump"/>
                    <a:extLst>
                      <a:ext uri="{FF2B5EF4-FFF2-40B4-BE49-F238E27FC236}">
                        <a16:creationId xmlns:a16="http://schemas.microsoft.com/office/drawing/2014/main" id="{A3BDC88F-A82C-E105-FC16-E5C5DB5E07E1}"/>
                      </a:ext>
                    </a:extLst>
                  </p:cNvPr>
                  <p:cNvPicPr>
                    <a:picLocks noGrp="1" noRot="1" noChangeAspect="1" noMove="1" noResize="1" noEditPoints="1" noAdjustHandles="1" noChangeArrowheads="1" noChangeShapeType="1"/>
                  </p:cNvPicPr>
                  <p:nvPr/>
                </p:nvPicPr>
                <p:blipFill>
                  <a:blip r:embed="rId29"/>
                  <a:stretch>
                    <a:fillRect/>
                  </a:stretch>
                </p:blipFill>
                <p:spPr>
                  <a:xfrm>
                    <a:off x="5605587" y="4764448"/>
                    <a:ext cx="1137920" cy="640080"/>
                  </a:xfrm>
                  <a:prstGeom prst="rect">
                    <a:avLst/>
                  </a:prstGeom>
                </p:spPr>
              </p:pic>
            </mc:Fallback>
          </mc:AlternateContent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8AA7CE91-D1BD-8934-337D-CC0E05B4A7C1}"/>
                </a:ext>
              </a:extLst>
            </p:cNvPr>
            <p:cNvGrpSpPr/>
            <p:nvPr/>
          </p:nvGrpSpPr>
          <p:grpSpPr>
            <a:xfrm>
              <a:off x="8262056" y="3977305"/>
              <a:ext cx="1645920" cy="1863950"/>
              <a:chOff x="8399174" y="3771567"/>
              <a:chExt cx="1645920" cy="1863950"/>
            </a:xfrm>
          </p:grpSpPr>
          <p:sp useBgFill="1">
            <p:nvSpPr>
              <p:cNvPr id="13" name="Oval 12">
                <a:extLst>
                  <a:ext uri="{FF2B5EF4-FFF2-40B4-BE49-F238E27FC236}">
                    <a16:creationId xmlns:a16="http://schemas.microsoft.com/office/drawing/2014/main" id="{8AF7B859-6B22-96A2-2250-BC95D5374F31}"/>
                  </a:ext>
                </a:extLst>
              </p:cNvPr>
              <p:cNvSpPr/>
              <p:nvPr/>
            </p:nvSpPr>
            <p:spPr>
              <a:xfrm>
                <a:off x="8399174" y="3989597"/>
                <a:ext cx="1645920" cy="1645920"/>
              </a:xfrm>
              <a:prstGeom prst="ellipse">
                <a:avLst/>
              </a:prstGeom>
              <a:ln w="0">
                <a:solidFill>
                  <a:schemeClr val="bg1"/>
                </a:solidFill>
              </a:ln>
              <a:effectLst>
                <a:innerShdw blurRad="317500">
                  <a:schemeClr val="bg1"/>
                </a:inn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46745C80-2A22-2AA0-3CE2-268852C238FC}"/>
                  </a:ext>
                </a:extLst>
              </p:cNvPr>
              <p:cNvGrpSpPr/>
              <p:nvPr/>
            </p:nvGrpSpPr>
            <p:grpSpPr>
              <a:xfrm>
                <a:off x="8901499" y="3771567"/>
                <a:ext cx="641268" cy="640080"/>
                <a:chOff x="8901499" y="3771567"/>
                <a:chExt cx="641268" cy="640080"/>
              </a:xfrm>
            </p:grpSpPr>
            <p:sp useBgFill="1">
              <p:nvSpPr>
                <p:cNvPr id="49" name="Oval 48">
                  <a:extLst>
                    <a:ext uri="{FF2B5EF4-FFF2-40B4-BE49-F238E27FC236}">
                      <a16:creationId xmlns:a16="http://schemas.microsoft.com/office/drawing/2014/main" id="{3941C1C8-3014-D944-18E3-26AA98EBE2EF}"/>
                    </a:ext>
                  </a:extLst>
                </p:cNvPr>
                <p:cNvSpPr/>
                <p:nvPr/>
              </p:nvSpPr>
              <p:spPr>
                <a:xfrm>
                  <a:off x="8901499" y="3771567"/>
                  <a:ext cx="641268" cy="640080"/>
                </a:xfrm>
                <a:prstGeom prst="ellipse">
                  <a:avLst/>
                </a:prstGeom>
                <a:ln w="0">
                  <a:solidFill>
                    <a:schemeClr val="bg1"/>
                  </a:solidFill>
                </a:ln>
                <a:effectLst>
                  <a:innerShdw blurRad="317500">
                    <a:schemeClr val="bg1"/>
                  </a:inn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pic>
              <p:nvPicPr>
                <p:cNvPr id="40" name="Graphic 39" descr="Presentation with pie chart">
                  <a:extLst>
                    <a:ext uri="{FF2B5EF4-FFF2-40B4-BE49-F238E27FC236}">
                      <a16:creationId xmlns:a16="http://schemas.microsoft.com/office/drawing/2014/main" id="{44BA4BE0-50A2-39DE-B7D5-3DE6457D19C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0">
                  <a:extLst>
                    <a:ext uri="{96DAC541-7B7A-43D3-8B79-37D633B846F1}">
                      <asvg:svgBlip xmlns:asvg="http://schemas.microsoft.com/office/drawing/2016/SVG/main" r:embed="rId3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55553" y="3815517"/>
                  <a:ext cx="533160" cy="533160"/>
                </a:xfrm>
                <a:prstGeom prst="rect">
                  <a:avLst/>
                </a:prstGeom>
              </p:spPr>
            </p:pic>
          </p:grpSp>
          <mc:AlternateContent xmlns:mc="http://schemas.openxmlformats.org/markup-compatibility/2006" xmlns:psez="http://schemas.microsoft.com/office/powerpoint/2016/sectionzoom">
            <mc:Choice Requires="psez">
              <p:graphicFrame>
                <p:nvGraphicFramePr>
                  <p:cNvPr id="27" name="Section Zoom 26">
                    <a:extLst>
                      <a:ext uri="{FF2B5EF4-FFF2-40B4-BE49-F238E27FC236}">
                        <a16:creationId xmlns:a16="http://schemas.microsoft.com/office/drawing/2014/main" id="{67D474A6-1F4C-FE5D-EC02-9FE45DCF4198}"/>
                      </a:ext>
                    </a:extLst>
                  </p:cNvPr>
                  <p:cNvGraphicFramePr>
                    <a:graphicFrameLocks noChangeAspect="1"/>
                  </p:cNvGraphicFramePr>
                  <p:nvPr>
                    <p:extLst>
                      <p:ext uri="{D42A27DB-BD31-4B8C-83A1-F6EECF244321}">
                        <p14:modId xmlns:p14="http://schemas.microsoft.com/office/powerpoint/2010/main" val="886335601"/>
                      </p:ext>
                    </p:extLst>
                  </p:nvPr>
                </p:nvGraphicFramePr>
                <p:xfrm>
                  <a:off x="8624551" y="4522757"/>
                  <a:ext cx="1195164" cy="672280"/>
                </p:xfrm>
                <a:graphic>
                  <a:graphicData uri="http://schemas.microsoft.com/office/powerpoint/2016/sectionzoom">
                    <psez:sectionZm>
                      <psez:sectionZmObj sectionId="{4DFF54EC-B8C2-44EE-88BD-145EDB0718BC}">
                        <psez:zmPr id="{F04959E2-F88D-4868-9AF6-DE7DE2CABC95}" transitionDur="1000" showBg="0">
                          <p166:blipFill xmlns:p166="http://schemas.microsoft.com/office/powerpoint/2016/6/main">
                            <a:blip r:embed="rId32"/>
                            <a:stretch>
                              <a:fillRect/>
                            </a:stretch>
                          </p166:blipFill>
                          <p166:spPr xmlns:p166="http://schemas.microsoft.com/office/powerpoint/2016/6/main">
                            <a:xfrm>
                              <a:off x="0" y="0"/>
                              <a:ext cx="1195164" cy="672280"/>
                            </a:xfrm>
                            <a:prstGeom prst="rect">
                              <a:avLst/>
                            </a:prstGeom>
                          </p166:spPr>
                        </psez:zmPr>
                      </psez:sectionZmObj>
                    </psez:sectionZm>
                  </a:graphicData>
                </a:graphic>
              </p:graphicFrame>
            </mc:Choice>
            <mc:Fallback xmlns="">
              <p:pic>
                <p:nvPicPr>
                  <p:cNvPr id="27" name="Section Zoom 26">
                    <a:hlinkClick r:id="rId33" action="ppaction://hlinksldjump"/>
                    <a:extLst>
                      <a:ext uri="{FF2B5EF4-FFF2-40B4-BE49-F238E27FC236}">
                        <a16:creationId xmlns:a16="http://schemas.microsoft.com/office/drawing/2014/main" id="{67D474A6-1F4C-FE5D-EC02-9FE45DCF4198}"/>
                      </a:ext>
                    </a:extLst>
                  </p:cNvPr>
                  <p:cNvPicPr>
                    <a:picLocks noGrp="1" noRot="1" noChangeAspect="1" noMove="1" noResize="1" noEditPoints="1" noAdjustHandles="1" noChangeArrowheads="1" noChangeShapeType="1"/>
                  </p:cNvPicPr>
                  <p:nvPr/>
                </p:nvPicPr>
                <p:blipFill>
                  <a:blip r:embed="rId34"/>
                  <a:stretch>
                    <a:fillRect/>
                  </a:stretch>
                </p:blipFill>
                <p:spPr>
                  <a:xfrm>
                    <a:off x="8487433" y="4728495"/>
                    <a:ext cx="1195164" cy="672280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4567585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2EBA07-743B-BAD5-F9DC-1C1CD958CC9E}"/>
              </a:ext>
            </a:extLst>
          </p:cNvPr>
          <p:cNvSpPr txBox="1"/>
          <p:nvPr/>
        </p:nvSpPr>
        <p:spPr>
          <a:xfrm>
            <a:off x="647271" y="1993186"/>
            <a:ext cx="1198994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dirty="0">
                <a:solidFill>
                  <a:schemeClr val="bg1"/>
                </a:solidFill>
              </a:rPr>
              <a:t>Introduction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41C23E2-FC70-7225-4692-08ECFD10A59B}"/>
              </a:ext>
            </a:extLst>
          </p:cNvPr>
          <p:cNvCxnSpPr/>
          <p:nvPr/>
        </p:nvCxnSpPr>
        <p:spPr>
          <a:xfrm>
            <a:off x="873210" y="7624565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2" name="Oval 21">
            <a:extLst>
              <a:ext uri="{FF2B5EF4-FFF2-40B4-BE49-F238E27FC236}">
                <a16:creationId xmlns:a16="http://schemas.microsoft.com/office/drawing/2014/main" id="{38499ACE-7B36-BC87-8A0F-26A4A5E621BA}"/>
              </a:ext>
            </a:extLst>
          </p:cNvPr>
          <p:cNvSpPr/>
          <p:nvPr/>
        </p:nvSpPr>
        <p:spPr>
          <a:xfrm>
            <a:off x="6079664" y="7291822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Graphic 22" descr="Handshake">
            <a:extLst>
              <a:ext uri="{FF2B5EF4-FFF2-40B4-BE49-F238E27FC236}">
                <a16:creationId xmlns:a16="http://schemas.microsoft.com/office/drawing/2014/main" id="{3145A3EE-F9CC-C856-ABDA-FD6A9CD2C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7303931"/>
            <a:ext cx="641268" cy="64126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5702B6F-BB5C-700E-20CC-A4B865FE4A82}"/>
              </a:ext>
            </a:extLst>
          </p:cNvPr>
          <p:cNvSpPr txBox="1"/>
          <p:nvPr/>
        </p:nvSpPr>
        <p:spPr>
          <a:xfrm>
            <a:off x="1273793" y="8252536"/>
            <a:ext cx="1224049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With the rapid growth of technology, artificial intelligence (AI)</a:t>
            </a:r>
          </a:p>
          <a:p>
            <a:r>
              <a:rPr lang="en-US" sz="2800" dirty="0">
                <a:solidFill>
                  <a:schemeClr val="bg1"/>
                </a:solidFill>
              </a:rPr>
              <a:t>has become an essential part of many modern systems. One of</a:t>
            </a:r>
          </a:p>
          <a:p>
            <a:r>
              <a:rPr lang="en-US" sz="2800" dirty="0">
                <a:solidFill>
                  <a:schemeClr val="bg1"/>
                </a:solidFill>
              </a:rPr>
              <a:t>the key challenges today is enabling AI systems to understand</a:t>
            </a:r>
          </a:p>
          <a:p>
            <a:r>
              <a:rPr lang="en-US" sz="2800" dirty="0">
                <a:solidFill>
                  <a:schemeClr val="bg1"/>
                </a:solidFill>
              </a:rPr>
              <a:t>human language as people naturally use it. This is especially</a:t>
            </a:r>
          </a:p>
          <a:p>
            <a:r>
              <a:rPr lang="en-US" sz="2800" dirty="0">
                <a:solidFill>
                  <a:schemeClr val="bg1"/>
                </a:solidFill>
              </a:rPr>
              <a:t>important in healthcare, where patients often describe their</a:t>
            </a:r>
          </a:p>
          <a:p>
            <a:r>
              <a:rPr lang="en-US" sz="2800" dirty="0">
                <a:solidFill>
                  <a:schemeClr val="bg1"/>
                </a:solidFill>
              </a:rPr>
              <a:t>symptoms using free text. Developing AI systems that can</a:t>
            </a:r>
          </a:p>
          <a:p>
            <a:r>
              <a:rPr lang="en-US" sz="2800" dirty="0">
                <a:solidFill>
                  <a:schemeClr val="bg1"/>
                </a:solidFill>
              </a:rPr>
              <a:t>accurately interpret these descriptions can greatly improve</a:t>
            </a:r>
          </a:p>
          <a:p>
            <a:r>
              <a:rPr lang="en-US" sz="2800" dirty="0">
                <a:solidFill>
                  <a:schemeClr val="bg1"/>
                </a:solidFill>
              </a:rPr>
              <a:t>medical decision support and help deliver faster and more</a:t>
            </a:r>
          </a:p>
          <a:p>
            <a:r>
              <a:rPr lang="en-US" sz="2800" dirty="0">
                <a:solidFill>
                  <a:schemeClr val="bg1"/>
                </a:solidFill>
              </a:rPr>
              <a:t>reliable diagnoses</a:t>
            </a:r>
          </a:p>
        </p:txBody>
      </p:sp>
    </p:spTree>
    <p:extLst>
      <p:ext uri="{BB962C8B-B14F-4D97-AF65-F5344CB8AC3E}">
        <p14:creationId xmlns:p14="http://schemas.microsoft.com/office/powerpoint/2010/main" val="224315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86E91E-25C1-AEB0-EA8E-F5EF5C097C32}"/>
              </a:ext>
            </a:extLst>
          </p:cNvPr>
          <p:cNvSpPr txBox="1"/>
          <p:nvPr/>
        </p:nvSpPr>
        <p:spPr>
          <a:xfrm>
            <a:off x="567758" y="601708"/>
            <a:ext cx="11989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Introduction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5C69381-DADE-C980-F377-4F0C66ADC1CA}"/>
              </a:ext>
            </a:extLst>
          </p:cNvPr>
          <p:cNvCxnSpPr/>
          <p:nvPr/>
        </p:nvCxnSpPr>
        <p:spPr>
          <a:xfrm>
            <a:off x="593124" y="1002093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CCF1245E-FB62-23F5-67A9-AF32434D4726}"/>
              </a:ext>
            </a:extLst>
          </p:cNvPr>
          <p:cNvSpPr txBox="1"/>
          <p:nvPr/>
        </p:nvSpPr>
        <p:spPr>
          <a:xfrm>
            <a:off x="1607128" y="1885589"/>
            <a:ext cx="1224049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With the rapid growth of technology, artificial intelligence (AI)</a:t>
            </a:r>
          </a:p>
          <a:p>
            <a:r>
              <a:rPr lang="en-US" sz="2800" dirty="0">
                <a:solidFill>
                  <a:schemeClr val="bg1"/>
                </a:solidFill>
              </a:rPr>
              <a:t>has become an essential part of many modern systems. One of</a:t>
            </a:r>
          </a:p>
          <a:p>
            <a:r>
              <a:rPr lang="en-US" sz="2800" dirty="0">
                <a:solidFill>
                  <a:schemeClr val="bg1"/>
                </a:solidFill>
              </a:rPr>
              <a:t>the key challenges today is enabling AI systems to understand</a:t>
            </a:r>
          </a:p>
          <a:p>
            <a:r>
              <a:rPr lang="en-US" sz="2800" dirty="0">
                <a:solidFill>
                  <a:schemeClr val="bg1"/>
                </a:solidFill>
              </a:rPr>
              <a:t>human language as people naturally use it. This is especially</a:t>
            </a:r>
          </a:p>
          <a:p>
            <a:r>
              <a:rPr lang="en-US" sz="2800" dirty="0">
                <a:solidFill>
                  <a:schemeClr val="bg1"/>
                </a:solidFill>
              </a:rPr>
              <a:t>important in healthcare, where patients often describe their</a:t>
            </a:r>
          </a:p>
          <a:p>
            <a:r>
              <a:rPr lang="en-US" sz="2800" dirty="0">
                <a:solidFill>
                  <a:schemeClr val="bg1"/>
                </a:solidFill>
              </a:rPr>
              <a:t>symptoms using free text. Developing AI systems that can</a:t>
            </a:r>
          </a:p>
          <a:p>
            <a:r>
              <a:rPr lang="en-US" sz="2800" dirty="0">
                <a:solidFill>
                  <a:schemeClr val="bg1"/>
                </a:solidFill>
              </a:rPr>
              <a:t>accurately interpret these descriptions can greatly improve</a:t>
            </a:r>
          </a:p>
          <a:p>
            <a:r>
              <a:rPr lang="en-US" sz="2800" dirty="0">
                <a:solidFill>
                  <a:schemeClr val="bg1"/>
                </a:solidFill>
              </a:rPr>
              <a:t>medical decision support and help deliver faster and more</a:t>
            </a:r>
          </a:p>
          <a:p>
            <a:r>
              <a:rPr lang="en-US" sz="2800" dirty="0">
                <a:solidFill>
                  <a:schemeClr val="bg1"/>
                </a:solidFill>
              </a:rPr>
              <a:t>reliable diagnoses</a:t>
            </a:r>
          </a:p>
        </p:txBody>
      </p:sp>
      <p:sp useBgFill="1">
        <p:nvSpPr>
          <p:cNvPr id="12" name="Oval 11">
            <a:extLst>
              <a:ext uri="{FF2B5EF4-FFF2-40B4-BE49-F238E27FC236}">
                <a16:creationId xmlns:a16="http://schemas.microsoft.com/office/drawing/2014/main" id="{C47EC337-5E04-76E2-34EA-16ED0F115EAB}"/>
              </a:ext>
            </a:extLst>
          </p:cNvPr>
          <p:cNvSpPr/>
          <p:nvPr/>
        </p:nvSpPr>
        <p:spPr>
          <a:xfrm>
            <a:off x="5759030" y="659878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phic 12" descr="Handshake">
            <a:extLst>
              <a:ext uri="{FF2B5EF4-FFF2-40B4-BE49-F238E27FC236}">
                <a16:creationId xmlns:a16="http://schemas.microsoft.com/office/drawing/2014/main" id="{F517AEA6-4D9E-479C-6539-FF52D2995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75366" y="671987"/>
            <a:ext cx="641268" cy="64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093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328A78-5290-B7D9-C823-4BAEDD0D48D0}"/>
              </a:ext>
            </a:extLst>
          </p:cNvPr>
          <p:cNvSpPr txBox="1"/>
          <p:nvPr/>
        </p:nvSpPr>
        <p:spPr>
          <a:xfrm>
            <a:off x="-924233" y="920621"/>
            <a:ext cx="140404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0" dirty="0">
                <a:solidFill>
                  <a:schemeClr val="bg1"/>
                </a:solidFill>
              </a:rPr>
              <a:t>Problem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C28418-0E6D-98AB-6A7B-B1A6B9B14FA9}"/>
              </a:ext>
            </a:extLst>
          </p:cNvPr>
          <p:cNvSpPr txBox="1"/>
          <p:nvPr/>
        </p:nvSpPr>
        <p:spPr>
          <a:xfrm>
            <a:off x="-808047" y="3125639"/>
            <a:ext cx="140404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0" dirty="0">
                <a:solidFill>
                  <a:schemeClr val="bg1"/>
                </a:solidFill>
              </a:rPr>
              <a:t>Statement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1A2A1CC-D243-2C42-B774-5AACFA9FAE18}"/>
              </a:ext>
            </a:extLst>
          </p:cNvPr>
          <p:cNvSpPr txBox="1"/>
          <p:nvPr/>
        </p:nvSpPr>
        <p:spPr>
          <a:xfrm>
            <a:off x="2408515" y="7695473"/>
            <a:ext cx="1124810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The research problem lies in the absence of intelligent</a:t>
            </a:r>
          </a:p>
          <a:p>
            <a:r>
              <a:rPr lang="en-US" sz="2800" dirty="0">
                <a:solidFill>
                  <a:schemeClr val="bg1"/>
                </a:solidFill>
              </a:rPr>
              <a:t>systems capable of accurately interpreting unstructured</a:t>
            </a:r>
          </a:p>
          <a:p>
            <a:r>
              <a:rPr lang="en-US" sz="2800" dirty="0">
                <a:solidFill>
                  <a:schemeClr val="bg1"/>
                </a:solidFill>
              </a:rPr>
              <a:t>symptom text written by patients and predicting the</a:t>
            </a:r>
          </a:p>
          <a:p>
            <a:r>
              <a:rPr lang="en-US" sz="2800" dirty="0">
                <a:solidFill>
                  <a:schemeClr val="bg1"/>
                </a:solidFill>
              </a:rPr>
              <a:t>most likely disease. This study aims to develop an AI</a:t>
            </a:r>
          </a:p>
          <a:p>
            <a:r>
              <a:rPr lang="en-US" sz="2800" dirty="0">
                <a:solidFill>
                  <a:schemeClr val="bg1"/>
                </a:solidFill>
              </a:rPr>
              <a:t>model that can </a:t>
            </a:r>
            <a:r>
              <a:rPr lang="en-US" sz="2800" dirty="0" err="1">
                <a:solidFill>
                  <a:schemeClr val="bg1"/>
                </a:solidFill>
              </a:rPr>
              <a:t>analyse</a:t>
            </a:r>
            <a:r>
              <a:rPr lang="en-US" sz="2800" dirty="0">
                <a:solidFill>
                  <a:schemeClr val="bg1"/>
                </a:solidFill>
              </a:rPr>
              <a:t> symptom descriptions using</a:t>
            </a:r>
          </a:p>
          <a:p>
            <a:r>
              <a:rPr lang="en-US" sz="2800" dirty="0">
                <a:solidFill>
                  <a:schemeClr val="bg1"/>
                </a:solidFill>
              </a:rPr>
              <a:t>NLP ML &amp; DL techniques to improve diagnostic</a:t>
            </a:r>
          </a:p>
          <a:p>
            <a:r>
              <a:rPr lang="en-US" sz="2800" dirty="0">
                <a:solidFill>
                  <a:schemeClr val="bg1"/>
                </a:solidFill>
              </a:rPr>
              <a:t>accuracy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800A4F7-EA4F-32F9-191B-CE6CCE119D31}"/>
              </a:ext>
            </a:extLst>
          </p:cNvPr>
          <p:cNvCxnSpPr/>
          <p:nvPr/>
        </p:nvCxnSpPr>
        <p:spPr>
          <a:xfrm>
            <a:off x="873210" y="7448613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0" name="Oval 19">
            <a:extLst>
              <a:ext uri="{FF2B5EF4-FFF2-40B4-BE49-F238E27FC236}">
                <a16:creationId xmlns:a16="http://schemas.microsoft.com/office/drawing/2014/main" id="{2484F34B-C54D-1702-570D-B2E07260A857}"/>
              </a:ext>
            </a:extLst>
          </p:cNvPr>
          <p:cNvSpPr/>
          <p:nvPr/>
        </p:nvSpPr>
        <p:spPr>
          <a:xfrm>
            <a:off x="6208675" y="7042096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Graphic 20" descr="Handshake">
            <a:extLst>
              <a:ext uri="{FF2B5EF4-FFF2-40B4-BE49-F238E27FC236}">
                <a16:creationId xmlns:a16="http://schemas.microsoft.com/office/drawing/2014/main" id="{8EE222ED-D574-E690-7A65-8496D3344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25011" y="7054205"/>
            <a:ext cx="641268" cy="64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5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E8F88B-51F6-42C6-F172-CBC5DD6A5121}"/>
              </a:ext>
            </a:extLst>
          </p:cNvPr>
          <p:cNvSpPr txBox="1"/>
          <p:nvPr/>
        </p:nvSpPr>
        <p:spPr>
          <a:xfrm>
            <a:off x="577995" y="659364"/>
            <a:ext cx="14040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Problem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F14A58-F2A9-C8A1-A326-78A0E64127AE}"/>
              </a:ext>
            </a:extLst>
          </p:cNvPr>
          <p:cNvSpPr txBox="1"/>
          <p:nvPr/>
        </p:nvSpPr>
        <p:spPr>
          <a:xfrm>
            <a:off x="1494281" y="659364"/>
            <a:ext cx="14040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Statement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A9683C0-5BB5-F5EB-B5D1-4FA470314771}"/>
              </a:ext>
            </a:extLst>
          </p:cNvPr>
          <p:cNvCxnSpPr/>
          <p:nvPr/>
        </p:nvCxnSpPr>
        <p:spPr>
          <a:xfrm>
            <a:off x="593124" y="1002093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C0FC4559-2181-32DA-F016-6CAA35449B44}"/>
              </a:ext>
            </a:extLst>
          </p:cNvPr>
          <p:cNvSpPr txBox="1"/>
          <p:nvPr/>
        </p:nvSpPr>
        <p:spPr>
          <a:xfrm>
            <a:off x="1974175" y="2140493"/>
            <a:ext cx="1124810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The research problem lies in the absence of intelligent</a:t>
            </a:r>
          </a:p>
          <a:p>
            <a:r>
              <a:rPr lang="en-US" sz="2800" dirty="0">
                <a:solidFill>
                  <a:schemeClr val="bg1"/>
                </a:solidFill>
              </a:rPr>
              <a:t>systems capable of accurately interpreting unstructured</a:t>
            </a:r>
          </a:p>
          <a:p>
            <a:r>
              <a:rPr lang="en-US" sz="2800" dirty="0">
                <a:solidFill>
                  <a:schemeClr val="bg1"/>
                </a:solidFill>
              </a:rPr>
              <a:t>symptom text written by patients and predicting the</a:t>
            </a:r>
          </a:p>
          <a:p>
            <a:r>
              <a:rPr lang="en-US" sz="2800" dirty="0">
                <a:solidFill>
                  <a:schemeClr val="bg1"/>
                </a:solidFill>
              </a:rPr>
              <a:t>most likely disease. This study aims to develop an AI</a:t>
            </a:r>
          </a:p>
          <a:p>
            <a:r>
              <a:rPr lang="en-US" sz="2800" dirty="0">
                <a:solidFill>
                  <a:schemeClr val="bg1"/>
                </a:solidFill>
              </a:rPr>
              <a:t>model that can </a:t>
            </a:r>
            <a:r>
              <a:rPr lang="en-US" sz="2800" dirty="0" err="1">
                <a:solidFill>
                  <a:schemeClr val="bg1"/>
                </a:solidFill>
              </a:rPr>
              <a:t>analyse</a:t>
            </a:r>
            <a:r>
              <a:rPr lang="en-US" sz="2800" dirty="0">
                <a:solidFill>
                  <a:schemeClr val="bg1"/>
                </a:solidFill>
              </a:rPr>
              <a:t> symptom descriptions using</a:t>
            </a:r>
          </a:p>
          <a:p>
            <a:r>
              <a:rPr lang="en-US" sz="2800" dirty="0">
                <a:solidFill>
                  <a:schemeClr val="bg1"/>
                </a:solidFill>
              </a:rPr>
              <a:t>NLP ML &amp; DL techniques to improve diagnostic</a:t>
            </a:r>
          </a:p>
          <a:p>
            <a:r>
              <a:rPr lang="en-US" sz="2800" dirty="0">
                <a:solidFill>
                  <a:schemeClr val="bg1"/>
                </a:solidFill>
              </a:rPr>
              <a:t>accuracy</a:t>
            </a:r>
          </a:p>
        </p:txBody>
      </p:sp>
      <p:sp useBgFill="1">
        <p:nvSpPr>
          <p:cNvPr id="9" name="Oval 8">
            <a:extLst>
              <a:ext uri="{FF2B5EF4-FFF2-40B4-BE49-F238E27FC236}">
                <a16:creationId xmlns:a16="http://schemas.microsoft.com/office/drawing/2014/main" id="{3354F69D-3F5D-F714-5134-671136DB9848}"/>
              </a:ext>
            </a:extLst>
          </p:cNvPr>
          <p:cNvSpPr/>
          <p:nvPr/>
        </p:nvSpPr>
        <p:spPr>
          <a:xfrm>
            <a:off x="5637175" y="647255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phic 9" descr="Handshake">
            <a:extLst>
              <a:ext uri="{FF2B5EF4-FFF2-40B4-BE49-F238E27FC236}">
                <a16:creationId xmlns:a16="http://schemas.microsoft.com/office/drawing/2014/main" id="{1D18D12E-B100-6830-A4F4-80B5C013C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53511" y="659364"/>
            <a:ext cx="641268" cy="64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7285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4ED399-52CB-2E47-CB25-BD8B45A1FE16}"/>
              </a:ext>
            </a:extLst>
          </p:cNvPr>
          <p:cNvSpPr txBox="1"/>
          <p:nvPr/>
        </p:nvSpPr>
        <p:spPr>
          <a:xfrm>
            <a:off x="1119808" y="690354"/>
            <a:ext cx="99523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</a:rPr>
              <a:t>Objective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674036-191E-026D-F7E0-F198D64508E4}"/>
              </a:ext>
            </a:extLst>
          </p:cNvPr>
          <p:cNvSpPr txBox="1"/>
          <p:nvPr/>
        </p:nvSpPr>
        <p:spPr>
          <a:xfrm>
            <a:off x="1119808" y="2218164"/>
            <a:ext cx="99523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</a:rPr>
              <a:t>&amp;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C4011D-A8AA-BF57-7BA4-946BBC14BB5C}"/>
              </a:ext>
            </a:extLst>
          </p:cNvPr>
          <p:cNvSpPr txBox="1"/>
          <p:nvPr/>
        </p:nvSpPr>
        <p:spPr>
          <a:xfrm>
            <a:off x="1119808" y="3745974"/>
            <a:ext cx="99523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</a:rPr>
              <a:t>Contribution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A324940-673D-0F31-72DF-EF7C4D52FC52}"/>
              </a:ext>
            </a:extLst>
          </p:cNvPr>
          <p:cNvCxnSpPr/>
          <p:nvPr/>
        </p:nvCxnSpPr>
        <p:spPr>
          <a:xfrm>
            <a:off x="720125" y="7596856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" name="Oval 5">
            <a:extLst>
              <a:ext uri="{FF2B5EF4-FFF2-40B4-BE49-F238E27FC236}">
                <a16:creationId xmlns:a16="http://schemas.microsoft.com/office/drawing/2014/main" id="{1614E6A7-E52A-AA30-D1D7-A85A5F48DEE3}"/>
              </a:ext>
            </a:extLst>
          </p:cNvPr>
          <p:cNvSpPr/>
          <p:nvPr/>
        </p:nvSpPr>
        <p:spPr>
          <a:xfrm>
            <a:off x="6094376" y="7232806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4D005359-0A8A-712D-3F4D-AA951FD5DE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10712" y="7244915"/>
            <a:ext cx="641268" cy="6412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53DEE7A-8421-8E8A-BC05-9FEB224A6366}"/>
              </a:ext>
            </a:extLst>
          </p:cNvPr>
          <p:cNvSpPr txBox="1"/>
          <p:nvPr/>
        </p:nvSpPr>
        <p:spPr>
          <a:xfrm>
            <a:off x="1625600" y="8512106"/>
            <a:ext cx="105664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The main objective of this research is to develop an intelligent medical</a:t>
            </a:r>
          </a:p>
          <a:p>
            <a:r>
              <a:rPr lang="en-US" sz="2400" dirty="0">
                <a:solidFill>
                  <a:schemeClr val="bg1"/>
                </a:solidFill>
              </a:rPr>
              <a:t>decision-support system capable of accurately predicting diseases from</a:t>
            </a:r>
          </a:p>
          <a:p>
            <a:r>
              <a:rPr lang="en-US" sz="2400" dirty="0">
                <a:solidFill>
                  <a:schemeClr val="bg1"/>
                </a:solidFill>
              </a:rPr>
              <a:t>free-text symptom descriptions.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The system integrates both traditional machine learning models using</a:t>
            </a:r>
          </a:p>
          <a:p>
            <a:r>
              <a:rPr lang="en-US" sz="2400" dirty="0">
                <a:solidFill>
                  <a:schemeClr val="bg1"/>
                </a:solidFill>
              </a:rPr>
              <a:t>TF-IDF representations and advanced deep learning models based on</a:t>
            </a:r>
          </a:p>
          <a:p>
            <a:r>
              <a:rPr lang="en-US" sz="2400" dirty="0">
                <a:solidFill>
                  <a:schemeClr val="bg1"/>
                </a:solidFill>
              </a:rPr>
              <a:t>Transformer architectures. The goal is to evaluate, compare, and</a:t>
            </a:r>
          </a:p>
          <a:p>
            <a:r>
              <a:rPr lang="en-US" sz="2400" dirty="0">
                <a:solidFill>
                  <a:schemeClr val="bg1"/>
                </a:solidFill>
              </a:rPr>
              <a:t>identify the best-performing model, thereby demonstrating the potential</a:t>
            </a:r>
          </a:p>
          <a:p>
            <a:r>
              <a:rPr lang="en-US" sz="2400" dirty="0">
                <a:solidFill>
                  <a:schemeClr val="bg1"/>
                </a:solidFill>
              </a:rPr>
              <a:t>of AI in improving early diagnosis, supporting clinicians, and enhancing</a:t>
            </a:r>
          </a:p>
          <a:p>
            <a:r>
              <a:rPr lang="en-US" sz="2400" dirty="0">
                <a:solidFill>
                  <a:schemeClr val="bg1"/>
                </a:solidFill>
              </a:rPr>
              <a:t>the overall efficiency of healthcare services.</a:t>
            </a:r>
          </a:p>
        </p:txBody>
      </p:sp>
    </p:spTree>
    <p:extLst>
      <p:ext uri="{BB962C8B-B14F-4D97-AF65-F5344CB8AC3E}">
        <p14:creationId xmlns:p14="http://schemas.microsoft.com/office/powerpoint/2010/main" val="193707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F3D789-0640-5A7C-CFE5-580D72A284D6}"/>
              </a:ext>
            </a:extLst>
          </p:cNvPr>
          <p:cNvSpPr txBox="1"/>
          <p:nvPr/>
        </p:nvSpPr>
        <p:spPr>
          <a:xfrm>
            <a:off x="548308" y="601454"/>
            <a:ext cx="9952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Objective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B5CD45-CEC6-9A32-6717-C1286E92BE28}"/>
              </a:ext>
            </a:extLst>
          </p:cNvPr>
          <p:cNvSpPr txBox="1"/>
          <p:nvPr/>
        </p:nvSpPr>
        <p:spPr>
          <a:xfrm>
            <a:off x="1538908" y="601454"/>
            <a:ext cx="9952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&amp;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C12453-59B6-133E-1AF8-CEED92551B1C}"/>
              </a:ext>
            </a:extLst>
          </p:cNvPr>
          <p:cNvSpPr txBox="1"/>
          <p:nvPr/>
        </p:nvSpPr>
        <p:spPr>
          <a:xfrm>
            <a:off x="1805608" y="601454"/>
            <a:ext cx="9952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Contribution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745BE09-12E2-DFF9-360B-6C8EFF2693D6}"/>
              </a:ext>
            </a:extLst>
          </p:cNvPr>
          <p:cNvCxnSpPr/>
          <p:nvPr/>
        </p:nvCxnSpPr>
        <p:spPr>
          <a:xfrm>
            <a:off x="593124" y="1002093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6" name="Oval 5">
            <a:extLst>
              <a:ext uri="{FF2B5EF4-FFF2-40B4-BE49-F238E27FC236}">
                <a16:creationId xmlns:a16="http://schemas.microsoft.com/office/drawing/2014/main" id="{298D7986-70F0-902E-398C-803B2E6EA961}"/>
              </a:ext>
            </a:extLst>
          </p:cNvPr>
          <p:cNvSpPr/>
          <p:nvPr/>
        </p:nvSpPr>
        <p:spPr>
          <a:xfrm>
            <a:off x="5967375" y="638043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704C47C4-4D57-B724-B796-14C959D80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83711" y="650152"/>
            <a:ext cx="641268" cy="64126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D27D1DC-381E-8A63-4040-C456CF33F678}"/>
              </a:ext>
            </a:extLst>
          </p:cNvPr>
          <p:cNvSpPr txBox="1"/>
          <p:nvPr/>
        </p:nvSpPr>
        <p:spPr>
          <a:xfrm>
            <a:off x="1498599" y="1917343"/>
            <a:ext cx="105664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The main objective of this research is to develop an intelligent medical</a:t>
            </a:r>
          </a:p>
          <a:p>
            <a:r>
              <a:rPr lang="en-US" sz="2400" dirty="0">
                <a:solidFill>
                  <a:schemeClr val="bg1"/>
                </a:solidFill>
              </a:rPr>
              <a:t>decision-support system capable of accurately predicting diseases from</a:t>
            </a:r>
          </a:p>
          <a:p>
            <a:r>
              <a:rPr lang="en-US" sz="2400" dirty="0">
                <a:solidFill>
                  <a:schemeClr val="bg1"/>
                </a:solidFill>
              </a:rPr>
              <a:t>free-text symptom descriptions.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The system integrates both traditional machine learning models using</a:t>
            </a:r>
          </a:p>
          <a:p>
            <a:r>
              <a:rPr lang="en-US" sz="2400" dirty="0">
                <a:solidFill>
                  <a:schemeClr val="bg1"/>
                </a:solidFill>
              </a:rPr>
              <a:t>TF-IDF representations and advanced deep learning models based on</a:t>
            </a:r>
          </a:p>
          <a:p>
            <a:r>
              <a:rPr lang="en-US" sz="2400" dirty="0">
                <a:solidFill>
                  <a:schemeClr val="bg1"/>
                </a:solidFill>
              </a:rPr>
              <a:t>Transformer architectures. The goal is to evaluate, compare, and</a:t>
            </a:r>
          </a:p>
          <a:p>
            <a:r>
              <a:rPr lang="en-US" sz="2400" dirty="0">
                <a:solidFill>
                  <a:schemeClr val="bg1"/>
                </a:solidFill>
              </a:rPr>
              <a:t>identify the best-performing model, thereby demonstrating the potential</a:t>
            </a:r>
          </a:p>
          <a:p>
            <a:r>
              <a:rPr lang="en-US" sz="2400" dirty="0">
                <a:solidFill>
                  <a:schemeClr val="bg1"/>
                </a:solidFill>
              </a:rPr>
              <a:t>of AI in improving early diagnosis, supporting clinicians, and enhancing</a:t>
            </a:r>
          </a:p>
          <a:p>
            <a:r>
              <a:rPr lang="en-US" sz="2400" dirty="0">
                <a:solidFill>
                  <a:schemeClr val="bg1"/>
                </a:solidFill>
              </a:rPr>
              <a:t>the overall efficiency of healthcare services.</a:t>
            </a:r>
          </a:p>
        </p:txBody>
      </p:sp>
    </p:spTree>
    <p:extLst>
      <p:ext uri="{BB962C8B-B14F-4D97-AF65-F5344CB8AC3E}">
        <p14:creationId xmlns:p14="http://schemas.microsoft.com/office/powerpoint/2010/main" val="29225286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562FCF8-0E32-F812-840F-C0102A3770C6}"/>
              </a:ext>
            </a:extLst>
          </p:cNvPr>
          <p:cNvSpPr txBox="1"/>
          <p:nvPr/>
        </p:nvSpPr>
        <p:spPr>
          <a:xfrm>
            <a:off x="2402237" y="566678"/>
            <a:ext cx="10166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0" dirty="0">
                <a:solidFill>
                  <a:schemeClr val="bg1"/>
                </a:solidFill>
              </a:rPr>
              <a:t>Related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49D0A5-BCA2-D46D-476C-CA5513DD1AA7}"/>
              </a:ext>
            </a:extLst>
          </p:cNvPr>
          <p:cNvSpPr txBox="1"/>
          <p:nvPr/>
        </p:nvSpPr>
        <p:spPr>
          <a:xfrm>
            <a:off x="3533612" y="3026044"/>
            <a:ext cx="10166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0" dirty="0">
                <a:solidFill>
                  <a:schemeClr val="bg1"/>
                </a:solidFill>
              </a:rPr>
              <a:t>Work 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6584AFF-4690-798A-B944-804618B7732F}"/>
              </a:ext>
            </a:extLst>
          </p:cNvPr>
          <p:cNvCxnSpPr/>
          <p:nvPr/>
        </p:nvCxnSpPr>
        <p:spPr>
          <a:xfrm>
            <a:off x="790875" y="7459835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Oval 9">
            <a:extLst>
              <a:ext uri="{FF2B5EF4-FFF2-40B4-BE49-F238E27FC236}">
                <a16:creationId xmlns:a16="http://schemas.microsoft.com/office/drawing/2014/main" id="{C6E6B161-3E8C-7FD3-D018-D211D9E221F7}"/>
              </a:ext>
            </a:extLst>
          </p:cNvPr>
          <p:cNvSpPr/>
          <p:nvPr/>
        </p:nvSpPr>
        <p:spPr>
          <a:xfrm>
            <a:off x="5792763" y="7122529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aphic 10" descr="Magnifying glass">
            <a:extLst>
              <a:ext uri="{FF2B5EF4-FFF2-40B4-BE49-F238E27FC236}">
                <a16:creationId xmlns:a16="http://schemas.microsoft.com/office/drawing/2014/main" id="{493C8BCC-A88D-60F5-4366-BE3D67EC0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30395" y="7095744"/>
            <a:ext cx="566005" cy="5660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227EE-3815-4B84-E283-9234B0AE2577}"/>
              </a:ext>
            </a:extLst>
          </p:cNvPr>
          <p:cNvSpPr txBox="1"/>
          <p:nvPr/>
        </p:nvSpPr>
        <p:spPr>
          <a:xfrm>
            <a:off x="474639" y="7437966"/>
            <a:ext cx="654550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Kumar et al. (2022):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Data type: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Structured numerical clinical data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Models: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SVM, Logistic Regression, Decision Tree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Key result: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SVM achieved the highest accuracy (89%) in diabetes prediction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Esraa Hassan et al. (2024):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Data type: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Unstructured textual symptom descriptions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Models: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BiLSTM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and MCN-BERT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Key result: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MCN-BERT outperformed other models, reaching up to 99.6% accuracy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Al-Qarni et al. (2025):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Data type: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Unstructured textual symptom descriptions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Models: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LSTM, CNN-LSTM, GRU using TF-IDF and tokenization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Key result: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CNN-LSTM achieved the highest accuracy (up to 99.9%)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3AF4B99-71C0-4F99-1DB6-315DA3083A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151437"/>
              </p:ext>
            </p:extLst>
          </p:nvPr>
        </p:nvGraphicFramePr>
        <p:xfrm>
          <a:off x="6488220" y="10448527"/>
          <a:ext cx="5621445" cy="2443465"/>
        </p:xfrm>
        <a:graphic>
          <a:graphicData uri="http://schemas.openxmlformats.org/drawingml/2006/table">
            <a:tbl>
              <a:tblPr/>
              <a:tblGrid>
                <a:gridCol w="1124289">
                  <a:extLst>
                    <a:ext uri="{9D8B030D-6E8A-4147-A177-3AD203B41FA5}">
                      <a16:colId xmlns:a16="http://schemas.microsoft.com/office/drawing/2014/main" val="3931761063"/>
                    </a:ext>
                  </a:extLst>
                </a:gridCol>
                <a:gridCol w="1124289">
                  <a:extLst>
                    <a:ext uri="{9D8B030D-6E8A-4147-A177-3AD203B41FA5}">
                      <a16:colId xmlns:a16="http://schemas.microsoft.com/office/drawing/2014/main" val="1751349149"/>
                    </a:ext>
                  </a:extLst>
                </a:gridCol>
                <a:gridCol w="1124289">
                  <a:extLst>
                    <a:ext uri="{9D8B030D-6E8A-4147-A177-3AD203B41FA5}">
                      <a16:colId xmlns:a16="http://schemas.microsoft.com/office/drawing/2014/main" val="2645915355"/>
                    </a:ext>
                  </a:extLst>
                </a:gridCol>
                <a:gridCol w="1124289">
                  <a:extLst>
                    <a:ext uri="{9D8B030D-6E8A-4147-A177-3AD203B41FA5}">
                      <a16:colId xmlns:a16="http://schemas.microsoft.com/office/drawing/2014/main" val="3586370304"/>
                    </a:ext>
                  </a:extLst>
                </a:gridCol>
                <a:gridCol w="1124289">
                  <a:extLst>
                    <a:ext uri="{9D8B030D-6E8A-4147-A177-3AD203B41FA5}">
                      <a16:colId xmlns:a16="http://schemas.microsoft.com/office/drawing/2014/main" val="4044833147"/>
                    </a:ext>
                  </a:extLst>
                </a:gridCol>
              </a:tblGrid>
              <a:tr h="198264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Study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Data Type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Dataset Source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Models Used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Key Outcome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8414265"/>
                  </a:ext>
                </a:extLst>
              </a:tr>
              <a:tr h="690507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Kumar et al. (2022)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Structured data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pt-BR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PIMA Indians Diabetes Dataset (numerical clinical features)</a:t>
                      </a:r>
                      <a:endParaRPr lang="pt-BR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SVM, Logistic Regression, Decision Tree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SVM achieved the highest accuracy (89%) for diabetes prediction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268337"/>
                  </a:ext>
                </a:extLst>
              </a:tr>
              <a:tr h="572573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fi-FI" sz="800" b="1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Esraa Hassan et al. (2024)</a:t>
                      </a:r>
                      <a:endParaRPr lang="fi-FI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Unstructured text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Symptom–disease dataset (1,200 records) + ADR tweets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BiLSTM, MCN-BERT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MCN-BERT achieved superior accuracy (up to 99.6%)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4114370"/>
                  </a:ext>
                </a:extLst>
              </a:tr>
              <a:tr h="982121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Al-Qarni et al. (2025)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Unstructured text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Custom-built symptom description datasets (24 and 41 diseases)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LSTM, CNN-LSTM, GRU with TF-IDF and tokenization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CNN-LSTM achieved the highest accuracy (up to 99.9%)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07172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116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C034F9-6093-3E2D-559E-04728B790D0E}"/>
              </a:ext>
            </a:extLst>
          </p:cNvPr>
          <p:cNvSpPr txBox="1"/>
          <p:nvPr/>
        </p:nvSpPr>
        <p:spPr>
          <a:xfrm>
            <a:off x="557939" y="600302"/>
            <a:ext cx="1016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Related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CBA87E-D684-66F5-3232-AABBEE023394}"/>
              </a:ext>
            </a:extLst>
          </p:cNvPr>
          <p:cNvSpPr txBox="1"/>
          <p:nvPr/>
        </p:nvSpPr>
        <p:spPr>
          <a:xfrm>
            <a:off x="1358685" y="600302"/>
            <a:ext cx="1016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Work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6BC2015-A954-CCF8-339A-A942C4D4C656}"/>
              </a:ext>
            </a:extLst>
          </p:cNvPr>
          <p:cNvCxnSpPr/>
          <p:nvPr/>
        </p:nvCxnSpPr>
        <p:spPr>
          <a:xfrm>
            <a:off x="656373" y="10309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0AE9311-CA8B-032D-6170-D0D495D7596F}"/>
              </a:ext>
            </a:extLst>
          </p:cNvPr>
          <p:cNvSpPr txBox="1"/>
          <p:nvPr/>
        </p:nvSpPr>
        <p:spPr>
          <a:xfrm>
            <a:off x="276235" y="1360510"/>
            <a:ext cx="6545505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Kumar et al. (2022):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Data type: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Structured numerical clinical data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Models: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SVM, Logistic Regression, Decision Tree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Esraa Hassan et al. (2024):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Data type: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Unstructured textual symptom descriptions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Models: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BiLSTM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and MCN-BERT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Al-Qarni et al. (2025):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Data type: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Unstructured textual symptom descriptions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Models: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LSTM, CNN-LSTM, GRU using TF-IDF and tokenization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D3D1BC42-77C1-82D6-835C-67DECBAE4B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438571"/>
              </p:ext>
            </p:extLst>
          </p:nvPr>
        </p:nvGraphicFramePr>
        <p:xfrm>
          <a:off x="5122843" y="3727311"/>
          <a:ext cx="6402732" cy="2530387"/>
        </p:xfrm>
        <a:graphic>
          <a:graphicData uri="http://schemas.openxmlformats.org/drawingml/2006/table">
            <a:tbl>
              <a:tblPr/>
              <a:tblGrid>
                <a:gridCol w="1600683">
                  <a:extLst>
                    <a:ext uri="{9D8B030D-6E8A-4147-A177-3AD203B41FA5}">
                      <a16:colId xmlns:a16="http://schemas.microsoft.com/office/drawing/2014/main" val="3931761063"/>
                    </a:ext>
                  </a:extLst>
                </a:gridCol>
                <a:gridCol w="1600683">
                  <a:extLst>
                    <a:ext uri="{9D8B030D-6E8A-4147-A177-3AD203B41FA5}">
                      <a16:colId xmlns:a16="http://schemas.microsoft.com/office/drawing/2014/main" val="1751349149"/>
                    </a:ext>
                  </a:extLst>
                </a:gridCol>
                <a:gridCol w="1600683">
                  <a:extLst>
                    <a:ext uri="{9D8B030D-6E8A-4147-A177-3AD203B41FA5}">
                      <a16:colId xmlns:a16="http://schemas.microsoft.com/office/drawing/2014/main" val="2645915355"/>
                    </a:ext>
                  </a:extLst>
                </a:gridCol>
                <a:gridCol w="1600683">
                  <a:extLst>
                    <a:ext uri="{9D8B030D-6E8A-4147-A177-3AD203B41FA5}">
                      <a16:colId xmlns:a16="http://schemas.microsoft.com/office/drawing/2014/main" val="3586370304"/>
                    </a:ext>
                  </a:extLst>
                </a:gridCol>
              </a:tblGrid>
              <a:tr h="205317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Study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Data Type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Dataset Source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Models Used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8414265"/>
                  </a:ext>
                </a:extLst>
              </a:tr>
              <a:tr h="715071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Kumar et al. (2022)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Structured data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pt-BR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PIMA Indians Diabetes Dataset (numerical clinical features)</a:t>
                      </a:r>
                      <a:endParaRPr lang="pt-BR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SVM, Logistic Regression, Decision Tree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268337"/>
                  </a:ext>
                </a:extLst>
              </a:tr>
              <a:tr h="592941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fi-FI" sz="800" b="1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Esraa Hassan et al. (2024)</a:t>
                      </a:r>
                      <a:endParaRPr lang="fi-FI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Unstructured text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Symptom–disease dataset (1,200 records) + ADR tweets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BiLSTM, MCN-BERT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4114370"/>
                  </a:ext>
                </a:extLst>
              </a:tr>
              <a:tr h="1017058"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Al-Qarni et al. (2025)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1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Unstructured text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Custom-built symptom description datasets (24 and 41 diseases)</a:t>
                      </a:r>
                      <a:endParaRPr lang="en-US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0" fontAlgn="ctr">
                        <a:buNone/>
                      </a:pPr>
                      <a:r>
                        <a:rPr 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LSTM, CNN-LSTM, GRU with TF-IDF and tokenization</a:t>
                      </a:r>
                      <a:endParaRPr lang="en-US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5400" marR="25400" marT="12700" marB="1270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0717241"/>
                  </a:ext>
                </a:extLst>
              </a:tr>
            </a:tbl>
          </a:graphicData>
        </a:graphic>
      </p:graphicFrame>
      <p:sp>
        <p:nvSpPr>
          <p:cNvPr id="14" name="Rectangle 4">
            <a:extLst>
              <a:ext uri="{FF2B5EF4-FFF2-40B4-BE49-F238E27FC236}">
                <a16:creationId xmlns:a16="http://schemas.microsoft.com/office/drawing/2014/main" id="{15F5CEDA-124D-A62D-0B32-FE275E77F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6210" y="45803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 useBgFill="1">
        <p:nvSpPr>
          <p:cNvPr id="15" name="Oval 14">
            <a:extLst>
              <a:ext uri="{FF2B5EF4-FFF2-40B4-BE49-F238E27FC236}">
                <a16:creationId xmlns:a16="http://schemas.microsoft.com/office/drawing/2014/main" id="{63E8AF85-C64B-0762-579A-EDE652C932CF}"/>
              </a:ext>
            </a:extLst>
          </p:cNvPr>
          <p:cNvSpPr/>
          <p:nvPr/>
        </p:nvSpPr>
        <p:spPr>
          <a:xfrm>
            <a:off x="5658261" y="693645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Graphic 15" descr="Magnifying glass">
            <a:extLst>
              <a:ext uri="{FF2B5EF4-FFF2-40B4-BE49-F238E27FC236}">
                <a16:creationId xmlns:a16="http://schemas.microsoft.com/office/drawing/2014/main" id="{4EB3E6D9-6C04-6947-BB5E-3BED90C85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95893" y="666860"/>
            <a:ext cx="566005" cy="56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1357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9A3F57-3A2A-7A08-4BA9-5AEAC726EEDF}"/>
              </a:ext>
            </a:extLst>
          </p:cNvPr>
          <p:cNvSpPr txBox="1"/>
          <p:nvPr/>
        </p:nvSpPr>
        <p:spPr>
          <a:xfrm>
            <a:off x="2025112" y="410136"/>
            <a:ext cx="10166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0" dirty="0">
                <a:solidFill>
                  <a:schemeClr val="bg1"/>
                </a:solidFill>
              </a:rPr>
              <a:t>Research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7483B8-51AF-DB29-1942-D0E39CF0BC22}"/>
              </a:ext>
            </a:extLst>
          </p:cNvPr>
          <p:cNvSpPr txBox="1"/>
          <p:nvPr/>
        </p:nvSpPr>
        <p:spPr>
          <a:xfrm>
            <a:off x="3676116" y="2812289"/>
            <a:ext cx="10166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0" dirty="0">
                <a:solidFill>
                  <a:schemeClr val="bg1"/>
                </a:solidFill>
              </a:rPr>
              <a:t>Gaps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E341671-51CF-06C1-91AB-A5168E3A267D}"/>
              </a:ext>
            </a:extLst>
          </p:cNvPr>
          <p:cNvCxnSpPr/>
          <p:nvPr/>
        </p:nvCxnSpPr>
        <p:spPr>
          <a:xfrm>
            <a:off x="656373" y="76731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CCFB349-814E-6893-C580-C7349CBC1BAD}"/>
              </a:ext>
            </a:extLst>
          </p:cNvPr>
          <p:cNvSpPr txBox="1"/>
          <p:nvPr/>
        </p:nvSpPr>
        <p:spPr>
          <a:xfrm>
            <a:off x="2010738" y="7944935"/>
            <a:ext cx="817052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br>
              <a:rPr lang="en-US" b="0" dirty="0">
                <a:effectLst/>
              </a:rPr>
            </a:b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 Type: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Most existing studies rely primarily on </a:t>
            </a: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structured 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with limited exploration of </a:t>
            </a: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unstructured textual symptom descriptions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using advanced NLP techniques.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b="0" dirty="0">
                <a:effectLst/>
              </a:rPr>
            </a:b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Models: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Many works focus on classical machine learning or selected deep learning models, with limited evaluation of advanced transformer-based architectures such as </a:t>
            </a:r>
            <a:r>
              <a:rPr lang="en-US" sz="1800" b="1" i="0" u="none" strike="noStrike" dirty="0" err="1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ClinicalBERT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Few studies compare classical machine learning models with transformer-based models.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b="0" dirty="0">
                <a:effectLst/>
              </a:rPr>
            </a:br>
            <a:br>
              <a:rPr lang="en-US" b="0" dirty="0">
                <a:effectLst/>
              </a:rPr>
            </a:b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 Sources: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Several studies use </a:t>
            </a: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private or custom-built datasets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, which restrict reproducibility and hinder fair benchmarking across studies.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sp useBgFill="1">
        <p:nvSpPr>
          <p:cNvPr id="6" name="Oval 5">
            <a:extLst>
              <a:ext uri="{FF2B5EF4-FFF2-40B4-BE49-F238E27FC236}">
                <a16:creationId xmlns:a16="http://schemas.microsoft.com/office/drawing/2014/main" id="{069E49E3-E021-FACF-78DB-0BDABED103C5}"/>
              </a:ext>
            </a:extLst>
          </p:cNvPr>
          <p:cNvSpPr/>
          <p:nvPr/>
        </p:nvSpPr>
        <p:spPr>
          <a:xfrm>
            <a:off x="5775365" y="7405715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F8375D4F-2615-0066-4A2A-7155DF86D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12997" y="7378930"/>
            <a:ext cx="566005" cy="56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50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B20C2C9-765D-1B9E-1C55-00ADADE46091}"/>
              </a:ext>
            </a:extLst>
          </p:cNvPr>
          <p:cNvSpPr/>
          <p:nvPr/>
        </p:nvSpPr>
        <p:spPr>
          <a:xfrm>
            <a:off x="914400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D2516B-1069-803D-88E4-23D3D75C5B38}"/>
              </a:ext>
            </a:extLst>
          </p:cNvPr>
          <p:cNvSpPr/>
          <p:nvPr/>
        </p:nvSpPr>
        <p:spPr>
          <a:xfrm>
            <a:off x="4778189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9DC3957-03EF-1A8B-CCBF-9FCFD732D760}"/>
              </a:ext>
            </a:extLst>
          </p:cNvPr>
          <p:cNvSpPr/>
          <p:nvPr/>
        </p:nvSpPr>
        <p:spPr>
          <a:xfrm>
            <a:off x="8641978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8D5A0E-0B56-9E7B-4866-BA53A0C7EB23}"/>
              </a:ext>
            </a:extLst>
          </p:cNvPr>
          <p:cNvSpPr txBox="1"/>
          <p:nvPr/>
        </p:nvSpPr>
        <p:spPr>
          <a:xfrm>
            <a:off x="1111623" y="1551560"/>
            <a:ext cx="2241176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Type: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Most existing studies rely primarily on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structured 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with limited exploration of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unstructured textual symptom descriptions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using advanced NLP techniques</a:t>
            </a:r>
            <a:br>
              <a:rPr lang="en-US" b="0" dirty="0">
                <a:solidFill>
                  <a:schemeClr val="tx2">
                    <a:lumMod val="50000"/>
                  </a:schemeClr>
                </a:solidFill>
                <a:effectLst/>
              </a:rPr>
            </a:b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5CFBCA-26BE-975E-B688-8B2AA743EB5A}"/>
              </a:ext>
            </a:extLst>
          </p:cNvPr>
          <p:cNvSpPr txBox="1"/>
          <p:nvPr/>
        </p:nvSpPr>
        <p:spPr>
          <a:xfrm>
            <a:off x="4778189" y="1551560"/>
            <a:ext cx="263562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Models: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Many works focus on classical machine learning or selected deep learning models, with limited evaluation of advanced transformer-based architectures such as </a:t>
            </a:r>
            <a:r>
              <a:rPr lang="en-US" sz="1800" b="1" i="0" u="none" strike="noStrike" dirty="0" err="1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ClinicalBERT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Century Gothic" panose="020B0502020202020204" pitchFamily="34" charset="0"/>
              </a:rPr>
              <a:t> Few studies compare classical machine learning models with transformer-based models</a:t>
            </a: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4ED289-C7A3-FB7C-D166-C37EEBFD29FF}"/>
              </a:ext>
            </a:extLst>
          </p:cNvPr>
          <p:cNvSpPr txBox="1"/>
          <p:nvPr/>
        </p:nvSpPr>
        <p:spPr>
          <a:xfrm>
            <a:off x="8749553" y="1551560"/>
            <a:ext cx="25280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Sources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Several studies use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private or custom-built datasets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which restrict reproducibility and hinder fair benchmarking across studies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77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6B6D49-3541-C51D-3E93-7E3C22F73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312D242-542A-0632-EF7F-732A3CF7BB57}"/>
              </a:ext>
            </a:extLst>
          </p:cNvPr>
          <p:cNvSpPr/>
          <p:nvPr/>
        </p:nvSpPr>
        <p:spPr>
          <a:xfrm>
            <a:off x="412376" y="824753"/>
            <a:ext cx="3890683" cy="530710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C4F6678-314E-2D79-0F34-D11127ADE35D}"/>
              </a:ext>
            </a:extLst>
          </p:cNvPr>
          <p:cNvSpPr/>
          <p:nvPr/>
        </p:nvSpPr>
        <p:spPr>
          <a:xfrm>
            <a:off x="4778189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D2A1AB4-C841-DEF2-F0CD-7A803E841634}"/>
              </a:ext>
            </a:extLst>
          </p:cNvPr>
          <p:cNvSpPr/>
          <p:nvPr/>
        </p:nvSpPr>
        <p:spPr>
          <a:xfrm>
            <a:off x="8641978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C6E629-2250-D566-090D-12EC90A39AAE}"/>
              </a:ext>
            </a:extLst>
          </p:cNvPr>
          <p:cNvSpPr txBox="1"/>
          <p:nvPr/>
        </p:nvSpPr>
        <p:spPr>
          <a:xfrm>
            <a:off x="1308847" y="1551560"/>
            <a:ext cx="2241176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Type: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Most existing studies rely primarily on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structured 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with limited exploration of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unstructured textual symptom descriptions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using advanced NLP techniques</a:t>
            </a:r>
            <a:br>
              <a:rPr lang="en-US" b="0" dirty="0">
                <a:solidFill>
                  <a:schemeClr val="tx2">
                    <a:lumMod val="50000"/>
                  </a:schemeClr>
                </a:solidFill>
                <a:effectLst/>
              </a:rPr>
            </a:b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7EFE71-300D-B8A3-DD55-6E547D297B9F}"/>
              </a:ext>
            </a:extLst>
          </p:cNvPr>
          <p:cNvSpPr txBox="1"/>
          <p:nvPr/>
        </p:nvSpPr>
        <p:spPr>
          <a:xfrm>
            <a:off x="4778189" y="1551560"/>
            <a:ext cx="263562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Models: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Many works focus on classical machine learning or selected deep learning models, with limited evaluation of advanced transformer-based architectures such as </a:t>
            </a:r>
            <a:r>
              <a:rPr lang="en-US" sz="1800" b="1" i="0" u="none" strike="noStrike" dirty="0" err="1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ClinicalBERT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Century Gothic" panose="020B0502020202020204" pitchFamily="34" charset="0"/>
              </a:rPr>
              <a:t> Few studies compare classical machine learning models with transformer-based models</a:t>
            </a: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3ED2D5-C444-F81B-3020-778F0676BC0A}"/>
              </a:ext>
            </a:extLst>
          </p:cNvPr>
          <p:cNvSpPr txBox="1"/>
          <p:nvPr/>
        </p:nvSpPr>
        <p:spPr>
          <a:xfrm>
            <a:off x="8749553" y="1551560"/>
            <a:ext cx="25280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Sources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Several studies use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private or custom-built datasets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which restrict reproducibility and hinder fair benchmarking across studies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9758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4BEF6B-EE33-1101-DE60-C63B3E91D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5838DF4-CAE1-6BE2-914E-64D8774EDF22}"/>
              </a:ext>
            </a:extLst>
          </p:cNvPr>
          <p:cNvSpPr/>
          <p:nvPr/>
        </p:nvSpPr>
        <p:spPr>
          <a:xfrm>
            <a:off x="914400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958898-5973-E717-A786-324B6ED4FD60}"/>
              </a:ext>
            </a:extLst>
          </p:cNvPr>
          <p:cNvSpPr/>
          <p:nvPr/>
        </p:nvSpPr>
        <p:spPr>
          <a:xfrm>
            <a:off x="4267200" y="970427"/>
            <a:ext cx="383689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181FB55-B354-1FFE-E2F0-2E647F907957}"/>
              </a:ext>
            </a:extLst>
          </p:cNvPr>
          <p:cNvSpPr/>
          <p:nvPr/>
        </p:nvSpPr>
        <p:spPr>
          <a:xfrm>
            <a:off x="8641978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6CE8AB-FDDA-551E-3F12-AAF646573D04}"/>
              </a:ext>
            </a:extLst>
          </p:cNvPr>
          <p:cNvSpPr txBox="1"/>
          <p:nvPr/>
        </p:nvSpPr>
        <p:spPr>
          <a:xfrm>
            <a:off x="1111623" y="1551560"/>
            <a:ext cx="2241176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Type: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Most existing studies rely primarily on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structured 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with limited exploration of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unstructured textual symptom descriptions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using advanced NLP techniques</a:t>
            </a:r>
            <a:br>
              <a:rPr lang="en-US" b="0" dirty="0">
                <a:solidFill>
                  <a:schemeClr val="tx2">
                    <a:lumMod val="50000"/>
                  </a:schemeClr>
                </a:solidFill>
                <a:effectLst/>
              </a:rPr>
            </a:b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0D9480-3A64-2ABD-2A6B-DF717C85C2BF}"/>
              </a:ext>
            </a:extLst>
          </p:cNvPr>
          <p:cNvSpPr txBox="1"/>
          <p:nvPr/>
        </p:nvSpPr>
        <p:spPr>
          <a:xfrm>
            <a:off x="4778189" y="1551560"/>
            <a:ext cx="263562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Models: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Many works focus on classical machine learning or selected deep learning models, with limited evaluation of advanced transformer-based architectures such as </a:t>
            </a:r>
            <a:r>
              <a:rPr lang="en-US" sz="1800" b="1" i="0" u="none" strike="noStrike" dirty="0" err="1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ClinicalBERT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Century Gothic" panose="020B0502020202020204" pitchFamily="34" charset="0"/>
              </a:rPr>
              <a:t> Few studies compare classical machine learning models with transformer-based models</a:t>
            </a: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06796A-18CE-86CD-B654-2EA46BF483AD}"/>
              </a:ext>
            </a:extLst>
          </p:cNvPr>
          <p:cNvSpPr txBox="1"/>
          <p:nvPr/>
        </p:nvSpPr>
        <p:spPr>
          <a:xfrm>
            <a:off x="8749553" y="1551560"/>
            <a:ext cx="25280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Sources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Several studies use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private or custom-built datasets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which restrict reproducibility and hinder fair benchmarking across studies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536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9C7F3C-A0FA-8316-E2AE-2963C16A8C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7002AD2-19A6-2B67-1CAC-5AB0ACAF504E}"/>
              </a:ext>
            </a:extLst>
          </p:cNvPr>
          <p:cNvSpPr/>
          <p:nvPr/>
        </p:nvSpPr>
        <p:spPr>
          <a:xfrm>
            <a:off x="914400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36CD112-DCBF-6930-E250-B8CA3BCDEEE5}"/>
              </a:ext>
            </a:extLst>
          </p:cNvPr>
          <p:cNvSpPr/>
          <p:nvPr/>
        </p:nvSpPr>
        <p:spPr>
          <a:xfrm>
            <a:off x="4778189" y="970427"/>
            <a:ext cx="2635623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D90A28F-6DBA-68CF-7B11-2DFC89F0CDCC}"/>
              </a:ext>
            </a:extLst>
          </p:cNvPr>
          <p:cNvSpPr/>
          <p:nvPr/>
        </p:nvSpPr>
        <p:spPr>
          <a:xfrm>
            <a:off x="8139954" y="970427"/>
            <a:ext cx="3818964" cy="49171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FA217C-234B-E78E-BC13-CE901C7BAFF8}"/>
              </a:ext>
            </a:extLst>
          </p:cNvPr>
          <p:cNvSpPr txBox="1"/>
          <p:nvPr/>
        </p:nvSpPr>
        <p:spPr>
          <a:xfrm>
            <a:off x="1111623" y="1551560"/>
            <a:ext cx="2241176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Type: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Most existing studies rely primarily on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structured 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with limited exploration of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unstructured textual symptom descriptions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using advanced NLP techniques</a:t>
            </a:r>
            <a:br>
              <a:rPr lang="en-US" b="0" dirty="0">
                <a:solidFill>
                  <a:schemeClr val="tx2">
                    <a:lumMod val="50000"/>
                  </a:schemeClr>
                </a:solidFill>
                <a:effectLst/>
              </a:rPr>
            </a:b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018B18-4735-2652-9DF6-A501E06CEC0F}"/>
              </a:ext>
            </a:extLst>
          </p:cNvPr>
          <p:cNvSpPr txBox="1"/>
          <p:nvPr/>
        </p:nvSpPr>
        <p:spPr>
          <a:xfrm>
            <a:off x="4778189" y="1551560"/>
            <a:ext cx="2635623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Models: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Eras Bold ITC" panose="020B0907030504020204" pitchFamily="34" charset="0"/>
            </a:endParaRPr>
          </a:p>
          <a:p>
            <a:pPr algn="ctr" rtl="0" fontAlgn="base"/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Many works focus on classical machine learning or selected deep learning models, with limited evaluation of advanced transformer-based architectures such as </a:t>
            </a:r>
            <a:r>
              <a:rPr lang="en-US" sz="1800" b="1" i="0" u="none" strike="noStrike" dirty="0" err="1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ClinicalBERT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en-US" sz="1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Century Gothic" panose="020B0502020202020204" pitchFamily="34" charset="0"/>
              </a:rPr>
              <a:t> Few studies compare classical machine learning models with transformer-based models</a:t>
            </a:r>
            <a:endParaRPr lang="en-US" sz="1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09DFE1-1D8C-CEDB-1C74-7AE20C9115A9}"/>
              </a:ext>
            </a:extLst>
          </p:cNvPr>
          <p:cNvSpPr txBox="1"/>
          <p:nvPr/>
        </p:nvSpPr>
        <p:spPr>
          <a:xfrm>
            <a:off x="8749553" y="1551560"/>
            <a:ext cx="25280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Data Sources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:</a:t>
            </a:r>
            <a:endParaRPr lang="en-US" sz="2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algn="ctr"/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Several studies use </a:t>
            </a:r>
            <a:r>
              <a:rPr lang="en-US" sz="20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private or custom-built datasets</a:t>
            </a:r>
            <a:r>
              <a:rPr lang="en-US" sz="20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, which restrict reproducibility and hinder fair benchmarking across studies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7298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50357D-A9AE-090B-608F-0F51C8F33520}"/>
              </a:ext>
            </a:extLst>
          </p:cNvPr>
          <p:cNvSpPr txBox="1"/>
          <p:nvPr/>
        </p:nvSpPr>
        <p:spPr>
          <a:xfrm>
            <a:off x="1378857" y="551543"/>
            <a:ext cx="94342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chemeClr val="bg1"/>
                </a:solidFill>
              </a:rPr>
              <a:t>How this study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A38FB6-9297-31F4-0776-D8739DDBD088}"/>
              </a:ext>
            </a:extLst>
          </p:cNvPr>
          <p:cNvSpPr txBox="1"/>
          <p:nvPr/>
        </p:nvSpPr>
        <p:spPr>
          <a:xfrm>
            <a:off x="1378857" y="2385959"/>
            <a:ext cx="94342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chemeClr val="bg1"/>
                </a:solidFill>
              </a:rPr>
              <a:t>addresses the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4FFA5E-2614-2024-C9C3-893702917840}"/>
              </a:ext>
            </a:extLst>
          </p:cNvPr>
          <p:cNvSpPr txBox="1"/>
          <p:nvPr/>
        </p:nvSpPr>
        <p:spPr>
          <a:xfrm>
            <a:off x="1378857" y="4017175"/>
            <a:ext cx="94342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chemeClr val="bg1"/>
                </a:solidFill>
              </a:rPr>
              <a:t>Research Gaps</a:t>
            </a:r>
          </a:p>
        </p:txBody>
      </p:sp>
    </p:spTree>
    <p:extLst>
      <p:ext uri="{BB962C8B-B14F-4D97-AF65-F5344CB8AC3E}">
        <p14:creationId xmlns:p14="http://schemas.microsoft.com/office/powerpoint/2010/main" val="176574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2B5F76C0-AE4A-8F3B-F235-F42921CF54BF}"/>
              </a:ext>
            </a:extLst>
          </p:cNvPr>
          <p:cNvGrpSpPr/>
          <p:nvPr/>
        </p:nvGrpSpPr>
        <p:grpSpPr>
          <a:xfrm>
            <a:off x="-4038600" y="713509"/>
            <a:ext cx="5624946" cy="5430981"/>
            <a:chOff x="5389419" y="713509"/>
            <a:chExt cx="5624946" cy="5430981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403377A8-9B49-E230-AA26-ED9B26EDA9EC}"/>
                </a:ext>
              </a:extLst>
            </p:cNvPr>
            <p:cNvSpPr/>
            <p:nvPr/>
          </p:nvSpPr>
          <p:spPr>
            <a:xfrm>
              <a:off x="5389419" y="713509"/>
              <a:ext cx="5624946" cy="5430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EC58C25-B828-CB18-4BD2-5C126279C7A3}"/>
                </a:ext>
              </a:extLst>
            </p:cNvPr>
            <p:cNvSpPr txBox="1"/>
            <p:nvPr/>
          </p:nvSpPr>
          <p:spPr>
            <a:xfrm>
              <a:off x="7349837" y="1080655"/>
              <a:ext cx="170410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Type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A3D3B2D-2247-3B1A-EB37-48DC12AFE0F0}"/>
                </a:ext>
              </a:extLst>
            </p:cNvPr>
            <p:cNvSpPr txBox="1"/>
            <p:nvPr/>
          </p:nvSpPr>
          <p:spPr>
            <a:xfrm>
              <a:off x="6289965" y="1886727"/>
              <a:ext cx="4062844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While most previous studies relied mainly on structured data, this study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focuses on unstructured textual symptom descriptions, enabling a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more realistic representation of how patients describe their symptoms.</a:t>
              </a:r>
            </a:p>
            <a:p>
              <a:pPr algn="ctr"/>
              <a:endParaRPr lang="en-US" sz="24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7F69FE5-56D1-05B9-66AD-B3FCEBDF0C5C}"/>
              </a:ext>
            </a:extLst>
          </p:cNvPr>
          <p:cNvGrpSpPr/>
          <p:nvPr/>
        </p:nvGrpSpPr>
        <p:grpSpPr>
          <a:xfrm>
            <a:off x="-4467276" y="713509"/>
            <a:ext cx="5624946" cy="5430981"/>
            <a:chOff x="4939145" y="713508"/>
            <a:chExt cx="5624946" cy="5430981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8823541-FE41-83B5-125F-B027B28AA0F8}"/>
                </a:ext>
              </a:extLst>
            </p:cNvPr>
            <p:cNvSpPr/>
            <p:nvPr/>
          </p:nvSpPr>
          <p:spPr>
            <a:xfrm>
              <a:off x="4939145" y="713508"/>
              <a:ext cx="5624946" cy="543098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0D7065C-D826-7E7F-1EFC-248EE7B9CCCC}"/>
                </a:ext>
              </a:extLst>
            </p:cNvPr>
            <p:cNvSpPr txBox="1"/>
            <p:nvPr/>
          </p:nvSpPr>
          <p:spPr>
            <a:xfrm>
              <a:off x="6080411" y="1069870"/>
              <a:ext cx="343939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Models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4DD433D-08EF-55DA-A814-EF097002DE53}"/>
                </a:ext>
              </a:extLst>
            </p:cNvPr>
            <p:cNvSpPr txBox="1"/>
            <p:nvPr/>
          </p:nvSpPr>
          <p:spPr>
            <a:xfrm>
              <a:off x="5493326" y="1975963"/>
              <a:ext cx="4613563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Unlike prior works that evaluated either classical machine learning or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transformer-based models separately, this study provides a direct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comparison between traditional machine learning models and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advanced transformer-based architectures, including </a:t>
              </a:r>
              <a:r>
                <a:rPr lang="en-US" sz="2400" dirty="0" err="1">
                  <a:solidFill>
                    <a:schemeClr val="tx2">
                      <a:lumMod val="50000"/>
                    </a:schemeClr>
                  </a:solidFill>
                </a:rPr>
                <a:t>ClinicalBERT</a:t>
              </a:r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194DD77-4DE2-6C67-4967-6617AC6E28B6}"/>
              </a:ext>
            </a:extLst>
          </p:cNvPr>
          <p:cNvGrpSpPr/>
          <p:nvPr/>
        </p:nvGrpSpPr>
        <p:grpSpPr>
          <a:xfrm>
            <a:off x="-5367006" y="713509"/>
            <a:ext cx="6096000" cy="5430981"/>
            <a:chOff x="4066310" y="713508"/>
            <a:chExt cx="6096000" cy="543098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9CBC2AE-0164-EEB2-C5F2-607FB339EF84}"/>
                </a:ext>
              </a:extLst>
            </p:cNvPr>
            <p:cNvSpPr/>
            <p:nvPr/>
          </p:nvSpPr>
          <p:spPr>
            <a:xfrm>
              <a:off x="4537364" y="713508"/>
              <a:ext cx="5624946" cy="5430981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6FECFEB-4210-171B-C011-2677783C7E46}"/>
                </a:ext>
              </a:extLst>
            </p:cNvPr>
            <p:cNvSpPr txBox="1"/>
            <p:nvPr/>
          </p:nvSpPr>
          <p:spPr>
            <a:xfrm>
              <a:off x="4066310" y="1080655"/>
              <a:ext cx="609600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Sources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969417E-7AD5-2E79-B817-84639EAB6D5C}"/>
                </a:ext>
              </a:extLst>
            </p:cNvPr>
            <p:cNvSpPr txBox="1"/>
            <p:nvPr/>
          </p:nvSpPr>
          <p:spPr>
            <a:xfrm>
              <a:off x="5323609" y="2037518"/>
              <a:ext cx="4052455" cy="35394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In contrast to studies using private or custom datasets, this research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utilizes a publicly available Kaggle dataset, ensuring reproducibility,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transparency, and fair benchmarking.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132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35DD48-9001-FD40-308A-832B9BE99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F5C9DBA5-2EBA-D66E-8131-199EF7EC5F38}"/>
              </a:ext>
            </a:extLst>
          </p:cNvPr>
          <p:cNvGrpSpPr/>
          <p:nvPr/>
        </p:nvGrpSpPr>
        <p:grpSpPr>
          <a:xfrm>
            <a:off x="4836459" y="713509"/>
            <a:ext cx="5624946" cy="5430981"/>
            <a:chOff x="5389419" y="713509"/>
            <a:chExt cx="5624946" cy="5430981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9B31AFA-0D5A-1E38-622E-D70ED6C4B2DD}"/>
                </a:ext>
              </a:extLst>
            </p:cNvPr>
            <p:cNvSpPr/>
            <p:nvPr/>
          </p:nvSpPr>
          <p:spPr>
            <a:xfrm>
              <a:off x="5389419" y="713509"/>
              <a:ext cx="5624946" cy="5430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C42DBCC-851E-2BE2-0FF4-CECC3F849978}"/>
                </a:ext>
              </a:extLst>
            </p:cNvPr>
            <p:cNvSpPr txBox="1"/>
            <p:nvPr/>
          </p:nvSpPr>
          <p:spPr>
            <a:xfrm>
              <a:off x="7349837" y="1080655"/>
              <a:ext cx="170410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Type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D1BCB35-FA53-04D1-5DB8-76431E806978}"/>
                </a:ext>
              </a:extLst>
            </p:cNvPr>
            <p:cNvSpPr txBox="1"/>
            <p:nvPr/>
          </p:nvSpPr>
          <p:spPr>
            <a:xfrm>
              <a:off x="6289965" y="1886727"/>
              <a:ext cx="4062844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While most previous studies relied mainly on structured data, this study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focuses on unstructured textual symptom descriptions, enabling a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more realistic representation of how patients describe their symptoms.</a:t>
              </a:r>
            </a:p>
            <a:p>
              <a:pPr algn="ctr"/>
              <a:endParaRPr lang="en-US" sz="24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7F0DDB-7908-A96E-E9D6-0866089304FB}"/>
              </a:ext>
            </a:extLst>
          </p:cNvPr>
          <p:cNvGrpSpPr/>
          <p:nvPr/>
        </p:nvGrpSpPr>
        <p:grpSpPr>
          <a:xfrm>
            <a:off x="-4467276" y="713509"/>
            <a:ext cx="5624946" cy="5430981"/>
            <a:chOff x="4939145" y="713508"/>
            <a:chExt cx="5624946" cy="5430981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8927F28-A7DE-487A-3B44-4C4EAECBCA62}"/>
                </a:ext>
              </a:extLst>
            </p:cNvPr>
            <p:cNvSpPr/>
            <p:nvPr/>
          </p:nvSpPr>
          <p:spPr>
            <a:xfrm>
              <a:off x="4939145" y="713508"/>
              <a:ext cx="5624946" cy="543098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502487A-DD68-84D1-D337-D0CAAFC84557}"/>
                </a:ext>
              </a:extLst>
            </p:cNvPr>
            <p:cNvSpPr txBox="1"/>
            <p:nvPr/>
          </p:nvSpPr>
          <p:spPr>
            <a:xfrm>
              <a:off x="6080411" y="1069870"/>
              <a:ext cx="343939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Models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54814DD-4A48-DFEC-E536-A9612C24F839}"/>
                </a:ext>
              </a:extLst>
            </p:cNvPr>
            <p:cNvSpPr txBox="1"/>
            <p:nvPr/>
          </p:nvSpPr>
          <p:spPr>
            <a:xfrm>
              <a:off x="5493326" y="1975963"/>
              <a:ext cx="4613563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Unlike prior works that evaluated either classical machine learning or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transformer-based models separately, this study provides a direct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comparison between traditional machine learning models and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advanced transformer-based architectures, including </a:t>
              </a:r>
              <a:r>
                <a:rPr lang="en-US" sz="2400" dirty="0" err="1">
                  <a:solidFill>
                    <a:schemeClr val="tx2">
                      <a:lumMod val="50000"/>
                    </a:schemeClr>
                  </a:solidFill>
                </a:rPr>
                <a:t>ClinicalBERT</a:t>
              </a:r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1390248-B37C-3933-0425-7060A6B45F29}"/>
              </a:ext>
            </a:extLst>
          </p:cNvPr>
          <p:cNvGrpSpPr/>
          <p:nvPr/>
        </p:nvGrpSpPr>
        <p:grpSpPr>
          <a:xfrm>
            <a:off x="-5367006" y="713509"/>
            <a:ext cx="6096000" cy="5430981"/>
            <a:chOff x="4066310" y="713508"/>
            <a:chExt cx="6096000" cy="543098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DD4EDF8-1589-13A0-5AFE-79ECE95C677F}"/>
                </a:ext>
              </a:extLst>
            </p:cNvPr>
            <p:cNvSpPr/>
            <p:nvPr/>
          </p:nvSpPr>
          <p:spPr>
            <a:xfrm>
              <a:off x="4537364" y="713508"/>
              <a:ext cx="5624946" cy="5430981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9AB24F2-8352-6FE1-1F6D-15FF170F34D0}"/>
                </a:ext>
              </a:extLst>
            </p:cNvPr>
            <p:cNvSpPr txBox="1"/>
            <p:nvPr/>
          </p:nvSpPr>
          <p:spPr>
            <a:xfrm>
              <a:off x="4066310" y="1080655"/>
              <a:ext cx="609600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Sources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C339E0E-D6C0-7E11-27B6-9E8B2A74281A}"/>
                </a:ext>
              </a:extLst>
            </p:cNvPr>
            <p:cNvSpPr txBox="1"/>
            <p:nvPr/>
          </p:nvSpPr>
          <p:spPr>
            <a:xfrm>
              <a:off x="5323609" y="2037518"/>
              <a:ext cx="4052455" cy="35394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In contrast to studies using private or custom datasets, this research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utilizes a publicly available Kaggle dataset, ensuring reproducibility,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transparency, and fair benchmarking.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701716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293F7A-BF7A-497F-134D-801CCC5A2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B2C71500-E48D-D84D-AAF5-8129E213F8EB}"/>
              </a:ext>
            </a:extLst>
          </p:cNvPr>
          <p:cNvGrpSpPr/>
          <p:nvPr/>
        </p:nvGrpSpPr>
        <p:grpSpPr>
          <a:xfrm>
            <a:off x="4836459" y="713509"/>
            <a:ext cx="5624946" cy="5430981"/>
            <a:chOff x="5389419" y="713509"/>
            <a:chExt cx="5624946" cy="5430981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BA782E8D-2C8E-AB6F-18E8-96FA6316403C}"/>
                </a:ext>
              </a:extLst>
            </p:cNvPr>
            <p:cNvSpPr/>
            <p:nvPr/>
          </p:nvSpPr>
          <p:spPr>
            <a:xfrm>
              <a:off x="5389419" y="713509"/>
              <a:ext cx="5624946" cy="5430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8A94237-E69E-5686-6C75-4F467B97843E}"/>
                </a:ext>
              </a:extLst>
            </p:cNvPr>
            <p:cNvSpPr txBox="1"/>
            <p:nvPr/>
          </p:nvSpPr>
          <p:spPr>
            <a:xfrm>
              <a:off x="7349837" y="1080655"/>
              <a:ext cx="170410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Type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D258A52-AC3A-EC70-F439-E54294092151}"/>
                </a:ext>
              </a:extLst>
            </p:cNvPr>
            <p:cNvSpPr txBox="1"/>
            <p:nvPr/>
          </p:nvSpPr>
          <p:spPr>
            <a:xfrm>
              <a:off x="6289965" y="1886727"/>
              <a:ext cx="4062844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While most previous studies relied mainly on structured data, this study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focuses on unstructured textual symptom descriptions, enabling a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more realistic representation of how patients describe their symptoms.</a:t>
              </a:r>
            </a:p>
            <a:p>
              <a:pPr algn="ctr"/>
              <a:endParaRPr lang="en-US" sz="24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925C632-77F6-B135-9D64-24DC6215263A}"/>
              </a:ext>
            </a:extLst>
          </p:cNvPr>
          <p:cNvGrpSpPr/>
          <p:nvPr/>
        </p:nvGrpSpPr>
        <p:grpSpPr>
          <a:xfrm>
            <a:off x="4371924" y="713509"/>
            <a:ext cx="5624946" cy="5430981"/>
            <a:chOff x="4939145" y="713508"/>
            <a:chExt cx="5624946" cy="5430981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129D24C-57E7-F326-8EC2-6767E899E10C}"/>
                </a:ext>
              </a:extLst>
            </p:cNvPr>
            <p:cNvSpPr/>
            <p:nvPr/>
          </p:nvSpPr>
          <p:spPr>
            <a:xfrm>
              <a:off x="4939145" y="713508"/>
              <a:ext cx="5624946" cy="543098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030B5FE-4941-DE06-FBF6-C397AC599718}"/>
                </a:ext>
              </a:extLst>
            </p:cNvPr>
            <p:cNvSpPr txBox="1"/>
            <p:nvPr/>
          </p:nvSpPr>
          <p:spPr>
            <a:xfrm>
              <a:off x="6080411" y="1069870"/>
              <a:ext cx="343939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Models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0559EF3-2FC6-3AB1-F373-356352956987}"/>
                </a:ext>
              </a:extLst>
            </p:cNvPr>
            <p:cNvSpPr txBox="1"/>
            <p:nvPr/>
          </p:nvSpPr>
          <p:spPr>
            <a:xfrm>
              <a:off x="5493326" y="1975963"/>
              <a:ext cx="4613563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Unlike prior works that evaluated either classical machine learning or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transformer-based models separately, this study provides a direct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comparison between traditional machine learning models and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advanced transformer-based architectures, including </a:t>
              </a:r>
              <a:r>
                <a:rPr lang="en-US" sz="2400" dirty="0" err="1">
                  <a:solidFill>
                    <a:schemeClr val="tx2">
                      <a:lumMod val="50000"/>
                    </a:schemeClr>
                  </a:solidFill>
                </a:rPr>
                <a:t>ClinicalBERT</a:t>
              </a:r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10E3A03-3635-AF08-072C-1A6B10940876}"/>
              </a:ext>
            </a:extLst>
          </p:cNvPr>
          <p:cNvGrpSpPr/>
          <p:nvPr/>
        </p:nvGrpSpPr>
        <p:grpSpPr>
          <a:xfrm>
            <a:off x="-5367006" y="713509"/>
            <a:ext cx="6096000" cy="5430981"/>
            <a:chOff x="4066310" y="713508"/>
            <a:chExt cx="6096000" cy="543098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6FA8195-FA13-A86E-BC55-480FFB45309C}"/>
                </a:ext>
              </a:extLst>
            </p:cNvPr>
            <p:cNvSpPr/>
            <p:nvPr/>
          </p:nvSpPr>
          <p:spPr>
            <a:xfrm>
              <a:off x="4537364" y="713508"/>
              <a:ext cx="5624946" cy="5430981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54561CC-2C82-35AD-6310-89D42F927847}"/>
                </a:ext>
              </a:extLst>
            </p:cNvPr>
            <p:cNvSpPr txBox="1"/>
            <p:nvPr/>
          </p:nvSpPr>
          <p:spPr>
            <a:xfrm>
              <a:off x="4066310" y="1080655"/>
              <a:ext cx="609600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Sources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585C05E-071A-DF61-96A4-78273F9B0FD8}"/>
                </a:ext>
              </a:extLst>
            </p:cNvPr>
            <p:cNvSpPr txBox="1"/>
            <p:nvPr/>
          </p:nvSpPr>
          <p:spPr>
            <a:xfrm>
              <a:off x="5323609" y="2037518"/>
              <a:ext cx="4052455" cy="35394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In contrast to studies using private or custom datasets, this research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utilizes a publicly available Kaggle dataset, ensuring reproducibility,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transparency, and fair benchmarking.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78891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0C4C93-023F-065F-68BE-1C38DE2ED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DEFAB2CB-231B-56EA-4395-4FA6DD7E3FD6}"/>
              </a:ext>
            </a:extLst>
          </p:cNvPr>
          <p:cNvGrpSpPr/>
          <p:nvPr/>
        </p:nvGrpSpPr>
        <p:grpSpPr>
          <a:xfrm>
            <a:off x="4836459" y="713509"/>
            <a:ext cx="5624946" cy="5430981"/>
            <a:chOff x="5389419" y="713509"/>
            <a:chExt cx="5624946" cy="5430981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BDACA18-F313-647E-42CF-5FAB39B04E15}"/>
                </a:ext>
              </a:extLst>
            </p:cNvPr>
            <p:cNvSpPr/>
            <p:nvPr/>
          </p:nvSpPr>
          <p:spPr>
            <a:xfrm>
              <a:off x="5389419" y="713509"/>
              <a:ext cx="5624946" cy="5430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2B4F118-7CE8-5DE0-CC1A-461057B6E300}"/>
                </a:ext>
              </a:extLst>
            </p:cNvPr>
            <p:cNvSpPr txBox="1"/>
            <p:nvPr/>
          </p:nvSpPr>
          <p:spPr>
            <a:xfrm>
              <a:off x="7349837" y="1080655"/>
              <a:ext cx="170410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32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Type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69BEBA9-A6BC-DCAE-23F6-AF8EA8E81857}"/>
                </a:ext>
              </a:extLst>
            </p:cNvPr>
            <p:cNvSpPr txBox="1"/>
            <p:nvPr/>
          </p:nvSpPr>
          <p:spPr>
            <a:xfrm>
              <a:off x="6289965" y="1886727"/>
              <a:ext cx="4062844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While most previous studies relied mainly on structured data, this study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focuses on unstructured textual symptom descriptions, enabling a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more realistic representation of how patients describe their symptoms.</a:t>
              </a:r>
            </a:p>
            <a:p>
              <a:pPr algn="ctr"/>
              <a:endParaRPr lang="en-US" sz="24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17B06E9-1EE1-6DDA-700F-4A8763D1DC9F}"/>
              </a:ext>
            </a:extLst>
          </p:cNvPr>
          <p:cNvGrpSpPr/>
          <p:nvPr/>
        </p:nvGrpSpPr>
        <p:grpSpPr>
          <a:xfrm>
            <a:off x="4371924" y="713509"/>
            <a:ext cx="5624946" cy="5430981"/>
            <a:chOff x="4939145" y="713508"/>
            <a:chExt cx="5624946" cy="5430981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3FCD290-1601-FD05-5534-49996FEA26E9}"/>
                </a:ext>
              </a:extLst>
            </p:cNvPr>
            <p:cNvSpPr/>
            <p:nvPr/>
          </p:nvSpPr>
          <p:spPr>
            <a:xfrm>
              <a:off x="4939145" y="713508"/>
              <a:ext cx="5624946" cy="543098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B4B16E0-F4EA-7E99-3AA3-E812FC64266E}"/>
                </a:ext>
              </a:extLst>
            </p:cNvPr>
            <p:cNvSpPr txBox="1"/>
            <p:nvPr/>
          </p:nvSpPr>
          <p:spPr>
            <a:xfrm>
              <a:off x="6080411" y="1069870"/>
              <a:ext cx="343939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Models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AB46C29-61FF-3225-F10C-5306D57CF011}"/>
                </a:ext>
              </a:extLst>
            </p:cNvPr>
            <p:cNvSpPr txBox="1"/>
            <p:nvPr/>
          </p:nvSpPr>
          <p:spPr>
            <a:xfrm>
              <a:off x="5493326" y="1975963"/>
              <a:ext cx="4613563" cy="37856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Unlike prior works that evaluated either classical machine learning or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transformer-based models separately, this study provides a direct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comparison between traditional machine learning models and</a:t>
              </a:r>
            </a:p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advanced transformer-based architectures, including </a:t>
              </a:r>
              <a:r>
                <a:rPr lang="en-US" sz="2400" dirty="0" err="1">
                  <a:solidFill>
                    <a:schemeClr val="tx2">
                      <a:lumMod val="50000"/>
                    </a:schemeClr>
                  </a:solidFill>
                </a:rPr>
                <a:t>ClinicalBERT</a:t>
              </a:r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78B43A2-2FAC-EF4B-6529-D6D0CDA999A7}"/>
              </a:ext>
            </a:extLst>
          </p:cNvPr>
          <p:cNvGrpSpPr/>
          <p:nvPr/>
        </p:nvGrpSpPr>
        <p:grpSpPr>
          <a:xfrm>
            <a:off x="3443668" y="713509"/>
            <a:ext cx="6096000" cy="5430981"/>
            <a:chOff x="4066310" y="713508"/>
            <a:chExt cx="6096000" cy="5430981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9DE39B94-CD6F-3E40-0F0E-FCFA4F652632}"/>
                </a:ext>
              </a:extLst>
            </p:cNvPr>
            <p:cNvSpPr/>
            <p:nvPr/>
          </p:nvSpPr>
          <p:spPr>
            <a:xfrm>
              <a:off x="4537364" y="713508"/>
              <a:ext cx="5624946" cy="5430981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6E66E04-70F8-8692-BDBC-B97696CDF34F}"/>
                </a:ext>
              </a:extLst>
            </p:cNvPr>
            <p:cNvSpPr txBox="1"/>
            <p:nvPr/>
          </p:nvSpPr>
          <p:spPr>
            <a:xfrm>
              <a:off x="4066310" y="1080655"/>
              <a:ext cx="609600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  <a:latin typeface="Bahnschrift Condensed" panose="020B0502040204020203" pitchFamily="34" charset="0"/>
                </a:rPr>
                <a:t>Data Sources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3A4AFE0-E4B8-61B8-0991-6FC31821BAC3}"/>
                </a:ext>
              </a:extLst>
            </p:cNvPr>
            <p:cNvSpPr txBox="1"/>
            <p:nvPr/>
          </p:nvSpPr>
          <p:spPr>
            <a:xfrm>
              <a:off x="5323609" y="2037518"/>
              <a:ext cx="4052455" cy="35394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In contrast to studies using private or custom datasets, this research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utilizes a publicly available Kaggle dataset, ensuring reproducibility,</a:t>
              </a:r>
            </a:p>
            <a:p>
              <a:pPr algn="ctr"/>
              <a:r>
                <a:rPr lang="en-US" sz="2800" dirty="0">
                  <a:solidFill>
                    <a:schemeClr val="tx2">
                      <a:lumMod val="50000"/>
                    </a:schemeClr>
                  </a:solidFill>
                </a:rPr>
                <a:t>transparency, and fair benchmarking.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842811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8482A5D-E73C-2941-5ED9-F505901858B7}"/>
              </a:ext>
            </a:extLst>
          </p:cNvPr>
          <p:cNvSpPr txBox="1"/>
          <p:nvPr/>
        </p:nvSpPr>
        <p:spPr>
          <a:xfrm>
            <a:off x="580569" y="990178"/>
            <a:ext cx="1142274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0" dirty="0">
                <a:solidFill>
                  <a:schemeClr val="bg1"/>
                </a:solidFill>
              </a:rPr>
              <a:t>Experimental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76F4A9-EECC-4796-B0CD-7C6EF2F978FF}"/>
              </a:ext>
            </a:extLst>
          </p:cNvPr>
          <p:cNvSpPr txBox="1"/>
          <p:nvPr/>
        </p:nvSpPr>
        <p:spPr>
          <a:xfrm>
            <a:off x="580570" y="3313277"/>
            <a:ext cx="1142274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0" dirty="0">
                <a:solidFill>
                  <a:schemeClr val="bg1"/>
                </a:solidFill>
              </a:rPr>
              <a:t>Setup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4D02A5A-A4AE-A28F-9BF6-EF9E11B23150}"/>
              </a:ext>
            </a:extLst>
          </p:cNvPr>
          <p:cNvGrpSpPr/>
          <p:nvPr/>
        </p:nvGrpSpPr>
        <p:grpSpPr>
          <a:xfrm>
            <a:off x="5649909" y="7426983"/>
            <a:ext cx="642031" cy="640080"/>
            <a:chOff x="7412067" y="1392453"/>
            <a:chExt cx="642031" cy="640080"/>
          </a:xfrm>
        </p:grpSpPr>
        <p:sp useBgFill="1">
          <p:nvSpPr>
            <p:cNvPr id="6" name="Oval 5">
              <a:extLst>
                <a:ext uri="{FF2B5EF4-FFF2-40B4-BE49-F238E27FC236}">
                  <a16:creationId xmlns:a16="http://schemas.microsoft.com/office/drawing/2014/main" id="{D0DAAC52-F6EC-8319-CECD-F0A97A694A3F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Graphic 6" descr="Gears">
              <a:extLst>
                <a:ext uri="{FF2B5EF4-FFF2-40B4-BE49-F238E27FC236}">
                  <a16:creationId xmlns:a16="http://schemas.microsoft.com/office/drawing/2014/main" id="{6030BE07-3D13-F442-0286-95F1EC3498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1779914-3B10-FB97-9A9B-A0E391445F41}"/>
              </a:ext>
            </a:extLst>
          </p:cNvPr>
          <p:cNvCxnSpPr/>
          <p:nvPr/>
        </p:nvCxnSpPr>
        <p:spPr>
          <a:xfrm>
            <a:off x="656372" y="77746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1102F24-7645-7C36-434F-E3344989D70F}"/>
              </a:ext>
            </a:extLst>
          </p:cNvPr>
          <p:cNvSpPr txBox="1"/>
          <p:nvPr/>
        </p:nvSpPr>
        <p:spPr>
          <a:xfrm>
            <a:off x="580569" y="9203204"/>
            <a:ext cx="1223594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</a:rPr>
              <a:t>The experiments were conducted using Python programming language</a:t>
            </a:r>
          </a:p>
          <a:p>
            <a:r>
              <a:rPr lang="en-US" sz="3000" dirty="0">
                <a:solidFill>
                  <a:schemeClr val="bg1"/>
                </a:solidFill>
              </a:rPr>
              <a:t>within a </a:t>
            </a:r>
            <a:r>
              <a:rPr lang="en-US" sz="3000" dirty="0" err="1">
                <a:solidFill>
                  <a:schemeClr val="bg1"/>
                </a:solidFill>
              </a:rPr>
              <a:t>Jupyter</a:t>
            </a:r>
            <a:r>
              <a:rPr lang="en-US" sz="3000" dirty="0">
                <a:solidFill>
                  <a:schemeClr val="bg1"/>
                </a:solidFill>
              </a:rPr>
              <a:t> Notebook environment on a machine running Microsoft</a:t>
            </a:r>
          </a:p>
          <a:p>
            <a:r>
              <a:rPr lang="en-US" sz="3000" dirty="0">
                <a:solidFill>
                  <a:schemeClr val="bg1"/>
                </a:solidFill>
              </a:rPr>
              <a:t>Windows 10. The system was equipped with an Intel Core i7 CPU, 16 GB</a:t>
            </a:r>
          </a:p>
          <a:p>
            <a:r>
              <a:rPr lang="en-US" sz="3000" dirty="0">
                <a:solidFill>
                  <a:schemeClr val="bg1"/>
                </a:solidFill>
              </a:rPr>
              <a:t>of RAM,</a:t>
            </a:r>
          </a:p>
        </p:txBody>
      </p:sp>
    </p:spTree>
    <p:extLst>
      <p:ext uri="{BB962C8B-B14F-4D97-AF65-F5344CB8AC3E}">
        <p14:creationId xmlns:p14="http://schemas.microsoft.com/office/powerpoint/2010/main" val="6990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16EB398-71A7-D7E7-5EA5-CD12745998AC}"/>
              </a:ext>
            </a:extLst>
          </p:cNvPr>
          <p:cNvSpPr txBox="1"/>
          <p:nvPr/>
        </p:nvSpPr>
        <p:spPr>
          <a:xfrm>
            <a:off x="580570" y="606363"/>
            <a:ext cx="114227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Experimental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10E21E-0680-9BB5-EDF2-06E7B2706CBF}"/>
              </a:ext>
            </a:extLst>
          </p:cNvPr>
          <p:cNvSpPr txBox="1"/>
          <p:nvPr/>
        </p:nvSpPr>
        <p:spPr>
          <a:xfrm>
            <a:off x="1915886" y="606363"/>
            <a:ext cx="114227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Setup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E40E24D-44B1-251A-EA16-18A1B737DC49}"/>
              </a:ext>
            </a:extLst>
          </p:cNvPr>
          <p:cNvGrpSpPr/>
          <p:nvPr/>
        </p:nvGrpSpPr>
        <p:grpSpPr>
          <a:xfrm>
            <a:off x="5649910" y="683283"/>
            <a:ext cx="642031" cy="640080"/>
            <a:chOff x="7412067" y="1392453"/>
            <a:chExt cx="642031" cy="640080"/>
          </a:xfrm>
        </p:grpSpPr>
        <p:sp useBgFill="1">
          <p:nvSpPr>
            <p:cNvPr id="4" name="Oval 3">
              <a:extLst>
                <a:ext uri="{FF2B5EF4-FFF2-40B4-BE49-F238E27FC236}">
                  <a16:creationId xmlns:a16="http://schemas.microsoft.com/office/drawing/2014/main" id="{45A415C0-6472-B25F-A38E-2517895F4FEB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Graphic 4" descr="Gears">
              <a:extLst>
                <a:ext uri="{FF2B5EF4-FFF2-40B4-BE49-F238E27FC236}">
                  <a16:creationId xmlns:a16="http://schemas.microsoft.com/office/drawing/2014/main" id="{C009E91C-C7AD-609E-DD31-CC89C937D8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DFD39DD-D032-D529-0BAE-797BEBA2A17D}"/>
              </a:ext>
            </a:extLst>
          </p:cNvPr>
          <p:cNvCxnSpPr/>
          <p:nvPr/>
        </p:nvCxnSpPr>
        <p:spPr>
          <a:xfrm>
            <a:off x="656373" y="10309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04917A8-20E4-B78B-C92A-1DCD20EBBF08}"/>
              </a:ext>
            </a:extLst>
          </p:cNvPr>
          <p:cNvSpPr txBox="1"/>
          <p:nvPr/>
        </p:nvSpPr>
        <p:spPr>
          <a:xfrm>
            <a:off x="580570" y="2459504"/>
            <a:ext cx="1223594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bg1"/>
                </a:solidFill>
              </a:rPr>
              <a:t>The experiments were conducted using Python programming language</a:t>
            </a:r>
          </a:p>
          <a:p>
            <a:r>
              <a:rPr lang="en-US" sz="3000" dirty="0">
                <a:solidFill>
                  <a:schemeClr val="bg1"/>
                </a:solidFill>
              </a:rPr>
              <a:t>within a </a:t>
            </a:r>
            <a:r>
              <a:rPr lang="en-US" sz="3000" dirty="0" err="1">
                <a:solidFill>
                  <a:schemeClr val="bg1"/>
                </a:solidFill>
              </a:rPr>
              <a:t>Jupyter</a:t>
            </a:r>
            <a:r>
              <a:rPr lang="en-US" sz="3000" dirty="0">
                <a:solidFill>
                  <a:schemeClr val="bg1"/>
                </a:solidFill>
              </a:rPr>
              <a:t> Notebook environment on a machine running Microsoft</a:t>
            </a:r>
          </a:p>
          <a:p>
            <a:r>
              <a:rPr lang="en-US" sz="3000" dirty="0">
                <a:solidFill>
                  <a:schemeClr val="bg1"/>
                </a:solidFill>
              </a:rPr>
              <a:t>Windows 10. The system was equipped with an Intel Core i7 CPU, 16 GB</a:t>
            </a:r>
          </a:p>
          <a:p>
            <a:r>
              <a:rPr lang="en-US" sz="3000" dirty="0">
                <a:solidFill>
                  <a:schemeClr val="bg1"/>
                </a:solidFill>
              </a:rPr>
              <a:t>of RAM,</a:t>
            </a:r>
          </a:p>
        </p:txBody>
      </p:sp>
    </p:spTree>
    <p:extLst>
      <p:ext uri="{BB962C8B-B14F-4D97-AF65-F5344CB8AC3E}">
        <p14:creationId xmlns:p14="http://schemas.microsoft.com/office/powerpoint/2010/main" val="38428747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FF1ED3-6D64-4532-4250-AB765D07298A}"/>
              </a:ext>
            </a:extLst>
          </p:cNvPr>
          <p:cNvSpPr txBox="1"/>
          <p:nvPr/>
        </p:nvSpPr>
        <p:spPr>
          <a:xfrm>
            <a:off x="-936458" y="240631"/>
            <a:ext cx="1406491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0" dirty="0">
                <a:solidFill>
                  <a:schemeClr val="bg1"/>
                </a:solidFill>
              </a:rPr>
              <a:t>Libraries used for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40E690-4143-1502-7002-337C195F9AC2}"/>
              </a:ext>
            </a:extLst>
          </p:cNvPr>
          <p:cNvSpPr txBox="1"/>
          <p:nvPr/>
        </p:nvSpPr>
        <p:spPr>
          <a:xfrm>
            <a:off x="-936458" y="2464468"/>
            <a:ext cx="1406491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0" dirty="0">
                <a:solidFill>
                  <a:schemeClr val="bg1"/>
                </a:solidFill>
              </a:rPr>
              <a:t>Machine learning &amp;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358EDD-8D54-270D-CF80-848D3ECCDDBF}"/>
              </a:ext>
            </a:extLst>
          </p:cNvPr>
          <p:cNvSpPr txBox="1"/>
          <p:nvPr/>
        </p:nvSpPr>
        <p:spPr>
          <a:xfrm>
            <a:off x="-936458" y="4688305"/>
            <a:ext cx="1406491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0" dirty="0">
                <a:solidFill>
                  <a:schemeClr val="bg1"/>
                </a:solidFill>
              </a:rPr>
              <a:t>Deep learning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8D774D9-E7EF-DB77-61B3-D821F546A41B}"/>
              </a:ext>
            </a:extLst>
          </p:cNvPr>
          <p:cNvGrpSpPr/>
          <p:nvPr/>
        </p:nvGrpSpPr>
        <p:grpSpPr>
          <a:xfrm>
            <a:off x="5117513" y="7522995"/>
            <a:ext cx="642031" cy="640080"/>
            <a:chOff x="7412067" y="1392453"/>
            <a:chExt cx="642031" cy="640080"/>
          </a:xfrm>
        </p:grpSpPr>
        <p:sp useBgFill="1">
          <p:nvSpPr>
            <p:cNvPr id="11" name="Oval 10">
              <a:extLst>
                <a:ext uri="{FF2B5EF4-FFF2-40B4-BE49-F238E27FC236}">
                  <a16:creationId xmlns:a16="http://schemas.microsoft.com/office/drawing/2014/main" id="{CA3781F4-4186-18FA-FC21-4865A36C13D1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Graphic 11" descr="Gears">
              <a:extLst>
                <a:ext uri="{FF2B5EF4-FFF2-40B4-BE49-F238E27FC236}">
                  <a16:creationId xmlns:a16="http://schemas.microsoft.com/office/drawing/2014/main" id="{CAFB130C-A6E0-FF3A-E48C-D69C24128F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3B8C072-E69C-2086-E9D6-BEFA5B5F7C3F}"/>
              </a:ext>
            </a:extLst>
          </p:cNvPr>
          <p:cNvCxnSpPr/>
          <p:nvPr/>
        </p:nvCxnSpPr>
        <p:spPr>
          <a:xfrm>
            <a:off x="123976" y="7870663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64DC7E9B-BDC3-B34E-09BC-0BB7B520CD84}"/>
              </a:ext>
            </a:extLst>
          </p:cNvPr>
          <p:cNvSpPr txBox="1"/>
          <p:nvPr/>
        </p:nvSpPr>
        <p:spPr>
          <a:xfrm>
            <a:off x="982580" y="8416173"/>
            <a:ext cx="12145878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300" dirty="0">
                <a:solidFill>
                  <a:schemeClr val="bg1"/>
                </a:solidFill>
              </a:rPr>
              <a:t>Classical machine learning models including Logistic Regression, Support</a:t>
            </a:r>
          </a:p>
          <a:p>
            <a:r>
              <a:rPr lang="en-US" sz="2300" dirty="0">
                <a:solidFill>
                  <a:schemeClr val="bg1"/>
                </a:solidFill>
              </a:rPr>
              <a:t>Vector Machine, Random Forest, Decision Tree, and Naïve Bayes were</a:t>
            </a:r>
          </a:p>
          <a:p>
            <a:r>
              <a:rPr lang="en-US" sz="2300" dirty="0">
                <a:solidFill>
                  <a:schemeClr val="bg1"/>
                </a:solidFill>
              </a:rPr>
              <a:t>implemented using the scikit-learn library. ) scikit-learn is a Python library</a:t>
            </a:r>
          </a:p>
          <a:p>
            <a:r>
              <a:rPr lang="en-US" sz="2300" dirty="0">
                <a:solidFill>
                  <a:schemeClr val="bg1"/>
                </a:solidFill>
              </a:rPr>
              <a:t>dedicated to traditional machine learning, providing tools for building, training,</a:t>
            </a:r>
          </a:p>
          <a:p>
            <a:r>
              <a:rPr lang="en-US" sz="2300" dirty="0">
                <a:solidFill>
                  <a:schemeClr val="bg1"/>
                </a:solidFill>
              </a:rPr>
              <a:t>and evaluating classification and regression models.(</a:t>
            </a:r>
          </a:p>
          <a:p>
            <a:endParaRPr lang="en-US" sz="2300" dirty="0">
              <a:solidFill>
                <a:schemeClr val="bg1"/>
              </a:solidFill>
            </a:endParaRPr>
          </a:p>
          <a:p>
            <a:r>
              <a:rPr lang="en-US" sz="2300" dirty="0">
                <a:solidFill>
                  <a:schemeClr val="bg1"/>
                </a:solidFill>
              </a:rPr>
              <a:t>Transformer-based deep learning models (</a:t>
            </a:r>
            <a:r>
              <a:rPr lang="en-US" sz="2300" dirty="0" err="1">
                <a:solidFill>
                  <a:schemeClr val="bg1"/>
                </a:solidFill>
              </a:rPr>
              <a:t>BioBERT</a:t>
            </a:r>
            <a:r>
              <a:rPr lang="en-US" sz="2300" dirty="0">
                <a:solidFill>
                  <a:schemeClr val="bg1"/>
                </a:solidFill>
              </a:rPr>
              <a:t>, and </a:t>
            </a:r>
            <a:r>
              <a:rPr lang="en-US" sz="2300" dirty="0" err="1">
                <a:solidFill>
                  <a:schemeClr val="bg1"/>
                </a:solidFill>
              </a:rPr>
              <a:t>ClinicalBERT</a:t>
            </a:r>
            <a:r>
              <a:rPr lang="en-US" sz="2300" dirty="0">
                <a:solidFill>
                  <a:schemeClr val="bg1"/>
                </a:solidFill>
              </a:rPr>
              <a:t>) were</a:t>
            </a:r>
          </a:p>
          <a:p>
            <a:r>
              <a:rPr lang="en-US" sz="2300" dirty="0">
                <a:solidFill>
                  <a:schemeClr val="bg1"/>
                </a:solidFill>
              </a:rPr>
              <a:t>implemented using the Hugging Face Transformers library built on </a:t>
            </a:r>
            <a:r>
              <a:rPr lang="en-US" sz="2300" dirty="0" err="1">
                <a:solidFill>
                  <a:schemeClr val="bg1"/>
                </a:solidFill>
              </a:rPr>
              <a:t>PyTorch</a:t>
            </a:r>
            <a:r>
              <a:rPr lang="en-US" sz="2300" dirty="0">
                <a:solidFill>
                  <a:schemeClr val="bg1"/>
                </a:solidFill>
              </a:rPr>
              <a:t>.</a:t>
            </a:r>
          </a:p>
          <a:p>
            <a:endParaRPr lang="en-US" sz="2300" dirty="0">
              <a:solidFill>
                <a:schemeClr val="bg1"/>
              </a:solidFill>
            </a:endParaRPr>
          </a:p>
          <a:p>
            <a:r>
              <a:rPr lang="en-US" sz="2300" dirty="0">
                <a:solidFill>
                  <a:schemeClr val="bg1"/>
                </a:solidFill>
              </a:rPr>
              <a:t>Additionally, pandas and NumPy were used for data preprocessing and</a:t>
            </a:r>
          </a:p>
          <a:p>
            <a:r>
              <a:rPr lang="en-US" sz="2300" dirty="0">
                <a:solidFill>
                  <a:schemeClr val="bg1"/>
                </a:solidFill>
              </a:rPr>
              <a:t>handling, while the evaluate library was employed to compute</a:t>
            </a:r>
          </a:p>
          <a:p>
            <a:r>
              <a:rPr lang="en-US" sz="2300" dirty="0">
                <a:solidFill>
                  <a:schemeClr val="bg1"/>
                </a:solidFill>
              </a:rPr>
              <a:t>performance metrics, including accuracy, precision, recall, and F1-score.</a:t>
            </a:r>
          </a:p>
        </p:txBody>
      </p:sp>
    </p:spTree>
    <p:extLst>
      <p:ext uri="{BB962C8B-B14F-4D97-AF65-F5344CB8AC3E}">
        <p14:creationId xmlns:p14="http://schemas.microsoft.com/office/powerpoint/2010/main" val="46434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46EF79-A047-196A-4C13-D3F41A989D3B}"/>
              </a:ext>
            </a:extLst>
          </p:cNvPr>
          <p:cNvSpPr txBox="1"/>
          <p:nvPr/>
        </p:nvSpPr>
        <p:spPr>
          <a:xfrm>
            <a:off x="555458" y="589547"/>
            <a:ext cx="1406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Libraries used for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23073A-ED51-9003-9889-AE0B05E17E18}"/>
              </a:ext>
            </a:extLst>
          </p:cNvPr>
          <p:cNvSpPr txBox="1"/>
          <p:nvPr/>
        </p:nvSpPr>
        <p:spPr>
          <a:xfrm>
            <a:off x="2237874" y="589547"/>
            <a:ext cx="142955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F9DF13-5D24-FE96-6305-55FF2D4BB219}"/>
              </a:ext>
            </a:extLst>
          </p:cNvPr>
          <p:cNvSpPr txBox="1"/>
          <p:nvPr/>
        </p:nvSpPr>
        <p:spPr>
          <a:xfrm>
            <a:off x="4150895" y="602034"/>
            <a:ext cx="1406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Deep learning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09B607F-A6FB-C0A4-BB2B-B4AA8C31441E}"/>
              </a:ext>
            </a:extLst>
          </p:cNvPr>
          <p:cNvGrpSpPr/>
          <p:nvPr/>
        </p:nvGrpSpPr>
        <p:grpSpPr>
          <a:xfrm>
            <a:off x="6315768" y="734298"/>
            <a:ext cx="642031" cy="640080"/>
            <a:chOff x="7412067" y="1392453"/>
            <a:chExt cx="642031" cy="640080"/>
          </a:xfrm>
        </p:grpSpPr>
        <p:sp useBgFill="1">
          <p:nvSpPr>
            <p:cNvPr id="6" name="Oval 5">
              <a:extLst>
                <a:ext uri="{FF2B5EF4-FFF2-40B4-BE49-F238E27FC236}">
                  <a16:creationId xmlns:a16="http://schemas.microsoft.com/office/drawing/2014/main" id="{9E920905-F193-2B2D-E78E-327EEE8E8ACC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Graphic 6" descr="Gears">
              <a:extLst>
                <a:ext uri="{FF2B5EF4-FFF2-40B4-BE49-F238E27FC236}">
                  <a16:creationId xmlns:a16="http://schemas.microsoft.com/office/drawing/2014/main" id="{88278034-02EC-CA29-C8E4-5928B798A6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6031EC7-0EE3-3A54-581D-FF43B8363814}"/>
              </a:ext>
            </a:extLst>
          </p:cNvPr>
          <p:cNvCxnSpPr/>
          <p:nvPr/>
        </p:nvCxnSpPr>
        <p:spPr>
          <a:xfrm>
            <a:off x="656373" y="10309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C2A4DC9-C8BB-2F7D-0469-6A3E8D82B8AB}"/>
              </a:ext>
            </a:extLst>
          </p:cNvPr>
          <p:cNvSpPr txBox="1"/>
          <p:nvPr/>
        </p:nvSpPr>
        <p:spPr>
          <a:xfrm>
            <a:off x="1514977" y="1576461"/>
            <a:ext cx="12145878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300" dirty="0">
                <a:solidFill>
                  <a:schemeClr val="bg1"/>
                </a:solidFill>
              </a:rPr>
              <a:t>Classical machine learning models including Logistic Regression, Support</a:t>
            </a:r>
          </a:p>
          <a:p>
            <a:r>
              <a:rPr lang="en-US" sz="2300" dirty="0">
                <a:solidFill>
                  <a:schemeClr val="bg1"/>
                </a:solidFill>
              </a:rPr>
              <a:t>Vector Machine, Random Forest, Decision Tree, and Naïve Bayes were</a:t>
            </a:r>
          </a:p>
          <a:p>
            <a:r>
              <a:rPr lang="en-US" sz="2300" dirty="0">
                <a:solidFill>
                  <a:schemeClr val="bg1"/>
                </a:solidFill>
              </a:rPr>
              <a:t>implemented using the scikit-learn library. ) scikit-learn is a Python library</a:t>
            </a:r>
          </a:p>
          <a:p>
            <a:r>
              <a:rPr lang="en-US" sz="2300" dirty="0">
                <a:solidFill>
                  <a:schemeClr val="bg1"/>
                </a:solidFill>
              </a:rPr>
              <a:t>dedicated to traditional machine learning, providing tools for building, training,</a:t>
            </a:r>
          </a:p>
          <a:p>
            <a:r>
              <a:rPr lang="en-US" sz="2300" dirty="0">
                <a:solidFill>
                  <a:schemeClr val="bg1"/>
                </a:solidFill>
              </a:rPr>
              <a:t>and evaluating classification and regression models.(</a:t>
            </a:r>
          </a:p>
          <a:p>
            <a:endParaRPr lang="en-US" sz="2300" dirty="0">
              <a:solidFill>
                <a:schemeClr val="bg1"/>
              </a:solidFill>
            </a:endParaRPr>
          </a:p>
          <a:p>
            <a:r>
              <a:rPr lang="en-US" sz="2300" dirty="0">
                <a:solidFill>
                  <a:schemeClr val="bg1"/>
                </a:solidFill>
              </a:rPr>
              <a:t>Transformer-based deep learning models (</a:t>
            </a:r>
            <a:r>
              <a:rPr lang="en-US" sz="2300" dirty="0" err="1">
                <a:solidFill>
                  <a:schemeClr val="bg1"/>
                </a:solidFill>
              </a:rPr>
              <a:t>BioBERT</a:t>
            </a:r>
            <a:r>
              <a:rPr lang="en-US" sz="2300" dirty="0">
                <a:solidFill>
                  <a:schemeClr val="bg1"/>
                </a:solidFill>
              </a:rPr>
              <a:t>, and </a:t>
            </a:r>
            <a:r>
              <a:rPr lang="en-US" sz="2300" dirty="0" err="1">
                <a:solidFill>
                  <a:schemeClr val="bg1"/>
                </a:solidFill>
              </a:rPr>
              <a:t>ClinicalBERT</a:t>
            </a:r>
            <a:r>
              <a:rPr lang="en-US" sz="2300" dirty="0">
                <a:solidFill>
                  <a:schemeClr val="bg1"/>
                </a:solidFill>
              </a:rPr>
              <a:t>) were</a:t>
            </a:r>
          </a:p>
          <a:p>
            <a:r>
              <a:rPr lang="en-US" sz="2300" dirty="0">
                <a:solidFill>
                  <a:schemeClr val="bg1"/>
                </a:solidFill>
              </a:rPr>
              <a:t>implemented using the Hugging Face Transformers library built on </a:t>
            </a:r>
            <a:r>
              <a:rPr lang="en-US" sz="2300" dirty="0" err="1">
                <a:solidFill>
                  <a:schemeClr val="bg1"/>
                </a:solidFill>
              </a:rPr>
              <a:t>PyTorch</a:t>
            </a:r>
            <a:r>
              <a:rPr lang="en-US" sz="2300" dirty="0">
                <a:solidFill>
                  <a:schemeClr val="bg1"/>
                </a:solidFill>
              </a:rPr>
              <a:t>.</a:t>
            </a:r>
          </a:p>
          <a:p>
            <a:endParaRPr lang="en-US" sz="2300" dirty="0">
              <a:solidFill>
                <a:schemeClr val="bg1"/>
              </a:solidFill>
            </a:endParaRPr>
          </a:p>
          <a:p>
            <a:r>
              <a:rPr lang="en-US" sz="2300" dirty="0">
                <a:solidFill>
                  <a:schemeClr val="bg1"/>
                </a:solidFill>
              </a:rPr>
              <a:t>Additionally, pandas and NumPy were used for data preprocessing and</a:t>
            </a:r>
          </a:p>
          <a:p>
            <a:r>
              <a:rPr lang="en-US" sz="2300" dirty="0">
                <a:solidFill>
                  <a:schemeClr val="bg1"/>
                </a:solidFill>
              </a:rPr>
              <a:t>handling, while the evaluate library was employed to compute</a:t>
            </a:r>
          </a:p>
          <a:p>
            <a:r>
              <a:rPr lang="en-US" sz="2300" dirty="0">
                <a:solidFill>
                  <a:schemeClr val="bg1"/>
                </a:solidFill>
              </a:rPr>
              <a:t>performance metrics, including accuracy, precision, recall, and F1-score.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CE5D06-39B5-EE54-27A0-0D5C226F1E73}"/>
              </a:ext>
            </a:extLst>
          </p:cNvPr>
          <p:cNvSpPr txBox="1"/>
          <p:nvPr/>
        </p:nvSpPr>
        <p:spPr>
          <a:xfrm>
            <a:off x="2042683" y="589547"/>
            <a:ext cx="2360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Machine learning &amp;</a:t>
            </a:r>
          </a:p>
        </p:txBody>
      </p:sp>
    </p:spTree>
    <p:extLst>
      <p:ext uri="{BB962C8B-B14F-4D97-AF65-F5344CB8AC3E}">
        <p14:creationId xmlns:p14="http://schemas.microsoft.com/office/powerpoint/2010/main" val="35977580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D9BDAE-5AD3-59C5-36C3-74B6A60C9282}"/>
              </a:ext>
            </a:extLst>
          </p:cNvPr>
          <p:cNvSpPr txBox="1"/>
          <p:nvPr/>
        </p:nvSpPr>
        <p:spPr>
          <a:xfrm>
            <a:off x="-936458" y="972903"/>
            <a:ext cx="140649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0" dirty="0">
                <a:solidFill>
                  <a:schemeClr val="bg1"/>
                </a:solidFill>
              </a:rPr>
              <a:t>Dataset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7A4AFC-048E-5BBC-1EC5-3005ADE64564}"/>
              </a:ext>
            </a:extLst>
          </p:cNvPr>
          <p:cNvSpPr txBox="1"/>
          <p:nvPr/>
        </p:nvSpPr>
        <p:spPr>
          <a:xfrm>
            <a:off x="-737676" y="2891155"/>
            <a:ext cx="140649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0" dirty="0">
                <a:solidFill>
                  <a:schemeClr val="bg1"/>
                </a:solidFill>
              </a:rPr>
              <a:t>Description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E99A82-C9CE-2F57-4A6D-5204D92B8F4A}"/>
              </a:ext>
            </a:extLst>
          </p:cNvPr>
          <p:cNvSpPr txBox="1"/>
          <p:nvPr/>
        </p:nvSpPr>
        <p:spPr>
          <a:xfrm>
            <a:off x="436605" y="7671729"/>
            <a:ext cx="1131879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Dataset name: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Symptom2Disease from (Kaggle) Publicly available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Domain: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Medical / clinical text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 type: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Unstructured textual data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Input: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Natural language descriptions of patient symptoms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Output: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Disease class labels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Dataset size: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1,200 records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Number of classes: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24 disease categories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>
              <a:buNone/>
            </a:pPr>
            <a:endParaRPr lang="en-US" sz="2000" b="0" dirty="0">
              <a:effectLst/>
            </a:endParaRPr>
          </a:p>
          <a:p>
            <a:pPr rtl="0">
              <a:buNone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Class balance:</a:t>
            </a:r>
            <a:endParaRPr lang="en-US" sz="2000" b="0" dirty="0">
              <a:effectLst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The dataset is evenly balanced across all classes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Each disease category contains 49 samples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C2B44A1-3B91-77B6-2B37-D2AE6A1BA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617321"/>
              </p:ext>
            </p:extLst>
          </p:nvPr>
        </p:nvGraphicFramePr>
        <p:xfrm>
          <a:off x="6505832" y="9762283"/>
          <a:ext cx="5792427" cy="3783904"/>
        </p:xfrm>
        <a:graphic>
          <a:graphicData uri="http://schemas.openxmlformats.org/drawingml/2006/table">
            <a:tbl>
              <a:tblPr/>
              <a:tblGrid>
                <a:gridCol w="1151059">
                  <a:extLst>
                    <a:ext uri="{9D8B030D-6E8A-4147-A177-3AD203B41FA5}">
                      <a16:colId xmlns:a16="http://schemas.microsoft.com/office/drawing/2014/main" val="3786839570"/>
                    </a:ext>
                  </a:extLst>
                </a:gridCol>
                <a:gridCol w="4641368">
                  <a:extLst>
                    <a:ext uri="{9D8B030D-6E8A-4147-A177-3AD203B41FA5}">
                      <a16:colId xmlns:a16="http://schemas.microsoft.com/office/drawing/2014/main" val="3259037454"/>
                    </a:ext>
                  </a:extLst>
                </a:gridCol>
              </a:tblGrid>
              <a:tr h="758901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     label</a:t>
                      </a:r>
                      <a:endParaRPr lang="en-US" sz="180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B9C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          text</a:t>
                      </a:r>
                      <a:endParaRPr lang="en-US" sz="180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B9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9599496"/>
                  </a:ext>
                </a:extLst>
              </a:tr>
              <a:tr h="714064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Psoriasis</a:t>
                      </a:r>
                      <a:endParaRPr lang="en-US" sz="1800">
                        <a:effectLst/>
                      </a:endParaRPr>
                    </a:p>
                    <a:p>
                      <a:pPr fontAlgn="b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6" marR="6206" marT="6206" marB="44680" anchor="b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 have been experiencing a skin rash on my arms, legs, and torso for the past few weeks. It is red, itchy, and covered in dry, scaly patches.</a:t>
                      </a:r>
                      <a:endParaRPr lang="en-US" sz="180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947002"/>
                  </a:ext>
                </a:extLst>
              </a:tr>
              <a:tr h="719046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Typhoid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I've had a persistent headache for the past week, and it's been getting worse. It's been accompanied by belly aches, constipation and diarrhea.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2976008"/>
                  </a:ext>
                </a:extLst>
              </a:tr>
              <a:tr h="719046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 Migraine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 have been experiencing acid reflux and difficulty digesting my food, along with regular headaches and impaired vision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3482549"/>
                  </a:ext>
                </a:extLst>
              </a:tr>
            </a:tbl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F2A497F4-D4C0-4A26-830D-95B9E4DB89FA}"/>
              </a:ext>
            </a:extLst>
          </p:cNvPr>
          <p:cNvGrpSpPr/>
          <p:nvPr/>
        </p:nvGrpSpPr>
        <p:grpSpPr>
          <a:xfrm>
            <a:off x="6505832" y="7141187"/>
            <a:ext cx="642031" cy="640080"/>
            <a:chOff x="7412067" y="1392453"/>
            <a:chExt cx="642031" cy="640080"/>
          </a:xfrm>
        </p:grpSpPr>
        <p:sp useBgFill="1">
          <p:nvSpPr>
            <p:cNvPr id="7" name="Oval 6">
              <a:extLst>
                <a:ext uri="{FF2B5EF4-FFF2-40B4-BE49-F238E27FC236}">
                  <a16:creationId xmlns:a16="http://schemas.microsoft.com/office/drawing/2014/main" id="{3C30A15A-E0F0-054A-DB23-1D0B0D9EC395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Graphic 7" descr="Gears">
              <a:extLst>
                <a:ext uri="{FF2B5EF4-FFF2-40B4-BE49-F238E27FC236}">
                  <a16:creationId xmlns:a16="http://schemas.microsoft.com/office/drawing/2014/main" id="{697BE103-7781-089C-8E79-0CEC651111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EEBEF5B-7DEE-EA27-2B34-F31840CB5AB7}"/>
              </a:ext>
            </a:extLst>
          </p:cNvPr>
          <p:cNvCxnSpPr/>
          <p:nvPr/>
        </p:nvCxnSpPr>
        <p:spPr>
          <a:xfrm>
            <a:off x="846437" y="7437840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132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8CB877-56D5-CD1D-00F3-F4DE39EC8FA4}"/>
              </a:ext>
            </a:extLst>
          </p:cNvPr>
          <p:cNvSpPr txBox="1"/>
          <p:nvPr/>
        </p:nvSpPr>
        <p:spPr>
          <a:xfrm>
            <a:off x="-6015354" y="588501"/>
            <a:ext cx="1406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Dataset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48ECE5-1C53-D650-E4DD-99E9A97A9614}"/>
              </a:ext>
            </a:extLst>
          </p:cNvPr>
          <p:cNvSpPr txBox="1"/>
          <p:nvPr/>
        </p:nvSpPr>
        <p:spPr>
          <a:xfrm>
            <a:off x="-5051259" y="588501"/>
            <a:ext cx="1406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Description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AAC48E4-09E3-2EE0-6540-93B67CC34E03}"/>
              </a:ext>
            </a:extLst>
          </p:cNvPr>
          <p:cNvGrpSpPr/>
          <p:nvPr/>
        </p:nvGrpSpPr>
        <p:grpSpPr>
          <a:xfrm>
            <a:off x="5690737" y="675478"/>
            <a:ext cx="642031" cy="640080"/>
            <a:chOff x="7412067" y="1392453"/>
            <a:chExt cx="642031" cy="640080"/>
          </a:xfrm>
        </p:grpSpPr>
        <p:sp useBgFill="1">
          <p:nvSpPr>
            <p:cNvPr id="5" name="Oval 4">
              <a:extLst>
                <a:ext uri="{FF2B5EF4-FFF2-40B4-BE49-F238E27FC236}">
                  <a16:creationId xmlns:a16="http://schemas.microsoft.com/office/drawing/2014/main" id="{FBB9C86F-F54C-DDC8-D7F1-D12E638FBBC2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" name="Graphic 5" descr="Gears">
              <a:extLst>
                <a:ext uri="{FF2B5EF4-FFF2-40B4-BE49-F238E27FC236}">
                  <a16:creationId xmlns:a16="http://schemas.microsoft.com/office/drawing/2014/main" id="{C129D2AE-899B-825B-41A8-BDFA48155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B0DCDA2-819B-4937-6B8E-BF39B62ED0A5}"/>
              </a:ext>
            </a:extLst>
          </p:cNvPr>
          <p:cNvCxnSpPr/>
          <p:nvPr/>
        </p:nvCxnSpPr>
        <p:spPr>
          <a:xfrm>
            <a:off x="656373" y="10309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F3BA61BC-F3E4-4823-CB31-975CD2FA47B0}"/>
              </a:ext>
            </a:extLst>
          </p:cNvPr>
          <p:cNvSpPr txBox="1"/>
          <p:nvPr/>
        </p:nvSpPr>
        <p:spPr>
          <a:xfrm>
            <a:off x="330346" y="983542"/>
            <a:ext cx="1131879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Dataset name: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Symptom2Disease from (Kaggle) Publicly available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Domain: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Medical / clinical text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 type: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Unstructured textual data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Input: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Natural language descriptions of patient symptoms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Output: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Disease class labels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Dataset size: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1,200 records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Number of classes: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24 disease categories</a:t>
            </a:r>
            <a:endParaRPr lang="en-US" sz="20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>
              <a:buNone/>
            </a:pPr>
            <a:endParaRPr lang="en-US" sz="2000" b="0" dirty="0">
              <a:effectLst/>
            </a:endParaRPr>
          </a:p>
          <a:p>
            <a:pPr rtl="0">
              <a:buNone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Class balance:</a:t>
            </a:r>
            <a:endParaRPr lang="en-US" sz="2000" b="0" dirty="0">
              <a:effectLst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The dataset is evenly balanced across all classes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Each disease category contains </a:t>
            </a:r>
            <a:r>
              <a:rPr lang="ar-SA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50</a:t>
            </a:r>
            <a:r>
              <a:rPr lang="en-US" sz="20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samples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9261371-C88B-E44C-BD21-CBA08184A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676225"/>
              </p:ext>
            </p:extLst>
          </p:nvPr>
        </p:nvGraphicFramePr>
        <p:xfrm>
          <a:off x="6399573" y="3074096"/>
          <a:ext cx="5792427" cy="3783904"/>
        </p:xfrm>
        <a:graphic>
          <a:graphicData uri="http://schemas.openxmlformats.org/drawingml/2006/table">
            <a:tbl>
              <a:tblPr/>
              <a:tblGrid>
                <a:gridCol w="1151059">
                  <a:extLst>
                    <a:ext uri="{9D8B030D-6E8A-4147-A177-3AD203B41FA5}">
                      <a16:colId xmlns:a16="http://schemas.microsoft.com/office/drawing/2014/main" val="3786839570"/>
                    </a:ext>
                  </a:extLst>
                </a:gridCol>
                <a:gridCol w="4641368">
                  <a:extLst>
                    <a:ext uri="{9D8B030D-6E8A-4147-A177-3AD203B41FA5}">
                      <a16:colId xmlns:a16="http://schemas.microsoft.com/office/drawing/2014/main" val="3259037454"/>
                    </a:ext>
                  </a:extLst>
                </a:gridCol>
              </a:tblGrid>
              <a:tr h="758901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     label</a:t>
                      </a:r>
                      <a:endParaRPr lang="en-US" sz="180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B9C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1" i="0" u="none" strike="noStrike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</a:rPr>
                        <a:t>          text</a:t>
                      </a:r>
                      <a:endParaRPr lang="en-US" sz="180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B9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9599496"/>
                  </a:ext>
                </a:extLst>
              </a:tr>
              <a:tr h="714064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Psoriasis</a:t>
                      </a:r>
                      <a:endParaRPr lang="en-US" sz="1800">
                        <a:effectLst/>
                      </a:endParaRPr>
                    </a:p>
                    <a:p>
                      <a:pPr fontAlgn="b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6" marR="6206" marT="6206" marB="44680" anchor="b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 have been experiencing a skin rash on my arms, legs, and torso for the past few weeks. It is red, itchy, and covered in dry, scaly patches.</a:t>
                      </a:r>
                      <a:endParaRPr lang="en-US" sz="180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>
                          <a:effectLst/>
                        </a:rPr>
                      </a:br>
                      <a:endParaRPr lang="en-US" sz="180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947002"/>
                  </a:ext>
                </a:extLst>
              </a:tr>
              <a:tr h="719046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Typhoid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I've had a persistent headache for the past week, and it's been getting worse. It's been accompanied by belly aches, constipation and diarrhea.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2976008"/>
                  </a:ext>
                </a:extLst>
              </a:tr>
              <a:tr h="719046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  Migraine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 have been experiencing acid reflux and difficulty digesting my food, along with regular headaches and impaired vision</a:t>
                      </a:r>
                      <a:endParaRPr lang="en-US" sz="1800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sz="1800" dirty="0">
                          <a:effectLst/>
                        </a:rPr>
                      </a:br>
                      <a:endParaRPr lang="en-US" sz="1800" dirty="0">
                        <a:effectLst/>
                      </a:endParaRPr>
                    </a:p>
                  </a:txBody>
                  <a:tcPr marL="62056" marR="62056" marT="31028" marB="31028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3482549"/>
                  </a:ext>
                </a:extLst>
              </a:tr>
            </a:tbl>
          </a:graphicData>
        </a:graphic>
      </p:graphicFrame>
      <p:sp>
        <p:nvSpPr>
          <p:cNvPr id="11" name="Rectangle 1">
            <a:extLst>
              <a:ext uri="{FF2B5EF4-FFF2-40B4-BE49-F238E27FC236}">
                <a16:creationId xmlns:a16="http://schemas.microsoft.com/office/drawing/2014/main" id="{2BF6ADC6-2D45-223B-B548-A7ECB6FD0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91301" y="2462806"/>
            <a:ext cx="16828038" cy="305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7996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DA7DB9C-3D13-8329-C121-017CA279CC5E}"/>
              </a:ext>
            </a:extLst>
          </p:cNvPr>
          <p:cNvSpPr txBox="1"/>
          <p:nvPr/>
        </p:nvSpPr>
        <p:spPr>
          <a:xfrm>
            <a:off x="-418642" y="887178"/>
            <a:ext cx="1290075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0" dirty="0">
                <a:solidFill>
                  <a:schemeClr val="bg1"/>
                </a:solidFill>
              </a:rPr>
              <a:t>Pre</a:t>
            </a:r>
            <a:r>
              <a:rPr lang="ar-SA" sz="13000" dirty="0">
                <a:solidFill>
                  <a:schemeClr val="bg1"/>
                </a:solidFill>
              </a:rPr>
              <a:t>-</a:t>
            </a:r>
            <a:r>
              <a:rPr lang="en-US" sz="13000" dirty="0">
                <a:solidFill>
                  <a:schemeClr val="bg1"/>
                </a:solidFill>
              </a:rPr>
              <a:t>processing &amp;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F19149-C967-5C9E-1695-3D51D6563AAE}"/>
              </a:ext>
            </a:extLst>
          </p:cNvPr>
          <p:cNvSpPr txBox="1"/>
          <p:nvPr/>
        </p:nvSpPr>
        <p:spPr>
          <a:xfrm>
            <a:off x="-936458" y="2418206"/>
            <a:ext cx="1406491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000" dirty="0">
                <a:solidFill>
                  <a:schemeClr val="bg1"/>
                </a:solidFill>
              </a:rPr>
              <a:t>Feature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D50CF1-2649-AF76-61F5-7D9796C864A5}"/>
              </a:ext>
            </a:extLst>
          </p:cNvPr>
          <p:cNvSpPr txBox="1"/>
          <p:nvPr/>
        </p:nvSpPr>
        <p:spPr>
          <a:xfrm>
            <a:off x="932258" y="4058262"/>
            <a:ext cx="10940653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0" dirty="0">
                <a:solidFill>
                  <a:schemeClr val="bg1"/>
                </a:solidFill>
              </a:rPr>
              <a:t>Representation</a:t>
            </a:r>
            <a:endParaRPr lang="en-US" sz="130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F312E3A-B2D1-68E9-6C02-B78DE4BFAECF}"/>
              </a:ext>
            </a:extLst>
          </p:cNvPr>
          <p:cNvGrpSpPr/>
          <p:nvPr/>
        </p:nvGrpSpPr>
        <p:grpSpPr>
          <a:xfrm>
            <a:off x="5075448" y="7259158"/>
            <a:ext cx="642031" cy="640080"/>
            <a:chOff x="7412067" y="1392453"/>
            <a:chExt cx="642031" cy="640080"/>
          </a:xfrm>
        </p:grpSpPr>
        <p:sp useBgFill="1">
          <p:nvSpPr>
            <p:cNvPr id="7" name="Oval 6">
              <a:extLst>
                <a:ext uri="{FF2B5EF4-FFF2-40B4-BE49-F238E27FC236}">
                  <a16:creationId xmlns:a16="http://schemas.microsoft.com/office/drawing/2014/main" id="{339C0D50-9D33-302E-27F8-94D89E0E77BA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Graphic 7" descr="Gears">
              <a:extLst>
                <a:ext uri="{FF2B5EF4-FFF2-40B4-BE49-F238E27FC236}">
                  <a16:creationId xmlns:a16="http://schemas.microsoft.com/office/drawing/2014/main" id="{ABB3A7BF-8B17-2948-A872-71CEB0D22D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C3A3876-5B03-AD8C-3114-7BB3D894262B}"/>
              </a:ext>
            </a:extLst>
          </p:cNvPr>
          <p:cNvCxnSpPr/>
          <p:nvPr/>
        </p:nvCxnSpPr>
        <p:spPr>
          <a:xfrm>
            <a:off x="41084" y="761463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ADDC681-3564-7794-DE93-051F03CAFA70}"/>
              </a:ext>
            </a:extLst>
          </p:cNvPr>
          <p:cNvSpPr txBox="1"/>
          <p:nvPr/>
        </p:nvSpPr>
        <p:spPr>
          <a:xfrm>
            <a:off x="319089" y="7866180"/>
            <a:ext cx="11881104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Common Preprocessing:</a:t>
            </a:r>
            <a:endParaRPr lang="en-US" sz="1200" b="0" dirty="0">
              <a:effectLst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br>
              <a:rPr lang="en-US" sz="1200" b="0" dirty="0">
                <a:effectLst/>
              </a:rPr>
            </a:b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Text cleaning to remove noise and duplicates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Text normalization (lowercasing and standardization)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Tokenization to prepare symptom text for model input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>
              <a:buNone/>
            </a:pPr>
            <a:br>
              <a:rPr lang="en-US" sz="1200" b="0" dirty="0">
                <a:effectLst/>
              </a:rPr>
            </a:br>
            <a:endParaRPr lang="en-US" sz="1200" b="0" dirty="0">
              <a:effectLst/>
            </a:endParaRPr>
          </a:p>
          <a:p>
            <a:pPr rtl="0">
              <a:buNone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Machine Learning (ML) Models:</a:t>
            </a:r>
            <a:endParaRPr lang="en-US" sz="1200" b="0" dirty="0">
              <a:effectLst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br>
              <a:rPr lang="en-US" sz="1200" b="0" dirty="0">
                <a:effectLst/>
              </a:rPr>
            </a:b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Applied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TF-IDF feature representation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TF-IDF converts text into numerical vectors based on: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Term Frequency (TF): how often a word appears in a document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Inverse Document Frequency (IDF): how important a word is across all documents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This representation is effective for classical ML models when handling textual data Deep Learning (DL) / Transformer Models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>
              <a:buNone/>
            </a:pPr>
            <a:br>
              <a:rPr lang="en-US" sz="1200" b="0" dirty="0">
                <a:effectLst/>
              </a:rPr>
            </a:br>
            <a:endParaRPr lang="en-US" sz="1200" b="0" dirty="0">
              <a:effectLst/>
            </a:endParaRPr>
          </a:p>
          <a:p>
            <a:pPr rtl="0">
              <a:buNone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Transformer Models:</a:t>
            </a:r>
            <a:endParaRPr lang="en-US" sz="1200" b="0" dirty="0">
              <a:effectLst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br>
              <a:rPr lang="en-US" sz="1200" b="0" dirty="0">
                <a:effectLst/>
              </a:rPr>
            </a:b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Used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contextual embeddings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Embeddings were generated by transformer models (, </a:t>
            </a:r>
            <a:r>
              <a:rPr lang="en-US" sz="12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BioBERT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en-US" sz="12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)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Enabled deeper semantic understanding of symptom descriptions by capturing word context</a:t>
            </a:r>
            <a:endParaRPr lang="en-US" sz="12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71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13A4CB-752D-6ADC-2970-2A38A739BBE5}"/>
              </a:ext>
            </a:extLst>
          </p:cNvPr>
          <p:cNvSpPr txBox="1"/>
          <p:nvPr/>
        </p:nvSpPr>
        <p:spPr>
          <a:xfrm>
            <a:off x="506579" y="572853"/>
            <a:ext cx="1406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Preprocessing &amp;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2955C8-F30A-A7BC-CC52-FDE57C650A5E}"/>
              </a:ext>
            </a:extLst>
          </p:cNvPr>
          <p:cNvSpPr txBox="1"/>
          <p:nvPr/>
        </p:nvSpPr>
        <p:spPr>
          <a:xfrm>
            <a:off x="2063918" y="572853"/>
            <a:ext cx="1406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Feature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851F0F-6D91-FC80-CF4F-8FED3DAA52A6}"/>
              </a:ext>
            </a:extLst>
          </p:cNvPr>
          <p:cNvSpPr txBox="1"/>
          <p:nvPr/>
        </p:nvSpPr>
        <p:spPr>
          <a:xfrm>
            <a:off x="2818208" y="572853"/>
            <a:ext cx="1094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Representation</a:t>
            </a:r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D02F103-4E0B-BDF5-4E3D-AD9367DD5022}"/>
              </a:ext>
            </a:extLst>
          </p:cNvPr>
          <p:cNvGrpSpPr/>
          <p:nvPr/>
        </p:nvGrpSpPr>
        <p:grpSpPr>
          <a:xfrm>
            <a:off x="5690737" y="675478"/>
            <a:ext cx="642031" cy="640080"/>
            <a:chOff x="7412067" y="1392453"/>
            <a:chExt cx="642031" cy="640080"/>
          </a:xfrm>
        </p:grpSpPr>
        <p:sp useBgFill="1">
          <p:nvSpPr>
            <p:cNvPr id="6" name="Oval 5">
              <a:extLst>
                <a:ext uri="{FF2B5EF4-FFF2-40B4-BE49-F238E27FC236}">
                  <a16:creationId xmlns:a16="http://schemas.microsoft.com/office/drawing/2014/main" id="{716A67B5-B463-AB6B-1012-28ECC1DB8DA9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Graphic 6" descr="Gears">
              <a:extLst>
                <a:ext uri="{FF2B5EF4-FFF2-40B4-BE49-F238E27FC236}">
                  <a16:creationId xmlns:a16="http://schemas.microsoft.com/office/drawing/2014/main" id="{29CDC28B-4F00-89DA-44CE-56A2D39475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5CF94C1-935D-400C-194C-2BA041D39A7D}"/>
              </a:ext>
            </a:extLst>
          </p:cNvPr>
          <p:cNvCxnSpPr/>
          <p:nvPr/>
        </p:nvCxnSpPr>
        <p:spPr>
          <a:xfrm>
            <a:off x="656373" y="10309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3886929-388F-CB9A-A2D0-9B06476E56D0}"/>
              </a:ext>
            </a:extLst>
          </p:cNvPr>
          <p:cNvSpPr txBox="1"/>
          <p:nvPr/>
        </p:nvSpPr>
        <p:spPr>
          <a:xfrm>
            <a:off x="506579" y="1418183"/>
            <a:ext cx="11881104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Common Preprocessing:</a:t>
            </a:r>
            <a:endParaRPr lang="en-US" sz="1500" b="0" dirty="0">
              <a:effectLst/>
            </a:endParaRPr>
          </a:p>
          <a:p>
            <a:pPr rtl="0" fontAlgn="base"/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Text cleaning to remove noise and duplicates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Text normalization (lowercasing and standardization)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Tokenization to prepare symptom text for model input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>
              <a:buNone/>
            </a:pPr>
            <a:br>
              <a:rPr lang="en-US" sz="1500" b="0" dirty="0">
                <a:effectLst/>
              </a:rPr>
            </a:br>
            <a:endParaRPr lang="en-US" sz="1500" b="0" dirty="0">
              <a:effectLst/>
            </a:endParaRPr>
          </a:p>
          <a:p>
            <a:pPr rtl="0">
              <a:buNone/>
            </a:pPr>
            <a:r>
              <a:rPr lang="en-US" sz="15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Machine Learning (ML) Models:</a:t>
            </a:r>
            <a:endParaRPr lang="en-US" sz="1500" b="0" dirty="0">
              <a:effectLst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500" b="0" dirty="0">
                <a:effectLst/>
              </a:rPr>
            </a:b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Applied </a:t>
            </a:r>
            <a:r>
              <a:rPr lang="en-US" sz="15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TF-IDF feature representation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TF-IDF converts text into numerical vectors based on: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Term Frequency (TF): how often a word appears in a document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marL="742950" lvl="1" indent="-285750"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Inverse Document Frequency (IDF): how important a word is across all documents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This representation is effective for classical ML models when handling textual data Deep Learning (DL) / Transformer Models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>
              <a:buNone/>
            </a:pPr>
            <a:br>
              <a:rPr lang="en-US" sz="1500" b="0" dirty="0">
                <a:effectLst/>
              </a:rPr>
            </a:br>
            <a:endParaRPr lang="en-US" sz="1500" b="0" dirty="0">
              <a:effectLst/>
            </a:endParaRPr>
          </a:p>
          <a:p>
            <a:pPr rtl="0">
              <a:buNone/>
            </a:pPr>
            <a:r>
              <a:rPr lang="en-US" sz="15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Transformer Models:</a:t>
            </a:r>
          </a:p>
          <a:p>
            <a:pPr rtl="0">
              <a:buNone/>
            </a:pP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Used </a:t>
            </a:r>
            <a:r>
              <a:rPr lang="en-US" sz="15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contextual embeddings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Embeddings were generated by transformer models (, </a:t>
            </a:r>
            <a:r>
              <a:rPr lang="en-US" sz="15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BioBERT</a:t>
            </a: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en-US" sz="15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)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5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Enabled deeper semantic understanding of symptom descriptions by capturing word context</a:t>
            </a:r>
            <a:endParaRPr lang="en-US" sz="1500" b="0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8865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50B73B-3B10-25FC-F136-70934CFD3599}"/>
              </a:ext>
            </a:extLst>
          </p:cNvPr>
          <p:cNvSpPr txBox="1"/>
          <p:nvPr/>
        </p:nvSpPr>
        <p:spPr>
          <a:xfrm>
            <a:off x="625673" y="720566"/>
            <a:ext cx="10940653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7000" dirty="0">
                <a:solidFill>
                  <a:schemeClr val="bg1"/>
                </a:solidFill>
              </a:rPr>
              <a:t>Dataset</a:t>
            </a:r>
            <a:endParaRPr lang="en-US" sz="17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255B54-5BA6-BE7A-0705-EC910941FFD9}"/>
              </a:ext>
            </a:extLst>
          </p:cNvPr>
          <p:cNvSpPr txBox="1"/>
          <p:nvPr/>
        </p:nvSpPr>
        <p:spPr>
          <a:xfrm>
            <a:off x="625673" y="3098142"/>
            <a:ext cx="10940653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7000" dirty="0">
                <a:solidFill>
                  <a:schemeClr val="bg1"/>
                </a:solidFill>
              </a:rPr>
              <a:t>Splitting </a:t>
            </a:r>
            <a:endParaRPr lang="en-US" sz="17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6E7ABAD-39F6-ED60-D891-8709BE544134}"/>
              </a:ext>
            </a:extLst>
          </p:cNvPr>
          <p:cNvGrpSpPr/>
          <p:nvPr/>
        </p:nvGrpSpPr>
        <p:grpSpPr>
          <a:xfrm>
            <a:off x="5775366" y="7342978"/>
            <a:ext cx="642031" cy="640080"/>
            <a:chOff x="7412067" y="1392453"/>
            <a:chExt cx="642031" cy="640080"/>
          </a:xfrm>
        </p:grpSpPr>
        <p:sp useBgFill="1">
          <p:nvSpPr>
            <p:cNvPr id="6" name="Oval 5">
              <a:extLst>
                <a:ext uri="{FF2B5EF4-FFF2-40B4-BE49-F238E27FC236}">
                  <a16:creationId xmlns:a16="http://schemas.microsoft.com/office/drawing/2014/main" id="{E3D023E9-E244-3615-5501-60944C3ED356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Graphic 6" descr="Gears">
              <a:extLst>
                <a:ext uri="{FF2B5EF4-FFF2-40B4-BE49-F238E27FC236}">
                  <a16:creationId xmlns:a16="http://schemas.microsoft.com/office/drawing/2014/main" id="{9E5F5916-2D24-D521-F558-FB108D8B96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7FF1773-6AFE-3A31-FF10-296738F508EF}"/>
              </a:ext>
            </a:extLst>
          </p:cNvPr>
          <p:cNvCxnSpPr/>
          <p:nvPr/>
        </p:nvCxnSpPr>
        <p:spPr>
          <a:xfrm>
            <a:off x="741002" y="76984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0BD1827-5311-48B5-C072-746ECFA67B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225432"/>
              </p:ext>
            </p:extLst>
          </p:nvPr>
        </p:nvGraphicFramePr>
        <p:xfrm>
          <a:off x="5775366" y="11193780"/>
          <a:ext cx="6131593" cy="2148364"/>
        </p:xfrm>
        <a:graphic>
          <a:graphicData uri="http://schemas.openxmlformats.org/drawingml/2006/table">
            <a:tbl>
              <a:tblPr/>
              <a:tblGrid>
                <a:gridCol w="2079643">
                  <a:extLst>
                    <a:ext uri="{9D8B030D-6E8A-4147-A177-3AD203B41FA5}">
                      <a16:colId xmlns:a16="http://schemas.microsoft.com/office/drawing/2014/main" val="3188189305"/>
                    </a:ext>
                  </a:extLst>
                </a:gridCol>
                <a:gridCol w="1838136">
                  <a:extLst>
                    <a:ext uri="{9D8B030D-6E8A-4147-A177-3AD203B41FA5}">
                      <a16:colId xmlns:a16="http://schemas.microsoft.com/office/drawing/2014/main" val="3342823343"/>
                    </a:ext>
                  </a:extLst>
                </a:gridCol>
                <a:gridCol w="2213814">
                  <a:extLst>
                    <a:ext uri="{9D8B030D-6E8A-4147-A177-3AD203B41FA5}">
                      <a16:colId xmlns:a16="http://schemas.microsoft.com/office/drawing/2014/main" val="3601497037"/>
                    </a:ext>
                  </a:extLst>
                </a:gridCol>
              </a:tblGrid>
              <a:tr h="964390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Dataset Split</a:t>
                      </a:r>
                      <a:endParaRPr lang="en-US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dirty="0">
                          <a:effectLst/>
                        </a:rPr>
                      </a:br>
                      <a:endParaRPr lang="en-US" dirty="0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Number of Records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Percentage</a:t>
                      </a:r>
                      <a:endParaRPr lang="en-US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>
                          <a:effectLst/>
                        </a:rPr>
                      </a:b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487445"/>
                  </a:ext>
                </a:extLst>
              </a:tr>
              <a:tr h="394658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Training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960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80%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5757408"/>
                  </a:ext>
                </a:extLst>
              </a:tr>
              <a:tr h="394658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Testing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7E6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240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7E6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20%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404179"/>
                  </a:ext>
                </a:extLst>
              </a:tr>
              <a:tr h="394658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1200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100%</a:t>
                      </a:r>
                      <a:endParaRPr lang="en-US" dirty="0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89746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5528F297-27B3-FDCC-1BC1-CB3E8A555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673" y="7840647"/>
            <a:ext cx="10940653" cy="346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After preprocessing, the dataset was divided into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training and testing sets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The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Hold-Out method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was used for data splitting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An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80/20 split ratio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was applied</a:t>
            </a:r>
            <a:endParaRPr kumimoji="0" lang="en-US" altLang="en-US" sz="25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Stratified sampling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was employed to preserve class distribution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This ensures a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fair and unbiased evaluation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of model performance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41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F1DEDD-0FE9-C40A-B3F5-E4C16176E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AE3722-6BC4-353E-D589-5AD5DB5EB416}"/>
              </a:ext>
            </a:extLst>
          </p:cNvPr>
          <p:cNvSpPr txBox="1"/>
          <p:nvPr/>
        </p:nvSpPr>
        <p:spPr>
          <a:xfrm>
            <a:off x="625672" y="663416"/>
            <a:ext cx="1094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Dataset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053DC4-9B29-A10F-8A76-5BA8CBC1AB3D}"/>
              </a:ext>
            </a:extLst>
          </p:cNvPr>
          <p:cNvSpPr txBox="1"/>
          <p:nvPr/>
        </p:nvSpPr>
        <p:spPr>
          <a:xfrm>
            <a:off x="1414343" y="675478"/>
            <a:ext cx="11231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Splitting </a:t>
            </a:r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C424BA4-1158-C45B-FEAD-34B9E450244F}"/>
              </a:ext>
            </a:extLst>
          </p:cNvPr>
          <p:cNvGrpSpPr/>
          <p:nvPr/>
        </p:nvGrpSpPr>
        <p:grpSpPr>
          <a:xfrm>
            <a:off x="5690737" y="675478"/>
            <a:ext cx="642031" cy="640080"/>
            <a:chOff x="7412067" y="1392453"/>
            <a:chExt cx="642031" cy="640080"/>
          </a:xfrm>
        </p:grpSpPr>
        <p:sp useBgFill="1">
          <p:nvSpPr>
            <p:cNvPr id="5" name="Oval 4">
              <a:extLst>
                <a:ext uri="{FF2B5EF4-FFF2-40B4-BE49-F238E27FC236}">
                  <a16:creationId xmlns:a16="http://schemas.microsoft.com/office/drawing/2014/main" id="{28CFDE14-1024-B05B-B636-10304653809D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" name="Graphic 5" descr="Gears">
              <a:extLst>
                <a:ext uri="{FF2B5EF4-FFF2-40B4-BE49-F238E27FC236}">
                  <a16:creationId xmlns:a16="http://schemas.microsoft.com/office/drawing/2014/main" id="{AB3E0990-33F2-4FB4-8D2A-A2DE8ACB88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EE9BB3A-032B-7180-A459-C135EFB3A89B}"/>
              </a:ext>
            </a:extLst>
          </p:cNvPr>
          <p:cNvCxnSpPr/>
          <p:nvPr/>
        </p:nvCxnSpPr>
        <p:spPr>
          <a:xfrm>
            <a:off x="656373" y="10309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F3D71A7-C591-8054-F685-1464DE5743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504237"/>
              </p:ext>
            </p:extLst>
          </p:nvPr>
        </p:nvGraphicFramePr>
        <p:xfrm>
          <a:off x="5690737" y="4526280"/>
          <a:ext cx="6131593" cy="2148364"/>
        </p:xfrm>
        <a:graphic>
          <a:graphicData uri="http://schemas.openxmlformats.org/drawingml/2006/table">
            <a:tbl>
              <a:tblPr/>
              <a:tblGrid>
                <a:gridCol w="2079643">
                  <a:extLst>
                    <a:ext uri="{9D8B030D-6E8A-4147-A177-3AD203B41FA5}">
                      <a16:colId xmlns:a16="http://schemas.microsoft.com/office/drawing/2014/main" val="3188189305"/>
                    </a:ext>
                  </a:extLst>
                </a:gridCol>
                <a:gridCol w="1838136">
                  <a:extLst>
                    <a:ext uri="{9D8B030D-6E8A-4147-A177-3AD203B41FA5}">
                      <a16:colId xmlns:a16="http://schemas.microsoft.com/office/drawing/2014/main" val="3342823343"/>
                    </a:ext>
                  </a:extLst>
                </a:gridCol>
                <a:gridCol w="2213814">
                  <a:extLst>
                    <a:ext uri="{9D8B030D-6E8A-4147-A177-3AD203B41FA5}">
                      <a16:colId xmlns:a16="http://schemas.microsoft.com/office/drawing/2014/main" val="3601497037"/>
                    </a:ext>
                  </a:extLst>
                </a:gridCol>
              </a:tblGrid>
              <a:tr h="964390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Dataset Split</a:t>
                      </a:r>
                      <a:endParaRPr lang="en-US" dirty="0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 dirty="0">
                          <a:effectLst/>
                        </a:rPr>
                      </a:br>
                      <a:endParaRPr lang="en-US" dirty="0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Number of Records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Percentage</a:t>
                      </a:r>
                      <a:endParaRPr lang="en-US">
                        <a:effectLst/>
                      </a:endParaRPr>
                    </a:p>
                    <a:p>
                      <a:pPr fontAlgn="t">
                        <a:buNone/>
                      </a:pPr>
                      <a:br>
                        <a:rPr lang="en-US">
                          <a:effectLst/>
                        </a:rPr>
                      </a:b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9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487445"/>
                  </a:ext>
                </a:extLst>
              </a:tr>
              <a:tr h="394658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Training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960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80%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5757408"/>
                  </a:ext>
                </a:extLst>
              </a:tr>
              <a:tr h="394658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Testing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7E6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240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7E6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20%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7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0404179"/>
                  </a:ext>
                </a:extLst>
              </a:tr>
              <a:tr h="394658"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1200</a:t>
                      </a:r>
                      <a:endParaRPr lang="en-US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buNone/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100%</a:t>
                      </a:r>
                      <a:endParaRPr lang="en-US" dirty="0">
                        <a:effectLst/>
                      </a:endParaRPr>
                    </a:p>
                  </a:txBody>
                  <a:tcPr marL="63500" marR="63500" marT="31750" marB="317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CA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889746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4E5F154D-AF2D-5479-CD99-BA60580C7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44" y="1173147"/>
            <a:ext cx="10940653" cy="3462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After preprocessing, the dataset was divided into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training and testing sets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The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Hold-Out method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was used for data splitting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An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80/20 split ratio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was applied</a:t>
            </a:r>
            <a:endParaRPr kumimoji="0" lang="en-US" altLang="en-US" sz="25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Stratified sampling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was employed to preserve class distribution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This ensures a </a:t>
            </a:r>
            <a:r>
              <a:rPr kumimoji="0" lang="en-US" altLang="en-US" sz="25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fair and unbiased evaluation</a:t>
            </a: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of model performance</a:t>
            </a: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9870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C9E0D0-176B-95BF-0A74-8FD54D1B756A}"/>
              </a:ext>
            </a:extLst>
          </p:cNvPr>
          <p:cNvSpPr txBox="1"/>
          <p:nvPr/>
        </p:nvSpPr>
        <p:spPr>
          <a:xfrm>
            <a:off x="625673" y="0"/>
            <a:ext cx="1094065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</a:rPr>
              <a:t>Training</a:t>
            </a:r>
            <a:endParaRPr lang="en-US" sz="1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4DFC68-B470-34E4-DD54-4A8F43BA44C4}"/>
              </a:ext>
            </a:extLst>
          </p:cNvPr>
          <p:cNvSpPr txBox="1"/>
          <p:nvPr/>
        </p:nvSpPr>
        <p:spPr>
          <a:xfrm>
            <a:off x="625673" y="1490008"/>
            <a:ext cx="1094065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</a:rPr>
              <a:t>Configuration &amp;</a:t>
            </a:r>
            <a:endParaRPr lang="en-US" sz="1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8C662C-B4A7-5DFA-7DE3-60BC9D805908}"/>
              </a:ext>
            </a:extLst>
          </p:cNvPr>
          <p:cNvSpPr txBox="1"/>
          <p:nvPr/>
        </p:nvSpPr>
        <p:spPr>
          <a:xfrm>
            <a:off x="625673" y="3149227"/>
            <a:ext cx="1094065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</a:rPr>
              <a:t>Evaluation </a:t>
            </a:r>
            <a:endParaRPr lang="en-US" sz="1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E524DC-838B-A2A0-3DAC-5A334CA31EF5}"/>
              </a:ext>
            </a:extLst>
          </p:cNvPr>
          <p:cNvSpPr txBox="1"/>
          <p:nvPr/>
        </p:nvSpPr>
        <p:spPr>
          <a:xfrm>
            <a:off x="541044" y="4857553"/>
            <a:ext cx="1094065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</a:rPr>
              <a:t>Metrics</a:t>
            </a:r>
            <a:endParaRPr lang="en-US" sz="120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85F8E7C-105A-5DCE-1B28-1CC548EB15AC}"/>
              </a:ext>
            </a:extLst>
          </p:cNvPr>
          <p:cNvGrpSpPr/>
          <p:nvPr/>
        </p:nvGrpSpPr>
        <p:grpSpPr>
          <a:xfrm>
            <a:off x="5611430" y="7241785"/>
            <a:ext cx="642031" cy="640080"/>
            <a:chOff x="7412067" y="1392453"/>
            <a:chExt cx="642031" cy="640080"/>
          </a:xfrm>
        </p:grpSpPr>
        <p:sp useBgFill="1">
          <p:nvSpPr>
            <p:cNvPr id="9" name="Oval 8">
              <a:extLst>
                <a:ext uri="{FF2B5EF4-FFF2-40B4-BE49-F238E27FC236}">
                  <a16:creationId xmlns:a16="http://schemas.microsoft.com/office/drawing/2014/main" id="{9CEC74C4-CC44-643E-B316-AD0651D74C42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0" name="Graphic 9" descr="Gears">
              <a:extLst>
                <a:ext uri="{FF2B5EF4-FFF2-40B4-BE49-F238E27FC236}">
                  <a16:creationId xmlns:a16="http://schemas.microsoft.com/office/drawing/2014/main" id="{A09731F3-E37A-C7D1-1F7F-B0D622266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F411A3E-31E0-9310-D029-28D15262A76B}"/>
              </a:ext>
            </a:extLst>
          </p:cNvPr>
          <p:cNvCxnSpPr/>
          <p:nvPr/>
        </p:nvCxnSpPr>
        <p:spPr>
          <a:xfrm>
            <a:off x="541044" y="7638228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06CDC94-8579-76FC-6772-EACA873DC96B}"/>
              </a:ext>
            </a:extLst>
          </p:cNvPr>
          <p:cNvSpPr txBox="1"/>
          <p:nvPr/>
        </p:nvSpPr>
        <p:spPr>
          <a:xfrm>
            <a:off x="923224" y="8006780"/>
            <a:ext cx="11275017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Training Strategy for </a:t>
            </a: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Transformer-based models </a:t>
            </a: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:</a:t>
            </a:r>
            <a:endParaRPr lang="en-US" b="0" dirty="0">
              <a:effectLst/>
            </a:endParaRPr>
          </a:p>
          <a:p>
            <a:pPr>
              <a:buNone/>
            </a:pPr>
            <a:endParaRPr lang="en-US" b="0" dirty="0">
              <a:effectLst/>
            </a:endParaRPr>
          </a:p>
          <a:p>
            <a:pPr rtl="0">
              <a:buNone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Transformer-based models 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were trained for up to </a:t>
            </a: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50 epochs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with </a:t>
            </a: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early stopping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 to prevent overfitting and retain the best-performing checkpoint.</a:t>
            </a:r>
            <a:endParaRPr lang="en-US" b="0" dirty="0">
              <a:effectLst/>
            </a:endParaRPr>
          </a:p>
          <a:p>
            <a:pPr>
              <a:buNone/>
            </a:pPr>
            <a:br>
              <a:rPr lang="en-US" b="0" dirty="0">
                <a:effectLst/>
              </a:rPr>
            </a:br>
            <a:endParaRPr lang="en-US" b="0" dirty="0">
              <a:effectLst/>
            </a:endParaRPr>
          </a:p>
          <a:p>
            <a:pPr rtl="0">
              <a:buNone/>
            </a:pPr>
            <a:r>
              <a:rPr lang="en-US" sz="20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Evaluation Metrics:</a:t>
            </a:r>
            <a:endParaRPr lang="en-US" b="0" dirty="0">
              <a:effectLst/>
            </a:endParaRPr>
          </a:p>
          <a:p>
            <a:pPr rtl="0" fontAlgn="base"/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Accuracy: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Overall correctness of the model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Precision: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Reliability of positive predictions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Recall: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Ability to detect true cases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F1-score: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Balance between precision and recall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Confusion Matrix:</a:t>
            </a:r>
            <a:r>
              <a:rPr lang="en-US" sz="1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Detailed view of prediction errors</a:t>
            </a:r>
            <a:endParaRPr lang="en-US" sz="18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27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8FAE12-B6C4-F29C-C9EB-CF47879C61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02DB3B-DBE3-3FB8-BE3B-3C2D230A19C8}"/>
              </a:ext>
            </a:extLst>
          </p:cNvPr>
          <p:cNvSpPr txBox="1"/>
          <p:nvPr/>
        </p:nvSpPr>
        <p:spPr>
          <a:xfrm>
            <a:off x="734160" y="654371"/>
            <a:ext cx="1094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Training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0B516D-DD03-729C-1F7C-29313A0E4564}"/>
              </a:ext>
            </a:extLst>
          </p:cNvPr>
          <p:cNvSpPr txBox="1"/>
          <p:nvPr/>
        </p:nvSpPr>
        <p:spPr>
          <a:xfrm>
            <a:off x="1524575" y="660399"/>
            <a:ext cx="1094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Configuration &amp;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5C0B76-9084-3071-6132-E9D73FF77CBE}"/>
              </a:ext>
            </a:extLst>
          </p:cNvPr>
          <p:cNvSpPr txBox="1"/>
          <p:nvPr/>
        </p:nvSpPr>
        <p:spPr>
          <a:xfrm>
            <a:off x="3058907" y="669869"/>
            <a:ext cx="1094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Evaluation 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7872BF-45BC-8B4A-329F-7A7F39E87A66}"/>
              </a:ext>
            </a:extLst>
          </p:cNvPr>
          <p:cNvSpPr txBox="1"/>
          <p:nvPr/>
        </p:nvSpPr>
        <p:spPr>
          <a:xfrm>
            <a:off x="4097292" y="663841"/>
            <a:ext cx="109406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Metrics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484395-1868-FBD4-FF21-B1708508ED99}"/>
              </a:ext>
            </a:extLst>
          </p:cNvPr>
          <p:cNvGrpSpPr/>
          <p:nvPr/>
        </p:nvGrpSpPr>
        <p:grpSpPr>
          <a:xfrm>
            <a:off x="5690737" y="675478"/>
            <a:ext cx="642031" cy="640080"/>
            <a:chOff x="7412067" y="1392453"/>
            <a:chExt cx="642031" cy="640080"/>
          </a:xfrm>
        </p:grpSpPr>
        <p:sp useBgFill="1">
          <p:nvSpPr>
            <p:cNvPr id="7" name="Oval 6">
              <a:extLst>
                <a:ext uri="{FF2B5EF4-FFF2-40B4-BE49-F238E27FC236}">
                  <a16:creationId xmlns:a16="http://schemas.microsoft.com/office/drawing/2014/main" id="{5456399A-1A0A-FCE3-BD3B-1428B7ACFAD9}"/>
                </a:ext>
              </a:extLst>
            </p:cNvPr>
            <p:cNvSpPr/>
            <p:nvPr/>
          </p:nvSpPr>
          <p:spPr>
            <a:xfrm>
              <a:off x="7412067" y="1392453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Graphic 7" descr="Gears">
              <a:extLst>
                <a:ext uri="{FF2B5EF4-FFF2-40B4-BE49-F238E27FC236}">
                  <a16:creationId xmlns:a16="http://schemas.microsoft.com/office/drawing/2014/main" id="{C12B0ACC-056C-5D51-C2F1-60C8BCC42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449698" y="1395075"/>
              <a:ext cx="604400" cy="604400"/>
            </a:xfrm>
            <a:prstGeom prst="rect">
              <a:avLst/>
            </a:prstGeom>
          </p:spPr>
        </p:pic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7850499-C925-DD66-EE46-C65A87388987}"/>
              </a:ext>
            </a:extLst>
          </p:cNvPr>
          <p:cNvCxnSpPr/>
          <p:nvPr/>
        </p:nvCxnSpPr>
        <p:spPr>
          <a:xfrm>
            <a:off x="656373" y="1030951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D67C4F9-4EBC-7351-E02A-34D6C8AA89E4}"/>
              </a:ext>
            </a:extLst>
          </p:cNvPr>
          <p:cNvSpPr txBox="1"/>
          <p:nvPr/>
        </p:nvSpPr>
        <p:spPr>
          <a:xfrm>
            <a:off x="458491" y="1098815"/>
            <a:ext cx="1127501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GB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Machine Learning Models (Traditional ML Models) with TF-IDF</a:t>
            </a:r>
          </a:p>
          <a:p>
            <a:pPr rtl="0">
              <a:buNone/>
            </a:pPr>
            <a:r>
              <a:rPr lang="en-GB" sz="140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Logistic Regression (LR)</a:t>
            </a:r>
          </a:p>
          <a:p>
            <a:pPr rtl="0">
              <a:buNone/>
            </a:pPr>
            <a:r>
              <a:rPr lang="en-GB" sz="140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XGBOOST</a:t>
            </a:r>
          </a:p>
          <a:p>
            <a:pPr rtl="0">
              <a:buNone/>
            </a:pPr>
            <a:r>
              <a:rPr lang="en-GB" sz="140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Naïve Bayes (NB)</a:t>
            </a:r>
          </a:p>
          <a:p>
            <a:pPr rtl="0">
              <a:buNone/>
            </a:pPr>
            <a:r>
              <a:rPr lang="en-GB" sz="140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Random Forest (RF)</a:t>
            </a:r>
          </a:p>
          <a:p>
            <a:pPr rtl="0">
              <a:buNone/>
            </a:pPr>
            <a:endParaRPr lang="en-GB" sz="1400" b="1" i="0" u="none" strike="noStrike" dirty="0">
              <a:solidFill>
                <a:srgbClr val="FFFFFF"/>
              </a:solidFill>
              <a:effectLst/>
              <a:latin typeface="Century Gothic" panose="020B0502020202020204" pitchFamily="34" charset="0"/>
            </a:endParaRPr>
          </a:p>
          <a:p>
            <a:pPr rtl="0">
              <a:buNone/>
            </a:pPr>
            <a:r>
              <a:rPr lang="en-GB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Deep Learning Models (Transformer-based Models)</a:t>
            </a:r>
          </a:p>
          <a:p>
            <a:pPr rtl="0">
              <a:buNone/>
            </a:pPr>
            <a:r>
              <a:rPr lang="en-GB" sz="140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BioBERT</a:t>
            </a:r>
          </a:p>
          <a:p>
            <a:pPr rtl="0">
              <a:buNone/>
            </a:pPr>
            <a:r>
              <a:rPr lang="en-GB" sz="140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endParaRPr lang="ar-SA" sz="1400" i="0" u="none" strike="noStrike" dirty="0">
              <a:solidFill>
                <a:srgbClr val="FFFFFF"/>
              </a:solidFill>
              <a:effectLst/>
              <a:latin typeface="Century Gothic" panose="020B0502020202020204" pitchFamily="34" charset="0"/>
            </a:endParaRPr>
          </a:p>
          <a:p>
            <a:pPr rtl="0">
              <a:buNone/>
            </a:pPr>
            <a:endParaRPr lang="ar-SA" sz="14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  <a:p>
            <a:pPr rtl="0">
              <a:buNone/>
            </a:pP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Training Strategy for </a:t>
            </a: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Transformer-based models </a:t>
            </a: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:</a:t>
            </a:r>
            <a:endParaRPr lang="en-US" sz="1400" b="0" dirty="0">
              <a:effectLst/>
            </a:endParaRPr>
          </a:p>
          <a:p>
            <a:pPr>
              <a:buNone/>
            </a:pPr>
            <a:endParaRPr lang="en-US" sz="1400" b="0" dirty="0">
              <a:effectLst/>
            </a:endParaRPr>
          </a:p>
          <a:p>
            <a:pPr rtl="0">
              <a:buNone/>
            </a:pPr>
            <a:r>
              <a:rPr lang="en-US" sz="140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Transformer-based models were trained for up to 50 epochs with early stopping to prevent overfitting and retain the best-performing checkpoint.</a:t>
            </a:r>
            <a:endParaRPr lang="en-US" sz="1400" dirty="0">
              <a:effectLst/>
            </a:endParaRPr>
          </a:p>
          <a:p>
            <a:pPr>
              <a:buNone/>
            </a:pPr>
            <a:endParaRPr lang="en-US" sz="1400" b="0" dirty="0">
              <a:effectLst/>
            </a:endParaRPr>
          </a:p>
          <a:p>
            <a:pPr rtl="0">
              <a:buNone/>
            </a:pPr>
            <a:r>
              <a:rPr lang="en-US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Evaluation Metrics:</a:t>
            </a:r>
            <a:endParaRPr lang="en-US" b="0" dirty="0">
              <a:effectLst/>
            </a:endParaRPr>
          </a:p>
          <a:p>
            <a:pPr rtl="0" fontAlgn="base"/>
            <a:endParaRPr lang="en-US" sz="14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Accuracy:</a:t>
            </a:r>
            <a:r>
              <a:rPr lang="en-US" sz="1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Overall correctness of the model</a:t>
            </a:r>
            <a:endParaRPr lang="en-US" sz="14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Precision:</a:t>
            </a:r>
            <a:r>
              <a:rPr lang="en-US" sz="1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Reliability of positive predictions</a:t>
            </a:r>
            <a:endParaRPr lang="en-US" sz="14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Recall:</a:t>
            </a:r>
            <a:r>
              <a:rPr lang="en-US" sz="1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Ability to detect true cases</a:t>
            </a:r>
            <a:endParaRPr lang="en-US" sz="14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F1-score:</a:t>
            </a:r>
            <a:r>
              <a:rPr lang="en-US" sz="1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Balance between precision and recall</a:t>
            </a:r>
            <a:endParaRPr lang="en-US" sz="14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Confusion Matrix:</a:t>
            </a:r>
            <a:r>
              <a:rPr lang="en-US" sz="1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Detailed view of prediction errors</a:t>
            </a:r>
            <a:endParaRPr lang="en-US" sz="14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4241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A4F957-1AAA-37AC-222B-1588C852F8B4}"/>
              </a:ext>
            </a:extLst>
          </p:cNvPr>
          <p:cNvSpPr txBox="1"/>
          <p:nvPr/>
        </p:nvSpPr>
        <p:spPr>
          <a:xfrm>
            <a:off x="144911" y="1860224"/>
            <a:ext cx="123938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dirty="0">
                <a:solidFill>
                  <a:schemeClr val="bg1"/>
                </a:solidFill>
                <a:latin typeface="Darker Grotesques"/>
              </a:rPr>
              <a:t>Methodology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7EEC9FF-43F1-8CE6-AD45-BF5938CC6365}"/>
              </a:ext>
            </a:extLst>
          </p:cNvPr>
          <p:cNvCxnSpPr/>
          <p:nvPr/>
        </p:nvCxnSpPr>
        <p:spPr>
          <a:xfrm>
            <a:off x="436605" y="7931343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51" name="Oval 50">
            <a:extLst>
              <a:ext uri="{FF2B5EF4-FFF2-40B4-BE49-F238E27FC236}">
                <a16:creationId xmlns:a16="http://schemas.microsoft.com/office/drawing/2014/main" id="{5B2A3E9C-6F55-63F1-5519-D7D3E689AB42}"/>
              </a:ext>
            </a:extLst>
          </p:cNvPr>
          <p:cNvSpPr/>
          <p:nvPr/>
        </p:nvSpPr>
        <p:spPr>
          <a:xfrm>
            <a:off x="6046469" y="7670687"/>
            <a:ext cx="641268" cy="640080"/>
          </a:xfrm>
          <a:prstGeom prst="ellipse">
            <a:avLst/>
          </a:prstGeom>
          <a:ln w="0">
            <a:solidFill>
              <a:schemeClr val="bg1"/>
            </a:solidFill>
          </a:ln>
          <a:effectLst>
            <a:innerShdw blurRad="317500">
              <a:schemeClr val="bg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2" name="Graphic 51" descr="Circles with arrows">
            <a:extLst>
              <a:ext uri="{FF2B5EF4-FFF2-40B4-BE49-F238E27FC236}">
                <a16:creationId xmlns:a16="http://schemas.microsoft.com/office/drawing/2014/main" id="{4D4296EF-CC6C-90F7-C1E0-47CB58EE3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3989" y="7624709"/>
            <a:ext cx="732907" cy="732907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70B22D05-5D08-53D1-FD3A-338B21938D5C}"/>
              </a:ext>
            </a:extLst>
          </p:cNvPr>
          <p:cNvGrpSpPr/>
          <p:nvPr/>
        </p:nvGrpSpPr>
        <p:grpSpPr>
          <a:xfrm>
            <a:off x="927490" y="8403594"/>
            <a:ext cx="10827905" cy="4926365"/>
            <a:chOff x="1599429" y="1209952"/>
            <a:chExt cx="10827905" cy="4926365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4EE6AB12-A1DF-F073-C5A8-FA6FDA768E6E}"/>
                </a:ext>
              </a:extLst>
            </p:cNvPr>
            <p:cNvGrpSpPr/>
            <p:nvPr/>
          </p:nvGrpSpPr>
          <p:grpSpPr>
            <a:xfrm>
              <a:off x="1599429" y="1209952"/>
              <a:ext cx="7649857" cy="4271540"/>
              <a:chOff x="1845235" y="1594860"/>
              <a:chExt cx="7649857" cy="4271540"/>
            </a:xfrm>
          </p:grpSpPr>
          <p:pic>
            <p:nvPicPr>
              <p:cNvPr id="78" name="Graphic 77" descr="Document">
                <a:extLst>
                  <a:ext uri="{FF2B5EF4-FFF2-40B4-BE49-F238E27FC236}">
                    <a16:creationId xmlns:a16="http://schemas.microsoft.com/office/drawing/2014/main" id="{95F26212-5BD9-55BE-AFAE-36971DB4A5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5265559" y="1594860"/>
                <a:ext cx="711612" cy="711612"/>
              </a:xfrm>
              <a:prstGeom prst="rect">
                <a:avLst/>
              </a:prstGeom>
            </p:spPr>
          </p:pic>
          <p:pic>
            <p:nvPicPr>
              <p:cNvPr id="79" name="Graphic 78" descr="Database">
                <a:extLst>
                  <a:ext uri="{FF2B5EF4-FFF2-40B4-BE49-F238E27FC236}">
                    <a16:creationId xmlns:a16="http://schemas.microsoft.com/office/drawing/2014/main" id="{E814F90C-0AD3-F490-B98D-6AEF112CB0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992630" y="202311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80" name="Graphic 79" descr="Arrow Straight">
                <a:extLst>
                  <a:ext uri="{FF2B5EF4-FFF2-40B4-BE49-F238E27FC236}">
                    <a16:creationId xmlns:a16="http://schemas.microsoft.com/office/drawing/2014/main" id="{DA76BCB3-5713-E522-23FC-EFB833995D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0800000">
                <a:off x="3018503" y="2153388"/>
                <a:ext cx="653843" cy="653843"/>
              </a:xfrm>
              <a:prstGeom prst="rect">
                <a:avLst/>
              </a:prstGeom>
            </p:spPr>
          </p:pic>
          <p:pic>
            <p:nvPicPr>
              <p:cNvPr id="81" name="Graphic 80" descr="Gears">
                <a:extLst>
                  <a:ext uri="{FF2B5EF4-FFF2-40B4-BE49-F238E27FC236}">
                    <a16:creationId xmlns:a16="http://schemas.microsoft.com/office/drawing/2014/main" id="{4DA7E484-F7E8-8A7B-6309-EA6ED4BB42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3679978" y="2023110"/>
                <a:ext cx="1025872" cy="1025872"/>
              </a:xfrm>
              <a:prstGeom prst="rect">
                <a:avLst/>
              </a:prstGeom>
            </p:spPr>
          </p:pic>
          <p:pic>
            <p:nvPicPr>
              <p:cNvPr id="82" name="Graphic 81" descr="Arrow Straight">
                <a:extLst>
                  <a:ext uri="{FF2B5EF4-FFF2-40B4-BE49-F238E27FC236}">
                    <a16:creationId xmlns:a16="http://schemas.microsoft.com/office/drawing/2014/main" id="{72190495-BBB1-7E4C-E849-68BFEFBCF3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9005298">
                <a:off x="4666455" y="2004606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83" name="Graphic 82" descr="Arrow Straight">
                <a:extLst>
                  <a:ext uri="{FF2B5EF4-FFF2-40B4-BE49-F238E27FC236}">
                    <a16:creationId xmlns:a16="http://schemas.microsoft.com/office/drawing/2014/main" id="{C36E7C96-F382-230F-4AA1-A6797B3CB4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2645168">
                <a:off x="4629427" y="2713046"/>
                <a:ext cx="669535" cy="523565"/>
              </a:xfrm>
              <a:prstGeom prst="rect">
                <a:avLst/>
              </a:prstGeom>
            </p:spPr>
          </p:pic>
          <p:pic>
            <p:nvPicPr>
              <p:cNvPr id="84" name="Graphic 83" descr="Mop and bucket">
                <a:extLst>
                  <a:ext uri="{FF2B5EF4-FFF2-40B4-BE49-F238E27FC236}">
                    <a16:creationId xmlns:a16="http://schemas.microsoft.com/office/drawing/2014/main" id="{75FA2C15-870A-8D2A-AC8C-957EDFF148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>
                <a:off x="5478798" y="1762368"/>
                <a:ext cx="705151" cy="705151"/>
              </a:xfrm>
              <a:prstGeom prst="rect">
                <a:avLst/>
              </a:prstGeom>
            </p:spPr>
          </p:pic>
          <p:sp>
            <p:nvSpPr>
              <p:cNvPr id="85" name="TextBox 84">
                <a:extLst>
                  <a:ext uri="{FF2B5EF4-FFF2-40B4-BE49-F238E27FC236}">
                    <a16:creationId xmlns:a16="http://schemas.microsoft.com/office/drawing/2014/main" id="{F58FFF25-01FF-9E53-DE5F-2A37DC7A48B0}"/>
                  </a:ext>
                </a:extLst>
              </p:cNvPr>
              <p:cNvSpPr txBox="1"/>
              <p:nvPr/>
            </p:nvSpPr>
            <p:spPr>
              <a:xfrm>
                <a:off x="1845235" y="2844226"/>
                <a:ext cx="124869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Data collecting</a:t>
                </a:r>
              </a:p>
            </p:txBody>
          </p:sp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03674D7C-2D5E-3B25-0477-AC2B667FCD84}"/>
                  </a:ext>
                </a:extLst>
              </p:cNvPr>
              <p:cNvSpPr txBox="1"/>
              <p:nvPr/>
            </p:nvSpPr>
            <p:spPr>
              <a:xfrm>
                <a:off x="3161406" y="3064783"/>
                <a:ext cx="191974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Pre-Processing</a:t>
                </a:r>
              </a:p>
            </p:txBody>
          </p:sp>
          <p:pic>
            <p:nvPicPr>
              <p:cNvPr id="87" name="Graphic 86" descr="Magnifying glass">
                <a:extLst>
                  <a:ext uri="{FF2B5EF4-FFF2-40B4-BE49-F238E27FC236}">
                    <a16:creationId xmlns:a16="http://schemas.microsoft.com/office/drawing/2014/main" id="{8D770747-DD7F-8C70-660D-8C6BE09C55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p:blipFill>
            <p:spPr>
              <a:xfrm>
                <a:off x="5316078" y="2844226"/>
                <a:ext cx="1025872" cy="1025872"/>
              </a:xfrm>
              <a:prstGeom prst="rect">
                <a:avLst/>
              </a:prstGeom>
            </p:spPr>
          </p:pic>
          <p:pic>
            <p:nvPicPr>
              <p:cNvPr id="88" name="Graphic 87" descr="Single gear">
                <a:extLst>
                  <a:ext uri="{FF2B5EF4-FFF2-40B4-BE49-F238E27FC236}">
                    <a16:creationId xmlns:a16="http://schemas.microsoft.com/office/drawing/2014/main" id="{21D9BE57-B5D6-1285-0A4E-FFA44B8FEC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5502765" y="3022635"/>
                <a:ext cx="474406" cy="474406"/>
              </a:xfrm>
              <a:prstGeom prst="rect">
                <a:avLst/>
              </a:prstGeom>
            </p:spPr>
          </p:pic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333EF6DC-34CE-2D2E-D9E2-B974E7B687AD}"/>
                  </a:ext>
                </a:extLst>
              </p:cNvPr>
              <p:cNvSpPr txBox="1"/>
              <p:nvPr/>
            </p:nvSpPr>
            <p:spPr>
              <a:xfrm>
                <a:off x="4911532" y="3755394"/>
                <a:ext cx="19885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Feature extraction</a:t>
                </a: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CA54807C-8021-0B15-A94C-F509F0BB4B4B}"/>
                  </a:ext>
                </a:extLst>
              </p:cNvPr>
              <p:cNvSpPr txBox="1"/>
              <p:nvPr/>
            </p:nvSpPr>
            <p:spPr>
              <a:xfrm>
                <a:off x="7115386" y="2900866"/>
                <a:ext cx="128065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endParaRPr lang="en-US" sz="2800" dirty="0">
                  <a:solidFill>
                    <a:schemeClr val="bg1"/>
                  </a:solidFill>
                  <a:latin typeface="Bahnschrift Light Condensed" panose="020B0502040204020203" pitchFamily="34" charset="0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521281F9-7A3F-D347-7891-29D33EAA268B}"/>
                  </a:ext>
                </a:extLst>
              </p:cNvPr>
              <p:cNvSpPr txBox="1"/>
              <p:nvPr/>
            </p:nvSpPr>
            <p:spPr>
              <a:xfrm>
                <a:off x="6737267" y="3346878"/>
                <a:ext cx="2757825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endParaRPr lang="en-US" sz="2800" dirty="0">
                  <a:solidFill>
                    <a:schemeClr val="bg1"/>
                  </a:solidFill>
                  <a:latin typeface="Bahnschrift Light Condensed" panose="020B0502040204020203" pitchFamily="34" charset="0"/>
                </a:endParaRPr>
              </a:p>
            </p:txBody>
          </p:sp>
          <p:pic>
            <p:nvPicPr>
              <p:cNvPr id="92" name="Graphic 91" descr="Document">
                <a:extLst>
                  <a:ext uri="{FF2B5EF4-FFF2-40B4-BE49-F238E27FC236}">
                    <a16:creationId xmlns:a16="http://schemas.microsoft.com/office/drawing/2014/main" id="{28F8D42D-CFC8-66B6-F5AF-DBCEAC2410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3728950" y="4225466"/>
                <a:ext cx="784122" cy="784122"/>
              </a:xfrm>
              <a:prstGeom prst="rect">
                <a:avLst/>
              </a:prstGeom>
            </p:spPr>
          </p:pic>
          <p:pic>
            <p:nvPicPr>
              <p:cNvPr id="93" name="Graphic 92" descr="Transfer">
                <a:extLst>
                  <a:ext uri="{FF2B5EF4-FFF2-40B4-BE49-F238E27FC236}">
                    <a16:creationId xmlns:a16="http://schemas.microsoft.com/office/drawing/2014/main" id="{4FD7957D-88A4-FD0E-4DCD-5C880FB210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3810840" y="4929239"/>
                <a:ext cx="652204" cy="652204"/>
              </a:xfrm>
              <a:prstGeom prst="rect">
                <a:avLst/>
              </a:prstGeom>
            </p:spPr>
          </p:pic>
          <p:sp>
            <p:nvSpPr>
              <p:cNvPr id="94" name="TextBox 93">
                <a:extLst>
                  <a:ext uri="{FF2B5EF4-FFF2-40B4-BE49-F238E27FC236}">
                    <a16:creationId xmlns:a16="http://schemas.microsoft.com/office/drawing/2014/main" id="{CF2F904B-7C06-9AEC-9484-52EA66740FD0}"/>
                  </a:ext>
                </a:extLst>
              </p:cNvPr>
              <p:cNvSpPr txBox="1"/>
              <p:nvPr/>
            </p:nvSpPr>
            <p:spPr>
              <a:xfrm>
                <a:off x="2744014" y="5497068"/>
                <a:ext cx="2897799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Dataset Splitting 80:20</a:t>
                </a:r>
              </a:p>
            </p:txBody>
          </p:sp>
          <p:pic>
            <p:nvPicPr>
              <p:cNvPr id="95" name="Graphic 94" descr="Arrow Straight">
                <a:extLst>
                  <a:ext uri="{FF2B5EF4-FFF2-40B4-BE49-F238E27FC236}">
                    <a16:creationId xmlns:a16="http://schemas.microsoft.com/office/drawing/2014/main" id="{753354C5-E1CA-445D-D985-169FECD83D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0800000">
                <a:off x="4989156" y="4474030"/>
                <a:ext cx="653843" cy="653843"/>
              </a:xfrm>
              <a:prstGeom prst="rect">
                <a:avLst/>
              </a:prstGeom>
            </p:spPr>
          </p:pic>
          <p:pic>
            <p:nvPicPr>
              <p:cNvPr id="96" name="Graphic 95" descr="Head with gears">
                <a:extLst>
                  <a:ext uri="{FF2B5EF4-FFF2-40B4-BE49-F238E27FC236}">
                    <a16:creationId xmlns:a16="http://schemas.microsoft.com/office/drawing/2014/main" id="{B9A35E5A-D4B6-EEBA-7A69-C1F24E53ED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739968" y="4320648"/>
                <a:ext cx="942682" cy="942682"/>
              </a:xfrm>
              <a:prstGeom prst="rect">
                <a:avLst/>
              </a:prstGeom>
            </p:spPr>
          </p:pic>
        </p:grp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4058350C-3175-BFBD-80B9-4DC9BB1963E3}"/>
                </a:ext>
              </a:extLst>
            </p:cNvPr>
            <p:cNvGrpSpPr/>
            <p:nvPr/>
          </p:nvGrpSpPr>
          <p:grpSpPr>
            <a:xfrm>
              <a:off x="3511974" y="2117977"/>
              <a:ext cx="8265423" cy="4018340"/>
              <a:chOff x="3511974" y="2117977"/>
              <a:chExt cx="8265423" cy="4018340"/>
            </a:xfrm>
          </p:grpSpPr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A4D3B08-57E3-8B2F-397B-22CF923CC2CE}"/>
                  </a:ext>
                </a:extLst>
              </p:cNvPr>
              <p:cNvSpPr txBox="1"/>
              <p:nvPr/>
            </p:nvSpPr>
            <p:spPr>
              <a:xfrm>
                <a:off x="4213111" y="2117977"/>
                <a:ext cx="2518739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Data Cleaning</a:t>
                </a:r>
              </a:p>
            </p:txBody>
          </p:sp>
          <p:pic>
            <p:nvPicPr>
              <p:cNvPr id="58" name="Graphic 57" descr="Arrow Straight">
                <a:extLst>
                  <a:ext uri="{FF2B5EF4-FFF2-40B4-BE49-F238E27FC236}">
                    <a16:creationId xmlns:a16="http://schemas.microsoft.com/office/drawing/2014/main" id="{46B9B864-8416-6848-5FB9-EA4002BD52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6200000">
                <a:off x="3511974" y="3118461"/>
                <a:ext cx="653843" cy="653843"/>
              </a:xfrm>
              <a:prstGeom prst="rect">
                <a:avLst/>
              </a:prstGeom>
            </p:spPr>
          </p:pic>
          <p:pic>
            <p:nvPicPr>
              <p:cNvPr id="59" name="Graphic 58" descr="Arrow Straight">
                <a:extLst>
                  <a:ext uri="{FF2B5EF4-FFF2-40B4-BE49-F238E27FC236}">
                    <a16:creationId xmlns:a16="http://schemas.microsoft.com/office/drawing/2014/main" id="{77EBB954-8585-8E49-11F8-995A9017AF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7492274">
                <a:off x="5113422" y="5133707"/>
                <a:ext cx="761480" cy="523565"/>
              </a:xfrm>
              <a:prstGeom prst="rect">
                <a:avLst/>
              </a:prstGeom>
            </p:spPr>
          </p:pic>
          <p:pic>
            <p:nvPicPr>
              <p:cNvPr id="60" name="Graphic 59" descr="Arrow Straight">
                <a:extLst>
                  <a:ext uri="{FF2B5EF4-FFF2-40B4-BE49-F238E27FC236}">
                    <a16:creationId xmlns:a16="http://schemas.microsoft.com/office/drawing/2014/main" id="{A72D9348-947F-9DA4-14E0-BB88AAF7A0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5011774">
                <a:off x="5989507" y="5131637"/>
                <a:ext cx="764194" cy="523565"/>
              </a:xfrm>
              <a:prstGeom prst="rect">
                <a:avLst/>
              </a:prstGeom>
            </p:spPr>
          </p:pic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C0F980FA-A649-7B95-97F1-9F12B0A1CC0E}"/>
                  </a:ext>
                </a:extLst>
              </p:cNvPr>
              <p:cNvSpPr txBox="1"/>
              <p:nvPr/>
            </p:nvSpPr>
            <p:spPr>
              <a:xfrm>
                <a:off x="3838896" y="5765769"/>
                <a:ext cx="220510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SVM, LR, RF, NV, XGBOOST</a:t>
                </a:r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id="{1F4F2AD9-A16A-B827-7705-F8F9BA77434F}"/>
                  </a:ext>
                </a:extLst>
              </p:cNvPr>
              <p:cNvSpPr txBox="1"/>
              <p:nvPr/>
            </p:nvSpPr>
            <p:spPr>
              <a:xfrm>
                <a:off x="5770515" y="5766985"/>
                <a:ext cx="27578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 BIOBERT, CLINICALBERT</a:t>
                </a:r>
              </a:p>
            </p:txBody>
          </p: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AA185104-A5BF-87CC-C32F-96752A765C93}"/>
                  </a:ext>
                </a:extLst>
              </p:cNvPr>
              <p:cNvSpPr txBox="1"/>
              <p:nvPr/>
            </p:nvSpPr>
            <p:spPr>
              <a:xfrm>
                <a:off x="5270090" y="4729605"/>
                <a:ext cx="82591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ML</a:t>
                </a: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2E54BB19-F8B5-FB8E-EF5B-6313C33DC844}"/>
                  </a:ext>
                </a:extLst>
              </p:cNvPr>
              <p:cNvSpPr txBox="1"/>
              <p:nvPr/>
            </p:nvSpPr>
            <p:spPr>
              <a:xfrm flipH="1">
                <a:off x="6051466" y="4718431"/>
                <a:ext cx="439995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DL</a:t>
                </a:r>
              </a:p>
            </p:txBody>
          </p:sp>
          <p:pic>
            <p:nvPicPr>
              <p:cNvPr id="65" name="Graphic 64" descr="Arrow Straight">
                <a:extLst>
                  <a:ext uri="{FF2B5EF4-FFF2-40B4-BE49-F238E27FC236}">
                    <a16:creationId xmlns:a16="http://schemas.microsoft.com/office/drawing/2014/main" id="{7B406B14-607D-AF05-C234-E5130CDD8B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0800000">
                <a:off x="6639159" y="4194866"/>
                <a:ext cx="743973" cy="523565"/>
              </a:xfrm>
              <a:prstGeom prst="rect">
                <a:avLst/>
              </a:prstGeom>
            </p:spPr>
          </p:pic>
          <p:pic>
            <p:nvPicPr>
              <p:cNvPr id="66" name="Graphic 65" descr="Checklist RTL">
                <a:extLst>
                  <a:ext uri="{FF2B5EF4-FFF2-40B4-BE49-F238E27FC236}">
                    <a16:creationId xmlns:a16="http://schemas.microsoft.com/office/drawing/2014/main" id="{9BC45CB8-48A0-F2DF-A58F-59CAB4469D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p:blipFill>
            <p:spPr>
              <a:xfrm>
                <a:off x="7528735" y="3840558"/>
                <a:ext cx="1129984" cy="1062539"/>
              </a:xfrm>
              <a:prstGeom prst="rect">
                <a:avLst/>
              </a:prstGeom>
            </p:spPr>
          </p:pic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6FFB5909-E2FA-25CF-8A26-A946F02EBBF1}"/>
                  </a:ext>
                </a:extLst>
              </p:cNvPr>
              <p:cNvSpPr txBox="1"/>
              <p:nvPr/>
            </p:nvSpPr>
            <p:spPr>
              <a:xfrm>
                <a:off x="7528735" y="4878422"/>
                <a:ext cx="1217161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000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Testing</a:t>
                </a:r>
                <a:endParaRPr lang="en-US" sz="2000" dirty="0"/>
              </a:p>
            </p:txBody>
          </p:sp>
          <p:pic>
            <p:nvPicPr>
              <p:cNvPr id="68" name="Graphic 67" descr="Arrow Straight">
                <a:extLst>
                  <a:ext uri="{FF2B5EF4-FFF2-40B4-BE49-F238E27FC236}">
                    <a16:creationId xmlns:a16="http://schemas.microsoft.com/office/drawing/2014/main" id="{BE3DE3CE-E025-6697-8D44-632882B1CE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0800000">
                <a:off x="8745896" y="4194866"/>
                <a:ext cx="743973" cy="523565"/>
              </a:xfrm>
              <a:prstGeom prst="rect">
                <a:avLst/>
              </a:prstGeom>
            </p:spPr>
          </p:pic>
          <p:pic>
            <p:nvPicPr>
              <p:cNvPr id="69" name="Graphic 68" descr="Magnifying glass">
                <a:extLst>
                  <a:ext uri="{FF2B5EF4-FFF2-40B4-BE49-F238E27FC236}">
                    <a16:creationId xmlns:a16="http://schemas.microsoft.com/office/drawing/2014/main" id="{1F557729-A5D4-763D-50E5-92AD08AA1E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/>
              </a:stretch>
            </p:blipFill>
            <p:spPr>
              <a:xfrm>
                <a:off x="9577046" y="3739819"/>
                <a:ext cx="1197515" cy="1038968"/>
              </a:xfrm>
              <a:prstGeom prst="rect">
                <a:avLst/>
              </a:prstGeom>
            </p:spPr>
          </p:pic>
          <p:pic>
            <p:nvPicPr>
              <p:cNvPr id="70" name="Graphic 69" descr="Checkmark">
                <a:extLst>
                  <a:ext uri="{FF2B5EF4-FFF2-40B4-BE49-F238E27FC236}">
                    <a16:creationId xmlns:a16="http://schemas.microsoft.com/office/drawing/2014/main" id="{D024AB4C-5D6C-0C15-7235-4E02926C94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/>
              </a:stretch>
            </p:blipFill>
            <p:spPr>
              <a:xfrm>
                <a:off x="10706973" y="4021764"/>
                <a:ext cx="639213" cy="475077"/>
              </a:xfrm>
              <a:prstGeom prst="rect">
                <a:avLst/>
              </a:prstGeom>
            </p:spPr>
          </p:pic>
          <p:pic>
            <p:nvPicPr>
              <p:cNvPr id="71" name="Graphic 70" descr="Arrow Straight">
                <a:extLst>
                  <a:ext uri="{FF2B5EF4-FFF2-40B4-BE49-F238E27FC236}">
                    <a16:creationId xmlns:a16="http://schemas.microsoft.com/office/drawing/2014/main" id="{AC9B27F0-222D-7143-E61D-D4E4A9F932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7272475">
                <a:off x="9367527" y="4823373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72" name="Graphic 71" descr="Arrow Straight">
                <a:extLst>
                  <a:ext uri="{FF2B5EF4-FFF2-40B4-BE49-F238E27FC236}">
                    <a16:creationId xmlns:a16="http://schemas.microsoft.com/office/drawing/2014/main" id="{736795D4-2C41-35B9-3C23-541A636DD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3913010">
                <a:off x="11207253" y="4683446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73" name="Graphic 72" descr="Arrow Straight">
                <a:extLst>
                  <a:ext uri="{FF2B5EF4-FFF2-40B4-BE49-F238E27FC236}">
                    <a16:creationId xmlns:a16="http://schemas.microsoft.com/office/drawing/2014/main" id="{4C6BDEBD-3935-56AA-35AC-388F3CC8FA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4894574">
                <a:off x="10638577" y="4823374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74" name="Graphic 73" descr="Arrow Straight">
                <a:extLst>
                  <a:ext uri="{FF2B5EF4-FFF2-40B4-BE49-F238E27FC236}">
                    <a16:creationId xmlns:a16="http://schemas.microsoft.com/office/drawing/2014/main" id="{6C361E7E-3F36-0F4F-8F9E-5662035AE4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rot="15461892">
                <a:off x="10025242" y="4879886"/>
                <a:ext cx="616724" cy="523565"/>
              </a:xfrm>
              <a:prstGeom prst="rect">
                <a:avLst/>
              </a:prstGeom>
            </p:spPr>
          </p:pic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88FB91A1-1613-A089-A1E8-AEFDEEC1EB6A}"/>
                  </a:ext>
                </a:extLst>
              </p:cNvPr>
              <p:cNvSpPr txBox="1"/>
              <p:nvPr/>
            </p:nvSpPr>
            <p:spPr>
              <a:xfrm>
                <a:off x="9117882" y="5396437"/>
                <a:ext cx="91374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Accuracy</a:t>
                </a:r>
                <a:endParaRPr lang="en-US" dirty="0"/>
              </a:p>
            </p:txBody>
          </p:sp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A8513568-48F4-1170-A339-921C60A8D5C3}"/>
                  </a:ext>
                </a:extLst>
              </p:cNvPr>
              <p:cNvSpPr txBox="1"/>
              <p:nvPr/>
            </p:nvSpPr>
            <p:spPr>
              <a:xfrm>
                <a:off x="9981963" y="5429792"/>
                <a:ext cx="91374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Precision</a:t>
                </a:r>
                <a:endParaRPr lang="en-US" dirty="0"/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AD38AC3D-070F-9CF0-EC32-189628CFCAE8}"/>
                  </a:ext>
                </a:extLst>
              </p:cNvPr>
              <p:cNvSpPr txBox="1"/>
              <p:nvPr/>
            </p:nvSpPr>
            <p:spPr>
              <a:xfrm>
                <a:off x="10846916" y="5366149"/>
                <a:ext cx="82061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Recall</a:t>
                </a:r>
                <a:endParaRPr lang="en-US" dirty="0"/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3E1EB670-07D4-74F6-4727-5B3A32CD04A9}"/>
                </a:ext>
              </a:extLst>
            </p:cNvPr>
            <p:cNvSpPr txBox="1"/>
            <p:nvPr/>
          </p:nvSpPr>
          <p:spPr>
            <a:xfrm>
              <a:off x="11388990" y="5181483"/>
              <a:ext cx="103834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Bahnschrift Light Condensed" panose="020B0502040204020203" pitchFamily="34" charset="0"/>
                </a:rPr>
                <a:t>F1-Score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5538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0010891-F8DF-E198-B80D-A20FC36BB83A}"/>
              </a:ext>
            </a:extLst>
          </p:cNvPr>
          <p:cNvCxnSpPr/>
          <p:nvPr/>
        </p:nvCxnSpPr>
        <p:spPr>
          <a:xfrm>
            <a:off x="656373" y="9451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7" name="Group 1076">
            <a:extLst>
              <a:ext uri="{FF2B5EF4-FFF2-40B4-BE49-F238E27FC236}">
                <a16:creationId xmlns:a16="http://schemas.microsoft.com/office/drawing/2014/main" id="{F523B702-F239-4720-1BE8-A5969BF97592}"/>
              </a:ext>
            </a:extLst>
          </p:cNvPr>
          <p:cNvGrpSpPr/>
          <p:nvPr/>
        </p:nvGrpSpPr>
        <p:grpSpPr>
          <a:xfrm>
            <a:off x="1147258" y="1371425"/>
            <a:ext cx="10827905" cy="4926365"/>
            <a:chOff x="1599429" y="1209952"/>
            <a:chExt cx="10827905" cy="4926365"/>
          </a:xfrm>
        </p:grpSpPr>
        <p:grpSp>
          <p:nvGrpSpPr>
            <p:cNvPr id="1042" name="Group 1041">
              <a:extLst>
                <a:ext uri="{FF2B5EF4-FFF2-40B4-BE49-F238E27FC236}">
                  <a16:creationId xmlns:a16="http://schemas.microsoft.com/office/drawing/2014/main" id="{0B0D3622-A622-B410-53C1-B4E6F4A68E26}"/>
                </a:ext>
              </a:extLst>
            </p:cNvPr>
            <p:cNvGrpSpPr/>
            <p:nvPr/>
          </p:nvGrpSpPr>
          <p:grpSpPr>
            <a:xfrm>
              <a:off x="1599429" y="1209952"/>
              <a:ext cx="7649857" cy="4271540"/>
              <a:chOff x="1845235" y="1594860"/>
              <a:chExt cx="7649857" cy="4271540"/>
            </a:xfrm>
          </p:grpSpPr>
          <p:pic>
            <p:nvPicPr>
              <p:cNvPr id="18" name="Graphic 17" descr="Document">
                <a:extLst>
                  <a:ext uri="{FF2B5EF4-FFF2-40B4-BE49-F238E27FC236}">
                    <a16:creationId xmlns:a16="http://schemas.microsoft.com/office/drawing/2014/main" id="{47F3B55E-70B9-EAE4-0932-BA6EA02F6C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5265559" y="1594860"/>
                <a:ext cx="711612" cy="711612"/>
              </a:xfrm>
              <a:prstGeom prst="rect">
                <a:avLst/>
              </a:prstGeom>
            </p:spPr>
          </p:pic>
          <p:pic>
            <p:nvPicPr>
              <p:cNvPr id="7" name="Graphic 6" descr="Database">
                <a:extLst>
                  <a:ext uri="{FF2B5EF4-FFF2-40B4-BE49-F238E27FC236}">
                    <a16:creationId xmlns:a16="http://schemas.microsoft.com/office/drawing/2014/main" id="{E4FFFF65-8B7A-489E-2448-47DAEA1053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992630" y="202311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11" name="Graphic 10" descr="Arrow Straight">
                <a:extLst>
                  <a:ext uri="{FF2B5EF4-FFF2-40B4-BE49-F238E27FC236}">
                    <a16:creationId xmlns:a16="http://schemas.microsoft.com/office/drawing/2014/main" id="{53FA4E2C-A692-77F7-65F8-8383870736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0800000">
                <a:off x="3018503" y="2153388"/>
                <a:ext cx="653843" cy="653843"/>
              </a:xfrm>
              <a:prstGeom prst="rect">
                <a:avLst/>
              </a:prstGeom>
            </p:spPr>
          </p:pic>
          <p:pic>
            <p:nvPicPr>
              <p:cNvPr id="13" name="Graphic 12" descr="Gears">
                <a:extLst>
                  <a:ext uri="{FF2B5EF4-FFF2-40B4-BE49-F238E27FC236}">
                    <a16:creationId xmlns:a16="http://schemas.microsoft.com/office/drawing/2014/main" id="{54D6F644-CCB3-0618-127E-464F4B8056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3679978" y="2023110"/>
                <a:ext cx="1025872" cy="1025872"/>
              </a:xfrm>
              <a:prstGeom prst="rect">
                <a:avLst/>
              </a:prstGeom>
            </p:spPr>
          </p:pic>
          <p:pic>
            <p:nvPicPr>
              <p:cNvPr id="15" name="Graphic 14" descr="Arrow Straight">
                <a:extLst>
                  <a:ext uri="{FF2B5EF4-FFF2-40B4-BE49-F238E27FC236}">
                    <a16:creationId xmlns:a16="http://schemas.microsoft.com/office/drawing/2014/main" id="{79EB4010-FDFB-F589-12C0-124F72BDF9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9005298">
                <a:off x="4666455" y="2004606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16" name="Graphic 15" descr="Arrow Straight">
                <a:extLst>
                  <a:ext uri="{FF2B5EF4-FFF2-40B4-BE49-F238E27FC236}">
                    <a16:creationId xmlns:a16="http://schemas.microsoft.com/office/drawing/2014/main" id="{86376892-DAF6-7274-423C-20516D9D910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2645168">
                <a:off x="4629427" y="2713046"/>
                <a:ext cx="669535" cy="523565"/>
              </a:xfrm>
              <a:prstGeom prst="rect">
                <a:avLst/>
              </a:prstGeom>
            </p:spPr>
          </p:pic>
          <p:pic>
            <p:nvPicPr>
              <p:cNvPr id="20" name="Graphic 19" descr="Mop and bucket">
                <a:extLst>
                  <a:ext uri="{FF2B5EF4-FFF2-40B4-BE49-F238E27FC236}">
                    <a16:creationId xmlns:a16="http://schemas.microsoft.com/office/drawing/2014/main" id="{F8E9C946-D2EE-FA0F-1258-E355807FDA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5478798" y="1762368"/>
                <a:ext cx="705151" cy="705151"/>
              </a:xfrm>
              <a:prstGeom prst="rect">
                <a:avLst/>
              </a:prstGeom>
            </p:spPr>
          </p:pic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62160942-31F1-0440-8E4F-ABCDB2F1B59E}"/>
                  </a:ext>
                </a:extLst>
              </p:cNvPr>
              <p:cNvSpPr txBox="1"/>
              <p:nvPr/>
            </p:nvSpPr>
            <p:spPr>
              <a:xfrm>
                <a:off x="1845235" y="2844226"/>
                <a:ext cx="124869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Data collecting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92F8276-B0BA-526B-967D-F5FA38058727}"/>
                  </a:ext>
                </a:extLst>
              </p:cNvPr>
              <p:cNvSpPr txBox="1"/>
              <p:nvPr/>
            </p:nvSpPr>
            <p:spPr>
              <a:xfrm>
                <a:off x="3161406" y="3064783"/>
                <a:ext cx="191974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Pre-Processing</a:t>
                </a:r>
              </a:p>
            </p:txBody>
          </p:sp>
          <p:pic>
            <p:nvPicPr>
              <p:cNvPr id="28" name="Graphic 27" descr="Magnifying glass">
                <a:extLst>
                  <a:ext uri="{FF2B5EF4-FFF2-40B4-BE49-F238E27FC236}">
                    <a16:creationId xmlns:a16="http://schemas.microsoft.com/office/drawing/2014/main" id="{E750FD9D-3CF5-1CDD-BB22-468F4DE239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5316078" y="2844226"/>
                <a:ext cx="1025872" cy="1025872"/>
              </a:xfrm>
              <a:prstGeom prst="rect">
                <a:avLst/>
              </a:prstGeom>
            </p:spPr>
          </p:pic>
          <p:pic>
            <p:nvPicPr>
              <p:cNvPr id="30" name="Graphic 29" descr="Single gear">
                <a:extLst>
                  <a:ext uri="{FF2B5EF4-FFF2-40B4-BE49-F238E27FC236}">
                    <a16:creationId xmlns:a16="http://schemas.microsoft.com/office/drawing/2014/main" id="{2AD2ECBD-8D60-0F6B-B7F8-122282BF90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5502765" y="3022635"/>
                <a:ext cx="474406" cy="474406"/>
              </a:xfrm>
              <a:prstGeom prst="rect">
                <a:avLst/>
              </a:prstGeom>
            </p:spPr>
          </p:pic>
          <p:sp>
            <p:nvSpPr>
              <p:cNvPr id="1024" name="TextBox 1023">
                <a:extLst>
                  <a:ext uri="{FF2B5EF4-FFF2-40B4-BE49-F238E27FC236}">
                    <a16:creationId xmlns:a16="http://schemas.microsoft.com/office/drawing/2014/main" id="{3A2A7442-872C-C9BF-6E9E-14F925F2883D}"/>
                  </a:ext>
                </a:extLst>
              </p:cNvPr>
              <p:cNvSpPr txBox="1"/>
              <p:nvPr/>
            </p:nvSpPr>
            <p:spPr>
              <a:xfrm>
                <a:off x="4911532" y="3755394"/>
                <a:ext cx="19885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Feature extraction</a:t>
                </a:r>
              </a:p>
            </p:txBody>
          </p:sp>
          <p:sp>
            <p:nvSpPr>
              <p:cNvPr id="1029" name="TextBox 1028">
                <a:extLst>
                  <a:ext uri="{FF2B5EF4-FFF2-40B4-BE49-F238E27FC236}">
                    <a16:creationId xmlns:a16="http://schemas.microsoft.com/office/drawing/2014/main" id="{CD6A3E99-0853-F6B7-63B1-4A09DB35F60C}"/>
                  </a:ext>
                </a:extLst>
              </p:cNvPr>
              <p:cNvSpPr txBox="1"/>
              <p:nvPr/>
            </p:nvSpPr>
            <p:spPr>
              <a:xfrm>
                <a:off x="7115386" y="2900866"/>
                <a:ext cx="1280650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endParaRPr lang="en-US" sz="2800" dirty="0">
                  <a:solidFill>
                    <a:schemeClr val="bg1"/>
                  </a:solidFill>
                  <a:latin typeface="Bahnschrift Light Condensed" panose="020B0502040204020203" pitchFamily="34" charset="0"/>
                </a:endParaRPr>
              </a:p>
            </p:txBody>
          </p:sp>
          <p:sp>
            <p:nvSpPr>
              <p:cNvPr id="1031" name="TextBox 1030">
                <a:extLst>
                  <a:ext uri="{FF2B5EF4-FFF2-40B4-BE49-F238E27FC236}">
                    <a16:creationId xmlns:a16="http://schemas.microsoft.com/office/drawing/2014/main" id="{28387F19-FC87-7E78-1E95-0744028CBF41}"/>
                  </a:ext>
                </a:extLst>
              </p:cNvPr>
              <p:cNvSpPr txBox="1"/>
              <p:nvPr/>
            </p:nvSpPr>
            <p:spPr>
              <a:xfrm>
                <a:off x="6737267" y="3346878"/>
                <a:ext cx="2757825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endParaRPr lang="en-US" sz="2800" dirty="0">
                  <a:solidFill>
                    <a:schemeClr val="bg1"/>
                  </a:solidFill>
                  <a:latin typeface="Bahnschrift Light Condensed" panose="020B0502040204020203" pitchFamily="34" charset="0"/>
                </a:endParaRPr>
              </a:p>
            </p:txBody>
          </p:sp>
          <p:pic>
            <p:nvPicPr>
              <p:cNvPr id="1034" name="Graphic 1033" descr="Document">
                <a:extLst>
                  <a:ext uri="{FF2B5EF4-FFF2-40B4-BE49-F238E27FC236}">
                    <a16:creationId xmlns:a16="http://schemas.microsoft.com/office/drawing/2014/main" id="{1EED2FDB-FC46-3415-1C94-773134B459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3728950" y="4225466"/>
                <a:ext cx="784122" cy="784122"/>
              </a:xfrm>
              <a:prstGeom prst="rect">
                <a:avLst/>
              </a:prstGeom>
            </p:spPr>
          </p:pic>
          <p:pic>
            <p:nvPicPr>
              <p:cNvPr id="1036" name="Graphic 1035" descr="Transfer">
                <a:extLst>
                  <a:ext uri="{FF2B5EF4-FFF2-40B4-BE49-F238E27FC236}">
                    <a16:creationId xmlns:a16="http://schemas.microsoft.com/office/drawing/2014/main" id="{A9E3C194-DD02-AD53-21C0-C5B0951094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p:blipFill>
            <p:spPr>
              <a:xfrm>
                <a:off x="3810840" y="4929239"/>
                <a:ext cx="652204" cy="652204"/>
              </a:xfrm>
              <a:prstGeom prst="rect">
                <a:avLst/>
              </a:prstGeom>
            </p:spPr>
          </p:pic>
          <p:sp>
            <p:nvSpPr>
              <p:cNvPr id="1038" name="TextBox 1037">
                <a:extLst>
                  <a:ext uri="{FF2B5EF4-FFF2-40B4-BE49-F238E27FC236}">
                    <a16:creationId xmlns:a16="http://schemas.microsoft.com/office/drawing/2014/main" id="{0673A593-861D-7012-0047-F06AAA2B5D36}"/>
                  </a:ext>
                </a:extLst>
              </p:cNvPr>
              <p:cNvSpPr txBox="1"/>
              <p:nvPr/>
            </p:nvSpPr>
            <p:spPr>
              <a:xfrm>
                <a:off x="2744014" y="5497068"/>
                <a:ext cx="2897799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Dataset Splitting 80:20</a:t>
                </a:r>
              </a:p>
            </p:txBody>
          </p:sp>
          <p:pic>
            <p:nvPicPr>
              <p:cNvPr id="1039" name="Graphic 1038" descr="Arrow Straight">
                <a:extLst>
                  <a:ext uri="{FF2B5EF4-FFF2-40B4-BE49-F238E27FC236}">
                    <a16:creationId xmlns:a16="http://schemas.microsoft.com/office/drawing/2014/main" id="{ADD23253-29C4-979A-5234-960C750FE2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0800000">
                <a:off x="4989156" y="4474030"/>
                <a:ext cx="653843" cy="653843"/>
              </a:xfrm>
              <a:prstGeom prst="rect">
                <a:avLst/>
              </a:prstGeom>
            </p:spPr>
          </p:pic>
          <p:pic>
            <p:nvPicPr>
              <p:cNvPr id="1041" name="Graphic 1040" descr="Head with gears">
                <a:extLst>
                  <a:ext uri="{FF2B5EF4-FFF2-40B4-BE49-F238E27FC236}">
                    <a16:creationId xmlns:a16="http://schemas.microsoft.com/office/drawing/2014/main" id="{C92C2B75-6B15-40E7-4288-7A7FC391EC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5739968" y="4320648"/>
                <a:ext cx="942682" cy="942682"/>
              </a:xfrm>
              <a:prstGeom prst="rect">
                <a:avLst/>
              </a:prstGeom>
            </p:spPr>
          </p:pic>
        </p:grpSp>
        <p:grpSp>
          <p:nvGrpSpPr>
            <p:cNvPr id="1076" name="Group 1075">
              <a:extLst>
                <a:ext uri="{FF2B5EF4-FFF2-40B4-BE49-F238E27FC236}">
                  <a16:creationId xmlns:a16="http://schemas.microsoft.com/office/drawing/2014/main" id="{80F6521C-4DF3-B840-433A-F69CED1EB856}"/>
                </a:ext>
              </a:extLst>
            </p:cNvPr>
            <p:cNvGrpSpPr/>
            <p:nvPr/>
          </p:nvGrpSpPr>
          <p:grpSpPr>
            <a:xfrm>
              <a:off x="3511974" y="2117977"/>
              <a:ext cx="8265423" cy="4018340"/>
              <a:chOff x="3511974" y="2117977"/>
              <a:chExt cx="8265423" cy="4018340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83ECDFD-BE84-DBCF-CB31-352139C1A24C}"/>
                  </a:ext>
                </a:extLst>
              </p:cNvPr>
              <p:cNvSpPr txBox="1"/>
              <p:nvPr/>
            </p:nvSpPr>
            <p:spPr>
              <a:xfrm>
                <a:off x="4213111" y="2117977"/>
                <a:ext cx="2518739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Data Cleaning</a:t>
                </a:r>
              </a:p>
            </p:txBody>
          </p:sp>
          <p:pic>
            <p:nvPicPr>
              <p:cNvPr id="1032" name="Graphic 1031" descr="Arrow Straight">
                <a:extLst>
                  <a:ext uri="{FF2B5EF4-FFF2-40B4-BE49-F238E27FC236}">
                    <a16:creationId xmlns:a16="http://schemas.microsoft.com/office/drawing/2014/main" id="{AD83E6D4-501E-C299-C736-8D7BBEA70B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6200000">
                <a:off x="3511974" y="3118461"/>
                <a:ext cx="653843" cy="653843"/>
              </a:xfrm>
              <a:prstGeom prst="rect">
                <a:avLst/>
              </a:prstGeom>
            </p:spPr>
          </p:pic>
          <p:pic>
            <p:nvPicPr>
              <p:cNvPr id="1043" name="Graphic 1042" descr="Arrow Straight">
                <a:extLst>
                  <a:ext uri="{FF2B5EF4-FFF2-40B4-BE49-F238E27FC236}">
                    <a16:creationId xmlns:a16="http://schemas.microsoft.com/office/drawing/2014/main" id="{403E9A5D-C435-97CF-670D-FC91EF48E3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7492274">
                <a:off x="5113422" y="5133707"/>
                <a:ext cx="761480" cy="523565"/>
              </a:xfrm>
              <a:prstGeom prst="rect">
                <a:avLst/>
              </a:prstGeom>
            </p:spPr>
          </p:pic>
          <p:pic>
            <p:nvPicPr>
              <p:cNvPr id="1044" name="Graphic 1043" descr="Arrow Straight">
                <a:extLst>
                  <a:ext uri="{FF2B5EF4-FFF2-40B4-BE49-F238E27FC236}">
                    <a16:creationId xmlns:a16="http://schemas.microsoft.com/office/drawing/2014/main" id="{33DF4FFF-B7AB-7D73-65A1-9B68F5FD27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5011774">
                <a:off x="5989507" y="5131637"/>
                <a:ext cx="764194" cy="523565"/>
              </a:xfrm>
              <a:prstGeom prst="rect">
                <a:avLst/>
              </a:prstGeom>
            </p:spPr>
          </p:pic>
          <p:sp>
            <p:nvSpPr>
              <p:cNvPr id="1046" name="TextBox 1045">
                <a:extLst>
                  <a:ext uri="{FF2B5EF4-FFF2-40B4-BE49-F238E27FC236}">
                    <a16:creationId xmlns:a16="http://schemas.microsoft.com/office/drawing/2014/main" id="{D2807498-01E8-CDFF-80BA-C7DC7251B026}"/>
                  </a:ext>
                </a:extLst>
              </p:cNvPr>
              <p:cNvSpPr txBox="1"/>
              <p:nvPr/>
            </p:nvSpPr>
            <p:spPr>
              <a:xfrm>
                <a:off x="3838896" y="5765769"/>
                <a:ext cx="220510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SVM, LR, RF, NV, XGBOOST</a:t>
                </a:r>
              </a:p>
            </p:txBody>
          </p:sp>
          <p:sp>
            <p:nvSpPr>
              <p:cNvPr id="1048" name="TextBox 1047">
                <a:extLst>
                  <a:ext uri="{FF2B5EF4-FFF2-40B4-BE49-F238E27FC236}">
                    <a16:creationId xmlns:a16="http://schemas.microsoft.com/office/drawing/2014/main" id="{577F8A9F-38AE-CE5C-4B0E-D74F73796379}"/>
                  </a:ext>
                </a:extLst>
              </p:cNvPr>
              <p:cNvSpPr txBox="1"/>
              <p:nvPr/>
            </p:nvSpPr>
            <p:spPr>
              <a:xfrm>
                <a:off x="5770515" y="5766985"/>
                <a:ext cx="275782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 BIOBERT, CLINICALBERT</a:t>
                </a:r>
              </a:p>
            </p:txBody>
          </p:sp>
          <p:sp>
            <p:nvSpPr>
              <p:cNvPr id="1051" name="TextBox 1050">
                <a:extLst>
                  <a:ext uri="{FF2B5EF4-FFF2-40B4-BE49-F238E27FC236}">
                    <a16:creationId xmlns:a16="http://schemas.microsoft.com/office/drawing/2014/main" id="{C412049E-4B53-FE35-E1DF-60FDB6E8896D}"/>
                  </a:ext>
                </a:extLst>
              </p:cNvPr>
              <p:cNvSpPr txBox="1"/>
              <p:nvPr/>
            </p:nvSpPr>
            <p:spPr>
              <a:xfrm>
                <a:off x="5270090" y="4729605"/>
                <a:ext cx="82591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ML</a:t>
                </a:r>
              </a:p>
            </p:txBody>
          </p:sp>
          <p:sp>
            <p:nvSpPr>
              <p:cNvPr id="1053" name="TextBox 1052">
                <a:extLst>
                  <a:ext uri="{FF2B5EF4-FFF2-40B4-BE49-F238E27FC236}">
                    <a16:creationId xmlns:a16="http://schemas.microsoft.com/office/drawing/2014/main" id="{F3C343C4-D029-36B8-98FE-12D7D99D4FE0}"/>
                  </a:ext>
                </a:extLst>
              </p:cNvPr>
              <p:cNvSpPr txBox="1"/>
              <p:nvPr/>
            </p:nvSpPr>
            <p:spPr>
              <a:xfrm flipH="1">
                <a:off x="6051466" y="4718431"/>
                <a:ext cx="439995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DL</a:t>
                </a:r>
              </a:p>
            </p:txBody>
          </p:sp>
          <p:pic>
            <p:nvPicPr>
              <p:cNvPr id="1054" name="Graphic 1053" descr="Arrow Straight">
                <a:extLst>
                  <a:ext uri="{FF2B5EF4-FFF2-40B4-BE49-F238E27FC236}">
                    <a16:creationId xmlns:a16="http://schemas.microsoft.com/office/drawing/2014/main" id="{46016382-7FA7-D818-8986-C6E2A81C2D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0800000">
                <a:off x="6639159" y="4194866"/>
                <a:ext cx="743973" cy="523565"/>
              </a:xfrm>
              <a:prstGeom prst="rect">
                <a:avLst/>
              </a:prstGeom>
            </p:spPr>
          </p:pic>
          <p:pic>
            <p:nvPicPr>
              <p:cNvPr id="1056" name="Graphic 1055" descr="Checklist RTL">
                <a:extLst>
                  <a:ext uri="{FF2B5EF4-FFF2-40B4-BE49-F238E27FC236}">
                    <a16:creationId xmlns:a16="http://schemas.microsoft.com/office/drawing/2014/main" id="{85D391FF-DAC7-B993-8945-01B06D30C2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/>
              </a:stretch>
            </p:blipFill>
            <p:spPr>
              <a:xfrm>
                <a:off x="7528735" y="3840558"/>
                <a:ext cx="1129984" cy="1062539"/>
              </a:xfrm>
              <a:prstGeom prst="rect">
                <a:avLst/>
              </a:prstGeom>
            </p:spPr>
          </p:pic>
          <p:sp>
            <p:nvSpPr>
              <p:cNvPr id="1058" name="TextBox 1057">
                <a:extLst>
                  <a:ext uri="{FF2B5EF4-FFF2-40B4-BE49-F238E27FC236}">
                    <a16:creationId xmlns:a16="http://schemas.microsoft.com/office/drawing/2014/main" id="{05F0E537-DD78-33B4-7D50-C3EDEB790715}"/>
                  </a:ext>
                </a:extLst>
              </p:cNvPr>
              <p:cNvSpPr txBox="1"/>
              <p:nvPr/>
            </p:nvSpPr>
            <p:spPr>
              <a:xfrm>
                <a:off x="7528735" y="4878422"/>
                <a:ext cx="1217161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000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Testing</a:t>
                </a:r>
                <a:endParaRPr lang="en-US" sz="2000" dirty="0"/>
              </a:p>
            </p:txBody>
          </p:sp>
          <p:pic>
            <p:nvPicPr>
              <p:cNvPr id="1059" name="Graphic 1058" descr="Arrow Straight">
                <a:extLst>
                  <a:ext uri="{FF2B5EF4-FFF2-40B4-BE49-F238E27FC236}">
                    <a16:creationId xmlns:a16="http://schemas.microsoft.com/office/drawing/2014/main" id="{557195E7-E3E3-1D61-EC96-3426589D27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0800000">
                <a:off x="8745896" y="4194866"/>
                <a:ext cx="743973" cy="523565"/>
              </a:xfrm>
              <a:prstGeom prst="rect">
                <a:avLst/>
              </a:prstGeom>
            </p:spPr>
          </p:pic>
          <p:pic>
            <p:nvPicPr>
              <p:cNvPr id="1061" name="Graphic 1060" descr="Magnifying glass">
                <a:extLst>
                  <a:ext uri="{FF2B5EF4-FFF2-40B4-BE49-F238E27FC236}">
                    <a16:creationId xmlns:a16="http://schemas.microsoft.com/office/drawing/2014/main" id="{CE0DA984-C63B-CA4D-5758-2989B12A68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9577046" y="3739819"/>
                <a:ext cx="1197515" cy="1038968"/>
              </a:xfrm>
              <a:prstGeom prst="rect">
                <a:avLst/>
              </a:prstGeom>
            </p:spPr>
          </p:pic>
          <p:pic>
            <p:nvPicPr>
              <p:cNvPr id="1063" name="Graphic 1062" descr="Checkmark">
                <a:extLst>
                  <a:ext uri="{FF2B5EF4-FFF2-40B4-BE49-F238E27FC236}">
                    <a16:creationId xmlns:a16="http://schemas.microsoft.com/office/drawing/2014/main" id="{38750C01-B597-325A-A8B5-6C6E6DF9BC8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96DAC541-7B7A-43D3-8B79-37D633B846F1}">
                    <asvg:svgBlip xmlns:asvg="http://schemas.microsoft.com/office/drawing/2016/SVG/main" r:embed="rId26"/>
                  </a:ext>
                </a:extLst>
              </a:blip>
              <a:stretch>
                <a:fillRect/>
              </a:stretch>
            </p:blipFill>
            <p:spPr>
              <a:xfrm>
                <a:off x="10706973" y="4021764"/>
                <a:ext cx="639213" cy="475077"/>
              </a:xfrm>
              <a:prstGeom prst="rect">
                <a:avLst/>
              </a:prstGeom>
            </p:spPr>
          </p:pic>
          <p:pic>
            <p:nvPicPr>
              <p:cNvPr id="1064" name="Graphic 1063" descr="Arrow Straight">
                <a:extLst>
                  <a:ext uri="{FF2B5EF4-FFF2-40B4-BE49-F238E27FC236}">
                    <a16:creationId xmlns:a16="http://schemas.microsoft.com/office/drawing/2014/main" id="{8A802191-F30B-5572-B69B-07839A340E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7272475">
                <a:off x="9367527" y="4823373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1065" name="Graphic 1064" descr="Arrow Straight">
                <a:extLst>
                  <a:ext uri="{FF2B5EF4-FFF2-40B4-BE49-F238E27FC236}">
                    <a16:creationId xmlns:a16="http://schemas.microsoft.com/office/drawing/2014/main" id="{B0B452CE-C263-30C0-6AA4-5CA1260988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3913010">
                <a:off x="11207253" y="4683446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1066" name="Graphic 1065" descr="Arrow Straight">
                <a:extLst>
                  <a:ext uri="{FF2B5EF4-FFF2-40B4-BE49-F238E27FC236}">
                    <a16:creationId xmlns:a16="http://schemas.microsoft.com/office/drawing/2014/main" id="{0CC34F0D-D988-82E2-4E8B-F6B8017350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4894574">
                <a:off x="10638577" y="4823374"/>
                <a:ext cx="616724" cy="523565"/>
              </a:xfrm>
              <a:prstGeom prst="rect">
                <a:avLst/>
              </a:prstGeom>
            </p:spPr>
          </p:pic>
          <p:pic>
            <p:nvPicPr>
              <p:cNvPr id="1067" name="Graphic 1066" descr="Arrow Straight">
                <a:extLst>
                  <a:ext uri="{FF2B5EF4-FFF2-40B4-BE49-F238E27FC236}">
                    <a16:creationId xmlns:a16="http://schemas.microsoft.com/office/drawing/2014/main" id="{C0B20FC7-2EFD-462E-5770-F560E829F5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rot="15461892">
                <a:off x="10025242" y="4879886"/>
                <a:ext cx="616724" cy="523565"/>
              </a:xfrm>
              <a:prstGeom prst="rect">
                <a:avLst/>
              </a:prstGeom>
            </p:spPr>
          </p:pic>
          <p:sp>
            <p:nvSpPr>
              <p:cNvPr id="1069" name="TextBox 1068">
                <a:extLst>
                  <a:ext uri="{FF2B5EF4-FFF2-40B4-BE49-F238E27FC236}">
                    <a16:creationId xmlns:a16="http://schemas.microsoft.com/office/drawing/2014/main" id="{0A840D65-FD3E-C823-6E5C-8BC6DCB6063E}"/>
                  </a:ext>
                </a:extLst>
              </p:cNvPr>
              <p:cNvSpPr txBox="1"/>
              <p:nvPr/>
            </p:nvSpPr>
            <p:spPr>
              <a:xfrm>
                <a:off x="9117882" y="5396437"/>
                <a:ext cx="91374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Accuracy</a:t>
                </a:r>
                <a:endParaRPr lang="en-US" dirty="0"/>
              </a:p>
            </p:txBody>
          </p:sp>
          <p:sp>
            <p:nvSpPr>
              <p:cNvPr id="1071" name="TextBox 1070">
                <a:extLst>
                  <a:ext uri="{FF2B5EF4-FFF2-40B4-BE49-F238E27FC236}">
                    <a16:creationId xmlns:a16="http://schemas.microsoft.com/office/drawing/2014/main" id="{D2E21D62-F1E5-9A00-86BB-E21E52D0A778}"/>
                  </a:ext>
                </a:extLst>
              </p:cNvPr>
              <p:cNvSpPr txBox="1"/>
              <p:nvPr/>
            </p:nvSpPr>
            <p:spPr>
              <a:xfrm>
                <a:off x="9981963" y="5429792"/>
                <a:ext cx="91374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Precision</a:t>
                </a:r>
                <a:endParaRPr lang="en-US" dirty="0"/>
              </a:p>
            </p:txBody>
          </p:sp>
          <p:sp>
            <p:nvSpPr>
              <p:cNvPr id="1073" name="TextBox 1072">
                <a:extLst>
                  <a:ext uri="{FF2B5EF4-FFF2-40B4-BE49-F238E27FC236}">
                    <a16:creationId xmlns:a16="http://schemas.microsoft.com/office/drawing/2014/main" id="{289BC2A7-BB99-F06A-C033-E4FD0BC86676}"/>
                  </a:ext>
                </a:extLst>
              </p:cNvPr>
              <p:cNvSpPr txBox="1"/>
              <p:nvPr/>
            </p:nvSpPr>
            <p:spPr>
              <a:xfrm>
                <a:off x="10846916" y="5366149"/>
                <a:ext cx="82061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dirty="0">
                    <a:solidFill>
                      <a:schemeClr val="bg1"/>
                    </a:solidFill>
                    <a:latin typeface="Bahnschrift Light Condensed" panose="020B0502040204020203" pitchFamily="34" charset="0"/>
                  </a:rPr>
                  <a:t>Recall</a:t>
                </a:r>
                <a:endParaRPr lang="en-US" dirty="0"/>
              </a:p>
            </p:txBody>
          </p:sp>
        </p:grpSp>
        <p:sp>
          <p:nvSpPr>
            <p:cNvPr id="1075" name="TextBox 1074">
              <a:extLst>
                <a:ext uri="{FF2B5EF4-FFF2-40B4-BE49-F238E27FC236}">
                  <a16:creationId xmlns:a16="http://schemas.microsoft.com/office/drawing/2014/main" id="{08CB9A6A-A257-14FF-9314-37BFEDF5445A}"/>
                </a:ext>
              </a:extLst>
            </p:cNvPr>
            <p:cNvSpPr txBox="1"/>
            <p:nvPr/>
          </p:nvSpPr>
          <p:spPr>
            <a:xfrm>
              <a:off x="11388990" y="5181483"/>
              <a:ext cx="103834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  <a:latin typeface="Bahnschrift Light Condensed" panose="020B0502040204020203" pitchFamily="34" charset="0"/>
                </a:rPr>
                <a:t>F1-Score</a:t>
              </a:r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D807F7A5-4445-1C63-1A71-53CC2E696E17}"/>
              </a:ext>
            </a:extLst>
          </p:cNvPr>
          <p:cNvGrpSpPr/>
          <p:nvPr/>
        </p:nvGrpSpPr>
        <p:grpSpPr>
          <a:xfrm>
            <a:off x="6352595" y="532743"/>
            <a:ext cx="732907" cy="732907"/>
            <a:chOff x="6352595" y="532743"/>
            <a:chExt cx="732907" cy="732907"/>
          </a:xfrm>
        </p:grpSpPr>
        <p:sp useBgFill="1">
          <p:nvSpPr>
            <p:cNvPr id="1078" name="Oval 1077">
              <a:extLst>
                <a:ext uri="{FF2B5EF4-FFF2-40B4-BE49-F238E27FC236}">
                  <a16:creationId xmlns:a16="http://schemas.microsoft.com/office/drawing/2014/main" id="{3956592A-A8BD-18D4-2309-0DB410085C7B}"/>
                </a:ext>
              </a:extLst>
            </p:cNvPr>
            <p:cNvSpPr/>
            <p:nvPr/>
          </p:nvSpPr>
          <p:spPr>
            <a:xfrm>
              <a:off x="6385075" y="578721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079" name="Graphic 1078" descr="Circles with arrows">
              <a:extLst>
                <a:ext uri="{FF2B5EF4-FFF2-40B4-BE49-F238E27FC236}">
                  <a16:creationId xmlns:a16="http://schemas.microsoft.com/office/drawing/2014/main" id="{FFEC27BD-8C76-9931-EA5A-BCDAFEBA9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6352595" y="532743"/>
              <a:ext cx="732907" cy="732907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C936A2F-EF13-C1F5-B036-0BC8CBE67E10}"/>
              </a:ext>
            </a:extLst>
          </p:cNvPr>
          <p:cNvSpPr txBox="1"/>
          <p:nvPr/>
        </p:nvSpPr>
        <p:spPr>
          <a:xfrm>
            <a:off x="672295" y="419289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Methodology</a:t>
            </a:r>
          </a:p>
        </p:txBody>
      </p:sp>
    </p:spTree>
    <p:extLst>
      <p:ext uri="{BB962C8B-B14F-4D97-AF65-F5344CB8AC3E}">
        <p14:creationId xmlns:p14="http://schemas.microsoft.com/office/powerpoint/2010/main" val="3036907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01D120E-87AC-A1CE-605A-24C117C4FFCB}"/>
              </a:ext>
            </a:extLst>
          </p:cNvPr>
          <p:cNvSpPr txBox="1"/>
          <p:nvPr/>
        </p:nvSpPr>
        <p:spPr>
          <a:xfrm>
            <a:off x="434224" y="647650"/>
            <a:ext cx="12393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>
                <a:solidFill>
                  <a:schemeClr val="bg1"/>
                </a:solidFill>
                <a:latin typeface="Darker Grotesques"/>
              </a:rPr>
              <a:t>Result of Machine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F0D8FD-A3E6-E6D0-722E-5BD9D9D915ED}"/>
              </a:ext>
            </a:extLst>
          </p:cNvPr>
          <p:cNvSpPr txBox="1"/>
          <p:nvPr/>
        </p:nvSpPr>
        <p:spPr>
          <a:xfrm>
            <a:off x="-100941" y="2586642"/>
            <a:ext cx="12393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  <a:latin typeface="Darker Grotesques"/>
              </a:rPr>
              <a:t>Learning Model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25EF6E-43E1-B30C-2B00-185DC38EBB2C}"/>
              </a:ext>
            </a:extLst>
          </p:cNvPr>
          <p:cNvSpPr txBox="1"/>
          <p:nvPr/>
        </p:nvSpPr>
        <p:spPr>
          <a:xfrm>
            <a:off x="166641" y="4525634"/>
            <a:ext cx="12393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  <a:latin typeface="Darker Grotesques"/>
              </a:rPr>
              <a:t>(ML)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AFEEE34-3230-275D-3043-2E887F008129}"/>
              </a:ext>
            </a:extLst>
          </p:cNvPr>
          <p:cNvCxnSpPr/>
          <p:nvPr/>
        </p:nvCxnSpPr>
        <p:spPr>
          <a:xfrm>
            <a:off x="584136" y="766599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7C4A216D-4592-8BB0-6F98-D23ECD88849A}"/>
              </a:ext>
            </a:extLst>
          </p:cNvPr>
          <p:cNvGrpSpPr/>
          <p:nvPr/>
        </p:nvGrpSpPr>
        <p:grpSpPr>
          <a:xfrm>
            <a:off x="6280358" y="7253583"/>
            <a:ext cx="732907" cy="732907"/>
            <a:chOff x="6352595" y="532743"/>
            <a:chExt cx="732907" cy="732907"/>
          </a:xfrm>
        </p:grpSpPr>
        <p:sp useBgFill="1">
          <p:nvSpPr>
            <p:cNvPr id="10" name="Oval 9">
              <a:extLst>
                <a:ext uri="{FF2B5EF4-FFF2-40B4-BE49-F238E27FC236}">
                  <a16:creationId xmlns:a16="http://schemas.microsoft.com/office/drawing/2014/main" id="{99A37879-C7C3-BC27-3E51-20048A58B1D0}"/>
                </a:ext>
              </a:extLst>
            </p:cNvPr>
            <p:cNvSpPr/>
            <p:nvPr/>
          </p:nvSpPr>
          <p:spPr>
            <a:xfrm>
              <a:off x="6385075" y="578721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1" name="Graphic 10" descr="Circles with arrows">
              <a:extLst>
                <a:ext uri="{FF2B5EF4-FFF2-40B4-BE49-F238E27FC236}">
                  <a16:creationId xmlns:a16="http://schemas.microsoft.com/office/drawing/2014/main" id="{7EE9F7EE-75F8-0A9F-3323-9105357876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352595" y="532743"/>
              <a:ext cx="732907" cy="732907"/>
            </a:xfrm>
            <a:prstGeom prst="rect">
              <a:avLst/>
            </a:prstGeom>
          </p:spPr>
        </p:pic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13722010-D9A9-E1C5-C824-67FECB3B26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596293"/>
              </p:ext>
            </p:extLst>
          </p:nvPr>
        </p:nvGraphicFramePr>
        <p:xfrm>
          <a:off x="7214050" y="10434369"/>
          <a:ext cx="5614055" cy="2890876"/>
        </p:xfrm>
        <a:graphic>
          <a:graphicData uri="http://schemas.openxmlformats.org/drawingml/2006/table">
            <a:tbl>
              <a:tblPr/>
              <a:tblGrid>
                <a:gridCol w="1334110">
                  <a:extLst>
                    <a:ext uri="{9D8B030D-6E8A-4147-A177-3AD203B41FA5}">
                      <a16:colId xmlns:a16="http://schemas.microsoft.com/office/drawing/2014/main" val="1166180244"/>
                    </a:ext>
                  </a:extLst>
                </a:gridCol>
                <a:gridCol w="1110473">
                  <a:extLst>
                    <a:ext uri="{9D8B030D-6E8A-4147-A177-3AD203B41FA5}">
                      <a16:colId xmlns:a16="http://schemas.microsoft.com/office/drawing/2014/main" val="2103699871"/>
                    </a:ext>
                  </a:extLst>
                </a:gridCol>
                <a:gridCol w="1118184">
                  <a:extLst>
                    <a:ext uri="{9D8B030D-6E8A-4147-A177-3AD203B41FA5}">
                      <a16:colId xmlns:a16="http://schemas.microsoft.com/office/drawing/2014/main" val="1504925565"/>
                    </a:ext>
                  </a:extLst>
                </a:gridCol>
                <a:gridCol w="1025644">
                  <a:extLst>
                    <a:ext uri="{9D8B030D-6E8A-4147-A177-3AD203B41FA5}">
                      <a16:colId xmlns:a16="http://schemas.microsoft.com/office/drawing/2014/main" val="1142530492"/>
                    </a:ext>
                  </a:extLst>
                </a:gridCol>
                <a:gridCol w="1025644">
                  <a:extLst>
                    <a:ext uri="{9D8B030D-6E8A-4147-A177-3AD203B41FA5}">
                      <a16:colId xmlns:a16="http://schemas.microsoft.com/office/drawing/2014/main" val="4256162940"/>
                    </a:ext>
                  </a:extLst>
                </a:gridCol>
              </a:tblGrid>
              <a:tr h="638245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Model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Accuracy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Precision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Recall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F1-Score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526961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Logistic Regression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0.95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0.96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0.96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0.95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392695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Complement NB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0.91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0.93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0.91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0.91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3512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Multinomial NB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0.92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0.93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0.92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0.92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468566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Random Forest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902969"/>
                  </a:ext>
                </a:extLst>
              </a:tr>
              <a:tr h="300351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XGBoost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0.88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0.89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0.88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0.88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606548"/>
                  </a:ext>
                </a:extLst>
              </a:tr>
            </a:tbl>
          </a:graphicData>
        </a:graphic>
      </p:graphicFrame>
      <p:sp>
        <p:nvSpPr>
          <p:cNvPr id="15" name="Rectangle 1">
            <a:extLst>
              <a:ext uri="{FF2B5EF4-FFF2-40B4-BE49-F238E27FC236}">
                <a16:creationId xmlns:a16="http://schemas.microsoft.com/office/drawing/2014/main" id="{8D5132BA-A5BB-C676-DB6B-FA5F98CE73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134" y="7299561"/>
            <a:ext cx="701523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Logistic Regression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Multinomial Naïve Bayes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Complement Naïve Bayes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Random Forest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XGBoost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(All models were trained using a single TF-IDF feature extraction process.)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Best ML models: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Logistic Regression (95% accuracy)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Naïve Bayes models showed competitive performance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XGBoost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achieved the lowest performance among ML models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946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328D49-44E4-3780-E9A5-A742FDF6E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BD1069-902C-3FEF-CF44-8FE4891B7D61}"/>
              </a:ext>
            </a:extLst>
          </p:cNvPr>
          <p:cNvSpPr txBox="1"/>
          <p:nvPr/>
        </p:nvSpPr>
        <p:spPr>
          <a:xfrm>
            <a:off x="541102" y="647650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Result of Machine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8B2AEF-DEC7-4908-2206-5931E7325A5C}"/>
              </a:ext>
            </a:extLst>
          </p:cNvPr>
          <p:cNvSpPr txBox="1"/>
          <p:nvPr/>
        </p:nvSpPr>
        <p:spPr>
          <a:xfrm>
            <a:off x="-3093523" y="647650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Darker Grotesques"/>
              </a:rPr>
              <a:t>Learning Model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69D372-98A8-A2B3-AAF8-7F66E1364BC1}"/>
              </a:ext>
            </a:extLst>
          </p:cNvPr>
          <p:cNvSpPr txBox="1"/>
          <p:nvPr/>
        </p:nvSpPr>
        <p:spPr>
          <a:xfrm>
            <a:off x="-2006543" y="647650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Darker Grotesques"/>
              </a:rPr>
              <a:t>(ML)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9B385F3-649E-8242-D76B-8F7BB5489753}"/>
              </a:ext>
            </a:extLst>
          </p:cNvPr>
          <p:cNvCxnSpPr/>
          <p:nvPr/>
        </p:nvCxnSpPr>
        <p:spPr>
          <a:xfrm>
            <a:off x="656373" y="9451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0626CAA1-3282-5D1D-7540-6F05DFFF9B4E}"/>
              </a:ext>
            </a:extLst>
          </p:cNvPr>
          <p:cNvGrpSpPr/>
          <p:nvPr/>
        </p:nvGrpSpPr>
        <p:grpSpPr>
          <a:xfrm>
            <a:off x="6352595" y="532743"/>
            <a:ext cx="732907" cy="732907"/>
            <a:chOff x="6352595" y="532743"/>
            <a:chExt cx="732907" cy="732907"/>
          </a:xfrm>
        </p:grpSpPr>
        <p:sp useBgFill="1">
          <p:nvSpPr>
            <p:cNvPr id="9" name="Oval 8">
              <a:extLst>
                <a:ext uri="{FF2B5EF4-FFF2-40B4-BE49-F238E27FC236}">
                  <a16:creationId xmlns:a16="http://schemas.microsoft.com/office/drawing/2014/main" id="{ADF52CC8-6FF6-69C9-8881-0A2F84CAC170}"/>
                </a:ext>
              </a:extLst>
            </p:cNvPr>
            <p:cNvSpPr/>
            <p:nvPr/>
          </p:nvSpPr>
          <p:spPr>
            <a:xfrm>
              <a:off x="6385075" y="578721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0" name="Graphic 9" descr="Circles with arrows">
              <a:extLst>
                <a:ext uri="{FF2B5EF4-FFF2-40B4-BE49-F238E27FC236}">
                  <a16:creationId xmlns:a16="http://schemas.microsoft.com/office/drawing/2014/main" id="{60BB2BCD-C28F-FB38-C4C5-E6EC486FB8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352595" y="532743"/>
              <a:ext cx="732907" cy="732907"/>
            </a:xfrm>
            <a:prstGeom prst="rect">
              <a:avLst/>
            </a:prstGeom>
          </p:spPr>
        </p:pic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F490781-29FB-7476-8A53-4227D15DC3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586911"/>
              </p:ext>
            </p:extLst>
          </p:nvPr>
        </p:nvGraphicFramePr>
        <p:xfrm>
          <a:off x="6493330" y="3434381"/>
          <a:ext cx="5614055" cy="2890876"/>
        </p:xfrm>
        <a:graphic>
          <a:graphicData uri="http://schemas.openxmlformats.org/drawingml/2006/table">
            <a:tbl>
              <a:tblPr/>
              <a:tblGrid>
                <a:gridCol w="1334110">
                  <a:extLst>
                    <a:ext uri="{9D8B030D-6E8A-4147-A177-3AD203B41FA5}">
                      <a16:colId xmlns:a16="http://schemas.microsoft.com/office/drawing/2014/main" val="1166180244"/>
                    </a:ext>
                  </a:extLst>
                </a:gridCol>
                <a:gridCol w="1110473">
                  <a:extLst>
                    <a:ext uri="{9D8B030D-6E8A-4147-A177-3AD203B41FA5}">
                      <a16:colId xmlns:a16="http://schemas.microsoft.com/office/drawing/2014/main" val="2103699871"/>
                    </a:ext>
                  </a:extLst>
                </a:gridCol>
                <a:gridCol w="1118184">
                  <a:extLst>
                    <a:ext uri="{9D8B030D-6E8A-4147-A177-3AD203B41FA5}">
                      <a16:colId xmlns:a16="http://schemas.microsoft.com/office/drawing/2014/main" val="1504925565"/>
                    </a:ext>
                  </a:extLst>
                </a:gridCol>
                <a:gridCol w="1025644">
                  <a:extLst>
                    <a:ext uri="{9D8B030D-6E8A-4147-A177-3AD203B41FA5}">
                      <a16:colId xmlns:a16="http://schemas.microsoft.com/office/drawing/2014/main" val="1142530492"/>
                    </a:ext>
                  </a:extLst>
                </a:gridCol>
                <a:gridCol w="1025644">
                  <a:extLst>
                    <a:ext uri="{9D8B030D-6E8A-4147-A177-3AD203B41FA5}">
                      <a16:colId xmlns:a16="http://schemas.microsoft.com/office/drawing/2014/main" val="4256162940"/>
                    </a:ext>
                  </a:extLst>
                </a:gridCol>
              </a:tblGrid>
              <a:tr h="638245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Model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Accuracy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Precision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Recall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F1-Score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526961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Logistic Regression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0.95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0.96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0.96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0.95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392695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Complement NB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0.91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0.93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0.91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0.91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3512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Multinomial NB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0.92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0.93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0.92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0.92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468566"/>
                  </a:ext>
                </a:extLst>
              </a:tr>
              <a:tr h="488070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Random Forest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0.94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902969"/>
                  </a:ext>
                </a:extLst>
              </a:tr>
              <a:tr h="300351"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XGBoost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0.88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0.89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0.88</a:t>
                      </a:r>
                      <a:endParaRPr lang="en-US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ctr">
                        <a:buNone/>
                      </a:pP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0.88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 anchor="ctr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606548"/>
                  </a:ext>
                </a:extLst>
              </a:tr>
            </a:tbl>
          </a:graphicData>
        </a:graphic>
      </p:graphicFrame>
      <p:sp>
        <p:nvSpPr>
          <p:cNvPr id="12" name="Rectangle 1">
            <a:extLst>
              <a:ext uri="{FF2B5EF4-FFF2-40B4-BE49-F238E27FC236}">
                <a16:creationId xmlns:a16="http://schemas.microsoft.com/office/drawing/2014/main" id="{E1988787-EB2A-5BF7-65B6-35EE626DD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66" y="832316"/>
            <a:ext cx="7015236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Logistic Regression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Multinomial Naïve Bayes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Complement Naïve Bayes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Random Forest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XGBoost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(All models were trained using a single TF-IDF feature extraction process.)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Best ML models: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Logistic Regression (95% accuracy)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Naïve Bayes models showed competitive performance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XGBoost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  <a:cs typeface="Arial" panose="020B0604020202020204" pitchFamily="34" charset="0"/>
              </a:rPr>
              <a:t> achieved the lowest performance among ML models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2879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1D3F5A-7456-66E3-2118-3D8F2A613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79A9CF-6F2A-79AC-E4B5-3D4063917993}"/>
              </a:ext>
            </a:extLst>
          </p:cNvPr>
          <p:cNvSpPr txBox="1"/>
          <p:nvPr/>
        </p:nvSpPr>
        <p:spPr>
          <a:xfrm>
            <a:off x="-201881" y="442934"/>
            <a:ext cx="12393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  <a:latin typeface="Darker Grotesques"/>
              </a:rPr>
              <a:t>Result of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9951B8-01D0-62FF-5A3F-9389F705F59A}"/>
              </a:ext>
            </a:extLst>
          </p:cNvPr>
          <p:cNvSpPr txBox="1"/>
          <p:nvPr/>
        </p:nvSpPr>
        <p:spPr>
          <a:xfrm>
            <a:off x="202212" y="2381926"/>
            <a:ext cx="12393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>
                <a:solidFill>
                  <a:schemeClr val="bg1"/>
                </a:solidFill>
                <a:latin typeface="Darker Grotesques"/>
              </a:rPr>
              <a:t>Transformer-based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016AE8-7FD6-75A9-1BA4-CCADB54EE588}"/>
              </a:ext>
            </a:extLst>
          </p:cNvPr>
          <p:cNvSpPr txBox="1"/>
          <p:nvPr/>
        </p:nvSpPr>
        <p:spPr>
          <a:xfrm>
            <a:off x="202211" y="4320918"/>
            <a:ext cx="12393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>
                <a:solidFill>
                  <a:schemeClr val="bg1"/>
                </a:solidFill>
                <a:latin typeface="Darker Grotesques"/>
              </a:rPr>
              <a:t>Models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E844252-C174-8369-3E76-D42D40B19C63}"/>
              </a:ext>
            </a:extLst>
          </p:cNvPr>
          <p:cNvCxnSpPr/>
          <p:nvPr/>
        </p:nvCxnSpPr>
        <p:spPr>
          <a:xfrm>
            <a:off x="197993" y="794031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DC2B410B-9AAD-846C-814B-89B5D31BA28F}"/>
              </a:ext>
            </a:extLst>
          </p:cNvPr>
          <p:cNvGrpSpPr/>
          <p:nvPr/>
        </p:nvGrpSpPr>
        <p:grpSpPr>
          <a:xfrm>
            <a:off x="5894215" y="7527903"/>
            <a:ext cx="732907" cy="732907"/>
            <a:chOff x="6352595" y="532743"/>
            <a:chExt cx="732907" cy="732907"/>
          </a:xfrm>
        </p:grpSpPr>
        <p:sp useBgFill="1">
          <p:nvSpPr>
            <p:cNvPr id="8" name="Oval 7">
              <a:extLst>
                <a:ext uri="{FF2B5EF4-FFF2-40B4-BE49-F238E27FC236}">
                  <a16:creationId xmlns:a16="http://schemas.microsoft.com/office/drawing/2014/main" id="{27039F4E-DBCD-AC10-487E-34B87EA97844}"/>
                </a:ext>
              </a:extLst>
            </p:cNvPr>
            <p:cNvSpPr/>
            <p:nvPr/>
          </p:nvSpPr>
          <p:spPr>
            <a:xfrm>
              <a:off x="6385075" y="578721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9" name="Graphic 8" descr="Circles with arrows">
              <a:extLst>
                <a:ext uri="{FF2B5EF4-FFF2-40B4-BE49-F238E27FC236}">
                  <a16:creationId xmlns:a16="http://schemas.microsoft.com/office/drawing/2014/main" id="{001B8D85-ED6D-1343-2383-6482893AFD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352595" y="532743"/>
              <a:ext cx="732907" cy="732907"/>
            </a:xfrm>
            <a:prstGeom prst="rect">
              <a:avLst/>
            </a:prstGeom>
          </p:spPr>
        </p:pic>
      </p:grp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B84796F-A67A-22D9-B07A-ADD8C2C480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4579724"/>
              </p:ext>
            </p:extLst>
          </p:nvPr>
        </p:nvGraphicFramePr>
        <p:xfrm>
          <a:off x="6567964" y="8905508"/>
          <a:ext cx="5019145" cy="1005840"/>
        </p:xfrm>
        <a:graphic>
          <a:graphicData uri="http://schemas.openxmlformats.org/drawingml/2006/table">
            <a:tbl>
              <a:tblPr/>
              <a:tblGrid>
                <a:gridCol w="1070180">
                  <a:extLst>
                    <a:ext uri="{9D8B030D-6E8A-4147-A177-3AD203B41FA5}">
                      <a16:colId xmlns:a16="http://schemas.microsoft.com/office/drawing/2014/main" val="2734225945"/>
                    </a:ext>
                  </a:extLst>
                </a:gridCol>
                <a:gridCol w="1145093">
                  <a:extLst>
                    <a:ext uri="{9D8B030D-6E8A-4147-A177-3AD203B41FA5}">
                      <a16:colId xmlns:a16="http://schemas.microsoft.com/office/drawing/2014/main" val="2506192044"/>
                    </a:ext>
                  </a:extLst>
                </a:gridCol>
                <a:gridCol w="1059478">
                  <a:extLst>
                    <a:ext uri="{9D8B030D-6E8A-4147-A177-3AD203B41FA5}">
                      <a16:colId xmlns:a16="http://schemas.microsoft.com/office/drawing/2014/main" val="2152409109"/>
                    </a:ext>
                  </a:extLst>
                </a:gridCol>
                <a:gridCol w="813337">
                  <a:extLst>
                    <a:ext uri="{9D8B030D-6E8A-4147-A177-3AD203B41FA5}">
                      <a16:colId xmlns:a16="http://schemas.microsoft.com/office/drawing/2014/main" val="2803319010"/>
                    </a:ext>
                  </a:extLst>
                </a:gridCol>
                <a:gridCol w="931057">
                  <a:extLst>
                    <a:ext uri="{9D8B030D-6E8A-4147-A177-3AD203B41FA5}">
                      <a16:colId xmlns:a16="http://schemas.microsoft.com/office/drawing/2014/main" val="3694356716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Model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Accuracy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Precision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Recall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F1-Score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720915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Clinical BERT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97.5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97.6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97.4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387239"/>
                  </a:ext>
                </a:extLst>
              </a:tr>
              <a:tr h="222250"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Bio BERT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96.4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96.1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5242023"/>
                  </a:ext>
                </a:extLst>
              </a:tr>
            </a:tbl>
          </a:graphicData>
        </a:graphic>
      </p:graphicFrame>
      <p:sp>
        <p:nvSpPr>
          <p:cNvPr id="11" name="Rectangle 1">
            <a:extLst>
              <a:ext uri="{FF2B5EF4-FFF2-40B4-BE49-F238E27FC236}">
                <a16:creationId xmlns:a16="http://schemas.microsoft.com/office/drawing/2014/main" id="{4F46622F-900F-BA55-59C8-890922CA5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211" y="8534907"/>
            <a:ext cx="6441222" cy="817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BioBERT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ClinicalBERT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Evaluated transformer models: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BioBERT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and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Both models achieved strong performance on symptom text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achieved 97.5 the best results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en-US" altLang="en-US" sz="27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     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969939BA-0375-EDCD-9518-AE7366DBB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963" y="10180066"/>
            <a:ext cx="5015564" cy="341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66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F1384D-B8CA-62CC-F9DC-D4BBA0DB6F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3EC732-E17A-2CB8-6458-187CC20052A9}"/>
              </a:ext>
            </a:extLst>
          </p:cNvPr>
          <p:cNvSpPr txBox="1"/>
          <p:nvPr/>
        </p:nvSpPr>
        <p:spPr>
          <a:xfrm>
            <a:off x="644280" y="627600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Result of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B3B136-78EB-D860-2910-78AF1A2FB38F}"/>
              </a:ext>
            </a:extLst>
          </p:cNvPr>
          <p:cNvSpPr txBox="1"/>
          <p:nvPr/>
        </p:nvSpPr>
        <p:spPr>
          <a:xfrm>
            <a:off x="1526045" y="627600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Transformer-based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B731EB-D3EA-CF07-01CA-E460465E472E}"/>
              </a:ext>
            </a:extLst>
          </p:cNvPr>
          <p:cNvSpPr txBox="1"/>
          <p:nvPr/>
        </p:nvSpPr>
        <p:spPr>
          <a:xfrm>
            <a:off x="3395787" y="627600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Models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3335CB8-0A5A-D64E-C21E-A929A96AD1D1}"/>
              </a:ext>
            </a:extLst>
          </p:cNvPr>
          <p:cNvCxnSpPr/>
          <p:nvPr/>
        </p:nvCxnSpPr>
        <p:spPr>
          <a:xfrm>
            <a:off x="656373" y="9451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85BF40D0-4983-D226-7C90-AAD76172C1B6}"/>
              </a:ext>
            </a:extLst>
          </p:cNvPr>
          <p:cNvGrpSpPr/>
          <p:nvPr/>
        </p:nvGrpSpPr>
        <p:grpSpPr>
          <a:xfrm>
            <a:off x="6352595" y="532743"/>
            <a:ext cx="732907" cy="732907"/>
            <a:chOff x="6352595" y="532743"/>
            <a:chExt cx="732907" cy="732907"/>
          </a:xfrm>
        </p:grpSpPr>
        <p:sp useBgFill="1">
          <p:nvSpPr>
            <p:cNvPr id="7" name="Oval 6">
              <a:extLst>
                <a:ext uri="{FF2B5EF4-FFF2-40B4-BE49-F238E27FC236}">
                  <a16:creationId xmlns:a16="http://schemas.microsoft.com/office/drawing/2014/main" id="{211C4188-3A95-C540-0AE6-5127B3E78F15}"/>
                </a:ext>
              </a:extLst>
            </p:cNvPr>
            <p:cNvSpPr/>
            <p:nvPr/>
          </p:nvSpPr>
          <p:spPr>
            <a:xfrm>
              <a:off x="6385075" y="578721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Graphic 7" descr="Circles with arrows">
              <a:extLst>
                <a:ext uri="{FF2B5EF4-FFF2-40B4-BE49-F238E27FC236}">
                  <a16:creationId xmlns:a16="http://schemas.microsoft.com/office/drawing/2014/main" id="{2FE0B706-66CA-B044-6A87-A59EFB2E5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352595" y="532743"/>
              <a:ext cx="732907" cy="732907"/>
            </a:xfrm>
            <a:prstGeom prst="rect">
              <a:avLst/>
            </a:prstGeom>
          </p:spPr>
        </p:pic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4E75E50-FCDA-220C-9333-02E589D196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653720"/>
              </p:ext>
            </p:extLst>
          </p:nvPr>
        </p:nvGraphicFramePr>
        <p:xfrm>
          <a:off x="7026344" y="1910347"/>
          <a:ext cx="5019145" cy="1222779"/>
        </p:xfrm>
        <a:graphic>
          <a:graphicData uri="http://schemas.openxmlformats.org/drawingml/2006/table">
            <a:tbl>
              <a:tblPr/>
              <a:tblGrid>
                <a:gridCol w="1070180">
                  <a:extLst>
                    <a:ext uri="{9D8B030D-6E8A-4147-A177-3AD203B41FA5}">
                      <a16:colId xmlns:a16="http://schemas.microsoft.com/office/drawing/2014/main" val="2734225945"/>
                    </a:ext>
                  </a:extLst>
                </a:gridCol>
                <a:gridCol w="1145093">
                  <a:extLst>
                    <a:ext uri="{9D8B030D-6E8A-4147-A177-3AD203B41FA5}">
                      <a16:colId xmlns:a16="http://schemas.microsoft.com/office/drawing/2014/main" val="2506192044"/>
                    </a:ext>
                  </a:extLst>
                </a:gridCol>
                <a:gridCol w="1059478">
                  <a:extLst>
                    <a:ext uri="{9D8B030D-6E8A-4147-A177-3AD203B41FA5}">
                      <a16:colId xmlns:a16="http://schemas.microsoft.com/office/drawing/2014/main" val="2152409109"/>
                    </a:ext>
                  </a:extLst>
                </a:gridCol>
                <a:gridCol w="813337">
                  <a:extLst>
                    <a:ext uri="{9D8B030D-6E8A-4147-A177-3AD203B41FA5}">
                      <a16:colId xmlns:a16="http://schemas.microsoft.com/office/drawing/2014/main" val="2803319010"/>
                    </a:ext>
                  </a:extLst>
                </a:gridCol>
                <a:gridCol w="931057">
                  <a:extLst>
                    <a:ext uri="{9D8B030D-6E8A-4147-A177-3AD203B41FA5}">
                      <a16:colId xmlns:a16="http://schemas.microsoft.com/office/drawing/2014/main" val="3694356716"/>
                    </a:ext>
                  </a:extLst>
                </a:gridCol>
              </a:tblGrid>
              <a:tr h="333485"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Model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Accuracy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Precision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Recall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F1-Score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720915"/>
                  </a:ext>
                </a:extLst>
              </a:tr>
              <a:tr h="555809"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Clinical BERT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975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976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974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387239"/>
                  </a:ext>
                </a:extLst>
              </a:tr>
              <a:tr h="333485"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Bio BERT</a:t>
                      </a:r>
                      <a:endParaRPr lang="en-US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964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961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/>
                    <a:p>
                      <a:pPr marL="277495" indent="-6350" rtl="0" fontAlgn="t">
                        <a:buNone/>
                      </a:pPr>
                      <a:r>
                        <a:rPr lang="ar-SA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.0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  <a:endParaRPr lang="en-US" dirty="0">
                        <a:effectLst/>
                      </a:endParaRPr>
                    </a:p>
                  </a:txBody>
                  <a:tcPr marL="44450" marR="44450">
                    <a:lnL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46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5242023"/>
                  </a:ext>
                </a:extLst>
              </a:tr>
            </a:tbl>
          </a:graphicData>
        </a:graphic>
      </p:graphicFrame>
      <p:sp>
        <p:nvSpPr>
          <p:cNvPr id="10" name="Rectangle 1">
            <a:extLst>
              <a:ext uri="{FF2B5EF4-FFF2-40B4-BE49-F238E27FC236}">
                <a16:creationId xmlns:a16="http://schemas.microsoft.com/office/drawing/2014/main" id="{83D5721D-814A-DF02-9C17-E2FA5999D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591" y="1539747"/>
            <a:ext cx="6441222" cy="817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BioBERT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ClinicalBERT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Evaluated transformer models: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BioBERT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and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Both models achieved strong performance on symptom text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achieved 97.5 the best results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en-US" altLang="en-US" sz="273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     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51E3CF5E-460C-F1C8-09C1-6EB08E8B2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343" y="3184906"/>
            <a:ext cx="5015564" cy="3410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8369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A15662-1619-7599-83D9-B691F06BEC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0E7834-6C21-BC38-87AD-EA47A9EA17D9}"/>
              </a:ext>
            </a:extLst>
          </p:cNvPr>
          <p:cNvSpPr txBox="1"/>
          <p:nvPr/>
        </p:nvSpPr>
        <p:spPr>
          <a:xfrm>
            <a:off x="1364111" y="1812098"/>
            <a:ext cx="123938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dirty="0">
                <a:solidFill>
                  <a:schemeClr val="bg1"/>
                </a:solidFill>
                <a:latin typeface="Darker Grotesques"/>
              </a:rPr>
              <a:t>Discussion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BD9247B-F177-6DEC-ABE6-7C2FB4C4F23E}"/>
              </a:ext>
            </a:extLst>
          </p:cNvPr>
          <p:cNvCxnSpPr/>
          <p:nvPr/>
        </p:nvCxnSpPr>
        <p:spPr>
          <a:xfrm>
            <a:off x="693811" y="76507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9D36DE6-F8AF-F743-24BF-D1CEEB7FDC0B}"/>
              </a:ext>
            </a:extLst>
          </p:cNvPr>
          <p:cNvSpPr txBox="1"/>
          <p:nvPr/>
        </p:nvSpPr>
        <p:spPr>
          <a:xfrm>
            <a:off x="1364111" y="7650752"/>
            <a:ext cx="9978190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Best Model Performance:</a:t>
            </a:r>
            <a:b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</a:br>
            <a:r>
              <a:rPr lang="en-US" sz="12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achieved the highest performance with an accuracy of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97.5%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making it the best-performing model for symptom-based disease classification.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Reason for Superiority:</a:t>
            </a:r>
            <a:b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</a:b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The superior performance of </a:t>
            </a:r>
            <a:r>
              <a:rPr lang="en-US" sz="12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is attributed to its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clinical-domain pretraining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which enables deeper contextual and semantic understanding of medical symptom descriptions.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Dataset Impact:</a:t>
            </a:r>
            <a:b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</a:b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Despite using a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moderate and balanced dataset of 1,200 records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</a:t>
            </a:r>
            <a:r>
              <a:rPr lang="en-US" sz="1200" b="0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demonstrated strong generalization capability, highlighting the robustness of transformer-based models.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Addressing Research Gaps:</a:t>
            </a:r>
            <a:b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</a:b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This study addresses key gaps by focusing on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unstructured textual symptom data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providing a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direct comparison between classical machine learning and transformer-based models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and using a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publicly available Kaggle dataset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to ensure reproducibility.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Machine Learning Performance:</a:t>
            </a:r>
            <a:b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</a:b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Classical machine learning models also performed well, with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Logistic Regression achieving 95% accuracy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using TF-IDF features, demonstrating their effectiveness for medium-sized textual datasets.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br>
              <a:rPr lang="en-US" sz="1200" b="0" dirty="0">
                <a:effectLst/>
              </a:rPr>
            </a:b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Overall System Success:</a:t>
            </a:r>
            <a:b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</a:b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The results confirm the </a:t>
            </a:r>
            <a:r>
              <a:rPr lang="en-US" sz="1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success of the proposed AI-based medical decision support system</a:t>
            </a:r>
            <a:r>
              <a:rPr lang="en-US" sz="1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and its potential applicability in real-world healthcare scenarios.</a:t>
            </a:r>
            <a:endParaRPr lang="en-US" sz="1200" b="1" i="0" u="none" strike="noStrike" dirty="0">
              <a:solidFill>
                <a:srgbClr val="FFFFFF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1579EB6-4E46-B235-1321-A21F66C647C9}"/>
              </a:ext>
            </a:extLst>
          </p:cNvPr>
          <p:cNvGrpSpPr/>
          <p:nvPr/>
        </p:nvGrpSpPr>
        <p:grpSpPr>
          <a:xfrm>
            <a:off x="6032572" y="7330711"/>
            <a:ext cx="641268" cy="640080"/>
            <a:chOff x="2849155" y="3730217"/>
            <a:chExt cx="641268" cy="640080"/>
          </a:xfrm>
        </p:grpSpPr>
        <p:sp useBgFill="1">
          <p:nvSpPr>
            <p:cNvPr id="6" name="Oval 5">
              <a:extLst>
                <a:ext uri="{FF2B5EF4-FFF2-40B4-BE49-F238E27FC236}">
                  <a16:creationId xmlns:a16="http://schemas.microsoft.com/office/drawing/2014/main" id="{193B1C6D-75FF-51E0-630A-51A92BEF5858}"/>
                </a:ext>
              </a:extLst>
            </p:cNvPr>
            <p:cNvSpPr/>
            <p:nvPr/>
          </p:nvSpPr>
          <p:spPr>
            <a:xfrm>
              <a:off x="2849155" y="3730217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Graphic 6" descr="Lightbulb and gear">
              <a:extLst>
                <a:ext uri="{FF2B5EF4-FFF2-40B4-BE49-F238E27FC236}">
                  <a16:creationId xmlns:a16="http://schemas.microsoft.com/office/drawing/2014/main" id="{38A7EB92-4EF3-54CF-12EE-9442740C6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885617" y="3764473"/>
              <a:ext cx="550752" cy="5507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748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D155C1-260E-AF58-2148-D76B40977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0247F41C-01BC-AC36-B040-6F90F7439F96}"/>
              </a:ext>
            </a:extLst>
          </p:cNvPr>
          <p:cNvSpPr/>
          <p:nvPr/>
        </p:nvSpPr>
        <p:spPr>
          <a:xfrm>
            <a:off x="794583" y="360802"/>
            <a:ext cx="991518" cy="613639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 descr="List">
            <a:extLst>
              <a:ext uri="{FF2B5EF4-FFF2-40B4-BE49-F238E27FC236}">
                <a16:creationId xmlns:a16="http://schemas.microsoft.com/office/drawing/2014/main" id="{CCAD9E90-7AB8-A948-5395-D10FC2580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080" y="1582295"/>
            <a:ext cx="666524" cy="666524"/>
          </a:xfrm>
          <a:prstGeom prst="rect">
            <a:avLst/>
          </a:prstGeom>
        </p:spPr>
      </p:pic>
      <p:pic>
        <p:nvPicPr>
          <p:cNvPr id="5" name="Graphic 4" descr="Database">
            <a:extLst>
              <a:ext uri="{FF2B5EF4-FFF2-40B4-BE49-F238E27FC236}">
                <a16:creationId xmlns:a16="http://schemas.microsoft.com/office/drawing/2014/main" id="{AA8BB64F-F087-1A49-DCFC-70B84D0B17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638" y="2492568"/>
            <a:ext cx="757407" cy="757407"/>
          </a:xfrm>
          <a:prstGeom prst="rect">
            <a:avLst/>
          </a:prstGeom>
        </p:spPr>
      </p:pic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D480D112-BFAC-34F9-3E7A-502FC3AA05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0482" y="3524024"/>
            <a:ext cx="666524" cy="666524"/>
          </a:xfrm>
          <a:prstGeom prst="rect">
            <a:avLst/>
          </a:prstGeom>
        </p:spPr>
      </p:pic>
      <p:pic>
        <p:nvPicPr>
          <p:cNvPr id="9" name="Graphic 8" descr="Single gear">
            <a:extLst>
              <a:ext uri="{FF2B5EF4-FFF2-40B4-BE49-F238E27FC236}">
                <a16:creationId xmlns:a16="http://schemas.microsoft.com/office/drawing/2014/main" id="{50E74595-F1A9-C53E-3BF6-3FB94E3128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2854" y="4407682"/>
            <a:ext cx="736294" cy="736294"/>
          </a:xfrm>
          <a:prstGeom prst="rect">
            <a:avLst/>
          </a:prstGeom>
        </p:spPr>
      </p:pic>
      <p:pic>
        <p:nvPicPr>
          <p:cNvPr id="11" name="Graphic 10" descr="Presentation with pie chart">
            <a:extLst>
              <a:ext uri="{FF2B5EF4-FFF2-40B4-BE49-F238E27FC236}">
                <a16:creationId xmlns:a16="http://schemas.microsoft.com/office/drawing/2014/main" id="{51F70C1A-77A7-02C7-2EA4-E8DAB396803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80482" y="5424900"/>
            <a:ext cx="681210" cy="681210"/>
          </a:xfrm>
          <a:prstGeom prst="rect">
            <a:avLst/>
          </a:prstGeom>
        </p:spPr>
      </p:pic>
      <p:pic>
        <p:nvPicPr>
          <p:cNvPr id="13" name="Graphic 12" descr="Thumbs up sign">
            <a:extLst>
              <a:ext uri="{FF2B5EF4-FFF2-40B4-BE49-F238E27FC236}">
                <a16:creationId xmlns:a16="http://schemas.microsoft.com/office/drawing/2014/main" id="{F69BBF9B-A057-B0C2-48B7-EC944A9C647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1518" y="597734"/>
            <a:ext cx="747630" cy="7476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B9BF1B-7E45-8F57-8773-EBE0D121B763}"/>
              </a:ext>
            </a:extLst>
          </p:cNvPr>
          <p:cNvSpPr txBox="1"/>
          <p:nvPr/>
        </p:nvSpPr>
        <p:spPr>
          <a:xfrm>
            <a:off x="3568386" y="10408517"/>
            <a:ext cx="609783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Best Model Performance</a:t>
            </a:r>
            <a:endParaRPr lang="en-US" sz="4400" dirty="0">
              <a:latin typeface="Eras Bold ITC" panose="020B090703050402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6B8477A-5785-3A54-1E0D-9C62BB4CCA17}"/>
              </a:ext>
            </a:extLst>
          </p:cNvPr>
          <p:cNvSpPr/>
          <p:nvPr/>
        </p:nvSpPr>
        <p:spPr>
          <a:xfrm>
            <a:off x="3095200" y="11925897"/>
            <a:ext cx="7304183" cy="27565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D028D0-CD72-606B-82DE-5A20F6588E59}"/>
              </a:ext>
            </a:extLst>
          </p:cNvPr>
          <p:cNvSpPr txBox="1"/>
          <p:nvPr/>
        </p:nvSpPr>
        <p:spPr>
          <a:xfrm>
            <a:off x="3447740" y="12218187"/>
            <a:ext cx="718575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sz="2800" b="0" i="0" u="none" strike="noStrike" dirty="0" err="1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ClinicalBERT</a:t>
            </a:r>
            <a:r>
              <a:rPr lang="en-US" sz="2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 achieved the highest performance with an accuracy of </a:t>
            </a:r>
            <a:r>
              <a:rPr lang="en-US" sz="2800" b="1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97.5%</a:t>
            </a:r>
            <a:r>
              <a:rPr lang="en-US" sz="2800" b="0" i="0" u="none" strike="noStrike" dirty="0">
                <a:solidFill>
                  <a:schemeClr val="tx2">
                    <a:lumMod val="50000"/>
                  </a:schemeClr>
                </a:solidFill>
                <a:effectLst/>
                <a:latin typeface="Eras Bold ITC" panose="020B0907030504020204" pitchFamily="34" charset="0"/>
              </a:rPr>
              <a:t>, making it the best-performing model for symptom-based disease classification</a:t>
            </a:r>
            <a:endParaRPr lang="en-US" sz="2800" b="1" i="0" u="none" strike="noStrike" dirty="0">
              <a:solidFill>
                <a:schemeClr val="tx2">
                  <a:lumMod val="50000"/>
                </a:schemeClr>
              </a:solidFill>
              <a:effectLst/>
              <a:latin typeface="Eras Bold ITC" panose="020B0907030504020204" pitchFamily="34" charset="0"/>
            </a:endParaRPr>
          </a:p>
        </p:txBody>
      </p:sp>
      <p:pic>
        <p:nvPicPr>
          <p:cNvPr id="15" name="Graphic 14" descr="Thumbs up sign">
            <a:extLst>
              <a:ext uri="{FF2B5EF4-FFF2-40B4-BE49-F238E27FC236}">
                <a16:creationId xmlns:a16="http://schemas.microsoft.com/office/drawing/2014/main" id="{C876BDD4-88B6-1079-BCEC-6347AE89423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507894" y="8578339"/>
            <a:ext cx="1830178" cy="183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1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9E03B5-45F4-5027-DEFD-4E2EBFB3B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E321CCFC-DA92-4784-9C61-DD6B958C11CB}"/>
              </a:ext>
            </a:extLst>
          </p:cNvPr>
          <p:cNvSpPr/>
          <p:nvPr/>
        </p:nvSpPr>
        <p:spPr>
          <a:xfrm>
            <a:off x="794583" y="360802"/>
            <a:ext cx="991518" cy="613639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7" descr="List">
            <a:extLst>
              <a:ext uri="{FF2B5EF4-FFF2-40B4-BE49-F238E27FC236}">
                <a16:creationId xmlns:a16="http://schemas.microsoft.com/office/drawing/2014/main" id="{83BB4245-C6E7-7769-9B08-AEF1B5A5B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080" y="1582295"/>
            <a:ext cx="666524" cy="666524"/>
          </a:xfrm>
          <a:prstGeom prst="rect">
            <a:avLst/>
          </a:prstGeom>
        </p:spPr>
      </p:pic>
      <p:pic>
        <p:nvPicPr>
          <p:cNvPr id="10" name="Graphic 9" descr="Database">
            <a:extLst>
              <a:ext uri="{FF2B5EF4-FFF2-40B4-BE49-F238E27FC236}">
                <a16:creationId xmlns:a16="http://schemas.microsoft.com/office/drawing/2014/main" id="{0AFC4107-69FF-AE22-4926-A6C13BEA36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638" y="2492568"/>
            <a:ext cx="757407" cy="757407"/>
          </a:xfrm>
          <a:prstGeom prst="rect">
            <a:avLst/>
          </a:prstGeom>
        </p:spPr>
      </p:pic>
      <p:pic>
        <p:nvPicPr>
          <p:cNvPr id="12" name="Graphic 11" descr="Magnifying glass">
            <a:extLst>
              <a:ext uri="{FF2B5EF4-FFF2-40B4-BE49-F238E27FC236}">
                <a16:creationId xmlns:a16="http://schemas.microsoft.com/office/drawing/2014/main" id="{E2947617-4347-ACEB-67B1-19EFCB57A0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0482" y="3524024"/>
            <a:ext cx="666524" cy="666524"/>
          </a:xfrm>
          <a:prstGeom prst="rect">
            <a:avLst/>
          </a:prstGeom>
        </p:spPr>
      </p:pic>
      <p:pic>
        <p:nvPicPr>
          <p:cNvPr id="14" name="Graphic 13" descr="Single gear">
            <a:extLst>
              <a:ext uri="{FF2B5EF4-FFF2-40B4-BE49-F238E27FC236}">
                <a16:creationId xmlns:a16="http://schemas.microsoft.com/office/drawing/2014/main" id="{1A32D127-A842-6D89-7348-1ED938CB477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2854" y="4407682"/>
            <a:ext cx="736294" cy="736294"/>
          </a:xfrm>
          <a:prstGeom prst="rect">
            <a:avLst/>
          </a:prstGeom>
        </p:spPr>
      </p:pic>
      <p:pic>
        <p:nvPicPr>
          <p:cNvPr id="16" name="Graphic 15" descr="Presentation with pie chart">
            <a:extLst>
              <a:ext uri="{FF2B5EF4-FFF2-40B4-BE49-F238E27FC236}">
                <a16:creationId xmlns:a16="http://schemas.microsoft.com/office/drawing/2014/main" id="{F09AA4A8-0121-D787-3EDD-3E7C91328A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80482" y="5424900"/>
            <a:ext cx="681210" cy="6812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F8592EE-1A2C-3700-B67B-1858DCD1A439}"/>
              </a:ext>
            </a:extLst>
          </p:cNvPr>
          <p:cNvSpPr txBox="1"/>
          <p:nvPr/>
        </p:nvSpPr>
        <p:spPr>
          <a:xfrm>
            <a:off x="3447740" y="2026517"/>
            <a:ext cx="609783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Best Model Performance</a:t>
            </a:r>
            <a:endParaRPr lang="en-US" sz="4400" dirty="0">
              <a:latin typeface="Eras Bold ITC" panose="020B0907030504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B72732-E3F1-E881-6D9B-9342C12E0424}"/>
              </a:ext>
            </a:extLst>
          </p:cNvPr>
          <p:cNvSpPr txBox="1"/>
          <p:nvPr/>
        </p:nvSpPr>
        <p:spPr>
          <a:xfrm>
            <a:off x="3327094" y="3836187"/>
            <a:ext cx="718575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28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ClinicalBERT achieved the highest performance with an accuracy of </a:t>
            </a:r>
            <a:r>
              <a:rPr lang="en-US" sz="28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97.5%</a:t>
            </a:r>
            <a:r>
              <a:rPr lang="en-US" sz="28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, making it the best-performing model for symptom-based disease classification</a:t>
            </a:r>
            <a:endParaRPr lang="en-US" sz="2800" b="1" i="0" u="none" strike="noStrike" dirty="0">
              <a:solidFill>
                <a:schemeClr val="bg1">
                  <a:lumMod val="95000"/>
                </a:schemeClr>
              </a:solidFill>
              <a:effectLst/>
              <a:latin typeface="Eras Bold ITC" panose="020B0907030504020204" pitchFamily="34" charset="0"/>
            </a:endParaRPr>
          </a:p>
        </p:txBody>
      </p:sp>
      <p:pic>
        <p:nvPicPr>
          <p:cNvPr id="24" name="Graphic 23" descr="Thumbs up sign">
            <a:extLst>
              <a:ext uri="{FF2B5EF4-FFF2-40B4-BE49-F238E27FC236}">
                <a16:creationId xmlns:a16="http://schemas.microsoft.com/office/drawing/2014/main" id="{16274A08-41F6-DD83-C2A0-109D6D1DEA9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11638" y="510578"/>
            <a:ext cx="854583" cy="854583"/>
          </a:xfrm>
          <a:prstGeom prst="rect">
            <a:avLst/>
          </a:prstGeom>
        </p:spPr>
      </p:pic>
      <p:pic>
        <p:nvPicPr>
          <p:cNvPr id="26" name="Graphic 25" descr="Thumbs up sign">
            <a:extLst>
              <a:ext uri="{FF2B5EF4-FFF2-40B4-BE49-F238E27FC236}">
                <a16:creationId xmlns:a16="http://schemas.microsoft.com/office/drawing/2014/main" id="{155B6327-F4BF-B884-26D4-2AFA1C3CBF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387248" y="196339"/>
            <a:ext cx="1830178" cy="1830178"/>
          </a:xfrm>
          <a:prstGeom prst="rect">
            <a:avLst/>
          </a:prstGeom>
        </p:spPr>
      </p:pic>
      <p:pic>
        <p:nvPicPr>
          <p:cNvPr id="27" name="Graphic 26" descr="List">
            <a:extLst>
              <a:ext uri="{FF2B5EF4-FFF2-40B4-BE49-F238E27FC236}">
                <a16:creationId xmlns:a16="http://schemas.microsoft.com/office/drawing/2014/main" id="{CFEEDEE4-2C0C-038F-2944-95F58A2F31D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6336726" y="520688"/>
            <a:ext cx="1704753" cy="170475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BA5B015-660D-CC7F-9697-D4152B26C999}"/>
              </a:ext>
            </a:extLst>
          </p:cNvPr>
          <p:cNvSpPr txBox="1"/>
          <p:nvPr/>
        </p:nvSpPr>
        <p:spPr>
          <a:xfrm>
            <a:off x="14364341" y="2230757"/>
            <a:ext cx="60978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Century Gothic" panose="020B0502020202020204" pitchFamily="34" charset="0"/>
              </a:rPr>
              <a:t>Reason for Superiority</a:t>
            </a:r>
            <a:endParaRPr lang="en-US" sz="4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32889B4-CC9C-B9EE-0467-9F1672493F82}"/>
              </a:ext>
            </a:extLst>
          </p:cNvPr>
          <p:cNvSpPr txBox="1"/>
          <p:nvPr/>
        </p:nvSpPr>
        <p:spPr>
          <a:xfrm>
            <a:off x="14364341" y="3306030"/>
            <a:ext cx="6256585" cy="2539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65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The superior performance of </a:t>
            </a:r>
            <a:r>
              <a:rPr lang="en-US" sz="265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ClinicalBERT</a:t>
            </a:r>
            <a:r>
              <a:rPr lang="en-US" sz="265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 is attributed to its </a:t>
            </a:r>
            <a:r>
              <a:rPr lang="en-US" sz="265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clinical-domain pretraining</a:t>
            </a:r>
            <a:r>
              <a:rPr lang="en-US" sz="265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, which enables deeper contextual and semantic understanding of medical symptom descriptions</a:t>
            </a:r>
            <a:endParaRPr lang="en-US" sz="2650" dirty="0">
              <a:solidFill>
                <a:schemeClr val="bg1">
                  <a:lumMod val="95000"/>
                </a:schemeClr>
              </a:solidFill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492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FF8E35-EA83-E9C5-EF38-B46A93564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478595A8-A8D8-3CA4-96D3-3D8755AA3E5C}"/>
              </a:ext>
            </a:extLst>
          </p:cNvPr>
          <p:cNvSpPr/>
          <p:nvPr/>
        </p:nvSpPr>
        <p:spPr>
          <a:xfrm>
            <a:off x="794583" y="360802"/>
            <a:ext cx="991518" cy="613639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 descr="List">
            <a:extLst>
              <a:ext uri="{FF2B5EF4-FFF2-40B4-BE49-F238E27FC236}">
                <a16:creationId xmlns:a16="http://schemas.microsoft.com/office/drawing/2014/main" id="{31133B2E-D882-BA01-1223-5C75CFF49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080" y="1582295"/>
            <a:ext cx="666524" cy="666524"/>
          </a:xfrm>
          <a:prstGeom prst="rect">
            <a:avLst/>
          </a:prstGeom>
        </p:spPr>
      </p:pic>
      <p:pic>
        <p:nvPicPr>
          <p:cNvPr id="5" name="Graphic 4" descr="Database">
            <a:extLst>
              <a:ext uri="{FF2B5EF4-FFF2-40B4-BE49-F238E27FC236}">
                <a16:creationId xmlns:a16="http://schemas.microsoft.com/office/drawing/2014/main" id="{4250FEFB-DFC5-3772-4E24-2EAABE8524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3110" y="2432427"/>
            <a:ext cx="874463" cy="874463"/>
          </a:xfrm>
          <a:prstGeom prst="rect">
            <a:avLst/>
          </a:prstGeom>
        </p:spPr>
      </p:pic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581A98E3-5583-5E3B-F679-C39F7D543C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0482" y="3524024"/>
            <a:ext cx="666524" cy="666524"/>
          </a:xfrm>
          <a:prstGeom prst="rect">
            <a:avLst/>
          </a:prstGeom>
        </p:spPr>
      </p:pic>
      <p:pic>
        <p:nvPicPr>
          <p:cNvPr id="9" name="Graphic 8" descr="Single gear">
            <a:extLst>
              <a:ext uri="{FF2B5EF4-FFF2-40B4-BE49-F238E27FC236}">
                <a16:creationId xmlns:a16="http://schemas.microsoft.com/office/drawing/2014/main" id="{DE79CE47-7492-4BBB-F461-3DA1B00637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2854" y="4407682"/>
            <a:ext cx="736294" cy="736294"/>
          </a:xfrm>
          <a:prstGeom prst="rect">
            <a:avLst/>
          </a:prstGeom>
        </p:spPr>
      </p:pic>
      <p:pic>
        <p:nvPicPr>
          <p:cNvPr id="11" name="Graphic 10" descr="Presentation with pie chart">
            <a:extLst>
              <a:ext uri="{FF2B5EF4-FFF2-40B4-BE49-F238E27FC236}">
                <a16:creationId xmlns:a16="http://schemas.microsoft.com/office/drawing/2014/main" id="{39DD306E-E8A1-9B58-3074-17BF0949FF4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80482" y="5424900"/>
            <a:ext cx="681210" cy="681210"/>
          </a:xfrm>
          <a:prstGeom prst="rect">
            <a:avLst/>
          </a:prstGeom>
        </p:spPr>
      </p:pic>
      <p:pic>
        <p:nvPicPr>
          <p:cNvPr id="13" name="Graphic 12" descr="Thumbs up sign">
            <a:extLst>
              <a:ext uri="{FF2B5EF4-FFF2-40B4-BE49-F238E27FC236}">
                <a16:creationId xmlns:a16="http://schemas.microsoft.com/office/drawing/2014/main" id="{81360A9D-3AD3-CC8D-A28C-A786D99375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1518" y="597734"/>
            <a:ext cx="747630" cy="747630"/>
          </a:xfrm>
          <a:prstGeom prst="rect">
            <a:avLst/>
          </a:prstGeom>
        </p:spPr>
      </p:pic>
      <p:pic>
        <p:nvPicPr>
          <p:cNvPr id="4" name="Graphic 3" descr="List">
            <a:extLst>
              <a:ext uri="{FF2B5EF4-FFF2-40B4-BE49-F238E27FC236}">
                <a16:creationId xmlns:a16="http://schemas.microsoft.com/office/drawing/2014/main" id="{45722BB7-5B9D-6FF0-B159-C9EE815F98E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940092" y="-5561029"/>
            <a:ext cx="1704753" cy="17047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1B6F97-2465-C5D6-8381-41596F04C0B0}"/>
              </a:ext>
            </a:extLst>
          </p:cNvPr>
          <p:cNvSpPr txBox="1"/>
          <p:nvPr/>
        </p:nvSpPr>
        <p:spPr>
          <a:xfrm>
            <a:off x="2967707" y="-3850960"/>
            <a:ext cx="60978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FFFFFF"/>
                </a:solidFill>
                <a:latin typeface="Century Gothic" panose="020B0502020202020204" pitchFamily="34" charset="0"/>
              </a:rPr>
              <a:t>Reason for Superiority</a:t>
            </a:r>
            <a:endParaRPr lang="en-US" sz="4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A262EE-0FE5-4D35-49B6-B93531B38558}"/>
              </a:ext>
            </a:extLst>
          </p:cNvPr>
          <p:cNvSpPr txBox="1"/>
          <p:nvPr/>
        </p:nvSpPr>
        <p:spPr>
          <a:xfrm>
            <a:off x="2967707" y="-2775687"/>
            <a:ext cx="6256585" cy="2539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65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The superior performance of </a:t>
            </a:r>
            <a:r>
              <a:rPr lang="en-US" sz="265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ClinicalBERT</a:t>
            </a:r>
            <a:r>
              <a:rPr lang="en-US" sz="265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 is attributed to its </a:t>
            </a:r>
            <a:r>
              <a:rPr lang="en-US" sz="265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clinical-domain pretraining</a:t>
            </a:r>
            <a:r>
              <a:rPr lang="en-US" sz="265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, which enables deeper contextual and semantic understanding of medical symptom descriptions</a:t>
            </a:r>
            <a:endParaRPr lang="en-US" sz="2650" dirty="0">
              <a:solidFill>
                <a:schemeClr val="bg1">
                  <a:lumMod val="95000"/>
                </a:schemeClr>
              </a:solidFill>
              <a:latin typeface="Eras Bold ITC" panose="020B0907030504020204" pitchFamily="34" charset="0"/>
            </a:endParaRPr>
          </a:p>
        </p:txBody>
      </p:sp>
      <p:pic>
        <p:nvPicPr>
          <p:cNvPr id="12" name="Graphic 11" descr="Database">
            <a:extLst>
              <a:ext uri="{FF2B5EF4-FFF2-40B4-BE49-F238E27FC236}">
                <a16:creationId xmlns:a16="http://schemas.microsoft.com/office/drawing/2014/main" id="{C76BA77F-A263-D942-AFAB-7D91C714EA5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661839" y="656029"/>
            <a:ext cx="1392103" cy="139210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B971542-67A7-4D93-CDEE-E511E6634079}"/>
              </a:ext>
            </a:extLst>
          </p:cNvPr>
          <p:cNvSpPr txBox="1"/>
          <p:nvPr/>
        </p:nvSpPr>
        <p:spPr>
          <a:xfrm>
            <a:off x="3309890" y="1915557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Dataset Impact</a:t>
            </a:r>
            <a:endParaRPr lang="en-US" sz="4000" dirty="0">
              <a:solidFill>
                <a:schemeClr val="bg1">
                  <a:lumMod val="9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91AB2EE-EE95-B4A8-3988-810031FE1E66}"/>
              </a:ext>
            </a:extLst>
          </p:cNvPr>
          <p:cNvSpPr txBox="1"/>
          <p:nvPr/>
        </p:nvSpPr>
        <p:spPr>
          <a:xfrm>
            <a:off x="3309890" y="3429000"/>
            <a:ext cx="645522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Despite using a </a:t>
            </a:r>
            <a:r>
              <a:rPr lang="en-US" sz="2400" b="1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moderate and balanced dataset of 1,200 records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, </a:t>
            </a:r>
            <a:r>
              <a:rPr lang="en-US" sz="2400" b="0" i="0" u="none" strike="noStrike" dirty="0" err="1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ClinicalBERT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 demonstrated strong generalization capability, highlighting the robustness of transformer-based models</a:t>
            </a:r>
            <a:endParaRPr lang="en-US" sz="2400" dirty="0">
              <a:latin typeface="Eras Bold ITC" panose="020B0907030504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ECCD88E-A222-212D-5DAB-D77068CE7A27}"/>
              </a:ext>
            </a:extLst>
          </p:cNvPr>
          <p:cNvSpPr txBox="1"/>
          <p:nvPr/>
        </p:nvSpPr>
        <p:spPr>
          <a:xfrm>
            <a:off x="13640857" y="2268162"/>
            <a:ext cx="700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Addressing Research Gaps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96ADFB9-9360-8988-7C26-F2FEE6EFCB9E}"/>
              </a:ext>
            </a:extLst>
          </p:cNvPr>
          <p:cNvSpPr txBox="1"/>
          <p:nvPr/>
        </p:nvSpPr>
        <p:spPr>
          <a:xfrm>
            <a:off x="13915925" y="3306890"/>
            <a:ext cx="645522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This study addresses key gaps by focusing on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unstructured textual symptom data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, providing a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direct comparison between classical machine learning and transformer-based models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, and using a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publicly available Kaggle dataset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 to ensure reproducibility</a:t>
            </a:r>
            <a:endParaRPr lang="en-US" sz="2400" b="1" dirty="0">
              <a:solidFill>
                <a:srgbClr val="FFFFFF"/>
              </a:solidFill>
              <a:latin typeface="Eras Bold ITC" panose="020B0907030504020204" pitchFamily="34" charset="0"/>
            </a:endParaRPr>
          </a:p>
        </p:txBody>
      </p:sp>
      <p:pic>
        <p:nvPicPr>
          <p:cNvPr id="22" name="Graphic 21" descr="Magnifying glass">
            <a:extLst>
              <a:ext uri="{FF2B5EF4-FFF2-40B4-BE49-F238E27FC236}">
                <a16:creationId xmlns:a16="http://schemas.microsoft.com/office/drawing/2014/main" id="{86164019-224A-0202-0959-05C6FFEF62D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6337068" y="950501"/>
            <a:ext cx="1381019" cy="131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455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81D208-125C-B338-283C-15A916068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40847BAF-576D-745F-4A71-EC073299F693}"/>
              </a:ext>
            </a:extLst>
          </p:cNvPr>
          <p:cNvSpPr/>
          <p:nvPr/>
        </p:nvSpPr>
        <p:spPr>
          <a:xfrm>
            <a:off x="794583" y="360802"/>
            <a:ext cx="991518" cy="613639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 descr="List">
            <a:extLst>
              <a:ext uri="{FF2B5EF4-FFF2-40B4-BE49-F238E27FC236}">
                <a16:creationId xmlns:a16="http://schemas.microsoft.com/office/drawing/2014/main" id="{C99BA990-95C1-316C-9951-EC151E9B8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080" y="1582295"/>
            <a:ext cx="666524" cy="666524"/>
          </a:xfrm>
          <a:prstGeom prst="rect">
            <a:avLst/>
          </a:prstGeom>
        </p:spPr>
      </p:pic>
      <p:pic>
        <p:nvPicPr>
          <p:cNvPr id="5" name="Graphic 4" descr="Database">
            <a:extLst>
              <a:ext uri="{FF2B5EF4-FFF2-40B4-BE49-F238E27FC236}">
                <a16:creationId xmlns:a16="http://schemas.microsoft.com/office/drawing/2014/main" id="{DC49E0FB-49BD-C887-5423-7F221DD7A7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638" y="2492568"/>
            <a:ext cx="757407" cy="757407"/>
          </a:xfrm>
          <a:prstGeom prst="rect">
            <a:avLst/>
          </a:prstGeom>
        </p:spPr>
      </p:pic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C3038FE1-B1D2-26B9-2064-E2ECC55F8C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2335" y="3396023"/>
            <a:ext cx="923766" cy="923766"/>
          </a:xfrm>
          <a:prstGeom prst="rect">
            <a:avLst/>
          </a:prstGeom>
        </p:spPr>
      </p:pic>
      <p:pic>
        <p:nvPicPr>
          <p:cNvPr id="9" name="Graphic 8" descr="Single gear">
            <a:extLst>
              <a:ext uri="{FF2B5EF4-FFF2-40B4-BE49-F238E27FC236}">
                <a16:creationId xmlns:a16="http://schemas.microsoft.com/office/drawing/2014/main" id="{7CB1CE48-7C11-8835-A626-1A699A4ABB2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2854" y="4407682"/>
            <a:ext cx="736294" cy="736294"/>
          </a:xfrm>
          <a:prstGeom prst="rect">
            <a:avLst/>
          </a:prstGeom>
        </p:spPr>
      </p:pic>
      <p:pic>
        <p:nvPicPr>
          <p:cNvPr id="11" name="Graphic 10" descr="Presentation with pie chart">
            <a:extLst>
              <a:ext uri="{FF2B5EF4-FFF2-40B4-BE49-F238E27FC236}">
                <a16:creationId xmlns:a16="http://schemas.microsoft.com/office/drawing/2014/main" id="{CCEDD0E1-71AB-B4B3-5F17-72B35ED1E8F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80482" y="5424900"/>
            <a:ext cx="681210" cy="681210"/>
          </a:xfrm>
          <a:prstGeom prst="rect">
            <a:avLst/>
          </a:prstGeom>
        </p:spPr>
      </p:pic>
      <p:pic>
        <p:nvPicPr>
          <p:cNvPr id="13" name="Graphic 12" descr="Thumbs up sign">
            <a:extLst>
              <a:ext uri="{FF2B5EF4-FFF2-40B4-BE49-F238E27FC236}">
                <a16:creationId xmlns:a16="http://schemas.microsoft.com/office/drawing/2014/main" id="{592628E5-656F-FDC0-9078-479AF8D06EA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1518" y="597734"/>
            <a:ext cx="747630" cy="7476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3FCFA3-4BCF-98C0-8533-B7D46763426D}"/>
              </a:ext>
            </a:extLst>
          </p:cNvPr>
          <p:cNvSpPr txBox="1"/>
          <p:nvPr/>
        </p:nvSpPr>
        <p:spPr>
          <a:xfrm>
            <a:off x="3309889" y="2049121"/>
            <a:ext cx="700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Addressing Research Gaps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214B27-C093-9B22-2D62-A91F59AA6AFF}"/>
              </a:ext>
            </a:extLst>
          </p:cNvPr>
          <p:cNvSpPr txBox="1"/>
          <p:nvPr/>
        </p:nvSpPr>
        <p:spPr>
          <a:xfrm>
            <a:off x="3584957" y="3087849"/>
            <a:ext cx="645522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This study addresses key gaps by focusing on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unstructured textual symptom data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, providing a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direct comparison between classical machine learning and transformer-based models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, and using a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publicly available Kaggle dataset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 to ensure reproducibility</a:t>
            </a:r>
            <a:endParaRPr lang="en-US" sz="2400" b="1" dirty="0">
              <a:solidFill>
                <a:srgbClr val="FFFFFF"/>
              </a:solidFill>
              <a:latin typeface="Eras Bold ITC" panose="020B0907030504020204" pitchFamily="34" charset="0"/>
            </a:endParaRPr>
          </a:p>
        </p:txBody>
      </p:sp>
      <p:pic>
        <p:nvPicPr>
          <p:cNvPr id="10" name="Graphic 9" descr="Magnifying glass">
            <a:extLst>
              <a:ext uri="{FF2B5EF4-FFF2-40B4-BE49-F238E27FC236}">
                <a16:creationId xmlns:a16="http://schemas.microsoft.com/office/drawing/2014/main" id="{DA5D9350-B2BD-467C-895A-9C556511575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006100" y="731460"/>
            <a:ext cx="1381019" cy="131766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D074338-5118-AE4A-C6FB-B44954FD2A78}"/>
              </a:ext>
            </a:extLst>
          </p:cNvPr>
          <p:cNvSpPr txBox="1"/>
          <p:nvPr/>
        </p:nvSpPr>
        <p:spPr>
          <a:xfrm>
            <a:off x="12595698" y="1983656"/>
            <a:ext cx="700536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Machine Learning Performance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59AEB-75B0-83A7-1B6E-8D232BC25019}"/>
              </a:ext>
            </a:extLst>
          </p:cNvPr>
          <p:cNvSpPr txBox="1"/>
          <p:nvPr/>
        </p:nvSpPr>
        <p:spPr>
          <a:xfrm>
            <a:off x="12595698" y="3353262"/>
            <a:ext cx="687536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Eras Bold ITC" panose="020B0907030504020204" pitchFamily="34" charset="0"/>
              </a:rPr>
              <a:t>Classical machine learning models also performed well, with </a:t>
            </a:r>
            <a:r>
              <a:rPr lang="en-US" sz="2800" b="1" dirty="0">
                <a:solidFill>
                  <a:srgbClr val="FFFFFF"/>
                </a:solidFill>
                <a:latin typeface="Eras Bold ITC" panose="020B0907030504020204" pitchFamily="34" charset="0"/>
              </a:rPr>
              <a:t>Logistic Regression achieving 95% accuracy</a:t>
            </a:r>
            <a:r>
              <a:rPr lang="en-US" sz="2800" dirty="0">
                <a:solidFill>
                  <a:srgbClr val="FFFFFF"/>
                </a:solidFill>
                <a:latin typeface="Eras Bold ITC" panose="020B0907030504020204" pitchFamily="34" charset="0"/>
              </a:rPr>
              <a:t> using TF-IDF features, demonstrating their effectiveness for medium-sized textual datasets</a:t>
            </a:r>
            <a:endParaRPr lang="en-US" sz="2800" dirty="0">
              <a:latin typeface="Eras Bold ITC" panose="020B0907030504020204" pitchFamily="34" charset="0"/>
            </a:endParaRPr>
          </a:p>
        </p:txBody>
      </p:sp>
      <p:pic>
        <p:nvPicPr>
          <p:cNvPr id="15" name="Graphic 14" descr="Single gear">
            <a:extLst>
              <a:ext uri="{FF2B5EF4-FFF2-40B4-BE49-F238E27FC236}">
                <a16:creationId xmlns:a16="http://schemas.microsoft.com/office/drawing/2014/main" id="{3234852E-CC00-4718-2BE4-5A934274663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5131705" y="360802"/>
            <a:ext cx="1622854" cy="1622854"/>
          </a:xfrm>
          <a:prstGeom prst="rect">
            <a:avLst/>
          </a:prstGeom>
        </p:spPr>
      </p:pic>
      <p:pic>
        <p:nvPicPr>
          <p:cNvPr id="16" name="Graphic 15" descr="Database">
            <a:extLst>
              <a:ext uri="{FF2B5EF4-FFF2-40B4-BE49-F238E27FC236}">
                <a16:creationId xmlns:a16="http://schemas.microsoft.com/office/drawing/2014/main" id="{D2308BE1-E025-8155-3D85-39C6A978FA0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5661838" y="7812203"/>
            <a:ext cx="1392103" cy="139210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8AFC557-8F0F-6966-5BBD-D8A8B4B2322B}"/>
              </a:ext>
            </a:extLst>
          </p:cNvPr>
          <p:cNvSpPr txBox="1"/>
          <p:nvPr/>
        </p:nvSpPr>
        <p:spPr>
          <a:xfrm>
            <a:off x="3309889" y="9071731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Eras Bold ITC" panose="020B0907030504020204" pitchFamily="34" charset="0"/>
              </a:rPr>
              <a:t>Dataset Impact</a:t>
            </a:r>
            <a:endParaRPr lang="en-US" sz="4000" dirty="0">
              <a:solidFill>
                <a:schemeClr val="bg1">
                  <a:lumMod val="95000"/>
                </a:schemeClr>
              </a:solidFill>
              <a:latin typeface="Eras Bold ITC" panose="020B0907030504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0B8762-19C3-5A55-9E34-AD88894A0FFF}"/>
              </a:ext>
            </a:extLst>
          </p:cNvPr>
          <p:cNvSpPr txBox="1"/>
          <p:nvPr/>
        </p:nvSpPr>
        <p:spPr>
          <a:xfrm>
            <a:off x="3309889" y="10585174"/>
            <a:ext cx="645522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Despite using a </a:t>
            </a:r>
            <a:r>
              <a:rPr lang="en-US" sz="2400" b="1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moderate and balanced dataset of 1,200 records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, </a:t>
            </a:r>
            <a:r>
              <a:rPr lang="en-US" sz="2400" b="0" i="0" u="none" strike="noStrike" dirty="0" err="1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ClinicalBERT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Eras Bold ITC" panose="020B0907030504020204" pitchFamily="34" charset="0"/>
              </a:rPr>
              <a:t> demonstrated strong generalization capability, highlighting the robustness of transformer-based models</a:t>
            </a:r>
            <a:endParaRPr lang="en-US" sz="2400" dirty="0">
              <a:latin typeface="Eras Bold ITC" panose="020B0907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530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7FC902-FCB4-617A-1D7B-CE41B8E050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5683A046-637B-3B1E-0FFF-5BBC5B5AEF3B}"/>
              </a:ext>
            </a:extLst>
          </p:cNvPr>
          <p:cNvSpPr/>
          <p:nvPr/>
        </p:nvSpPr>
        <p:spPr>
          <a:xfrm>
            <a:off x="794583" y="360802"/>
            <a:ext cx="991518" cy="613639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 descr="List">
            <a:extLst>
              <a:ext uri="{FF2B5EF4-FFF2-40B4-BE49-F238E27FC236}">
                <a16:creationId xmlns:a16="http://schemas.microsoft.com/office/drawing/2014/main" id="{B8788B2A-4BB7-5715-2E83-3846918D3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080" y="1582295"/>
            <a:ext cx="666524" cy="666524"/>
          </a:xfrm>
          <a:prstGeom prst="rect">
            <a:avLst/>
          </a:prstGeom>
        </p:spPr>
      </p:pic>
      <p:pic>
        <p:nvPicPr>
          <p:cNvPr id="5" name="Graphic 4" descr="Database">
            <a:extLst>
              <a:ext uri="{FF2B5EF4-FFF2-40B4-BE49-F238E27FC236}">
                <a16:creationId xmlns:a16="http://schemas.microsoft.com/office/drawing/2014/main" id="{C6BBF88A-552D-7B42-4120-1946E2562E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638" y="2492568"/>
            <a:ext cx="757407" cy="757407"/>
          </a:xfrm>
          <a:prstGeom prst="rect">
            <a:avLst/>
          </a:prstGeom>
        </p:spPr>
      </p:pic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DC984402-32EB-E9C2-0D39-6BFBC59648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0482" y="3524024"/>
            <a:ext cx="666524" cy="666524"/>
          </a:xfrm>
          <a:prstGeom prst="rect">
            <a:avLst/>
          </a:prstGeom>
        </p:spPr>
      </p:pic>
      <p:pic>
        <p:nvPicPr>
          <p:cNvPr id="9" name="Graphic 8" descr="Single gear">
            <a:extLst>
              <a:ext uri="{FF2B5EF4-FFF2-40B4-BE49-F238E27FC236}">
                <a16:creationId xmlns:a16="http://schemas.microsoft.com/office/drawing/2014/main" id="{DC6EA291-AE5F-D314-C6FE-A215F276D5A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94583" y="4311965"/>
            <a:ext cx="991517" cy="991517"/>
          </a:xfrm>
          <a:prstGeom prst="rect">
            <a:avLst/>
          </a:prstGeom>
        </p:spPr>
      </p:pic>
      <p:pic>
        <p:nvPicPr>
          <p:cNvPr id="11" name="Graphic 10" descr="Presentation with pie chart">
            <a:extLst>
              <a:ext uri="{FF2B5EF4-FFF2-40B4-BE49-F238E27FC236}">
                <a16:creationId xmlns:a16="http://schemas.microsoft.com/office/drawing/2014/main" id="{6F15FF37-A49D-0904-3DA8-149423B1795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80482" y="5424900"/>
            <a:ext cx="681210" cy="681210"/>
          </a:xfrm>
          <a:prstGeom prst="rect">
            <a:avLst/>
          </a:prstGeom>
        </p:spPr>
      </p:pic>
      <p:pic>
        <p:nvPicPr>
          <p:cNvPr id="13" name="Graphic 12" descr="Thumbs up sign">
            <a:extLst>
              <a:ext uri="{FF2B5EF4-FFF2-40B4-BE49-F238E27FC236}">
                <a16:creationId xmlns:a16="http://schemas.microsoft.com/office/drawing/2014/main" id="{8CF945A9-FF47-C73E-24A5-CC64C392428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1518" y="597734"/>
            <a:ext cx="747630" cy="7476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AF6EF9-C933-3C9E-2E64-2FDB94CB69CA}"/>
              </a:ext>
            </a:extLst>
          </p:cNvPr>
          <p:cNvSpPr txBox="1"/>
          <p:nvPr/>
        </p:nvSpPr>
        <p:spPr>
          <a:xfrm>
            <a:off x="1623604" y="-4620620"/>
            <a:ext cx="700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Addressing Research Gaps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A71FBB-BF79-8715-658D-308EC908EA88}"/>
              </a:ext>
            </a:extLst>
          </p:cNvPr>
          <p:cNvSpPr txBox="1"/>
          <p:nvPr/>
        </p:nvSpPr>
        <p:spPr>
          <a:xfrm>
            <a:off x="1898672" y="-3581892"/>
            <a:ext cx="645522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This study addresses key gaps by focusing on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unstructured textual symptom data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, providing a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direct comparison between classical machine learning and transformer-based models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, and using a </a:t>
            </a:r>
            <a:r>
              <a:rPr lang="en-US" sz="2400" b="1" dirty="0">
                <a:solidFill>
                  <a:srgbClr val="FFFFFF"/>
                </a:solidFill>
                <a:latin typeface="Eras Bold ITC" panose="020B0907030504020204" pitchFamily="34" charset="0"/>
              </a:rPr>
              <a:t>publicly available Kaggle dataset</a:t>
            </a:r>
            <a:r>
              <a:rPr lang="en-US" sz="2400" dirty="0">
                <a:solidFill>
                  <a:srgbClr val="FFFFFF"/>
                </a:solidFill>
                <a:latin typeface="Eras Bold ITC" panose="020B0907030504020204" pitchFamily="34" charset="0"/>
              </a:rPr>
              <a:t> to ensure reproducibility</a:t>
            </a:r>
            <a:endParaRPr lang="en-US" sz="2400" b="1" dirty="0">
              <a:solidFill>
                <a:srgbClr val="FFFFFF"/>
              </a:solidFill>
              <a:latin typeface="Eras Bold ITC" panose="020B0907030504020204" pitchFamily="34" charset="0"/>
            </a:endParaRPr>
          </a:p>
        </p:txBody>
      </p:sp>
      <p:pic>
        <p:nvPicPr>
          <p:cNvPr id="8" name="Graphic 7" descr="Magnifying glass">
            <a:extLst>
              <a:ext uri="{FF2B5EF4-FFF2-40B4-BE49-F238E27FC236}">
                <a16:creationId xmlns:a16="http://schemas.microsoft.com/office/drawing/2014/main" id="{181DE521-FC36-FB39-DD05-4C76BAE25F7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319815" y="-5938281"/>
            <a:ext cx="1381019" cy="13176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D9AA8E-5674-E6F1-FE91-177EC83F6338}"/>
              </a:ext>
            </a:extLst>
          </p:cNvPr>
          <p:cNvSpPr txBox="1"/>
          <p:nvPr/>
        </p:nvSpPr>
        <p:spPr>
          <a:xfrm>
            <a:off x="3164827" y="1903742"/>
            <a:ext cx="700536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Machine Learning Performance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6558ED-59E3-D02C-D8BA-8AB8A0C14727}"/>
              </a:ext>
            </a:extLst>
          </p:cNvPr>
          <p:cNvSpPr txBox="1"/>
          <p:nvPr/>
        </p:nvSpPr>
        <p:spPr>
          <a:xfrm>
            <a:off x="3164827" y="3273348"/>
            <a:ext cx="687536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Eras Bold ITC" panose="020B0907030504020204" pitchFamily="34" charset="0"/>
              </a:rPr>
              <a:t>Classical machine learning models also performed well, with </a:t>
            </a:r>
            <a:r>
              <a:rPr lang="en-US" sz="2800" b="1" dirty="0">
                <a:solidFill>
                  <a:srgbClr val="FFFFFF"/>
                </a:solidFill>
                <a:latin typeface="Eras Bold ITC" panose="020B0907030504020204" pitchFamily="34" charset="0"/>
              </a:rPr>
              <a:t>Logistic Regression achieving 95% accuracy</a:t>
            </a:r>
            <a:r>
              <a:rPr lang="en-US" sz="2800" dirty="0">
                <a:solidFill>
                  <a:srgbClr val="FFFFFF"/>
                </a:solidFill>
                <a:latin typeface="Eras Bold ITC" panose="020B0907030504020204" pitchFamily="34" charset="0"/>
              </a:rPr>
              <a:t> using TF-IDF features, demonstrating their effectiveness for medium-sized textual datasets</a:t>
            </a:r>
            <a:endParaRPr lang="en-US" sz="2800" dirty="0">
              <a:latin typeface="Eras Bold ITC" panose="020B0907030504020204" pitchFamily="34" charset="0"/>
            </a:endParaRPr>
          </a:p>
        </p:txBody>
      </p:sp>
      <p:pic>
        <p:nvPicPr>
          <p:cNvPr id="15" name="Graphic 14" descr="Single gear">
            <a:extLst>
              <a:ext uri="{FF2B5EF4-FFF2-40B4-BE49-F238E27FC236}">
                <a16:creationId xmlns:a16="http://schemas.microsoft.com/office/drawing/2014/main" id="{CB32BD67-EA22-613E-2330-0514D552FF9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700834" y="280888"/>
            <a:ext cx="1622854" cy="16228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2936DD0-224E-B084-2406-48277097FED1}"/>
              </a:ext>
            </a:extLst>
          </p:cNvPr>
          <p:cNvSpPr txBox="1"/>
          <p:nvPr/>
        </p:nvSpPr>
        <p:spPr>
          <a:xfrm>
            <a:off x="14450448" y="3943526"/>
            <a:ext cx="700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Overall System Success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E7CD1AC-3762-FB52-FBEA-8D9FB3103E12}"/>
              </a:ext>
            </a:extLst>
          </p:cNvPr>
          <p:cNvSpPr txBox="1"/>
          <p:nvPr/>
        </p:nvSpPr>
        <p:spPr>
          <a:xfrm>
            <a:off x="14106293" y="5078682"/>
            <a:ext cx="769367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  <a:latin typeface="Eras Bold ITC" panose="020B0907030504020204" pitchFamily="34" charset="0"/>
              </a:rPr>
              <a:t>The results confirm the </a:t>
            </a:r>
            <a:r>
              <a:rPr lang="en-US" sz="3600" b="1" dirty="0">
                <a:solidFill>
                  <a:srgbClr val="FFFFFF"/>
                </a:solidFill>
                <a:latin typeface="Eras Bold ITC" panose="020B0907030504020204" pitchFamily="34" charset="0"/>
              </a:rPr>
              <a:t>success of the proposed AI-based medical decision support system</a:t>
            </a:r>
            <a:r>
              <a:rPr lang="en-US" sz="3600" dirty="0">
                <a:solidFill>
                  <a:srgbClr val="FFFFFF"/>
                </a:solidFill>
                <a:latin typeface="Eras Bold ITC" panose="020B0907030504020204" pitchFamily="34" charset="0"/>
              </a:rPr>
              <a:t> and its potential applicability in real-world healthcare scenarios</a:t>
            </a:r>
            <a:endParaRPr lang="en-US" sz="3600" dirty="0">
              <a:latin typeface="Eras Bold ITC" panose="020B0907030504020204" pitchFamily="34" charset="0"/>
            </a:endParaRPr>
          </a:p>
        </p:txBody>
      </p:sp>
      <p:pic>
        <p:nvPicPr>
          <p:cNvPr id="18" name="Graphic 17" descr="Presentation with pie chart">
            <a:extLst>
              <a:ext uri="{FF2B5EF4-FFF2-40B4-BE49-F238E27FC236}">
                <a16:creationId xmlns:a16="http://schemas.microsoft.com/office/drawing/2014/main" id="{5C3CF891-F36D-D407-D364-B723F91E4E0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6821033" y="2328412"/>
            <a:ext cx="1906788" cy="186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578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5A5F25-4BEE-C30C-5005-F7F59748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CD5FF1B5-A9FC-B1F0-6BC2-A846DDFE4911}"/>
              </a:ext>
            </a:extLst>
          </p:cNvPr>
          <p:cNvSpPr/>
          <p:nvPr/>
        </p:nvSpPr>
        <p:spPr>
          <a:xfrm>
            <a:off x="794583" y="360802"/>
            <a:ext cx="991518" cy="613639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 descr="List">
            <a:extLst>
              <a:ext uri="{FF2B5EF4-FFF2-40B4-BE49-F238E27FC236}">
                <a16:creationId xmlns:a16="http://schemas.microsoft.com/office/drawing/2014/main" id="{C7C452EA-52E9-B2B8-D63D-46453BFB5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080" y="1582295"/>
            <a:ext cx="666524" cy="666524"/>
          </a:xfrm>
          <a:prstGeom prst="rect">
            <a:avLst/>
          </a:prstGeom>
        </p:spPr>
      </p:pic>
      <p:pic>
        <p:nvPicPr>
          <p:cNvPr id="5" name="Graphic 4" descr="Database">
            <a:extLst>
              <a:ext uri="{FF2B5EF4-FFF2-40B4-BE49-F238E27FC236}">
                <a16:creationId xmlns:a16="http://schemas.microsoft.com/office/drawing/2014/main" id="{81677707-AA9C-F174-5E9D-B17DB7564B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638" y="2492568"/>
            <a:ext cx="757407" cy="757407"/>
          </a:xfrm>
          <a:prstGeom prst="rect">
            <a:avLst/>
          </a:prstGeom>
        </p:spPr>
      </p:pic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0B6E267F-9377-6932-39B6-B90FB8E7F9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0482" y="3524024"/>
            <a:ext cx="666524" cy="666524"/>
          </a:xfrm>
          <a:prstGeom prst="rect">
            <a:avLst/>
          </a:prstGeom>
        </p:spPr>
      </p:pic>
      <p:pic>
        <p:nvPicPr>
          <p:cNvPr id="9" name="Graphic 8" descr="Single gear">
            <a:extLst>
              <a:ext uri="{FF2B5EF4-FFF2-40B4-BE49-F238E27FC236}">
                <a16:creationId xmlns:a16="http://schemas.microsoft.com/office/drawing/2014/main" id="{AFD206BD-8123-C2E2-7F31-3CA7E8040C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42854" y="4407682"/>
            <a:ext cx="736294" cy="736294"/>
          </a:xfrm>
          <a:prstGeom prst="rect">
            <a:avLst/>
          </a:prstGeom>
        </p:spPr>
      </p:pic>
      <p:pic>
        <p:nvPicPr>
          <p:cNvPr id="11" name="Graphic 10" descr="Presentation with pie chart">
            <a:extLst>
              <a:ext uri="{FF2B5EF4-FFF2-40B4-BE49-F238E27FC236}">
                <a16:creationId xmlns:a16="http://schemas.microsoft.com/office/drawing/2014/main" id="{2AE2A306-5962-403F-B24F-E523332DF23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07264" y="5394741"/>
            <a:ext cx="1012959" cy="1012959"/>
          </a:xfrm>
          <a:prstGeom prst="rect">
            <a:avLst/>
          </a:prstGeom>
        </p:spPr>
      </p:pic>
      <p:pic>
        <p:nvPicPr>
          <p:cNvPr id="13" name="Graphic 12" descr="Thumbs up sign">
            <a:extLst>
              <a:ext uri="{FF2B5EF4-FFF2-40B4-BE49-F238E27FC236}">
                <a16:creationId xmlns:a16="http://schemas.microsoft.com/office/drawing/2014/main" id="{9E9CE9E6-712D-51B9-62D3-BFE63AA35F5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31518" y="597734"/>
            <a:ext cx="747630" cy="7476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549461-254B-7D7A-E5A2-E1E93EC2487E}"/>
              </a:ext>
            </a:extLst>
          </p:cNvPr>
          <p:cNvSpPr txBox="1"/>
          <p:nvPr/>
        </p:nvSpPr>
        <p:spPr>
          <a:xfrm>
            <a:off x="12900498" y="2158605"/>
            <a:ext cx="700536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Machine Learning Performance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94CC18-4F70-29C7-C929-30502553C51F}"/>
              </a:ext>
            </a:extLst>
          </p:cNvPr>
          <p:cNvSpPr txBox="1"/>
          <p:nvPr/>
        </p:nvSpPr>
        <p:spPr>
          <a:xfrm>
            <a:off x="12900498" y="3528211"/>
            <a:ext cx="687536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FFFFFF"/>
                </a:solidFill>
                <a:latin typeface="Eras Bold ITC" panose="020B0907030504020204" pitchFamily="34" charset="0"/>
              </a:rPr>
              <a:t>Classical machine learning models also performed well, with </a:t>
            </a:r>
            <a:r>
              <a:rPr lang="en-US" sz="2800" b="1" dirty="0">
                <a:solidFill>
                  <a:srgbClr val="FFFFFF"/>
                </a:solidFill>
                <a:latin typeface="Eras Bold ITC" panose="020B0907030504020204" pitchFamily="34" charset="0"/>
              </a:rPr>
              <a:t>Logistic Regression achieving 95% accuracy</a:t>
            </a:r>
            <a:r>
              <a:rPr lang="en-US" sz="2800" dirty="0">
                <a:solidFill>
                  <a:srgbClr val="FFFFFF"/>
                </a:solidFill>
                <a:latin typeface="Eras Bold ITC" panose="020B0907030504020204" pitchFamily="34" charset="0"/>
              </a:rPr>
              <a:t> using TF-IDF features, demonstrating their effectiveness for medium-sized textual datasets</a:t>
            </a:r>
            <a:endParaRPr lang="en-US" sz="2800" dirty="0">
              <a:latin typeface="Eras Bold ITC" panose="020B0907030504020204" pitchFamily="34" charset="0"/>
            </a:endParaRPr>
          </a:p>
        </p:txBody>
      </p:sp>
      <p:pic>
        <p:nvPicPr>
          <p:cNvPr id="8" name="Graphic 7" descr="Single gear">
            <a:extLst>
              <a:ext uri="{FF2B5EF4-FFF2-40B4-BE49-F238E27FC236}">
                <a16:creationId xmlns:a16="http://schemas.microsoft.com/office/drawing/2014/main" id="{38772C40-3F94-B774-E9C4-F85B073B120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5436505" y="535751"/>
            <a:ext cx="1622854" cy="162285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38544A1-B69C-E505-E766-ED99C4B2E677}"/>
              </a:ext>
            </a:extLst>
          </p:cNvPr>
          <p:cNvSpPr txBox="1"/>
          <p:nvPr/>
        </p:nvSpPr>
        <p:spPr>
          <a:xfrm>
            <a:off x="3164827" y="1903742"/>
            <a:ext cx="700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Overall System Success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C77A4F-6759-7D88-0939-86FFE4535EBC}"/>
              </a:ext>
            </a:extLst>
          </p:cNvPr>
          <p:cNvSpPr txBox="1"/>
          <p:nvPr/>
        </p:nvSpPr>
        <p:spPr>
          <a:xfrm>
            <a:off x="2820672" y="3038898"/>
            <a:ext cx="769367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  <a:latin typeface="Eras Bold ITC" panose="020B0907030504020204" pitchFamily="34" charset="0"/>
              </a:rPr>
              <a:t>The results confirm the </a:t>
            </a:r>
            <a:r>
              <a:rPr lang="en-US" sz="3600" b="1" dirty="0">
                <a:solidFill>
                  <a:srgbClr val="FFFFFF"/>
                </a:solidFill>
                <a:latin typeface="Eras Bold ITC" panose="020B0907030504020204" pitchFamily="34" charset="0"/>
              </a:rPr>
              <a:t>success of the proposed AI-based medical decision support system</a:t>
            </a:r>
            <a:r>
              <a:rPr lang="en-US" sz="3600" dirty="0">
                <a:solidFill>
                  <a:srgbClr val="FFFFFF"/>
                </a:solidFill>
                <a:latin typeface="Eras Bold ITC" panose="020B0907030504020204" pitchFamily="34" charset="0"/>
              </a:rPr>
              <a:t> and its potential applicability in real-world healthcare scenarios</a:t>
            </a:r>
            <a:endParaRPr lang="en-US" sz="3600" dirty="0">
              <a:latin typeface="Eras Bold ITC" panose="020B0907030504020204" pitchFamily="34" charset="0"/>
            </a:endParaRPr>
          </a:p>
        </p:txBody>
      </p:sp>
      <p:pic>
        <p:nvPicPr>
          <p:cNvPr id="16" name="Graphic 15" descr="Presentation with pie chart">
            <a:extLst>
              <a:ext uri="{FF2B5EF4-FFF2-40B4-BE49-F238E27FC236}">
                <a16:creationId xmlns:a16="http://schemas.microsoft.com/office/drawing/2014/main" id="{917D0856-1399-DA52-BDA5-E622F51D1E0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535412" y="288628"/>
            <a:ext cx="1906788" cy="186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4932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BBEF6-A480-4C63-995C-5A64D05F61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01BBDD99-31E3-6D17-F8D3-BFABF9871759}"/>
              </a:ext>
            </a:extLst>
          </p:cNvPr>
          <p:cNvSpPr/>
          <p:nvPr/>
        </p:nvSpPr>
        <p:spPr>
          <a:xfrm>
            <a:off x="-1805150" y="360802"/>
            <a:ext cx="991518" cy="6136396"/>
          </a:xfrm>
          <a:prstGeom prst="flowChartAlternateProces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 descr="List">
            <a:extLst>
              <a:ext uri="{FF2B5EF4-FFF2-40B4-BE49-F238E27FC236}">
                <a16:creationId xmlns:a16="http://schemas.microsoft.com/office/drawing/2014/main" id="{BFAC15F7-F5CD-9414-57E8-AD6273423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57644" y="1661491"/>
            <a:ext cx="666524" cy="666524"/>
          </a:xfrm>
          <a:prstGeom prst="rect">
            <a:avLst/>
          </a:prstGeom>
        </p:spPr>
      </p:pic>
      <p:pic>
        <p:nvPicPr>
          <p:cNvPr id="5" name="Graphic 4" descr="Database">
            <a:extLst>
              <a:ext uri="{FF2B5EF4-FFF2-40B4-BE49-F238E27FC236}">
                <a16:creationId xmlns:a16="http://schemas.microsoft.com/office/drawing/2014/main" id="{90B1AC3D-F3C3-D09C-DE20-6B414CE9BD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703086" y="2571764"/>
            <a:ext cx="757407" cy="757407"/>
          </a:xfrm>
          <a:prstGeom prst="rect">
            <a:avLst/>
          </a:prstGeom>
        </p:spPr>
      </p:pic>
      <p:pic>
        <p:nvPicPr>
          <p:cNvPr id="7" name="Graphic 6" descr="Magnifying glass">
            <a:extLst>
              <a:ext uri="{FF2B5EF4-FFF2-40B4-BE49-F238E27FC236}">
                <a16:creationId xmlns:a16="http://schemas.microsoft.com/office/drawing/2014/main" id="{498D0398-600E-9ABD-3A95-890F2F7298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517187" y="3603220"/>
            <a:ext cx="666524" cy="666524"/>
          </a:xfrm>
          <a:prstGeom prst="rect">
            <a:avLst/>
          </a:prstGeom>
        </p:spPr>
      </p:pic>
      <p:pic>
        <p:nvPicPr>
          <p:cNvPr id="9" name="Graphic 8" descr="Single gear">
            <a:extLst>
              <a:ext uri="{FF2B5EF4-FFF2-40B4-BE49-F238E27FC236}">
                <a16:creationId xmlns:a16="http://schemas.microsoft.com/office/drawing/2014/main" id="{4B80BA88-CA8C-0611-1353-64B74FCF15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1554815" y="4486878"/>
            <a:ext cx="736294" cy="736294"/>
          </a:xfrm>
          <a:prstGeom prst="rect">
            <a:avLst/>
          </a:prstGeom>
        </p:spPr>
      </p:pic>
      <p:pic>
        <p:nvPicPr>
          <p:cNvPr id="11" name="Graphic 10" descr="Presentation with pie chart">
            <a:extLst>
              <a:ext uri="{FF2B5EF4-FFF2-40B4-BE49-F238E27FC236}">
                <a16:creationId xmlns:a16="http://schemas.microsoft.com/office/drawing/2014/main" id="{36E8139E-3DCC-4B9D-D50C-1A241E12569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1517187" y="5504096"/>
            <a:ext cx="681210" cy="681210"/>
          </a:xfrm>
          <a:prstGeom prst="rect">
            <a:avLst/>
          </a:prstGeom>
        </p:spPr>
      </p:pic>
      <p:pic>
        <p:nvPicPr>
          <p:cNvPr id="13" name="Graphic 12" descr="Thumbs up sign">
            <a:extLst>
              <a:ext uri="{FF2B5EF4-FFF2-40B4-BE49-F238E27FC236}">
                <a16:creationId xmlns:a16="http://schemas.microsoft.com/office/drawing/2014/main" id="{20697D00-A0E1-4CCE-595A-21D7A07DB51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-1683206" y="676930"/>
            <a:ext cx="747630" cy="7476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E5A53F-F202-DAE6-D113-503EBA9779A8}"/>
              </a:ext>
            </a:extLst>
          </p:cNvPr>
          <p:cNvSpPr txBox="1"/>
          <p:nvPr/>
        </p:nvSpPr>
        <p:spPr>
          <a:xfrm>
            <a:off x="12536155" y="6185306"/>
            <a:ext cx="70053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Eras Bold ITC" panose="020B0907030504020204" pitchFamily="34" charset="0"/>
              </a:rPr>
              <a:t>Overall System Success</a:t>
            </a:r>
            <a:endParaRPr lang="en-US" sz="4000" dirty="0">
              <a:latin typeface="Eras Bold ITC" panose="020B09070305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539F64-14D4-1140-331D-5D15EFB72E0A}"/>
              </a:ext>
            </a:extLst>
          </p:cNvPr>
          <p:cNvSpPr txBox="1"/>
          <p:nvPr/>
        </p:nvSpPr>
        <p:spPr>
          <a:xfrm>
            <a:off x="12192000" y="7320462"/>
            <a:ext cx="769367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  <a:latin typeface="Eras Bold ITC" panose="020B0907030504020204" pitchFamily="34" charset="0"/>
              </a:rPr>
              <a:t>The results confirm the </a:t>
            </a:r>
            <a:r>
              <a:rPr lang="en-US" sz="3600" b="1" dirty="0">
                <a:solidFill>
                  <a:srgbClr val="FFFFFF"/>
                </a:solidFill>
                <a:latin typeface="Eras Bold ITC" panose="020B0907030504020204" pitchFamily="34" charset="0"/>
              </a:rPr>
              <a:t>success of the proposed AI-based medical decision support system</a:t>
            </a:r>
            <a:r>
              <a:rPr lang="en-US" sz="3600" dirty="0">
                <a:solidFill>
                  <a:srgbClr val="FFFFFF"/>
                </a:solidFill>
                <a:latin typeface="Eras Bold ITC" panose="020B0907030504020204" pitchFamily="34" charset="0"/>
              </a:rPr>
              <a:t> and its potential applicability in real-world healthcare scenarios</a:t>
            </a:r>
            <a:endParaRPr lang="en-US" sz="3600" dirty="0">
              <a:latin typeface="Eras Bold ITC" panose="020B0907030504020204" pitchFamily="34" charset="0"/>
            </a:endParaRPr>
          </a:p>
        </p:txBody>
      </p:sp>
      <p:pic>
        <p:nvPicPr>
          <p:cNvPr id="8" name="Graphic 7" descr="Presentation with pie chart">
            <a:extLst>
              <a:ext uri="{FF2B5EF4-FFF2-40B4-BE49-F238E27FC236}">
                <a16:creationId xmlns:a16="http://schemas.microsoft.com/office/drawing/2014/main" id="{D0027364-D023-9620-ECE1-05C118CB01D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4906740" y="4570192"/>
            <a:ext cx="1906788" cy="186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933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0">
        <p159:morph option="byObject"/>
      </p:transition>
    </mc:Choice>
    <mc:Fallback xmlns="">
      <p:transition spd="slow" advTm="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F4A096-5AF2-94CE-4CCD-3C1690BE6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2EB050-E718-FC0F-87EA-832B26558D16}"/>
              </a:ext>
            </a:extLst>
          </p:cNvPr>
          <p:cNvSpPr txBox="1"/>
          <p:nvPr/>
        </p:nvSpPr>
        <p:spPr>
          <a:xfrm>
            <a:off x="597675" y="2074783"/>
            <a:ext cx="111980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solidFill>
                  <a:schemeClr val="bg1"/>
                </a:solidFill>
                <a:latin typeface="Darker Grotesques"/>
              </a:rPr>
              <a:t>Limitation &amp; future work</a:t>
            </a:r>
            <a:endParaRPr lang="en-US" sz="9600" dirty="0">
              <a:solidFill>
                <a:schemeClr val="bg1"/>
              </a:solidFill>
              <a:latin typeface="Darker Grotesque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E20792-A9AC-8FC5-8BA3-7C6C1D6176A9}"/>
              </a:ext>
            </a:extLst>
          </p:cNvPr>
          <p:cNvCxnSpPr/>
          <p:nvPr/>
        </p:nvCxnSpPr>
        <p:spPr>
          <a:xfrm>
            <a:off x="597675" y="7624248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59A8ED87-AC1B-2324-88E2-2BFA53FE3F45}"/>
              </a:ext>
            </a:extLst>
          </p:cNvPr>
          <p:cNvSpPr txBox="1"/>
          <p:nvPr/>
        </p:nvSpPr>
        <p:spPr>
          <a:xfrm>
            <a:off x="198156" y="7819529"/>
            <a:ext cx="1179568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br>
              <a:rPr lang="en-US" sz="2400" b="0" dirty="0">
                <a:effectLst/>
              </a:rPr>
            </a:br>
            <a:endParaRPr lang="en-US" sz="2400" b="0" dirty="0">
              <a:effectLst/>
            </a:endParaRPr>
          </a:p>
          <a:p>
            <a:pPr rtl="0">
              <a:buNone/>
            </a:pP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This study successfully developed an AI-based system for disease prediction from unstructured symptom text. The results showed that </a:t>
            </a:r>
            <a:r>
              <a:rPr lang="en-US" sz="2400" b="1" i="0" u="none" strike="noStrike" dirty="0" err="1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ClinicalBERT</a:t>
            </a:r>
            <a:r>
              <a:rPr lang="en-US" sz="2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achieved the highest performance with an accuracy of 97.5%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benefiting from its clinical-domain pretraining and ability to capture contextual semantic information. While classical machine learning models, particularly </a:t>
            </a:r>
            <a:r>
              <a:rPr lang="en-US" sz="2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Logistic Regression (95% accuracy)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demonstrated strong and efficient performance using TF-IDF features, transformer-based models provided superior results. By utilizing a </a:t>
            </a:r>
            <a:r>
              <a:rPr lang="en-US" sz="2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publicly available Kaggle dataset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applying a </a:t>
            </a:r>
            <a:r>
              <a:rPr lang="en-US" sz="2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unified experimental pipeline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and conducting a </a:t>
            </a:r>
            <a:r>
              <a:rPr lang="en-US" sz="24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direct comparison between machine learning and transformer-based models</a:t>
            </a:r>
            <a:r>
              <a:rPr lang="en-US" sz="24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this study effectively addressed key research gaps and confirmed the robustness and practical potential of the proposed medical decision support system.</a:t>
            </a:r>
            <a:endParaRPr lang="en-US" sz="2400" b="0" dirty="0">
              <a:effectLst/>
            </a:endParaRPr>
          </a:p>
          <a:p>
            <a:pPr>
              <a:buNone/>
            </a:pPr>
            <a:br>
              <a:rPr lang="en-US" sz="2400" dirty="0"/>
            </a:br>
            <a:endParaRPr lang="en-US" sz="24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4FB1F48-94DC-7D45-8046-A6699C51E736}"/>
              </a:ext>
            </a:extLst>
          </p:cNvPr>
          <p:cNvGrpSpPr/>
          <p:nvPr/>
        </p:nvGrpSpPr>
        <p:grpSpPr>
          <a:xfrm>
            <a:off x="5775366" y="7304209"/>
            <a:ext cx="641268" cy="640080"/>
            <a:chOff x="8901499" y="3771567"/>
            <a:chExt cx="641268" cy="640080"/>
          </a:xfrm>
        </p:grpSpPr>
        <p:sp useBgFill="1">
          <p:nvSpPr>
            <p:cNvPr id="6" name="Oval 5">
              <a:extLst>
                <a:ext uri="{FF2B5EF4-FFF2-40B4-BE49-F238E27FC236}">
                  <a16:creationId xmlns:a16="http://schemas.microsoft.com/office/drawing/2014/main" id="{835F21C9-DD05-CCB4-EAAC-3C348C78B392}"/>
                </a:ext>
              </a:extLst>
            </p:cNvPr>
            <p:cNvSpPr/>
            <p:nvPr/>
          </p:nvSpPr>
          <p:spPr>
            <a:xfrm>
              <a:off x="8901499" y="3771567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Graphic 6" descr="Presentation with pie chart">
              <a:extLst>
                <a:ext uri="{FF2B5EF4-FFF2-40B4-BE49-F238E27FC236}">
                  <a16:creationId xmlns:a16="http://schemas.microsoft.com/office/drawing/2014/main" id="{8ED6E2E3-F6FF-777D-7C6E-2522963CE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955553" y="3815517"/>
              <a:ext cx="533160" cy="5331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601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325E2A6-1DE5-F6A1-49E2-CAE280959757}"/>
              </a:ext>
            </a:extLst>
          </p:cNvPr>
          <p:cNvSpPr txBox="1"/>
          <p:nvPr/>
        </p:nvSpPr>
        <p:spPr>
          <a:xfrm>
            <a:off x="1150125" y="2074783"/>
            <a:ext cx="123938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dirty="0">
                <a:solidFill>
                  <a:schemeClr val="bg1"/>
                </a:solidFill>
                <a:latin typeface="Darker Grotesques"/>
              </a:rPr>
              <a:t>Limitations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D46CA72-9C3F-B529-FC2A-C60528E9209B}"/>
              </a:ext>
            </a:extLst>
          </p:cNvPr>
          <p:cNvCxnSpPr/>
          <p:nvPr/>
        </p:nvCxnSpPr>
        <p:spPr>
          <a:xfrm>
            <a:off x="656373" y="74983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CB672FD5-3C4E-66AE-CA9F-41A323E2DDE5}"/>
              </a:ext>
            </a:extLst>
          </p:cNvPr>
          <p:cNvGrpSpPr/>
          <p:nvPr/>
        </p:nvGrpSpPr>
        <p:grpSpPr>
          <a:xfrm>
            <a:off x="5834064" y="7178313"/>
            <a:ext cx="641268" cy="640080"/>
            <a:chOff x="8901499" y="3771567"/>
            <a:chExt cx="641268" cy="640080"/>
          </a:xfrm>
        </p:grpSpPr>
        <p:sp useBgFill="1">
          <p:nvSpPr>
            <p:cNvPr id="5" name="Oval 4">
              <a:extLst>
                <a:ext uri="{FF2B5EF4-FFF2-40B4-BE49-F238E27FC236}">
                  <a16:creationId xmlns:a16="http://schemas.microsoft.com/office/drawing/2014/main" id="{7AB4F1B8-A451-3C0E-781B-1E1BD5992BE4}"/>
                </a:ext>
              </a:extLst>
            </p:cNvPr>
            <p:cNvSpPr/>
            <p:nvPr/>
          </p:nvSpPr>
          <p:spPr>
            <a:xfrm>
              <a:off x="8901499" y="3771567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" name="Graphic 5" descr="Presentation with pie chart">
              <a:extLst>
                <a:ext uri="{FF2B5EF4-FFF2-40B4-BE49-F238E27FC236}">
                  <a16:creationId xmlns:a16="http://schemas.microsoft.com/office/drawing/2014/main" id="{EE7A5E77-F27A-B89B-09CA-3CA8E21F38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955553" y="3815517"/>
              <a:ext cx="533160" cy="533160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22BFD917-8746-57CC-D9BA-AB08A3864215}"/>
              </a:ext>
            </a:extLst>
          </p:cNvPr>
          <p:cNvSpPr txBox="1"/>
          <p:nvPr/>
        </p:nvSpPr>
        <p:spPr>
          <a:xfrm>
            <a:off x="1659217" y="8394442"/>
            <a:ext cx="9313101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3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Despite the promising results, this study has several limitations. The dataset consisted of </a:t>
            </a:r>
            <a:r>
              <a:rPr lang="en-US" sz="3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1,200 balanced records</a:t>
            </a:r>
            <a:r>
              <a:rPr lang="en-US" sz="3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which may limit the full learning potential of transformer-based models. In addition, the study relied solely on </a:t>
            </a:r>
            <a:r>
              <a:rPr lang="en-US" sz="3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unstructured textual symptom data</a:t>
            </a:r>
            <a:r>
              <a:rPr lang="en-US" sz="3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without incorporating structured clinical features such as age, severity, or medical history. </a:t>
            </a:r>
            <a:endParaRPr lang="en-US" sz="3200" b="0" dirty="0">
              <a:effectLst/>
            </a:endParaRPr>
          </a:p>
          <a:p>
            <a:pPr>
              <a:buNone/>
            </a:pPr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2426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F8F571-0B43-02C5-0E69-C3EC05F00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DAA8BBD-EE50-BB7B-A3BF-81159D234A9C}"/>
              </a:ext>
            </a:extLst>
          </p:cNvPr>
          <p:cNvCxnSpPr/>
          <p:nvPr/>
        </p:nvCxnSpPr>
        <p:spPr>
          <a:xfrm>
            <a:off x="656373" y="9451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2D33DC8C-6F4F-099E-1746-19D0B8EEFAC5}"/>
              </a:ext>
            </a:extLst>
          </p:cNvPr>
          <p:cNvGrpSpPr/>
          <p:nvPr/>
        </p:nvGrpSpPr>
        <p:grpSpPr>
          <a:xfrm>
            <a:off x="5834064" y="625113"/>
            <a:ext cx="641268" cy="640080"/>
            <a:chOff x="8901499" y="3771567"/>
            <a:chExt cx="641268" cy="640080"/>
          </a:xfrm>
        </p:grpSpPr>
        <p:sp useBgFill="1">
          <p:nvSpPr>
            <p:cNvPr id="4" name="Oval 3">
              <a:extLst>
                <a:ext uri="{FF2B5EF4-FFF2-40B4-BE49-F238E27FC236}">
                  <a16:creationId xmlns:a16="http://schemas.microsoft.com/office/drawing/2014/main" id="{8227B1CB-BD51-00A4-8168-C54FF908E4BC}"/>
                </a:ext>
              </a:extLst>
            </p:cNvPr>
            <p:cNvSpPr/>
            <p:nvPr/>
          </p:nvSpPr>
          <p:spPr>
            <a:xfrm>
              <a:off x="8901499" y="3771567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Graphic 4" descr="Presentation with pie chart">
              <a:extLst>
                <a:ext uri="{FF2B5EF4-FFF2-40B4-BE49-F238E27FC236}">
                  <a16:creationId xmlns:a16="http://schemas.microsoft.com/office/drawing/2014/main" id="{98A354AF-A8E4-EA3F-227A-D5BDC067F6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955553" y="3815517"/>
              <a:ext cx="533160" cy="533160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CB1D41D-6D06-E65A-A4A3-6D52DB670893}"/>
              </a:ext>
            </a:extLst>
          </p:cNvPr>
          <p:cNvSpPr txBox="1"/>
          <p:nvPr/>
        </p:nvSpPr>
        <p:spPr>
          <a:xfrm>
            <a:off x="656373" y="625111"/>
            <a:ext cx="1360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Limitations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B1B78C-1F25-2722-B6F1-DC8BE6DCC3B9}"/>
              </a:ext>
            </a:extLst>
          </p:cNvPr>
          <p:cNvSpPr txBox="1"/>
          <p:nvPr/>
        </p:nvSpPr>
        <p:spPr>
          <a:xfrm>
            <a:off x="1659217" y="1841242"/>
            <a:ext cx="9313101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3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Despite the promising results, this study has several limitations. The dataset consisted of </a:t>
            </a:r>
            <a:r>
              <a:rPr lang="en-US" sz="3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1,200 balanced records</a:t>
            </a:r>
            <a:r>
              <a:rPr lang="en-US" sz="3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, which may limit the full learning potential of transformer-based models. In addition, the study relied solely on </a:t>
            </a:r>
            <a:r>
              <a:rPr lang="en-US" sz="3200" b="1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unstructured textual symptom data</a:t>
            </a:r>
            <a:r>
              <a:rPr lang="en-US" sz="32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 without incorporating structured clinical features such as age, severity, or medical history. </a:t>
            </a:r>
            <a:endParaRPr lang="en-US" sz="3200" b="0" dirty="0">
              <a:effectLst/>
            </a:endParaRPr>
          </a:p>
          <a:p>
            <a:pPr>
              <a:buNone/>
            </a:pPr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450213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E6A1FD-96EF-BABF-BF48-DCCBD07B3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D3634D1-7D34-8FCC-3BB5-EAF7EF9052C8}"/>
              </a:ext>
            </a:extLst>
          </p:cNvPr>
          <p:cNvSpPr txBox="1"/>
          <p:nvPr/>
        </p:nvSpPr>
        <p:spPr>
          <a:xfrm>
            <a:off x="2948445" y="1068943"/>
            <a:ext cx="123938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dirty="0">
                <a:solidFill>
                  <a:schemeClr val="bg1"/>
                </a:solidFill>
                <a:latin typeface="Darker Grotesques"/>
              </a:rPr>
              <a:t>Future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0F4DBB-51BA-8BEB-91AB-9D0332F3BCAC}"/>
              </a:ext>
            </a:extLst>
          </p:cNvPr>
          <p:cNvSpPr txBox="1"/>
          <p:nvPr/>
        </p:nvSpPr>
        <p:spPr>
          <a:xfrm>
            <a:off x="3558045" y="3429000"/>
            <a:ext cx="123938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0" dirty="0">
                <a:solidFill>
                  <a:schemeClr val="bg1"/>
                </a:solidFill>
                <a:latin typeface="Darker Grotesques"/>
              </a:rPr>
              <a:t>Work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B6D2231-BDAA-3868-FC03-110F0451F39E}"/>
              </a:ext>
            </a:extLst>
          </p:cNvPr>
          <p:cNvCxnSpPr/>
          <p:nvPr/>
        </p:nvCxnSpPr>
        <p:spPr>
          <a:xfrm>
            <a:off x="917630" y="7824923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7C11CF27-A004-760F-F5B1-48CD999CC151}"/>
              </a:ext>
            </a:extLst>
          </p:cNvPr>
          <p:cNvGrpSpPr/>
          <p:nvPr/>
        </p:nvGrpSpPr>
        <p:grpSpPr>
          <a:xfrm>
            <a:off x="6095321" y="7504884"/>
            <a:ext cx="641268" cy="640080"/>
            <a:chOff x="8901499" y="3771567"/>
            <a:chExt cx="641268" cy="640080"/>
          </a:xfrm>
        </p:grpSpPr>
        <p:sp useBgFill="1">
          <p:nvSpPr>
            <p:cNvPr id="7" name="Oval 6">
              <a:extLst>
                <a:ext uri="{FF2B5EF4-FFF2-40B4-BE49-F238E27FC236}">
                  <a16:creationId xmlns:a16="http://schemas.microsoft.com/office/drawing/2014/main" id="{ACCF7A09-22EF-C2ED-0122-F79C266574DE}"/>
                </a:ext>
              </a:extLst>
            </p:cNvPr>
            <p:cNvSpPr/>
            <p:nvPr/>
          </p:nvSpPr>
          <p:spPr>
            <a:xfrm>
              <a:off x="8901499" y="3771567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8" name="Graphic 7" descr="Presentation with pie chart">
              <a:extLst>
                <a:ext uri="{FF2B5EF4-FFF2-40B4-BE49-F238E27FC236}">
                  <a16:creationId xmlns:a16="http://schemas.microsoft.com/office/drawing/2014/main" id="{B1337C6A-02F5-F95A-2286-57CE3E9B8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955553" y="3815517"/>
              <a:ext cx="533160" cy="533160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8D033421-66F7-8CD3-3AB7-926958585118}"/>
              </a:ext>
            </a:extLst>
          </p:cNvPr>
          <p:cNvSpPr txBox="1"/>
          <p:nvPr/>
        </p:nvSpPr>
        <p:spPr>
          <a:xfrm>
            <a:off x="1644268" y="9142340"/>
            <a:ext cx="1018464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Expand dataset with real and diverse clinical symptom descriptions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Train larger Transformer-based models for higher accuracy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Integrate a treatment recommendation module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Validate system in real clinical settings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Support additional languages for broader usability</a:t>
            </a:r>
            <a:endParaRPr lang="en-US" sz="2800" b="0" dirty="0">
              <a:effectLst/>
            </a:endParaRPr>
          </a:p>
          <a:p>
            <a:pPr>
              <a:buNone/>
            </a:pP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8935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DC43B4-CCFF-FC94-59C3-8DA7E6FF21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856A7FA-2137-D917-15E1-B3C3416A768D}"/>
              </a:ext>
            </a:extLst>
          </p:cNvPr>
          <p:cNvCxnSpPr/>
          <p:nvPr/>
        </p:nvCxnSpPr>
        <p:spPr>
          <a:xfrm>
            <a:off x="656373" y="945152"/>
            <a:ext cx="11318790" cy="0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015388B2-392A-A77E-C228-3874E3743699}"/>
              </a:ext>
            </a:extLst>
          </p:cNvPr>
          <p:cNvGrpSpPr/>
          <p:nvPr/>
        </p:nvGrpSpPr>
        <p:grpSpPr>
          <a:xfrm>
            <a:off x="5834064" y="625113"/>
            <a:ext cx="641268" cy="640080"/>
            <a:chOff x="8901499" y="3771567"/>
            <a:chExt cx="641268" cy="640080"/>
          </a:xfrm>
        </p:grpSpPr>
        <p:sp useBgFill="1">
          <p:nvSpPr>
            <p:cNvPr id="4" name="Oval 3">
              <a:extLst>
                <a:ext uri="{FF2B5EF4-FFF2-40B4-BE49-F238E27FC236}">
                  <a16:creationId xmlns:a16="http://schemas.microsoft.com/office/drawing/2014/main" id="{0D9ECE96-795E-E501-72DE-6C5DCBFC1684}"/>
                </a:ext>
              </a:extLst>
            </p:cNvPr>
            <p:cNvSpPr/>
            <p:nvPr/>
          </p:nvSpPr>
          <p:spPr>
            <a:xfrm>
              <a:off x="8901499" y="3771567"/>
              <a:ext cx="641268" cy="640080"/>
            </a:xfrm>
            <a:prstGeom prst="ellipse">
              <a:avLst/>
            </a:prstGeom>
            <a:ln w="0">
              <a:solidFill>
                <a:schemeClr val="bg1"/>
              </a:solidFill>
            </a:ln>
            <a:effectLst>
              <a:innerShdw blurRad="317500">
                <a:schemeClr val="bg1"/>
              </a:inn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" name="Graphic 4" descr="Presentation with pie chart">
              <a:extLst>
                <a:ext uri="{FF2B5EF4-FFF2-40B4-BE49-F238E27FC236}">
                  <a16:creationId xmlns:a16="http://schemas.microsoft.com/office/drawing/2014/main" id="{5BE737CD-965C-F5AC-E33C-65D99C46E7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955553" y="3815517"/>
              <a:ext cx="533160" cy="533160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11224F7-9AD4-DA50-F2E4-4E67C21FA113}"/>
              </a:ext>
            </a:extLst>
          </p:cNvPr>
          <p:cNvSpPr txBox="1"/>
          <p:nvPr/>
        </p:nvSpPr>
        <p:spPr>
          <a:xfrm>
            <a:off x="656373" y="484397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Future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D019D9-10AE-B146-CE7F-628A7F082738}"/>
              </a:ext>
            </a:extLst>
          </p:cNvPr>
          <p:cNvSpPr txBox="1"/>
          <p:nvPr/>
        </p:nvSpPr>
        <p:spPr>
          <a:xfrm>
            <a:off x="1347107" y="484397"/>
            <a:ext cx="12393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Darker Grotesques"/>
              </a:rPr>
              <a:t>Work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4AD8FE-1408-24FE-7648-3E292F5AFA95}"/>
              </a:ext>
            </a:extLst>
          </p:cNvPr>
          <p:cNvSpPr txBox="1"/>
          <p:nvPr/>
        </p:nvSpPr>
        <p:spPr>
          <a:xfrm>
            <a:off x="1383011" y="2262569"/>
            <a:ext cx="1018464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Expand dataset with real and diverse clinical symptom descriptions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Train larger Transformer-based models for higher accuracy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Integrate a treatment recommendation module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Validate system in real clinical settings</a:t>
            </a:r>
            <a:endParaRPr lang="en-US" sz="2800" b="0" dirty="0">
              <a:effectLst/>
            </a:endParaRPr>
          </a:p>
          <a:p>
            <a:pPr rtl="0">
              <a:buNone/>
            </a:pPr>
            <a:r>
              <a:rPr lang="en-US" sz="2800" b="0" i="0" u="none" strike="noStrike" dirty="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• Support additional languages for broader usability</a:t>
            </a:r>
            <a:endParaRPr lang="en-US" sz="2800" b="0" dirty="0">
              <a:effectLst/>
            </a:endParaRPr>
          </a:p>
          <a:p>
            <a:pPr>
              <a:buNone/>
            </a:pP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533263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517A4D-E35A-F848-D0D6-3951AD56F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6586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55B021-98CC-9024-F020-391561A756D3}"/>
              </a:ext>
            </a:extLst>
          </p:cNvPr>
          <p:cNvSpPr txBox="1"/>
          <p:nvPr/>
        </p:nvSpPr>
        <p:spPr>
          <a:xfrm>
            <a:off x="880752" y="1166842"/>
            <a:ext cx="105650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  <a:latin typeface="Monotype Corsiva" panose="03010101010201010101" pitchFamily="66" charset="0"/>
              </a:rPr>
              <a:t>Thank you for your time </a:t>
            </a:r>
          </a:p>
          <a:p>
            <a:pPr algn="ctr"/>
            <a:r>
              <a:rPr lang="en-US" sz="8000" dirty="0">
                <a:solidFill>
                  <a:schemeClr val="bg1"/>
                </a:solidFill>
                <a:latin typeface="Monotype Corsiva" panose="03010101010201010101" pitchFamily="66" charset="0"/>
              </a:rPr>
              <a:t>and attention</a:t>
            </a:r>
          </a:p>
        </p:txBody>
      </p:sp>
    </p:spTree>
    <p:extLst>
      <p:ext uri="{BB962C8B-B14F-4D97-AF65-F5344CB8AC3E}">
        <p14:creationId xmlns:p14="http://schemas.microsoft.com/office/powerpoint/2010/main" val="415141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835AD4-08BB-D9F0-6583-C3CEC8D5F6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075156-23EF-2D49-2338-34D2E4595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6586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902818-3978-B972-9831-51964179C699}"/>
              </a:ext>
            </a:extLst>
          </p:cNvPr>
          <p:cNvSpPr txBox="1"/>
          <p:nvPr/>
        </p:nvSpPr>
        <p:spPr>
          <a:xfrm>
            <a:off x="181963" y="2177880"/>
            <a:ext cx="120100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0" dirty="0">
                <a:solidFill>
                  <a:schemeClr val="bg1"/>
                </a:solidFill>
                <a:latin typeface="Monotype Corsiva" panose="03010101010201010101" pitchFamily="66" charset="0"/>
              </a:rPr>
              <a:t>Thank you for your time </a:t>
            </a:r>
          </a:p>
          <a:p>
            <a:pPr algn="ctr"/>
            <a:r>
              <a:rPr lang="en-US" sz="10000" dirty="0">
                <a:solidFill>
                  <a:schemeClr val="bg1"/>
                </a:solidFill>
                <a:latin typeface="Monotype Corsiva" panose="03010101010201010101" pitchFamily="66" charset="0"/>
              </a:rPr>
              <a:t>and attention</a:t>
            </a:r>
          </a:p>
        </p:txBody>
      </p:sp>
    </p:spTree>
    <p:extLst>
      <p:ext uri="{BB962C8B-B14F-4D97-AF65-F5344CB8AC3E}">
        <p14:creationId xmlns:p14="http://schemas.microsoft.com/office/powerpoint/2010/main" val="18407336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2132</TotalTime>
  <Words>4208</Words>
  <Application>Microsoft Office PowerPoint</Application>
  <PresentationFormat>Widescreen</PresentationFormat>
  <Paragraphs>713</Paragraphs>
  <Slides>53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7" baseType="lpstr">
      <vt:lpstr>Andalus</vt:lpstr>
      <vt:lpstr>Aptos</vt:lpstr>
      <vt:lpstr>Arial</vt:lpstr>
      <vt:lpstr>Bahnschrift Condensed</vt:lpstr>
      <vt:lpstr>Bahnschrift Light Condensed</vt:lpstr>
      <vt:lpstr>Calibri</vt:lpstr>
      <vt:lpstr>Calibri Light</vt:lpstr>
      <vt:lpstr>Century Gothic</vt:lpstr>
      <vt:lpstr>Darker Grotesques</vt:lpstr>
      <vt:lpstr>Eras Bold ITC</vt:lpstr>
      <vt:lpstr>Monotype Corsiva</vt:lpstr>
      <vt:lpstr>Segoe UI Variable Display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jooory.abuzahra@gmail.com</dc:creator>
  <cp:lastModifiedBy>Mona Abdulwahab</cp:lastModifiedBy>
  <cp:revision>13</cp:revision>
  <dcterms:created xsi:type="dcterms:W3CDTF">2025-12-08T20:54:46Z</dcterms:created>
  <dcterms:modified xsi:type="dcterms:W3CDTF">2025-12-20T18:41:36Z</dcterms:modified>
</cp:coreProperties>
</file>