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4.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3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480" r:id="rId2"/>
    <p:sldId id="271" r:id="rId3"/>
    <p:sldId id="313" r:id="rId4"/>
    <p:sldId id="276" r:id="rId5"/>
    <p:sldId id="530" r:id="rId6"/>
    <p:sldId id="531" r:id="rId7"/>
    <p:sldId id="532" r:id="rId8"/>
    <p:sldId id="547" r:id="rId9"/>
    <p:sldId id="533" r:id="rId10"/>
    <p:sldId id="560" r:id="rId11"/>
    <p:sldId id="534" r:id="rId12"/>
    <p:sldId id="535" r:id="rId13"/>
    <p:sldId id="561" r:id="rId14"/>
    <p:sldId id="537" r:id="rId15"/>
    <p:sldId id="538" r:id="rId16"/>
    <p:sldId id="539" r:id="rId17"/>
    <p:sldId id="536" r:id="rId18"/>
    <p:sldId id="549" r:id="rId19"/>
    <p:sldId id="550" r:id="rId20"/>
    <p:sldId id="540" r:id="rId21"/>
    <p:sldId id="570" r:id="rId22"/>
    <p:sldId id="573" r:id="rId23"/>
    <p:sldId id="571" r:id="rId24"/>
    <p:sldId id="569" r:id="rId25"/>
    <p:sldId id="551" r:id="rId26"/>
    <p:sldId id="552" r:id="rId27"/>
    <p:sldId id="554" r:id="rId28"/>
    <p:sldId id="555" r:id="rId29"/>
    <p:sldId id="556" r:id="rId30"/>
    <p:sldId id="557" r:id="rId31"/>
    <p:sldId id="558" r:id="rId32"/>
    <p:sldId id="562" r:id="rId33"/>
    <p:sldId id="567" r:id="rId34"/>
    <p:sldId id="568" r:id="rId35"/>
    <p:sldId id="559"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1"/>
            <p14:sldId id="532"/>
            <p14:sldId id="547"/>
            <p14:sldId id="533"/>
            <p14:sldId id="560"/>
            <p14:sldId id="534"/>
            <p14:sldId id="535"/>
            <p14:sldId id="561"/>
            <p14:sldId id="537"/>
            <p14:sldId id="538"/>
            <p14:sldId id="539"/>
            <p14:sldId id="536"/>
            <p14:sldId id="549"/>
            <p14:sldId id="550"/>
            <p14:sldId id="540"/>
            <p14:sldId id="570"/>
            <p14:sldId id="573"/>
            <p14:sldId id="571"/>
            <p14:sldId id="569"/>
            <p14:sldId id="551"/>
            <p14:sldId id="552"/>
            <p14:sldId id="554"/>
            <p14:sldId id="555"/>
            <p14:sldId id="556"/>
            <p14:sldId id="557"/>
            <p14:sldId id="558"/>
            <p14:sldId id="562"/>
            <p14:sldId id="567"/>
            <p14:sldId id="568"/>
            <p14:sldId id="5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facebook.com/watch/?v=895031908179353" TargetMode="Externa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3.m4a"/><Relationship Id="rId7" Type="http://schemas.openxmlformats.org/officeDocument/2006/relationships/image" Target="../media/image9.jpeg"/><Relationship Id="rId2" Type="http://schemas.microsoft.com/office/2007/relationships/media" Target="../media/media3.m4a"/><Relationship Id="rId1" Type="http://schemas.openxmlformats.org/officeDocument/2006/relationships/video" Target="https://www.youtube.com/embed/sHfz7z0DN2s?feature=oembed" TargetMode="Externa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6.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6.png"/><Relationship Id="rId2" Type="http://schemas.microsoft.com/office/2007/relationships/media" Target="../media/media6.m4a"/><Relationship Id="rId1" Type="http://schemas.openxmlformats.org/officeDocument/2006/relationships/video" Target="https://www.youtube.com/embed/ZK6cepYCylM?feature=oembed" TargetMode="External"/><Relationship Id="rId6" Type="http://schemas.openxmlformats.org/officeDocument/2006/relationships/image" Target="../media/image10.jpeg"/><Relationship Id="rId5" Type="http://schemas.openxmlformats.org/officeDocument/2006/relationships/image" Target="../media/image5.png"/><Relationship Id="rId4"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hyperlink" Target="https://runwayml.com/" TargetMode="External"/><Relationship Id="rId7" Type="http://schemas.openxmlformats.org/officeDocument/2006/relationships/image" Target="../media/image5.png"/><Relationship Id="rId2" Type="http://schemas.openxmlformats.org/officeDocument/2006/relationships/hyperlink" Target="https://www.synthesia.io/" TargetMode="External"/><Relationship Id="rId1" Type="http://schemas.openxmlformats.org/officeDocument/2006/relationships/slideLayout" Target="../slideLayouts/slideLayout15.xml"/><Relationship Id="rId6" Type="http://schemas.openxmlformats.org/officeDocument/2006/relationships/hyperlink" Target="https://makeavideo.studio/" TargetMode="External"/><Relationship Id="rId5" Type="http://schemas.openxmlformats.org/officeDocument/2006/relationships/hyperlink" Target="https://www.topazlabs.com/topaz-video-ai" TargetMode="External"/><Relationship Id="rId4" Type="http://schemas.openxmlformats.org/officeDocument/2006/relationships/hyperlink" Target="https://wearenova.ai/"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looka.com/" TargetMode="External"/><Relationship Id="rId7" Type="http://schemas.openxmlformats.org/officeDocument/2006/relationships/image" Target="../media/image5.png"/><Relationship Id="rId2" Type="http://schemas.openxmlformats.org/officeDocument/2006/relationships/hyperlink" Target="https://fontjoy.com/" TargetMode="External"/><Relationship Id="rId1" Type="http://schemas.openxmlformats.org/officeDocument/2006/relationships/slideLayout" Target="../slideLayouts/slideLayout15.xml"/><Relationship Id="rId6" Type="http://schemas.openxmlformats.org/officeDocument/2006/relationships/hyperlink" Target="https://www.beautiful.ai/" TargetMode="External"/><Relationship Id="rId5" Type="http://schemas.openxmlformats.org/officeDocument/2006/relationships/hyperlink" Target="https://jitter.video/" TargetMode="External"/><Relationship Id="rId4" Type="http://schemas.openxmlformats.org/officeDocument/2006/relationships/hyperlink" Target="https://lnkd.in/dRVv8_gu"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wordtune.com/" TargetMode="External"/><Relationship Id="rId3" Type="http://schemas.openxmlformats.org/officeDocument/2006/relationships/hyperlink" Target="https://deepai.org/chat" TargetMode="External"/><Relationship Id="rId7" Type="http://schemas.openxmlformats.org/officeDocument/2006/relationships/hyperlink" Target="https://inkforall.com/" TargetMode="External"/><Relationship Id="rId2" Type="http://schemas.openxmlformats.org/officeDocument/2006/relationships/hyperlink" Target="https://rytr.me/?via=bryan-koch&amp;gad_source=1" TargetMode="External"/><Relationship Id="rId1" Type="http://schemas.openxmlformats.org/officeDocument/2006/relationships/slideLayout" Target="../slideLayouts/slideLayout15.xml"/><Relationship Id="rId6" Type="http://schemas.openxmlformats.org/officeDocument/2006/relationships/hyperlink" Target="https://www.shortlyai.com/" TargetMode="External"/><Relationship Id="rId5" Type="http://schemas.openxmlformats.org/officeDocument/2006/relationships/hyperlink" Target="https://tldrthis.com/" TargetMode="External"/><Relationship Id="rId10" Type="http://schemas.openxmlformats.org/officeDocument/2006/relationships/image" Target="../media/image5.png"/><Relationship Id="rId4" Type="http://schemas.openxmlformats.org/officeDocument/2006/relationships/hyperlink" Target="https://www.araby.ai/" TargetMode="External"/><Relationship Id="rId9" Type="http://schemas.openxmlformats.org/officeDocument/2006/relationships/hyperlink" Target="https://www.frase.io/"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openai.com/research/jukebox" TargetMode="External"/><Relationship Id="rId2" Type="http://schemas.openxmlformats.org/officeDocument/2006/relationships/hyperlink" Target="https://www.aiva.ai/" TargetMode="Externa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hyperlink" Target="https://boomy.com/" TargetMode="External"/><Relationship Id="rId4" Type="http://schemas.openxmlformats.org/officeDocument/2006/relationships/hyperlink" Target="https://supertone.ai/"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sketch.metademolab.com/" TargetMode="External"/><Relationship Id="rId7" Type="http://schemas.openxmlformats.org/officeDocument/2006/relationships/image" Target="../media/image5.png"/><Relationship Id="rId2" Type="http://schemas.openxmlformats.org/officeDocument/2006/relationships/hyperlink" Target="https://www.autodraw.com/" TargetMode="External"/><Relationship Id="rId1" Type="http://schemas.openxmlformats.org/officeDocument/2006/relationships/slideLayout" Target="../slideLayouts/slideLayout15.xml"/><Relationship Id="rId6" Type="http://schemas.openxmlformats.org/officeDocument/2006/relationships/hyperlink" Target="https://www.craiyon.com/" TargetMode="External"/><Relationship Id="rId5" Type="http://schemas.openxmlformats.org/officeDocument/2006/relationships/hyperlink" Target="https://quickdraw.withgoogle.com/" TargetMode="External"/><Relationship Id="rId4" Type="http://schemas.openxmlformats.org/officeDocument/2006/relationships/hyperlink" Target="https://magic-sketchpad.glitch.me/"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radintel.ai/" TargetMode="External"/><Relationship Id="rId3" Type="http://schemas.openxmlformats.org/officeDocument/2006/relationships/hyperlink" Target="https://textio.com/products/recruiting" TargetMode="External"/><Relationship Id="rId7" Type="http://schemas.openxmlformats.org/officeDocument/2006/relationships/hyperlink" Target="https://www.boost.ai/product/conversational-ai-platform" TargetMode="External"/><Relationship Id="rId2" Type="http://schemas.openxmlformats.org/officeDocument/2006/relationships/hyperlink" Target="https://namelix.com/" TargetMode="External"/><Relationship Id="rId1" Type="http://schemas.openxmlformats.org/officeDocument/2006/relationships/slideLayout" Target="../slideLayouts/slideLayout15.xml"/><Relationship Id="rId6" Type="http://schemas.openxmlformats.org/officeDocument/2006/relationships/hyperlink" Target="https://www.zoho.com/zia/" TargetMode="External"/><Relationship Id="rId11" Type="http://schemas.openxmlformats.org/officeDocument/2006/relationships/image" Target="../media/image5.png"/><Relationship Id="rId5" Type="http://schemas.openxmlformats.org/officeDocument/2006/relationships/hyperlink" Target="https://weblium.com/" TargetMode="External"/><Relationship Id="rId10" Type="http://schemas.openxmlformats.org/officeDocument/2006/relationships/hyperlink" Target="https://www.conversica.com/" TargetMode="External"/><Relationship Id="rId4" Type="http://schemas.openxmlformats.org/officeDocument/2006/relationships/hyperlink" Target="https://flatlogic.com/" TargetMode="External"/><Relationship Id="rId9" Type="http://schemas.openxmlformats.org/officeDocument/2006/relationships/hyperlink" Target="https://digitalgenius.com/"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iris.ai/" TargetMode="External"/><Relationship Id="rId7" Type="http://schemas.openxmlformats.org/officeDocument/2006/relationships/image" Target="../media/image5.png"/><Relationship Id="rId2" Type="http://schemas.openxmlformats.org/officeDocument/2006/relationships/hyperlink" Target="https://www.genei.io/" TargetMode="External"/><Relationship Id="rId1" Type="http://schemas.openxmlformats.org/officeDocument/2006/relationships/slideLayout" Target="../slideLayouts/slideLayout15.xml"/><Relationship Id="rId6" Type="http://schemas.openxmlformats.org/officeDocument/2006/relationships/hyperlink" Target="https://www.wizdom.ai/" TargetMode="External"/><Relationship Id="rId5" Type="http://schemas.openxmlformats.org/officeDocument/2006/relationships/hyperlink" Target="https://elicit.org/" TargetMode="External"/><Relationship Id="rId4" Type="http://schemas.openxmlformats.org/officeDocument/2006/relationships/hyperlink" Target="https://www.semanticscholar.org/"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13587" y="3110951"/>
            <a:ext cx="4828898" cy="3555043"/>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844184" y="2185192"/>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844185" y="2185192"/>
            <a:ext cx="10098300" cy="4480802"/>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2464008"/>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السادسة</a:t>
            </a:r>
          </a:p>
          <a:p>
            <a:pPr algn="ctr" rtl="1">
              <a:lnSpc>
                <a:spcPct val="200000"/>
              </a:lnSpc>
            </a:pPr>
            <a:r>
              <a:rPr lang="ar-EG" sz="2000" b="1">
                <a:solidFill>
                  <a:srgbClr val="00B0F0"/>
                </a:solidFill>
                <a:latin typeface="Alexandria" pitchFamily="2" charset="-78"/>
                <a:cs typeface="Alexandria" pitchFamily="2" charset="-78"/>
              </a:rPr>
              <a:t>الثورة البصرية ظهور المحتوى المنتج  بالذكاء الاصطناعي وتقنيات </a:t>
            </a:r>
            <a:r>
              <a:rPr lang="en-US" sz="2000" b="1">
                <a:solidFill>
                  <a:srgbClr val="00B0F0"/>
                </a:solidFill>
                <a:latin typeface="Alexandria" pitchFamily="2" charset="-78"/>
                <a:cs typeface="Alexandria" pitchFamily="2" charset="-78"/>
              </a:rPr>
              <a:t>CGI </a:t>
            </a:r>
            <a:r>
              <a:rPr lang="ar-EG" sz="2000" b="1">
                <a:solidFill>
                  <a:srgbClr val="00B0F0"/>
                </a:solidFill>
                <a:latin typeface="Alexandria" pitchFamily="2" charset="-78"/>
                <a:cs typeface="Alexandria" pitchFamily="2" charset="-78"/>
              </a:rPr>
              <a:t>والإعلانات الوهمية </a:t>
            </a:r>
            <a:r>
              <a:rPr lang="en-US" sz="2000" b="1">
                <a:solidFill>
                  <a:srgbClr val="00B0F0"/>
                </a:solidFill>
                <a:latin typeface="Alexandria" pitchFamily="2" charset="-78"/>
                <a:cs typeface="Alexandria" pitchFamily="2" charset="-78"/>
              </a:rPr>
              <a:t>FOOH</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Recorded Sound">
            <a:hlinkClick r:id="" action="ppaction://media"/>
            <a:extLst>
              <a:ext uri="{FF2B5EF4-FFF2-40B4-BE49-F238E27FC236}">
                <a16:creationId xmlns:a16="http://schemas.microsoft.com/office/drawing/2014/main" id="{4372B9E8-A2B5-E078-EC12-76107F16DDC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10732" y="6206935"/>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140"/>
    </mc:Choice>
    <mc:Fallback>
      <p:transition spd="slow" advTm="14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1" presetClass="mediacall" presetSubtype="0" fill="hold" nodeType="afterEffect">
                                  <p:stCondLst>
                                    <p:cond delay="0"/>
                                  </p:stCondLst>
                                  <p:childTnLst>
                                    <p:cmd type="call" cmd="playFrom(0.0)">
                                      <p:cBhvr>
                                        <p:cTn id="13" dur="141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24404" y="3984072"/>
            <a:ext cx="534264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656916"/>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التسويق بالمحتوى القصصي </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مجالات تحقيق دخل سلبي من تصميمات </a:t>
            </a:r>
            <a:r>
              <a:rPr lang="ar-EG" sz="2000">
                <a:latin typeface="Alexandria" pitchFamily="2" charset="-78"/>
                <a:cs typeface="Alexandria" pitchFamily="2" charset="-78"/>
              </a:rPr>
              <a:t>الذكاء الاصطناعي.</a:t>
            </a:r>
          </a:p>
          <a:p>
            <a:pPr marL="285750" indent="-285750" algn="r" rtl="1">
              <a:lnSpc>
                <a:spcPct val="150000"/>
              </a:lnSpc>
              <a:buFont typeface="Wingdings" panose="05000000000000000000" pitchFamily="2" charset="2"/>
              <a:buChar char="v"/>
            </a:pPr>
            <a:r>
              <a:rPr lang="ar-EG" sz="2000">
                <a:latin typeface="Alexandria" pitchFamily="2" charset="-78"/>
                <a:cs typeface="Alexandria" pitchFamily="2" charset="-78"/>
              </a:rPr>
              <a:t>إعلانات </a:t>
            </a:r>
            <a:r>
              <a:rPr lang="en-US" sz="2000">
                <a:latin typeface="Alexandria" pitchFamily="2" charset="-78"/>
                <a:cs typeface="Alexandria" pitchFamily="2" charset="-78"/>
              </a:rPr>
              <a:t>FOOH</a:t>
            </a:r>
            <a:r>
              <a:rPr lang="ar-EG" sz="2000">
                <a:latin typeface="Alexandria" pitchFamily="2" charset="-78"/>
                <a:cs typeface="Alexandria" pitchFamily="2" charset="-78"/>
              </a:rPr>
              <a:t> </a:t>
            </a:r>
            <a:endParaRPr lang="en-US" sz="200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2000">
                <a:latin typeface="Alexandria" pitchFamily="2" charset="-78"/>
                <a:cs typeface="Alexandria" pitchFamily="2" charset="-78"/>
              </a:rPr>
              <a:t>الإعلانات بتقنية </a:t>
            </a:r>
            <a:r>
              <a:rPr lang="en-US" sz="2000">
                <a:latin typeface="Alexandria" pitchFamily="2" charset="-78"/>
                <a:cs typeface="Alexandria" pitchFamily="2" charset="-78"/>
              </a:rPr>
              <a:t>CGI</a:t>
            </a:r>
            <a:r>
              <a:rPr lang="ar-EG" sz="2000">
                <a:latin typeface="Alexandria" pitchFamily="2" charset="-78"/>
                <a:cs typeface="Alexandria" pitchFamily="2" charset="-78"/>
              </a:rPr>
              <a:t> و</a:t>
            </a:r>
            <a:r>
              <a:rPr lang="en-US" sz="2000">
                <a:latin typeface="Alexandria" pitchFamily="2" charset="-78"/>
                <a:cs typeface="Alexandria" pitchFamily="2" charset="-78"/>
              </a:rPr>
              <a:t>VFX</a:t>
            </a:r>
            <a:endParaRPr lang="ar-EG" sz="2000" dirty="0">
              <a:latin typeface="Alexandria" pitchFamily="2" charset="-78"/>
              <a:cs typeface="Alexandria" pitchFamily="2" charset="-78"/>
            </a:endParaRPr>
          </a:p>
          <a:p>
            <a:pPr marL="285750" indent="-285750" algn="l">
              <a:lnSpc>
                <a:spcPct val="150000"/>
              </a:lnSpc>
              <a:buFont typeface="Wingdings" panose="05000000000000000000" pitchFamily="2" charset="2"/>
              <a:buChar char="v"/>
            </a:pPr>
            <a:r>
              <a:rPr lang="en-US" sz="2000" dirty="0">
                <a:latin typeface="Alexandria" pitchFamily="2" charset="-78"/>
                <a:cs typeface="Alexandria" pitchFamily="2" charset="-78"/>
              </a:rPr>
              <a:t>Video editing tools</a:t>
            </a:r>
          </a:p>
          <a:p>
            <a:pPr marL="285750" indent="-285750" algn="l">
              <a:lnSpc>
                <a:spcPct val="150000"/>
              </a:lnSpc>
              <a:buFont typeface="Wingdings" panose="05000000000000000000" pitchFamily="2" charset="2"/>
              <a:buChar char="v"/>
            </a:pPr>
            <a:r>
              <a:rPr lang="en-US" sz="2000" dirty="0">
                <a:latin typeface="Alexandria" pitchFamily="2" charset="-78"/>
                <a:cs typeface="Alexandria" pitchFamily="2" charset="-78"/>
              </a:rPr>
              <a:t>Photos editing tools</a:t>
            </a:r>
          </a:p>
          <a:p>
            <a:pPr marL="285750" indent="-285750" algn="l">
              <a:lnSpc>
                <a:spcPct val="150000"/>
              </a:lnSpc>
              <a:buFont typeface="Wingdings" panose="05000000000000000000" pitchFamily="2" charset="2"/>
              <a:buChar char="v"/>
            </a:pPr>
            <a:r>
              <a:rPr lang="en-US" sz="2000" dirty="0">
                <a:latin typeface="Alexandria" pitchFamily="2" charset="-78"/>
                <a:cs typeface="Alexandria" pitchFamily="2" charset="-78"/>
              </a:rPr>
              <a:t>Marketing tools</a:t>
            </a:r>
          </a:p>
          <a:p>
            <a:pPr marL="285750" indent="-285750" algn="l">
              <a:lnSpc>
                <a:spcPct val="150000"/>
              </a:lnSpc>
              <a:buFont typeface="Wingdings" panose="05000000000000000000" pitchFamily="2" charset="2"/>
              <a:buChar char="v"/>
            </a:pPr>
            <a:r>
              <a:rPr lang="en-US" sz="2000" dirty="0">
                <a:latin typeface="Alexandria" pitchFamily="2" charset="-78"/>
                <a:cs typeface="Alexandria" pitchFamily="2" charset="-78"/>
              </a:rPr>
              <a:t>Audio tools</a:t>
            </a:r>
          </a:p>
          <a:p>
            <a:pPr marL="285750" indent="-285750" algn="l">
              <a:lnSpc>
                <a:spcPct val="150000"/>
              </a:lnSpc>
              <a:buFont typeface="Wingdings" panose="05000000000000000000" pitchFamily="2" charset="2"/>
              <a:buChar char="v"/>
            </a:pPr>
            <a:r>
              <a:rPr lang="en-US" sz="2000" dirty="0">
                <a:latin typeface="Alexandria" pitchFamily="2" charset="-78"/>
                <a:cs typeface="Alexandria" pitchFamily="2" charset="-78"/>
              </a:rPr>
              <a:t>Engines</a:t>
            </a:r>
          </a:p>
          <a:p>
            <a:pPr marL="285750" indent="-285750" algn="r" rtl="1">
              <a:lnSpc>
                <a:spcPct val="15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Recorded Sound">
            <a:hlinkClick r:id="" action="ppaction://media"/>
            <a:extLst>
              <a:ext uri="{FF2B5EF4-FFF2-40B4-BE49-F238E27FC236}">
                <a16:creationId xmlns:a16="http://schemas.microsoft.com/office/drawing/2014/main" id="{80F48ED0-1D4F-1971-9174-05E8C88A34B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516921" y="5904335"/>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4970"/>
    </mc:Choice>
    <mc:Fallback>
      <p:transition spd="slow" advTm="449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97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التسويق بالمحتوى القصصي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0575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التسويق بالمحتوى القصصي هو أسلوب يستخدم السرد القصصي للتفاعل مع الجمهور وإيصال رسالة العلامة التجارية بشكل يثير اهتمامهم ويعزز ارتباطهم بها. يستند هذا النوع من التسويق إلى تقديم محتوى مميز يحتوي على قصة مؤثرة تركز على تجربة واقعية أو مشكلة شخصية تهم الجمهور، مما يجعلهم يشعرون بأنهم جزء من الحكاية. يهدف التسويق القصصي إلى جذب الانتباه وتبسيط الرسائل المعقدة عبر سرد الأحداث بشكل ممتع يجعل الجمهور يرغب في متابعة العلامة التجارية ويشعر بالولاء لها.</a:t>
            </a:r>
          </a:p>
          <a:p>
            <a:pPr algn="just" rtl="1">
              <a:lnSpc>
                <a:spcPct val="150000"/>
              </a:lnSpc>
            </a:pPr>
            <a:r>
              <a:rPr lang="ar-EG" sz="1600" dirty="0">
                <a:latin typeface="Alexandria" pitchFamily="2" charset="-78"/>
                <a:cs typeface="Alexandria" pitchFamily="2" charset="-78"/>
              </a:rPr>
              <a:t>يتميز التسويق القصصي عن غيره بتركيزه على إنشاء محتوى ذو قيمة ويستهدف القيم والمشاعر أكثر من التركيز المباشر على المنتج، حيث يتم سرد القصة بحيث تثير الفضول وتبقى في ذاكرة الجمهور لفترة طويلة، مما يزيد من فعالية الرسالة ويجعلها أكثر قابلية للمشاركة والتفاعل.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BB926-481B-8715-86A0-D38A98247B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12A9C-9749-6339-5509-9E0B1E3B11B4}"/>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BE8CA1-469D-93FD-D9E2-DE31DBBC32DB}"/>
              </a:ext>
            </a:extLst>
          </p:cNvPr>
          <p:cNvSpPr txBox="1"/>
          <p:nvPr/>
        </p:nvSpPr>
        <p:spPr>
          <a:xfrm>
            <a:off x="2910469" y="649543"/>
            <a:ext cx="6350690"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ما أهمية التسويق بالمحتوى القصصي؟</a:t>
            </a:r>
          </a:p>
        </p:txBody>
      </p:sp>
      <p:sp>
        <p:nvSpPr>
          <p:cNvPr id="5" name="Rectangle 4">
            <a:extLst>
              <a:ext uri="{FF2B5EF4-FFF2-40B4-BE49-F238E27FC236}">
                <a16:creationId xmlns:a16="http://schemas.microsoft.com/office/drawing/2014/main" id="{0B0DFD1F-C9D0-335C-309A-E5ECD580ED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932551-8127-CB57-643A-0C4BC7145E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A6967F-75E0-C8FB-2214-FAA3AF66F22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F6B8652-124B-E91D-B355-AE959AF1DB02}"/>
              </a:ext>
            </a:extLst>
          </p:cNvPr>
          <p:cNvSpPr txBox="1"/>
          <p:nvPr/>
        </p:nvSpPr>
        <p:spPr>
          <a:xfrm>
            <a:off x="825500" y="2005753"/>
            <a:ext cx="10541000" cy="3928704"/>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التسويق بالمحتوى القصصي يتمتع بأهمية كبيرة في تحسين تفاعل العملاء مع العلامات التجارية لعدة أسباب، منها</a:t>
            </a:r>
            <a:r>
              <a:rPr lang="ar-EG" sz="1600" dirty="0">
                <a:latin typeface="Alexandria" pitchFamily="2" charset="-78"/>
                <a:cs typeface="Alexandria" pitchFamily="2" charset="-78"/>
              </a:rPr>
              <a:t>:</a:t>
            </a: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تعزيز الارتباط العاطفي: </a:t>
            </a:r>
            <a:r>
              <a:rPr lang="ar-EG" sz="1600" dirty="0">
                <a:latin typeface="Alexandria" pitchFamily="2" charset="-78"/>
                <a:cs typeface="Alexandria" pitchFamily="2" charset="-78"/>
              </a:rPr>
              <a:t>يسهم السرد القصصي في خلق ارتباط عاطفي بين الجمهور والعلامة التجارية، مما يجعلهم يشعرون بأنهم جزء من القصة ويعزز ولاءهم للمنتج.</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سهولة التذكر والمشاركة: </a:t>
            </a:r>
            <a:r>
              <a:rPr lang="ar-EG" sz="1600" dirty="0">
                <a:latin typeface="Alexandria" pitchFamily="2" charset="-78"/>
                <a:cs typeface="Alexandria" pitchFamily="2" charset="-78"/>
              </a:rPr>
              <a:t>القصص الجيدة تظل في ذهن الجمهور لفترة أطول مقارنة بالأساليب التقليدية، مما يزيد من احتمال مشاركة المحتوى بين العملاء عبر وسائل التواصل الاجتماعي.</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تعزيز المصداقية: </a:t>
            </a:r>
            <a:r>
              <a:rPr lang="ar-EG" sz="1600" dirty="0">
                <a:latin typeface="Alexandria" pitchFamily="2" charset="-78"/>
                <a:cs typeface="Alexandria" pitchFamily="2" charset="-78"/>
              </a:rPr>
              <a:t>عندما تستعرض العلامات التجارية تجارب وقصص حقيقية عن كيفية استفادة عملاء آخرين من المنتج، تصبح المصداقية أعلى، مما يزيد من ثقة العملاء الجدد بمنتجاتها وخدماتها.</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تحفيز التفاعل وزيادة الوصول: </a:t>
            </a:r>
            <a:r>
              <a:rPr lang="ar-EG" sz="1600" dirty="0">
                <a:latin typeface="Alexandria" pitchFamily="2" charset="-78"/>
                <a:cs typeface="Alexandria" pitchFamily="2" charset="-78"/>
              </a:rPr>
              <a:t>يمكن للتسويق القصصي أن يزيد من تفاعل الجمهور بفضل أسلوبه الجذاب والبسيط، مما يساعد في تحسين محركات البحث وزيادة الوصول إلى الجمهور المستهدف.</a:t>
            </a:r>
          </a:p>
        </p:txBody>
      </p:sp>
      <p:pic>
        <p:nvPicPr>
          <p:cNvPr id="7" name="Graphic 21">
            <a:extLst>
              <a:ext uri="{FF2B5EF4-FFF2-40B4-BE49-F238E27FC236}">
                <a16:creationId xmlns:a16="http://schemas.microsoft.com/office/drawing/2014/main" id="{C7502A58-3DC1-94EE-60CD-9055B26181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6785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63D11-9575-E8C5-A33C-DC056BF072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F774D3-A10A-0DC7-4678-9A6808A6ECB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457EA7-6F19-7508-470D-A09F765746A9}"/>
              </a:ext>
            </a:extLst>
          </p:cNvPr>
          <p:cNvSpPr txBox="1"/>
          <p:nvPr/>
        </p:nvSpPr>
        <p:spPr>
          <a:xfrm>
            <a:off x="2865863" y="649543"/>
            <a:ext cx="639529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ما هي خطوات إنتاج المحتوى القصصي؟</a:t>
            </a:r>
          </a:p>
        </p:txBody>
      </p:sp>
      <p:sp>
        <p:nvSpPr>
          <p:cNvPr id="5" name="Rectangle 4">
            <a:extLst>
              <a:ext uri="{FF2B5EF4-FFF2-40B4-BE49-F238E27FC236}">
                <a16:creationId xmlns:a16="http://schemas.microsoft.com/office/drawing/2014/main" id="{1DBB5E9D-B326-E26D-304C-0E2E766FFF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43A051-E011-D3FE-3975-A3002D8EFF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B71B4A-4F2C-ADEF-FADB-100A69D48FC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1663F68-858A-E8C9-23C1-AE27FFE3FE23}"/>
              </a:ext>
            </a:extLst>
          </p:cNvPr>
          <p:cNvSpPr txBox="1"/>
          <p:nvPr/>
        </p:nvSpPr>
        <p:spPr>
          <a:xfrm>
            <a:off x="825500" y="2005753"/>
            <a:ext cx="10541000" cy="4113370"/>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لإنتاج محتوى قصصي فعال، يمكن اتباع الخطوات التالية: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تحديد الهدف من الحملة التسويقية: </a:t>
            </a:r>
            <a:r>
              <a:rPr lang="ar-EG" sz="1600" dirty="0">
                <a:latin typeface="Alexandria" pitchFamily="2" charset="-78"/>
                <a:cs typeface="Alexandria" pitchFamily="2" charset="-78"/>
              </a:rPr>
              <a:t>تحديد ما ترغب العلامة التجارية بتحقيقه من خلال القصة، سواءً كان جذب العملاء أو زيادة الوعي أو الترويج لقيمة معينة.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تحديد الجمهور المستهدف ونقطة الألم: </a:t>
            </a:r>
            <a:r>
              <a:rPr lang="ar-EG" sz="1600" dirty="0">
                <a:latin typeface="Alexandria" pitchFamily="2" charset="-78"/>
                <a:cs typeface="Alexandria" pitchFamily="2" charset="-78"/>
              </a:rPr>
              <a:t>فهم احتياجات الجمهور والمشكلات التي يعاني منها، وكيف يمكن للعلامة التجارية أن تكون حلاً لهذه المشكلات، مما يجعل القصة ذات صلة مباشرة بالجمهور.</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اختيار قصة ملهمة ومحفزة: </a:t>
            </a:r>
            <a:r>
              <a:rPr lang="ar-EG" sz="1600" dirty="0">
                <a:latin typeface="Alexandria" pitchFamily="2" charset="-78"/>
                <a:cs typeface="Alexandria" pitchFamily="2" charset="-78"/>
              </a:rPr>
              <a:t>اختيار قصة تتناسب مع طبيعة الجمهور وتنسجم مع أهداف الحملة، على أن تكون ملهمة وتدفع الجمهور للتفاعل. من المهم أيضًا أن ترتبط القصة مباشرة برسالة العلامة التجارية.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استخدام لغة بسيطة وواضحة: </a:t>
            </a:r>
            <a:r>
              <a:rPr lang="ar-EG" sz="1600" dirty="0">
                <a:latin typeface="Alexandria" pitchFamily="2" charset="-78"/>
                <a:cs typeface="Alexandria" pitchFamily="2" charset="-78"/>
              </a:rPr>
              <a:t>الحفاظ على اللغة سهلة الفهم ومباشرة، مما يسهل وصول الرسالة إلى أوسع شريحة من الجمهور ويجعلها مؤثرة.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استخدام الصور والمرئيات: </a:t>
            </a:r>
            <a:r>
              <a:rPr lang="ar-EG" sz="1600" dirty="0">
                <a:latin typeface="Alexandria" pitchFamily="2" charset="-78"/>
                <a:cs typeface="Alexandria" pitchFamily="2" charset="-78"/>
              </a:rPr>
              <a:t>دعم القصة بصور أو رسومات مرئية قوية لتعزيز الانطباع البصري وجعل المحتوى أكثر جاذبية وتأثيرًا.</a:t>
            </a:r>
          </a:p>
        </p:txBody>
      </p:sp>
      <p:pic>
        <p:nvPicPr>
          <p:cNvPr id="7" name="Graphic 21">
            <a:extLst>
              <a:ext uri="{FF2B5EF4-FFF2-40B4-BE49-F238E27FC236}">
                <a16:creationId xmlns:a16="http://schemas.microsoft.com/office/drawing/2014/main" id="{3531D035-35EF-556F-8F89-463D9EE8A7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2009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85202-D5EE-F8EA-205E-609B830136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DC09DC-2161-C450-2A3D-57E65377447F}"/>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F33D9C-9FEF-8C9C-1CA3-7F2EA894117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مثال على التسويق بالمحتوى القصصي </a:t>
            </a:r>
          </a:p>
        </p:txBody>
      </p:sp>
      <p:sp>
        <p:nvSpPr>
          <p:cNvPr id="5" name="Rectangle 4">
            <a:extLst>
              <a:ext uri="{FF2B5EF4-FFF2-40B4-BE49-F238E27FC236}">
                <a16:creationId xmlns:a16="http://schemas.microsoft.com/office/drawing/2014/main" id="{2A45A874-191B-01E6-EC8E-F4E4930E9F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B617A3-0F99-E89A-4DA6-30ABC91A4D2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30D5B4-5F53-D349-64F8-21A37DDE174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47324E-5018-E721-4C37-1F2F110FB86D}"/>
              </a:ext>
            </a:extLst>
          </p:cNvPr>
          <p:cNvSpPr txBox="1"/>
          <p:nvPr/>
        </p:nvSpPr>
        <p:spPr>
          <a:xfrm>
            <a:off x="825500" y="2005753"/>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نحو مجتمع خالي من العنف القائم على النوع الاجتماعي #قصة_حنان تحكي كيف يؤثر العنف على مستقبل الفتيات .. فيديو #توعوي كأحد مخرجات مشروع إيصال الأصوات لأنهاء العنف القائم على النساء والفتيات الذي تنفذه #منظمة_مدرسة_السلام في محافظة #تعز مديريتي #المعافر و #الشمايتين</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ctr" rtl="1">
              <a:lnSpc>
                <a:spcPct val="150000"/>
              </a:lnSpc>
            </a:pPr>
            <a:r>
              <a:rPr lang="en-US" sz="1600" dirty="0">
                <a:latin typeface="Alexandria" pitchFamily="2" charset="-78"/>
                <a:cs typeface="Alexandria" pitchFamily="2" charset="-78"/>
                <a:hlinkClick r:id="rId2"/>
              </a:rPr>
              <a:t>https://www.facebook.com/watch/?v=895031908179353</a:t>
            </a:r>
            <a:r>
              <a:rPr lang="ar-EG" sz="1600" dirty="0">
                <a:latin typeface="Alexandria" pitchFamily="2" charset="-78"/>
                <a:cs typeface="Alexandria" pitchFamily="2" charset="-78"/>
              </a:rPr>
              <a:t> </a:t>
            </a:r>
          </a:p>
        </p:txBody>
      </p:sp>
      <p:pic>
        <p:nvPicPr>
          <p:cNvPr id="7" name="Graphic 21">
            <a:extLst>
              <a:ext uri="{FF2B5EF4-FFF2-40B4-BE49-F238E27FC236}">
                <a16:creationId xmlns:a16="http://schemas.microsoft.com/office/drawing/2014/main" id="{679C9D87-B07C-F2D3-BC0F-2F46B16AA5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153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AD0CB-5FC1-8130-82A7-7797842779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4D5EAB-2CE3-E6FC-D3D2-4B6DCFA26819}"/>
              </a:ext>
            </a:extLst>
          </p:cNvPr>
          <p:cNvSpPr/>
          <p:nvPr/>
        </p:nvSpPr>
        <p:spPr>
          <a:xfrm>
            <a:off x="689640" y="17363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3D44CA-B0DF-942E-6D34-CFE93CE190A6}"/>
              </a:ext>
            </a:extLst>
          </p:cNvPr>
          <p:cNvSpPr txBox="1"/>
          <p:nvPr/>
        </p:nvSpPr>
        <p:spPr>
          <a:xfrm>
            <a:off x="3432349" y="285547"/>
            <a:ext cx="5761901" cy="1137876"/>
          </a:xfrm>
          <a:prstGeom prst="rect">
            <a:avLst/>
          </a:prstGeom>
          <a:noFill/>
        </p:spPr>
        <p:txBody>
          <a:bodyPr wrap="square" rtlCol="0">
            <a:spAutoFit/>
          </a:bodyPr>
          <a:lstStyle/>
          <a:p>
            <a:pPr algn="ctr">
              <a:lnSpc>
                <a:spcPct val="150000"/>
              </a:lnSpc>
            </a:pPr>
            <a:r>
              <a:rPr lang="ar-EG" sz="2400" b="1" dirty="0">
                <a:latin typeface="Alexandria" pitchFamily="2" charset="-78"/>
                <a:cs typeface="Alexandria" pitchFamily="2" charset="-78"/>
              </a:rPr>
              <a:t>ماذا نعني بتحقيق دخل سلبي من الذكاء الاصطناعي</a:t>
            </a:r>
          </a:p>
        </p:txBody>
      </p:sp>
      <p:sp>
        <p:nvSpPr>
          <p:cNvPr id="5" name="Rectangle 4">
            <a:extLst>
              <a:ext uri="{FF2B5EF4-FFF2-40B4-BE49-F238E27FC236}">
                <a16:creationId xmlns:a16="http://schemas.microsoft.com/office/drawing/2014/main" id="{36BF18D8-541E-1322-03E9-475A073B95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FF98E-05A8-10D4-FD16-6F55640827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3F490B-C188-B7E7-44B8-83BCED3FAA0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DB25A1F-1B8F-B41A-1B5B-7304FA16F743}"/>
              </a:ext>
            </a:extLst>
          </p:cNvPr>
          <p:cNvSpPr txBox="1"/>
          <p:nvPr/>
        </p:nvSpPr>
        <p:spPr>
          <a:xfrm>
            <a:off x="825500" y="2228677"/>
            <a:ext cx="10541000"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تحقيق الدخل السلبي من الذكاء الاصطناعي يعني إنشاء مصادر دخل يمكنها أن تدرّ أموالاً بشكل مستمر دون الحاجة إلى تدخل مباشر أو جهد يومي. يتم ذلك من خلال استخدام الأدوات والتقنيات المدعومة بالذكاء الاصطناعي لبناء منتجات أو خدمات مؤتمتة، حيث يمكن للأفراد والشركات الاستفادة من هذه التقنيات لتحقيق أرباح بجهد قليل ومستمر.</a:t>
            </a:r>
          </a:p>
        </p:txBody>
      </p:sp>
      <p:pic>
        <p:nvPicPr>
          <p:cNvPr id="7" name="Graphic 21">
            <a:extLst>
              <a:ext uri="{FF2B5EF4-FFF2-40B4-BE49-F238E27FC236}">
                <a16:creationId xmlns:a16="http://schemas.microsoft.com/office/drawing/2014/main" id="{E5E2F68B-6D0E-5A39-03F3-CB115C6508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1468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44144-6872-5534-217D-7A1BE81FE1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8B272B-6E98-5670-776C-D488388BCD47}"/>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72ABC3-35F4-8123-3C4E-B2625B4BEBB7}"/>
              </a:ext>
            </a:extLst>
          </p:cNvPr>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منصات الطباعة عند الطلب </a:t>
            </a:r>
          </a:p>
          <a:p>
            <a:pPr algn="ctr" rtl="1"/>
            <a:r>
              <a:rPr lang="en-US" sz="2400" b="1" dirty="0">
                <a:latin typeface="Alexandria" pitchFamily="2" charset="-78"/>
                <a:cs typeface="Alexandria" pitchFamily="2" charset="-78"/>
              </a:rPr>
              <a:t>(Print on Demand - POD) </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4D41953-2036-7A8B-8217-33BD6153B3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C463E0-E5EF-CA72-21F0-66DED1528E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F103A4-865D-FC48-07E6-C19C6FDBC5E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3A89220-B4A6-B539-B6C4-5235CB40A50D}"/>
              </a:ext>
            </a:extLst>
          </p:cNvPr>
          <p:cNvSpPr txBox="1"/>
          <p:nvPr/>
        </p:nvSpPr>
        <p:spPr>
          <a:xfrm>
            <a:off x="825500" y="2005753"/>
            <a:ext cx="10541000" cy="3467039"/>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هي مواقع تتيح للمستخدمين تصميم منتجات فريدة مثل الملابس، الأكواب، والحقائب، وبيعها مباشرة عبر الإنترنت، حيث يتم طباعة المنتج عند استلام الطلب دون الحاجة إلى تخزين المخزون. هذه المنصات توفر حلولاً للمصممين وأصحاب الأعمال لتحقيق دخل دون الحاجة إلى تكاليف تشغيلية عالية.  من أبرز هذه المنصات:</a:t>
            </a:r>
          </a:p>
          <a:p>
            <a:pPr marL="285750" indent="-285750" algn="just" rtl="1">
              <a:lnSpc>
                <a:spcPct val="150000"/>
              </a:lnSpc>
              <a:buFont typeface="Wingdings" panose="05000000000000000000" pitchFamily="2" charset="2"/>
              <a:buChar char="q"/>
            </a:pPr>
            <a:r>
              <a:rPr lang="en-US" b="1" dirty="0">
                <a:solidFill>
                  <a:srgbClr val="4472C4"/>
                </a:solidFill>
                <a:latin typeface="Alexandria" pitchFamily="2" charset="-78"/>
                <a:cs typeface="Alexandria" pitchFamily="2" charset="-78"/>
              </a:rPr>
              <a:t>Redbubble </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وتعتبر من أشهر منصات الطباعة عند الطلب، وتتيح للمستخدمين إنشاء متاجر خاصة وعرض تصاميمهم على منتجات متعددة مثل القمصان، الأكواب، والملصقات. </a:t>
            </a:r>
            <a:r>
              <a:rPr lang="en-US" sz="1600" dirty="0">
                <a:latin typeface="Alexandria" pitchFamily="2" charset="-78"/>
                <a:cs typeface="Alexandria" pitchFamily="2" charset="-78"/>
              </a:rPr>
              <a:t>Redbubble </a:t>
            </a:r>
            <a:r>
              <a:rPr lang="ar-EG" sz="1600" dirty="0">
                <a:latin typeface="Alexandria" pitchFamily="2" charset="-78"/>
                <a:cs typeface="Alexandria" pitchFamily="2" charset="-78"/>
              </a:rPr>
              <a:t>تهتم بالتسويق للمنتجات، مما يوفر للمصممين فرصة للوصول إلى جمهور واسع.</a:t>
            </a:r>
          </a:p>
          <a:p>
            <a:pPr marL="285750" indent="-285750" algn="just" rtl="1">
              <a:lnSpc>
                <a:spcPct val="150000"/>
              </a:lnSpc>
              <a:buFont typeface="Wingdings" panose="05000000000000000000" pitchFamily="2" charset="2"/>
              <a:buChar char="q"/>
            </a:pPr>
            <a:r>
              <a:rPr lang="en-US" b="1" dirty="0" err="1">
                <a:solidFill>
                  <a:srgbClr val="4472C4"/>
                </a:solidFill>
                <a:latin typeface="Alexandria" pitchFamily="2" charset="-78"/>
                <a:cs typeface="Alexandria" pitchFamily="2" charset="-78"/>
              </a:rPr>
              <a:t>Printful</a:t>
            </a:r>
            <a:r>
              <a:rPr lang="en-US" b="1" dirty="0">
                <a:solidFill>
                  <a:srgbClr val="4472C4"/>
                </a:solidFill>
                <a:latin typeface="Alexandria" pitchFamily="2" charset="-78"/>
                <a:cs typeface="Alexandria" pitchFamily="2" charset="-78"/>
              </a:rPr>
              <a:t> </a:t>
            </a:r>
            <a:r>
              <a:rPr lang="ar-EG" b="1" dirty="0">
                <a:solidFill>
                  <a:srgbClr val="4472C4"/>
                </a:solidFill>
                <a:latin typeface="Alexandria" pitchFamily="2" charset="-78"/>
                <a:cs typeface="Alexandria" pitchFamily="2" charset="-78"/>
              </a:rPr>
              <a:t>:</a:t>
            </a:r>
            <a:r>
              <a:rPr lang="ar-EG" sz="1600" dirty="0">
                <a:latin typeface="Alexandria" pitchFamily="2" charset="-78"/>
                <a:cs typeface="Alexandria" pitchFamily="2" charset="-78"/>
              </a:rPr>
              <a:t> تُقدم المنصة خدمات شاملة تشمل الطباعة، التغليف، والشحن، مما يجعلها منصة مثالية للمتاجر الإلكترونية. يمكن للمستخدمين ربطها بمنصات مثل </a:t>
            </a:r>
            <a:r>
              <a:rPr lang="en-US" sz="1600" dirty="0">
                <a:latin typeface="Alexandria" pitchFamily="2" charset="-78"/>
                <a:cs typeface="Alexandria" pitchFamily="2" charset="-78"/>
              </a:rPr>
              <a:t>Shopify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WooCommerce </a:t>
            </a:r>
            <a:r>
              <a:rPr lang="ar-EG" sz="1600" dirty="0">
                <a:latin typeface="Alexandria" pitchFamily="2" charset="-78"/>
                <a:cs typeface="Alexandria" pitchFamily="2" charset="-78"/>
              </a:rPr>
              <a:t>لبيع منتجاتهم بسهولة من خلال متاجرهم الإلكترونية الخاصة.</a:t>
            </a:r>
          </a:p>
        </p:txBody>
      </p:sp>
      <p:pic>
        <p:nvPicPr>
          <p:cNvPr id="7" name="Graphic 21">
            <a:extLst>
              <a:ext uri="{FF2B5EF4-FFF2-40B4-BE49-F238E27FC236}">
                <a16:creationId xmlns:a16="http://schemas.microsoft.com/office/drawing/2014/main" id="{B3E9529C-45C1-FB3C-F6B0-4169B7B69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2107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B1D9A-934C-0B74-E0E6-91B9832051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CA143C-8FCE-7F9A-62EF-60677031F29B}"/>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B5DE2E-151A-0FF2-8988-B482819FCA48}"/>
              </a:ext>
            </a:extLst>
          </p:cNvPr>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منصات الطباعة عند الطلب </a:t>
            </a:r>
          </a:p>
          <a:p>
            <a:pPr algn="ctr" rtl="1"/>
            <a:r>
              <a:rPr lang="en-US" sz="2400" b="1" dirty="0">
                <a:latin typeface="Alexandria" pitchFamily="2" charset="-78"/>
                <a:cs typeface="Alexandria" pitchFamily="2" charset="-78"/>
              </a:rPr>
              <a:t>(Print on Demand - POD) </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6824E0E-D76F-40C4-8096-1A99952656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90BEB1-6692-7677-D52F-CE16D05911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62F6A85-7257-5017-86E2-AF92EC90C05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F843C24-EB25-91E2-08F9-1C836B7E5320}"/>
              </a:ext>
            </a:extLst>
          </p:cNvPr>
          <p:cNvSpPr txBox="1"/>
          <p:nvPr/>
        </p:nvSpPr>
        <p:spPr>
          <a:xfrm>
            <a:off x="825500" y="2005753"/>
            <a:ext cx="10541000" cy="38825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en-US" b="1" dirty="0" err="1">
                <a:solidFill>
                  <a:srgbClr val="4472C4"/>
                </a:solidFill>
                <a:latin typeface="Alexandria" pitchFamily="2" charset="-78"/>
                <a:cs typeface="Alexandria" pitchFamily="2" charset="-78"/>
              </a:rPr>
              <a:t>Printify</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توفر شبكة واسعة من مزودي خدمات الطباعة حول العالم، مما يسمح للمستخدمين باختيار أفضل المطبوعات والأسعار المناسبة لمتجرهم. كما تتيح تكاملاً مع منصات مثل </a:t>
            </a:r>
            <a:r>
              <a:rPr lang="en-US" sz="1600" dirty="0">
                <a:latin typeface="Alexandria" pitchFamily="2" charset="-78"/>
                <a:cs typeface="Alexandria" pitchFamily="2" charset="-78"/>
              </a:rPr>
              <a:t>Etsy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eBay، </a:t>
            </a:r>
            <a:r>
              <a:rPr lang="ar-EG" sz="1600" dirty="0">
                <a:latin typeface="Alexandria" pitchFamily="2" charset="-78"/>
                <a:cs typeface="Alexandria" pitchFamily="2" charset="-78"/>
              </a:rPr>
              <a:t>مما يسهل التوسع وزيادة المبيعات.</a:t>
            </a:r>
          </a:p>
          <a:p>
            <a:pPr marL="285750" indent="-285750" algn="just" rtl="1">
              <a:lnSpc>
                <a:spcPct val="150000"/>
              </a:lnSpc>
              <a:buFont typeface="Wingdings" panose="05000000000000000000" pitchFamily="2" charset="2"/>
              <a:buChar char="q"/>
            </a:pPr>
            <a:r>
              <a:rPr lang="en-US" b="1" dirty="0">
                <a:solidFill>
                  <a:srgbClr val="4472C4"/>
                </a:solidFill>
                <a:latin typeface="Alexandria" pitchFamily="2" charset="-78"/>
                <a:cs typeface="Alexandria" pitchFamily="2" charset="-78"/>
              </a:rPr>
              <a:t>Zazzle </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منصة للطباعة عند الطلب تقدم مجموعة متنوعة من المنتجات مثل اللوحات، بطاقات المعايدة، والملصقات. </a:t>
            </a:r>
            <a:r>
              <a:rPr lang="en-US" sz="1600" dirty="0">
                <a:latin typeface="Alexandria" pitchFamily="2" charset="-78"/>
                <a:cs typeface="Alexandria" pitchFamily="2" charset="-78"/>
              </a:rPr>
              <a:t>Zazzle </a:t>
            </a:r>
            <a:r>
              <a:rPr lang="ar-EG" sz="1600" dirty="0">
                <a:latin typeface="Alexandria" pitchFamily="2" charset="-78"/>
                <a:cs typeface="Alexandria" pitchFamily="2" charset="-78"/>
              </a:rPr>
              <a:t>يتيح للمستخدمين تصميم منتجاتهم الخاصة والبيع مباشرة عبر الموقع، مع توفير خيارات تخصيص واسعة للعملاء.</a:t>
            </a:r>
          </a:p>
          <a:p>
            <a:pPr marL="285750" indent="-285750" algn="just" rtl="1">
              <a:lnSpc>
                <a:spcPct val="150000"/>
              </a:lnSpc>
              <a:buFont typeface="Wingdings" panose="05000000000000000000" pitchFamily="2" charset="2"/>
              <a:buChar char="q"/>
            </a:pPr>
            <a:r>
              <a:rPr lang="en-US" b="1" dirty="0">
                <a:solidFill>
                  <a:srgbClr val="4472C4"/>
                </a:solidFill>
                <a:latin typeface="Alexandria" pitchFamily="2" charset="-78"/>
                <a:cs typeface="Alexandria" pitchFamily="2" charset="-78"/>
              </a:rPr>
              <a:t>Teespring</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تتخصص في الطباعة على الملابس مثل القمصان والقبعات، وتوفر منصة كاملة لإنشاء المتاجر وترويج المنتجات. تستخدم المنصة أدوات تسويقية لزيادة الوصول إلى العملاء وتسهيل عملية البيع.</a:t>
            </a:r>
          </a:p>
          <a:p>
            <a:pPr algn="just" rtl="1">
              <a:lnSpc>
                <a:spcPct val="150000"/>
              </a:lnSpc>
            </a:pPr>
            <a:r>
              <a:rPr lang="ar-EG" sz="1600" dirty="0">
                <a:latin typeface="Alexandria" pitchFamily="2" charset="-78"/>
                <a:cs typeface="Alexandria" pitchFamily="2" charset="-78"/>
              </a:rPr>
              <a:t>هذه المنصات تمنح المستخدمين القدرة على التركيز على التصميم والترويج، بينما تتولى المنصة عمليات الطباعة والشحن، مما يسهم في تحقيق دخل من المنتجات المخصصة بسهولة وكفاءة.</a:t>
            </a:r>
          </a:p>
        </p:txBody>
      </p:sp>
      <p:pic>
        <p:nvPicPr>
          <p:cNvPr id="7" name="Graphic 21">
            <a:extLst>
              <a:ext uri="{FF2B5EF4-FFF2-40B4-BE49-F238E27FC236}">
                <a16:creationId xmlns:a16="http://schemas.microsoft.com/office/drawing/2014/main" id="{A7DDD252-6086-4190-875D-F2CCA59C32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4759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6185B-4E0C-5790-B01A-7BEFDA8A18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51A33B-8CCB-2A56-0096-D42CF292F4C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57A2DE-3EB6-8BA3-6D90-D99F857A1CA1}"/>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منصات الصور المخزنة</a:t>
            </a:r>
          </a:p>
        </p:txBody>
      </p:sp>
      <p:sp>
        <p:nvSpPr>
          <p:cNvPr id="5" name="Rectangle 4">
            <a:extLst>
              <a:ext uri="{FF2B5EF4-FFF2-40B4-BE49-F238E27FC236}">
                <a16:creationId xmlns:a16="http://schemas.microsoft.com/office/drawing/2014/main" id="{80976C1F-F229-BA46-4E45-7E6F1CD0EA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127723-B055-ABFE-63E2-89149792BB0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93A51E-DAF9-C909-B677-445826B8700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712D13E-9925-BA40-ACDD-C861D0A10B4F}"/>
              </a:ext>
            </a:extLst>
          </p:cNvPr>
          <p:cNvSpPr txBox="1"/>
          <p:nvPr/>
        </p:nvSpPr>
        <p:spPr>
          <a:xfrm>
            <a:off x="825500" y="2005753"/>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منصات الصور المخزنة تتيح للمصورين والمصممين بيع صورهم أو تصميماتهم عن طريق ترخيصها لشركات أو أفراد يحتاجون إلى محتوى بصري. عند رفع الصور إلى هذه المواقع، يمكن للمستخدمين كسب دخل مقابل كل تحميل أو ترخيص لصورهم. من أشهر هذه المنصات:</a:t>
            </a:r>
          </a:p>
          <a:p>
            <a:pPr marL="285750" indent="-285750" algn="just" rtl="1">
              <a:lnSpc>
                <a:spcPct val="150000"/>
              </a:lnSpc>
              <a:buFont typeface="Wingdings" panose="05000000000000000000" pitchFamily="2" charset="2"/>
              <a:buChar char="q"/>
            </a:pPr>
            <a:r>
              <a:rPr lang="en-US" sz="1600" b="1" dirty="0">
                <a:solidFill>
                  <a:srgbClr val="4472C4"/>
                </a:solidFill>
                <a:latin typeface="Alexandria" pitchFamily="2" charset="-78"/>
                <a:cs typeface="Alexandria" pitchFamily="2" charset="-78"/>
              </a:rPr>
              <a:t>Shutterstock </a:t>
            </a:r>
            <a:r>
              <a:rPr lang="ar-EG" sz="1600"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تُعد واحدة من أكبر منصات بيع الصور، حيث تتيح للمبدعين بيع صورهم للمستخدمين حول العالم. يتميز الموقع بنظام ترخيص متنوع يتيح شراء الصور للاستخدام الشخصي أو التجاري، مما يوفر فرصة لتحقيق دخل مستمر.</a:t>
            </a:r>
          </a:p>
          <a:p>
            <a:pPr marL="285750" indent="-285750" algn="just" rtl="1">
              <a:lnSpc>
                <a:spcPct val="150000"/>
              </a:lnSpc>
              <a:buFont typeface="Wingdings" panose="05000000000000000000" pitchFamily="2" charset="2"/>
              <a:buChar char="q"/>
            </a:pPr>
            <a:r>
              <a:rPr lang="en-US" sz="1600" b="1" dirty="0">
                <a:solidFill>
                  <a:srgbClr val="4472C4"/>
                </a:solidFill>
                <a:latin typeface="Alexandria" pitchFamily="2" charset="-78"/>
                <a:cs typeface="Alexandria" pitchFamily="2" charset="-78"/>
              </a:rPr>
              <a:t>Adobe Stock </a:t>
            </a:r>
            <a:r>
              <a:rPr lang="ar-EG" sz="1600"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منصة تابعة </a:t>
            </a:r>
            <a:r>
              <a:rPr lang="ar-EG" sz="1600" dirty="0" err="1">
                <a:latin typeface="Alexandria" pitchFamily="2" charset="-78"/>
                <a:cs typeface="Alexandria" pitchFamily="2" charset="-78"/>
              </a:rPr>
              <a:t>لأدوبي</a:t>
            </a:r>
            <a:r>
              <a:rPr lang="ar-EG" sz="1600" dirty="0">
                <a:latin typeface="Alexandria" pitchFamily="2" charset="-78"/>
                <a:cs typeface="Alexandria" pitchFamily="2" charset="-78"/>
              </a:rPr>
              <a:t> تتيح لمستخدميها بيع الصور والفيديوهات من خلال مجتمع </a:t>
            </a:r>
            <a:r>
              <a:rPr lang="en-US" sz="1600" dirty="0">
                <a:latin typeface="Alexandria" pitchFamily="2" charset="-78"/>
                <a:cs typeface="Alexandria" pitchFamily="2" charset="-78"/>
              </a:rPr>
              <a:t>Adobe Creative Cloud، </a:t>
            </a:r>
            <a:r>
              <a:rPr lang="ar-EG" sz="1600" dirty="0">
                <a:latin typeface="Alexandria" pitchFamily="2" charset="-78"/>
                <a:cs typeface="Alexandria" pitchFamily="2" charset="-78"/>
              </a:rPr>
              <a:t>مما يسهل الوصول لعدد كبير من المحترفين والمستخدمين المهتمين بالتصميم. توفر </a:t>
            </a:r>
            <a:r>
              <a:rPr lang="en-US" sz="1600" dirty="0">
                <a:latin typeface="Alexandria" pitchFamily="2" charset="-78"/>
                <a:cs typeface="Alexandria" pitchFamily="2" charset="-78"/>
              </a:rPr>
              <a:t>Adobe Stock </a:t>
            </a:r>
            <a:r>
              <a:rPr lang="ar-EG" sz="1600" dirty="0">
                <a:latin typeface="Alexandria" pitchFamily="2" charset="-78"/>
                <a:cs typeface="Alexandria" pitchFamily="2" charset="-78"/>
              </a:rPr>
              <a:t>عائدات مرتفعة نسبياً للمصممين مقارنة ببعض المنصات الأخرى.</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تعتبر هذه المنصات وسيلة مثالية لتحقيق دخل من المحتوى البصري دون الحاجة إلى إدارة عمليات بيع وشحن، إذ تتولى المنصة جميع الإجراءات من التسويق إلى تسليم المحتوى للمشتري.</a:t>
            </a:r>
          </a:p>
        </p:txBody>
      </p:sp>
      <p:pic>
        <p:nvPicPr>
          <p:cNvPr id="7" name="Graphic 21">
            <a:extLst>
              <a:ext uri="{FF2B5EF4-FFF2-40B4-BE49-F238E27FC236}">
                <a16:creationId xmlns:a16="http://schemas.microsoft.com/office/drawing/2014/main" id="{4CD506C9-5918-8E8A-6B52-C141EFE98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7268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CAC64-12A8-94DD-86EB-2A5537AE3A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34ED3F-DAFA-7340-EC79-D297035E2DF5}"/>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872EB56-E80C-3E28-F357-476A42978DD0}"/>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خدمات التصميم حسب الطلب </a:t>
            </a:r>
          </a:p>
        </p:txBody>
      </p:sp>
      <p:sp>
        <p:nvSpPr>
          <p:cNvPr id="5" name="Rectangle 4">
            <a:extLst>
              <a:ext uri="{FF2B5EF4-FFF2-40B4-BE49-F238E27FC236}">
                <a16:creationId xmlns:a16="http://schemas.microsoft.com/office/drawing/2014/main" id="{C785E506-7674-0D0E-1767-E9859FC421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42F23D-7D60-5D4C-B116-E88E8FFCED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7BD5A4-7CBA-16E8-6F54-DCA3C1C4BAA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02A82C0-D6E1-280E-14C8-C0FEB6017410}"/>
              </a:ext>
            </a:extLst>
          </p:cNvPr>
          <p:cNvSpPr txBox="1"/>
          <p:nvPr/>
        </p:nvSpPr>
        <p:spPr>
          <a:xfrm>
            <a:off x="825500" y="200575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خدمات التصميم حسب الطلب هي حلول تصميم مخصصة تهدف إلى تلبية احتياجات فريدة لكل عميل، مما يجعلها خيارًا مثاليًا للأفراد والشركات الذين يسعون للحصول على تصاميم تلائم شخصيتهم أو تعكس هوية علامتهم التجارية. تتنوع هذه الخدمات لتشمل التصميم الداخلي للمنازل والمكاتب، وتطوير مواقع إلكترونية فريدة، وتصميم المنتجات والشعارات بشكل يتناسب مع رغبات العميل. يتم تنفيذ هذه الخدمات عبر استشارات مباشرة مع العميل لضمان تحقيق رؤيته وتحويل أفكاره إلى تصميمات ملموسة.</a:t>
            </a:r>
          </a:p>
          <a:p>
            <a:pPr algn="just" rtl="1">
              <a:lnSpc>
                <a:spcPct val="150000"/>
              </a:lnSpc>
            </a:pPr>
            <a:r>
              <a:rPr lang="ar-EG" sz="1600" dirty="0">
                <a:latin typeface="Alexandria" pitchFamily="2" charset="-78"/>
                <a:cs typeface="Alexandria" pitchFamily="2" charset="-78"/>
              </a:rPr>
              <a:t>يعد التصميم حسب الطلب أداة فعّالة لبناء علاقات طويلة الأمد مع العملاء، إذ يضيف لمسة شخصية ويساهم في خلق تجربة مميزة. من خلال هذه العملية، يتمكن المصممون من تقديم حلول إبداعية تُبرز هوية العميل وتواكب تطلعاته.</a:t>
            </a:r>
          </a:p>
        </p:txBody>
      </p:sp>
      <p:pic>
        <p:nvPicPr>
          <p:cNvPr id="7" name="Graphic 21">
            <a:extLst>
              <a:ext uri="{FF2B5EF4-FFF2-40B4-BE49-F238E27FC236}">
                <a16:creationId xmlns:a16="http://schemas.microsoft.com/office/drawing/2014/main" id="{6CC3B382-B5ED-C4D2-3A5D-3666E2639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5726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04029-EB3C-9B55-8FDD-8AB2AEB041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E9906B-F70A-29C1-EE91-D0A8AC6A6AAD}"/>
              </a:ext>
            </a:extLst>
          </p:cNvPr>
          <p:cNvSpPr/>
          <p:nvPr/>
        </p:nvSpPr>
        <p:spPr>
          <a:xfrm>
            <a:off x="334537" y="1825467"/>
            <a:ext cx="1144115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8821D3-43F1-6CA5-4FBF-262954368B65}"/>
              </a:ext>
            </a:extLst>
          </p:cNvPr>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إنشاء وبيع </a:t>
            </a:r>
            <a:r>
              <a:rPr lang="en-US" sz="2400" b="1" dirty="0">
                <a:latin typeface="Alexandria" pitchFamily="2" charset="-78"/>
                <a:cs typeface="Alexandria" pitchFamily="2" charset="-78"/>
              </a:rPr>
              <a:t>NFTs </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D642F68-113E-BDBA-7724-564DDFB6AD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FB120E-2D0D-7F81-D63F-02CEADA7A25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1C18D0-12B8-B0E4-ED21-8A8841B3A26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ED1A151-0901-9792-0822-F7F276F20968}"/>
              </a:ext>
            </a:extLst>
          </p:cNvPr>
          <p:cNvSpPr txBox="1"/>
          <p:nvPr/>
        </p:nvSpPr>
        <p:spPr>
          <a:xfrm>
            <a:off x="416312" y="1749482"/>
            <a:ext cx="11281317" cy="4482702"/>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لإنشاء وبيع الرموز غير القابلة للاستبدال </a:t>
            </a:r>
            <a:r>
              <a:rPr lang="en-US" sz="1600" u="sng" dirty="0">
                <a:latin typeface="Alexandria" pitchFamily="2" charset="-78"/>
                <a:cs typeface="Alexandria" pitchFamily="2" charset="-78"/>
              </a:rPr>
              <a:t>NFTs</a:t>
            </a:r>
            <a:r>
              <a:rPr lang="ar-EG" sz="1600" u="sng" dirty="0">
                <a:latin typeface="Alexandria" pitchFamily="2" charset="-78"/>
                <a:cs typeface="Alexandria" pitchFamily="2" charset="-78"/>
              </a:rPr>
              <a:t>، يمكن اتباع الخطوات التالية: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اختيار نوع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حدد نوع الأصول التي تريد تحويلها إلى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مثل الصور، الفيديوهات، الموسيقى، أو العناصر الرقمية الأخرى.</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تحديد البلوك تشين: اختر شبكة بلوك تشين تدعم إنشاء </a:t>
            </a:r>
            <a:r>
              <a:rPr lang="en-US" sz="1600" dirty="0">
                <a:latin typeface="Alexandria" pitchFamily="2" charset="-78"/>
                <a:cs typeface="Alexandria" pitchFamily="2" charset="-78"/>
              </a:rPr>
              <a:t>NFTs، </a:t>
            </a:r>
            <a:r>
              <a:rPr lang="ar-EG" sz="1600" dirty="0">
                <a:latin typeface="Alexandria" pitchFamily="2" charset="-78"/>
                <a:cs typeface="Alexandria" pitchFamily="2" charset="-78"/>
              </a:rPr>
              <a:t>مثل شبكة "</a:t>
            </a:r>
            <a:r>
              <a:rPr lang="ar-EG" sz="1600" dirty="0" err="1">
                <a:latin typeface="Alexandria" pitchFamily="2" charset="-78"/>
                <a:cs typeface="Alexandria" pitchFamily="2" charset="-78"/>
              </a:rPr>
              <a:t>إيثيريوم</a:t>
            </a:r>
            <a:r>
              <a:rPr lang="ar-EG" sz="1600" dirty="0">
                <a:latin typeface="Alexandria" pitchFamily="2" charset="-78"/>
                <a:cs typeface="Alexandria" pitchFamily="2" charset="-78"/>
              </a:rPr>
              <a:t>" أو "سولانا"، حيث تحتوي كل شبكة على مميزات وتكاليف مختلفة لسك الـ </a:t>
            </a:r>
            <a:r>
              <a:rPr lang="en-US" sz="1600" dirty="0">
                <a:latin typeface="Alexandria" pitchFamily="2" charset="-78"/>
                <a:cs typeface="Alexandria" pitchFamily="2" charset="-78"/>
              </a:rPr>
              <a:t>NFT.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إنشاء محفظة رقمية: قم بإنشاء محفظة رقمية مثل </a:t>
            </a:r>
            <a:r>
              <a:rPr lang="en-US" sz="1600" dirty="0">
                <a:latin typeface="Alexandria" pitchFamily="2" charset="-78"/>
                <a:cs typeface="Alexandria" pitchFamily="2" charset="-78"/>
              </a:rPr>
              <a:t>MetaMask </a:t>
            </a:r>
            <a:r>
              <a:rPr lang="ar-EG" sz="1600" dirty="0">
                <a:latin typeface="Alexandria" pitchFamily="2" charset="-78"/>
                <a:cs typeface="Alexandria" pitchFamily="2" charset="-78"/>
              </a:rPr>
              <a:t>وادخل إليها بعض العملات الرقمية (</a:t>
            </a:r>
            <a:r>
              <a:rPr lang="en-US" sz="1600" dirty="0">
                <a:latin typeface="Alexandria" pitchFamily="2" charset="-78"/>
                <a:cs typeface="Alexandria" pitchFamily="2" charset="-78"/>
              </a:rPr>
              <a:t>ETH </a:t>
            </a:r>
            <a:r>
              <a:rPr lang="ar-EG" sz="1600" dirty="0">
                <a:latin typeface="Alexandria" pitchFamily="2" charset="-78"/>
                <a:cs typeface="Alexandria" pitchFamily="2" charset="-78"/>
              </a:rPr>
              <a:t>غالباً)، التي ستستخدمها لتغطية تكاليف سك وبيع </a:t>
            </a:r>
            <a:r>
              <a:rPr lang="en-US" sz="1600" dirty="0">
                <a:latin typeface="Alexandria" pitchFamily="2" charset="-78"/>
                <a:cs typeface="Alexandria" pitchFamily="2" charset="-78"/>
              </a:rPr>
              <a:t>NFT.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اختيار منصة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اختر منصة تدعم عمليات سك وبيع الـ </a:t>
            </a:r>
            <a:r>
              <a:rPr lang="en-US" sz="1600" dirty="0">
                <a:latin typeface="Alexandria" pitchFamily="2" charset="-78"/>
                <a:cs typeface="Alexandria" pitchFamily="2" charset="-78"/>
              </a:rPr>
              <a:t>NFTs </a:t>
            </a:r>
            <a:r>
              <a:rPr lang="ar-EG" sz="1600" dirty="0">
                <a:latin typeface="Alexandria" pitchFamily="2" charset="-78"/>
                <a:cs typeface="Alexandria" pitchFamily="2" charset="-78"/>
              </a:rPr>
              <a:t>مثل </a:t>
            </a:r>
            <a:r>
              <a:rPr lang="en-US" sz="1600" dirty="0" err="1">
                <a:latin typeface="Alexandria" pitchFamily="2" charset="-78"/>
                <a:cs typeface="Alexandria" pitchFamily="2" charset="-78"/>
              </a:rPr>
              <a:t>OpenSea</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أو </a:t>
            </a:r>
            <a:r>
              <a:rPr lang="en-US" sz="1600" dirty="0" err="1">
                <a:latin typeface="Alexandria" pitchFamily="2" charset="-78"/>
                <a:cs typeface="Alexandria" pitchFamily="2" charset="-78"/>
              </a:rPr>
              <a:t>Rarible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حيث تتيح لك هذه المنصات عرض الأصول الرقمية وبيعها للجمهور.</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سك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قم بتحميل الأصول على المنصة وتحديد التفاصيل الأساسية، مثل العنوان والوصف والسعر. سيتطلب منك دفع رسوم معينة لسك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وتحويله إلى أصل رقمي قابل للتداول.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عرض وبيع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بعد سك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يمكنك عرضها للبيع على المنصة، بسعر ثابت أو عن طريق المزاد.</a:t>
            </a:r>
          </a:p>
        </p:txBody>
      </p:sp>
      <p:pic>
        <p:nvPicPr>
          <p:cNvPr id="7" name="Graphic 21">
            <a:extLst>
              <a:ext uri="{FF2B5EF4-FFF2-40B4-BE49-F238E27FC236}">
                <a16:creationId xmlns:a16="http://schemas.microsoft.com/office/drawing/2014/main" id="{D5C65043-BE19-39AD-6641-6CECE12936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0480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EF8E3-A857-2F14-7A33-180709128A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507900-3124-3EE2-F7E7-F45DF9969B58}"/>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2A341B0-F55A-0C70-D0E9-17D3ADCD8EB5}"/>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سؤال</a:t>
            </a:r>
          </a:p>
        </p:txBody>
      </p:sp>
      <p:sp>
        <p:nvSpPr>
          <p:cNvPr id="5" name="Rectangle 4">
            <a:extLst>
              <a:ext uri="{FF2B5EF4-FFF2-40B4-BE49-F238E27FC236}">
                <a16:creationId xmlns:a16="http://schemas.microsoft.com/office/drawing/2014/main" id="{308CA15F-B95D-E0DD-5F8A-2D1428D90F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47A474-D092-EC4D-C811-E4D9C175812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810B1B-EA7D-E523-6C1B-FD0B5D91C92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6984AE7-19E0-93AF-74A5-0882A68A4D47}"/>
              </a:ext>
            </a:extLst>
          </p:cNvPr>
          <p:cNvSpPr txBox="1"/>
          <p:nvPr/>
        </p:nvSpPr>
        <p:spPr>
          <a:xfrm>
            <a:off x="689640" y="3149476"/>
            <a:ext cx="10541000" cy="665760"/>
          </a:xfrm>
          <a:prstGeom prst="rect">
            <a:avLst/>
          </a:prstGeom>
          <a:noFill/>
        </p:spPr>
        <p:txBody>
          <a:bodyPr wrap="square" rtlCol="0">
            <a:spAutoFit/>
          </a:bodyPr>
          <a:lstStyle/>
          <a:p>
            <a:pPr algn="ctr" rtl="1">
              <a:lnSpc>
                <a:spcPct val="150000"/>
              </a:lnSpc>
            </a:pPr>
            <a:r>
              <a:rPr lang="ar-EG" sz="2800" b="1" dirty="0">
                <a:solidFill>
                  <a:srgbClr val="FF0000"/>
                </a:solidFill>
                <a:latin typeface="Alexandria" pitchFamily="2" charset="-78"/>
                <a:cs typeface="Alexandria" pitchFamily="2" charset="-78"/>
              </a:rPr>
              <a:t>كيف يمكن أن يساعد الذكاء الاصطناعي وسائل الإعلام؟</a:t>
            </a:r>
          </a:p>
        </p:txBody>
      </p:sp>
      <p:pic>
        <p:nvPicPr>
          <p:cNvPr id="7" name="Graphic 21">
            <a:extLst>
              <a:ext uri="{FF2B5EF4-FFF2-40B4-BE49-F238E27FC236}">
                <a16:creationId xmlns:a16="http://schemas.microsoft.com/office/drawing/2014/main" id="{20BB1973-913F-C24B-3979-DDDA9A33D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04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86945-E869-DC1D-4D7C-8940A470C6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400F22-61ED-5F3D-525B-13F9AC18D65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FDD260-C1FE-D350-5185-1EF28B212DD3}"/>
              </a:ext>
            </a:extLst>
          </p:cNvPr>
          <p:cNvSpPr txBox="1"/>
          <p:nvPr/>
        </p:nvSpPr>
        <p:spPr>
          <a:xfrm>
            <a:off x="2735444" y="662121"/>
            <a:ext cx="6784612"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يمكن أن يساعد الذكاء الاصطناعي وسائل الإعلام؟</a:t>
            </a:r>
          </a:p>
        </p:txBody>
      </p:sp>
      <p:sp>
        <p:nvSpPr>
          <p:cNvPr id="5" name="Rectangle 4">
            <a:extLst>
              <a:ext uri="{FF2B5EF4-FFF2-40B4-BE49-F238E27FC236}">
                <a16:creationId xmlns:a16="http://schemas.microsoft.com/office/drawing/2014/main" id="{E944CB19-43D9-692C-6143-186FBEFF46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C1130A-E845-E53D-511A-62833C0693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860F12-8CED-2826-2874-3C4102B9E5C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00B5C8C-A6E8-7694-E1D4-15150F6DD190}"/>
              </a:ext>
            </a:extLst>
          </p:cNvPr>
          <p:cNvSpPr txBox="1"/>
          <p:nvPr/>
        </p:nvSpPr>
        <p:spPr>
          <a:xfrm>
            <a:off x="825500" y="2005753"/>
            <a:ext cx="10541000" cy="35132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يساعد الذكاء الاصطناعي وسائل الإعلام بطرق متعددة، منها:</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تحليل البيانات وإنتاج المحتوى: </a:t>
            </a:r>
            <a:r>
              <a:rPr lang="ar-EG" sz="1600" dirty="0">
                <a:latin typeface="Alexandria" pitchFamily="2" charset="-78"/>
                <a:cs typeface="Alexandria" pitchFamily="2" charset="-78"/>
              </a:rPr>
              <a:t>يمكن للذكاء الاصطناعي تحليل كميات ضخمة من البيانات بسرعة، مما يسمح للصحفيين بإعداد تقارير وتحليلات أكثر دقة. على سبيل المثال، يمكن أن يُستخدم لتحليل البيانات المالية أو سجلات وسائل التواصل الاجتماعي للكشف عن القصص المخفية وتوليد محتوى إعلامي جديد.</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تخصيص المحتوى والتفاعل مع الجمهور: </a:t>
            </a:r>
            <a:r>
              <a:rPr lang="ar-EG" sz="1600" dirty="0">
                <a:latin typeface="Alexandria" pitchFamily="2" charset="-78"/>
                <a:cs typeface="Alexandria" pitchFamily="2" charset="-78"/>
              </a:rPr>
              <a:t>يمكن للذكاء الاصطناعي تحسين تجربة المستخدم عبر تخصيص المحتوى وفقًا لاهتمامات الجمهور، مما يزيد من تفاعلهم مع الوسائل الإعلامية. وتساعد هذه التقنية في تقديم توصيات ومواضيع تتماشى مع رغبات المشاهدين أو القراء.</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تحسين الكفاءة وتقليل التحيز: </a:t>
            </a:r>
            <a:r>
              <a:rPr lang="ar-EG" sz="1600" dirty="0">
                <a:latin typeface="Alexandria" pitchFamily="2" charset="-78"/>
                <a:cs typeface="Alexandria" pitchFamily="2" charset="-78"/>
              </a:rPr>
              <a:t>يساعد الذكاء الاصطناعي الصحفيين على تقديم تقارير غير متحيزة من خلال الاستناد إلى رؤى وبيانات موضوعية، مما يساهم في نشر معلومات دقيقة وموثوقة.</a:t>
            </a:r>
          </a:p>
        </p:txBody>
      </p:sp>
      <p:pic>
        <p:nvPicPr>
          <p:cNvPr id="7" name="Graphic 21">
            <a:extLst>
              <a:ext uri="{FF2B5EF4-FFF2-40B4-BE49-F238E27FC236}">
                <a16:creationId xmlns:a16="http://schemas.microsoft.com/office/drawing/2014/main" id="{E18ADAD1-5A9D-A148-9428-CD91F0BDE9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5150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8928E-F4D2-923E-3712-E9B719AB74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CAADD1-66F9-5792-78DE-2F49D43A4AC7}"/>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AE00BA-37AE-3446-0CF1-7B2116C75C7B}"/>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سؤال</a:t>
            </a:r>
          </a:p>
        </p:txBody>
      </p:sp>
      <p:sp>
        <p:nvSpPr>
          <p:cNvPr id="5" name="Rectangle 4">
            <a:extLst>
              <a:ext uri="{FF2B5EF4-FFF2-40B4-BE49-F238E27FC236}">
                <a16:creationId xmlns:a16="http://schemas.microsoft.com/office/drawing/2014/main" id="{7D37D983-73EE-EEE1-A67D-34CBC7AD6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55B87F-7879-600E-1685-EC330F9CE9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6E1329-690F-0DF9-8091-9BEC918BA45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2FF53DB-0615-D50D-8283-242EEA016129}"/>
              </a:ext>
            </a:extLst>
          </p:cNvPr>
          <p:cNvSpPr txBox="1"/>
          <p:nvPr/>
        </p:nvSpPr>
        <p:spPr>
          <a:xfrm>
            <a:off x="825500" y="3073779"/>
            <a:ext cx="10541000" cy="583814"/>
          </a:xfrm>
          <a:prstGeom prst="rect">
            <a:avLst/>
          </a:prstGeom>
          <a:noFill/>
        </p:spPr>
        <p:txBody>
          <a:bodyPr wrap="square" rtlCol="0">
            <a:spAutoFit/>
          </a:bodyPr>
          <a:lstStyle/>
          <a:p>
            <a:pPr algn="ctr" rtl="1">
              <a:lnSpc>
                <a:spcPct val="150000"/>
              </a:lnSpc>
            </a:pPr>
            <a:r>
              <a:rPr lang="ar-EG" sz="2400" b="1" dirty="0">
                <a:solidFill>
                  <a:srgbClr val="FF0000"/>
                </a:solidFill>
                <a:latin typeface="Alexandria" pitchFamily="2" charset="-78"/>
                <a:cs typeface="Alexandria" pitchFamily="2" charset="-78"/>
              </a:rPr>
              <a:t>كيف يساعد الذكاء الاصطناعي في تطوير وتحسين جودة المحتوى؟ </a:t>
            </a:r>
          </a:p>
        </p:txBody>
      </p:sp>
      <p:pic>
        <p:nvPicPr>
          <p:cNvPr id="7" name="Graphic 21">
            <a:extLst>
              <a:ext uri="{FF2B5EF4-FFF2-40B4-BE49-F238E27FC236}">
                <a16:creationId xmlns:a16="http://schemas.microsoft.com/office/drawing/2014/main" id="{A6388A22-D113-E23B-1600-F80A6D1D3D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2901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1D3F9-D108-199F-93C8-D06B17187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6AC8F2-033A-4AE4-D736-7113DA1CEAA0}"/>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93E22B-AA18-04F8-C85B-18272C74AC71}"/>
              </a:ext>
            </a:extLst>
          </p:cNvPr>
          <p:cNvSpPr txBox="1"/>
          <p:nvPr/>
        </p:nvSpPr>
        <p:spPr>
          <a:xfrm>
            <a:off x="2735444" y="649543"/>
            <a:ext cx="678461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يساعد الذكاء الاصطناعي في تطوير وتحسين جودة المحتوى؟</a:t>
            </a:r>
          </a:p>
        </p:txBody>
      </p:sp>
      <p:sp>
        <p:nvSpPr>
          <p:cNvPr id="5" name="Rectangle 4">
            <a:extLst>
              <a:ext uri="{FF2B5EF4-FFF2-40B4-BE49-F238E27FC236}">
                <a16:creationId xmlns:a16="http://schemas.microsoft.com/office/drawing/2014/main" id="{F37DE463-4A7D-8486-A378-DD5912EEAE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4F3AB5-C8B3-A219-9DED-EC6AFA66F3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30E367-01FA-C01D-FC52-57F01FA8D1F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DB0D17A-8D15-B012-99C3-9F35C7E28CD1}"/>
              </a:ext>
            </a:extLst>
          </p:cNvPr>
          <p:cNvSpPr txBox="1"/>
          <p:nvPr/>
        </p:nvSpPr>
        <p:spPr>
          <a:xfrm>
            <a:off x="825500" y="200575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يمكن أن تستفيد المؤسسات الصحفية والإخبارية من تأثيرات "الذكاء الاصطناعي" عبر أتمتة العمليات المهنية وإنتاج الأخبار الروتينية، وستسهم في إنضاج المعالجات المهنية للقصص الخبرية، من جانب تقدير وتحليل الاتجاهات المُعقدة للأحداث بصورة سريعة تنبؤية.</a:t>
            </a:r>
          </a:p>
          <a:p>
            <a:pPr algn="just" rtl="1">
              <a:lnSpc>
                <a:spcPct val="150000"/>
              </a:lnSpc>
            </a:pPr>
            <a:r>
              <a:rPr lang="ar-EG" sz="1600" dirty="0">
                <a:latin typeface="Alexandria" pitchFamily="2" charset="-78"/>
                <a:cs typeface="Alexandria" pitchFamily="2" charset="-78"/>
              </a:rPr>
              <a:t>كما يوفّر الذكاء الاصطناعي أدوات لمساعدة العاملين في مجال الصحافة على تحديد الأخبار الزائفة، مما يمنح المحررين الفرصة لبناء التقارير بشكل متوازن وموضوعي غير متحيز، مستندين إلى تحليل المعلومات الدقيق وليس العاطفة الشخصية أو المسيسة، وسيكون لذلك تأثيرات إيجابية على تلك المؤسسات منها – على سبيل المثال لا الحصر – تخفيف العبء المالي عنها، وتطوير مخرجاتها الإخبارية للصمود في وجه التنافس الإعلامي الشرس، وأهم من ذلك تطوير الأداء المهني للصحفيين وقدراتهم بما يوائم متطلبات المستقبل الجديد.</a:t>
            </a:r>
          </a:p>
        </p:txBody>
      </p:sp>
      <p:pic>
        <p:nvPicPr>
          <p:cNvPr id="7" name="Graphic 21">
            <a:extLst>
              <a:ext uri="{FF2B5EF4-FFF2-40B4-BE49-F238E27FC236}">
                <a16:creationId xmlns:a16="http://schemas.microsoft.com/office/drawing/2014/main" id="{EB281532-75EA-849C-71BD-545DA0AE11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687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E85D8-C963-2DE0-A5AA-0AA163DB6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C4A82-3A9D-39EF-60F7-8D438152E526}"/>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01A537C-8B54-7594-E8FA-30BD5E96B1EB}"/>
              </a:ext>
            </a:extLst>
          </p:cNvPr>
          <p:cNvSpPr txBox="1"/>
          <p:nvPr/>
        </p:nvSpPr>
        <p:spPr>
          <a:xfrm>
            <a:off x="2735444" y="649543"/>
            <a:ext cx="678461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يساعد الذكاء الاصطناعي في تطوير وتحسين جودة المحتوى؟</a:t>
            </a:r>
          </a:p>
        </p:txBody>
      </p:sp>
      <p:sp>
        <p:nvSpPr>
          <p:cNvPr id="5" name="Rectangle 4">
            <a:extLst>
              <a:ext uri="{FF2B5EF4-FFF2-40B4-BE49-F238E27FC236}">
                <a16:creationId xmlns:a16="http://schemas.microsoft.com/office/drawing/2014/main" id="{68EB6502-0D0C-5613-54BD-BF9E8EA749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CFA427-A5B8-C02C-9BFB-9FE2F92849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F7BF02D-24BA-F555-E87E-80DB4AE39AF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D054617-D5A9-ED71-4FB7-000D2FAE1D52}"/>
              </a:ext>
            </a:extLst>
          </p:cNvPr>
          <p:cNvSpPr txBox="1"/>
          <p:nvPr/>
        </p:nvSpPr>
        <p:spPr>
          <a:xfrm>
            <a:off x="825500" y="2005753"/>
            <a:ext cx="10541000" cy="392870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يساهم الذكاء الاصطناعي في تطوير وسائل الإعلام عبر توفير مجموعة من الحلول المتقدمة، ومنها:</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ضخ ومعالجة الأخبار: </a:t>
            </a:r>
            <a:r>
              <a:rPr lang="ar-EG" sz="1600" dirty="0">
                <a:latin typeface="Alexandria" pitchFamily="2" charset="-78"/>
                <a:cs typeface="Alexandria" pitchFamily="2" charset="-78"/>
              </a:rPr>
              <a:t>يُستخدم الذكاء الاصطناعي لمعالجة كميات ضخمة من الأخبار بشكل آني، مما يتيح نشر الأخبار بسرعة ودقة، مع تقليل التكرار وتحسين جودة المحتوى.</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جمع المعلومات والتحقق منها: </a:t>
            </a:r>
            <a:r>
              <a:rPr lang="ar-EG" sz="1600" dirty="0">
                <a:latin typeface="Alexandria" pitchFamily="2" charset="-78"/>
                <a:cs typeface="Alexandria" pitchFamily="2" charset="-78"/>
              </a:rPr>
              <a:t>يمكن لأدوات الذكاء الاصطناعي أن تجمع المعلومات من مصادر متعددة بسرعة وتتحقق من مصداقيتها، مما يُعزز موثوقية الأخبار ويقلل من انتشار المعلومات المغلوطة.</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جمع وفلترة وتحليل البيانات الضخمة: </a:t>
            </a:r>
            <a:r>
              <a:rPr lang="ar-EG" sz="1600" dirty="0">
                <a:latin typeface="Alexandria" pitchFamily="2" charset="-78"/>
                <a:cs typeface="Alexandria" pitchFamily="2" charset="-78"/>
              </a:rPr>
              <a:t>عبر تقنيات جمع البيانات، يمكن للذكاء الاصطناعي تحليل البيانات الضخمة بفعالية لاستخلاص رؤى قيمة، ما يساهم في توجيه القرارات الإعلامية نحو محتوًى يناسب اهتمامات الجمهور.</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تسهيل التواصل مع المراسلين: </a:t>
            </a:r>
            <a:r>
              <a:rPr lang="ar-EG" sz="1600" dirty="0">
                <a:latin typeface="Alexandria" pitchFamily="2" charset="-78"/>
                <a:cs typeface="Alexandria" pitchFamily="2" charset="-78"/>
              </a:rPr>
              <a:t>عبر الذكاء الاصطناعي، يمكن تحسين آليات التواصل مع المراسلين عن طريق استخدام الدردشة الآلية أو منصات التنسيق الذكية، مما يساهم في تسريع تبادل المعلومات.</a:t>
            </a:r>
          </a:p>
        </p:txBody>
      </p:sp>
      <p:pic>
        <p:nvPicPr>
          <p:cNvPr id="7" name="Graphic 21">
            <a:extLst>
              <a:ext uri="{FF2B5EF4-FFF2-40B4-BE49-F238E27FC236}">
                <a16:creationId xmlns:a16="http://schemas.microsoft.com/office/drawing/2014/main" id="{CB2076AB-CB3A-01F5-25D9-DB524AC1B7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069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ED0A-4198-A9C3-3708-7242660267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C80B29-AB57-0E61-3594-E52AED6F21EC}"/>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9AFE08-9AF0-75F2-71BE-A7E5A1A256D5}"/>
              </a:ext>
            </a:extLst>
          </p:cNvPr>
          <p:cNvSpPr txBox="1"/>
          <p:nvPr/>
        </p:nvSpPr>
        <p:spPr>
          <a:xfrm>
            <a:off x="2735444" y="649543"/>
            <a:ext cx="678461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يساعد الذكاء الاصطناعي في تطوير وتحسين جودة المحتوى؟</a:t>
            </a:r>
          </a:p>
        </p:txBody>
      </p:sp>
      <p:sp>
        <p:nvSpPr>
          <p:cNvPr id="5" name="Rectangle 4">
            <a:extLst>
              <a:ext uri="{FF2B5EF4-FFF2-40B4-BE49-F238E27FC236}">
                <a16:creationId xmlns:a16="http://schemas.microsoft.com/office/drawing/2014/main" id="{177596AA-800E-7064-4ACE-C8E159879C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38DE84-2AAA-A9F7-5A0E-723608525B8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DFC5ED-55E8-AEDC-3AD8-4F17927E4DF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22EC150-318F-6232-A93C-10E516F9AA51}"/>
              </a:ext>
            </a:extLst>
          </p:cNvPr>
          <p:cNvSpPr txBox="1"/>
          <p:nvPr/>
        </p:nvSpPr>
        <p:spPr>
          <a:xfrm>
            <a:off x="825500" y="1902262"/>
            <a:ext cx="10541000" cy="402103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(تابع) يساهم الذكاء الاصطناعي في تطوير وسائل الإعلام عبر توفير مجموعة من الحلول المتقدمة، ومنها:</a:t>
            </a:r>
          </a:p>
          <a:p>
            <a:pPr marL="285750" indent="-285750" algn="just" rtl="1">
              <a:lnSpc>
                <a:spcPct val="200000"/>
              </a:lnSpc>
              <a:buFont typeface="Wingdings" panose="05000000000000000000" pitchFamily="2" charset="2"/>
              <a:buChar char="q"/>
            </a:pPr>
            <a:r>
              <a:rPr lang="ar-EG" b="1" dirty="0">
                <a:solidFill>
                  <a:srgbClr val="4472C4"/>
                </a:solidFill>
                <a:latin typeface="Alexandria" pitchFamily="2" charset="-78"/>
                <a:cs typeface="Alexandria" pitchFamily="2" charset="-78"/>
              </a:rPr>
              <a:t>تأمين وصول المعلومات بين أطراف متعددة: </a:t>
            </a:r>
            <a:r>
              <a:rPr lang="ar-EG" sz="1600" dirty="0">
                <a:latin typeface="Alexandria" pitchFamily="2" charset="-78"/>
                <a:cs typeface="Alexandria" pitchFamily="2" charset="-78"/>
              </a:rPr>
              <a:t>الذكاء الاصطناعي يُعزز من أمان نقل المعلومات ويضمن وصولها إلى الأطراف المستهدفة بدقة وخصوصية، خاصةً عند التعامل مع بيانات حساسة أو سرية.</a:t>
            </a:r>
          </a:p>
          <a:p>
            <a:pPr marL="285750" indent="-285750" algn="just" rtl="1">
              <a:lnSpc>
                <a:spcPct val="200000"/>
              </a:lnSpc>
              <a:buFont typeface="Wingdings" panose="05000000000000000000" pitchFamily="2" charset="2"/>
              <a:buChar char="q"/>
            </a:pPr>
            <a:r>
              <a:rPr lang="ar-EG" b="1" dirty="0">
                <a:solidFill>
                  <a:srgbClr val="4472C4"/>
                </a:solidFill>
                <a:latin typeface="Alexandria" pitchFamily="2" charset="-78"/>
                <a:cs typeface="Alexandria" pitchFamily="2" charset="-78"/>
              </a:rPr>
              <a:t>تفريغ محتوى المقابلات والحصول على نصوص جاهزة: </a:t>
            </a:r>
            <a:r>
              <a:rPr lang="ar-EG" sz="1600" dirty="0">
                <a:latin typeface="Alexandria" pitchFamily="2" charset="-78"/>
                <a:cs typeface="Alexandria" pitchFamily="2" charset="-78"/>
              </a:rPr>
              <a:t>يمكن للذكاء الاصطناعي تحويل المقابلات الصوتية إلى نصوص مكتوبة بدقة وسرعة، مما يختصر الوقت اللازم لإعداد التقارير.</a:t>
            </a:r>
          </a:p>
          <a:p>
            <a:pPr marL="285750" indent="-285750" algn="just" rtl="1">
              <a:lnSpc>
                <a:spcPct val="200000"/>
              </a:lnSpc>
              <a:buFont typeface="Wingdings" panose="05000000000000000000" pitchFamily="2" charset="2"/>
              <a:buChar char="q"/>
            </a:pPr>
            <a:r>
              <a:rPr lang="ar-EG" b="1" dirty="0">
                <a:solidFill>
                  <a:srgbClr val="4472C4"/>
                </a:solidFill>
                <a:latin typeface="Alexandria" pitchFamily="2" charset="-78"/>
                <a:cs typeface="Alexandria" pitchFamily="2" charset="-78"/>
              </a:rPr>
              <a:t>البحث عن النصوص داخل الصوت والفيديو: </a:t>
            </a:r>
            <a:r>
              <a:rPr lang="ar-EG" sz="1600" dirty="0">
                <a:latin typeface="Alexandria" pitchFamily="2" charset="-78"/>
                <a:cs typeface="Alexandria" pitchFamily="2" charset="-78"/>
              </a:rPr>
              <a:t>تتيح أدوات الذكاء الاصطناعي خاصية البحث داخل الملفات الصوتية والفيديو، مما يسهل الوصول إلى أجزاء محددة من المحتوى لإعادة استخدامها أو الاقتباس منها، وهو مفيد لتحليل المقابلات والمحتويات الإعلامية الأخرى.</a:t>
            </a:r>
          </a:p>
        </p:txBody>
      </p:sp>
      <p:pic>
        <p:nvPicPr>
          <p:cNvPr id="7" name="Graphic 21">
            <a:extLst>
              <a:ext uri="{FF2B5EF4-FFF2-40B4-BE49-F238E27FC236}">
                <a16:creationId xmlns:a16="http://schemas.microsoft.com/office/drawing/2014/main" id="{67C1B269-AD1A-9CAF-95A5-3276FA17A2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4423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F4BC5-9129-80B1-8CDD-208259AA00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83204F-3E60-0392-36AE-B8798E131776}"/>
              </a:ext>
            </a:extLst>
          </p:cNvPr>
          <p:cNvSpPr/>
          <p:nvPr/>
        </p:nvSpPr>
        <p:spPr>
          <a:xfrm>
            <a:off x="379141" y="1311414"/>
            <a:ext cx="11463453" cy="5166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054653-64CA-6FB4-A683-B1559F32CD1E}"/>
              </a:ext>
            </a:extLst>
          </p:cNvPr>
          <p:cNvSpPr txBox="1"/>
          <p:nvPr/>
        </p:nvSpPr>
        <p:spPr>
          <a:xfrm>
            <a:off x="2948533" y="545524"/>
            <a:ext cx="6294934" cy="523220"/>
          </a:xfrm>
          <a:prstGeom prst="rect">
            <a:avLst/>
          </a:prstGeom>
          <a:noFill/>
        </p:spPr>
        <p:txBody>
          <a:bodyPr wrap="square" rtlCol="0">
            <a:spAutoFit/>
          </a:bodyPr>
          <a:lstStyle/>
          <a:p>
            <a:pPr algn="r" rtl="1"/>
            <a:r>
              <a:rPr lang="ar-EG" sz="2800" b="1">
                <a:latin typeface="Alexandria" pitchFamily="2" charset="-78"/>
                <a:cs typeface="Alexandria" pitchFamily="2" charset="-78"/>
              </a:rPr>
              <a:t>ما هي تقنية </a:t>
            </a:r>
            <a:r>
              <a:rPr lang="en-US" sz="2800" b="1">
                <a:latin typeface="Alexandria" pitchFamily="2" charset="-78"/>
                <a:cs typeface="Alexandria" pitchFamily="2" charset="-78"/>
              </a:rPr>
              <a:t>FOOH</a:t>
            </a:r>
            <a:r>
              <a:rPr lang="ar-EG" sz="2800" b="1">
                <a:latin typeface="Alexandria" pitchFamily="2" charset="-78"/>
                <a:cs typeface="Alexandria" pitchFamily="2" charset="-78"/>
              </a:rPr>
              <a:t>؟</a:t>
            </a:r>
            <a:endParaRPr lang="ar-EG" sz="28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BCA8E40-D5E3-589E-A9EC-5DA748C53986}"/>
              </a:ext>
            </a:extLst>
          </p:cNvPr>
          <p:cNvSpPr/>
          <p:nvPr/>
        </p:nvSpPr>
        <p:spPr>
          <a:xfrm>
            <a:off x="968331" y="2811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FF925E-8327-995B-ED8A-123022FB86D2}"/>
              </a:ext>
            </a:extLst>
          </p:cNvPr>
          <p:cNvSpPr txBox="1"/>
          <p:nvPr/>
        </p:nvSpPr>
        <p:spPr>
          <a:xfrm>
            <a:off x="1119760" y="37968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9EE50D4-654E-653F-2BEA-100DDF4B720A}"/>
              </a:ext>
            </a:extLst>
          </p:cNvPr>
          <p:cNvSpPr txBox="1"/>
          <p:nvPr/>
        </p:nvSpPr>
        <p:spPr>
          <a:xfrm>
            <a:off x="1213053" y="622358"/>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9C4033B-599B-45F5-FDE0-D5EA1BF2615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05B28CFA-22D3-C3E8-23A1-4D271A4C0C32}"/>
              </a:ext>
            </a:extLst>
          </p:cNvPr>
          <p:cNvGrpSpPr/>
          <p:nvPr/>
        </p:nvGrpSpPr>
        <p:grpSpPr>
          <a:xfrm>
            <a:off x="4254229" y="1757801"/>
            <a:ext cx="6991648" cy="4129486"/>
            <a:chOff x="9638943" y="2552581"/>
            <a:chExt cx="4205168" cy="1738695"/>
          </a:xfrm>
        </p:grpSpPr>
        <p:sp>
          <p:nvSpPr>
            <p:cNvPr id="4" name="Text 1"/>
            <p:cNvSpPr/>
            <p:nvPr/>
          </p:nvSpPr>
          <p:spPr>
            <a:xfrm>
              <a:off x="9638943" y="2552581"/>
              <a:ext cx="4205168" cy="1451610"/>
            </a:xfrm>
            <a:prstGeom prst="rect">
              <a:avLst/>
            </a:prstGeom>
            <a:noFill/>
            <a:ln/>
          </p:spPr>
          <p:txBody>
            <a:bodyPr wrap="square" lIns="0" tIns="0" rIns="0" bIns="0" rtlCol="0" anchor="t"/>
            <a:lstStyle/>
            <a:p>
              <a:pPr marL="0" indent="0" algn="just" rtl="1">
                <a:lnSpc>
                  <a:spcPct val="150000"/>
                </a:lnSpc>
                <a:buNone/>
              </a:pPr>
              <a:r>
                <a:rPr lang="en-US" sz="1600" b="1" dirty="0">
                  <a:solidFill>
                    <a:srgbClr val="15213F"/>
                  </a:solidFill>
                  <a:latin typeface="Alexandria" pitchFamily="2" charset="-78"/>
                  <a:ea typeface="Alexandria" pitchFamily="34" charset="-122"/>
                  <a:cs typeface="Alexandria" pitchFamily="2" charset="-78"/>
                </a:rPr>
                <a:t>Fake Out-of-Home</a:t>
              </a:r>
              <a:r>
                <a:rPr lang="en-US" sz="1600" dirty="0">
                  <a:solidFill>
                    <a:srgbClr val="15213F"/>
                  </a:solidFill>
                  <a:latin typeface="Alexandria" pitchFamily="2" charset="-78"/>
                  <a:ea typeface="Alexandria" pitchFamily="34" charset="-122"/>
                  <a:cs typeface="Alexandria" pitchFamily="2" charset="-78"/>
                </a:rPr>
                <a:t> هي إعلانات تُصنع بالكامل بتقنية الـ </a:t>
              </a:r>
              <a:r>
                <a:rPr lang="en-US" sz="1600">
                  <a:solidFill>
                    <a:srgbClr val="15213F"/>
                  </a:solidFill>
                  <a:latin typeface="Alexandria" pitchFamily="2" charset="-78"/>
                  <a:ea typeface="Alexandria" pitchFamily="34" charset="-122"/>
                  <a:cs typeface="Alexandria" pitchFamily="2" charset="-78"/>
                </a:rPr>
                <a:t>CGI  لتبدو </a:t>
              </a:r>
              <a:r>
                <a:rPr lang="en-US" sz="1600" dirty="0">
                  <a:solidFill>
                    <a:srgbClr val="15213F"/>
                  </a:solidFill>
                  <a:latin typeface="Alexandria" pitchFamily="2" charset="-78"/>
                  <a:ea typeface="Alexandria" pitchFamily="34" charset="-122"/>
                  <a:cs typeface="Alexandria" pitchFamily="2" charset="-78"/>
                </a:rPr>
                <a:t>وكأنها موجودة فعلًا في الشوارع والمعالم الواقعية — دون أن تكون </a:t>
              </a:r>
              <a:r>
                <a:rPr lang="en-US" sz="1600">
                  <a:solidFill>
                    <a:srgbClr val="15213F"/>
                  </a:solidFill>
                  <a:latin typeface="Alexandria" pitchFamily="2" charset="-78"/>
                  <a:ea typeface="Alexandria" pitchFamily="34" charset="-122"/>
                  <a:cs typeface="Alexandria" pitchFamily="2" charset="-78"/>
                </a:rPr>
                <a:t>كذلك.</a:t>
              </a:r>
              <a:endParaRPr lang="ar-EG" sz="1600">
                <a:solidFill>
                  <a:srgbClr val="15213F"/>
                </a:solidFill>
                <a:latin typeface="Alexandria" pitchFamily="2" charset="-78"/>
                <a:ea typeface="Alexandria" pitchFamily="34" charset="-122"/>
                <a:cs typeface="Alexandria" pitchFamily="2" charset="-78"/>
              </a:endParaRPr>
            </a:p>
            <a:p>
              <a:pPr marL="0" indent="0" algn="just" rtl="1">
                <a:lnSpc>
                  <a:spcPct val="150000"/>
                </a:lnSpc>
                <a:buNone/>
              </a:pPr>
              <a:endParaRPr lang="en-US" sz="1600">
                <a:solidFill>
                  <a:srgbClr val="15213F"/>
                </a:solidFill>
                <a:latin typeface="Alexandria" pitchFamily="2" charset="-78"/>
                <a:ea typeface="Alexandria" pitchFamily="34" charset="-122"/>
                <a:cs typeface="Alexandria" pitchFamily="2" charset="-78"/>
              </a:endParaRPr>
            </a:p>
            <a:p>
              <a:pPr marL="0" indent="0" algn="just" rtl="1">
                <a:lnSpc>
                  <a:spcPct val="150000"/>
                </a:lnSpc>
                <a:buNone/>
              </a:pPr>
              <a:r>
                <a:rPr lang="ar-EG" sz="1600">
                  <a:latin typeface="Alexandria" pitchFamily="2" charset="-78"/>
                  <a:cs typeface="Alexandria" pitchFamily="2" charset="-78"/>
                </a:rPr>
                <a:t>وتكمن أهمية هذه التقنية في أنّها تنقل الإعلان من مجرد عرض بصري تقليدي إلى تجربة بصرية مدهشة قادرة على خطف الانتباه بسرعة كبيرة. فبدل أن يشاهد الجمهور لوحة إعلانية عادية، يرى مشهدًا استثنائيًا، كمنتج عملاق يتحرك فوق مبنى أو عنصر بصري غير متوقع داخل موقع حقيقي، ما يجعل الإعلان أكثر إثارة للفضول، وأكثر قابلية للتذكّر والمشاركة. وهذا يتوافق مع الاتجاهات الحديثة في التسويق التي تُعلي من قيمة المحتوى الجاذب بصريًا والقابل للانتشار عبر القنوات الرقمية.</a:t>
              </a:r>
              <a:endParaRPr lang="en-US" sz="1600" dirty="0">
                <a:latin typeface="Alexandria" pitchFamily="2" charset="-78"/>
                <a:cs typeface="Alexandria" pitchFamily="2" charset="-78"/>
              </a:endParaRPr>
            </a:p>
          </p:txBody>
        </p:sp>
        <p:pic>
          <p:nvPicPr>
            <p:cNvPr id="11" name="Image 1" descr="preencoded.png"/>
            <p:cNvPicPr>
              <a:picLocks noChangeAspect="1"/>
            </p:cNvPicPr>
            <p:nvPr/>
          </p:nvPicPr>
          <p:blipFill>
            <a:blip r:embed="rId6"/>
            <a:stretch>
              <a:fillRect/>
            </a:stretch>
          </p:blipFill>
          <p:spPr>
            <a:xfrm>
              <a:off x="9778566" y="4064462"/>
              <a:ext cx="283488" cy="226814"/>
            </a:xfrm>
            <a:prstGeom prst="rect">
              <a:avLst/>
            </a:prstGeom>
          </p:spPr>
        </p:pic>
      </p:grpSp>
      <p:pic>
        <p:nvPicPr>
          <p:cNvPr id="13" name="Online Media 12" title="Looks real? It’s pure CGI magic. | FOOH video for Perfume">
            <a:hlinkClick r:id="" action="ppaction://media"/>
            <a:extLst>
              <a:ext uri="{FF2B5EF4-FFF2-40B4-BE49-F238E27FC236}">
                <a16:creationId xmlns:a16="http://schemas.microsoft.com/office/drawing/2014/main" id="{7159CB85-175A-7061-E289-2271B6B649C6}"/>
              </a:ext>
            </a:extLst>
          </p:cNvPr>
          <p:cNvPicPr>
            <a:picLocks noRot="1" noChangeAspect="1"/>
          </p:cNvPicPr>
          <p:nvPr>
            <a:videoFile r:link="rId1"/>
          </p:nvPr>
        </p:nvPicPr>
        <p:blipFill>
          <a:blip r:embed="rId7"/>
          <a:stretch>
            <a:fillRect/>
          </a:stretch>
        </p:blipFill>
        <p:spPr>
          <a:xfrm>
            <a:off x="0" y="0"/>
            <a:ext cx="3875087" cy="6858000"/>
          </a:xfrm>
          <a:prstGeom prst="rect">
            <a:avLst/>
          </a:prstGeom>
        </p:spPr>
      </p:pic>
      <p:pic>
        <p:nvPicPr>
          <p:cNvPr id="14" name="Recorded Sound">
            <a:hlinkClick r:id="" action="ppaction://media"/>
            <a:extLst>
              <a:ext uri="{FF2B5EF4-FFF2-40B4-BE49-F238E27FC236}">
                <a16:creationId xmlns:a16="http://schemas.microsoft.com/office/drawing/2014/main" id="{31ABC75E-715B-2C75-B8A3-A3F64E31CD3C}"/>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4482654" y="6367424"/>
            <a:ext cx="406400" cy="406400"/>
          </a:xfrm>
          <a:prstGeom prst="rect">
            <a:avLst/>
          </a:prstGeom>
        </p:spPr>
      </p:pic>
    </p:spTree>
    <p:extLst>
      <p:ext uri="{BB962C8B-B14F-4D97-AF65-F5344CB8AC3E}">
        <p14:creationId xmlns:p14="http://schemas.microsoft.com/office/powerpoint/2010/main" val="3352445577"/>
      </p:ext>
    </p:extLst>
  </p:cSld>
  <p:clrMapOvr>
    <a:masterClrMapping/>
  </p:clrMapOvr>
  <mc:AlternateContent xmlns:mc="http://schemas.openxmlformats.org/markup-compatibility/2006">
    <mc:Choice xmlns:p14="http://schemas.microsoft.com/office/powerpoint/2010/main" Requires="p14">
      <p:transition p14:dur="10" advTm="74219"/>
    </mc:Choice>
    <mc:Fallback>
      <p:transition advTm="742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74219"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13"/>
                </p:tgtEl>
              </p:cMediaNode>
            </p:video>
            <p:seq concurrent="1" nextAc="seek">
              <p:cTn id="11" restart="whenNotActive" fill="hold" evtFilter="cancelBubble" nodeType="interactiveSeq">
                <p:stCondLst>
                  <p:cond evt="onClick" delay="0">
                    <p:tgtEl>
                      <p:spTgt spid="13"/>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13"/>
                                        </p:tgtEl>
                                      </p:cBhvr>
                                    </p:cmd>
                                  </p:childTnLst>
                                </p:cTn>
                              </p:par>
                            </p:childTnLst>
                          </p:cTn>
                        </p:par>
                      </p:childTnLst>
                    </p:cTn>
                  </p:par>
                </p:childTnLst>
              </p:cTn>
              <p:nextCondLst>
                <p:cond evt="onClick" delay="0">
                  <p:tgtEl>
                    <p:spTgt spid="13"/>
                  </p:tgtEl>
                </p:cond>
              </p:nextCondLst>
            </p:seq>
            <p:audio>
              <p:cMediaNode vol="80000">
                <p:cTn id="16" fill="hold" display="0">
                  <p:stCondLst>
                    <p:cond delay="indefinite"/>
                  </p:stCondLst>
                  <p:endCondLst>
                    <p:cond evt="onStopAudio" delay="0">
                      <p:tgtEl>
                        <p:sldTgt/>
                      </p:tgtEl>
                    </p:cond>
                  </p:endCondLst>
                </p:cTn>
                <p:tgtEl>
                  <p:spTgt spid="1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E2DF2-5423-D8B0-1706-6FE8B2FA64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3FBFBF-DA5F-2A43-955D-FA83DB25EAEA}"/>
              </a:ext>
            </a:extLst>
          </p:cNvPr>
          <p:cNvSpPr/>
          <p:nvPr/>
        </p:nvSpPr>
        <p:spPr>
          <a:xfrm>
            <a:off x="480589" y="1409996"/>
            <a:ext cx="11463453" cy="5166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BAED031-E5C1-E64B-1601-6A486332BC66}"/>
              </a:ext>
            </a:extLst>
          </p:cNvPr>
          <p:cNvSpPr txBox="1"/>
          <p:nvPr/>
        </p:nvSpPr>
        <p:spPr>
          <a:xfrm>
            <a:off x="2948533" y="545524"/>
            <a:ext cx="6294934" cy="523220"/>
          </a:xfrm>
          <a:prstGeom prst="rect">
            <a:avLst/>
          </a:prstGeom>
          <a:noFill/>
        </p:spPr>
        <p:txBody>
          <a:bodyPr wrap="square" rtlCol="0">
            <a:spAutoFit/>
          </a:bodyPr>
          <a:lstStyle/>
          <a:p>
            <a:pPr algn="ctr" rtl="1"/>
            <a:r>
              <a:rPr lang="ar-EG" sz="2800" b="1">
                <a:latin typeface="Alexandria" pitchFamily="2" charset="-78"/>
                <a:cs typeface="Alexandria" pitchFamily="2" charset="-78"/>
              </a:rPr>
              <a:t>لماذا يغيّر </a:t>
            </a:r>
            <a:r>
              <a:rPr lang="en-US" sz="2800" b="1">
                <a:latin typeface="Alexandria" pitchFamily="2" charset="-78"/>
                <a:cs typeface="Alexandria" pitchFamily="2" charset="-78"/>
              </a:rPr>
              <a:t>FOOH </a:t>
            </a:r>
            <a:r>
              <a:rPr lang="ar-EG" sz="2800" b="1">
                <a:latin typeface="Alexandria" pitchFamily="2" charset="-78"/>
                <a:cs typeface="Alexandria" pitchFamily="2" charset="-78"/>
              </a:rPr>
              <a:t>قواعد اللعبة؟</a:t>
            </a:r>
          </a:p>
        </p:txBody>
      </p:sp>
      <p:sp>
        <p:nvSpPr>
          <p:cNvPr id="5" name="Rectangle 4">
            <a:extLst>
              <a:ext uri="{FF2B5EF4-FFF2-40B4-BE49-F238E27FC236}">
                <a16:creationId xmlns:a16="http://schemas.microsoft.com/office/drawing/2014/main" id="{9FCFA66C-CDD2-1E16-8608-715FAD42B114}"/>
              </a:ext>
            </a:extLst>
          </p:cNvPr>
          <p:cNvSpPr/>
          <p:nvPr/>
        </p:nvSpPr>
        <p:spPr>
          <a:xfrm>
            <a:off x="968331" y="2811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2084E9-CDCE-44B5-3615-B66016FA2923}"/>
              </a:ext>
            </a:extLst>
          </p:cNvPr>
          <p:cNvSpPr txBox="1"/>
          <p:nvPr/>
        </p:nvSpPr>
        <p:spPr>
          <a:xfrm>
            <a:off x="1119760" y="37968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E527CD-4E7F-7253-13D4-7A740E4EDB15}"/>
              </a:ext>
            </a:extLst>
          </p:cNvPr>
          <p:cNvSpPr txBox="1"/>
          <p:nvPr/>
        </p:nvSpPr>
        <p:spPr>
          <a:xfrm>
            <a:off x="1213053" y="622358"/>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442FD23-1903-D0E0-3C33-38EBF7A344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E19C30E3-6DF0-6B95-7ECA-59129A47F27D}"/>
              </a:ext>
            </a:extLst>
          </p:cNvPr>
          <p:cNvGrpSpPr/>
          <p:nvPr/>
        </p:nvGrpSpPr>
        <p:grpSpPr>
          <a:xfrm>
            <a:off x="793908" y="1686558"/>
            <a:ext cx="10836813" cy="2385786"/>
            <a:chOff x="793909" y="3672007"/>
            <a:chExt cx="13042701" cy="2047994"/>
          </a:xfrm>
        </p:grpSpPr>
        <p:sp>
          <p:nvSpPr>
            <p:cNvPr id="2" name="Shape 1"/>
            <p:cNvSpPr/>
            <p:nvPr/>
          </p:nvSpPr>
          <p:spPr>
            <a:xfrm>
              <a:off x="9640252" y="3672007"/>
              <a:ext cx="4196358" cy="2047994"/>
            </a:xfrm>
            <a:prstGeom prst="roundRect">
              <a:avLst>
                <a:gd name="adj" fmla="val 4652"/>
              </a:avLst>
            </a:prstGeom>
            <a:solidFill>
              <a:srgbClr val="E9ECF2"/>
            </a:solidFill>
            <a:ln w="7620">
              <a:solidFill>
                <a:srgbClr val="CFD2D8"/>
              </a:solidFill>
              <a:prstDash val="solid"/>
            </a:ln>
          </p:spPr>
          <p:txBody>
            <a:bodyPr/>
            <a:lstStyle/>
            <a:p>
              <a:pPr algn="just"/>
              <a:endParaRPr lang="en-US" sz="1600"/>
            </a:p>
          </p:txBody>
        </p:sp>
        <p:sp>
          <p:nvSpPr>
            <p:cNvPr id="4" name="Text 2"/>
            <p:cNvSpPr/>
            <p:nvPr/>
          </p:nvSpPr>
          <p:spPr>
            <a:xfrm>
              <a:off x="10766941" y="3906441"/>
              <a:ext cx="2835235" cy="354330"/>
            </a:xfrm>
            <a:prstGeom prst="rect">
              <a:avLst/>
            </a:prstGeom>
            <a:noFill/>
            <a:ln/>
          </p:spPr>
          <p:txBody>
            <a:bodyPr wrap="none" lIns="0" tIns="0" rIns="0" bIns="0" rtlCol="0" anchor="t"/>
            <a:lstStyle/>
            <a:p>
              <a:pPr marL="0" indent="0" algn="just" rtl="1">
                <a:lnSpc>
                  <a:spcPts val="2750"/>
                </a:lnSpc>
                <a:buNone/>
              </a:pPr>
              <a:r>
                <a:rPr lang="en-US" sz="2000" b="1" dirty="0">
                  <a:solidFill>
                    <a:srgbClr val="15213F"/>
                  </a:solidFill>
                  <a:latin typeface="Alexandria Bold" pitchFamily="34" charset="0"/>
                  <a:ea typeface="Alexandria Bold" pitchFamily="34" charset="-122"/>
                  <a:cs typeface="Alexandria Bold" pitchFamily="34" charset="-120"/>
                </a:rPr>
                <a:t>وهم الواقعية</a:t>
              </a:r>
              <a:endParaRPr lang="en-US" sz="2000" dirty="0"/>
            </a:p>
          </p:txBody>
        </p:sp>
        <p:sp>
          <p:nvSpPr>
            <p:cNvPr id="8" name="Text 3"/>
            <p:cNvSpPr/>
            <p:nvPr/>
          </p:nvSpPr>
          <p:spPr>
            <a:xfrm>
              <a:off x="9874687" y="4396859"/>
              <a:ext cx="3727490" cy="1088708"/>
            </a:xfrm>
            <a:prstGeom prst="rect">
              <a:avLst/>
            </a:prstGeom>
            <a:noFill/>
            <a:ln/>
          </p:spPr>
          <p:txBody>
            <a:bodyPr wrap="square" lIns="0" tIns="0" rIns="0" bIns="0" rtlCol="0" anchor="t"/>
            <a:lstStyle/>
            <a:p>
              <a:pPr marL="0" indent="0" algn="just" rtl="1">
                <a:lnSpc>
                  <a:spcPts val="2850"/>
                </a:lnSpc>
                <a:buNone/>
              </a:pPr>
              <a:r>
                <a:rPr lang="en-US" sz="1600" dirty="0">
                  <a:solidFill>
                    <a:srgbClr val="15213F"/>
                  </a:solidFill>
                  <a:latin typeface="Alexandria" pitchFamily="34" charset="0"/>
                  <a:ea typeface="Alexandria" pitchFamily="34" charset="-122"/>
                  <a:cs typeface="Alexandria" pitchFamily="34" charset="-120"/>
                </a:rPr>
                <a:t>يخلق مشاهد لا يمكن تحقيقها فيزيائيًا، مما يثير الدهشة ويدفع المشاهد للتساؤل: "هل هذا حقيقي؟"</a:t>
              </a:r>
              <a:endParaRPr lang="en-US" sz="1600" dirty="0"/>
            </a:p>
          </p:txBody>
        </p:sp>
        <p:sp>
          <p:nvSpPr>
            <p:cNvPr id="9" name="Shape 4"/>
            <p:cNvSpPr/>
            <p:nvPr/>
          </p:nvSpPr>
          <p:spPr>
            <a:xfrm>
              <a:off x="5217081" y="3672007"/>
              <a:ext cx="4196358" cy="2047994"/>
            </a:xfrm>
            <a:prstGeom prst="roundRect">
              <a:avLst>
                <a:gd name="adj" fmla="val 4652"/>
              </a:avLst>
            </a:prstGeom>
            <a:solidFill>
              <a:srgbClr val="E9ECF2"/>
            </a:solidFill>
            <a:ln w="7620">
              <a:solidFill>
                <a:srgbClr val="CFD2D8"/>
              </a:solidFill>
              <a:prstDash val="solid"/>
            </a:ln>
          </p:spPr>
          <p:txBody>
            <a:bodyPr/>
            <a:lstStyle/>
            <a:p>
              <a:pPr algn="just"/>
              <a:endParaRPr lang="en-US" sz="1600"/>
            </a:p>
          </p:txBody>
        </p:sp>
        <p:sp>
          <p:nvSpPr>
            <p:cNvPr id="11" name="Text 5"/>
            <p:cNvSpPr/>
            <p:nvPr/>
          </p:nvSpPr>
          <p:spPr>
            <a:xfrm>
              <a:off x="6343769" y="3906441"/>
              <a:ext cx="2835235" cy="354330"/>
            </a:xfrm>
            <a:prstGeom prst="rect">
              <a:avLst/>
            </a:prstGeom>
            <a:noFill/>
            <a:ln/>
          </p:spPr>
          <p:txBody>
            <a:bodyPr wrap="none" lIns="0" tIns="0" rIns="0" bIns="0" rtlCol="0" anchor="t"/>
            <a:lstStyle/>
            <a:p>
              <a:pPr marL="0" indent="0" algn="just" rtl="1">
                <a:lnSpc>
                  <a:spcPts val="2750"/>
                </a:lnSpc>
                <a:buNone/>
              </a:pPr>
              <a:r>
                <a:rPr lang="en-US" sz="2000" b="1" dirty="0">
                  <a:solidFill>
                    <a:srgbClr val="15213F"/>
                  </a:solidFill>
                  <a:latin typeface="Alexandria Bold" pitchFamily="34" charset="0"/>
                  <a:ea typeface="Alexandria Bold" pitchFamily="34" charset="-122"/>
                  <a:cs typeface="Alexandria Bold" pitchFamily="34" charset="-120"/>
                </a:rPr>
                <a:t>معدل تذكّر أعلى</a:t>
              </a:r>
              <a:endParaRPr lang="en-US" sz="2000" dirty="0"/>
            </a:p>
          </p:txBody>
        </p:sp>
        <p:sp>
          <p:nvSpPr>
            <p:cNvPr id="13" name="Text 6"/>
            <p:cNvSpPr/>
            <p:nvPr/>
          </p:nvSpPr>
          <p:spPr>
            <a:xfrm>
              <a:off x="5451515" y="4396859"/>
              <a:ext cx="3727490" cy="1088708"/>
            </a:xfrm>
            <a:prstGeom prst="rect">
              <a:avLst/>
            </a:prstGeom>
            <a:noFill/>
            <a:ln/>
          </p:spPr>
          <p:txBody>
            <a:bodyPr wrap="square" lIns="0" tIns="0" rIns="0" bIns="0" rtlCol="0" anchor="t"/>
            <a:lstStyle/>
            <a:p>
              <a:pPr marL="0" indent="0" algn="just" rtl="1">
                <a:lnSpc>
                  <a:spcPts val="2850"/>
                </a:lnSpc>
                <a:buNone/>
              </a:pPr>
              <a:r>
                <a:rPr lang="en-US" sz="1600" dirty="0">
                  <a:solidFill>
                    <a:srgbClr val="15213F"/>
                  </a:solidFill>
                  <a:latin typeface="Alexandria" pitchFamily="34" charset="0"/>
                  <a:ea typeface="Alexandria" pitchFamily="34" charset="-122"/>
                  <a:cs typeface="Alexandria" pitchFamily="34" charset="-120"/>
                </a:rPr>
                <a:t>يرفع </a:t>
              </a:r>
              <a:r>
                <a:rPr lang="en-US" sz="1600" b="1" dirty="0">
                  <a:solidFill>
                    <a:srgbClr val="15213F"/>
                  </a:solidFill>
                  <a:latin typeface="Alexandria" pitchFamily="34" charset="0"/>
                  <a:ea typeface="Alexandria" pitchFamily="34" charset="-122"/>
                  <a:cs typeface="Alexandria" pitchFamily="34" charset="-120"/>
                </a:rPr>
                <a:t>Recall Rate</a:t>
              </a:r>
              <a:r>
                <a:rPr lang="en-US" sz="1600" dirty="0">
                  <a:solidFill>
                    <a:srgbClr val="15213F"/>
                  </a:solidFill>
                  <a:latin typeface="Alexandria" pitchFamily="34" charset="0"/>
                  <a:ea typeface="Alexandria" pitchFamily="34" charset="-122"/>
                  <a:cs typeface="Alexandria" pitchFamily="34" charset="-120"/>
                </a:rPr>
                <a:t> بنسبة </a:t>
              </a:r>
              <a:r>
                <a:rPr lang="en-US" sz="1600" b="1" dirty="0">
                  <a:solidFill>
                    <a:srgbClr val="15213F"/>
                  </a:solidFill>
                  <a:latin typeface="Alexandria" pitchFamily="34" charset="0"/>
                  <a:ea typeface="Alexandria" pitchFamily="34" charset="-122"/>
                  <a:cs typeface="Alexandria" pitchFamily="34" charset="-120"/>
                </a:rPr>
                <a:t>20%</a:t>
              </a:r>
              <a:r>
                <a:rPr lang="en-US" sz="1600" dirty="0">
                  <a:solidFill>
                    <a:srgbClr val="15213F"/>
                  </a:solidFill>
                  <a:latin typeface="Alexandria" pitchFamily="34" charset="0"/>
                  <a:ea typeface="Alexandria" pitchFamily="34" charset="-122"/>
                  <a:cs typeface="Alexandria" pitchFamily="34" charset="-120"/>
                </a:rPr>
                <a:t> مقارنةً بالإعلانات الخارجية التقليدية وفقًا لـ the7stars.co.uk.</a:t>
              </a:r>
              <a:endParaRPr lang="en-US" sz="1600" dirty="0"/>
            </a:p>
          </p:txBody>
        </p:sp>
        <p:sp>
          <p:nvSpPr>
            <p:cNvPr id="14" name="Shape 7"/>
            <p:cNvSpPr/>
            <p:nvPr/>
          </p:nvSpPr>
          <p:spPr>
            <a:xfrm>
              <a:off x="793909" y="3672007"/>
              <a:ext cx="4196358" cy="2047994"/>
            </a:xfrm>
            <a:prstGeom prst="roundRect">
              <a:avLst>
                <a:gd name="adj" fmla="val 4652"/>
              </a:avLst>
            </a:prstGeom>
            <a:solidFill>
              <a:srgbClr val="E9ECF2"/>
            </a:solidFill>
            <a:ln w="7620">
              <a:solidFill>
                <a:srgbClr val="CFD2D8"/>
              </a:solidFill>
              <a:prstDash val="solid"/>
            </a:ln>
          </p:spPr>
          <p:txBody>
            <a:bodyPr/>
            <a:lstStyle/>
            <a:p>
              <a:pPr algn="just"/>
              <a:endParaRPr lang="en-US" sz="1600"/>
            </a:p>
          </p:txBody>
        </p:sp>
        <p:sp>
          <p:nvSpPr>
            <p:cNvPr id="15" name="Text 8"/>
            <p:cNvSpPr/>
            <p:nvPr/>
          </p:nvSpPr>
          <p:spPr>
            <a:xfrm>
              <a:off x="1920597" y="3906441"/>
              <a:ext cx="2835235" cy="354330"/>
            </a:xfrm>
            <a:prstGeom prst="rect">
              <a:avLst/>
            </a:prstGeom>
            <a:noFill/>
            <a:ln/>
          </p:spPr>
          <p:txBody>
            <a:bodyPr wrap="none" lIns="0" tIns="0" rIns="0" bIns="0" rtlCol="0" anchor="t"/>
            <a:lstStyle/>
            <a:p>
              <a:pPr marL="0" indent="0" algn="just" rtl="1">
                <a:lnSpc>
                  <a:spcPts val="2750"/>
                </a:lnSpc>
                <a:buNone/>
              </a:pPr>
              <a:r>
                <a:rPr lang="en-US" sz="2000" b="1" dirty="0">
                  <a:solidFill>
                    <a:srgbClr val="15213F"/>
                  </a:solidFill>
                  <a:latin typeface="Alexandria Bold" pitchFamily="34" charset="0"/>
                  <a:ea typeface="Alexandria Bold" pitchFamily="34" charset="-122"/>
                  <a:cs typeface="Alexandria Bold" pitchFamily="34" charset="-120"/>
                </a:rPr>
                <a:t>انتشار فيروسي</a:t>
              </a:r>
              <a:endParaRPr lang="en-US" sz="2000" dirty="0"/>
            </a:p>
          </p:txBody>
        </p:sp>
        <p:sp>
          <p:nvSpPr>
            <p:cNvPr id="16" name="Text 9"/>
            <p:cNvSpPr/>
            <p:nvPr/>
          </p:nvSpPr>
          <p:spPr>
            <a:xfrm>
              <a:off x="1028343" y="4396859"/>
              <a:ext cx="3727490" cy="1088708"/>
            </a:xfrm>
            <a:prstGeom prst="rect">
              <a:avLst/>
            </a:prstGeom>
            <a:noFill/>
            <a:ln/>
          </p:spPr>
          <p:txBody>
            <a:bodyPr wrap="square" lIns="0" tIns="0" rIns="0" bIns="0" rtlCol="0" anchor="t"/>
            <a:lstStyle/>
            <a:p>
              <a:pPr marL="0" indent="0" algn="just" rtl="1">
                <a:lnSpc>
                  <a:spcPts val="2850"/>
                </a:lnSpc>
                <a:buNone/>
              </a:pPr>
              <a:r>
                <a:rPr lang="en-US" sz="1600" dirty="0">
                  <a:solidFill>
                    <a:srgbClr val="15213F"/>
                  </a:solidFill>
                  <a:latin typeface="Alexandria" pitchFamily="34" charset="0"/>
                  <a:ea typeface="Alexandria" pitchFamily="34" charset="-122"/>
                  <a:cs typeface="Alexandria" pitchFamily="34" charset="-120"/>
                </a:rPr>
                <a:t>تُشارَك هذه الإعلانات طوعيًا على السوشيال ميديا لأنها تثير الإعجاب والتساؤل معًا.</a:t>
              </a:r>
              <a:endParaRPr lang="en-US" sz="1600" dirty="0"/>
            </a:p>
          </p:txBody>
        </p:sp>
      </p:grpSp>
      <p:grpSp>
        <p:nvGrpSpPr>
          <p:cNvPr id="17" name="Group 16">
            <a:extLst>
              <a:ext uri="{FF2B5EF4-FFF2-40B4-BE49-F238E27FC236}">
                <a16:creationId xmlns:a16="http://schemas.microsoft.com/office/drawing/2014/main" id="{45324A40-CB65-25F6-679D-0B5DA50B37D6}"/>
              </a:ext>
            </a:extLst>
          </p:cNvPr>
          <p:cNvGrpSpPr/>
          <p:nvPr/>
        </p:nvGrpSpPr>
        <p:grpSpPr>
          <a:xfrm>
            <a:off x="793907" y="4213214"/>
            <a:ext cx="10836813" cy="2522214"/>
            <a:chOff x="6280190" y="3031808"/>
            <a:chExt cx="7556420" cy="3328154"/>
          </a:xfrm>
        </p:grpSpPr>
        <p:sp>
          <p:nvSpPr>
            <p:cNvPr id="18" name="Text 1"/>
            <p:cNvSpPr/>
            <p:nvPr/>
          </p:nvSpPr>
          <p:spPr>
            <a:xfrm>
              <a:off x="6280190" y="3031808"/>
              <a:ext cx="2329815" cy="748427"/>
            </a:xfrm>
            <a:prstGeom prst="rect">
              <a:avLst/>
            </a:prstGeom>
            <a:noFill/>
            <a:ln/>
          </p:spPr>
          <p:txBody>
            <a:bodyPr wrap="none" lIns="0" tIns="0" rIns="0" bIns="0" rtlCol="0" anchor="t"/>
            <a:lstStyle/>
            <a:p>
              <a:pPr marL="0" indent="0" algn="ctr">
                <a:lnSpc>
                  <a:spcPts val="5850"/>
                </a:lnSpc>
                <a:buNone/>
              </a:pPr>
              <a:r>
                <a:rPr lang="en-US" sz="4800" b="1" dirty="0">
                  <a:solidFill>
                    <a:srgbClr val="15213F"/>
                  </a:solidFill>
                  <a:latin typeface="Alexandria Bold" pitchFamily="34" charset="0"/>
                  <a:ea typeface="Alexandria Bold" pitchFamily="34" charset="-122"/>
                  <a:cs typeface="Alexandria Bold" pitchFamily="34" charset="-120"/>
                </a:rPr>
                <a:t>&gt;70%</a:t>
              </a:r>
              <a:endParaRPr lang="en-US" sz="4800" dirty="0"/>
            </a:p>
          </p:txBody>
        </p:sp>
        <p:sp>
          <p:nvSpPr>
            <p:cNvPr id="19" name="Text 2"/>
            <p:cNvSpPr/>
            <p:nvPr/>
          </p:nvSpPr>
          <p:spPr>
            <a:xfrm>
              <a:off x="6280190" y="4063603"/>
              <a:ext cx="2329815" cy="708660"/>
            </a:xfrm>
            <a:prstGeom prst="rect">
              <a:avLst/>
            </a:prstGeom>
            <a:noFill/>
            <a:ln/>
          </p:spPr>
          <p:txBody>
            <a:bodyPr wrap="square" lIns="0" tIns="0" rIns="0" bIns="0" rtlCol="0" anchor="t"/>
            <a:lstStyle/>
            <a:p>
              <a:pPr marL="0" indent="0" algn="ctr">
                <a:lnSpc>
                  <a:spcPts val="2750"/>
                </a:lnSpc>
                <a:buNone/>
              </a:pPr>
              <a:r>
                <a:rPr lang="en-US" b="1" dirty="0">
                  <a:solidFill>
                    <a:srgbClr val="15213F"/>
                  </a:solidFill>
                  <a:latin typeface="Alexandria Bold" pitchFamily="34" charset="0"/>
                  <a:ea typeface="Alexandria Bold" pitchFamily="34" charset="-122"/>
                  <a:cs typeface="Alexandria Bold" pitchFamily="34" charset="-120"/>
                </a:rPr>
                <a:t>View-Through Rate</a:t>
              </a:r>
              <a:endParaRPr lang="en-US" dirty="0"/>
            </a:p>
          </p:txBody>
        </p:sp>
        <p:sp>
          <p:nvSpPr>
            <p:cNvPr id="20" name="Text 3"/>
            <p:cNvSpPr/>
            <p:nvPr/>
          </p:nvSpPr>
          <p:spPr>
            <a:xfrm>
              <a:off x="6280190" y="4908352"/>
              <a:ext cx="2329815" cy="1451610"/>
            </a:xfrm>
            <a:prstGeom prst="rect">
              <a:avLst/>
            </a:prstGeom>
            <a:noFill/>
            <a:ln/>
          </p:spPr>
          <p:txBody>
            <a:bodyPr wrap="square" lIns="0" tIns="0" rIns="0" bIns="0" rtlCol="0" anchor="t"/>
            <a:lstStyle/>
            <a:p>
              <a:pPr marL="0" indent="0" algn="ctr" rtl="1">
                <a:lnSpc>
                  <a:spcPts val="2850"/>
                </a:lnSpc>
                <a:buNone/>
              </a:pPr>
              <a:r>
                <a:rPr lang="en-US" sz="1400" dirty="0">
                  <a:solidFill>
                    <a:srgbClr val="15213F"/>
                  </a:solidFill>
                  <a:latin typeface="Alexandria" pitchFamily="34" charset="0"/>
                  <a:ea typeface="Alexandria" pitchFamily="34" charset="-122"/>
                  <a:cs typeface="Alexandria" pitchFamily="34" charset="-120"/>
                </a:rPr>
                <a:t>أعلى بكثير من إعلانات السوشيال ميديا التقليدية (المصدر: AdAge)</a:t>
              </a:r>
              <a:endParaRPr lang="en-US" sz="1400" dirty="0"/>
            </a:p>
          </p:txBody>
        </p:sp>
        <p:sp>
          <p:nvSpPr>
            <p:cNvPr id="21" name="Text 4"/>
            <p:cNvSpPr/>
            <p:nvPr/>
          </p:nvSpPr>
          <p:spPr>
            <a:xfrm>
              <a:off x="8893493" y="3031808"/>
              <a:ext cx="2329815" cy="748427"/>
            </a:xfrm>
            <a:prstGeom prst="rect">
              <a:avLst/>
            </a:prstGeom>
            <a:noFill/>
            <a:ln/>
          </p:spPr>
          <p:txBody>
            <a:bodyPr wrap="none" lIns="0" tIns="0" rIns="0" bIns="0" rtlCol="0" anchor="t"/>
            <a:lstStyle/>
            <a:p>
              <a:pPr marL="0" indent="0" algn="ctr">
                <a:lnSpc>
                  <a:spcPts val="5850"/>
                </a:lnSpc>
                <a:buNone/>
              </a:pPr>
              <a:r>
                <a:rPr lang="en-US" sz="4800" b="1" dirty="0">
                  <a:solidFill>
                    <a:srgbClr val="15213F"/>
                  </a:solidFill>
                  <a:latin typeface="Alexandria Bold" pitchFamily="34" charset="0"/>
                  <a:ea typeface="Alexandria Bold" pitchFamily="34" charset="-122"/>
                  <a:cs typeface="Alexandria Bold" pitchFamily="34" charset="-120"/>
                </a:rPr>
                <a:t>4.5%</a:t>
              </a:r>
              <a:endParaRPr lang="en-US" sz="4800" dirty="0"/>
            </a:p>
          </p:txBody>
        </p:sp>
        <p:sp>
          <p:nvSpPr>
            <p:cNvPr id="22" name="Text 5"/>
            <p:cNvSpPr/>
            <p:nvPr/>
          </p:nvSpPr>
          <p:spPr>
            <a:xfrm>
              <a:off x="8893493" y="4063603"/>
              <a:ext cx="2329815" cy="354330"/>
            </a:xfrm>
            <a:prstGeom prst="rect">
              <a:avLst/>
            </a:prstGeom>
            <a:noFill/>
            <a:ln/>
          </p:spPr>
          <p:txBody>
            <a:bodyPr wrap="none" lIns="0" tIns="0" rIns="0" bIns="0" rtlCol="0" anchor="t"/>
            <a:lstStyle/>
            <a:p>
              <a:pPr marL="0" indent="0" algn="ctr" rtl="1">
                <a:lnSpc>
                  <a:spcPts val="2750"/>
                </a:lnSpc>
                <a:buNone/>
              </a:pPr>
              <a:r>
                <a:rPr lang="en-US" b="1" dirty="0">
                  <a:solidFill>
                    <a:srgbClr val="15213F"/>
                  </a:solidFill>
                  <a:latin typeface="Alexandria Bold" pitchFamily="34" charset="0"/>
                  <a:ea typeface="Alexandria Bold" pitchFamily="34" charset="-122"/>
                  <a:cs typeface="Alexandria Bold" pitchFamily="34" charset="-120"/>
                </a:rPr>
                <a:t>متوسط CTR</a:t>
              </a:r>
              <a:endParaRPr lang="en-US" dirty="0"/>
            </a:p>
          </p:txBody>
        </p:sp>
        <p:sp>
          <p:nvSpPr>
            <p:cNvPr id="23" name="Text 6"/>
            <p:cNvSpPr/>
            <p:nvPr/>
          </p:nvSpPr>
          <p:spPr>
            <a:xfrm>
              <a:off x="8893493" y="4554022"/>
              <a:ext cx="2329815" cy="1088708"/>
            </a:xfrm>
            <a:prstGeom prst="rect">
              <a:avLst/>
            </a:prstGeom>
            <a:noFill/>
            <a:ln/>
          </p:spPr>
          <p:txBody>
            <a:bodyPr wrap="square" lIns="0" tIns="0" rIns="0" bIns="0" rtlCol="0" anchor="t"/>
            <a:lstStyle/>
            <a:p>
              <a:pPr marL="0" indent="0" algn="ctr" rtl="1">
                <a:lnSpc>
                  <a:spcPts val="2850"/>
                </a:lnSpc>
                <a:buNone/>
              </a:pPr>
              <a:r>
                <a:rPr lang="en-US" sz="1400" dirty="0">
                  <a:solidFill>
                    <a:srgbClr val="15213F"/>
                  </a:solidFill>
                  <a:latin typeface="Alexandria" pitchFamily="34" charset="0"/>
                  <a:ea typeface="Alexandria" pitchFamily="34" charset="-122"/>
                  <a:cs typeface="Alexandria" pitchFamily="34" charset="-120"/>
                </a:rPr>
                <a:t>مقارنةً بـ 1.2% فقط للإعلانات الرقمية العادية</a:t>
              </a:r>
              <a:endParaRPr lang="en-US" sz="1400" dirty="0"/>
            </a:p>
          </p:txBody>
        </p:sp>
        <p:sp>
          <p:nvSpPr>
            <p:cNvPr id="24" name="Text 7"/>
            <p:cNvSpPr/>
            <p:nvPr/>
          </p:nvSpPr>
          <p:spPr>
            <a:xfrm>
              <a:off x="11506795" y="3031808"/>
              <a:ext cx="2329815" cy="748427"/>
            </a:xfrm>
            <a:prstGeom prst="rect">
              <a:avLst/>
            </a:prstGeom>
            <a:noFill/>
            <a:ln/>
          </p:spPr>
          <p:txBody>
            <a:bodyPr wrap="none" lIns="0" tIns="0" rIns="0" bIns="0" rtlCol="0" anchor="t"/>
            <a:lstStyle/>
            <a:p>
              <a:pPr marL="0" indent="0" algn="ctr">
                <a:lnSpc>
                  <a:spcPts val="5850"/>
                </a:lnSpc>
                <a:buNone/>
              </a:pPr>
              <a:r>
                <a:rPr lang="en-US" sz="4800" b="1" dirty="0">
                  <a:solidFill>
                    <a:srgbClr val="15213F"/>
                  </a:solidFill>
                  <a:latin typeface="Alexandria Bold" pitchFamily="34" charset="0"/>
                  <a:ea typeface="Alexandria Bold" pitchFamily="34" charset="-122"/>
                  <a:cs typeface="Alexandria Bold" pitchFamily="34" charset="-120"/>
                </a:rPr>
                <a:t>+20%</a:t>
              </a:r>
              <a:endParaRPr lang="en-US" sz="4800" dirty="0"/>
            </a:p>
          </p:txBody>
        </p:sp>
        <p:sp>
          <p:nvSpPr>
            <p:cNvPr id="26" name="Text 8"/>
            <p:cNvSpPr/>
            <p:nvPr/>
          </p:nvSpPr>
          <p:spPr>
            <a:xfrm>
              <a:off x="11506795" y="4063603"/>
              <a:ext cx="2329815" cy="354330"/>
            </a:xfrm>
            <a:prstGeom prst="rect">
              <a:avLst/>
            </a:prstGeom>
            <a:noFill/>
            <a:ln/>
          </p:spPr>
          <p:txBody>
            <a:bodyPr wrap="none" lIns="0" tIns="0" rIns="0" bIns="0" rtlCol="0" anchor="t"/>
            <a:lstStyle/>
            <a:p>
              <a:pPr marL="0" indent="0" algn="ctr">
                <a:lnSpc>
                  <a:spcPts val="2750"/>
                </a:lnSpc>
                <a:buNone/>
              </a:pPr>
              <a:r>
                <a:rPr lang="en-US" b="1" dirty="0">
                  <a:solidFill>
                    <a:srgbClr val="15213F"/>
                  </a:solidFill>
                  <a:latin typeface="Alexandria Bold" pitchFamily="34" charset="0"/>
                  <a:ea typeface="Alexandria Bold" pitchFamily="34" charset="-122"/>
                  <a:cs typeface="Alexandria Bold" pitchFamily="34" charset="-120"/>
                </a:rPr>
                <a:t>Recall Rate</a:t>
              </a:r>
              <a:endParaRPr lang="en-US" dirty="0"/>
            </a:p>
          </p:txBody>
        </p:sp>
        <p:sp>
          <p:nvSpPr>
            <p:cNvPr id="27" name="Text 9"/>
            <p:cNvSpPr/>
            <p:nvPr/>
          </p:nvSpPr>
          <p:spPr>
            <a:xfrm>
              <a:off x="11506795" y="4554022"/>
              <a:ext cx="2329815" cy="1088708"/>
            </a:xfrm>
            <a:prstGeom prst="rect">
              <a:avLst/>
            </a:prstGeom>
            <a:noFill/>
            <a:ln/>
          </p:spPr>
          <p:txBody>
            <a:bodyPr wrap="square" lIns="0" tIns="0" rIns="0" bIns="0" rtlCol="0" anchor="t"/>
            <a:lstStyle/>
            <a:p>
              <a:pPr marL="0" indent="0" algn="ctr" rtl="1">
                <a:lnSpc>
                  <a:spcPts val="2850"/>
                </a:lnSpc>
                <a:buNone/>
              </a:pPr>
              <a:r>
                <a:rPr lang="en-US" sz="1400" dirty="0">
                  <a:solidFill>
                    <a:srgbClr val="15213F"/>
                  </a:solidFill>
                  <a:latin typeface="Alexandria" pitchFamily="34" charset="0"/>
                  <a:ea typeface="Alexandria" pitchFamily="34" charset="-122"/>
                  <a:cs typeface="Alexandria" pitchFamily="34" charset="-120"/>
                </a:rPr>
                <a:t>يتذكر المشاهد العلامة لمدة 7 أيام كاملة بعد المشاهدة</a:t>
              </a:r>
              <a:endParaRPr lang="en-US" sz="1400" dirty="0"/>
            </a:p>
          </p:txBody>
        </p:sp>
      </p:grpSp>
      <p:pic>
        <p:nvPicPr>
          <p:cNvPr id="28" name="Recorded Sound">
            <a:hlinkClick r:id="" action="ppaction://media"/>
            <a:extLst>
              <a:ext uri="{FF2B5EF4-FFF2-40B4-BE49-F238E27FC236}">
                <a16:creationId xmlns:a16="http://schemas.microsoft.com/office/drawing/2014/main" id="{700617BD-E1B8-177A-CF37-6C439340BBE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66263" y="6329028"/>
            <a:ext cx="406400" cy="406400"/>
          </a:xfrm>
          <a:prstGeom prst="rect">
            <a:avLst/>
          </a:prstGeom>
        </p:spPr>
      </p:pic>
    </p:spTree>
    <p:extLst>
      <p:ext uri="{BB962C8B-B14F-4D97-AF65-F5344CB8AC3E}">
        <p14:creationId xmlns:p14="http://schemas.microsoft.com/office/powerpoint/2010/main" val="2350338117"/>
      </p:ext>
    </p:extLst>
  </p:cSld>
  <p:clrMapOvr>
    <a:masterClrMapping/>
  </p:clrMapOvr>
  <mc:AlternateContent xmlns:mc="http://schemas.openxmlformats.org/markup-compatibility/2006">
    <mc:Choice xmlns:p14="http://schemas.microsoft.com/office/powerpoint/2010/main" Requires="p14">
      <p:transition p14:dur="10" advTm="134150"/>
    </mc:Choice>
    <mc:Fallback>
      <p:transition advTm="1341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4150"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8"/>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FA94C-0E9C-1ADB-5D16-784C5BC8AE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523E2E-7198-9ABD-B6C3-D685FF40DEC7}"/>
              </a:ext>
            </a:extLst>
          </p:cNvPr>
          <p:cNvSpPr/>
          <p:nvPr/>
        </p:nvSpPr>
        <p:spPr>
          <a:xfrm>
            <a:off x="379141" y="1311414"/>
            <a:ext cx="11463453" cy="5166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323C08-1816-263F-E26A-FDD9CCA01299}"/>
              </a:ext>
            </a:extLst>
          </p:cNvPr>
          <p:cNvSpPr txBox="1"/>
          <p:nvPr/>
        </p:nvSpPr>
        <p:spPr>
          <a:xfrm>
            <a:off x="2948533" y="545524"/>
            <a:ext cx="6294934" cy="523220"/>
          </a:xfrm>
          <a:prstGeom prst="rect">
            <a:avLst/>
          </a:prstGeom>
          <a:noFill/>
        </p:spPr>
        <p:txBody>
          <a:bodyPr wrap="square" rtlCol="0">
            <a:spAutoFit/>
          </a:bodyPr>
          <a:lstStyle/>
          <a:p>
            <a:pPr algn="ctr" rtl="1"/>
            <a:r>
              <a:rPr lang="ar-EG" sz="2800" b="1">
                <a:latin typeface="Alexandria" pitchFamily="2" charset="-78"/>
                <a:cs typeface="Alexandria" pitchFamily="2" charset="-78"/>
              </a:rPr>
              <a:t>ما هي تقنية </a:t>
            </a:r>
            <a:r>
              <a:rPr lang="en-US" sz="2800" b="1">
                <a:latin typeface="Alexandria" pitchFamily="2" charset="-78"/>
                <a:cs typeface="Alexandria" pitchFamily="2" charset="-78"/>
              </a:rPr>
              <a:t>CGI</a:t>
            </a:r>
            <a:r>
              <a:rPr lang="ar-EG" sz="2800" b="1">
                <a:latin typeface="Alexandria" pitchFamily="2" charset="-78"/>
                <a:cs typeface="Alexandria" pitchFamily="2" charset="-78"/>
              </a:rPr>
              <a:t>؟</a:t>
            </a:r>
            <a:endParaRPr lang="ar-EG" sz="28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6883636-663F-C930-B452-BA0697CCC256}"/>
              </a:ext>
            </a:extLst>
          </p:cNvPr>
          <p:cNvSpPr/>
          <p:nvPr/>
        </p:nvSpPr>
        <p:spPr>
          <a:xfrm>
            <a:off x="968331" y="2811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52120A-C9C9-33F2-97CD-6D5B24EDF88D}"/>
              </a:ext>
            </a:extLst>
          </p:cNvPr>
          <p:cNvSpPr txBox="1"/>
          <p:nvPr/>
        </p:nvSpPr>
        <p:spPr>
          <a:xfrm>
            <a:off x="1119760" y="37968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701D19-7EA3-B484-F411-49B9A8072486}"/>
              </a:ext>
            </a:extLst>
          </p:cNvPr>
          <p:cNvSpPr txBox="1"/>
          <p:nvPr/>
        </p:nvSpPr>
        <p:spPr>
          <a:xfrm>
            <a:off x="1213053" y="622358"/>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30B9CF5-F930-7A32-19DF-FF1BAC25D7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FA2EF7D-CCC5-C4F0-F681-65DC1788F11B}"/>
              </a:ext>
            </a:extLst>
          </p:cNvPr>
          <p:cNvSpPr txBox="1"/>
          <p:nvPr/>
        </p:nvSpPr>
        <p:spPr>
          <a:xfrm>
            <a:off x="639337" y="1545688"/>
            <a:ext cx="10913326" cy="4852034"/>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تقنية </a:t>
            </a:r>
            <a:r>
              <a:rPr lang="en-US" sz="1600">
                <a:latin typeface="Alexandria" pitchFamily="2" charset="-78"/>
                <a:cs typeface="Alexandria" pitchFamily="2" charset="-78"/>
              </a:rPr>
              <a:t>CGI </a:t>
            </a:r>
            <a:r>
              <a:rPr lang="ar-EG" sz="1600">
                <a:latin typeface="Alexandria" pitchFamily="2" charset="-78"/>
                <a:cs typeface="Alexandria" pitchFamily="2" charset="-78"/>
              </a:rPr>
              <a:t> هي اختصار لعبارة </a:t>
            </a:r>
            <a:r>
              <a:rPr lang="en-US" sz="1600">
                <a:latin typeface="Alexandria" pitchFamily="2" charset="-78"/>
                <a:cs typeface="Alexandria" pitchFamily="2" charset="-78"/>
              </a:rPr>
              <a:t>Computer-Generated Imagery</a:t>
            </a:r>
            <a:r>
              <a:rPr lang="ar-EG" sz="1600">
                <a:latin typeface="Alexandria" pitchFamily="2" charset="-78"/>
                <a:cs typeface="Alexandria" pitchFamily="2" charset="-78"/>
              </a:rPr>
              <a:t> ومعناها بالعربية الصور أو المشاهد المُولَّدة بالحاسوب. ويُعدّ جزءًا من عالم المؤثرات البصرية الرقمية.</a:t>
            </a:r>
            <a:endParaRPr lang="en-US" sz="1600">
              <a:latin typeface="Alexandria" pitchFamily="2" charset="-78"/>
              <a:cs typeface="Alexandria" pitchFamily="2" charset="-78"/>
            </a:endParaRPr>
          </a:p>
          <a:p>
            <a:pPr algn="just" rtl="1">
              <a:lnSpc>
                <a:spcPct val="150000"/>
              </a:lnSpc>
            </a:pPr>
            <a:r>
              <a:rPr lang="ar-EG" sz="1600">
                <a:latin typeface="Alexandria" pitchFamily="2" charset="-78"/>
                <a:cs typeface="Alexandria" pitchFamily="2" charset="-78"/>
              </a:rPr>
              <a:t>وهي تقنية تُستخدم لصنع عناصر بصرية بواسطة الكمبيوتر بدل تصويرها في الواقع، مثل:</a:t>
            </a:r>
            <a:endParaRPr lang="en-US" sz="160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شخصيات خيالي.</a:t>
            </a:r>
            <a:endParaRPr lang="en-US" sz="160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انفجارات ومؤثرات.</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مدن أو عوالم غير حقيقية.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حيوانات أو كائنات غير موجودة.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تعديل مشاهد الفيديو لتبدو أكثر إبهارًا.</a:t>
            </a:r>
          </a:p>
          <a:p>
            <a:pPr algn="just" rtl="1">
              <a:lnSpc>
                <a:spcPct val="150000"/>
              </a:lnSpc>
            </a:pPr>
            <a:r>
              <a:rPr lang="ar-EG" sz="1600">
                <a:latin typeface="Alexandria" pitchFamily="2" charset="-78"/>
                <a:cs typeface="Alexandria" pitchFamily="2" charset="-78"/>
              </a:rPr>
              <a:t>وبالتالي الفرق بين </a:t>
            </a:r>
            <a:r>
              <a:rPr lang="en-US" sz="1600">
                <a:latin typeface="Alexandria" pitchFamily="2" charset="-78"/>
                <a:cs typeface="Alexandria" pitchFamily="2" charset="-78"/>
              </a:rPr>
              <a:t>CGI </a:t>
            </a:r>
            <a:r>
              <a:rPr lang="ar-EG" sz="1600">
                <a:latin typeface="Alexandria" pitchFamily="2" charset="-78"/>
                <a:cs typeface="Alexandria" pitchFamily="2" charset="-78"/>
              </a:rPr>
              <a:t> و </a:t>
            </a:r>
            <a:r>
              <a:rPr lang="en-US" sz="1600">
                <a:latin typeface="Alexandria" pitchFamily="2" charset="-78"/>
                <a:cs typeface="Alexandria" pitchFamily="2" charset="-78"/>
              </a:rPr>
              <a:t>FOOH</a:t>
            </a:r>
            <a:r>
              <a:rPr lang="ar-EG" sz="1600">
                <a:latin typeface="Alexandria" pitchFamily="2" charset="-78"/>
                <a:cs typeface="Alexandria" pitchFamily="2" charset="-78"/>
              </a:rPr>
              <a:t> أن </a:t>
            </a:r>
            <a:r>
              <a:rPr lang="en-US" sz="1600">
                <a:latin typeface="Alexandria" pitchFamily="2" charset="-78"/>
                <a:cs typeface="Alexandria" pitchFamily="2" charset="-78"/>
              </a:rPr>
              <a:t>CGI</a:t>
            </a:r>
            <a:r>
              <a:rPr lang="ar-EG" sz="1600">
                <a:latin typeface="Alexandria" pitchFamily="2" charset="-78"/>
                <a:cs typeface="Alexandria" pitchFamily="2" charset="-78"/>
              </a:rPr>
              <a:t>  عبارة عن صور أو مشاهد تُنشأ بالحاسوب، ويمكن أن تكون ثابتة أو متحركة، ثنائية الأبعاد أو ثلاثية الأبعاد.</a:t>
            </a:r>
          </a:p>
          <a:p>
            <a:pPr algn="just" rtl="1">
              <a:lnSpc>
                <a:spcPct val="150000"/>
              </a:lnSpc>
            </a:pPr>
            <a:r>
              <a:rPr lang="ar-EG" sz="1600">
                <a:latin typeface="Alexandria" pitchFamily="2" charset="-78"/>
                <a:cs typeface="Alexandria" pitchFamily="2" charset="-78"/>
              </a:rPr>
              <a:t>بينما </a:t>
            </a:r>
            <a:r>
              <a:rPr lang="en-US" sz="1600">
                <a:latin typeface="Alexandria" pitchFamily="2" charset="-78"/>
                <a:cs typeface="Alexandria" pitchFamily="2" charset="-78"/>
              </a:rPr>
              <a:t>FOOH</a:t>
            </a:r>
            <a:r>
              <a:rPr lang="ar-EG" sz="1600">
                <a:latin typeface="Alexandria" pitchFamily="2" charset="-78"/>
                <a:cs typeface="Alexandria" pitchFamily="2" charset="-78"/>
              </a:rPr>
              <a:t> نوع من الإعلانات الرقمية التي تبدو كأنها موجودة فعلًا في الشارع أو على واجهات المباني أو اللوحات العامة، لكنها في الحقيقة مصنوعة أو مُعززة رقميًا لتُنشر على السوشيال ميديا وتبدو واقعية. هذا الأسلوب يعتمد عادة على دمج عناصر رقمية داخل مشهد حقيقي بطريقة مقنعة.</a:t>
            </a:r>
            <a:endParaRPr lang="en-US" sz="1600">
              <a:latin typeface="Alexandria" pitchFamily="2" charset="-78"/>
              <a:cs typeface="Alexandria" pitchFamily="2" charset="-78"/>
            </a:endParaRPr>
          </a:p>
        </p:txBody>
      </p:sp>
      <p:pic>
        <p:nvPicPr>
          <p:cNvPr id="4" name="Recorded Sound">
            <a:hlinkClick r:id="" action="ppaction://media"/>
            <a:extLst>
              <a:ext uri="{FF2B5EF4-FFF2-40B4-BE49-F238E27FC236}">
                <a16:creationId xmlns:a16="http://schemas.microsoft.com/office/drawing/2014/main" id="{3E8AC91C-B516-9E76-41D9-153C45E87A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1540" y="3691663"/>
            <a:ext cx="406400" cy="406400"/>
          </a:xfrm>
          <a:prstGeom prst="rect">
            <a:avLst/>
          </a:prstGeom>
        </p:spPr>
      </p:pic>
    </p:spTree>
    <p:extLst>
      <p:ext uri="{BB962C8B-B14F-4D97-AF65-F5344CB8AC3E}">
        <p14:creationId xmlns:p14="http://schemas.microsoft.com/office/powerpoint/2010/main" val="913155151"/>
      </p:ext>
    </p:extLst>
  </p:cSld>
  <p:clrMapOvr>
    <a:masterClrMapping/>
  </p:clrMapOvr>
  <mc:AlternateContent xmlns:mc="http://schemas.openxmlformats.org/markup-compatibility/2006">
    <mc:Choice xmlns:p14="http://schemas.microsoft.com/office/powerpoint/2010/main" Requires="p14">
      <p:transition p14:dur="10" advTm="130731"/>
    </mc:Choice>
    <mc:Fallback>
      <p:transition advTm="130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73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6E695-4E93-85D8-076B-3D9C445C75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4EE45E-5B90-11AE-7547-D4F80F28A5F2}"/>
              </a:ext>
            </a:extLst>
          </p:cNvPr>
          <p:cNvSpPr/>
          <p:nvPr/>
        </p:nvSpPr>
        <p:spPr>
          <a:xfrm>
            <a:off x="379141" y="1311414"/>
            <a:ext cx="11463453" cy="5166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77AFF5-37B4-3F1C-E402-A780CFC00D14}"/>
              </a:ext>
            </a:extLst>
          </p:cNvPr>
          <p:cNvSpPr txBox="1"/>
          <p:nvPr/>
        </p:nvSpPr>
        <p:spPr>
          <a:xfrm>
            <a:off x="4984595" y="545524"/>
            <a:ext cx="4258872" cy="523220"/>
          </a:xfrm>
          <a:prstGeom prst="rect">
            <a:avLst/>
          </a:prstGeom>
          <a:noFill/>
        </p:spPr>
        <p:txBody>
          <a:bodyPr wrap="square" rtlCol="0">
            <a:spAutoFit/>
          </a:bodyPr>
          <a:lstStyle/>
          <a:p>
            <a:pPr algn="ctr" rtl="1"/>
            <a:r>
              <a:rPr lang="ar-EG" sz="2800" b="1">
                <a:latin typeface="Alexandria" pitchFamily="2" charset="-78"/>
                <a:cs typeface="Alexandria" pitchFamily="2" charset="-78"/>
              </a:rPr>
              <a:t>ما هي تقنية </a:t>
            </a:r>
            <a:r>
              <a:rPr lang="en-US" sz="2800" b="1">
                <a:latin typeface="Alexandria" pitchFamily="2" charset="-78"/>
                <a:cs typeface="Alexandria" pitchFamily="2" charset="-78"/>
              </a:rPr>
              <a:t>VFX</a:t>
            </a:r>
            <a:r>
              <a:rPr lang="ar-EG" sz="2800" b="1">
                <a:latin typeface="Alexandria" pitchFamily="2" charset="-78"/>
                <a:cs typeface="Alexandria" pitchFamily="2" charset="-78"/>
              </a:rPr>
              <a:t>؟</a:t>
            </a:r>
            <a:endParaRPr lang="ar-EG" sz="28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657E40B-3048-5019-9B43-C2A715518569}"/>
              </a:ext>
            </a:extLst>
          </p:cNvPr>
          <p:cNvSpPr/>
          <p:nvPr/>
        </p:nvSpPr>
        <p:spPr>
          <a:xfrm>
            <a:off x="968331" y="2811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1C266C-0F1B-3388-7091-2171AA0EE965}"/>
              </a:ext>
            </a:extLst>
          </p:cNvPr>
          <p:cNvSpPr txBox="1"/>
          <p:nvPr/>
        </p:nvSpPr>
        <p:spPr>
          <a:xfrm>
            <a:off x="1119760" y="37968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4181A4-0EAD-A28C-17BE-197863EA7E54}"/>
              </a:ext>
            </a:extLst>
          </p:cNvPr>
          <p:cNvSpPr txBox="1"/>
          <p:nvPr/>
        </p:nvSpPr>
        <p:spPr>
          <a:xfrm>
            <a:off x="1213053" y="622358"/>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B0C13D3-D789-8500-E521-54DB852E282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Online Media 3" title="Difference between CGI &amp; VFX">
            <a:hlinkClick r:id="" action="ppaction://media"/>
            <a:extLst>
              <a:ext uri="{FF2B5EF4-FFF2-40B4-BE49-F238E27FC236}">
                <a16:creationId xmlns:a16="http://schemas.microsoft.com/office/drawing/2014/main" id="{AB36356F-1002-E01C-30A7-9AFCA3A1D8C7}"/>
              </a:ext>
            </a:extLst>
          </p:cNvPr>
          <p:cNvPicPr>
            <a:picLocks noRot="1" noChangeAspect="1"/>
          </p:cNvPicPr>
          <p:nvPr>
            <a:videoFile r:link="rId1"/>
          </p:nvPr>
        </p:nvPicPr>
        <p:blipFill>
          <a:blip r:embed="rId6"/>
          <a:stretch>
            <a:fillRect/>
          </a:stretch>
        </p:blipFill>
        <p:spPr>
          <a:xfrm>
            <a:off x="-56242" y="0"/>
            <a:ext cx="3875087" cy="6858000"/>
          </a:xfrm>
          <a:prstGeom prst="rect">
            <a:avLst/>
          </a:prstGeom>
        </p:spPr>
      </p:pic>
      <p:sp>
        <p:nvSpPr>
          <p:cNvPr id="8" name="TextBox 7">
            <a:extLst>
              <a:ext uri="{FF2B5EF4-FFF2-40B4-BE49-F238E27FC236}">
                <a16:creationId xmlns:a16="http://schemas.microsoft.com/office/drawing/2014/main" id="{714842FD-9B1F-AE2F-A7D1-FD743D1D070F}"/>
              </a:ext>
            </a:extLst>
          </p:cNvPr>
          <p:cNvSpPr txBox="1"/>
          <p:nvPr/>
        </p:nvSpPr>
        <p:spPr>
          <a:xfrm>
            <a:off x="4063568" y="1468846"/>
            <a:ext cx="7583920" cy="4482702"/>
          </a:xfrm>
          <a:prstGeom prst="rect">
            <a:avLst/>
          </a:prstGeom>
          <a:noFill/>
        </p:spPr>
        <p:txBody>
          <a:bodyPr wrap="square" rtlCol="0">
            <a:spAutoFit/>
          </a:bodyPr>
          <a:lstStyle/>
          <a:p>
            <a:pPr algn="just" rtl="1">
              <a:lnSpc>
                <a:spcPct val="150000"/>
              </a:lnSpc>
            </a:pPr>
            <a:r>
              <a:rPr lang="ar-EG" sz="1600" b="1">
                <a:solidFill>
                  <a:schemeClr val="accent1">
                    <a:lumMod val="60000"/>
                    <a:lumOff val="40000"/>
                  </a:schemeClr>
                </a:solidFill>
                <a:latin typeface="Alexandria" pitchFamily="2" charset="-78"/>
                <a:cs typeface="Alexandria" pitchFamily="2" charset="-78"/>
              </a:rPr>
              <a:t>تقنية </a:t>
            </a:r>
            <a:r>
              <a:rPr lang="en-US" sz="1600" b="1">
                <a:solidFill>
                  <a:schemeClr val="accent1">
                    <a:lumMod val="60000"/>
                    <a:lumOff val="40000"/>
                  </a:schemeClr>
                </a:solidFill>
                <a:latin typeface="Alexandria" pitchFamily="2" charset="-78"/>
                <a:cs typeface="Alexandria" pitchFamily="2" charset="-78"/>
              </a:rPr>
              <a:t>VFX، </a:t>
            </a:r>
            <a:r>
              <a:rPr lang="ar-EG" sz="1600">
                <a:latin typeface="Alexandria" pitchFamily="2" charset="-78"/>
                <a:cs typeface="Alexandria" pitchFamily="2" charset="-78"/>
              </a:rPr>
              <a:t>وهي اختصار لعبارة </a:t>
            </a:r>
            <a:r>
              <a:rPr lang="en-US" sz="1600">
                <a:latin typeface="Alexandria" pitchFamily="2" charset="-78"/>
                <a:cs typeface="Alexandria" pitchFamily="2" charset="-78"/>
              </a:rPr>
              <a:t>Visual Effects، </a:t>
            </a:r>
            <a:r>
              <a:rPr lang="ar-EG" sz="1600">
                <a:latin typeface="Alexandria" pitchFamily="2" charset="-78"/>
                <a:cs typeface="Alexandria" pitchFamily="2" charset="-78"/>
              </a:rPr>
              <a:t>تعني المؤثرات البصرية التي تُضاف إلى المشهد أو تُعدَّل فيه بعد التصوير باستخدام برامج وتقنيات رقمية متخصصة، بهدف إظهار عناصر أو أحداث يصعب أو يستحيل تنفيذها واقعيًا أثناء التصوير المباشر. وتُستخدم هذه التقنية بكثرة في الأفلام والإعلانات والمسلسلات وأحيانًا في المحتوى الرقمي، مثل إضافة الانفجارات، والدخان، والكائنات الخيالية، والخلفيات غير الحقيقية، أو تعديل البيئة البصرية للمشهد بالكامل. وبصيغة مبسطة، فإن </a:t>
            </a:r>
            <a:r>
              <a:rPr lang="en-US" sz="1600">
                <a:latin typeface="Alexandria" pitchFamily="2" charset="-78"/>
                <a:cs typeface="Alexandria" pitchFamily="2" charset="-78"/>
              </a:rPr>
              <a:t>VFX </a:t>
            </a:r>
            <a:r>
              <a:rPr lang="ar-EG" sz="1600">
                <a:latin typeface="Alexandria" pitchFamily="2" charset="-78"/>
                <a:cs typeface="Alexandria" pitchFamily="2" charset="-78"/>
              </a:rPr>
              <a:t>تقوم على تصوير المشهد أولًا، ثم التدخل عليه لاحقًا لإثرائه بصريًا أو تغييره أو دمج عناصر رقمية معه. فعلى سبيل المثال، عندما يُصوَّر ممثل أمام شاشة خضراء، ثم يُوضَع لاحقًا داخل مدينة افتراضية أو في الفضاء أو في مشهد كارثي، فإن هذا يُعدّ من تطبيقات </a:t>
            </a:r>
            <a:r>
              <a:rPr lang="en-US" sz="1600">
                <a:latin typeface="Alexandria" pitchFamily="2" charset="-78"/>
                <a:cs typeface="Alexandria" pitchFamily="2" charset="-78"/>
              </a:rPr>
              <a:t>VFX. </a:t>
            </a:r>
            <a:r>
              <a:rPr lang="ar-EG" sz="1600">
                <a:latin typeface="Alexandria" pitchFamily="2" charset="-78"/>
                <a:cs typeface="Alexandria" pitchFamily="2" charset="-78"/>
              </a:rPr>
              <a:t>لذلك يمكن القول إن هذه التقنية تمثل الإطار الأوسع لعمليات المعالجة البصرية بعد التصوير، وقد تتضمن داخلها استخدام عناصر مولدة بالحاسوب مثل </a:t>
            </a:r>
            <a:r>
              <a:rPr lang="en-US" sz="1600">
                <a:latin typeface="Alexandria" pitchFamily="2" charset="-78"/>
                <a:cs typeface="Alexandria" pitchFamily="2" charset="-78"/>
              </a:rPr>
              <a:t>CGI، </a:t>
            </a:r>
            <a:r>
              <a:rPr lang="ar-EG" sz="1600">
                <a:latin typeface="Alexandria" pitchFamily="2" charset="-78"/>
                <a:cs typeface="Alexandria" pitchFamily="2" charset="-78"/>
              </a:rPr>
              <a:t>ثم دمجها مع اللقطات الحقيقية لإنتاج مشهد نهائي مقنع بصريًا.</a:t>
            </a:r>
            <a:endParaRPr lang="en-US" sz="1600">
              <a:latin typeface="Alexandria" pitchFamily="2" charset="-78"/>
              <a:cs typeface="Alexandria" pitchFamily="2" charset="-78"/>
            </a:endParaRPr>
          </a:p>
        </p:txBody>
      </p:sp>
      <p:pic>
        <p:nvPicPr>
          <p:cNvPr id="9" name="Recorded Sound">
            <a:hlinkClick r:id="" action="ppaction://media"/>
            <a:extLst>
              <a:ext uri="{FF2B5EF4-FFF2-40B4-BE49-F238E27FC236}">
                <a16:creationId xmlns:a16="http://schemas.microsoft.com/office/drawing/2014/main" id="{56FDB085-7854-A329-13FF-27FCD54ABCF2}"/>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5036634" y="6147571"/>
            <a:ext cx="406400" cy="406400"/>
          </a:xfrm>
          <a:prstGeom prst="rect">
            <a:avLst/>
          </a:prstGeom>
        </p:spPr>
      </p:pic>
    </p:spTree>
    <p:extLst>
      <p:ext uri="{BB962C8B-B14F-4D97-AF65-F5344CB8AC3E}">
        <p14:creationId xmlns:p14="http://schemas.microsoft.com/office/powerpoint/2010/main" val="140812885"/>
      </p:ext>
    </p:extLst>
  </p:cSld>
  <p:clrMapOvr>
    <a:masterClrMapping/>
  </p:clrMapOvr>
  <mc:AlternateContent xmlns:mc="http://schemas.openxmlformats.org/markup-compatibility/2006">
    <mc:Choice xmlns:p14="http://schemas.microsoft.com/office/powerpoint/2010/main" Requires="p14">
      <p:transition p14:dur="10" advTm="88488"/>
    </mc:Choice>
    <mc:Fallback>
      <p:transition advTm="884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8848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4"/>
                </p:tgtEl>
              </p:cMediaNode>
            </p:video>
            <p:seq concurrent="1" nextAc="seek">
              <p:cTn id="11" restart="whenNotActive" fill="hold" evtFilter="cancelBubble" nodeType="interactiveSeq">
                <p:stCondLst>
                  <p:cond evt="onClick" delay="0">
                    <p:tgtEl>
                      <p:spTgt spid="4"/>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4"/>
                                        </p:tgtEl>
                                      </p:cBhvr>
                                    </p:cmd>
                                  </p:childTnLst>
                                </p:cTn>
                              </p:par>
                            </p:childTnLst>
                          </p:cTn>
                        </p:par>
                      </p:childTnLst>
                    </p:cTn>
                  </p:par>
                </p:childTnLst>
              </p:cTn>
              <p:nextCondLst>
                <p:cond evt="onClick" delay="0">
                  <p:tgtEl>
                    <p:spTgt spid="4"/>
                  </p:tgtEl>
                </p:cond>
              </p:nextCondLst>
            </p:seq>
            <p:audio>
              <p:cMediaNode vol="80000">
                <p:cTn id="16" fill="hold" display="0">
                  <p:stCondLst>
                    <p:cond delay="indefinite"/>
                  </p:stCondLst>
                  <p:endCondLst>
                    <p:cond evt="onStopAudio" delay="0">
                      <p:tgtEl>
                        <p:sldTgt/>
                      </p:tgtEl>
                    </p:cond>
                  </p:endCondLst>
                </p:cTn>
                <p:tgtEl>
                  <p:spTgt spid="9"/>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40168-4A2C-2DD0-51C3-E88407A2A0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5F44F-F27A-FB50-BD79-29D597580467}"/>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9AE4F3-8E9B-644B-242C-A0F8679D52FA}"/>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F6C2A4B2-795C-D181-E7D1-8B9396C265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C90C41-9453-BEFE-A94E-80CAB1C514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6C2BE6-EAFC-6179-FC6A-22385A4F5F2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6A98EC9-B436-810E-C60C-2D6E0EDE377B}"/>
              </a:ext>
            </a:extLst>
          </p:cNvPr>
          <p:cNvSpPr txBox="1"/>
          <p:nvPr/>
        </p:nvSpPr>
        <p:spPr>
          <a:xfrm>
            <a:off x="825500" y="2005753"/>
            <a:ext cx="10541000" cy="3540008"/>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بإنشاء فيديوهات</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200000"/>
              </a:lnSpc>
              <a:spcBef>
                <a:spcPts val="0"/>
              </a:spcBef>
              <a:spcAft>
                <a:spcPts val="800"/>
              </a:spcAft>
              <a:buClrTx/>
              <a:buSzTx/>
              <a:buFontTx/>
              <a:buNone/>
              <a:tabLst/>
              <a:defRPr/>
            </a:pP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https://www.synthesia.io/</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https://runwayml.com/</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https://wearenova.ai/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https://www.topazlabs.com/topaz-video-ai</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https://makeavideo.studio/</a:t>
            </a:r>
            <a:r>
              <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rPr>
              <a:t> </a:t>
            </a:r>
          </a:p>
        </p:txBody>
      </p:sp>
      <p:pic>
        <p:nvPicPr>
          <p:cNvPr id="7" name="Graphic 21">
            <a:extLst>
              <a:ext uri="{FF2B5EF4-FFF2-40B4-BE49-F238E27FC236}">
                <a16:creationId xmlns:a16="http://schemas.microsoft.com/office/drawing/2014/main" id="{812FC5A4-08E2-3769-CECF-38F085442E14}"/>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67996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29FAD-A425-9CB1-9CA4-6613769CE1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72E446-D455-7893-ABB1-E0A7B056A55A}"/>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78CB9E-183D-5F08-3F9B-026C8A30E2BA}"/>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E05F2FC6-4725-7385-F48E-BDA3B2683F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963DF9-C9D3-AF36-2BF9-796D393CCF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BAF856-8E99-AC7C-FE44-C7317C74430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15AED13-7358-7567-8719-5E9474B22FFD}"/>
              </a:ext>
            </a:extLst>
          </p:cNvPr>
          <p:cNvSpPr txBox="1"/>
          <p:nvPr/>
        </p:nvSpPr>
        <p:spPr>
          <a:xfrm>
            <a:off x="825500" y="2005753"/>
            <a:ext cx="10541000" cy="4094006"/>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بإنشاء تصميمات الجرافيك</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200000"/>
              </a:lnSpc>
              <a:spcBef>
                <a:spcPts val="0"/>
              </a:spcBef>
              <a:spcAft>
                <a:spcPts val="80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https://fontjoy.com/</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https://looka.com/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https://lnkd.in/dRVv8_gu</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https://jitter.video/</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https://www.beautiful.ai/</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2C9C6896-3003-C571-EFD9-FF816ED29C8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2925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A4545-A3E5-3ACB-7894-6C1E4160D2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60F0DD-0EAE-1259-39FC-A21B0084AF6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A4BACF-9CB5-CCDE-0C4F-319391DDE16B}"/>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BF626674-DDDD-3E0E-A7AC-5A6F317782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C997F9-9757-A690-F374-7A834B86F4E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9746A9-29DB-5E7B-F170-1A4EEE172E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4B71F6F-B6E7-B5D7-6063-94CDB9D03944}"/>
              </a:ext>
            </a:extLst>
          </p:cNvPr>
          <p:cNvSpPr txBox="1"/>
          <p:nvPr/>
        </p:nvSpPr>
        <p:spPr>
          <a:xfrm>
            <a:off x="825500" y="2005753"/>
            <a:ext cx="10541000" cy="3510833"/>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بكتابة المحتوى</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2"/>
              </a:rPr>
              <a:t>https://rytr.me/?via=bryan-koch&amp;gad_source=1</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3"/>
              </a:rPr>
              <a:t>https://deepai.org/chat</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4"/>
              </a:rPr>
              <a:t>https://www.araby.ai</a:t>
            </a:r>
            <a:r>
              <a:rPr kumimoji="0" lang="ar-EG"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4"/>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https://tldrthis.com/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https://www.shortlyai.com/</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7"/>
              </a:rPr>
              <a:t>https://inkforall.com/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8"/>
              </a:rPr>
              <a:t>https://www.wordtune.com/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9"/>
              </a:rPr>
              <a:t>https://www.frase.io/</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75162C88-D135-7599-E62A-F667B12BB88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950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D2041-C182-4ECC-775C-E980F911C6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0FE06E-F13C-5864-9358-1532FD81AB8E}"/>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9DDA5A-D78B-D61E-32AF-11EB23A02830}"/>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45841849-F686-4846-D2B6-9BC5892E33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9A21B9-F63C-F87C-72B8-283DE76885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6A9503-75BA-85B6-B674-29B954AE762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485F80A-D733-920D-1139-5F910EEA17C9}"/>
              </a:ext>
            </a:extLst>
          </p:cNvPr>
          <p:cNvSpPr txBox="1"/>
          <p:nvPr/>
        </p:nvSpPr>
        <p:spPr>
          <a:xfrm>
            <a:off x="825500" y="2005753"/>
            <a:ext cx="10541000" cy="3437416"/>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الخاصة بإنتاج الموسيقى</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https://www.aiva.ai/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https://openai.com/research/jukebox</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https://supertone.ai/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https://boomy.com/</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9446673B-BFA4-8CD5-509A-09EDB29C71B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4118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1C652-F0C1-00AC-7D0A-606FA56D39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7E4E1E-33E0-1C96-3FA3-7ED446D9692C}"/>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82BDE0-11FE-4C3B-F6EB-69C8D854FD29}"/>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4BA5A511-BBC1-6AC5-86DA-93B9AF186D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EBC24D-9BB4-060B-441B-46801EA01E0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E65530-986F-9C5C-FF96-4A45D44B984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71A15F-C841-619D-0422-229F80449AE6}"/>
              </a:ext>
            </a:extLst>
          </p:cNvPr>
          <p:cNvSpPr txBox="1"/>
          <p:nvPr/>
        </p:nvSpPr>
        <p:spPr>
          <a:xfrm>
            <a:off x="825500" y="2005753"/>
            <a:ext cx="10541000" cy="399141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بالرسم</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https://www.autodraw.com/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3"/>
              </a:rPr>
              <a:t>https://sketch.metademolab.com/</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https://magic-sketchpad.glitch.me</a:t>
            </a:r>
            <a:r>
              <a:rPr kumimoji="0" lang="en-US" b="0"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https://quickdraw.withgoogle.com</a:t>
            </a:r>
            <a:r>
              <a:rPr kumimoji="0" lang="en-US" b="0"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https://www.craiyon.com/</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A83087B-4D67-3EC3-C93A-83299DE6ADA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5498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A59BC-D469-1DD3-E356-E47FDCE40D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EFA57A-3DA6-F1CC-12EC-AB0C9F66835C}"/>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7505A0-50AC-7DB3-503D-48847A08537F}"/>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6AD50531-7755-E738-3E3E-4A97296940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C58F5C-19C9-002F-72A4-314EFA73E4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67F01E-E1BB-AD99-A9BD-F233A462079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6B49472-754D-2EFD-7008-7C7CF9E1DDDE}"/>
              </a:ext>
            </a:extLst>
          </p:cNvPr>
          <p:cNvSpPr txBox="1"/>
          <p:nvPr/>
        </p:nvSpPr>
        <p:spPr>
          <a:xfrm>
            <a:off x="825500" y="2005753"/>
            <a:ext cx="10541000" cy="3261277"/>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للأعمال</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1.      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https://namelix.com/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2.      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https://textio.com/products/recruiting</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3.      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https://flatlogic.com/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4.      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https://weblium.com/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5.      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https://www.zoho.com/zia/</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6.      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7"/>
              </a:rPr>
              <a:t>https://www.boost.ai/product/conversational-ai-platform</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7.      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8"/>
              </a:rPr>
              <a:t>https://www.radintel.ai/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8.      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9"/>
              </a:rPr>
              <a:t>https://digitalgenius.com/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9.   </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10"/>
              </a:rPr>
              <a:t>https://www.conversica.com</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F0D4391-FA90-42EF-036D-ECE72EF9FF58}"/>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8299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2C79B-90D4-4143-AD16-261E715ECB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67C7D6-3D94-70E7-65E6-7411CB03E27B}"/>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7FBDB1-CD4F-A8C4-62D7-E0689C8E6F64}"/>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6EE40BD0-D1CF-882C-F149-B45BFEE7A3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61049C-8CA0-3FE5-5CDD-BE7CCCF312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5E86D1-0577-4A95-1690-846737C7AD5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049F0F0-DB00-CE66-6BB1-E2FF3B7D5E90}"/>
              </a:ext>
            </a:extLst>
          </p:cNvPr>
          <p:cNvSpPr txBox="1"/>
          <p:nvPr/>
        </p:nvSpPr>
        <p:spPr>
          <a:xfrm>
            <a:off x="825500" y="2005753"/>
            <a:ext cx="10541000" cy="4545411"/>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للبحث بالذكاء الاصطناعي</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200000"/>
              </a:lnSpc>
              <a:spcBef>
                <a:spcPts val="0"/>
              </a:spcBef>
              <a:spcAft>
                <a:spcPts val="80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1.      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https://www.genei.io/</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2.      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https://iris.ai/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3.     </a:t>
            </a: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4"/>
              </a:rPr>
              <a:t>https://www.semanticscholar.org/</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4.      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https://elicit.org/</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5.      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https://www.wizdom.ai/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7B96EC3D-08AF-E42A-995C-87AC59CBE9C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929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F4FC9-E2F0-A6B0-9DAF-0E2015EC44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2DE83F-91E9-F014-B3ED-3F3A15A0BD3D}"/>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43193B-F373-4A3A-0C01-7DA463F2B716}"/>
              </a:ext>
            </a:extLst>
          </p:cNvPr>
          <p:cNvSpPr txBox="1"/>
          <p:nvPr/>
        </p:nvSpPr>
        <p:spPr>
          <a:xfrm>
            <a:off x="2966225" y="649543"/>
            <a:ext cx="629493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تطبيقات عملية</a:t>
            </a:r>
          </a:p>
        </p:txBody>
      </p:sp>
      <p:sp>
        <p:nvSpPr>
          <p:cNvPr id="5" name="Rectangle 4">
            <a:extLst>
              <a:ext uri="{FF2B5EF4-FFF2-40B4-BE49-F238E27FC236}">
                <a16:creationId xmlns:a16="http://schemas.microsoft.com/office/drawing/2014/main" id="{869D447F-B68C-D958-EAF7-229D0477E6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7A8D0F-BD9D-F482-0B4A-1362597367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A1A87F-75A3-3586-8E85-BA692B85281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3A6C2D9-A2B7-EA53-4A35-A4396EA69F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091BD12-1F98-F3B0-0AF5-8140E06FF07D}"/>
              </a:ext>
            </a:extLst>
          </p:cNvPr>
          <p:cNvPicPr>
            <a:picLocks noChangeAspect="1"/>
          </p:cNvPicPr>
          <p:nvPr/>
        </p:nvPicPr>
        <p:blipFill>
          <a:blip r:embed="rId3"/>
          <a:stretch>
            <a:fillRect/>
          </a:stretch>
        </p:blipFill>
        <p:spPr>
          <a:xfrm>
            <a:off x="4391422" y="2155119"/>
            <a:ext cx="3444539" cy="3438442"/>
          </a:xfrm>
          <a:prstGeom prst="rect">
            <a:avLst/>
          </a:prstGeom>
        </p:spPr>
      </p:pic>
    </p:spTree>
    <p:extLst>
      <p:ext uri="{BB962C8B-B14F-4D97-AF65-F5344CB8AC3E}">
        <p14:creationId xmlns:p14="http://schemas.microsoft.com/office/powerpoint/2010/main" val="708302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9C5D2-8D76-74D8-56FB-5D9B4BB8B4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E0327A-BA40-5A48-02E6-737981361985}"/>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71E20D-928D-E65B-3C55-1FD2D7F48F5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وتحديات استخدام الذكاء الاصطناعي في التسويق</a:t>
            </a:r>
          </a:p>
        </p:txBody>
      </p:sp>
      <p:sp>
        <p:nvSpPr>
          <p:cNvPr id="5" name="Rectangle 4">
            <a:extLst>
              <a:ext uri="{FF2B5EF4-FFF2-40B4-BE49-F238E27FC236}">
                <a16:creationId xmlns:a16="http://schemas.microsoft.com/office/drawing/2014/main" id="{2AE4BFFF-1BED-6A1A-6372-A8A73318E2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289D42-E5D6-7A83-D7D3-BB20D41793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E0248E-5711-AE3D-C264-385AD924AEB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97DC02-F010-54DA-4A82-49B156CDDEC8}"/>
              </a:ext>
            </a:extLst>
          </p:cNvPr>
          <p:cNvSpPr txBox="1"/>
          <p:nvPr/>
        </p:nvSpPr>
        <p:spPr>
          <a:xfrm>
            <a:off x="825500" y="2005753"/>
            <a:ext cx="10541000" cy="346703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الخصوصية وحماية البيانات:</a:t>
            </a:r>
          </a:p>
          <a:p>
            <a:pPr algn="just" rtl="1">
              <a:lnSpc>
                <a:spcPct val="150000"/>
              </a:lnSpc>
            </a:pPr>
            <a:r>
              <a:rPr lang="ar-EG" sz="1600" dirty="0">
                <a:latin typeface="Alexandria" pitchFamily="2" charset="-78"/>
                <a:cs typeface="Alexandria" pitchFamily="2" charset="-78"/>
              </a:rPr>
              <a:t>تعتمد أدوات الذكاء الاصطناعي على بيانات المستخدمين لاستهداف المحتوى والإعلانات بشكل دقيق. تكمن التحديات الأخلاقية هنا في كيفية جمع هذه البيانات واستخدامها دون انتهاك خصوصية الأفراد، وضرورة الحصول على موافقتهم بشكل واضح. يمكن أن يؤدي ذلك إلى تجاوزات أخلاقية إذا استخدمت البيانات دون علم أو موافقة المستخدمين.</a:t>
            </a:r>
          </a:p>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التحيز والخوارزميات:</a:t>
            </a:r>
          </a:p>
          <a:p>
            <a:pPr algn="just" rtl="1">
              <a:lnSpc>
                <a:spcPct val="150000"/>
              </a:lnSpc>
            </a:pPr>
            <a:r>
              <a:rPr lang="ar-EG" sz="1600" dirty="0">
                <a:latin typeface="Alexandria" pitchFamily="2" charset="-78"/>
                <a:cs typeface="Alexandria" pitchFamily="2" charset="-78"/>
              </a:rPr>
              <a:t>يمكن أن تتأثر خوارزميات الذكاء الاصطناعي بالتحيزات الموجودة في البيانات المستخدمة لتدريبها، مما يؤدي إلى نتائج غير عادلة أو تمييزية. فعلى سبيل المثال، قد يؤدي التحيز العرقي أو الجنسي في البيانات إلى استهداف المستخدمين بطرق غير ملائمة أو تمييزية، وهو ما يمثل تحديًا أخلاقيًا كبيرًا.</a:t>
            </a:r>
          </a:p>
        </p:txBody>
      </p:sp>
      <p:pic>
        <p:nvPicPr>
          <p:cNvPr id="7" name="Graphic 21">
            <a:extLst>
              <a:ext uri="{FF2B5EF4-FFF2-40B4-BE49-F238E27FC236}">
                <a16:creationId xmlns:a16="http://schemas.microsoft.com/office/drawing/2014/main" id="{2CCB0947-6B68-62D5-80ED-731678E36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9042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6C6D4-815E-2E8D-8089-E0F618642F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B76D1E-CAF1-EE47-3BBA-72C0C42683AF}"/>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BD31CE-0277-63C2-E2AE-5E66B89B266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وتحديات استخدام الذكاء الاصطناعي في التسويق</a:t>
            </a:r>
          </a:p>
        </p:txBody>
      </p:sp>
      <p:sp>
        <p:nvSpPr>
          <p:cNvPr id="5" name="Rectangle 4">
            <a:extLst>
              <a:ext uri="{FF2B5EF4-FFF2-40B4-BE49-F238E27FC236}">
                <a16:creationId xmlns:a16="http://schemas.microsoft.com/office/drawing/2014/main" id="{D9C9C62A-12FD-20D7-5CC8-6BB49486EB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F71378-5337-10D5-07D9-3E3137A3211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BC6EE0-B546-48B7-E9D8-14ED1B7830F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2C9542B-ADD1-36AB-A152-19939AE55752}"/>
              </a:ext>
            </a:extLst>
          </p:cNvPr>
          <p:cNvSpPr txBox="1"/>
          <p:nvPr/>
        </p:nvSpPr>
        <p:spPr>
          <a:xfrm>
            <a:off x="825500" y="2005753"/>
            <a:ext cx="10541000" cy="309770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الشفافية والمصداقية:</a:t>
            </a:r>
          </a:p>
          <a:p>
            <a:pPr algn="just" rtl="1">
              <a:lnSpc>
                <a:spcPct val="150000"/>
              </a:lnSpc>
            </a:pPr>
            <a:r>
              <a:rPr lang="ar-EG" sz="1600" dirty="0">
                <a:latin typeface="Alexandria" pitchFamily="2" charset="-78"/>
                <a:cs typeface="Alexandria" pitchFamily="2" charset="-78"/>
              </a:rPr>
              <a:t>من المهم أن يعرف العملاء كيف يتم استخدام الذكاء الاصطناعي للتفاعل معهم، خاصة عند التعامل مع روبوتات المحادثة أو التوصيات المخصصة. عدم الشفافية بشأن وجود ذكاء اصطناعي في العملية التسويقية يمكن أن يفقد ثقة المستخدمين، حيث قد يشعرون بأنهم مستغلون إذا لم يكونوا مدركين لهذا الأمر.</a:t>
            </a:r>
          </a:p>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التلاعب وسهولة التضليل:</a:t>
            </a:r>
          </a:p>
          <a:p>
            <a:pPr algn="just" rtl="1">
              <a:lnSpc>
                <a:spcPct val="150000"/>
              </a:lnSpc>
            </a:pPr>
            <a:r>
              <a:rPr lang="ar-EG" sz="1600" dirty="0">
                <a:latin typeface="Alexandria" pitchFamily="2" charset="-78"/>
                <a:cs typeface="Alexandria" pitchFamily="2" charset="-78"/>
              </a:rPr>
              <a:t>يمكن للذكاء الاصطناعي أن يعزز القدرة على التلاعب بآراء وتفضيلات المستخدمين من خلال المحتوى المخصص والمصمم لزيادة رغباتهم الشرائية. إذا تم استخدام الذكاء الاصطناعي بشكل مفرط في الإعلانات الموجهة أو في الترويج لمنتجات غير ضرورية، يمكن أن يؤدي ذلك إلى قرارات استهلاكية غير واعية، مما يمثل تحديًا أخلاقيًا مهمًا.</a:t>
            </a:r>
          </a:p>
        </p:txBody>
      </p:sp>
      <p:pic>
        <p:nvPicPr>
          <p:cNvPr id="7" name="Graphic 21">
            <a:extLst>
              <a:ext uri="{FF2B5EF4-FFF2-40B4-BE49-F238E27FC236}">
                <a16:creationId xmlns:a16="http://schemas.microsoft.com/office/drawing/2014/main" id="{1ED9FFB1-0472-4ACE-F639-954A82FB6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8095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75201-B5A0-207B-AAE8-A25EB721CD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5665B-ABEE-60C8-F049-9B4A6FFB7D83}"/>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3A6BB3-B286-1D06-F0CB-5D57E38DCEE5}"/>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وتحديات استخدام الذكاء الاصطناعي في التسويق</a:t>
            </a:r>
          </a:p>
        </p:txBody>
      </p:sp>
      <p:sp>
        <p:nvSpPr>
          <p:cNvPr id="5" name="Rectangle 4">
            <a:extLst>
              <a:ext uri="{FF2B5EF4-FFF2-40B4-BE49-F238E27FC236}">
                <a16:creationId xmlns:a16="http://schemas.microsoft.com/office/drawing/2014/main" id="{91FA9A1B-031E-3246-7BF4-C327E0B8AE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6B3E05-CF6A-7C4D-81F3-90346489D0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D29E74F-DB37-B409-2126-EAE173FE108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7040508-C9EC-5FAC-CC52-3792AA5080E3}"/>
              </a:ext>
            </a:extLst>
          </p:cNvPr>
          <p:cNvSpPr txBox="1"/>
          <p:nvPr/>
        </p:nvSpPr>
        <p:spPr>
          <a:xfrm>
            <a:off x="825500" y="2005753"/>
            <a:ext cx="10541000" cy="420570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مخاطر التزييف والتلاعب بالمحتوى:</a:t>
            </a:r>
          </a:p>
          <a:p>
            <a:pPr algn="just" rtl="1">
              <a:lnSpc>
                <a:spcPct val="150000"/>
              </a:lnSpc>
            </a:pPr>
            <a:r>
              <a:rPr lang="ar-EG" sz="1600" dirty="0">
                <a:latin typeface="Alexandria" pitchFamily="2" charset="-78"/>
                <a:cs typeface="Alexandria" pitchFamily="2" charset="-78"/>
              </a:rPr>
              <a:t>يمكن للذكاء الاصطناعي إنشاء محتوى مزيف بطرق متقدمة، مما يسهل التلاعب بمعلومات المستخدمين أو إنتاج صور ونصوص مزيفة لأغراض تسويقية. تثير هذه الإمكانية تحديات أخلاقية حول أصالة المحتوى وضرورة ضمان مصداقيته.</a:t>
            </a:r>
          </a:p>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المسؤولية والمساءلة:</a:t>
            </a:r>
          </a:p>
          <a:p>
            <a:pPr algn="just" rtl="1">
              <a:lnSpc>
                <a:spcPct val="150000"/>
              </a:lnSpc>
            </a:pPr>
            <a:r>
              <a:rPr lang="ar-EG" sz="1600" dirty="0">
                <a:latin typeface="Alexandria" pitchFamily="2" charset="-78"/>
                <a:cs typeface="Alexandria" pitchFamily="2" charset="-78"/>
              </a:rPr>
              <a:t>تعتبر المساءلة من التحديات الرئيسة عند استخدام الذكاء الاصطناعي، حيث يصعب تحديد من يتحمل المسؤولية عن قرارات الخوارزميات خاصةً عند حدوث أخطاء أو أضرار. هناك حاجة إلى وضع آليات واضحة لضمان المساءلة سواء على مستوى المصممين أو الشركات التي تستخدم الذكاء الاصطناعي.</a:t>
            </a:r>
          </a:p>
          <a:p>
            <a:pPr algn="just" rtl="1">
              <a:lnSpc>
                <a:spcPct val="150000"/>
              </a:lnSpc>
            </a:pPr>
            <a:r>
              <a:rPr lang="ar-EG" sz="1600" dirty="0">
                <a:latin typeface="Alexandria" pitchFamily="2" charset="-78"/>
                <a:cs typeface="Alexandria" pitchFamily="2" charset="-78"/>
              </a:rPr>
              <a:t>يستدعي الاستخدام الأخلاقي للذكاء الاصطناعي في التسويق وضع سياسات واضحة لحماية الخصوصية، واتباع معايير الشفافية، وتجنب التحيز، لضمان أن يكون الذكاء الاصطناعي أداة تدعم العلاقة المستدامة بين العلامات التجارية والعملاء بدلاً من استغلالهم.</a:t>
            </a:r>
          </a:p>
        </p:txBody>
      </p:sp>
      <p:pic>
        <p:nvPicPr>
          <p:cNvPr id="7" name="Graphic 21">
            <a:extLst>
              <a:ext uri="{FF2B5EF4-FFF2-40B4-BE49-F238E27FC236}">
                <a16:creationId xmlns:a16="http://schemas.microsoft.com/office/drawing/2014/main" id="{67401259-3247-358D-A633-64816D7158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972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A45CF-3CB1-6C12-B789-04BDAC96E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2F0EC-D293-B3F2-1A65-F457922A5395}"/>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F8F2B54-25E1-1219-CC7B-E7BF36B9C555}"/>
              </a:ext>
            </a:extLst>
          </p:cNvPr>
          <p:cNvSpPr txBox="1"/>
          <p:nvPr/>
        </p:nvSpPr>
        <p:spPr>
          <a:xfrm>
            <a:off x="2966225" y="649543"/>
            <a:ext cx="629493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الخلاصة</a:t>
            </a:r>
          </a:p>
        </p:txBody>
      </p:sp>
      <p:sp>
        <p:nvSpPr>
          <p:cNvPr id="5" name="Rectangle 4">
            <a:extLst>
              <a:ext uri="{FF2B5EF4-FFF2-40B4-BE49-F238E27FC236}">
                <a16:creationId xmlns:a16="http://schemas.microsoft.com/office/drawing/2014/main" id="{F70D048A-5672-6351-F0BD-2821E56E4B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1AAB67-EC8F-2303-96C6-9DC236FD44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0FA253-E14A-C7E5-AAB6-FFFB926541C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FF8B8F1-231D-E3F5-F553-307905A4968D}"/>
              </a:ext>
            </a:extLst>
          </p:cNvPr>
          <p:cNvSpPr txBox="1"/>
          <p:nvPr/>
        </p:nvSpPr>
        <p:spPr>
          <a:xfrm>
            <a:off x="825500" y="2005753"/>
            <a:ext cx="10541000" cy="2092304"/>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إنتاج المحتوى باستخدام الذكاء الاصطناعي أصبح أمرًا ذا أهمية كبيرة في عصرنا الحالي. يعتبر الذكاء الاصطناعي أداة قوية يمكن استخدامها لتحسين جودة وكفاءة إنتاج المحتوى في مختلف المجالات.</a:t>
            </a:r>
          </a:p>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وبشكل عام، يمكن القول إن استخدام الذكاء الاصطناعي في إنتاج المحتوى يعزز الكفاءة والإنتاجية، ويساهم في تحسين جودة المحتوى وتجربة المستخدم، ويفتح أبوابًا جديدة للإبداع والتفاعل في مجالات متعددة. </a:t>
            </a:r>
          </a:p>
        </p:txBody>
      </p:sp>
      <p:pic>
        <p:nvPicPr>
          <p:cNvPr id="7" name="Graphic 21">
            <a:extLst>
              <a:ext uri="{FF2B5EF4-FFF2-40B4-BE49-F238E27FC236}">
                <a16:creationId xmlns:a16="http://schemas.microsoft.com/office/drawing/2014/main" id="{0A1B4142-CB52-BCEC-545F-C8B4540EE3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8163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CB5C80-215F-476E-A5FA-CB956F131FE6}"/>
</file>

<file path=customXml/itemProps2.xml><?xml version="1.0" encoding="utf-8"?>
<ds:datastoreItem xmlns:ds="http://schemas.openxmlformats.org/officeDocument/2006/customXml" ds:itemID="{D7276A07-D5B8-4379-BC7D-D76B83342050}"/>
</file>

<file path=customXml/itemProps3.xml><?xml version="1.0" encoding="utf-8"?>
<ds:datastoreItem xmlns:ds="http://schemas.openxmlformats.org/officeDocument/2006/customXml" ds:itemID="{F76F7502-14CB-4D98-B2E2-D0D04067169D}"/>
</file>

<file path=docProps/app.xml><?xml version="1.0" encoding="utf-8"?>
<Properties xmlns="http://schemas.openxmlformats.org/officeDocument/2006/extended-properties" xmlns:vt="http://schemas.openxmlformats.org/officeDocument/2006/docPropsVTypes">
  <Template/>
  <TotalTime>1322</TotalTime>
  <Words>3441</Words>
  <Application>Microsoft Office PowerPoint</Application>
  <PresentationFormat>Widescreen</PresentationFormat>
  <Paragraphs>241</Paragraphs>
  <Slides>36</Slides>
  <Notes>2</Notes>
  <HiddenSlides>0</HiddenSlides>
  <MMClips>8</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Alexandria</vt:lpstr>
      <vt:lpstr>Alexandria 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53</cp:revision>
  <dcterms:created xsi:type="dcterms:W3CDTF">2023-04-29T09:08:00Z</dcterms:created>
  <dcterms:modified xsi:type="dcterms:W3CDTF">2026-03-11T03:05:58Z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