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52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2656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20786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36025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B0C500-EE4B-E27C-6A04-6DD93BE12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90738B3-3DBC-4D96-4FE3-5427F74655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2858372-76DC-1443-9439-089B0ABA5C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976B1D5-8078-E1CF-BB81-BDA23D7955D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204154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70848A2-BAE2-F5AE-5A8E-D931572161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07626FB-0A28-6D41-F3EC-CCB4DD03EC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F98AC15-BF1E-2AE2-DE93-733E5DBB1F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A30C522-DC83-5E8C-A628-E848308DDF9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04057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F75844-B892-F960-5605-F5DEDAC6E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74DB896-9A3A-B538-981F-78DF7D293D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DB2B1A7-155B-0FC6-0A25-B55B472C39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46D375F-A4F6-CEDE-9644-A9F6A287B749}"/>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16271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18E821-36D5-A40A-02B3-E756176252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6F9A5B0-E9E9-AE96-77EC-AA9D9DF6D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F565337-439A-3239-9B80-1A1D522F39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A3C5543-0E87-3A22-46B3-59674B04D6A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278162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AB2112D-1013-DB23-F36B-1EDC1AE2FE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9B246DD-A344-3B06-3C3C-0B6FB56774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274B07D-A5F6-05C1-AAF4-A059F99283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5C5B9DB-CC3C-C67D-85EA-A6AE6E4FB57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648327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461A6E-83FF-B1C6-7606-9F6D08A4E9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5B330F4-33EB-F712-5799-CF3EF1F436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BFC1AB5-D7FB-84F2-AF4B-9BB194AB7F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88C6628-A9E6-4741-0388-1694A44940B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50142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6DD1A3-7CE0-E230-38FA-A7A735865A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80009F-DD25-4D64-5CBA-7994409EA5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C42ED11-7435-77ED-A751-F9458BCC7D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AF6CB20-BABC-C8F1-0BAF-B856A4057F0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23397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9EDFCFD-ED8D-59C5-F630-66CADFC808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708B51F-8879-673B-560C-D22604FBCB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B48AACA-E48A-C8F5-51E0-36FE0F9CD1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3B2970E-04DE-7202-E14D-71E0EFC52736}"/>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67268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1A5B75C-AF6B-1FD2-0D5E-858F086549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AF9FFEA-3227-D5C6-8E59-7F2916B5BD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E259561-9E11-E354-479F-1FE039147D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731E2FF-490B-2CEC-B797-25A76D31F4E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950270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6CDFA2-FD0C-07CB-98D3-0E665F7076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2DA2E08-F55E-0264-6E29-8147A942B8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E42678D-5D31-901D-CA8A-9990E36DB9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E32DB22-BEBE-FA05-D635-41CCDABFF4F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19506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D36F064-E3FD-3C01-EFA7-3E01482C12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1D2774B-88A1-3D46-B672-912024B112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535731B-9E0B-B938-5BD8-B744BBC15A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C14C20A-EB65-944A-7C0D-E820E9019F4E}"/>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35779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3408AAE-8115-94CF-7166-1233BEF0B4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357CDC7-83EF-FB31-F7D9-F41F97AA22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731F3E4-B22F-76BF-6634-C7308EE8BB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5F6A6B4-BB8A-FB8E-CDE8-0F0BDD8F2C3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3608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09BF30-1A17-8070-9F0E-78933739D9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A7B545B-DCDC-AF11-45CF-EE41BCF146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9B37508-46C1-795B-E031-400F7DE753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3150DF9-DD00-6E49-F58D-B7309854237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220310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4955CED-4F1B-7A63-B533-E636B24D7E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FB0AA4E-6D0E-5EBC-9CDF-10AB2F8534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FB18F0D-DA0F-2444-4DB2-28D79FE169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4C114C-98A7-BD7C-5674-A15CC72C02A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04364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34B80E-1D6E-1928-BA01-0A71D85DB4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9ED9D4A-26EB-C946-1801-9F67817622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5CB1789-208F-9036-B6F7-154BC5F915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C768809-FFCF-094D-3F75-A1E8EEB20A5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72567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0E8F1F-6FEF-A28A-F5E4-83ACE19066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EEC5513-E482-9288-AA4E-10C6C3AC0E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2CB8B2E-9F51-0F46-4A16-E375EFDECE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F297E93-35C6-893A-0BEA-0B9E5DF5F754}"/>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187137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31BFC23-3557-C086-7663-0CFD2B080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1A9175F-1D29-542D-400D-C77C592F2E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239718A-3B19-E2DC-EFFA-932FD7A553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779D6EC-921F-C42D-9699-9E36FDE81186}"/>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563969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086B79-CEA1-1916-B470-1B682D5BC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27C96C7-9122-2ABC-FEB8-FC6AEDA603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E761DF5-4793-9DC0-3193-A3B1325932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6A5405D-05E5-9A05-A2F2-22FEE03B6C8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000345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DB72A8-F00C-74CC-2DA0-C9E03FE68B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E501BD3-E905-63FA-C17F-62C2D4029E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511FD4A-2868-1A94-6BF6-0ABDA448D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2CCEF67-40F8-362E-2107-72C17F63020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92335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1A1C36-8DA8-A4FE-5024-3CA9D9B76C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A0C392-4A44-F86F-6157-B24667F7F7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36D9E65-8F46-581B-BD21-DD6CAE15D3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C4DE3C1-29C4-36EC-5FEF-86EE3753805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84011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B344D43-B61A-0A0D-28E0-3CB2763059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B824ADB-C76A-BD10-5653-542D65AA67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297EF88-B84F-2DB6-5117-7117E709B3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DC64593-DAB0-1BCB-5875-54077E275163}"/>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89650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E564A8-88C1-1A00-A9DA-EF927E2046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E6C0896-1549-5EF5-8E6C-D54DA6F4E4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6459F6D-3907-CEE4-20BA-0A7FF436C2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1C9A6CC-2EB5-BBF4-97C8-C8CC94CC1E7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443380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0CCBB2-AA17-E960-B3A3-A72C64DDFE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55B7FC3-B8EF-C101-C159-EAD4EF608F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8B12563-8C31-D3D0-CDFF-1A0E85AA4C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CD48B1D-5DD1-37E8-2135-54B286AFA121}"/>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506716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9CCEB2-CCEF-9887-DCC0-16DD006685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E2F2D1D-6E2B-452E-47A4-A02D2071EB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E8FA947-E773-E0F9-9779-BBD5FF541C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662040C-7627-B601-0643-773F68853E4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518175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99F5BD-1228-63D6-2F5D-5DF4D7C35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6D7577B-1A3F-B611-5068-437C8C6CEA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DF309C0-BECD-158A-C3DB-B4A31AA62E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0BA1863-1EC2-4BAD-5701-FA1DD6FA4A4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073597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8191B3-C4A7-A7ED-4448-1D25F1526A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58AB5DC-175B-F89E-57B6-A6A2B293E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652812A-7D8B-DF84-62CF-CD4FFF9F03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7C6E5BF-BB80-52B9-1D67-015423EA722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723569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FA0323-8E13-73CC-6533-F9189D6FD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555C158-83DA-7890-20EB-50B951FFF9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C4414E3-08B8-740C-26DD-6686DF40DD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1CC7FF1-F6D1-37C1-25ED-05FD87971ED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051562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7BB0643-7EE2-DA0D-C328-4CD5320FF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1BD6A15-5D48-C3EE-1246-F1ED2D25CF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93DBD81-3F65-193E-B175-1F0C25F9F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48DA32-C6C0-3DFE-FD1C-5D691361FF0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42764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EFEB4FA-74E4-AADB-38D1-8FAB7DB41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F2FE344-5DF5-2DA4-DB5C-73B2FF1B4A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1694DB5-3A1E-F96D-5A03-413CA5886F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852EA3E-D294-4B9E-C7BA-6E913066C01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718038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F8F52E-4547-ACC0-E839-10616A4907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7E359DB-F01E-A9F5-95D9-470E4D8F56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546593C-16F6-29E8-5041-1C9E63FCAF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F2AAF15-C521-89D4-EFBF-50D63C76FD0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976812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8046F2-DF1A-73C1-A48C-A4138B32C6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BCE74EF-F718-670B-852D-869728D829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57C546B-B1B8-23B7-F62A-1DF59ED75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1EFFF26-5E0C-A622-7CEC-3A3728CBC74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6112801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D631C9E-A55C-0FD0-3BC4-461BCBEBA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DA5049C-801F-1165-C157-C702E55A75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18C7A68-34A3-29F4-66DC-6A0212FAF5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330D9B8-1E79-F562-B4ED-AFA85263DC1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932384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5E3E9F-6270-299B-5A0C-6216E7E90A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1982DA9-0D79-AD7A-5F89-27C04B1BD1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A8978DE-5CDA-2F39-5DA1-E59BC8629F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5E0BE2-D0C2-50AB-5498-06BA8D05988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85554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356C86-1927-4D1C-6A84-8E285625A3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4C30441-6D1C-B549-9840-0EF4E28FAE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9446DAC-9C2B-2DD3-E6F4-803C636878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F8CE381-972A-18BA-09AC-FD4B689D551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447471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9C4526-6CC9-BF8F-1D31-BF45679E31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A95D271-E15D-D6EF-0282-1B4C841F75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C12319B-4DF9-CB6D-5163-B1B8016DBB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8431641-9C25-874D-7C94-D88F8D70FE2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474522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4FA3609-092F-6805-5EC8-D46E097AEB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2602088-B83E-20C7-7A23-EBFA631159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2E12C41-04D9-366D-5950-6739CFF884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E16C151-FE96-069C-2D50-AF37B71FE7C4}"/>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351267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DB4537-506D-5E49-3859-6732D105AE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28374DE-4F05-8C19-058D-D709F02043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8DEE10D-DA8C-408F-70E7-E70DEE9F09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0B0184B-125B-E343-B3BE-5B9FADDCCAD4}"/>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915545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AFBC387-0D17-4907-FA2C-48669FAB03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FE32836-562E-C30C-1356-D0DF448C32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5E06EC5-2E84-803A-5AB8-F1734CC9BC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3919C59-F827-875B-0D0F-4183865A436C}"/>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420265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69D3961-C3A5-1D62-C585-C7DF49F000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C02506B-4403-F1C6-500F-730525358A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7743FC6-5173-0053-05CB-195FE324D8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CCF8477-5241-007D-9FF0-90B0F59BA7E1}"/>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6131509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39D25E-0D79-E342-1C96-C860F1096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13C0A94-8161-E946-75DC-852502315E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77EF86A-28BD-27C8-4652-BA821887A2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D21DAB1-57D0-71CB-3D08-CB2F6126E168}"/>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7510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a:p>
            <a:r>
              <a:rPr lang="en-US" sz="2400" b="1" dirty="0">
                <a:latin typeface="Times New Roman" panose="02020603050405020304" pitchFamily="18" charset="0"/>
                <a:cs typeface="Times New Roman" panose="02020603050405020304" pitchFamily="18" charset="0"/>
              </a:rPr>
              <a:t>Dr. Hamed Almahadin</a:t>
            </a:r>
          </a:p>
        </p:txBody>
      </p:sp>
      <p:sp>
        <p:nvSpPr>
          <p:cNvPr id="31" name="TextBox 30"/>
          <p:cNvSpPr txBox="1"/>
          <p:nvPr/>
        </p:nvSpPr>
        <p:spPr>
          <a:xfrm>
            <a:off x="1108644" y="2424037"/>
            <a:ext cx="4588115" cy="1200329"/>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085243" y="550490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279012" y="3685086"/>
            <a:ext cx="3516608" cy="145344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Ch#6</a:t>
            </a:r>
          </a:p>
          <a:p>
            <a:pPr algn="ctr"/>
            <a:r>
              <a:rPr lang="en-US" sz="2800" b="1" dirty="0">
                <a:solidFill>
                  <a:schemeClr val="tx1"/>
                </a:solidFill>
                <a:latin typeface="Times New Roman" panose="02020603050405020304" pitchFamily="18" charset="0"/>
                <a:cs typeface="Times New Roman" panose="02020603050405020304" pitchFamily="18" charset="0"/>
              </a:rPr>
              <a:t>Risk Management Standards</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892063"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Topics to Cover in Week 6</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571500" indent="-571500">
              <a:buFont typeface="Wingdings" panose="05000000000000000000" pitchFamily="2" charset="2"/>
              <a:buChar char="§"/>
              <a:defRPr/>
            </a:pPr>
            <a:r>
              <a:rPr lang="en-US" sz="3200" dirty="0">
                <a:solidFill>
                  <a:prstClr val="black"/>
                </a:solidFill>
                <a:latin typeface="Calibri" panose="020F0502020204030204"/>
              </a:rPr>
              <a:t>Risk management standards</a:t>
            </a:r>
          </a:p>
          <a:p>
            <a:pPr marL="571500" indent="-571500">
              <a:buFont typeface="Wingdings" panose="05000000000000000000" pitchFamily="2" charset="2"/>
              <a:buChar char="§"/>
              <a:defRPr/>
            </a:pPr>
            <a:r>
              <a:rPr lang="en-US" sz="3200" dirty="0">
                <a:solidFill>
                  <a:prstClr val="black"/>
                </a:solidFill>
                <a:latin typeface="Calibri" panose="020F0502020204030204"/>
              </a:rPr>
              <a:t>Scope of risk management standards</a:t>
            </a:r>
          </a:p>
          <a:p>
            <a:pPr marL="571500" indent="-571500">
              <a:buFont typeface="Wingdings" panose="05000000000000000000" pitchFamily="2" charset="2"/>
              <a:buChar char="§"/>
              <a:defRPr/>
            </a:pPr>
            <a:r>
              <a:rPr lang="en-US" sz="3200" dirty="0">
                <a:solidFill>
                  <a:prstClr val="black"/>
                </a:solidFill>
                <a:latin typeface="Calibri" panose="020F0502020204030204"/>
              </a:rPr>
              <a:t>IRM Standard</a:t>
            </a:r>
          </a:p>
          <a:p>
            <a:pPr marL="571500" indent="-571500">
              <a:buFont typeface="Wingdings" panose="05000000000000000000" pitchFamily="2" charset="2"/>
              <a:buChar char="§"/>
              <a:defRPr/>
            </a:pPr>
            <a:r>
              <a:rPr lang="en-US" sz="3200" dirty="0">
                <a:solidFill>
                  <a:prstClr val="black"/>
                </a:solidFill>
                <a:latin typeface="Calibri" panose="020F0502020204030204"/>
              </a:rPr>
              <a:t>COSO ERM Framework</a:t>
            </a:r>
          </a:p>
          <a:p>
            <a:pPr marL="571500" indent="-571500">
              <a:buFont typeface="Wingdings" panose="05000000000000000000" pitchFamily="2" charset="2"/>
              <a:buChar char="§"/>
              <a:defRPr/>
            </a:pPr>
            <a:r>
              <a:rPr lang="en-US" sz="3200" dirty="0">
                <a:solidFill>
                  <a:prstClr val="black"/>
                </a:solidFill>
                <a:latin typeface="Calibri" panose="020F0502020204030204"/>
              </a:rPr>
              <a:t>ISO 31000 Standard</a:t>
            </a:r>
          </a:p>
          <a:p>
            <a:pPr marL="571500" indent="-571500">
              <a:buFont typeface="Wingdings" panose="05000000000000000000" pitchFamily="2" charset="2"/>
              <a:buChar char="§"/>
              <a:defRPr/>
            </a:pPr>
            <a:r>
              <a:rPr lang="en-US" sz="3200" dirty="0">
                <a:solidFill>
                  <a:prstClr val="black"/>
                </a:solidFill>
                <a:latin typeface="Calibri" panose="020F0502020204030204"/>
              </a:rPr>
              <a:t>Risk management context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6D17C0-A089-FBBC-6C5D-D7E7F41F0B8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58AE8FD1-59B3-9A72-6F36-40F7B4654F4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A6DC688-B5D5-1426-42A3-0FE98E422C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82E3590-6306-ED8F-E07E-4706E3BA8AA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057CC167-95A2-5E89-94C7-DA2DCEF6F7E5}"/>
              </a:ext>
            </a:extLst>
          </p:cNvPr>
          <p:cNvSpPr txBox="1"/>
          <p:nvPr/>
        </p:nvSpPr>
        <p:spPr>
          <a:xfrm>
            <a:off x="4615237" y="1458672"/>
            <a:ext cx="6516914"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Standards</a:t>
            </a:r>
          </a:p>
        </p:txBody>
      </p:sp>
      <p:sp>
        <p:nvSpPr>
          <p:cNvPr id="28" name="Rectangle 27">
            <a:extLst>
              <a:ext uri="{FF2B5EF4-FFF2-40B4-BE49-F238E27FC236}">
                <a16:creationId xmlns:a16="http://schemas.microsoft.com/office/drawing/2014/main" xmlns="" id="{E697A90D-B55F-4999-DD7D-6BC187A9A1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548D2DE4-A6E0-3D2B-07F2-ECBF3CF87E5C}"/>
              </a:ext>
            </a:extLst>
          </p:cNvPr>
          <p:cNvSpPr txBox="1"/>
          <p:nvPr/>
        </p:nvSpPr>
        <p:spPr>
          <a:xfrm>
            <a:off x="3598250" y="2495028"/>
            <a:ext cx="8417320" cy="3046988"/>
          </a:xfrm>
          <a:prstGeom prst="rect">
            <a:avLst/>
          </a:prstGeom>
          <a:noFill/>
        </p:spPr>
        <p:txBody>
          <a:bodyPr wrap="square" rtlCol="0">
            <a:spAutoFit/>
          </a:bodyPr>
          <a:lstStyle/>
          <a:p>
            <a:pPr marL="457200" indent="-457200" algn="just">
              <a:buFont typeface="Wingdings" panose="05000000000000000000" pitchFamily="2" charset="2"/>
              <a:buChar char="§"/>
            </a:pPr>
            <a:r>
              <a:rPr lang="en-US" sz="3200" dirty="0">
                <a:solidFill>
                  <a:prstClr val="black"/>
                </a:solidFill>
                <a:latin typeface="Calibri" panose="020F0502020204030204"/>
              </a:rPr>
              <a:t>There are a number of established risk management standards and frameworks. </a:t>
            </a:r>
          </a:p>
          <a:p>
            <a:pPr marL="457200" indent="-457200" algn="just">
              <a:buFont typeface="Wingdings" panose="05000000000000000000" pitchFamily="2" charset="2"/>
              <a:buChar char="§"/>
            </a:pPr>
            <a:r>
              <a:rPr lang="en-US" sz="3200" dirty="0">
                <a:solidFill>
                  <a:prstClr val="black"/>
                </a:solidFill>
                <a:latin typeface="Calibri" panose="020F0502020204030204"/>
              </a:rPr>
              <a:t>The first was developed by the standards body in Australia in 1995 and has been followed by those being developed in Canada, Japan, the UK and the United States. </a:t>
            </a:r>
          </a:p>
        </p:txBody>
      </p:sp>
      <p:sp>
        <p:nvSpPr>
          <p:cNvPr id="32" name="Rectangle 31">
            <a:extLst>
              <a:ext uri="{FF2B5EF4-FFF2-40B4-BE49-F238E27FC236}">
                <a16:creationId xmlns:a16="http://schemas.microsoft.com/office/drawing/2014/main" xmlns="" id="{4CD1918F-F838-F34C-5866-5B09C85C311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EA73DED0-77CA-0B00-6987-1D048A919C4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68EEED4-BA5C-CCBE-CF17-34E135C7DCD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C62D5BC-66C6-461F-FB52-1DAC8C84BF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22E6ABCF-99ED-42A7-9B09-1C5FADD48C8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6798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8FE3C29-8CC8-9AA4-0A54-A9CDCA0CF3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5E53930-2392-CC10-968F-A4ACB96FB3F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A37493E-B4DA-098F-9C7B-2875A4EB5D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684FF71-4B8A-F9EB-96CC-B5DDF54700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F98F6312-8B39-A124-E1BE-189D07538BEE}"/>
              </a:ext>
            </a:extLst>
          </p:cNvPr>
          <p:cNvSpPr txBox="1"/>
          <p:nvPr/>
        </p:nvSpPr>
        <p:spPr>
          <a:xfrm>
            <a:off x="4615237" y="1458672"/>
            <a:ext cx="6516914"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Standards</a:t>
            </a:r>
          </a:p>
        </p:txBody>
      </p:sp>
      <p:sp>
        <p:nvSpPr>
          <p:cNvPr id="28" name="Rectangle 27">
            <a:extLst>
              <a:ext uri="{FF2B5EF4-FFF2-40B4-BE49-F238E27FC236}">
                <a16:creationId xmlns:a16="http://schemas.microsoft.com/office/drawing/2014/main" xmlns="" id="{CBEF39E0-4B37-04DB-564F-A81493ADE09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10FD1B58-14A2-4EA2-68AD-30B22A973471}"/>
              </a:ext>
            </a:extLst>
          </p:cNvPr>
          <p:cNvSpPr txBox="1"/>
          <p:nvPr/>
        </p:nvSpPr>
        <p:spPr>
          <a:xfrm>
            <a:off x="3598250" y="2495028"/>
            <a:ext cx="8417320" cy="1569660"/>
          </a:xfrm>
          <a:prstGeom prst="rect">
            <a:avLst/>
          </a:prstGeom>
          <a:noFill/>
        </p:spPr>
        <p:txBody>
          <a:bodyPr wrap="square" rtlCol="0">
            <a:spAutoFit/>
          </a:bodyPr>
          <a:lstStyle/>
          <a:p>
            <a:pPr marL="457200" indent="-457200" algn="just">
              <a:buFont typeface="Wingdings" panose="05000000000000000000" pitchFamily="2" charset="2"/>
              <a:buChar char="§"/>
            </a:pPr>
            <a:r>
              <a:rPr lang="en-US" sz="3200" dirty="0">
                <a:solidFill>
                  <a:prstClr val="black"/>
                </a:solidFill>
                <a:latin typeface="Calibri" panose="020F0502020204030204"/>
              </a:rPr>
              <a:t>Standards have also been developed by other national standards bodies, as well as by  government departments across the world.</a:t>
            </a:r>
          </a:p>
        </p:txBody>
      </p:sp>
      <p:sp>
        <p:nvSpPr>
          <p:cNvPr id="32" name="Rectangle 31">
            <a:extLst>
              <a:ext uri="{FF2B5EF4-FFF2-40B4-BE49-F238E27FC236}">
                <a16:creationId xmlns:a16="http://schemas.microsoft.com/office/drawing/2014/main" xmlns="" id="{AB20D736-7096-304C-CD11-9243D731AA8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652F1F80-7896-C2D1-520F-3F87F9D5BBE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837D1402-A858-7984-E02A-54FCCD07637D}"/>
              </a:ext>
            </a:extLst>
          </p:cNvPr>
          <p:cNvSpPr txBox="1"/>
          <p:nvPr/>
        </p:nvSpPr>
        <p:spPr>
          <a:xfrm>
            <a:off x="3572287" y="1603341"/>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E427E86-F321-336D-D160-1FB987D27E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BE19A6F-3167-2D7C-700F-0FD35023BA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6390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849D9A-2E7B-E1E1-7C7C-D5E0B3ED0CC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E3FA53D1-B0DB-8FC3-6A6D-6B01D2A3B62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FD6A027-7A1B-8FE5-5445-779BE7DADB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7C145BEB-303A-52CA-D87F-DFD14EBF65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A5EBAE46-B19A-3071-F405-B308DC87E604}"/>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Scope of Risk Management Standards</a:t>
            </a:r>
          </a:p>
        </p:txBody>
      </p:sp>
      <p:sp>
        <p:nvSpPr>
          <p:cNvPr id="28" name="Rectangle 27">
            <a:extLst>
              <a:ext uri="{FF2B5EF4-FFF2-40B4-BE49-F238E27FC236}">
                <a16:creationId xmlns:a16="http://schemas.microsoft.com/office/drawing/2014/main" xmlns="" id="{BA1A57DA-D733-E2D5-9C6E-A4727F7AD4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E33E84B8-7A86-746F-A7B9-19AA86265ADF}"/>
              </a:ext>
            </a:extLst>
          </p:cNvPr>
          <p:cNvSpPr txBox="1"/>
          <p:nvPr/>
        </p:nvSpPr>
        <p:spPr>
          <a:xfrm>
            <a:off x="3598250" y="2495028"/>
            <a:ext cx="8417320" cy="3539430"/>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The international standard ISO 31000 (2009), ‘Risk Management: Principles and Guidelines’, was published in the latter part of 2009. </a:t>
            </a:r>
          </a:p>
          <a:p>
            <a:pPr marL="457200" indent="-457200" algn="just">
              <a:buFont typeface="Wingdings" panose="05000000000000000000" pitchFamily="2" charset="2"/>
              <a:buChar char="§"/>
              <a:defRPr/>
            </a:pPr>
            <a:r>
              <a:rPr lang="en-US" sz="3200" dirty="0">
                <a:solidFill>
                  <a:prstClr val="black"/>
                </a:solidFill>
                <a:latin typeface="Calibri" panose="020F0502020204030204"/>
              </a:rPr>
              <a:t>Although some standards are better recognized than others, organizations should select the approach that is most </a:t>
            </a:r>
          </a:p>
          <a:p>
            <a:pPr marL="457200" indent="-457200" algn="just">
              <a:buFont typeface="Wingdings" panose="05000000000000000000" pitchFamily="2" charset="2"/>
              <a:buChar char="§"/>
              <a:defRPr/>
            </a:pPr>
            <a:r>
              <a:rPr lang="en-US" sz="3200" dirty="0">
                <a:solidFill>
                  <a:prstClr val="black"/>
                </a:solidFill>
                <a:latin typeface="Calibri" panose="020F0502020204030204"/>
              </a:rPr>
              <a:t>relevant to their particular circumstances.</a:t>
            </a:r>
          </a:p>
        </p:txBody>
      </p:sp>
      <p:sp>
        <p:nvSpPr>
          <p:cNvPr id="32" name="Rectangle 31">
            <a:extLst>
              <a:ext uri="{FF2B5EF4-FFF2-40B4-BE49-F238E27FC236}">
                <a16:creationId xmlns:a16="http://schemas.microsoft.com/office/drawing/2014/main" xmlns="" id="{A5D10EDD-4FF0-015E-8AC3-D2B73A9A210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9A2D6B6-8314-7E90-21C4-C29D0BFCA3A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F0E1DB4-86D4-3A3D-B5B0-A357FBD3E55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D63BCE8-A370-42A9-AAA2-C04B442060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8D1ED274-4911-8CBE-A9CD-CEDCD3EEC6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7203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2108C3-DCCC-8D31-7F13-D471C16CA91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89B3AF13-C1A1-92FB-CBF3-7DD81DE9D0C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A5C5314-7C0E-7F8B-A272-824CA271CF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30CA6BDF-86ED-8E6A-E88D-9160B605C86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B22B00A2-A280-E57E-F43F-A581BC5FF854}"/>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Scope of Risk Management Standards</a:t>
            </a:r>
          </a:p>
        </p:txBody>
      </p:sp>
      <p:sp>
        <p:nvSpPr>
          <p:cNvPr id="28" name="Rectangle 27">
            <a:extLst>
              <a:ext uri="{FF2B5EF4-FFF2-40B4-BE49-F238E27FC236}">
                <a16:creationId xmlns:a16="http://schemas.microsoft.com/office/drawing/2014/main" xmlns="" id="{01F0F7DA-85CA-9BCE-7620-B364EFD0099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3FA1ECC6-94BB-034B-C756-186EE1B11E9A}"/>
              </a:ext>
            </a:extLst>
          </p:cNvPr>
          <p:cNvSpPr txBox="1"/>
          <p:nvPr/>
        </p:nvSpPr>
        <p:spPr>
          <a:xfrm>
            <a:off x="3598250" y="2495028"/>
            <a:ext cx="8417320" cy="3785652"/>
          </a:xfrm>
          <a:prstGeom prst="rect">
            <a:avLst/>
          </a:prstGeom>
          <a:noFill/>
        </p:spPr>
        <p:txBody>
          <a:bodyPr wrap="square" rtlCol="0">
            <a:spAutoFit/>
          </a:bodyPr>
          <a:lstStyle/>
          <a:p>
            <a:pPr marL="457200" indent="-457200" algn="just">
              <a:buFont typeface="Wingdings" panose="05000000000000000000" pitchFamily="2" charset="2"/>
              <a:buChar char="§"/>
            </a:pPr>
            <a:r>
              <a:rPr lang="en-US" sz="3000" dirty="0">
                <a:solidFill>
                  <a:prstClr val="black"/>
                </a:solidFill>
                <a:latin typeface="Calibri" panose="020F0502020204030204"/>
              </a:rPr>
              <a:t>It is important to distinguish between a risk management standard and a risk management framework.</a:t>
            </a:r>
          </a:p>
          <a:p>
            <a:pPr marL="457200" indent="-457200" algn="just">
              <a:buFont typeface="Wingdings" panose="05000000000000000000" pitchFamily="2" charset="2"/>
              <a:buChar char="§"/>
            </a:pPr>
            <a:r>
              <a:rPr lang="en-US" sz="3000" b="1" dirty="0">
                <a:solidFill>
                  <a:prstClr val="black"/>
                </a:solidFill>
                <a:latin typeface="Calibri" panose="020F0502020204030204"/>
              </a:rPr>
              <a:t>A risk management standard</a:t>
            </a:r>
            <a:r>
              <a:rPr lang="en-US" sz="3000" dirty="0">
                <a:solidFill>
                  <a:prstClr val="black"/>
                </a:solidFill>
                <a:latin typeface="Calibri" panose="020F0502020204030204"/>
              </a:rPr>
              <a:t> sets out the overall approach to the successful management of risk, including a description of the risk management process, together with the suggested framework that supports that process.</a:t>
            </a:r>
          </a:p>
        </p:txBody>
      </p:sp>
      <p:sp>
        <p:nvSpPr>
          <p:cNvPr id="32" name="Rectangle 31">
            <a:extLst>
              <a:ext uri="{FF2B5EF4-FFF2-40B4-BE49-F238E27FC236}">
                <a16:creationId xmlns:a16="http://schemas.microsoft.com/office/drawing/2014/main" xmlns="" id="{D542467A-47F5-B2CA-3BB3-66440648F45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E26991E-87C2-9FD7-44E6-3CD32EB5F35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AA950317-54E9-B057-4A5E-98D32244C3DD}"/>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1956F12-5760-6C39-324F-DF6B576CA7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CDCF526-A1E4-6E9E-5BB4-93E076B345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83352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8DAE9A-9487-928E-DBA3-FD034EA38D3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85810B1-07C8-1CD5-2DD2-C6F770A2C2C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25DD951-2671-C32C-3541-AA5D858DC4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3FB8100-A399-7290-CE77-4E834508CC5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89F20791-1AD7-25DF-FBFF-F78A283EB1B8}"/>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Scope of Risk Management Standards</a:t>
            </a:r>
          </a:p>
        </p:txBody>
      </p:sp>
      <p:sp>
        <p:nvSpPr>
          <p:cNvPr id="28" name="Rectangle 27">
            <a:extLst>
              <a:ext uri="{FF2B5EF4-FFF2-40B4-BE49-F238E27FC236}">
                <a16:creationId xmlns:a16="http://schemas.microsoft.com/office/drawing/2014/main" xmlns="" id="{533F5A6C-3B27-360C-1103-A02434E6ED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BD8409C4-8196-5CDD-746C-F3B003896881}"/>
              </a:ext>
            </a:extLst>
          </p:cNvPr>
          <p:cNvSpPr txBox="1"/>
          <p:nvPr/>
        </p:nvSpPr>
        <p:spPr>
          <a:xfrm>
            <a:off x="3598250" y="2495028"/>
            <a:ext cx="8417320" cy="2062103"/>
          </a:xfrm>
          <a:prstGeom prst="rect">
            <a:avLst/>
          </a:prstGeom>
          <a:noFill/>
        </p:spPr>
        <p:txBody>
          <a:bodyPr wrap="square" rtlCol="0">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In simple terms, a risk management standard is the combination of a description of the risk management process, together with the recommended framework.</a:t>
            </a:r>
          </a:p>
        </p:txBody>
      </p:sp>
      <p:sp>
        <p:nvSpPr>
          <p:cNvPr id="32" name="Rectangle 31">
            <a:extLst>
              <a:ext uri="{FF2B5EF4-FFF2-40B4-BE49-F238E27FC236}">
                <a16:creationId xmlns:a16="http://schemas.microsoft.com/office/drawing/2014/main" xmlns="" id="{1BFF55BC-7DA1-AFC6-530F-B4C4F95E1A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D1E2F994-5BAA-0DB4-FDF9-8209949188DB}"/>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562128C9-C9CC-CA9D-1744-1EAC978267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37A864F-65F0-4735-5B44-56019D0B94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B9447C5E-1E81-C479-7810-070A4FA96D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6907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FCC48D-60BB-7AA9-B212-4F14C5ED5BD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F1C7850-D2F4-4595-F8D3-45A1571BA28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A0173273-DA49-55E2-2FE4-7340115704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8D2B8A7C-C184-3BB7-EC56-F1448BDE02A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1F75FE40-C800-F087-E411-39405125F068}"/>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Scope of Risk Management Standards</a:t>
            </a:r>
          </a:p>
        </p:txBody>
      </p:sp>
      <p:sp>
        <p:nvSpPr>
          <p:cNvPr id="28" name="Rectangle 27">
            <a:extLst>
              <a:ext uri="{FF2B5EF4-FFF2-40B4-BE49-F238E27FC236}">
                <a16:creationId xmlns:a16="http://schemas.microsoft.com/office/drawing/2014/main" xmlns="" id="{71AE68F7-73E7-FB74-7AF8-AF7E3D0AF9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40221CBD-4099-D338-9FE9-37DA126617C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B44D71EA-2977-7540-D55F-D6A047D5342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BC7A5798-22E5-089D-2A1E-7A27C81DC66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AA5DC38E-8810-6EF7-29A2-2DDAFA7FB4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CAA1B220-4188-42DD-4DF0-2A0954D1E16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D8C9658B-5DF3-4D52-A466-E4B6F42AAFCE}"/>
              </a:ext>
            </a:extLst>
          </p:cNvPr>
          <p:cNvPicPr>
            <a:picLocks noChangeAspect="1"/>
          </p:cNvPicPr>
          <p:nvPr/>
        </p:nvPicPr>
        <p:blipFill>
          <a:blip r:embed="rId5"/>
          <a:stretch>
            <a:fillRect/>
          </a:stretch>
        </p:blipFill>
        <p:spPr>
          <a:xfrm>
            <a:off x="3385474" y="2271219"/>
            <a:ext cx="8630095" cy="4021411"/>
          </a:xfrm>
          <a:prstGeom prst="rect">
            <a:avLst/>
          </a:prstGeom>
        </p:spPr>
      </p:pic>
    </p:spTree>
    <p:extLst>
      <p:ext uri="{BB962C8B-B14F-4D97-AF65-F5344CB8AC3E}">
        <p14:creationId xmlns:p14="http://schemas.microsoft.com/office/powerpoint/2010/main" val="3120819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B24E5B-0362-C957-DB4B-AEFAED5C7BE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02702140-88D1-8028-F008-E5FAEC9E85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A0CA030D-5038-6EB6-1EF8-DC77801120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18CF412-BA50-16EA-F07F-7C9968BA45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706AF7E2-28FE-7C36-C4C2-96D66CE089EB}"/>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IRM Risk Management Standard</a:t>
            </a:r>
          </a:p>
        </p:txBody>
      </p:sp>
      <p:sp>
        <p:nvSpPr>
          <p:cNvPr id="28" name="Rectangle 27">
            <a:extLst>
              <a:ext uri="{FF2B5EF4-FFF2-40B4-BE49-F238E27FC236}">
                <a16:creationId xmlns:a16="http://schemas.microsoft.com/office/drawing/2014/main" xmlns="" id="{E8947F90-EBD6-3E27-D54B-8ED0AD694F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A40CEE16-9DD5-D232-D878-4BC9B9F66EC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1806A9B2-CFE4-63B6-4407-C646D4C8AC3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CF0EB500-B0A0-09F9-2112-49021FB36FF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4B393BE-9F04-BF42-5554-0506E15CCC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E32CF1E-50C7-AA4B-2BB7-EE58FA7C3F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2F333716-11AC-44E5-8B0D-97DBC5A47561}"/>
              </a:ext>
            </a:extLst>
          </p:cNvPr>
          <p:cNvPicPr>
            <a:picLocks noChangeAspect="1"/>
          </p:cNvPicPr>
          <p:nvPr/>
        </p:nvPicPr>
        <p:blipFill>
          <a:blip r:embed="rId5"/>
          <a:stretch>
            <a:fillRect/>
          </a:stretch>
        </p:blipFill>
        <p:spPr>
          <a:xfrm>
            <a:off x="3437433" y="2323527"/>
            <a:ext cx="8443392" cy="4079467"/>
          </a:xfrm>
          <a:prstGeom prst="rect">
            <a:avLst/>
          </a:prstGeom>
        </p:spPr>
      </p:pic>
    </p:spTree>
    <p:extLst>
      <p:ext uri="{BB962C8B-B14F-4D97-AF65-F5344CB8AC3E}">
        <p14:creationId xmlns:p14="http://schemas.microsoft.com/office/powerpoint/2010/main" val="298092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310D014-0E4E-7E4B-14DE-AA768A44661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FD852553-3510-4BA6-E472-08C9A8378D1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B173E98-FFA9-C7DE-DEE9-D1AF413CB9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3A0C752-320E-D3AF-A002-D24A1324D94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26B37372-27E9-D2F4-8B16-D51594847C1E}"/>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IRM Risk Management Standard</a:t>
            </a:r>
          </a:p>
        </p:txBody>
      </p:sp>
      <p:sp>
        <p:nvSpPr>
          <p:cNvPr id="28" name="Rectangle 27">
            <a:extLst>
              <a:ext uri="{FF2B5EF4-FFF2-40B4-BE49-F238E27FC236}">
                <a16:creationId xmlns:a16="http://schemas.microsoft.com/office/drawing/2014/main" xmlns="" id="{7CB9FA4E-1FFA-2A62-DEEB-E3933C6074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F875CD18-56D3-D804-8E56-1E81F67E045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CC6C7B59-49D6-E09E-C92A-1241B03D6A3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5A231F3F-1C12-AA05-D58C-60990B567E2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9668ADE-570E-E9E6-A608-E42250C2FF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ACE0CE2F-9C06-9378-5745-578CFAC7A6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3A00D22-9EFB-5747-C8F2-3AF88B596AE0}"/>
              </a:ext>
            </a:extLst>
          </p:cNvPr>
          <p:cNvSpPr txBox="1"/>
          <p:nvPr/>
        </p:nvSpPr>
        <p:spPr>
          <a:xfrm>
            <a:off x="4714628" y="3459971"/>
            <a:ext cx="7003606"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dirty="0">
                <a:solidFill>
                  <a:prstClr val="black"/>
                </a:solidFill>
                <a:latin typeface="Calibri" panose="020F0502020204030204"/>
              </a:rPr>
              <a:t>One of the best-established and most widely used risk management standards was produced by the IRM in 2002 in co-operation with </a:t>
            </a:r>
            <a:r>
              <a:rPr lang="en-US" sz="2800" dirty="0" err="1">
                <a:solidFill>
                  <a:prstClr val="black"/>
                </a:solidFill>
                <a:latin typeface="Calibri" panose="020F0502020204030204"/>
              </a:rPr>
              <a:t>Airmic</a:t>
            </a:r>
            <a:r>
              <a:rPr lang="en-US" sz="2800" dirty="0">
                <a:solidFill>
                  <a:prstClr val="black"/>
                </a:solidFill>
                <a:latin typeface="Calibri" panose="020F0502020204030204"/>
              </a:rPr>
              <a:t> and Alarm. </a:t>
            </a:r>
          </a:p>
          <a:p>
            <a:pPr marL="457200" indent="-457200" algn="just">
              <a:buFont typeface="Wingdings" panose="05000000000000000000" pitchFamily="2" charset="2"/>
              <a:buChar char="§"/>
            </a:pPr>
            <a:r>
              <a:rPr lang="en-US" sz="2800" dirty="0">
                <a:solidFill>
                  <a:prstClr val="black"/>
                </a:solidFill>
                <a:latin typeface="Calibri" panose="020F0502020204030204"/>
              </a:rPr>
              <a:t>The IRM Standard is a high-level approach aimed at non-risk-management specialists.</a:t>
            </a:r>
          </a:p>
        </p:txBody>
      </p:sp>
    </p:spTree>
    <p:extLst>
      <p:ext uri="{BB962C8B-B14F-4D97-AF65-F5344CB8AC3E}">
        <p14:creationId xmlns:p14="http://schemas.microsoft.com/office/powerpoint/2010/main" val="18385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14A3EA5-1C27-9042-F81A-C70EE028CA6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FF29EF2C-F1CB-C09D-4739-F5C03F8CA34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769B990F-83A0-1CD6-1163-56C19C7497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E09526E3-2A64-2967-6A09-89E77BCCBE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F0FE2CD-491F-D002-48CF-635986D808C5}"/>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Process</a:t>
            </a:r>
          </a:p>
        </p:txBody>
      </p:sp>
      <p:sp>
        <p:nvSpPr>
          <p:cNvPr id="28" name="Rectangle 27">
            <a:extLst>
              <a:ext uri="{FF2B5EF4-FFF2-40B4-BE49-F238E27FC236}">
                <a16:creationId xmlns:a16="http://schemas.microsoft.com/office/drawing/2014/main" xmlns="" id="{EF247E56-0BA8-BD8A-9EF3-D58DA04B9C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E2A5E597-746E-45A6-8F86-E186701A28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6F54612-D3F1-37B7-9D27-84608AB8242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2A29AF9-396E-F9BC-DC82-731FFB3B0F9C}"/>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95D465D4-E954-4617-7908-3B911DAC0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3C90135-5617-868E-6D4D-2B03123D71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EE03ED21-9D4F-CBDD-11E5-F7D10F6077AC}"/>
              </a:ext>
            </a:extLst>
          </p:cNvPr>
          <p:cNvSpPr txBox="1"/>
          <p:nvPr/>
        </p:nvSpPr>
        <p:spPr>
          <a:xfrm>
            <a:off x="4714628" y="3459971"/>
            <a:ext cx="7003606" cy="2677656"/>
          </a:xfrm>
          <a:prstGeom prst="rect">
            <a:avLst/>
          </a:prstGeom>
          <a:noFill/>
        </p:spPr>
        <p:txBody>
          <a:bodyPr wrap="square">
            <a:spAutoFit/>
          </a:bodyPr>
          <a:lstStyle/>
          <a:p>
            <a:pPr marL="457200" indent="-457200" algn="just">
              <a:buFont typeface="Wingdings" panose="05000000000000000000" pitchFamily="2" charset="2"/>
              <a:buChar char="§"/>
              <a:defRPr/>
            </a:pPr>
            <a:r>
              <a:rPr lang="en-US" sz="2800" dirty="0">
                <a:solidFill>
                  <a:prstClr val="black"/>
                </a:solidFill>
                <a:latin typeface="Calibri" panose="020F0502020204030204"/>
              </a:rPr>
              <a:t>Although there are many ways of representing the risk management process, the basic steps are all similar. </a:t>
            </a:r>
          </a:p>
          <a:p>
            <a:pPr marL="457200" indent="-457200" algn="just">
              <a:buFont typeface="Wingdings" panose="05000000000000000000" pitchFamily="2" charset="2"/>
              <a:buChar char="§"/>
              <a:defRPr/>
            </a:pPr>
            <a:r>
              <a:rPr lang="en-US" sz="2800" dirty="0">
                <a:solidFill>
                  <a:prstClr val="black"/>
                </a:solidFill>
                <a:latin typeface="Calibri" panose="020F0502020204030204"/>
              </a:rPr>
              <a:t>There can be difficulties with the terminology that is used to describe the various steps</a:t>
            </a:r>
          </a:p>
        </p:txBody>
      </p:sp>
    </p:spTree>
    <p:extLst>
      <p:ext uri="{BB962C8B-B14F-4D97-AF65-F5344CB8AC3E}">
        <p14:creationId xmlns:p14="http://schemas.microsoft.com/office/powerpoint/2010/main" val="943241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503B54-3AD2-78C9-B6A2-C55CB814D0A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534FB2D0-B041-EAB4-AEDA-B9BCA5E880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AC5048C5-B993-A80C-A513-9C83051D74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5D1B3EA-7340-0E8C-5B3C-1DF7252B5D0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3AD7915F-7DFE-03C4-A2A1-EA3B18D8A4D4}"/>
              </a:ext>
            </a:extLst>
          </p:cNvPr>
          <p:cNvSpPr txBox="1"/>
          <p:nvPr/>
        </p:nvSpPr>
        <p:spPr>
          <a:xfrm>
            <a:off x="4615237" y="1458672"/>
            <a:ext cx="7003606"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Management Context</a:t>
            </a:r>
          </a:p>
        </p:txBody>
      </p:sp>
      <p:sp>
        <p:nvSpPr>
          <p:cNvPr id="28" name="Rectangle 27">
            <a:extLst>
              <a:ext uri="{FF2B5EF4-FFF2-40B4-BE49-F238E27FC236}">
                <a16:creationId xmlns:a16="http://schemas.microsoft.com/office/drawing/2014/main" xmlns="" id="{5C26F5BD-C486-CE11-DCE0-9D5EFDCBCE7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F39ADF91-D12A-0FA9-0A5C-5A4F0AEA36A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4D7F38B-7276-82DA-9CF7-F7E64BFC2AE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84EEA733-3594-202C-F5E4-46655D5A527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6D6A566B-E9AA-73D9-55F5-6FE1EE4C98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766ACB9-A65C-CBC7-5115-00D9E44B61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FBA8EFF8-7CA7-8633-4232-CD118489A681}"/>
              </a:ext>
            </a:extLst>
          </p:cNvPr>
          <p:cNvSpPr txBox="1"/>
          <p:nvPr/>
        </p:nvSpPr>
        <p:spPr>
          <a:xfrm>
            <a:off x="4214191" y="3044473"/>
            <a:ext cx="7666633" cy="3046988"/>
          </a:xfrm>
          <a:prstGeom prst="rect">
            <a:avLst/>
          </a:prstGeom>
          <a:noFill/>
        </p:spPr>
        <p:txBody>
          <a:bodyPr wrap="square">
            <a:spAutoFit/>
          </a:bodyPr>
          <a:lstStyle/>
          <a:p>
            <a:pPr marL="342900" indent="-342900" algn="just">
              <a:buFont typeface="Wingdings" panose="05000000000000000000" pitchFamily="2" charset="2"/>
              <a:buChar char="§"/>
              <a:defRPr/>
            </a:pPr>
            <a:r>
              <a:rPr lang="en-US" sz="2400" dirty="0">
                <a:solidFill>
                  <a:prstClr val="black"/>
                </a:solidFill>
                <a:latin typeface="Calibri" panose="020F0502020204030204"/>
              </a:rPr>
              <a:t>In order for the context to be described and defined, a framework is required to implement and support the risk management process. </a:t>
            </a:r>
          </a:p>
          <a:p>
            <a:pPr algn="just">
              <a:defRPr/>
            </a:pPr>
            <a:endParaRPr lang="en-US" sz="2400" dirty="0">
              <a:solidFill>
                <a:prstClr val="black"/>
              </a:solidFill>
              <a:latin typeface="Calibri" panose="020F0502020204030204"/>
            </a:endParaRPr>
          </a:p>
          <a:p>
            <a:pPr marL="342900" indent="-342900" algn="just">
              <a:buFont typeface="Wingdings" panose="05000000000000000000" pitchFamily="2" charset="2"/>
              <a:buChar char="§"/>
              <a:defRPr/>
            </a:pPr>
            <a:r>
              <a:rPr lang="en-US" sz="2400" dirty="0">
                <a:solidFill>
                  <a:prstClr val="black"/>
                </a:solidFill>
                <a:latin typeface="Calibri" panose="020F0502020204030204"/>
              </a:rPr>
              <a:t>ISO 31000 places particular emphasis on context and states that consideration should be given to the internal context, external context and risk management context when undertaking risk management activities.</a:t>
            </a:r>
          </a:p>
        </p:txBody>
      </p:sp>
    </p:spTree>
    <p:extLst>
      <p:ext uri="{BB962C8B-B14F-4D97-AF65-F5344CB8AC3E}">
        <p14:creationId xmlns:p14="http://schemas.microsoft.com/office/powerpoint/2010/main" val="3551131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DFF0709-57DE-9F07-C802-440B4C26A30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9CAD045-698D-800F-48EF-D60EDB3BFAB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7A9FE8D3-C2EF-C77E-7A7C-1FC626C457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1740FFC-1276-5F11-7685-0266FD9FFEB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7D7A08C9-85D2-B01C-2D63-8B44437F10F6}"/>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Components of Risk Management Context</a:t>
            </a:r>
          </a:p>
        </p:txBody>
      </p:sp>
      <p:sp>
        <p:nvSpPr>
          <p:cNvPr id="28" name="Rectangle 27">
            <a:extLst>
              <a:ext uri="{FF2B5EF4-FFF2-40B4-BE49-F238E27FC236}">
                <a16:creationId xmlns:a16="http://schemas.microsoft.com/office/drawing/2014/main" xmlns="" id="{A72FFF7D-5FC3-7CBF-76B4-94DC1968F4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DF730EF3-B7EF-330A-EA8D-CCA4900C1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93A7A1CE-BE5E-D917-9A88-A017A0FBC32B}"/>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8F24ED2-6CD9-1A60-4FB4-31006D97DFD3}"/>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6CAF28E-F181-1951-B8C4-585D6A3199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9E474BD5-8D38-B64C-EA8C-7A727455EB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C25EECAA-2A2F-44FB-BF38-90AC3BE2B74E}"/>
              </a:ext>
            </a:extLst>
          </p:cNvPr>
          <p:cNvPicPr>
            <a:picLocks noChangeAspect="1"/>
          </p:cNvPicPr>
          <p:nvPr/>
        </p:nvPicPr>
        <p:blipFill>
          <a:blip r:embed="rId5"/>
          <a:stretch>
            <a:fillRect/>
          </a:stretch>
        </p:blipFill>
        <p:spPr>
          <a:xfrm>
            <a:off x="3500736" y="2354037"/>
            <a:ext cx="8380088" cy="3938593"/>
          </a:xfrm>
          <a:prstGeom prst="rect">
            <a:avLst/>
          </a:prstGeom>
        </p:spPr>
      </p:pic>
    </p:spTree>
    <p:extLst>
      <p:ext uri="{BB962C8B-B14F-4D97-AF65-F5344CB8AC3E}">
        <p14:creationId xmlns:p14="http://schemas.microsoft.com/office/powerpoint/2010/main" val="4202795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60670D4-4F0A-6F86-48A9-F39873F8F84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A42E58A1-16B9-7F34-8C05-974E318317A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3567A2E-80C3-12D2-63EA-4B821C98731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239A235E-88B2-1E31-FC59-CD2009EA307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DC10E0F5-2F55-A6E0-9948-CEDF2CA72160}"/>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Components of Risk Management Context</a:t>
            </a:r>
          </a:p>
        </p:txBody>
      </p:sp>
      <p:sp>
        <p:nvSpPr>
          <p:cNvPr id="28" name="Rectangle 27">
            <a:extLst>
              <a:ext uri="{FF2B5EF4-FFF2-40B4-BE49-F238E27FC236}">
                <a16:creationId xmlns:a16="http://schemas.microsoft.com/office/drawing/2014/main" xmlns="" id="{AA0A90A2-56D3-B741-1684-E03C6B5093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7964FBAF-0D19-7148-5EEF-B3FE175125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CD33E337-6971-9652-1106-55435BA7ABFF}"/>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EC36E531-01CB-31AA-DCA5-A830456A266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305EA899-85FB-65D6-43B2-3C404EB185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8E3A27A-0805-8A1D-6A65-30DB2EBCEA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6ADE42E3-F58D-E41F-B8FD-949FFBCEB897}"/>
              </a:ext>
            </a:extLst>
          </p:cNvPr>
          <p:cNvSpPr txBox="1"/>
          <p:nvPr/>
        </p:nvSpPr>
        <p:spPr>
          <a:xfrm>
            <a:off x="4417350" y="3182972"/>
            <a:ext cx="7463474" cy="3108543"/>
          </a:xfrm>
          <a:prstGeom prst="rect">
            <a:avLst/>
          </a:prstGeom>
          <a:noFill/>
        </p:spPr>
        <p:txBody>
          <a:bodyPr wrap="square">
            <a:spAutoFit/>
          </a:bodyPr>
          <a:lstStyle/>
          <a:p>
            <a:pPr marL="457200" indent="-457200" algn="just">
              <a:buFont typeface="Wingdings" panose="05000000000000000000" pitchFamily="2" charset="2"/>
              <a:buChar char="§"/>
              <a:defRPr/>
            </a:pPr>
            <a:r>
              <a:rPr lang="en-US" sz="2800" dirty="0">
                <a:solidFill>
                  <a:prstClr val="black"/>
                </a:solidFill>
                <a:latin typeface="Calibri" panose="020F0502020204030204"/>
              </a:rPr>
              <a:t>These three components of risk architecture, strategy and protocols are required for successful risk management activities. </a:t>
            </a:r>
          </a:p>
          <a:p>
            <a:pPr marL="457200" indent="-457200" algn="just">
              <a:buFont typeface="Wingdings" panose="05000000000000000000" pitchFamily="2" charset="2"/>
              <a:buChar char="§"/>
              <a:defRPr/>
            </a:pPr>
            <a:r>
              <a:rPr lang="en-US" sz="2800" dirty="0">
                <a:solidFill>
                  <a:prstClr val="black"/>
                </a:solidFill>
                <a:latin typeface="Calibri" panose="020F0502020204030204"/>
              </a:rPr>
              <a:t>There needs to be a clear understanding of the risk management process, followed by a clear definition of the framework that supports the process. </a:t>
            </a:r>
          </a:p>
        </p:txBody>
      </p:sp>
    </p:spTree>
    <p:extLst>
      <p:ext uri="{BB962C8B-B14F-4D97-AF65-F5344CB8AC3E}">
        <p14:creationId xmlns:p14="http://schemas.microsoft.com/office/powerpoint/2010/main" val="1999821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1883CC-7C47-68EC-F0E9-7327B235C7B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A2F661E9-2C53-EAB2-1B3C-EFB09C0DB6A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A76F58CE-A300-594B-3985-CD1D24DF612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34CE87D2-2E3A-8BF6-6527-A519F1167C2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69539A4B-52BD-7DC7-D11C-5A4A125F131B}"/>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Risk Management Framework</a:t>
            </a:r>
          </a:p>
        </p:txBody>
      </p:sp>
      <p:sp>
        <p:nvSpPr>
          <p:cNvPr id="28" name="Rectangle 27">
            <a:extLst>
              <a:ext uri="{FF2B5EF4-FFF2-40B4-BE49-F238E27FC236}">
                <a16:creationId xmlns:a16="http://schemas.microsoft.com/office/drawing/2014/main" xmlns="" id="{015FE704-3FD2-7E15-FF6B-2A1B82DE97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312A6319-625E-C6F8-E20A-F5636225BD7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69B70198-5272-1F10-ADF7-0C1AE19AE28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66429DA5-50FE-3561-E03B-9A12C7ABD60C}"/>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D0B5B1A5-BF57-56B5-10F8-0DA42D854A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7A5BBAE-0C54-EEAD-736E-74AA44DB750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3C9F69EB-5004-108C-606C-161AE0FF2828}"/>
              </a:ext>
            </a:extLst>
          </p:cNvPr>
          <p:cNvSpPr txBox="1"/>
          <p:nvPr/>
        </p:nvSpPr>
        <p:spPr>
          <a:xfrm>
            <a:off x="4417350" y="3182972"/>
            <a:ext cx="7463474" cy="3108543"/>
          </a:xfrm>
          <a:prstGeom prst="rect">
            <a:avLst/>
          </a:prstGeom>
          <a:noFill/>
        </p:spPr>
        <p:txBody>
          <a:bodyPr wrap="square">
            <a:spAutoFit/>
          </a:bodyPr>
          <a:lstStyle/>
          <a:p>
            <a:pPr marL="457200" indent="-457200" algn="just">
              <a:buFont typeface="Wingdings" panose="05000000000000000000" pitchFamily="2" charset="2"/>
              <a:buChar char="§"/>
              <a:defRPr/>
            </a:pPr>
            <a:r>
              <a:rPr lang="en-US" sz="2800" dirty="0">
                <a:solidFill>
                  <a:prstClr val="black"/>
                </a:solidFill>
                <a:latin typeface="Calibri" panose="020F0502020204030204"/>
              </a:rPr>
              <a:t>In implementing and supporting the risk management process, the risk management framework needs to facilitate communication and the flow of risk information. </a:t>
            </a:r>
          </a:p>
          <a:p>
            <a:pPr marL="457200" indent="-457200" algn="just">
              <a:buFont typeface="Wingdings" panose="05000000000000000000" pitchFamily="2" charset="2"/>
              <a:buChar char="§"/>
              <a:defRPr/>
            </a:pPr>
            <a:r>
              <a:rPr lang="en-US" sz="2800" dirty="0">
                <a:solidFill>
                  <a:prstClr val="black"/>
                </a:solidFill>
                <a:latin typeface="Calibri" panose="020F0502020204030204"/>
              </a:rPr>
              <a:t>The risk management framework has two separate considerations.</a:t>
            </a:r>
          </a:p>
          <a:p>
            <a:pPr marL="457200" indent="-457200" algn="just">
              <a:buFont typeface="Wingdings" panose="05000000000000000000" pitchFamily="2" charset="2"/>
              <a:buChar char="§"/>
              <a:defRPr/>
            </a:pPr>
            <a:endParaRPr lang="en-US" sz="2800" dirty="0">
              <a:solidFill>
                <a:prstClr val="black"/>
              </a:solidFill>
              <a:latin typeface="Calibri" panose="020F0502020204030204"/>
            </a:endParaRPr>
          </a:p>
        </p:txBody>
      </p:sp>
    </p:spTree>
    <p:extLst>
      <p:ext uri="{BB962C8B-B14F-4D97-AF65-F5344CB8AC3E}">
        <p14:creationId xmlns:p14="http://schemas.microsoft.com/office/powerpoint/2010/main" val="2021883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8E69A6F-7183-4E34-10E5-E6A9C1D9636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9E7BBA6B-A40A-D5CD-10CE-FF9E99F25CE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7392F1EC-E79B-9C0E-2412-AA495B7060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543307BD-5D6C-22A4-F98F-3057476117A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58337D0B-245F-DE7F-2D9A-C73081A9E49F}"/>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Risk Management Framework</a:t>
            </a:r>
          </a:p>
        </p:txBody>
      </p:sp>
      <p:sp>
        <p:nvSpPr>
          <p:cNvPr id="28" name="Rectangle 27">
            <a:extLst>
              <a:ext uri="{FF2B5EF4-FFF2-40B4-BE49-F238E27FC236}">
                <a16:creationId xmlns:a16="http://schemas.microsoft.com/office/drawing/2014/main" xmlns="" id="{BF13C558-D54A-FD70-934F-87E1489D7E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1DDF1B47-D5A5-E179-1DB8-A19E4CD533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D6229C37-D272-CB4B-C73F-39364D74E5F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A1E501C-E495-7735-7CC5-E0F651119E5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0AB7527B-54BA-A2AD-CACE-80B9250F07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74048DD-3683-C1C0-CB2E-9ECFC0BF84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49E20DF-9569-19CE-231B-30D30E034A3F}"/>
              </a:ext>
            </a:extLst>
          </p:cNvPr>
          <p:cNvSpPr txBox="1"/>
          <p:nvPr/>
        </p:nvSpPr>
        <p:spPr>
          <a:xfrm>
            <a:off x="4417350" y="3182972"/>
            <a:ext cx="7463474" cy="3539430"/>
          </a:xfrm>
          <a:prstGeom prst="rect">
            <a:avLst/>
          </a:prstGeom>
          <a:noFill/>
        </p:spPr>
        <p:txBody>
          <a:bodyPr wrap="square">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Firstly, it must be supportive of the risk management process.</a:t>
            </a:r>
          </a:p>
          <a:p>
            <a:pPr marL="457200" indent="-457200" algn="just">
              <a:buFont typeface="Wingdings" panose="05000000000000000000" pitchFamily="2" charset="2"/>
              <a:buChar char="§"/>
              <a:defRPr/>
            </a:pPr>
            <a:r>
              <a:rPr lang="en-US" sz="3200" dirty="0">
                <a:solidFill>
                  <a:prstClr val="black"/>
                </a:solidFill>
                <a:latin typeface="Calibri" panose="020F0502020204030204"/>
              </a:rPr>
              <a:t> Secondly, it must ensure that the outputs from the process are communicated into the organization and achieve the anticipated benefits for the organization. </a:t>
            </a:r>
          </a:p>
        </p:txBody>
      </p:sp>
    </p:spTree>
    <p:extLst>
      <p:ext uri="{BB962C8B-B14F-4D97-AF65-F5344CB8AC3E}">
        <p14:creationId xmlns:p14="http://schemas.microsoft.com/office/powerpoint/2010/main" val="447898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785AA86-3797-4147-9BFA-7A48FA0219E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DEB8D36-C5C9-BBA0-CCE0-A52363983E7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F15659B-DEB0-C26D-3787-27F5B122B73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C730D6F2-0AFC-F832-B90A-EC724635AF0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85C84D06-678D-9DA3-1212-40CFADA7C696}"/>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Risk Management Framework</a:t>
            </a:r>
          </a:p>
        </p:txBody>
      </p:sp>
      <p:sp>
        <p:nvSpPr>
          <p:cNvPr id="28" name="Rectangle 27">
            <a:extLst>
              <a:ext uri="{FF2B5EF4-FFF2-40B4-BE49-F238E27FC236}">
                <a16:creationId xmlns:a16="http://schemas.microsoft.com/office/drawing/2014/main" xmlns="" id="{290327B7-B649-65EA-3C9A-C009A24DF4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EA976FEC-A58A-5654-B691-BEFFE71585D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AC4BFA63-D435-0FE2-17EF-79511F41919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5A8118D9-D080-901E-94C0-4028EF037BE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BF1C6ECB-FEBB-8DC8-ADB3-A72A50DFF6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16C8E03-7CED-2C26-DCB8-4BD4C317CD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FD39FA7-ABE4-A6A0-8120-5553DD85BA1A}"/>
              </a:ext>
            </a:extLst>
          </p:cNvPr>
          <p:cNvSpPr txBox="1"/>
          <p:nvPr/>
        </p:nvSpPr>
        <p:spPr>
          <a:xfrm>
            <a:off x="4417350" y="3182972"/>
            <a:ext cx="7463474" cy="3539430"/>
          </a:xfrm>
          <a:prstGeom prst="rect">
            <a:avLst/>
          </a:prstGeom>
          <a:noFill/>
        </p:spPr>
        <p:txBody>
          <a:bodyPr wrap="square">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If an organization decides to follow the structure of the IRM Risk Management Standard, it would then have to set up a framework that includes the structure, responsibilities, administration, reporting and communication components of risk management.</a:t>
            </a:r>
          </a:p>
        </p:txBody>
      </p:sp>
    </p:spTree>
    <p:extLst>
      <p:ext uri="{BB962C8B-B14F-4D97-AF65-F5344CB8AC3E}">
        <p14:creationId xmlns:p14="http://schemas.microsoft.com/office/powerpoint/2010/main" val="2948651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DD3E11-A8C5-24FF-C233-32443098E1F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A966EA3A-940B-CBC2-B66E-CB205F5AF91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6B0A5DC-D2A5-D4A8-7204-BE8A74565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59BBBFAD-48B8-B878-714D-11452184B28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BD0EADEC-1CAC-3A89-C490-836C258088DA}"/>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 ERM Cube</a:t>
            </a:r>
          </a:p>
        </p:txBody>
      </p:sp>
      <p:sp>
        <p:nvSpPr>
          <p:cNvPr id="28" name="Rectangle 27">
            <a:extLst>
              <a:ext uri="{FF2B5EF4-FFF2-40B4-BE49-F238E27FC236}">
                <a16:creationId xmlns:a16="http://schemas.microsoft.com/office/drawing/2014/main" xmlns="" id="{9994CA17-5A9A-2D17-F176-C0866325CB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92CA866-A197-26E8-80A2-B06FF93607A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192ADE34-4066-3F72-03EB-C583665A681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908D2A8F-9A89-BBF8-7114-5F9076BAEAAC}"/>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5F695D1-FE9E-8B44-7062-FF2D96081B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42F7925E-F3BD-29EC-E810-DC80824373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81A1A072-47D4-7EDD-EED5-574560C4959E}"/>
              </a:ext>
            </a:extLst>
          </p:cNvPr>
          <p:cNvSpPr txBox="1"/>
          <p:nvPr/>
        </p:nvSpPr>
        <p:spPr>
          <a:xfrm>
            <a:off x="4417350" y="3182972"/>
            <a:ext cx="7463474" cy="3785652"/>
          </a:xfrm>
          <a:prstGeom prst="rect">
            <a:avLst/>
          </a:prstGeom>
          <a:noFill/>
        </p:spPr>
        <p:txBody>
          <a:bodyPr wrap="square">
            <a:spAutoFit/>
          </a:bodyPr>
          <a:lstStyle/>
          <a:p>
            <a:pPr marL="457200" indent="-457200" algn="just">
              <a:buFont typeface="Wingdings" panose="05000000000000000000" pitchFamily="2" charset="2"/>
              <a:buChar char="§"/>
              <a:defRPr/>
            </a:pPr>
            <a:r>
              <a:rPr lang="en-US" sz="2600" dirty="0">
                <a:solidFill>
                  <a:prstClr val="black"/>
                </a:solidFill>
                <a:latin typeface="Calibri" panose="020F0502020204030204"/>
              </a:rPr>
              <a:t>In the COSO ERM framework, there is a direct relationship between objectives, which are what an entity strives to achieve, and enterprise risk management components, which represent what is needed to achieve them. </a:t>
            </a:r>
          </a:p>
          <a:p>
            <a:pPr marL="457200" indent="-457200" algn="just">
              <a:buFont typeface="Wingdings" panose="05000000000000000000" pitchFamily="2" charset="2"/>
              <a:buChar char="§"/>
              <a:defRPr/>
            </a:pPr>
            <a:r>
              <a:rPr lang="en-US" sz="2600" dirty="0">
                <a:solidFill>
                  <a:prstClr val="black"/>
                </a:solidFill>
                <a:latin typeface="Calibri" panose="020F0502020204030204"/>
              </a:rPr>
              <a:t>The relationship is depicted in a three-dimensional matrix, in the form of a cube, and this is reproduced as Figure 6.3.</a:t>
            </a:r>
          </a:p>
          <a:p>
            <a:pPr marL="457200" indent="-457200" algn="just">
              <a:buFont typeface="Wingdings" panose="05000000000000000000" pitchFamily="2" charset="2"/>
              <a:buChar char="§"/>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7869121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CE3AA42-9C9C-2326-E7C4-702DA160D0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CA5EA4DA-7B14-75E3-6705-A480F3BAA84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787C13DB-3B88-E55B-CAFF-BC7697BA549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6E17353-3650-022E-7C22-84481D7C760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D8B194FF-FAFC-7969-D217-12176B0CBA0D}"/>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 ERM Cube</a:t>
            </a:r>
          </a:p>
        </p:txBody>
      </p:sp>
      <p:sp>
        <p:nvSpPr>
          <p:cNvPr id="28" name="Rectangle 27">
            <a:extLst>
              <a:ext uri="{FF2B5EF4-FFF2-40B4-BE49-F238E27FC236}">
                <a16:creationId xmlns:a16="http://schemas.microsoft.com/office/drawing/2014/main" xmlns="" id="{C050D276-A064-7E2D-0F22-DCD3BF2EB8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94525456-ABC1-DDB0-2BF0-7494092A2BB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374A6B0-39C8-C6A6-72E1-CC405643179D}"/>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DD941C8-F9C2-5746-3922-02A3F729104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163EE998-BF9C-6AB4-ADE4-1653CCB8C4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5D7858B-CF00-EC25-CB53-DAEB46F92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597628C2-2912-4B17-92BC-D35F0F9F50F5}"/>
              </a:ext>
            </a:extLst>
          </p:cNvPr>
          <p:cNvPicPr>
            <a:picLocks noChangeAspect="1"/>
          </p:cNvPicPr>
          <p:nvPr/>
        </p:nvPicPr>
        <p:blipFill>
          <a:blip r:embed="rId5"/>
          <a:stretch>
            <a:fillRect/>
          </a:stretch>
        </p:blipFill>
        <p:spPr>
          <a:xfrm>
            <a:off x="3598250" y="2415105"/>
            <a:ext cx="8418159" cy="3987889"/>
          </a:xfrm>
          <a:prstGeom prst="rect">
            <a:avLst/>
          </a:prstGeom>
        </p:spPr>
      </p:pic>
    </p:spTree>
    <p:extLst>
      <p:ext uri="{BB962C8B-B14F-4D97-AF65-F5344CB8AC3E}">
        <p14:creationId xmlns:p14="http://schemas.microsoft.com/office/powerpoint/2010/main" val="41063584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AF6CE42-7989-8EDD-3D11-4796183F753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A557E0A2-A4C8-9139-DC4A-30B05D49090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D3DE426C-D5BF-46AD-D7D0-B7A5563F76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B32BBA3E-B6FA-F14B-41CD-DC29D380963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68530E51-E8D9-F703-C3BB-D7DBCDB1913E}"/>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 ERM Cube</a:t>
            </a:r>
          </a:p>
        </p:txBody>
      </p:sp>
      <p:sp>
        <p:nvSpPr>
          <p:cNvPr id="28" name="Rectangle 27">
            <a:extLst>
              <a:ext uri="{FF2B5EF4-FFF2-40B4-BE49-F238E27FC236}">
                <a16:creationId xmlns:a16="http://schemas.microsoft.com/office/drawing/2014/main" xmlns="" id="{BAE8145E-0B28-C1C4-1729-0E8F4E4605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5B23C54F-D953-07D8-C373-B0D417FD2EF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3004F85E-5B52-554B-FBE7-96150D2F0A4B}"/>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A96A41F-076A-21CF-E7B6-CE498CE4FF87}"/>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08888A48-3BFA-C88D-BDF7-FAA835AB31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F72777A-71EB-4BB3-5420-27142D2573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DDAB0041-2F9E-DE30-7EBF-9AFDE2DF6695}"/>
              </a:ext>
            </a:extLst>
          </p:cNvPr>
          <p:cNvSpPr txBox="1"/>
          <p:nvPr/>
        </p:nvSpPr>
        <p:spPr>
          <a:xfrm>
            <a:off x="3598249" y="3044473"/>
            <a:ext cx="8282575" cy="3539430"/>
          </a:xfrm>
          <a:prstGeom prst="rect">
            <a:avLst/>
          </a:prstGeom>
          <a:noFill/>
        </p:spPr>
        <p:txBody>
          <a:bodyPr wrap="square">
            <a:spAutoFit/>
          </a:bodyPr>
          <a:lstStyle/>
          <a:p>
            <a:pPr marL="457200" indent="-457200" algn="just">
              <a:buFont typeface="Wingdings" panose="05000000000000000000" pitchFamily="2" charset="2"/>
              <a:buChar char="§"/>
              <a:defRPr/>
            </a:pPr>
            <a:r>
              <a:rPr lang="en-US" sz="2800" dirty="0">
                <a:solidFill>
                  <a:prstClr val="black"/>
                </a:solidFill>
                <a:latin typeface="Calibri" panose="020F0502020204030204"/>
              </a:rPr>
              <a:t>The COSO ERM cube is a very influential risk management framework and it consists of eight interrelated components. </a:t>
            </a:r>
          </a:p>
          <a:p>
            <a:pPr marL="457200" indent="-457200" algn="just">
              <a:buFont typeface="Wingdings" panose="05000000000000000000" pitchFamily="2" charset="2"/>
              <a:buChar char="§"/>
              <a:defRPr/>
            </a:pPr>
            <a:r>
              <a:rPr lang="en-US" sz="2800" dirty="0">
                <a:solidFill>
                  <a:prstClr val="black"/>
                </a:solidFill>
                <a:latin typeface="Calibri" panose="020F0502020204030204"/>
              </a:rPr>
              <a:t>These are derived from the way management runs an enterprise and are integrated with the management process. </a:t>
            </a:r>
          </a:p>
          <a:p>
            <a:pPr marL="457200" indent="-457200" algn="just">
              <a:buFont typeface="Wingdings" panose="05000000000000000000" pitchFamily="2" charset="2"/>
              <a:buChar char="§"/>
              <a:defRPr/>
            </a:pPr>
            <a:r>
              <a:rPr lang="en-US" sz="2800" dirty="0">
                <a:solidFill>
                  <a:prstClr val="black"/>
                </a:solidFill>
                <a:latin typeface="Calibri" panose="020F0502020204030204"/>
              </a:rPr>
              <a:t>A brief  description of the COSO ERM components is set out in Table 6.2.</a:t>
            </a:r>
          </a:p>
        </p:txBody>
      </p:sp>
    </p:spTree>
    <p:extLst>
      <p:ext uri="{BB962C8B-B14F-4D97-AF65-F5344CB8AC3E}">
        <p14:creationId xmlns:p14="http://schemas.microsoft.com/office/powerpoint/2010/main" val="346496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E2603AE-3C4D-6F6E-E12A-6197346F122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951EE564-3979-B151-F87E-430623BB36C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2834BBED-01F3-B6E8-87E3-BC8FF4ED31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21538155-492D-025C-794C-0DBB8C8D3BC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FE514EB8-DC76-F8C2-53D1-0A840FBE06EB}"/>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 ERM Cube</a:t>
            </a:r>
          </a:p>
        </p:txBody>
      </p:sp>
      <p:sp>
        <p:nvSpPr>
          <p:cNvPr id="28" name="Rectangle 27">
            <a:extLst>
              <a:ext uri="{FF2B5EF4-FFF2-40B4-BE49-F238E27FC236}">
                <a16:creationId xmlns:a16="http://schemas.microsoft.com/office/drawing/2014/main" xmlns="" id="{5E327249-D68F-B45A-09F7-4371D953FA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BDEC51C0-3E92-D82D-8A9D-99F0C14122F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40A2F00-1DBD-D18A-38D2-6257646C5BA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A7679CD-ED72-8690-87A2-92099F2EABCD}"/>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84776339-338D-1488-259F-235E25055C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77E5698-0AF9-FE97-DB10-651FE33F08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08860D1D-D6F7-46CB-907E-B60528264D93}"/>
              </a:ext>
            </a:extLst>
          </p:cNvPr>
          <p:cNvPicPr>
            <a:picLocks noChangeAspect="1"/>
          </p:cNvPicPr>
          <p:nvPr/>
        </p:nvPicPr>
        <p:blipFill>
          <a:blip r:embed="rId5"/>
          <a:stretch>
            <a:fillRect/>
          </a:stretch>
        </p:blipFill>
        <p:spPr>
          <a:xfrm>
            <a:off x="3526282" y="2323526"/>
            <a:ext cx="8665718" cy="4079467"/>
          </a:xfrm>
          <a:prstGeom prst="rect">
            <a:avLst/>
          </a:prstGeom>
        </p:spPr>
      </p:pic>
    </p:spTree>
    <p:extLst>
      <p:ext uri="{BB962C8B-B14F-4D97-AF65-F5344CB8AC3E}">
        <p14:creationId xmlns:p14="http://schemas.microsoft.com/office/powerpoint/2010/main" val="38027719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309743-D9E0-4893-41F6-5461035CA20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F476CDC0-2B49-DC8F-B84E-DC995204F4C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00F2219-8CA1-FB0F-11D5-C749BA5CD6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F9150A4-0136-6EAE-BD4B-9E5E617FA96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F441BED8-A492-FB5D-9EB2-D9FAE8714B1B}"/>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 ERM Cube</a:t>
            </a:r>
          </a:p>
        </p:txBody>
      </p:sp>
      <p:sp>
        <p:nvSpPr>
          <p:cNvPr id="28" name="Rectangle 27">
            <a:extLst>
              <a:ext uri="{FF2B5EF4-FFF2-40B4-BE49-F238E27FC236}">
                <a16:creationId xmlns:a16="http://schemas.microsoft.com/office/drawing/2014/main" xmlns="" id="{F1F44C3B-09F0-934E-0B0E-E152E84442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DC8E4DA9-7487-8698-B5DD-AC8D458582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E830A9CF-62C1-48E8-9949-AA549E7CF09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AC0B3E32-11E2-2D2A-109F-F63554DC27B3}"/>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DF9F0ADE-DED0-EA32-33F0-DB40FA4925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AACF99E6-9308-2A4D-FFE3-37F24A4938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4DDBD8F9-D228-D2A2-59B5-C327AD50E0A1}"/>
              </a:ext>
            </a:extLst>
          </p:cNvPr>
          <p:cNvSpPr txBox="1"/>
          <p:nvPr/>
        </p:nvSpPr>
        <p:spPr>
          <a:xfrm>
            <a:off x="3437433" y="2369387"/>
            <a:ext cx="8181409" cy="4401205"/>
          </a:xfrm>
          <a:prstGeom prst="rect">
            <a:avLst/>
          </a:prstGeom>
          <a:noFill/>
        </p:spPr>
        <p:txBody>
          <a:bodyPr wrap="square">
            <a:spAutoFit/>
          </a:bodyPr>
          <a:lstStyle/>
          <a:p>
            <a:pPr algn="just">
              <a:defRPr/>
            </a:pPr>
            <a:r>
              <a:rPr lang="en-US" sz="2800" dirty="0">
                <a:solidFill>
                  <a:prstClr val="black"/>
                </a:solidFill>
                <a:latin typeface="Calibri" panose="020F0502020204030204"/>
              </a:rPr>
              <a:t>This enterprise risk management framework is geared to achieving corporate objectives, set out in four risk categories:</a:t>
            </a:r>
          </a:p>
          <a:p>
            <a:pPr marL="457200" indent="-457200" algn="just">
              <a:buFont typeface="Wingdings" panose="05000000000000000000" pitchFamily="2" charset="2"/>
              <a:buChar char="§"/>
              <a:defRPr/>
            </a:pPr>
            <a:r>
              <a:rPr lang="en-US" sz="2800" b="1" dirty="0">
                <a:solidFill>
                  <a:srgbClr val="0070C0"/>
                </a:solidFill>
                <a:latin typeface="Calibri" panose="020F0502020204030204"/>
              </a:rPr>
              <a:t>Strategic</a:t>
            </a:r>
            <a:r>
              <a:rPr lang="en-US" sz="2800" dirty="0">
                <a:solidFill>
                  <a:prstClr val="black"/>
                </a:solidFill>
                <a:latin typeface="Calibri" panose="020F0502020204030204"/>
              </a:rPr>
              <a:t>: high-level goals, aligned with and supporting its mission;</a:t>
            </a:r>
          </a:p>
          <a:p>
            <a:pPr marL="457200" indent="-457200" algn="just">
              <a:buFont typeface="Wingdings" panose="05000000000000000000" pitchFamily="2" charset="2"/>
              <a:buChar char="§"/>
              <a:defRPr/>
            </a:pPr>
            <a:r>
              <a:rPr lang="en-US" sz="2800" b="1" dirty="0">
                <a:solidFill>
                  <a:srgbClr val="0070C0"/>
                </a:solidFill>
                <a:latin typeface="Calibri" panose="020F0502020204030204"/>
              </a:rPr>
              <a:t>Operations</a:t>
            </a:r>
            <a:r>
              <a:rPr lang="en-US" sz="2800" dirty="0">
                <a:solidFill>
                  <a:prstClr val="black"/>
                </a:solidFill>
                <a:latin typeface="Calibri" panose="020F0502020204030204"/>
              </a:rPr>
              <a:t>: effective and efficient use of its resources</a:t>
            </a:r>
          </a:p>
          <a:p>
            <a:pPr marL="457200" indent="-457200" algn="just">
              <a:buFont typeface="Wingdings" panose="05000000000000000000" pitchFamily="2" charset="2"/>
              <a:buChar char="§"/>
              <a:defRPr/>
            </a:pPr>
            <a:r>
              <a:rPr lang="en-US" sz="2800" b="1" dirty="0">
                <a:solidFill>
                  <a:srgbClr val="0070C0"/>
                </a:solidFill>
                <a:latin typeface="Calibri" panose="020F0502020204030204"/>
              </a:rPr>
              <a:t>Reporting</a:t>
            </a:r>
            <a:r>
              <a:rPr lang="en-US" sz="2800" dirty="0">
                <a:solidFill>
                  <a:prstClr val="black"/>
                </a:solidFill>
                <a:latin typeface="Calibri" panose="020F0502020204030204"/>
              </a:rPr>
              <a:t>: reliability of reporting;</a:t>
            </a:r>
          </a:p>
          <a:p>
            <a:pPr marL="457200" indent="-457200" algn="just">
              <a:buFont typeface="Wingdings" panose="05000000000000000000" pitchFamily="2" charset="2"/>
              <a:buChar char="§"/>
              <a:defRPr/>
            </a:pPr>
            <a:r>
              <a:rPr lang="en-US" sz="2800" b="1" dirty="0">
                <a:solidFill>
                  <a:srgbClr val="0070C0"/>
                </a:solidFill>
                <a:latin typeface="Calibri" panose="020F0502020204030204"/>
              </a:rPr>
              <a:t>Compliance</a:t>
            </a:r>
            <a:r>
              <a:rPr lang="en-US" sz="2800" dirty="0">
                <a:solidFill>
                  <a:prstClr val="black"/>
                </a:solidFill>
                <a:latin typeface="Calibri" panose="020F0502020204030204"/>
              </a:rPr>
              <a:t>: compliance with applicable laws and regulations.</a:t>
            </a:r>
          </a:p>
        </p:txBody>
      </p:sp>
    </p:spTree>
    <p:extLst>
      <p:ext uri="{BB962C8B-B14F-4D97-AF65-F5344CB8AC3E}">
        <p14:creationId xmlns:p14="http://schemas.microsoft.com/office/powerpoint/2010/main" val="9727983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5BCECFB-945F-00B1-D327-8AB29F33A6E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0A962A4D-E88D-00DB-B118-9B9795EF5E5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F5AC259-0D45-5176-6B4D-EE2614844FD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FA65BAF-E86B-2B38-6773-F87A7C51095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EC3F515A-5123-35E7-E91E-03FBF3F4B245}"/>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 ERM Cube</a:t>
            </a:r>
          </a:p>
        </p:txBody>
      </p:sp>
      <p:sp>
        <p:nvSpPr>
          <p:cNvPr id="28" name="Rectangle 27">
            <a:extLst>
              <a:ext uri="{FF2B5EF4-FFF2-40B4-BE49-F238E27FC236}">
                <a16:creationId xmlns:a16="http://schemas.microsoft.com/office/drawing/2014/main" xmlns="" id="{6C7E17D1-298E-95DF-743F-5F5BA54147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165C6F3A-0C31-6D79-D8CF-B0981AA1D07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E0C46C75-B55B-F912-02FD-81D1613539F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B4872B39-D07C-458B-2DE4-3EA965B7CC0F}"/>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4894E09-D699-E8DF-9751-8F1B8526A2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06D8E5F4-8C0C-4439-53A0-DE63074354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190E0483-402F-0CAA-2547-83CE4F28B487}"/>
              </a:ext>
            </a:extLst>
          </p:cNvPr>
          <p:cNvSpPr txBox="1"/>
          <p:nvPr/>
        </p:nvSpPr>
        <p:spPr>
          <a:xfrm>
            <a:off x="3437433" y="2369387"/>
            <a:ext cx="8181409" cy="4031873"/>
          </a:xfrm>
          <a:prstGeom prst="rect">
            <a:avLst/>
          </a:prstGeom>
          <a:noFill/>
        </p:spPr>
        <p:txBody>
          <a:bodyPr wrap="square">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The International Standards Organization (ISO) published ISO 31000 entitled ‘Risk Management: Principles and Guidelines’ in the latter part of 2009.</a:t>
            </a:r>
          </a:p>
          <a:p>
            <a:pPr algn="just">
              <a:defRPr/>
            </a:pPr>
            <a:endParaRPr lang="en-US" sz="3200" dirty="0">
              <a:solidFill>
                <a:prstClr val="black"/>
              </a:solidFill>
              <a:latin typeface="Calibri" panose="020F0502020204030204"/>
            </a:endParaRPr>
          </a:p>
          <a:p>
            <a:pPr marL="457200" indent="-457200" algn="just">
              <a:buFont typeface="Wingdings" panose="05000000000000000000" pitchFamily="2" charset="2"/>
              <a:buChar char="§"/>
              <a:defRPr/>
            </a:pPr>
            <a:r>
              <a:rPr lang="en-US" sz="3200" dirty="0">
                <a:solidFill>
                  <a:prstClr val="black"/>
                </a:solidFill>
                <a:latin typeface="Calibri" panose="020F0502020204030204"/>
              </a:rPr>
              <a:t> The diagram used to illustrate the risk management process in ISO 31000 is reproduced in Figure 6.4.</a:t>
            </a:r>
          </a:p>
        </p:txBody>
      </p:sp>
    </p:spTree>
    <p:extLst>
      <p:ext uri="{BB962C8B-B14F-4D97-AF65-F5344CB8AC3E}">
        <p14:creationId xmlns:p14="http://schemas.microsoft.com/office/powerpoint/2010/main" val="2770845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1A63C1-B4F8-B257-7ED9-589AD7B5704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2A3643FE-2D40-9559-392D-545EDEF3544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3D7EEBD-F620-4713-BEF3-5366BD924F4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63BAE0D-8E71-6AD7-E880-86A9C915F88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C6DF2376-7192-5856-5731-D2A17AFD07FE}"/>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ISO 31000 </a:t>
            </a:r>
          </a:p>
        </p:txBody>
      </p:sp>
      <p:sp>
        <p:nvSpPr>
          <p:cNvPr id="28" name="Rectangle 27">
            <a:extLst>
              <a:ext uri="{FF2B5EF4-FFF2-40B4-BE49-F238E27FC236}">
                <a16:creationId xmlns:a16="http://schemas.microsoft.com/office/drawing/2014/main" xmlns="" id="{15621827-5B52-5E60-BB4A-D5B3C95098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E1CE812A-7D4C-A766-36C5-5F95A1B7D7E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196682CE-6F54-E244-221C-775B5E4EA0DD}"/>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78135E3B-44CE-BC09-0F90-7FCCBD6BF0ED}"/>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18116593-BC41-B748-172F-BD8BCA79EF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5E935365-3738-81DD-B5D4-4600AA5501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BC8EA656-13BC-46AC-87A1-0E244C6EEA3C}"/>
              </a:ext>
            </a:extLst>
          </p:cNvPr>
          <p:cNvPicPr>
            <a:picLocks noChangeAspect="1"/>
          </p:cNvPicPr>
          <p:nvPr/>
        </p:nvPicPr>
        <p:blipFill>
          <a:blip r:embed="rId5"/>
          <a:stretch>
            <a:fillRect/>
          </a:stretch>
        </p:blipFill>
        <p:spPr>
          <a:xfrm>
            <a:off x="3500735" y="2323526"/>
            <a:ext cx="8587405" cy="3905951"/>
          </a:xfrm>
          <a:prstGeom prst="rect">
            <a:avLst/>
          </a:prstGeom>
        </p:spPr>
      </p:pic>
    </p:spTree>
    <p:extLst>
      <p:ext uri="{BB962C8B-B14F-4D97-AF65-F5344CB8AC3E}">
        <p14:creationId xmlns:p14="http://schemas.microsoft.com/office/powerpoint/2010/main" val="3614997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677B945-8F58-89D2-54FC-C108873231C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05154D5-8AC0-CE5A-5892-7381A65AC7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665CE0D8-08C0-291A-96FD-CFC5DCA390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0E9CCF5B-71C8-97D6-8F15-9D3441AECF8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1F816F6A-32D6-DD6D-D1FA-CB2C4D2D2FDF}"/>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Risk Management Standards Selecting </a:t>
            </a:r>
          </a:p>
        </p:txBody>
      </p:sp>
      <p:sp>
        <p:nvSpPr>
          <p:cNvPr id="28" name="Rectangle 27">
            <a:extLst>
              <a:ext uri="{FF2B5EF4-FFF2-40B4-BE49-F238E27FC236}">
                <a16:creationId xmlns:a16="http://schemas.microsoft.com/office/drawing/2014/main" xmlns="" id="{9EA4FC90-6ECA-937C-1BAD-3FE3A899AAF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2C98E1DE-C55B-7DB8-4038-70F5167A786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34049397-90F0-B5C8-0F10-0CA0CB9B520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2E8849DF-63F2-3BFF-432F-280FA8AC392B}"/>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EBCF5732-1793-C5B7-DBCA-5BB97A101A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B31ABFE4-D9EE-7A66-0327-CFE9FA4358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4CCD2C74-C013-DB04-5E90-11C8319CF58E}"/>
              </a:ext>
            </a:extLst>
          </p:cNvPr>
          <p:cNvSpPr txBox="1"/>
          <p:nvPr/>
        </p:nvSpPr>
        <p:spPr>
          <a:xfrm>
            <a:off x="3598249" y="2646067"/>
            <a:ext cx="8090167" cy="3539430"/>
          </a:xfrm>
          <a:prstGeom prst="rect">
            <a:avLst/>
          </a:prstGeom>
          <a:noFill/>
        </p:spPr>
        <p:txBody>
          <a:bodyPr wrap="square">
            <a:spAutoFit/>
          </a:bodyPr>
          <a:lstStyle/>
          <a:p>
            <a:pPr marL="457200" indent="-457200" algn="just">
              <a:buFont typeface="Wingdings" panose="05000000000000000000" pitchFamily="2" charset="2"/>
              <a:buChar char="§"/>
              <a:defRPr/>
            </a:pPr>
            <a:r>
              <a:rPr lang="en-US" sz="2800" dirty="0">
                <a:solidFill>
                  <a:prstClr val="black"/>
                </a:solidFill>
                <a:latin typeface="Calibri" panose="020F0502020204030204"/>
              </a:rPr>
              <a:t>The challenge for standards organizations is to ensure that the risk management standards they publish are relevant to the future success of the organization. </a:t>
            </a:r>
          </a:p>
          <a:p>
            <a:pPr marL="457200" indent="-457200" algn="just">
              <a:buFont typeface="Wingdings" panose="05000000000000000000" pitchFamily="2" charset="2"/>
              <a:buChar char="§"/>
              <a:defRPr/>
            </a:pPr>
            <a:r>
              <a:rPr lang="en-US" sz="2800" dirty="0">
                <a:solidFill>
                  <a:prstClr val="black"/>
                </a:solidFill>
                <a:latin typeface="Calibri" panose="020F0502020204030204"/>
              </a:rPr>
              <a:t>COSO has taken the approach, in updating the COSO ERM framework, that greater consideration should be paid to stakeholder expectations and the relationship between risk and strategy.</a:t>
            </a:r>
          </a:p>
        </p:txBody>
      </p:sp>
    </p:spTree>
    <p:extLst>
      <p:ext uri="{BB962C8B-B14F-4D97-AF65-F5344CB8AC3E}">
        <p14:creationId xmlns:p14="http://schemas.microsoft.com/office/powerpoint/2010/main" val="637953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045E90-406D-DF17-8F79-0CCD1248C8D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8058671-50A7-7793-B604-C07621E483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754A80A-E6D4-45F2-0AE8-57E4906B826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F759EDA-9DAD-5AD7-F388-444D64F1B0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5863617A-AA89-906B-34F6-9E83B7FA3DEA}"/>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a:t>
            </a:r>
          </a:p>
        </p:txBody>
      </p:sp>
      <p:sp>
        <p:nvSpPr>
          <p:cNvPr id="28" name="Rectangle 27">
            <a:extLst>
              <a:ext uri="{FF2B5EF4-FFF2-40B4-BE49-F238E27FC236}">
                <a16:creationId xmlns:a16="http://schemas.microsoft.com/office/drawing/2014/main" xmlns="" id="{E7826C07-8DA0-D3AB-A4E6-9A16759C0B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52F20D09-A56F-A331-3C3A-DE57F0DEB28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B9B03B1-1455-EB33-DB8E-B271E1DD655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C248E6B-20FB-421D-FA5D-ABAB6357A4D6}"/>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C66DD44-A7C6-FF54-9B67-9B37A63F56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65A772C-8E02-E1FD-595B-422333DDC2C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3814202B-849E-35C5-704B-D8F214BE6702}"/>
              </a:ext>
            </a:extLst>
          </p:cNvPr>
          <p:cNvSpPr txBox="1"/>
          <p:nvPr/>
        </p:nvSpPr>
        <p:spPr>
          <a:xfrm>
            <a:off x="3598249" y="2646067"/>
            <a:ext cx="8090167" cy="2554545"/>
          </a:xfrm>
          <a:prstGeom prst="rect">
            <a:avLst/>
          </a:prstGeom>
          <a:noFill/>
        </p:spPr>
        <p:txBody>
          <a:bodyPr wrap="square">
            <a:spAutoFit/>
          </a:bodyPr>
          <a:lstStyle/>
          <a:p>
            <a:pPr algn="just">
              <a:defRPr/>
            </a:pPr>
            <a:r>
              <a:rPr lang="en-US" sz="3200" dirty="0">
                <a:solidFill>
                  <a:prstClr val="black"/>
                </a:solidFill>
                <a:latin typeface="Calibri" panose="020F0502020204030204"/>
              </a:rPr>
              <a:t>In particular, the COSO consultation document suggests that organizations that integrate enterprise risk management into strategic planning can obtain a range of benefits including:</a:t>
            </a:r>
          </a:p>
        </p:txBody>
      </p:sp>
    </p:spTree>
    <p:extLst>
      <p:ext uri="{BB962C8B-B14F-4D97-AF65-F5344CB8AC3E}">
        <p14:creationId xmlns:p14="http://schemas.microsoft.com/office/powerpoint/2010/main" val="523557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439D286-895C-838D-3E27-AF55E2DE441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1FDAB1C-2C47-A3D3-D8DA-91EF30C4CAA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46F5AC0-056A-096B-0844-3AFEF55D48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B2EB014-9F5C-2D80-A473-C4B7EEC3C7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43DBF477-4BE2-1A33-C934-647AA1454031}"/>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a:t>
            </a:r>
          </a:p>
        </p:txBody>
      </p:sp>
      <p:sp>
        <p:nvSpPr>
          <p:cNvPr id="28" name="Rectangle 27">
            <a:extLst>
              <a:ext uri="{FF2B5EF4-FFF2-40B4-BE49-F238E27FC236}">
                <a16:creationId xmlns:a16="http://schemas.microsoft.com/office/drawing/2014/main" xmlns="" id="{917EFFB7-751B-3401-2A8F-14A3698F39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B25E0642-6835-09FE-BD12-1053B10D2B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9C13D2FB-8EF2-93C6-1488-F532BE9C01E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A26CA3A7-923B-798A-BDC8-9977345D6EA2}"/>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3F6197A2-6C92-8F1B-D340-578BFA3DD6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F9345224-BC36-3853-7D5E-E52D8EBA57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8DA70535-F08F-715A-96FF-103BB72F8F6E}"/>
              </a:ext>
            </a:extLst>
          </p:cNvPr>
          <p:cNvSpPr txBox="1"/>
          <p:nvPr/>
        </p:nvSpPr>
        <p:spPr>
          <a:xfrm>
            <a:off x="3598249" y="2646067"/>
            <a:ext cx="8090167" cy="2554545"/>
          </a:xfrm>
          <a:prstGeom prst="rect">
            <a:avLst/>
          </a:prstGeom>
          <a:noFill/>
        </p:spPr>
        <p:txBody>
          <a:bodyPr wrap="square">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Increasing range of opportunities by considering both positive and negative  aspects of risk;</a:t>
            </a:r>
          </a:p>
          <a:p>
            <a:pPr marL="457200" indent="-457200" algn="just">
              <a:buFont typeface="Wingdings" panose="05000000000000000000" pitchFamily="2" charset="2"/>
              <a:buChar char="§"/>
              <a:defRPr/>
            </a:pPr>
            <a:r>
              <a:rPr lang="en-US" sz="3200" dirty="0">
                <a:solidFill>
                  <a:prstClr val="black"/>
                </a:solidFill>
                <a:latin typeface="Calibri" panose="020F0502020204030204"/>
              </a:rPr>
              <a:t>Improving performance by identifying and managing risk on an entity-wide basis;</a:t>
            </a:r>
          </a:p>
        </p:txBody>
      </p:sp>
    </p:spTree>
    <p:extLst>
      <p:ext uri="{BB962C8B-B14F-4D97-AF65-F5344CB8AC3E}">
        <p14:creationId xmlns:p14="http://schemas.microsoft.com/office/powerpoint/2010/main" val="3675081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C5458B-0EF3-6C04-1B5B-7EF105565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D8CEF6D-12EC-D9A5-FCD9-97FA047DA98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166DA07B-B1AE-2E03-CD59-2DF76DF7002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0AFD91A-A0CC-E4CA-9D47-98EDC34792A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C7DA533D-156A-A9AB-2640-25CB30BFC7C5}"/>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COSO</a:t>
            </a:r>
          </a:p>
        </p:txBody>
      </p:sp>
      <p:sp>
        <p:nvSpPr>
          <p:cNvPr id="28" name="Rectangle 27">
            <a:extLst>
              <a:ext uri="{FF2B5EF4-FFF2-40B4-BE49-F238E27FC236}">
                <a16:creationId xmlns:a16="http://schemas.microsoft.com/office/drawing/2014/main" xmlns="" id="{6E98A49C-CDA3-1229-B5B8-249B4ABC4C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8AE2D5B6-4F4B-1035-0C78-DADE30CFCA7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6744A39-C5ED-E2AB-0006-983B88A7397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76809B9D-8E4D-C998-A34F-5C157F6AE7BB}"/>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D68C5755-3026-569E-BBFE-74DEAC17F9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149E6ECD-C667-98D8-9C9C-CDD4F594F0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6CB92A0-F456-FF0A-09DD-B34EEC66359A}"/>
              </a:ext>
            </a:extLst>
          </p:cNvPr>
          <p:cNvSpPr txBox="1"/>
          <p:nvPr/>
        </p:nvSpPr>
        <p:spPr>
          <a:xfrm>
            <a:off x="3598249" y="2646067"/>
            <a:ext cx="8090167" cy="3539430"/>
          </a:xfrm>
          <a:prstGeom prst="rect">
            <a:avLst/>
          </a:prstGeom>
          <a:noFill/>
        </p:spPr>
        <p:txBody>
          <a:bodyPr wrap="square">
            <a:spAutoFit/>
          </a:bodyPr>
          <a:lstStyle/>
          <a:p>
            <a:pPr marL="914400" lvl="1" indent="-457200" algn="just">
              <a:buFont typeface="Wingdings" panose="05000000000000000000" pitchFamily="2" charset="2"/>
              <a:buChar char="§"/>
            </a:pPr>
            <a:r>
              <a:rPr lang="en-US" sz="3200" dirty="0">
                <a:solidFill>
                  <a:prstClr val="black"/>
                </a:solidFill>
                <a:latin typeface="Calibri" panose="020F0502020204030204"/>
              </a:rPr>
              <a:t>Reducing negative surprises, increasing gain and profiting from advantageous  developments;</a:t>
            </a:r>
          </a:p>
          <a:p>
            <a:pPr marL="914400" lvl="1" indent="-457200" algn="just">
              <a:buFont typeface="Wingdings" panose="05000000000000000000" pitchFamily="2" charset="2"/>
              <a:buChar char="§"/>
            </a:pPr>
            <a:r>
              <a:rPr lang="en-US" sz="3200" dirty="0">
                <a:solidFill>
                  <a:prstClr val="black"/>
                </a:solidFill>
                <a:latin typeface="Calibri" panose="020F0502020204030204"/>
              </a:rPr>
              <a:t>Reducing performance variability by taking actions to minimize disruption;</a:t>
            </a:r>
          </a:p>
          <a:p>
            <a:pPr marL="914400" lvl="1" indent="-457200" algn="just">
              <a:buFont typeface="Wingdings" panose="05000000000000000000" pitchFamily="2" charset="2"/>
              <a:buChar char="§"/>
            </a:pPr>
            <a:r>
              <a:rPr lang="en-US" sz="3200" dirty="0">
                <a:solidFill>
                  <a:prstClr val="black"/>
                </a:solidFill>
                <a:latin typeface="Calibri" panose="020F0502020204030204"/>
              </a:rPr>
              <a:t>Improving resource deployment and achieving enhanced resource allocation.</a:t>
            </a:r>
          </a:p>
        </p:txBody>
      </p:sp>
    </p:spTree>
    <p:extLst>
      <p:ext uri="{BB962C8B-B14F-4D97-AF65-F5344CB8AC3E}">
        <p14:creationId xmlns:p14="http://schemas.microsoft.com/office/powerpoint/2010/main" val="36292269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7FDFDD-0D30-06EF-A191-F678BA1003E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FB35F657-C471-F1FB-97BB-36BC812F3B2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672C1F2F-8F02-8714-4B5A-BEDBFEBF53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73320C3-89FD-5EF6-9873-F7E50A30C33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4644A6DF-533A-1520-7EB9-F23A833F1011}"/>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 </a:t>
            </a:r>
          </a:p>
        </p:txBody>
      </p:sp>
      <p:sp>
        <p:nvSpPr>
          <p:cNvPr id="28" name="Rectangle 27">
            <a:extLst>
              <a:ext uri="{FF2B5EF4-FFF2-40B4-BE49-F238E27FC236}">
                <a16:creationId xmlns:a16="http://schemas.microsoft.com/office/drawing/2014/main" xmlns="" id="{63958148-6825-EC7F-509E-52D3C9CFFB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DCEA9F1-64BB-E9A4-2AE3-F2B57961EF6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9F2EF23B-235A-00FF-D90C-68D5B6A71BC6}"/>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1B93BB9-71EF-E409-A61C-40F7075BDFEC}"/>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C633E58-486A-B572-E00F-596974FB51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C2549375-C67B-7241-3369-3A1DD2AE4F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E9BEF943-AECA-4657-A837-C321B13D0FB4}"/>
              </a:ext>
            </a:extLst>
          </p:cNvPr>
          <p:cNvSpPr txBox="1"/>
          <p:nvPr/>
        </p:nvSpPr>
        <p:spPr>
          <a:xfrm>
            <a:off x="3598249" y="2646067"/>
            <a:ext cx="8090167" cy="3539430"/>
          </a:xfrm>
          <a:prstGeom prst="rect">
            <a:avLst/>
          </a:prstGeom>
          <a:noFill/>
        </p:spPr>
        <p:txBody>
          <a:bodyPr wrap="square">
            <a:spAutoFit/>
          </a:bodyPr>
          <a:lstStyle/>
          <a:p>
            <a:pPr marL="914400" lvl="1" indent="-457200" algn="just">
              <a:buFont typeface="Wingdings" panose="05000000000000000000" pitchFamily="2" charset="2"/>
              <a:buChar char="§"/>
              <a:defRPr/>
            </a:pPr>
            <a:r>
              <a:rPr lang="en-US" sz="3200" dirty="0">
                <a:solidFill>
                  <a:prstClr val="black"/>
                </a:solidFill>
                <a:latin typeface="Calibri" panose="020F0502020204030204"/>
              </a:rPr>
              <a:t>The three components of context may be considered as follows:</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Risk management context has already been described as the risk architecture, strategy and protocols or the risk management framework within the organization.</a:t>
            </a:r>
          </a:p>
        </p:txBody>
      </p:sp>
    </p:spTree>
    <p:extLst>
      <p:ext uri="{BB962C8B-B14F-4D97-AF65-F5344CB8AC3E}">
        <p14:creationId xmlns:p14="http://schemas.microsoft.com/office/powerpoint/2010/main" val="6019654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FBEFFE-C435-AF22-F03E-4535EDBB86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EFB2276-D11A-198A-ED72-F26C09EC614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F4DD36D-24CB-86AA-C6CF-61DB93D0D2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74587336-B94F-DCF3-8115-01DFEFF8A48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5D3E4BCC-D69A-194C-6EA9-4B6DEAC22EB3}"/>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 </a:t>
            </a:r>
          </a:p>
        </p:txBody>
      </p:sp>
      <p:sp>
        <p:nvSpPr>
          <p:cNvPr id="28" name="Rectangle 27">
            <a:extLst>
              <a:ext uri="{FF2B5EF4-FFF2-40B4-BE49-F238E27FC236}">
                <a16:creationId xmlns:a16="http://schemas.microsoft.com/office/drawing/2014/main" xmlns="" id="{A32D7256-5424-620C-AF66-298E1AF7B4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1A05B0F6-C267-0A02-3EEB-CA2EEA8888C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0EA61CD1-8A24-39C3-86CF-638AE2FA65B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75FDE69-B979-4B90-20D0-0F4589B06E70}"/>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68A91D1D-DCDD-8C27-9A71-9D5413DEC7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9253F4C-476E-A8B3-0030-E348ED8E60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B2BFAC0-4450-E1B5-27FF-9FBDD8A3D87E}"/>
              </a:ext>
            </a:extLst>
          </p:cNvPr>
          <p:cNvSpPr txBox="1"/>
          <p:nvPr/>
        </p:nvSpPr>
        <p:spPr>
          <a:xfrm>
            <a:off x="3598249" y="2646067"/>
            <a:ext cx="8090167" cy="3046988"/>
          </a:xfrm>
          <a:prstGeom prst="rect">
            <a:avLst/>
          </a:prstGeom>
          <a:noFill/>
        </p:spPr>
        <p:txBody>
          <a:bodyPr wrap="square">
            <a:spAutoFit/>
          </a:bodyPr>
          <a:lstStyle/>
          <a:p>
            <a:pPr lvl="1">
              <a:defRPr/>
            </a:pPr>
            <a:r>
              <a:rPr lang="en-US" sz="3200" dirty="0">
                <a:solidFill>
                  <a:prstClr val="black"/>
                </a:solidFill>
                <a:latin typeface="Calibri" panose="020F0502020204030204"/>
              </a:rPr>
              <a:t>This framework must fulfil two functions:  </a:t>
            </a:r>
          </a:p>
          <a:p>
            <a:pPr marL="971550" lvl="1" indent="-514350">
              <a:buFontTx/>
              <a:buAutoNum type="arabicParenR"/>
              <a:defRPr/>
            </a:pPr>
            <a:r>
              <a:rPr lang="en-US" sz="3200" dirty="0">
                <a:solidFill>
                  <a:prstClr val="black"/>
                </a:solidFill>
                <a:latin typeface="Calibri" panose="020F0502020204030204"/>
              </a:rPr>
              <a:t>Provide support for the risk management process within the organization; and </a:t>
            </a:r>
          </a:p>
          <a:p>
            <a:pPr marL="971550" lvl="1" indent="-514350" algn="just">
              <a:buFontTx/>
              <a:buAutoNum type="arabicParenR"/>
              <a:defRPr/>
            </a:pPr>
            <a:r>
              <a:rPr lang="en-US" sz="3200" dirty="0">
                <a:solidFill>
                  <a:prstClr val="black"/>
                </a:solidFill>
                <a:latin typeface="Calibri" panose="020F0502020204030204"/>
              </a:rPr>
              <a:t>Ensure that the outputs from the risk management process are communicated to internal and external stakeholders.</a:t>
            </a:r>
          </a:p>
        </p:txBody>
      </p:sp>
    </p:spTree>
    <p:extLst>
      <p:ext uri="{BB962C8B-B14F-4D97-AF65-F5344CB8AC3E}">
        <p14:creationId xmlns:p14="http://schemas.microsoft.com/office/powerpoint/2010/main" val="11059794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1FE16A1-27C0-64D0-2458-EC664E82100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8873A2B5-C7E0-6CF3-9803-02CBC1F7560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2CA9A16-0CF6-2F9A-908D-1821FCF7A7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6DAC94A3-A89D-8135-FEBE-75D72598CE8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304F202F-B1F5-6FD9-4C34-F3C0205E4AC4}"/>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 </a:t>
            </a:r>
          </a:p>
        </p:txBody>
      </p:sp>
      <p:sp>
        <p:nvSpPr>
          <p:cNvPr id="28" name="Rectangle 27">
            <a:extLst>
              <a:ext uri="{FF2B5EF4-FFF2-40B4-BE49-F238E27FC236}">
                <a16:creationId xmlns:a16="http://schemas.microsoft.com/office/drawing/2014/main" xmlns="" id="{0C68A162-4DE5-68C5-3BD4-002AE5DC5F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96CFF7A3-E935-1949-811C-FF19EC5D28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595B3362-A685-4E92-9294-B196889CD1F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88D34344-11DE-C7A6-FF83-22147865305D}"/>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ACF58179-D13B-810A-C599-8244559CB6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F0D49259-CAA7-2D01-6918-36466419DE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602496F1-1101-E268-A4BB-70E69DDDDFC7}"/>
              </a:ext>
            </a:extLst>
          </p:cNvPr>
          <p:cNvSpPr txBox="1"/>
          <p:nvPr/>
        </p:nvSpPr>
        <p:spPr>
          <a:xfrm>
            <a:off x="3598249" y="2646067"/>
            <a:ext cx="8090167" cy="3539430"/>
          </a:xfrm>
          <a:prstGeom prst="rect">
            <a:avLst/>
          </a:prstGeom>
          <a:noFill/>
        </p:spPr>
        <p:txBody>
          <a:bodyPr wrap="square">
            <a:spAutoFit/>
          </a:bodyPr>
          <a:lstStyle/>
          <a:p>
            <a:pPr marL="914400" lvl="1" indent="-457200" algn="just">
              <a:buFont typeface="Wingdings" panose="05000000000000000000" pitchFamily="2" charset="2"/>
              <a:buChar char="§"/>
              <a:defRPr/>
            </a:pPr>
            <a:r>
              <a:rPr lang="en-US" sz="2800" dirty="0">
                <a:solidFill>
                  <a:prstClr val="black"/>
                </a:solidFill>
                <a:latin typeface="Calibri" panose="020F0502020204030204"/>
              </a:rPr>
              <a:t>Internal context refers to the organization itself, the activities it undertakes, the range of skills and capabilities available within the organization, and how it is structured. </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Internal stakeholders and their expectations are part of the internal context. </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This may be considered to be the strengths and weaknesses within the organization.</a:t>
            </a:r>
          </a:p>
        </p:txBody>
      </p:sp>
    </p:spTree>
    <p:extLst>
      <p:ext uri="{BB962C8B-B14F-4D97-AF65-F5344CB8AC3E}">
        <p14:creationId xmlns:p14="http://schemas.microsoft.com/office/powerpoint/2010/main" val="14075385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7D5D24-1255-9022-F872-2632FDAB62C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6E186253-1A55-5258-8321-6C6479D06BA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AF70E87-AC92-A9DC-8346-131FA3C9B9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AA6F731-97D5-275C-AED5-33242F64158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C68763F6-9717-4F14-4B02-65EFAEF6CB5F}"/>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 </a:t>
            </a:r>
          </a:p>
        </p:txBody>
      </p:sp>
      <p:sp>
        <p:nvSpPr>
          <p:cNvPr id="28" name="Rectangle 27">
            <a:extLst>
              <a:ext uri="{FF2B5EF4-FFF2-40B4-BE49-F238E27FC236}">
                <a16:creationId xmlns:a16="http://schemas.microsoft.com/office/drawing/2014/main" xmlns="" id="{50BE90D7-4263-D235-FE37-B22C45FD1C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FA8A5C48-3A67-87BD-48EC-F965611F657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260D3203-E3ED-6DA3-3E09-4016C1D242FD}"/>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7D81921B-60A4-9580-8612-F21AA08700C5}"/>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CF52B7CF-7D9A-83BB-CDA5-95891EB24F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A74B4C7F-3F74-E4D0-4842-6BC4927E08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CEF926C0-D0DB-D21C-A8F5-19D00F3ABF47}"/>
              </a:ext>
            </a:extLst>
          </p:cNvPr>
          <p:cNvSpPr txBox="1"/>
          <p:nvPr/>
        </p:nvSpPr>
        <p:spPr>
          <a:xfrm>
            <a:off x="3598249" y="2646067"/>
            <a:ext cx="8090167" cy="4401205"/>
          </a:xfrm>
          <a:prstGeom prst="rect">
            <a:avLst/>
          </a:prstGeom>
          <a:noFill/>
        </p:spPr>
        <p:txBody>
          <a:bodyPr wrap="square">
            <a:spAutoFit/>
          </a:bodyPr>
          <a:lstStyle/>
          <a:p>
            <a:pPr marL="914400" lvl="1" indent="-457200" algn="just">
              <a:buFont typeface="Wingdings" panose="05000000000000000000" pitchFamily="2" charset="2"/>
              <a:buChar char="§"/>
              <a:defRPr/>
            </a:pPr>
            <a:r>
              <a:rPr lang="en-US" sz="2800" dirty="0">
                <a:solidFill>
                  <a:prstClr val="black"/>
                </a:solidFill>
                <a:latin typeface="Calibri" panose="020F0502020204030204"/>
              </a:rPr>
              <a:t>External context is the environment within which the organization exists. </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This environment will include consideration of the business sector within which the organization operates, external stakeholders and their expectations and the external financial environment. </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This may be considered to be the opportunities and threats facing the organization.</a:t>
            </a:r>
          </a:p>
          <a:p>
            <a:pPr marL="914400" lvl="1" indent="-457200" algn="just">
              <a:buFont typeface="Wingdings" panose="05000000000000000000" pitchFamily="2" charset="2"/>
              <a:buChar char="§"/>
              <a:defRPr/>
            </a:pPr>
            <a:endParaRPr lang="en-US" sz="2800" dirty="0">
              <a:solidFill>
                <a:prstClr val="black"/>
              </a:solidFill>
              <a:latin typeface="Calibri" panose="020F0502020204030204"/>
            </a:endParaRPr>
          </a:p>
        </p:txBody>
      </p:sp>
    </p:spTree>
    <p:extLst>
      <p:ext uri="{BB962C8B-B14F-4D97-AF65-F5344CB8AC3E}">
        <p14:creationId xmlns:p14="http://schemas.microsoft.com/office/powerpoint/2010/main" val="41366076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1E82AB7-C989-DA07-3EEF-E90A72DB0B9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8047C513-552F-F6D6-27D4-42208C02DF5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4AC3015-AD0E-BB6A-D6BC-E955EC3BE5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4C8C935-33C3-8D2D-35BE-51D36AE0B5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DDD456BB-4480-ECF9-6B5E-A20C14817845}"/>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 </a:t>
            </a:r>
          </a:p>
        </p:txBody>
      </p:sp>
      <p:sp>
        <p:nvSpPr>
          <p:cNvPr id="28" name="Rectangle 27">
            <a:extLst>
              <a:ext uri="{FF2B5EF4-FFF2-40B4-BE49-F238E27FC236}">
                <a16:creationId xmlns:a16="http://schemas.microsoft.com/office/drawing/2014/main" xmlns="" id="{ECADF11A-1692-608D-B2D8-B6FBB3E275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BE80A8F2-DE6D-528E-FD4F-8A5F1888576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6CBD1BE6-395E-FEF3-CE36-2C4ED30160D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C66BF98-E1B6-C682-DE74-5E0036446BD2}"/>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D489935D-61B4-6235-5C7E-4D1169AA6E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8A2BAD0-A428-6E82-D36F-D11A263741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D09519E3-DBD5-4F8F-B752-4037E29DFF00}"/>
              </a:ext>
            </a:extLst>
          </p:cNvPr>
          <p:cNvPicPr>
            <a:picLocks noChangeAspect="1"/>
          </p:cNvPicPr>
          <p:nvPr/>
        </p:nvPicPr>
        <p:blipFill>
          <a:blip r:embed="rId5"/>
          <a:stretch>
            <a:fillRect/>
          </a:stretch>
        </p:blipFill>
        <p:spPr>
          <a:xfrm>
            <a:off x="3437432" y="2430178"/>
            <a:ext cx="8650707" cy="3972816"/>
          </a:xfrm>
          <a:prstGeom prst="rect">
            <a:avLst/>
          </a:prstGeom>
        </p:spPr>
      </p:pic>
    </p:spTree>
    <p:extLst>
      <p:ext uri="{BB962C8B-B14F-4D97-AF65-F5344CB8AC3E}">
        <p14:creationId xmlns:p14="http://schemas.microsoft.com/office/powerpoint/2010/main" val="17512567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9ECA39-97F0-A6A1-771D-8BE8EB59ED5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8C534854-E993-6F5F-FEF6-B7996CD03A5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85E4390-27FE-4803-23A8-C57201CAB7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FB2A8109-65D3-1BBB-EEB9-7309F98B45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1DCE1FFA-C358-8B58-121E-4645667C3BD6}"/>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Context-External Context  </a:t>
            </a:r>
          </a:p>
        </p:txBody>
      </p:sp>
      <p:sp>
        <p:nvSpPr>
          <p:cNvPr id="28" name="Rectangle 27">
            <a:extLst>
              <a:ext uri="{FF2B5EF4-FFF2-40B4-BE49-F238E27FC236}">
                <a16:creationId xmlns:a16="http://schemas.microsoft.com/office/drawing/2014/main" xmlns="" id="{3FD949B5-9A7D-4935-35F2-D569F6BEEB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278BF97B-EE22-70B1-15A9-DEC51D98407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FE02863F-F557-969B-DF98-CCD74D9714FD}"/>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7D579E1-9C5E-8F1F-33C2-B6BC92A1F3CE}"/>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AF28012-2C9A-6901-3ABE-26E94C9466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2309D8F4-28A7-9BA9-FF59-C4CE0A01AF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DD64F23-A93D-E404-5D46-D548B928BA01}"/>
              </a:ext>
            </a:extLst>
          </p:cNvPr>
          <p:cNvSpPr txBox="1"/>
          <p:nvPr/>
        </p:nvSpPr>
        <p:spPr>
          <a:xfrm>
            <a:off x="3518452" y="2246764"/>
            <a:ext cx="8279296" cy="3046988"/>
          </a:xfrm>
          <a:prstGeom prst="rect">
            <a:avLst/>
          </a:prstGeom>
          <a:noFill/>
        </p:spPr>
        <p:txBody>
          <a:bodyPr wrap="square">
            <a:spAutoFit/>
          </a:bodyPr>
          <a:lstStyle/>
          <a:p>
            <a:pPr marL="742950" lvl="1" indent="-285750" algn="just">
              <a:buFont typeface="Wingdings" panose="05000000000000000000" pitchFamily="2" charset="2"/>
              <a:buChar char="§"/>
              <a:defRPr/>
            </a:pPr>
            <a:r>
              <a:rPr lang="en-US" sz="3200" dirty="0">
                <a:solidFill>
                  <a:prstClr val="black"/>
                </a:solidFill>
                <a:latin typeface="Calibri" panose="020F0502020204030204"/>
              </a:rPr>
              <a:t>In summary, the reputational component of the external context for an organization defines the external perception of the organization and the desire of customers to trade with the organization and the level of customer retention</a:t>
            </a:r>
          </a:p>
        </p:txBody>
      </p:sp>
    </p:spTree>
    <p:extLst>
      <p:ext uri="{BB962C8B-B14F-4D97-AF65-F5344CB8AC3E}">
        <p14:creationId xmlns:p14="http://schemas.microsoft.com/office/powerpoint/2010/main" val="41837317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D4A25B-867F-19FC-BD39-92B716EA77E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D51480B-8154-C047-D132-164159CDF2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4C65AD43-BF8B-AFFB-8283-A219A3869C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C2D014DF-E501-9AD8-D217-3332920252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A231753-1809-283C-B1A3-90417F28E5C7}"/>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Context-External Context  </a:t>
            </a:r>
          </a:p>
        </p:txBody>
      </p:sp>
      <p:sp>
        <p:nvSpPr>
          <p:cNvPr id="28" name="Rectangle 27">
            <a:extLst>
              <a:ext uri="{FF2B5EF4-FFF2-40B4-BE49-F238E27FC236}">
                <a16:creationId xmlns:a16="http://schemas.microsoft.com/office/drawing/2014/main" xmlns="" id="{39F2A22E-F294-A2F2-8F30-BA830CFFA6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4F7C596C-0B18-0FF3-6BEA-EBC3AAD391C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A7C6BD5-2CC7-B1B4-631D-5D466D8967C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014608BE-1F8C-B0D9-27E4-47F3F44E61B0}"/>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36217928-91A6-DF8F-A806-E51A9A4B8E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ABC33C8E-CEDC-7684-4968-4E2069A81DD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948FBDF6-0D1C-9228-3BFE-4A97E96F6BC3}"/>
              </a:ext>
            </a:extLst>
          </p:cNvPr>
          <p:cNvSpPr txBox="1"/>
          <p:nvPr/>
        </p:nvSpPr>
        <p:spPr>
          <a:xfrm>
            <a:off x="3518452" y="2246764"/>
            <a:ext cx="8279296" cy="2062103"/>
          </a:xfrm>
          <a:prstGeom prst="rect">
            <a:avLst/>
          </a:prstGeom>
          <a:noFill/>
        </p:spPr>
        <p:txBody>
          <a:bodyPr wrap="square">
            <a:spAutoFit/>
          </a:bodyPr>
          <a:lstStyle/>
          <a:p>
            <a:pPr lvl="1" algn="just">
              <a:defRPr/>
            </a:pPr>
            <a:r>
              <a:rPr lang="en-US" sz="3200" dirty="0">
                <a:solidFill>
                  <a:prstClr val="black"/>
                </a:solidFill>
                <a:latin typeface="Calibri" panose="020F0502020204030204"/>
              </a:rPr>
              <a:t>In particular, when evaluating the reputational component of the external context, the following issues should be  addressed:</a:t>
            </a:r>
          </a:p>
        </p:txBody>
      </p:sp>
    </p:spTree>
    <p:extLst>
      <p:ext uri="{BB962C8B-B14F-4D97-AF65-F5344CB8AC3E}">
        <p14:creationId xmlns:p14="http://schemas.microsoft.com/office/powerpoint/2010/main" val="1548933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69B2175-4A4D-52E1-338D-23962D2E3AB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3412B538-183D-6833-98CB-D4858B2577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34D4474-3D49-A868-9AFF-12DD283AC88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B783753-2A2D-E893-7704-33F8CA2EDBF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62BD9A6B-5353-55FC-E936-B5ED6A9AFC22}"/>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Context-External Context  </a:t>
            </a:r>
          </a:p>
        </p:txBody>
      </p:sp>
      <p:sp>
        <p:nvSpPr>
          <p:cNvPr id="28" name="Rectangle 27">
            <a:extLst>
              <a:ext uri="{FF2B5EF4-FFF2-40B4-BE49-F238E27FC236}">
                <a16:creationId xmlns:a16="http://schemas.microsoft.com/office/drawing/2014/main" xmlns="" id="{750FC290-E7F5-D2D7-7878-E6A7519BE8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74756C80-DD4B-FF83-DC92-3B799DB9472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6B8FAEF1-9B7E-F07A-510D-FF613E391DCE}"/>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71FA761D-3A04-9211-E576-5736CEEAF6B1}"/>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4F3874C-EB8C-541E-5498-D89D774674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3A18C54-DD0B-AA55-8DDB-1E8F954950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3A0A22C9-723D-A980-725B-923B9C2D79A3}"/>
              </a:ext>
            </a:extLst>
          </p:cNvPr>
          <p:cNvSpPr txBox="1"/>
          <p:nvPr/>
        </p:nvSpPr>
        <p:spPr>
          <a:xfrm>
            <a:off x="3518452" y="2246764"/>
            <a:ext cx="8279296" cy="4031873"/>
          </a:xfrm>
          <a:prstGeom prst="rect">
            <a:avLst/>
          </a:prstGeom>
          <a:noFill/>
        </p:spPr>
        <p:txBody>
          <a:bodyPr wrap="square">
            <a:spAutoFit/>
          </a:bodyPr>
          <a:lstStyle/>
          <a:p>
            <a:pPr marL="914400" lvl="1" indent="-457200" algn="just">
              <a:buFont typeface="Wingdings" panose="05000000000000000000" pitchFamily="2" charset="2"/>
              <a:buChar char="§"/>
              <a:defRPr/>
            </a:pPr>
            <a:r>
              <a:rPr lang="en-US" sz="3200" dirty="0">
                <a:solidFill>
                  <a:prstClr val="black"/>
                </a:solidFill>
                <a:latin typeface="Calibri" panose="020F0502020204030204"/>
              </a:rPr>
              <a:t>Public perception of the industry sector in which the organization operates;</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Corporate social responsibility standards achieved by the organization;</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Governance standards and whether the sector is highly regulated;</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Quality of products or services and/or after-sales service standards.</a:t>
            </a:r>
          </a:p>
        </p:txBody>
      </p:sp>
    </p:spTree>
    <p:extLst>
      <p:ext uri="{BB962C8B-B14F-4D97-AF65-F5344CB8AC3E}">
        <p14:creationId xmlns:p14="http://schemas.microsoft.com/office/powerpoint/2010/main" val="28349808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B6D5C2F-C5EC-09AA-C354-A6034C69A17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BC3E404B-8E61-A2A8-8101-07A8F36308E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07E75A4E-4E06-36A4-F684-24727822C1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8F6AD56E-E54E-881C-9BC1-CF29336C0CF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CCE49698-0B34-7D78-E13B-A63E0FD577B1}"/>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Context-External Context  </a:t>
            </a:r>
          </a:p>
        </p:txBody>
      </p:sp>
      <p:sp>
        <p:nvSpPr>
          <p:cNvPr id="28" name="Rectangle 27">
            <a:extLst>
              <a:ext uri="{FF2B5EF4-FFF2-40B4-BE49-F238E27FC236}">
                <a16:creationId xmlns:a16="http://schemas.microsoft.com/office/drawing/2014/main" xmlns="" id="{A4DE79C1-591D-0F43-6085-53EF5EB5D05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1DC871C8-F4CF-B6D9-FD85-235DB7195EB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81CADF6B-EDF6-BA81-E25A-7C1895EA875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6D4A85F2-0F7C-5AD5-7A59-2BD607E7FECB}"/>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C120C10B-7C4B-4C5D-19BD-7E0DE38B5A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1E6C337-51F3-233B-EA2F-5EBEACC0C4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577C8D7F-96CA-714B-E1D2-0C591BB3986C}"/>
              </a:ext>
            </a:extLst>
          </p:cNvPr>
          <p:cNvSpPr txBox="1"/>
          <p:nvPr/>
        </p:nvSpPr>
        <p:spPr>
          <a:xfrm>
            <a:off x="3518452" y="2246764"/>
            <a:ext cx="8279296" cy="4031873"/>
          </a:xfrm>
          <a:prstGeom prst="rect">
            <a:avLst/>
          </a:prstGeom>
          <a:noFill/>
        </p:spPr>
        <p:txBody>
          <a:bodyPr wrap="square">
            <a:spAutoFit/>
          </a:bodyPr>
          <a:lstStyle/>
          <a:p>
            <a:pPr lvl="1" algn="just">
              <a:defRPr/>
            </a:pPr>
            <a:r>
              <a:rPr lang="en-US" sz="3200" dirty="0">
                <a:solidFill>
                  <a:prstClr val="black"/>
                </a:solidFill>
                <a:latin typeface="Calibri" panose="020F0502020204030204"/>
              </a:rPr>
              <a:t>In particular, when evaluating the marketplace component of the external environment, the following issues should be addressed:</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Level of revenue generation in the marketplace and return on investment;</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Presence of aggressive competitors and/or high customer expectations;</a:t>
            </a:r>
          </a:p>
        </p:txBody>
      </p:sp>
    </p:spTree>
    <p:extLst>
      <p:ext uri="{BB962C8B-B14F-4D97-AF65-F5344CB8AC3E}">
        <p14:creationId xmlns:p14="http://schemas.microsoft.com/office/powerpoint/2010/main" val="15412309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C00BB0-7043-617A-5A1F-C09CEC5C051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060B54A0-A2D1-1A13-9DA1-85B97E780C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2126D4B8-E159-EBB9-069A-F7B47123B8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9A5A1188-E0F1-07F4-ECC9-3402844BC82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63BB2712-A3B8-359C-8E5C-F9F2579ADF42}"/>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Context-External Context  </a:t>
            </a:r>
          </a:p>
        </p:txBody>
      </p:sp>
      <p:sp>
        <p:nvSpPr>
          <p:cNvPr id="28" name="Rectangle 27">
            <a:extLst>
              <a:ext uri="{FF2B5EF4-FFF2-40B4-BE49-F238E27FC236}">
                <a16:creationId xmlns:a16="http://schemas.microsoft.com/office/drawing/2014/main" xmlns="" id="{73AB2BE4-CF13-BD01-A338-2522B5F4DD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174F0468-DD16-1BE9-C0BA-5B90400F122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BEDE9ED9-1869-67FA-C5A3-02E3B9813B9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99611A60-D6CC-9ABF-125B-F6AA555DC884}"/>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29ED18BC-66D3-180E-7AC1-B9F88AE785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31360209-DAD1-11C4-4778-FF5C78D0DC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966A8B-EB5C-EDFD-7CCA-6D7D8B9F9FFF}"/>
              </a:ext>
            </a:extLst>
          </p:cNvPr>
          <p:cNvSpPr txBox="1"/>
          <p:nvPr/>
        </p:nvSpPr>
        <p:spPr>
          <a:xfrm>
            <a:off x="3518452" y="2246764"/>
            <a:ext cx="8279296" cy="4524315"/>
          </a:xfrm>
          <a:prstGeom prst="rect">
            <a:avLst/>
          </a:prstGeom>
          <a:noFill/>
        </p:spPr>
        <p:txBody>
          <a:bodyPr wrap="square">
            <a:spAutoFit/>
          </a:bodyPr>
          <a:lstStyle/>
          <a:p>
            <a:pPr marL="914400" lvl="1" indent="-457200" algn="just">
              <a:buFont typeface="Wingdings" panose="05000000000000000000" pitchFamily="2" charset="2"/>
              <a:buChar char="§"/>
              <a:defRPr/>
            </a:pPr>
            <a:r>
              <a:rPr lang="en-US" sz="3200" dirty="0">
                <a:solidFill>
                  <a:prstClr val="black"/>
                </a:solidFill>
                <a:latin typeface="Calibri" panose="020F0502020204030204"/>
              </a:rPr>
              <a:t>Level of economic stability, including exposure to interest rates and foreign exchange rates;</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Complexity of the supply chain and volatility of raw material costs;</a:t>
            </a:r>
          </a:p>
          <a:p>
            <a:pPr marL="914400" lvl="1" indent="-457200" algn="just">
              <a:buFont typeface="Wingdings" panose="05000000000000000000" pitchFamily="2" charset="2"/>
              <a:buChar char="§"/>
              <a:defRPr/>
            </a:pPr>
            <a:r>
              <a:rPr lang="en-US" sz="3200" dirty="0">
                <a:solidFill>
                  <a:prstClr val="black"/>
                </a:solidFill>
                <a:latin typeface="Calibri" panose="020F0502020204030204"/>
              </a:rPr>
              <a:t>Exposure to international disruption because of political risks, war and terrorism.</a:t>
            </a:r>
          </a:p>
          <a:p>
            <a:pPr lvl="1" algn="just">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19916142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A76D00-AB3B-C704-EC09-8E138A69AE0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E05DA0A-5C6A-228B-F71D-820C4952E2B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503BED6-167B-74E0-1662-804894A549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8A30B28-3B40-3817-A136-47ED43C4F4B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B9EAF271-5CB3-4736-F597-A6C5123544E0}"/>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Context-Internal Context  </a:t>
            </a:r>
          </a:p>
        </p:txBody>
      </p:sp>
      <p:sp>
        <p:nvSpPr>
          <p:cNvPr id="28" name="Rectangle 27">
            <a:extLst>
              <a:ext uri="{FF2B5EF4-FFF2-40B4-BE49-F238E27FC236}">
                <a16:creationId xmlns:a16="http://schemas.microsoft.com/office/drawing/2014/main" xmlns="" id="{7112D695-F8F4-3070-7A58-A1714B8287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D5C17A4F-2922-195E-D79C-2C652301F1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4DEBB862-3CC8-B4BB-8464-23CD63AB2EA0}"/>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828894E-FE2E-4960-C42A-FEC39060FE2B}"/>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DBC7366-284B-D6A8-8A38-166D504832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3B7395DB-0096-04FC-7C4E-392F39FED4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51AEA548-ADC2-37EE-F3E4-C5B1D201C43E}"/>
              </a:ext>
            </a:extLst>
          </p:cNvPr>
          <p:cNvSpPr txBox="1"/>
          <p:nvPr/>
        </p:nvSpPr>
        <p:spPr>
          <a:xfrm>
            <a:off x="3518452" y="2246764"/>
            <a:ext cx="8279296" cy="4031873"/>
          </a:xfrm>
          <a:prstGeom prst="rect">
            <a:avLst/>
          </a:prstGeom>
          <a:noFill/>
        </p:spPr>
        <p:txBody>
          <a:bodyPr wrap="square">
            <a:spAutoFit/>
          </a:bodyPr>
          <a:lstStyle/>
          <a:p>
            <a:pPr lvl="1" algn="just">
              <a:defRPr/>
            </a:pPr>
            <a:r>
              <a:rPr lang="en-US" sz="3200" dirty="0">
                <a:solidFill>
                  <a:prstClr val="black"/>
                </a:solidFill>
                <a:latin typeface="Calibri" panose="020F0502020204030204"/>
              </a:rPr>
              <a:t>In summary, the financial component of the internal context of an organization defines the financial procedures and the means by which money is managed and profitability is achieved. </a:t>
            </a:r>
          </a:p>
          <a:p>
            <a:pPr lvl="1" algn="just">
              <a:defRPr/>
            </a:pPr>
            <a:r>
              <a:rPr lang="en-US" sz="3200" dirty="0">
                <a:solidFill>
                  <a:prstClr val="black"/>
                </a:solidFill>
                <a:latin typeface="Calibri" panose="020F0502020204030204"/>
              </a:rPr>
              <a:t>In particular, when evaluating the financial component of the internal context, the following issues should be addressed:</a:t>
            </a:r>
          </a:p>
        </p:txBody>
      </p:sp>
    </p:spTree>
    <p:extLst>
      <p:ext uri="{BB962C8B-B14F-4D97-AF65-F5344CB8AC3E}">
        <p14:creationId xmlns:p14="http://schemas.microsoft.com/office/powerpoint/2010/main" val="32936839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0D5F1C-CEE7-34AF-98B9-CB515220D5B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143B28FB-E38A-7697-C541-ED8D20B87E1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57FA8467-59D6-497F-D183-96EBD63A56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AF8BFCB5-22BD-5B19-6F73-43AD8B55DA0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1E91A3B8-96F6-09E8-9B17-A798691B91A1}"/>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Context-Internal Context  </a:t>
            </a:r>
          </a:p>
        </p:txBody>
      </p:sp>
      <p:sp>
        <p:nvSpPr>
          <p:cNvPr id="28" name="Rectangle 27">
            <a:extLst>
              <a:ext uri="{FF2B5EF4-FFF2-40B4-BE49-F238E27FC236}">
                <a16:creationId xmlns:a16="http://schemas.microsoft.com/office/drawing/2014/main" xmlns="" id="{C83D5832-8791-818E-F526-3327F0CB56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0B824EFF-ECF3-5D82-7F6D-DD850C452F2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1812CF04-CC0F-4A0C-23CC-407194F6220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2D8D6704-4ED8-C394-5E1E-914F1289D707}"/>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FAC09F3-9DAF-B472-B0ED-AC67B19D97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82C1E777-7E08-DA04-CC4F-EB9F0DAFF8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D9DA82E9-7D5D-A711-5106-E02539901B92}"/>
              </a:ext>
            </a:extLst>
          </p:cNvPr>
          <p:cNvSpPr txBox="1"/>
          <p:nvPr/>
        </p:nvSpPr>
        <p:spPr>
          <a:xfrm>
            <a:off x="3916017" y="2246764"/>
            <a:ext cx="7964807" cy="4524315"/>
          </a:xfrm>
          <a:prstGeom prst="rect">
            <a:avLst/>
          </a:prstGeom>
          <a:noFill/>
        </p:spPr>
        <p:txBody>
          <a:bodyPr wrap="square">
            <a:spAutoFit/>
          </a:bodyPr>
          <a:lstStyle/>
          <a:p>
            <a:pPr marL="914400" lvl="1" indent="-457200" algn="just">
              <a:buFont typeface="Wingdings" panose="05000000000000000000" pitchFamily="2" charset="2"/>
              <a:buChar char="§"/>
              <a:defRPr/>
            </a:pPr>
            <a:r>
              <a:rPr lang="en-US" sz="2800" dirty="0">
                <a:solidFill>
                  <a:prstClr val="black"/>
                </a:solidFill>
                <a:latin typeface="Calibri" panose="020F0502020204030204"/>
              </a:rPr>
              <a:t>Availability of adequate funds to fulfil strategic plans;</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Existence of robust procedures for correct allocation of funds for investment;</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Nature of internal financial control environment to prevent fraud;</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Availability of funds to meet historical and anticipated future liabilities.</a:t>
            </a:r>
          </a:p>
          <a:p>
            <a:pPr marL="914400" lvl="1" indent="-457200" algn="just">
              <a:buFont typeface="Wingdings" panose="05000000000000000000" pitchFamily="2" charset="2"/>
              <a:buChar char="§"/>
              <a:defRPr/>
            </a:pPr>
            <a:endParaRPr lang="en-US" sz="3200" dirty="0">
              <a:solidFill>
                <a:prstClr val="black"/>
              </a:solidFill>
              <a:latin typeface="Calibri" panose="020F0502020204030204"/>
            </a:endParaRPr>
          </a:p>
          <a:p>
            <a:pPr lvl="1" algn="just">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13733602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4E092F1-49B9-9E2F-D709-D6DBC5ED618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E9557AAB-B8E0-938A-4AB5-C5207AF484C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E23F5594-361C-0EAF-E049-596B9BE320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154AFE02-B90D-6442-EAC9-4BE8113D585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4F2B586F-6735-09AE-9114-837305BB292E}"/>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Context-Internal Context  </a:t>
            </a:r>
          </a:p>
        </p:txBody>
      </p:sp>
      <p:sp>
        <p:nvSpPr>
          <p:cNvPr id="28" name="Rectangle 27">
            <a:extLst>
              <a:ext uri="{FF2B5EF4-FFF2-40B4-BE49-F238E27FC236}">
                <a16:creationId xmlns:a16="http://schemas.microsoft.com/office/drawing/2014/main" xmlns="" id="{00BB65B2-0E4F-3D65-C151-E9133D09BE2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E4AB1FB8-8661-C4EA-0969-10CCFB3C070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D71AC70F-B3BF-B8BD-9F73-AEDEC6B1668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FDA60365-1B7F-A092-EB3E-559FE073962E}"/>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8429C427-381C-78DC-5E83-DEBCE4B948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75CB2533-8646-B0D3-94B6-34DAFCD1B5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3D68FE4B-4496-AA2A-08B2-87994D0B3D40}"/>
              </a:ext>
            </a:extLst>
          </p:cNvPr>
          <p:cNvSpPr txBox="1"/>
          <p:nvPr/>
        </p:nvSpPr>
        <p:spPr>
          <a:xfrm>
            <a:off x="3916017" y="2246764"/>
            <a:ext cx="7964807" cy="4955203"/>
          </a:xfrm>
          <a:prstGeom prst="rect">
            <a:avLst/>
          </a:prstGeom>
          <a:noFill/>
        </p:spPr>
        <p:txBody>
          <a:bodyPr wrap="square">
            <a:spAutoFit/>
          </a:bodyPr>
          <a:lstStyle/>
          <a:p>
            <a:pPr lvl="1" algn="just">
              <a:defRPr/>
            </a:pPr>
            <a:r>
              <a:rPr lang="en-US" sz="2800" dirty="0">
                <a:solidFill>
                  <a:prstClr val="black"/>
                </a:solidFill>
                <a:latin typeface="Calibri" panose="020F0502020204030204"/>
              </a:rPr>
              <a:t>In particular, when evaluating the infrastructure component of the internal context, the following issues should be addressed:</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Senior management structure and the nature of the risk culture;</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Availability of adequate people resources and people skills, including intellectual property;</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Availability of adequate physical assets to support operational activities;</a:t>
            </a:r>
          </a:p>
          <a:p>
            <a:pPr marL="914400" lvl="1" indent="-457200" algn="just">
              <a:buFont typeface="Wingdings" panose="05000000000000000000" pitchFamily="2" charset="2"/>
              <a:buChar char="§"/>
              <a:defRPr/>
            </a:pPr>
            <a:endParaRPr lang="en-US" sz="3200" dirty="0">
              <a:solidFill>
                <a:prstClr val="black"/>
              </a:solidFill>
              <a:latin typeface="Calibri" panose="020F0502020204030204"/>
            </a:endParaRPr>
          </a:p>
          <a:p>
            <a:pPr lvl="1" algn="just">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8529250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77521D9-D475-CBF7-54D9-B2A01B5B5DF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D0579516-6A48-5EFC-704B-F5C80E3F53D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39DC407B-1719-5F09-4654-198307C985B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81907E9E-5E77-E90A-BB5F-0A2AF3C3327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11BC3690-74C3-15FB-ECC0-DD0CB240FAF0}"/>
              </a:ext>
            </a:extLst>
          </p:cNvPr>
          <p:cNvSpPr txBox="1"/>
          <p:nvPr/>
        </p:nvSpPr>
        <p:spPr>
          <a:xfrm>
            <a:off x="4615237" y="1458672"/>
            <a:ext cx="700360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Scope of the Context-Internal Context  </a:t>
            </a:r>
          </a:p>
        </p:txBody>
      </p:sp>
      <p:sp>
        <p:nvSpPr>
          <p:cNvPr id="28" name="Rectangle 27">
            <a:extLst>
              <a:ext uri="{FF2B5EF4-FFF2-40B4-BE49-F238E27FC236}">
                <a16:creationId xmlns:a16="http://schemas.microsoft.com/office/drawing/2014/main" xmlns="" id="{FB63CA10-19A8-F6ED-A53C-2153E78D98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48281B14-C6E3-E8EF-8381-77289E20AAC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2B597A59-E907-66EE-2636-086285935943}"/>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DD11B5CD-C532-0E38-A5FA-D1BBF3F5FA9E}"/>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43C08879-45F6-3B14-1688-CEEBFD2355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656A32B7-092C-B4C6-A515-BFCDD3C52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443A24F-C0D7-C942-134F-11F5A34FDFCF}"/>
              </a:ext>
            </a:extLst>
          </p:cNvPr>
          <p:cNvSpPr txBox="1"/>
          <p:nvPr/>
        </p:nvSpPr>
        <p:spPr>
          <a:xfrm>
            <a:off x="3916017" y="2246764"/>
            <a:ext cx="7964807" cy="4031873"/>
          </a:xfrm>
          <a:prstGeom prst="rect">
            <a:avLst/>
          </a:prstGeom>
          <a:noFill/>
        </p:spPr>
        <p:txBody>
          <a:bodyPr wrap="square">
            <a:spAutoFit/>
          </a:bodyPr>
          <a:lstStyle/>
          <a:p>
            <a:pPr marL="914400" lvl="1" indent="-457200" algn="just">
              <a:buFont typeface="Wingdings" panose="05000000000000000000" pitchFamily="2" charset="2"/>
              <a:buChar char="§"/>
              <a:defRPr/>
            </a:pPr>
            <a:r>
              <a:rPr lang="en-US" sz="2800" dirty="0">
                <a:solidFill>
                  <a:prstClr val="black"/>
                </a:solidFill>
                <a:latin typeface="Calibri" panose="020F0502020204030204"/>
              </a:rPr>
              <a:t>Information technology infrastructure sufficient to achieve resilience and protect data;</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Business continuity plans in place to ensure continuity of activities following major disruption;</a:t>
            </a:r>
          </a:p>
          <a:p>
            <a:pPr marL="914400" lvl="1" indent="-457200" algn="just">
              <a:buFont typeface="Wingdings" panose="05000000000000000000" pitchFamily="2" charset="2"/>
              <a:buChar char="§"/>
              <a:defRPr/>
            </a:pPr>
            <a:r>
              <a:rPr lang="en-US" sz="2800" dirty="0">
                <a:solidFill>
                  <a:prstClr val="black"/>
                </a:solidFill>
                <a:latin typeface="Calibri" panose="020F0502020204030204"/>
              </a:rPr>
              <a:t>Arrangements for service delivery and/or transportation and reliable communication infrastructure.</a:t>
            </a:r>
            <a:endParaRPr lang="en-US" sz="3200" dirty="0">
              <a:solidFill>
                <a:prstClr val="black"/>
              </a:solidFill>
              <a:latin typeface="Calibri" panose="020F0502020204030204"/>
            </a:endParaRPr>
          </a:p>
          <a:p>
            <a:pPr lvl="1" algn="just">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9189561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54B253B1-2949-47EC-A50C-0A533C86D1A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C0BA59E-DF5D-4E14-8CA4-2237976742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236</TotalTime>
  <Words>1723</Words>
  <Application>Microsoft Office PowerPoint</Application>
  <PresentationFormat>Widescreen</PresentationFormat>
  <Paragraphs>302</Paragraphs>
  <Slides>44</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143</cp:revision>
  <dcterms:created xsi:type="dcterms:W3CDTF">2023-04-29T09:08:00Z</dcterms:created>
  <dcterms:modified xsi:type="dcterms:W3CDTF">2024-03-05T22:11:01Z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