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8" r:id="rId1"/>
  </p:sldMasterIdLst>
  <p:notesMasterIdLst>
    <p:notesMasterId r:id="rId18"/>
  </p:notesMasterIdLst>
  <p:sldIdLst>
    <p:sldId id="256" r:id="rId2"/>
    <p:sldId id="257" r:id="rId3"/>
    <p:sldId id="258" r:id="rId4"/>
    <p:sldId id="269" r:id="rId5"/>
    <p:sldId id="270" r:id="rId6"/>
    <p:sldId id="271" r:id="rId7"/>
    <p:sldId id="273" r:id="rId8"/>
    <p:sldId id="259" r:id="rId9"/>
    <p:sldId id="265" r:id="rId10"/>
    <p:sldId id="267" r:id="rId11"/>
    <p:sldId id="264" r:id="rId12"/>
    <p:sldId id="260" r:id="rId13"/>
    <p:sldId id="261" r:id="rId14"/>
    <p:sldId id="263" r:id="rId15"/>
    <p:sldId id="262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25ACA1-3E60-4F3E-B1B7-5519A8CEF11B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179C5-3C05-4A98-871D-5DF285003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444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E179C5-3C05-4A98-871D-5DF285003AD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057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175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380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872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827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099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553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398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496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93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41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5717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67196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723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328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87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897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99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AB501-C983-4F68-B253-DCD00AD0E282}" type="datetimeFigureOut">
              <a:rPr lang="en-US" smtClean="0"/>
              <a:t>23.03.2025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10F80-1DCC-43C5-8AE3-BAB8FBA42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0246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  <p:sldLayoutId id="2147483870" r:id="rId12"/>
    <p:sldLayoutId id="2147483871" r:id="rId13"/>
    <p:sldLayoutId id="2147483872" r:id="rId14"/>
    <p:sldLayoutId id="2147483873" r:id="rId15"/>
    <p:sldLayoutId id="2147483874" r:id="rId16"/>
    <p:sldLayoutId id="214748387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4B10E-8125-BB46-9BE3-0A45E34C81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7410" y="1803405"/>
            <a:ext cx="6132990" cy="1825096"/>
          </a:xfrm>
        </p:spPr>
        <p:txBody>
          <a:bodyPr>
            <a:normAutofit/>
          </a:bodyPr>
          <a:lstStyle/>
          <a:p>
            <a:r>
              <a:rPr lang="en-US" sz="2900" dirty="0"/>
              <a:t>Facial emotion analysis through image processing using artificial intelligence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13C080-FB46-28EC-C70C-E925123C42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7410" y="3632201"/>
            <a:ext cx="6132990" cy="685800"/>
          </a:xfrm>
        </p:spPr>
        <p:txBody>
          <a:bodyPr>
            <a:normAutofit/>
          </a:bodyPr>
          <a:lstStyle/>
          <a:p>
            <a:r>
              <a:rPr lang="en-US" b="1" dirty="0"/>
              <a:t>Advisor: Dr. Ashraf Elsayed. </a:t>
            </a:r>
            <a:endParaRPr lang="en-US" dirty="0"/>
          </a:p>
        </p:txBody>
      </p:sp>
      <p:pic>
        <p:nvPicPr>
          <p:cNvPr id="25" name="Graphic 24" descr="Fingerprint">
            <a:extLst>
              <a:ext uri="{FF2B5EF4-FFF2-40B4-BE49-F238E27FC236}">
                <a16:creationId xmlns:a16="http://schemas.microsoft.com/office/drawing/2014/main" id="{0857EF8D-401E-84D5-95E9-0CE289343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44752" y="1801368"/>
            <a:ext cx="2660904" cy="2660904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73996B49-5CD1-43C1-CCD9-EF41F4FD6421}"/>
              </a:ext>
            </a:extLst>
          </p:cNvPr>
          <p:cNvSpPr txBox="1">
            <a:spLocks/>
          </p:cNvSpPr>
          <p:nvPr/>
        </p:nvSpPr>
        <p:spPr>
          <a:xfrm>
            <a:off x="2819400" y="5196840"/>
            <a:ext cx="6343095" cy="10566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/>
              <a:t>Student : Turki Arif </a:t>
            </a:r>
          </a:p>
          <a:p>
            <a:r>
              <a:rPr lang="en-US" sz="1700" dirty="0"/>
              <a:t>Midocean University</a:t>
            </a:r>
          </a:p>
        </p:txBody>
      </p:sp>
    </p:spTree>
    <p:extLst>
      <p:ext uri="{BB962C8B-B14F-4D97-AF65-F5344CB8AC3E}">
        <p14:creationId xmlns:p14="http://schemas.microsoft.com/office/powerpoint/2010/main" val="245054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6" name="Rectangle 2065">
            <a:extLst>
              <a:ext uri="{FF2B5EF4-FFF2-40B4-BE49-F238E27FC236}">
                <a16:creationId xmlns:a16="http://schemas.microsoft.com/office/drawing/2014/main" id="{A84BFD65-1682-4E88-891C-F92715A26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8" name="Picture 2067">
            <a:extLst>
              <a:ext uri="{FF2B5EF4-FFF2-40B4-BE49-F238E27FC236}">
                <a16:creationId xmlns:a16="http://schemas.microsoft.com/office/drawing/2014/main" id="{C4F9E4A3-BB3B-498A-8A24-AFC0D0E6E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C0419A8-78DE-2F3F-9114-C7F9DBBCB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4753466" cy="1293028"/>
          </a:xfrm>
        </p:spPr>
        <p:txBody>
          <a:bodyPr>
            <a:normAutofit/>
          </a:bodyPr>
          <a:lstStyle/>
          <a:p>
            <a:br>
              <a:rPr lang="en-US" sz="1300" b="0" i="0" u="none" strike="noStrike" baseline="0" dirty="0">
                <a:latin typeface="Times New Roman" panose="02020603050405020304" pitchFamily="18" charset="0"/>
              </a:rPr>
            </a:br>
            <a:r>
              <a:rPr lang="en-US" sz="1300" b="0" i="0" u="none" strike="noStrike" baseline="0" dirty="0">
                <a:latin typeface="Times New Roman" panose="02020603050405020304" pitchFamily="18" charset="0"/>
              </a:rPr>
              <a:t> Pepper</a:t>
            </a:r>
            <a:r>
              <a:rPr lang="en-US" sz="1300" b="0" i="0" u="none" strike="noStrike" dirty="0">
                <a:latin typeface="Times New Roman" panose="02020603050405020304" pitchFamily="18" charset="0"/>
              </a:rPr>
              <a:t> </a:t>
            </a:r>
            <a:br>
              <a:rPr lang="en-US" sz="1300" b="0" i="0" u="none" strike="noStrike" dirty="0">
                <a:latin typeface="Times New Roman" panose="02020603050405020304" pitchFamily="18" charset="0"/>
              </a:rPr>
            </a:br>
            <a:br>
              <a:rPr lang="en-US" sz="1300" dirty="0">
                <a:latin typeface="Times New Roman" panose="02020603050405020304" pitchFamily="18" charset="0"/>
              </a:rPr>
            </a:br>
            <a:r>
              <a:rPr lang="en-US" sz="1300" b="0" i="0" u="none" strike="noStrike" baseline="0" dirty="0">
                <a:latin typeface="Times New Roman" panose="02020603050405020304" pitchFamily="18" charset="0"/>
              </a:rPr>
              <a:t>Sentiment analysis on images using different transfer learning  models </a:t>
            </a:r>
            <a:br>
              <a:rPr lang="en-US" sz="1300" b="0" i="0" u="none" strike="noStrike" baseline="0" dirty="0">
                <a:latin typeface="Times New Roman" panose="02020603050405020304" pitchFamily="18" charset="0"/>
              </a:rPr>
            </a:br>
            <a:endParaRPr lang="en-US" sz="1300" b="0" i="0" u="none" strike="noStrike" baseline="0">
              <a:latin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3D61B-C8CE-68D3-7228-E206CF26D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2194560"/>
            <a:ext cx="4753466" cy="4024125"/>
          </a:xfrm>
        </p:spPr>
        <p:txBody>
          <a:bodyPr>
            <a:normAutofit/>
          </a:bodyPr>
          <a:lstStyle/>
          <a:p>
            <a:r>
              <a:rPr lang="en-US" dirty="0"/>
              <a:t>Magazine name: </a:t>
            </a:r>
          </a:p>
          <a:p>
            <a:r>
              <a:rPr lang="it-IT" dirty="0"/>
              <a:t> Procedia Computer Science 218 (2023) 1640–1649 </a:t>
            </a:r>
          </a:p>
          <a:p>
            <a:r>
              <a:rPr lang="en-US" dirty="0"/>
              <a:t>Year of publication : 2023 </a:t>
            </a:r>
          </a:p>
          <a:p>
            <a:r>
              <a:rPr lang="en-US" dirty="0"/>
              <a:t>Authors' names: </a:t>
            </a:r>
            <a:r>
              <a:rPr lang="sv-SE" b="0" i="0" u="none" strike="noStrike" baseline="0" dirty="0">
                <a:latin typeface="Times New Roman" panose="02020603050405020304" pitchFamily="18" charset="0"/>
              </a:rPr>
              <a:t> Gaurav Meena* , Krishna Kumar Mohbey  (</a:t>
            </a:r>
            <a:r>
              <a:rPr lang="en-US" b="0" i="0" u="none" strike="noStrike" baseline="0" dirty="0">
                <a:latin typeface="Times New Roman" panose="02020603050405020304" pitchFamily="18" charset="0"/>
              </a:rPr>
              <a:t> </a:t>
            </a:r>
            <a:r>
              <a:rPr lang="en-US" b="0" i="1" u="none" strike="noStrike" baseline="0" dirty="0">
                <a:latin typeface="Times New Roman" panose="02020603050405020304" pitchFamily="18" charset="0"/>
              </a:rPr>
              <a:t>Department of Computer Science, Central University of Rajasthan, Ajmer, India </a:t>
            </a:r>
            <a:r>
              <a:rPr lang="sv-SE" b="0" i="0" u="none" strike="noStrike" baseline="0" dirty="0">
                <a:latin typeface="Times New Roman" panose="02020603050405020304" pitchFamily="18" charset="0"/>
              </a:rPr>
              <a:t>)</a:t>
            </a:r>
          </a:p>
          <a:p>
            <a:endParaRPr lang="sv-SE" b="0" i="0" u="none" strike="noStrike" baseline="0" dirty="0"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2070" name="Rounded Rectangle 14">
            <a:extLst>
              <a:ext uri="{FF2B5EF4-FFF2-40B4-BE49-F238E27FC236}">
                <a16:creationId xmlns:a16="http://schemas.microsoft.com/office/drawing/2014/main" id="{EACA0639-5171-4920-A6E2-7D772E14BE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1066164"/>
            <a:ext cx="5305958" cy="5148371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53446BC9-D088-6709-7F3A-E9B031A9B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" r="1193" b="-2"/>
          <a:stretch/>
        </p:blipFill>
        <p:spPr bwMode="auto">
          <a:xfrm>
            <a:off x="6414043" y="1375866"/>
            <a:ext cx="2466491" cy="2683228"/>
          </a:xfrm>
          <a:custGeom>
            <a:avLst/>
            <a:gdLst/>
            <a:ahLst/>
            <a:cxnLst/>
            <a:rect l="l" t="t" r="r" b="b"/>
            <a:pathLst>
              <a:path w="2989398" h="2740475">
                <a:moveTo>
                  <a:pt x="618429" y="0"/>
                </a:moveTo>
                <a:lnTo>
                  <a:pt x="2989398" y="0"/>
                </a:lnTo>
                <a:lnTo>
                  <a:pt x="2989398" y="151959"/>
                </a:lnTo>
                <a:lnTo>
                  <a:pt x="2989398" y="1370238"/>
                </a:lnTo>
                <a:lnTo>
                  <a:pt x="2989398" y="2740475"/>
                </a:lnTo>
                <a:lnTo>
                  <a:pt x="0" y="2740475"/>
                </a:lnTo>
                <a:lnTo>
                  <a:pt x="0" y="151949"/>
                </a:lnTo>
                <a:lnTo>
                  <a:pt x="11940" y="92810"/>
                </a:lnTo>
                <a:cubicBezTo>
                  <a:pt x="27319" y="56449"/>
                  <a:pt x="56447" y="27321"/>
                  <a:pt x="92808" y="11942"/>
                </a:cubicBezTo>
                <a:lnTo>
                  <a:pt x="151947" y="2"/>
                </a:lnTo>
                <a:lnTo>
                  <a:pt x="618429" y="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2" name="Freeform 16">
            <a:extLst>
              <a:ext uri="{FF2B5EF4-FFF2-40B4-BE49-F238E27FC236}">
                <a16:creationId xmlns:a16="http://schemas.microsoft.com/office/drawing/2014/main" id="{890BD437-03A3-43BF-8B06-7D8DFB46A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34066" y="1375866"/>
            <a:ext cx="2047851" cy="1551917"/>
          </a:xfrm>
          <a:custGeom>
            <a:avLst/>
            <a:gdLst>
              <a:gd name="connsiteX0" fmla="*/ 0 w 2482004"/>
              <a:gd name="connsiteY0" fmla="*/ 0 h 1585026"/>
              <a:gd name="connsiteX1" fmla="*/ 116690 w 2482004"/>
              <a:gd name="connsiteY1" fmla="*/ 0 h 1585026"/>
              <a:gd name="connsiteX2" fmla="*/ 1583843 w 2482004"/>
              <a:gd name="connsiteY2" fmla="*/ 0 h 1585026"/>
              <a:gd name="connsiteX3" fmla="*/ 2365314 w 2482004"/>
              <a:gd name="connsiteY3" fmla="*/ 0 h 1585026"/>
              <a:gd name="connsiteX4" fmla="*/ 2482004 w 2482004"/>
              <a:gd name="connsiteY4" fmla="*/ 116690 h 1585026"/>
              <a:gd name="connsiteX5" fmla="*/ 2482004 w 2482004"/>
              <a:gd name="connsiteY5" fmla="*/ 1585026 h 1585026"/>
              <a:gd name="connsiteX6" fmla="*/ 1583843 w 2482004"/>
              <a:gd name="connsiteY6" fmla="*/ 1585026 h 1585026"/>
              <a:gd name="connsiteX7" fmla="*/ 0 w 2482004"/>
              <a:gd name="connsiteY7" fmla="*/ 1585026 h 1585026"/>
              <a:gd name="connsiteX8" fmla="*/ 0 w 2482004"/>
              <a:gd name="connsiteY8" fmla="*/ 116690 h 158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82004" h="1585026">
                <a:moveTo>
                  <a:pt x="0" y="0"/>
                </a:moveTo>
                <a:lnTo>
                  <a:pt x="116690" y="0"/>
                </a:lnTo>
                <a:lnTo>
                  <a:pt x="1583843" y="0"/>
                </a:lnTo>
                <a:lnTo>
                  <a:pt x="2365314" y="0"/>
                </a:lnTo>
                <a:cubicBezTo>
                  <a:pt x="2429760" y="0"/>
                  <a:pt x="2482004" y="52244"/>
                  <a:pt x="2482004" y="116690"/>
                </a:cubicBezTo>
                <a:lnTo>
                  <a:pt x="2482004" y="1585026"/>
                </a:lnTo>
                <a:lnTo>
                  <a:pt x="1583843" y="1585026"/>
                </a:lnTo>
                <a:lnTo>
                  <a:pt x="0" y="1585026"/>
                </a:lnTo>
                <a:lnTo>
                  <a:pt x="0" y="116690"/>
                </a:lnTo>
                <a:close/>
              </a:path>
            </a:pathLst>
          </a:cu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4" name="Freeform 17">
            <a:extLst>
              <a:ext uri="{FF2B5EF4-FFF2-40B4-BE49-F238E27FC236}">
                <a16:creationId xmlns:a16="http://schemas.microsoft.com/office/drawing/2014/main" id="{1067637D-FD10-4AAE-9294-B38B6372F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419239" y="4199460"/>
            <a:ext cx="2466774" cy="1695035"/>
          </a:xfrm>
          <a:custGeom>
            <a:avLst/>
            <a:gdLst>
              <a:gd name="connsiteX0" fmla="*/ 0 w 2482004"/>
              <a:gd name="connsiteY0" fmla="*/ 0 h 1585026"/>
              <a:gd name="connsiteX1" fmla="*/ 116690 w 2482004"/>
              <a:gd name="connsiteY1" fmla="*/ 0 h 1585026"/>
              <a:gd name="connsiteX2" fmla="*/ 1583843 w 2482004"/>
              <a:gd name="connsiteY2" fmla="*/ 0 h 1585026"/>
              <a:gd name="connsiteX3" fmla="*/ 2365314 w 2482004"/>
              <a:gd name="connsiteY3" fmla="*/ 0 h 1585026"/>
              <a:gd name="connsiteX4" fmla="*/ 2482004 w 2482004"/>
              <a:gd name="connsiteY4" fmla="*/ 116690 h 1585026"/>
              <a:gd name="connsiteX5" fmla="*/ 2482004 w 2482004"/>
              <a:gd name="connsiteY5" fmla="*/ 1585026 h 1585026"/>
              <a:gd name="connsiteX6" fmla="*/ 1583843 w 2482004"/>
              <a:gd name="connsiteY6" fmla="*/ 1585026 h 1585026"/>
              <a:gd name="connsiteX7" fmla="*/ 0 w 2482004"/>
              <a:gd name="connsiteY7" fmla="*/ 1585026 h 1585026"/>
              <a:gd name="connsiteX8" fmla="*/ 0 w 2482004"/>
              <a:gd name="connsiteY8" fmla="*/ 116690 h 158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82004" h="1585026">
                <a:moveTo>
                  <a:pt x="0" y="0"/>
                </a:moveTo>
                <a:lnTo>
                  <a:pt x="116690" y="0"/>
                </a:lnTo>
                <a:lnTo>
                  <a:pt x="1583843" y="0"/>
                </a:lnTo>
                <a:lnTo>
                  <a:pt x="2365314" y="0"/>
                </a:lnTo>
                <a:cubicBezTo>
                  <a:pt x="2429760" y="0"/>
                  <a:pt x="2482004" y="52244"/>
                  <a:pt x="2482004" y="116690"/>
                </a:cubicBezTo>
                <a:lnTo>
                  <a:pt x="2482004" y="1585026"/>
                </a:lnTo>
                <a:lnTo>
                  <a:pt x="1583843" y="1585026"/>
                </a:lnTo>
                <a:lnTo>
                  <a:pt x="0" y="1585026"/>
                </a:lnTo>
                <a:lnTo>
                  <a:pt x="0" y="11669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1A910710-1F29-6B78-ED98-2A8E6E7F5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8" r="5422" b="3"/>
          <a:stretch/>
        </p:blipFill>
        <p:spPr bwMode="auto">
          <a:xfrm>
            <a:off x="9028587" y="3061713"/>
            <a:ext cx="2053329" cy="2832779"/>
          </a:xfrm>
          <a:custGeom>
            <a:avLst/>
            <a:gdLst/>
            <a:ahLst/>
            <a:cxnLst/>
            <a:rect l="l" t="t" r="r" b="b"/>
            <a:pathLst>
              <a:path w="2488644" h="2893217">
                <a:moveTo>
                  <a:pt x="6640" y="0"/>
                </a:moveTo>
                <a:lnTo>
                  <a:pt x="2488644" y="0"/>
                </a:lnTo>
                <a:lnTo>
                  <a:pt x="2488644" y="1478584"/>
                </a:lnTo>
                <a:lnTo>
                  <a:pt x="2488644" y="1829101"/>
                </a:lnTo>
                <a:lnTo>
                  <a:pt x="2488644" y="2727776"/>
                </a:lnTo>
                <a:cubicBezTo>
                  <a:pt x="2488644" y="2819147"/>
                  <a:pt x="2414574" y="2893217"/>
                  <a:pt x="2323203" y="2893217"/>
                </a:cubicBezTo>
                <a:lnTo>
                  <a:pt x="896176" y="2893217"/>
                </a:lnTo>
                <a:lnTo>
                  <a:pt x="172081" y="2893217"/>
                </a:lnTo>
                <a:lnTo>
                  <a:pt x="0" y="2893217"/>
                </a:lnTo>
                <a:lnTo>
                  <a:pt x="0" y="140978"/>
                </a:lnTo>
                <a:lnTo>
                  <a:pt x="6640" y="14097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87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637BD688-14A6-4B96-B8A2-3CD81C054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0"/>
            <a:ext cx="7555992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7B2544F-CA5E-40F6-9525-716A90C83F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2B93162-635C-46F5-97EC-E98C1659F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75"/>
          <a:stretch/>
        </p:blipFill>
        <p:spPr>
          <a:xfrm>
            <a:off x="0" y="4375150"/>
            <a:ext cx="4636008" cy="24828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15E1F74-D7C8-360F-1734-09ADC52F3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30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68161-2FF8-4A41-0A03-8A43FC2D8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4505" y="1080052"/>
            <a:ext cx="5755949" cy="4697895"/>
          </a:xfrm>
        </p:spPr>
        <p:txBody>
          <a:bodyPr anchor="ctr">
            <a:normAutofit/>
          </a:bodyPr>
          <a:lstStyle/>
          <a:p>
            <a:r>
              <a:rPr lang="en-US" sz="1800" dirty="0"/>
              <a:t>Development</a:t>
            </a:r>
          </a:p>
          <a:p>
            <a:r>
              <a:rPr lang="en-US" sz="1800" dirty="0"/>
              <a:t>Implementation</a:t>
            </a:r>
          </a:p>
          <a:p>
            <a:r>
              <a:rPr lang="en-US" sz="1800" dirty="0"/>
              <a:t>Evaluation</a:t>
            </a:r>
          </a:p>
          <a:p>
            <a:r>
              <a:rPr lang="en-US" sz="1800" dirty="0"/>
              <a:t>Expected outcomes</a:t>
            </a:r>
          </a:p>
        </p:txBody>
      </p:sp>
    </p:spTree>
    <p:extLst>
      <p:ext uri="{BB962C8B-B14F-4D97-AF65-F5344CB8AC3E}">
        <p14:creationId xmlns:p14="http://schemas.microsoft.com/office/powerpoint/2010/main" val="937997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F98AA-2F03-874F-B226-17CCF774B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BFBF2-5661-138E-BC5D-3C8DE3DD2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30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5BC68-B236-E45F-50A2-7BA417086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800" dirty="0"/>
              <a:t>Development:</a:t>
            </a:r>
          </a:p>
          <a:p>
            <a:r>
              <a:rPr lang="en-US" sz="1800" dirty="0"/>
              <a:t>1. Define transfer learning models for image sentiment analysis.</a:t>
            </a:r>
          </a:p>
          <a:p>
            <a:r>
              <a:rPr lang="en-US" sz="1800" dirty="0"/>
              <a:t>2. Define preprocessing techniques and dataset selection criteria.</a:t>
            </a:r>
          </a:p>
          <a:p>
            <a:r>
              <a:rPr lang="en-US" sz="1800" dirty="0"/>
              <a:t>3. Design modifications to the model architecture to suit the classification task.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333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C122EB-571D-20BD-95E0-E919B4B47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A972D-27DC-475E-3209-8298A1B28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30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F15E0-ADC0-7D2B-6D0D-EF6902337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endParaRPr lang="en-US" sz="1800" dirty="0"/>
          </a:p>
          <a:p>
            <a:pPr marL="0" indent="0">
              <a:buNone/>
            </a:pPr>
            <a:r>
              <a:rPr lang="en-US" sz="1800" dirty="0"/>
              <a:t>Implementation:</a:t>
            </a:r>
          </a:p>
          <a:p>
            <a:r>
              <a:rPr lang="en-US" sz="1800" dirty="0"/>
              <a:t>1. Apply techniques that help augment the processed data to achieve balance and improve image quality.</a:t>
            </a:r>
          </a:p>
          <a:p>
            <a:r>
              <a:rPr lang="en-US" sz="1800" dirty="0"/>
              <a:t>2. Perform sampling and parameter tuning to train models.</a:t>
            </a:r>
          </a:p>
          <a:p>
            <a:r>
              <a:rPr lang="en-US" sz="1800" dirty="0"/>
              <a:t>3. Use tools such as  </a:t>
            </a:r>
            <a:r>
              <a:rPr lang="en-US" sz="1800" dirty="0" err="1"/>
              <a:t>Keras</a:t>
            </a:r>
            <a:r>
              <a:rPr lang="en-US" sz="1800" dirty="0"/>
              <a:t> to perform training and evaluate models.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81981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853D7-15DF-7EFB-7AF7-B90831326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FD9AE-A74E-A298-0D55-B15F0EDF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300" dirty="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4A1E9-2B05-0E70-D441-4D057877D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endParaRPr lang="en-US" sz="1800" dirty="0"/>
          </a:p>
          <a:p>
            <a:pPr marL="0" indent="0">
              <a:buNone/>
            </a:pPr>
            <a:r>
              <a:rPr lang="en-US" sz="1800" dirty="0"/>
              <a:t>Evaluation:</a:t>
            </a:r>
          </a:p>
          <a:p>
            <a:r>
              <a:rPr lang="en-US" sz="1800" dirty="0"/>
              <a:t>1. Evaluate model performance using metrics such as precision, recall, positive precision, and F1-score.</a:t>
            </a:r>
          </a:p>
          <a:p>
            <a:r>
              <a:rPr lang="en-US" sz="1800" dirty="0"/>
              <a:t>2. Compare results across the dataset.</a:t>
            </a:r>
          </a:p>
          <a:p>
            <a:r>
              <a:rPr lang="en-US" sz="1800" dirty="0"/>
              <a:t>3. Visualize performance using accuracy matrices and plots.</a:t>
            </a:r>
          </a:p>
        </p:txBody>
      </p:sp>
    </p:spTree>
    <p:extLst>
      <p:ext uri="{BB962C8B-B14F-4D97-AF65-F5344CB8AC3E}">
        <p14:creationId xmlns:p14="http://schemas.microsoft.com/office/powerpoint/2010/main" val="304605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E9C5A-E62C-EFE8-AD4C-A0F4C9FAD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C2856-8CAB-3E8A-454C-1C5F6F533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87287"/>
            <a:ext cx="3548269" cy="4697896"/>
          </a:xfrm>
        </p:spPr>
        <p:txBody>
          <a:bodyPr>
            <a:normAutofit/>
          </a:bodyPr>
          <a:lstStyle/>
          <a:p>
            <a:r>
              <a:rPr lang="en-US" sz="3300" dirty="0"/>
              <a:t>Research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C134A-A8C4-28A2-4F34-D616F684A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7825" y="987287"/>
            <a:ext cx="5755949" cy="4697895"/>
          </a:xfrm>
        </p:spPr>
        <p:txBody>
          <a:bodyPr anchor="ctr">
            <a:normAutofit/>
          </a:bodyPr>
          <a:lstStyle/>
          <a:p>
            <a:endParaRPr lang="en-US" sz="1800" dirty="0"/>
          </a:p>
          <a:p>
            <a:pPr marL="0" indent="0">
              <a:buNone/>
            </a:pPr>
            <a:r>
              <a:rPr lang="en-US" sz="1800" dirty="0"/>
              <a:t>Expected outcomes:</a:t>
            </a:r>
            <a:endParaRPr lang="ar-SA" sz="1800" dirty="0"/>
          </a:p>
          <a:p>
            <a:pPr marL="0" indent="0">
              <a:buNone/>
            </a:pPr>
            <a:endParaRPr lang="ar-SA" sz="1800" dirty="0"/>
          </a:p>
          <a:p>
            <a:pPr marL="342900" indent="-342900">
              <a:buAutoNum type="arabicPeriod"/>
            </a:pPr>
            <a:r>
              <a:rPr lang="en-US" sz="1800" dirty="0"/>
              <a:t>Establish a performance benchmark.</a:t>
            </a:r>
            <a:endParaRPr lang="ar-SA" sz="1800" dirty="0"/>
          </a:p>
          <a:p>
            <a:pPr marL="0" indent="0">
              <a:buNone/>
            </a:pPr>
            <a:r>
              <a:rPr lang="en-US" sz="1800" dirty="0"/>
              <a:t>2. Gain a deeper understanding of the impact of data quality.</a:t>
            </a:r>
            <a:r>
              <a:rPr lang="ar-SA" sz="1800" dirty="0"/>
              <a:t> </a:t>
            </a:r>
          </a:p>
          <a:p>
            <a:pPr marL="0" indent="0">
              <a:buNone/>
            </a:pPr>
            <a:r>
              <a:rPr lang="en-US" sz="1800" dirty="0"/>
              <a:t>3. Develop a framework.</a:t>
            </a:r>
          </a:p>
        </p:txBody>
      </p:sp>
    </p:spTree>
    <p:extLst>
      <p:ext uri="{BB962C8B-B14F-4D97-AF65-F5344CB8AC3E}">
        <p14:creationId xmlns:p14="http://schemas.microsoft.com/office/powerpoint/2010/main" val="319224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5DA8C-7EAC-2DC5-C45C-EC1297C2C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used in the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0FA29-A658-303F-059B-C1B32CC02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b="0" i="0" u="none" strike="noStrike" baseline="0" dirty="0">
                <a:latin typeface="Times New Roman" panose="02020603050405020304" pitchFamily="18" charset="0"/>
                <a:cs typeface="+mj-cs"/>
              </a:rPr>
              <a:t>VGG19 </a:t>
            </a:r>
            <a:endParaRPr lang="ar-SA" sz="2400" b="0" i="0" u="none" strike="noStrike" baseline="0" dirty="0">
              <a:latin typeface="Times New Roman" panose="02020603050405020304" pitchFamily="18" charset="0"/>
              <a:cs typeface="+mj-cs"/>
            </a:endParaRPr>
          </a:p>
          <a:p>
            <a:pPr lvl="1"/>
            <a:r>
              <a:rPr lang="en-US" b="0" i="0" u="none" strike="noStrike" baseline="0" dirty="0">
                <a:latin typeface="Times New Roman" panose="02020603050405020304" pitchFamily="18" charset="0"/>
                <a:cs typeface="+mj-cs"/>
              </a:rPr>
              <a:t>A deep network using multiple layers of convolution and pooling.</a:t>
            </a:r>
            <a:endParaRPr lang="ar-SA" b="0" i="0" u="none" strike="noStrike" baseline="0" dirty="0">
              <a:latin typeface="Times New Roman" panose="02020603050405020304" pitchFamily="18" charset="0"/>
              <a:cs typeface="+mj-cs"/>
            </a:endParaRPr>
          </a:p>
          <a:p>
            <a:pPr lvl="1"/>
            <a:r>
              <a:rPr lang="en-US" b="0" i="0" u="none" strike="noStrike" baseline="0" dirty="0">
                <a:latin typeface="Times New Roman" panose="02020603050405020304" pitchFamily="18" charset="0"/>
                <a:cs typeface="+mj-cs"/>
              </a:rPr>
              <a:t> The last layer was modified to contain a dense layer with two output units, and </a:t>
            </a:r>
            <a:r>
              <a:rPr lang="en-US" b="0" i="0" u="none" strike="noStrike" baseline="0" dirty="0" err="1">
                <a:latin typeface="Times New Roman" panose="02020603050405020304" pitchFamily="18" charset="0"/>
                <a:cs typeface="+mj-cs"/>
              </a:rPr>
              <a:t>Softmax</a:t>
            </a:r>
            <a:r>
              <a:rPr lang="en-US" b="0" i="0" u="none" strike="noStrike" baseline="0" dirty="0">
                <a:latin typeface="Times New Roman" panose="02020603050405020304" pitchFamily="18" charset="0"/>
                <a:cs typeface="+mj-cs"/>
              </a:rPr>
              <a:t> was used for classification.</a:t>
            </a:r>
            <a:endParaRPr lang="en-US" sz="2800" dirty="0">
              <a:cs typeface="+mj-cs"/>
            </a:endParaRPr>
          </a:p>
          <a:p>
            <a:r>
              <a:rPr lang="en-US" sz="2400" b="0" i="0" u="none" strike="noStrike" baseline="0" dirty="0">
                <a:latin typeface="Times New Roman" panose="02020603050405020304" pitchFamily="18" charset="0"/>
                <a:cs typeface="+mj-cs"/>
              </a:rPr>
              <a:t>Inception-v3</a:t>
            </a:r>
            <a:r>
              <a:rPr lang="en-US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  <a:cs typeface="+mj-cs"/>
              </a:rPr>
              <a:t> </a:t>
            </a:r>
            <a:endParaRPr lang="ar-SA" sz="2000" b="0" i="0" u="none" strike="noStrike" baseline="0" dirty="0">
              <a:latin typeface="Times New Roman" panose="02020603050405020304" pitchFamily="18" charset="0"/>
              <a:cs typeface="+mj-cs"/>
            </a:endParaRPr>
          </a:p>
          <a:p>
            <a:pPr lvl="1"/>
            <a:r>
              <a:rPr lang="en-US" b="0" i="0" u="none" strike="noStrike" baseline="0" dirty="0">
                <a:latin typeface="Times New Roman" panose="02020603050405020304" pitchFamily="18" charset="0"/>
                <a:cs typeface="+mj-cs"/>
              </a:rPr>
              <a:t>It relies on the idea of ​​reducing the size of filters to reduce the number of parameters.</a:t>
            </a:r>
          </a:p>
          <a:p>
            <a:pPr lvl="1"/>
            <a:r>
              <a:rPr lang="en-US" b="0" i="0" u="none" strike="noStrike" baseline="0" dirty="0">
                <a:latin typeface="Times New Roman" panose="02020603050405020304" pitchFamily="18" charset="0"/>
                <a:cs typeface="+mj-cs"/>
              </a:rPr>
              <a:t>It uses multiple convolution units of size 3x3, 1x1, and 5x5.</a:t>
            </a:r>
          </a:p>
          <a:p>
            <a:pPr lvl="1"/>
            <a:r>
              <a:rPr lang="en-US" b="0" i="0" u="none" strike="noStrike" baseline="0" dirty="0">
                <a:latin typeface="Times New Roman" panose="02020603050405020304" pitchFamily="18" charset="0"/>
                <a:cs typeface="+mj-cs"/>
              </a:rPr>
              <a:t>It also uses auxiliary layers to strengthen training and reduce missing gradients.</a:t>
            </a:r>
            <a:endParaRPr lang="ar-SA" b="0" i="0" u="none" strike="noStrike" baseline="0" dirty="0">
              <a:latin typeface="Times New Roman" panose="02020603050405020304" pitchFamily="18" charset="0"/>
              <a:cs typeface="+mj-cs"/>
            </a:endParaRPr>
          </a:p>
          <a:p>
            <a:r>
              <a:rPr lang="en-US" sz="2000" dirty="0" err="1">
                <a:latin typeface="Times New Roman" panose="02020603050405020304" pitchFamily="18" charset="0"/>
                <a:cs typeface="+mj-cs"/>
              </a:rPr>
              <a:t>XceptionNet</a:t>
            </a:r>
            <a:r>
              <a:rPr lang="en-US" sz="2000" dirty="0">
                <a:latin typeface="Times New Roman" panose="02020603050405020304" pitchFamily="18" charset="0"/>
                <a:cs typeface="+mj-cs"/>
              </a:rPr>
              <a:t> : </a:t>
            </a:r>
            <a:endParaRPr lang="ar-SA" sz="2000" dirty="0">
              <a:latin typeface="Times New Roman" panose="02020603050405020304" pitchFamily="18" charset="0"/>
              <a:cs typeface="+mj-cs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+mj-cs"/>
              </a:rPr>
              <a:t>Advanced models based on </a:t>
            </a:r>
            <a:r>
              <a:rPr lang="en-US" dirty="0" err="1">
                <a:latin typeface="Times New Roman" panose="02020603050405020304" pitchFamily="18" charset="0"/>
                <a:cs typeface="+mj-cs"/>
              </a:rPr>
              <a:t>depthwise</a:t>
            </a:r>
            <a:r>
              <a:rPr lang="en-US" dirty="0">
                <a:latin typeface="Times New Roman" panose="02020603050405020304" pitchFamily="18" charset="0"/>
                <a:cs typeface="+mj-cs"/>
              </a:rPr>
              <a:t> separable convolutions</a:t>
            </a:r>
            <a:endParaRPr lang="ar-SA" dirty="0">
              <a:latin typeface="Times New Roman" panose="02020603050405020304" pitchFamily="18" charset="0"/>
              <a:cs typeface="+mj-cs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+mj-cs"/>
              </a:rPr>
              <a:t>Effective in reducing the number of parameters while maintaining high performance</a:t>
            </a:r>
          </a:p>
        </p:txBody>
      </p:sp>
    </p:spTree>
    <p:extLst>
      <p:ext uri="{BB962C8B-B14F-4D97-AF65-F5344CB8AC3E}">
        <p14:creationId xmlns:p14="http://schemas.microsoft.com/office/powerpoint/2010/main" val="111205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D87EF-0E4E-3967-259C-145A8425C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0" i="0" u="none" strike="noStrike" baseline="0" dirty="0">
                <a:latin typeface="Times New Roman" panose="02020603050405020304" pitchFamily="18" charset="0"/>
              </a:rPr>
              <a:t>Examples of facial polarities </a:t>
            </a:r>
            <a:endParaRPr lang="en-US" sz="5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122BF-BDC0-824A-019E-EB1B520B0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2BC6C1-8585-34CB-0AC1-F3BB454F1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231264"/>
            <a:ext cx="10820400" cy="40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4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8419B-589A-2D58-ADDF-B7C44FE39F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620359-4AA7-C816-E190-B6E14D073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80160"/>
            <a:ext cx="11033760" cy="493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22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5EE5F-3C82-C0BE-1955-632C6FADD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0" i="0" u="none" strike="noStrike" baseline="0" dirty="0">
                <a:latin typeface="Times New Roman" panose="02020603050405020304" pitchFamily="18" charset="0"/>
              </a:rPr>
              <a:t>Image sentiment analysis workflow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1D501D-95D4-D8A1-DDB3-C10C8556B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576" y="1752600"/>
            <a:ext cx="11101624" cy="463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07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0D2D9-FE14-5582-0F76-0DE1A5C0F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Data preprocessing step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3B6C44-383A-F2B8-F021-21384429E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err="1"/>
              <a:t>Keras</a:t>
            </a:r>
            <a:r>
              <a:rPr lang="en-US" dirty="0"/>
              <a:t> library was used to</a:t>
            </a:r>
          </a:p>
          <a:p>
            <a:pPr lvl="1"/>
            <a:r>
              <a:rPr lang="en-US" dirty="0"/>
              <a:t> implement image resizing (Rescaling)</a:t>
            </a:r>
          </a:p>
          <a:p>
            <a:pPr lvl="1"/>
            <a:r>
              <a:rPr lang="en-US" dirty="0"/>
              <a:t> horizontal rotation.</a:t>
            </a:r>
          </a:p>
          <a:p>
            <a:pPr lvl="1"/>
            <a:r>
              <a:rPr lang="en-US" dirty="0"/>
              <a:t> Images were converted to a uniform size (124x124x3).</a:t>
            </a:r>
            <a:endParaRPr lang="ar-SA" dirty="0"/>
          </a:p>
          <a:p>
            <a:pPr lvl="1"/>
            <a:r>
              <a:rPr lang="en-US" dirty="0"/>
              <a:t>Split the data into 80% training, 20% testing using stratified sampling to ensure balance between classes.</a:t>
            </a:r>
          </a:p>
        </p:txBody>
      </p:sp>
    </p:spTree>
    <p:extLst>
      <p:ext uri="{BB962C8B-B14F-4D97-AF65-F5344CB8AC3E}">
        <p14:creationId xmlns:p14="http://schemas.microsoft.com/office/powerpoint/2010/main" val="83593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F1C2F-969F-DC8C-D8B1-588779960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description and size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CC152-F5AF-69C7-B212-49A9B515C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697256"/>
            <a:ext cx="10820400" cy="2104724"/>
          </a:xfrm>
        </p:spPr>
        <p:txBody>
          <a:bodyPr/>
          <a:lstStyle/>
          <a:p>
            <a:r>
              <a:rPr lang="en-US" dirty="0"/>
              <a:t>Using 3 main data sets</a:t>
            </a:r>
            <a:r>
              <a:rPr lang="ar-SA" dirty="0"/>
              <a:t>:</a:t>
            </a:r>
          </a:p>
          <a:p>
            <a:pPr lvl="1"/>
            <a:r>
              <a:rPr lang="en-US" dirty="0"/>
              <a:t>FER2013</a:t>
            </a:r>
          </a:p>
          <a:p>
            <a:pPr lvl="2"/>
            <a:r>
              <a:rPr lang="en-US" dirty="0"/>
              <a:t>35,887 grayscale images (48x48 pixels)</a:t>
            </a:r>
          </a:p>
          <a:p>
            <a:pPr lvl="2"/>
            <a:r>
              <a:rPr lang="en-US" dirty="0"/>
              <a:t>28,709 training samples, 3,539 testing samples</a:t>
            </a:r>
          </a:p>
          <a:p>
            <a:pPr lvl="2"/>
            <a:r>
              <a:rPr lang="en-US" dirty="0"/>
              <a:t>Classes: Anger, Disgust, Fear, Joy, Sadness, Surprise, Neutral</a:t>
            </a:r>
          </a:p>
          <a:p>
            <a:pPr lvl="2"/>
            <a:r>
              <a:rPr lang="en-US" dirty="0"/>
              <a:t>However, this classification presents a balance and quality issue.</a:t>
            </a:r>
          </a:p>
          <a:p>
            <a:pPr lvl="2"/>
            <a:endParaRPr lang="en-US" dirty="0"/>
          </a:p>
          <a:p>
            <a:pPr lvl="2"/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D90695B-4782-2691-B456-4F07914CEA8B}"/>
              </a:ext>
            </a:extLst>
          </p:cNvPr>
          <p:cNvSpPr txBox="1">
            <a:spLocks/>
          </p:cNvSpPr>
          <p:nvPr/>
        </p:nvSpPr>
        <p:spPr>
          <a:xfrm>
            <a:off x="685800" y="3673643"/>
            <a:ext cx="10820400" cy="12994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dirty="0"/>
              <a:t>JAFFE</a:t>
            </a:r>
          </a:p>
          <a:p>
            <a:pPr lvl="2"/>
            <a:r>
              <a:rPr lang="en-US" dirty="0"/>
              <a:t>213 images of 10 Japanese women</a:t>
            </a:r>
          </a:p>
          <a:p>
            <a:pPr lvl="2"/>
            <a:r>
              <a:rPr lang="en-US" dirty="0"/>
              <a:t>Very small size</a:t>
            </a:r>
          </a:p>
          <a:p>
            <a:pPr lvl="2"/>
            <a:r>
              <a:rPr lang="en-US" dirty="0"/>
              <a:t>Represents the main facial expressions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B171EE4-FBCF-FD52-2AED-A5D586483512}"/>
              </a:ext>
            </a:extLst>
          </p:cNvPr>
          <p:cNvSpPr txBox="1">
            <a:spLocks/>
          </p:cNvSpPr>
          <p:nvPr/>
        </p:nvSpPr>
        <p:spPr>
          <a:xfrm>
            <a:off x="685800" y="4973053"/>
            <a:ext cx="10820400" cy="12994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ar-SA" dirty="0"/>
              <a:t>+</a:t>
            </a:r>
            <a:r>
              <a:rPr lang="en-US" dirty="0"/>
              <a:t>ck</a:t>
            </a:r>
          </a:p>
          <a:p>
            <a:pPr lvl="2"/>
            <a:r>
              <a:rPr lang="en-US" dirty="0"/>
              <a:t>539 photos of 123 people</a:t>
            </a:r>
          </a:p>
          <a:p>
            <a:pPr lvl="2"/>
            <a:r>
              <a:rPr lang="en-US" dirty="0"/>
              <a:t>7 emotions: anger, contempt, disgust, fear, happiness, sadness, surprise</a:t>
            </a:r>
          </a:p>
        </p:txBody>
      </p:sp>
    </p:spTree>
    <p:extLst>
      <p:ext uri="{BB962C8B-B14F-4D97-AF65-F5344CB8AC3E}">
        <p14:creationId xmlns:p14="http://schemas.microsoft.com/office/powerpoint/2010/main" val="2324172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1BEE5C-B533-096A-FBAD-52B97C01C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1916" y="761999"/>
            <a:ext cx="10014283" cy="1303867"/>
          </a:xfrm>
        </p:spPr>
        <p:txBody>
          <a:bodyPr/>
          <a:lstStyle/>
          <a:p>
            <a:r>
              <a:rPr lang="en-US" dirty="0"/>
              <a:t>Advantages and disadvantages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4AB370-E5D6-24EC-8D86-BBA038C07D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Advantages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173BD5-9BAA-BF66-D360-B1A9A7B9D732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685798" y="2904564"/>
            <a:ext cx="5410202" cy="3314133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Using pretrained models saves training time and improves performance.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 models demonstrated strong performance, especially on the CK+ dataset.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Modern techniques such as dropout were used to avoid overgeneralization.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75CC650-9351-2247-BA87-69EE7FC94E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5999" y="2192866"/>
            <a:ext cx="5412233" cy="626534"/>
          </a:xfrm>
        </p:spPr>
        <p:txBody>
          <a:bodyPr/>
          <a:lstStyle/>
          <a:p>
            <a:r>
              <a:rPr lang="en-US" dirty="0"/>
              <a:t>Disadvantages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BC74D47-0D79-693A-52AB-54225D0DACC5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6096000" y="2904565"/>
            <a:ext cx="5412233" cy="331413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Model performance varies significantly depending on the dataset.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The JAFFE dataset is very small, which affects the accuracy of the results.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FER2013 has unbalanced data and low-quality images, which reduces performance.</a:t>
            </a:r>
          </a:p>
        </p:txBody>
      </p:sp>
    </p:spTree>
    <p:extLst>
      <p:ext uri="{BB962C8B-B14F-4D97-AF65-F5344CB8AC3E}">
        <p14:creationId xmlns:p14="http://schemas.microsoft.com/office/powerpoint/2010/main" val="281818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DD34A-2501-D8B3-59A3-4B4EEF958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262" y="884355"/>
            <a:ext cx="8610600" cy="1293028"/>
          </a:xfrm>
        </p:spPr>
        <p:txBody>
          <a:bodyPr/>
          <a:lstStyle/>
          <a:p>
            <a:pPr algn="ctr"/>
            <a:r>
              <a:rPr lang="en-US" dirty="0"/>
              <a:t>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F37B6-1C14-641A-A08D-3F9448917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Model accuracy</a:t>
            </a:r>
            <a:endParaRPr lang="ar-SA" dirty="0"/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763E316-B918-2553-7BD2-E3105522AA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492454"/>
              </p:ext>
            </p:extLst>
          </p:nvPr>
        </p:nvGraphicFramePr>
        <p:xfrm>
          <a:off x="1000369" y="2833894"/>
          <a:ext cx="7488310" cy="196670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92967">
                  <a:extLst>
                    <a:ext uri="{9D8B030D-6E8A-4147-A177-3AD203B41FA5}">
                      <a16:colId xmlns:a16="http://schemas.microsoft.com/office/drawing/2014/main" val="3901201567"/>
                    </a:ext>
                  </a:extLst>
                </a:gridCol>
                <a:gridCol w="1089879">
                  <a:extLst>
                    <a:ext uri="{9D8B030D-6E8A-4147-A177-3AD203B41FA5}">
                      <a16:colId xmlns:a16="http://schemas.microsoft.com/office/drawing/2014/main" val="1034050722"/>
                    </a:ext>
                  </a:extLst>
                </a:gridCol>
                <a:gridCol w="1802732">
                  <a:extLst>
                    <a:ext uri="{9D8B030D-6E8A-4147-A177-3AD203B41FA5}">
                      <a16:colId xmlns:a16="http://schemas.microsoft.com/office/drawing/2014/main" val="1713123179"/>
                    </a:ext>
                  </a:extLst>
                </a:gridCol>
                <a:gridCol w="1802732">
                  <a:extLst>
                    <a:ext uri="{9D8B030D-6E8A-4147-A177-3AD203B41FA5}">
                      <a16:colId xmlns:a16="http://schemas.microsoft.com/office/drawing/2014/main" val="2939791510"/>
                    </a:ext>
                  </a:extLst>
                </a:gridCol>
              </a:tblGrid>
              <a:tr h="491677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+CK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FER2013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JAFFE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1986834"/>
                  </a:ext>
                </a:extLst>
              </a:tr>
              <a:tr h="491677">
                <a:tc>
                  <a:txBody>
                    <a:bodyPr/>
                    <a:lstStyle/>
                    <a:p>
                      <a:r>
                        <a:rPr lang="en-US" dirty="0"/>
                        <a:t>VGG-19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242781"/>
                  </a:ext>
                </a:extLst>
              </a:tr>
              <a:tr h="491677">
                <a:tc>
                  <a:txBody>
                    <a:bodyPr/>
                    <a:lstStyle/>
                    <a:p>
                      <a:r>
                        <a:rPr lang="en-US" dirty="0"/>
                        <a:t>INCAPTION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030338"/>
                  </a:ext>
                </a:extLst>
              </a:tr>
              <a:tr h="491677">
                <a:tc>
                  <a:txBody>
                    <a:bodyPr/>
                    <a:lstStyle/>
                    <a:p>
                      <a:r>
                        <a:rPr lang="en-US" dirty="0"/>
                        <a:t>XCEPTIONNET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29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5281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hade val="98000"/>
                <a:satMod val="150000"/>
                <a:lumMod val="102000"/>
              </a:schemeClr>
            </a:gs>
            <a:gs pos="50000">
              <a:schemeClr val="bg2">
                <a:tint val="98000"/>
                <a:shade val="90000"/>
                <a:satMod val="13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0496C6C-A85F-426B-9ED1-3444166CE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738ABE0-9384-B23A-AA3B-C518E75BB9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3636" y="498773"/>
            <a:ext cx="6098705" cy="5222117"/>
          </a:xfrm>
        </p:spPr>
        <p:txBody>
          <a:bodyPr anchor="ctr">
            <a:normAutofit/>
          </a:bodyPr>
          <a:lstStyle/>
          <a:p>
            <a:pPr algn="r"/>
            <a:r>
              <a:rPr lang="en-US" sz="5400" dirty="0"/>
              <a:t>Thank you 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D0EF22F-5D3C-4240-8C32-1B20803E5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97108" y="1923563"/>
            <a:ext cx="0" cy="301752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D912EF34-0253-41FD-9940-D8FBB7DE74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1" r="43746" b="531"/>
          <a:stretch/>
        </p:blipFill>
        <p:spPr>
          <a:xfrm rot="5400000" flipH="1" flipV="1">
            <a:off x="7545075" y="2187578"/>
            <a:ext cx="6857999" cy="2482850"/>
          </a:xfrm>
          <a:prstGeom prst="rect">
            <a:avLst/>
          </a:prstGeom>
        </p:spPr>
      </p:pic>
      <p:pic>
        <p:nvPicPr>
          <p:cNvPr id="13" name="Graphic 12" descr="Smiling Face with No Fill">
            <a:extLst>
              <a:ext uri="{FF2B5EF4-FFF2-40B4-BE49-F238E27FC236}">
                <a16:creationId xmlns:a16="http://schemas.microsoft.com/office/drawing/2014/main" id="{C5B698D7-0E8F-E1B0-14DE-9A8650D920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2307" y="605842"/>
            <a:ext cx="5115048" cy="511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718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4134</TotalTime>
  <Words>605</Words>
  <Application>Microsoft Office PowerPoint</Application>
  <PresentationFormat>Widescreen</PresentationFormat>
  <Paragraphs>100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Aptos</vt:lpstr>
      <vt:lpstr>Arial</vt:lpstr>
      <vt:lpstr>Century Gothic</vt:lpstr>
      <vt:lpstr>Times New Roman</vt:lpstr>
      <vt:lpstr>Vapor Trail</vt:lpstr>
      <vt:lpstr>Facial emotion analysis through image processing using artificial intelligence</vt:lpstr>
      <vt:lpstr>  Pepper   Sentiment analysis on images using different transfer learning  models  </vt:lpstr>
      <vt:lpstr>Research methodology</vt:lpstr>
      <vt:lpstr>Research methodology</vt:lpstr>
      <vt:lpstr>Research methodology</vt:lpstr>
      <vt:lpstr>Research methodology</vt:lpstr>
      <vt:lpstr>Research methodology</vt:lpstr>
      <vt:lpstr>Models used in the research</vt:lpstr>
      <vt:lpstr>Examples of facial polarities </vt:lpstr>
      <vt:lpstr>PowerPoint Presentation</vt:lpstr>
      <vt:lpstr>Image sentiment analysis workflow </vt:lpstr>
      <vt:lpstr>Data preprocessing step</vt:lpstr>
      <vt:lpstr>Data description and size</vt:lpstr>
      <vt:lpstr>Advantages and disadvantages</vt:lpstr>
      <vt:lpstr>Results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Turki Arif</dc:creator>
  <cp:lastModifiedBy>Turki Arif</cp:lastModifiedBy>
  <cp:revision>7</cp:revision>
  <dcterms:created xsi:type="dcterms:W3CDTF">2025-03-20T20:38:38Z</dcterms:created>
  <dcterms:modified xsi:type="dcterms:W3CDTF">2025-03-23T17:34:35Z</dcterms:modified>
</cp:coreProperties>
</file>