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3" r:id="rId2"/>
    <p:sldId id="437" r:id="rId3"/>
    <p:sldId id="487" r:id="rId4"/>
    <p:sldId id="488" r:id="rId5"/>
    <p:sldId id="489" r:id="rId6"/>
    <p:sldId id="490" r:id="rId7"/>
    <p:sldId id="491" r:id="rId8"/>
    <p:sldId id="492" r:id="rId9"/>
    <p:sldId id="493" r:id="rId10"/>
    <p:sldId id="494" r:id="rId11"/>
    <p:sldId id="495" r:id="rId12"/>
    <p:sldId id="496" r:id="rId13"/>
    <p:sldId id="497" r:id="rId14"/>
    <p:sldId id="498" r:id="rId15"/>
    <p:sldId id="499" r:id="rId16"/>
    <p:sldId id="486" r:id="rId17"/>
    <p:sldId id="501" r:id="rId18"/>
    <p:sldId id="438" r:id="rId19"/>
    <p:sldId id="502" r:id="rId20"/>
    <p:sldId id="503" r:id="rId21"/>
    <p:sldId id="504" r:id="rId22"/>
    <p:sldId id="505" r:id="rId23"/>
    <p:sldId id="506" r:id="rId24"/>
    <p:sldId id="507" r:id="rId25"/>
    <p:sldId id="508" r:id="rId26"/>
    <p:sldId id="509" r:id="rId27"/>
    <p:sldId id="510" r:id="rId28"/>
    <p:sldId id="511" r:id="rId29"/>
    <p:sldId id="512" r:id="rId30"/>
    <p:sldId id="500" r:id="rId31"/>
    <p:sldId id="513" r:id="rId32"/>
    <p:sldId id="514" r:id="rId33"/>
    <p:sldId id="515" r:id="rId34"/>
    <p:sldId id="516" r:id="rId35"/>
    <p:sldId id="517" r:id="rId36"/>
    <p:sldId id="518" r:id="rId37"/>
    <p:sldId id="51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37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486"/>
            <p14:sldId id="501"/>
            <p14:sldId id="438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00"/>
            <p14:sldId id="513"/>
            <p14:sldId id="514"/>
            <p14:sldId id="515"/>
            <p14:sldId id="516"/>
            <p14:sldId id="517"/>
            <p14:sldId id="518"/>
            <p14:sldId id="51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3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3407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Production, and Cost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0284B9B-0BC8-60D1-64C1-E7EE14C2588F}"/>
              </a:ext>
            </a:extLst>
          </p:cNvPr>
          <p:cNvSpPr>
            <a:spLocks noGrp="1"/>
          </p:cNvSpPr>
          <p:nvPr/>
        </p:nvSpPr>
        <p:spPr bwMode="auto">
          <a:xfrm>
            <a:off x="907774" y="2231879"/>
            <a:ext cx="10376452" cy="295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400" dirty="0"/>
              <a:t>Explain how economists measure a firm’s cost of production and profit.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400" dirty="0"/>
              <a:t>Explain the firm’s Production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400" dirty="0"/>
              <a:t>Explain the relationship between a firm’s output and labor employed in the short run.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400" dirty="0"/>
              <a:t>Explain the firm’s costs in the short run.</a:t>
            </a:r>
            <a:endParaRPr lang="en-US" sz="3600" dirty="0">
              <a:latin typeface="Arial" charset="0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425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Production, and Cost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28076A5-86F6-8FE1-AC6D-8D9B2E22FE95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52093E53-2631-0D8C-7493-32FE46D6B400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D432D8E6-9D55-48C6-F29E-0ADD0E2D075B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1) Calculating Profit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672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Calculating Profit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B3927-B61D-40BB-DA4B-772239CE74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609" t="29942" r="5345" b="35839"/>
          <a:stretch/>
        </p:blipFill>
        <p:spPr>
          <a:xfrm>
            <a:off x="2557606" y="1718610"/>
            <a:ext cx="8938591" cy="40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4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Calculating Profit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C3054-A9F6-A5BA-D6DF-072972D7EC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826" t="36894" r="10435" b="37191"/>
          <a:stretch/>
        </p:blipFill>
        <p:spPr>
          <a:xfrm>
            <a:off x="2618636" y="1853490"/>
            <a:ext cx="8322365" cy="382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1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Calculating Profit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71640-B6ED-5B55-7113-698A83F756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5" b="6962"/>
          <a:stretch/>
        </p:blipFill>
        <p:spPr bwMode="auto">
          <a:xfrm>
            <a:off x="2557606" y="1534821"/>
            <a:ext cx="8489035" cy="39019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3F7E82-CB17-EEF0-7C43-CC67077D4B46}"/>
              </a:ext>
            </a:extLst>
          </p:cNvPr>
          <p:cNvSpPr txBox="1"/>
          <p:nvPr/>
        </p:nvSpPr>
        <p:spPr>
          <a:xfrm>
            <a:off x="6802123" y="5497186"/>
            <a:ext cx="501070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cost of treating diseases that result from pollution would be considered an Economic implicit cost of production.  </a:t>
            </a:r>
          </a:p>
        </p:txBody>
      </p:sp>
    </p:spTree>
    <p:extLst>
      <p:ext uri="{BB962C8B-B14F-4D97-AF65-F5344CB8AC3E}">
        <p14:creationId xmlns:p14="http://schemas.microsoft.com/office/powerpoint/2010/main" val="337239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Calculating Profit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6FB6818-4E1A-F0C1-AD4A-7D39BAACDB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636" y="1518396"/>
            <a:ext cx="8838779" cy="414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60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Calculating Profit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CD61BB-F157-AA30-8727-628896F3A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06" y="1488357"/>
            <a:ext cx="9080503" cy="482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6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Production, and Cost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02E1840-5D28-B02D-91FF-2BB13BD8DBD7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E2C10FC-FC29-5608-BFCD-5E48518D4BF1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E948A089-5CF5-BCEA-DDC8-D514B627D03E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2) Production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452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A76C8-9DDE-B54B-5506-2CC3F216AF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58" t="16688" r="36789" b="51313"/>
          <a:stretch/>
        </p:blipFill>
        <p:spPr>
          <a:xfrm>
            <a:off x="717461" y="2347406"/>
            <a:ext cx="10757078" cy="353462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52501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A536DB-9C18-97F4-E711-B8B13C4F91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6" t="15248" r="40326" b="23465"/>
          <a:stretch/>
        </p:blipFill>
        <p:spPr>
          <a:xfrm>
            <a:off x="2637992" y="1365476"/>
            <a:ext cx="8611700" cy="496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7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2B9075-6EE5-66F8-6CB3-E8A66CF0A9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10" t="10244" r="43636" b="53537"/>
          <a:stretch/>
        </p:blipFill>
        <p:spPr>
          <a:xfrm>
            <a:off x="2452278" y="1694587"/>
            <a:ext cx="9124724" cy="387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0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AF793E-5F9D-D401-DE6B-402B10B421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62" t="10245" r="36304" b="60471"/>
          <a:stretch/>
        </p:blipFill>
        <p:spPr>
          <a:xfrm>
            <a:off x="1920177" y="2357211"/>
            <a:ext cx="8678536" cy="257756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333718" y="1490909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sng" dirty="0">
                <a:solidFill>
                  <a:schemeClr val="bg1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(1)</a:t>
            </a:r>
            <a:endParaRPr lang="en-US" sz="36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45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7B35A70-AA5F-CF00-B64E-029AC935DB5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871955" y="1175251"/>
            <a:ext cx="1252620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sng" dirty="0">
                <a:solidFill>
                  <a:schemeClr val="bg1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(2)</a:t>
            </a:r>
            <a:endParaRPr lang="en-US" sz="36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7F9DF2-0CAA-288A-2526-84C07527E3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44" t="10245" r="37608" b="36225"/>
          <a:stretch/>
        </p:blipFill>
        <p:spPr>
          <a:xfrm>
            <a:off x="2021064" y="1741350"/>
            <a:ext cx="9404381" cy="4957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0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E36596-152A-61CF-385D-BBEB372B558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7871" y="2988370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sng" dirty="0">
                <a:solidFill>
                  <a:schemeClr val="bg1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(3)</a:t>
            </a:r>
            <a:endParaRPr lang="en-US" sz="36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1F0940-6897-C7AC-16AB-C532B7839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35" t="10245" r="37935" b="26459"/>
          <a:stretch/>
        </p:blipFill>
        <p:spPr>
          <a:xfrm>
            <a:off x="2459842" y="1290072"/>
            <a:ext cx="8847325" cy="543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5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9D351-A81A-F151-FD98-9CCC340FA9A9}"/>
              </a:ext>
            </a:extLst>
          </p:cNvPr>
          <p:cNvSpPr txBox="1"/>
          <p:nvPr/>
        </p:nvSpPr>
        <p:spPr>
          <a:xfrm>
            <a:off x="2479167" y="1933880"/>
            <a:ext cx="675846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A) The relationship between a firm’s output and labor employed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F46C8B-793C-12E3-1E3E-686BC6F1FC4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29345" y="3140584"/>
            <a:ext cx="10700655" cy="236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u="sng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In Short run</a:t>
            </a:r>
            <a:r>
              <a:rPr lang="en-US" sz="24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:It is a time frame in which to </a:t>
            </a: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output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with </a:t>
            </a: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fixed capital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 firm must </a:t>
            </a: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the quantity of labor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it uses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The short run is a time period in which some resources are fixed, and other variables</a:t>
            </a:r>
          </a:p>
          <a:p>
            <a:pPr marL="1143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12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D8F9B2-D355-E573-37DA-28E794C785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239" t="48435" r="23587" b="24625"/>
          <a:stretch/>
        </p:blipFill>
        <p:spPr>
          <a:xfrm>
            <a:off x="2557606" y="1727927"/>
            <a:ext cx="7845288" cy="437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14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2) The relationship between a firm’s output and labor employed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451D15-BE03-33DE-21CD-B06E1A4AFA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782" t="27429" r="13913" b="7919"/>
          <a:stretch/>
        </p:blipFill>
        <p:spPr>
          <a:xfrm>
            <a:off x="1747098" y="38485"/>
            <a:ext cx="10036203" cy="678102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AA2090-E0BE-F74A-9770-54AB536B58A6}"/>
              </a:ext>
            </a:extLst>
          </p:cNvPr>
          <p:cNvSpPr/>
          <p:nvPr/>
        </p:nvSpPr>
        <p:spPr>
          <a:xfrm>
            <a:off x="237623" y="114740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4F6EAA-4758-6916-A584-F3E4E06F69F9}"/>
              </a:ext>
            </a:extLst>
          </p:cNvPr>
          <p:cNvSpPr txBox="1"/>
          <p:nvPr/>
        </p:nvSpPr>
        <p:spPr>
          <a:xfrm>
            <a:off x="448464" y="11879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26B2E8-0D04-5E54-C15A-2C2DB747DEC1}"/>
              </a:ext>
            </a:extLst>
          </p:cNvPr>
          <p:cNvSpPr txBox="1"/>
          <p:nvPr/>
        </p:nvSpPr>
        <p:spPr>
          <a:xfrm>
            <a:off x="509494" y="14437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3535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8BAD25-74C5-F8FF-7C1C-9A7293F0EC51}"/>
              </a:ext>
            </a:extLst>
          </p:cNvPr>
          <p:cNvSpPr txBox="1"/>
          <p:nvPr/>
        </p:nvSpPr>
        <p:spPr>
          <a:xfrm>
            <a:off x="2440788" y="2474893"/>
            <a:ext cx="712728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B) </a:t>
            </a:r>
            <a:r>
              <a:rPr lang="en-US" sz="3600" b="1" dirty="0">
                <a:solidFill>
                  <a:srgbClr val="FF0000"/>
                </a:solidFill>
              </a:rPr>
              <a:t>The relationship between total, marginal and average productivity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</a:rPr>
              <a:t>TP, AP, MP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4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54DCD0-CAE0-F11A-FBB1-4AE7781D22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82" t="29749" r="31087" b="14959"/>
          <a:stretch/>
        </p:blipFill>
        <p:spPr>
          <a:xfrm>
            <a:off x="-11401" y="0"/>
            <a:ext cx="6426376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5B4E56-EF75-8277-62F5-AAE5D4CE76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130" t="28405" r="11413" b="34292"/>
          <a:stretch/>
        </p:blipFill>
        <p:spPr>
          <a:xfrm>
            <a:off x="6414974" y="0"/>
            <a:ext cx="5777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79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Production, and Cost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A4CCF95-E846-1216-C429-C0410D0BCA6F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B55A79C-24B0-6682-3E3B-EEAD46C769B2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6020FBE2-5E71-B572-9AF6-E9474956F532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3) Cost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1709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85FCE-A34B-939F-EE05-A290EE82EC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26" t="23214" r="27500" b="19656"/>
          <a:stretch/>
        </p:blipFill>
        <p:spPr>
          <a:xfrm>
            <a:off x="2638568" y="1518396"/>
            <a:ext cx="9305214" cy="466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98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Cost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AABAAC-5F9E-5036-5583-BCA40F92F0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61" t="41542" r="39457" b="30232"/>
          <a:stretch/>
        </p:blipFill>
        <p:spPr>
          <a:xfrm>
            <a:off x="2618636" y="1518396"/>
            <a:ext cx="8093950" cy="369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65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8551" y="4725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19392" y="5131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80422" y="7689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Cost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B68358D-5025-F300-A334-EDE41CA5FA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D0DE1E-B30D-BAE7-7AC1-1EC3A1E118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30" t="10245" r="32501" b="29845"/>
          <a:stretch/>
        </p:blipFill>
        <p:spPr>
          <a:xfrm>
            <a:off x="6096000" y="1771790"/>
            <a:ext cx="5097073" cy="4175638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8F86E78-066C-41F3-87D3-1E1586144CDA}"/>
              </a:ext>
            </a:extLst>
          </p:cNvPr>
          <p:cNvSpPr txBox="1">
            <a:spLocks/>
          </p:cNvSpPr>
          <p:nvPr/>
        </p:nvSpPr>
        <p:spPr>
          <a:xfrm>
            <a:off x="808551" y="1949843"/>
            <a:ext cx="5477825" cy="35541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(TC</a:t>
            </a:r>
            <a:r>
              <a:rPr lang="en-US" sz="2000" b="1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increases</a:t>
            </a:r>
            <a:r>
              <a:rPr lang="en-US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output increases.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TVC </a:t>
            </a:r>
            <a:r>
              <a:rPr lang="en-US" sz="2000" b="1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increases</a:t>
            </a:r>
            <a:r>
              <a:rPr lang="en-US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output increases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(TFC) is </a:t>
            </a:r>
            <a:r>
              <a:rPr lang="en-US" sz="2000" b="1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constant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—it graphs as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horizontal line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vertical distance</a:t>
            </a:r>
            <a:r>
              <a:rPr lang="en-US" sz="2000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between the TC curve and the TVC curve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TFC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as illustrated by the two arrows.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TFC = TC – TVC</a:t>
            </a:r>
            <a:endParaRPr lang="en-US" sz="20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52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473731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Cost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644846-1508-7790-4E25-4F9A75A4D9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43" t="10245" r="26304" b="24239"/>
          <a:stretch/>
        </p:blipFill>
        <p:spPr>
          <a:xfrm>
            <a:off x="2557606" y="1325444"/>
            <a:ext cx="9196082" cy="503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74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473731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10828-B5FF-28CA-54BF-C2F69378D585}"/>
              </a:ext>
            </a:extLst>
          </p:cNvPr>
          <p:cNvSpPr txBox="1">
            <a:spLocks/>
          </p:cNvSpPr>
          <p:nvPr/>
        </p:nvSpPr>
        <p:spPr>
          <a:xfrm>
            <a:off x="1981200" y="1624366"/>
            <a:ext cx="3734730" cy="5804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Graphically</a:t>
            </a:r>
            <a:endParaRPr lang="en-US" sz="3200" b="1" u="sng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8558F9-0AE7-BD23-2352-97EE9B7D35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022" t="42535" r="18043" b="35066"/>
          <a:stretch/>
        </p:blipFill>
        <p:spPr>
          <a:xfrm>
            <a:off x="152400" y="2631679"/>
            <a:ext cx="6679096" cy="22172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C15BEF-5339-C240-6C68-15645C5AA1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517" y="1323742"/>
            <a:ext cx="5174388" cy="449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46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8551" y="4725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19392" y="5131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80422" y="7689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Cost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B68358D-5025-F300-A334-EDE41CA5FA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B9BC5-7134-F261-0F56-2D35CA916CC2}"/>
              </a:ext>
            </a:extLst>
          </p:cNvPr>
          <p:cNvSpPr txBox="1">
            <a:spLocks/>
          </p:cNvSpPr>
          <p:nvPr/>
        </p:nvSpPr>
        <p:spPr>
          <a:xfrm>
            <a:off x="432557" y="1827225"/>
            <a:ext cx="6415960" cy="45819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1466850" algn="l"/>
              </a:tabLs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 relation between AVC &amp; MC with the help of the diagram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46685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 curve is </a:t>
            </a:r>
            <a:r>
              <a:rPr lang="en-US" sz="18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U-shaped.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&amp; ATC curves are </a:t>
            </a:r>
            <a:r>
              <a:rPr lang="en-US" sz="18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U-shaped: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AC is falling, MC is below AVC.</a:t>
            </a:r>
            <a:endParaRPr lang="en-US" sz="18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</a:t>
            </a:r>
            <a:r>
              <a:rPr lang="en-US" sz="1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rising, </a:t>
            </a:r>
            <a:r>
              <a:rPr lang="en-US" sz="1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US" sz="1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above AC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output at which </a:t>
            </a:r>
            <a:r>
              <a:rPr lang="en-US" sz="1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AVC is at 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minimum, </a:t>
            </a:r>
            <a:r>
              <a:rPr lang="en-US" sz="1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equals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en-US" sz="1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minimum are listed in order : </a:t>
            </a:r>
            <a:r>
              <a:rPr lang="en-US" sz="1800" b="1" u="sng" dirty="0"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MC, AVC, ATC</a:t>
            </a:r>
            <a:endParaRPr lang="en-US" sz="1800" b="1" u="sng" dirty="0">
              <a:solidFill>
                <a:srgbClr val="002060"/>
              </a:solidFill>
              <a:effectLst/>
              <a:highlight>
                <a:srgbClr val="00FFFF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32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E9E328-671E-F652-84D2-7A9B699D62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500" y="1875664"/>
            <a:ext cx="4611914" cy="41197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0AFFD0-B642-4BF5-F815-BDDCFE4734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848" t="61842" r="43043" b="30038"/>
          <a:stretch/>
        </p:blipFill>
        <p:spPr>
          <a:xfrm>
            <a:off x="1735892" y="4793484"/>
            <a:ext cx="4287748" cy="129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10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8551" y="4725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19392" y="5131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80422" y="7689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of the rules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B68358D-5025-F300-A334-EDE41CA5FA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857B2D3-216B-ACF8-6241-4C34EC29F08C}"/>
              </a:ext>
            </a:extLst>
          </p:cNvPr>
          <p:cNvSpPr txBox="1">
            <a:spLocks/>
          </p:cNvSpPr>
          <p:nvPr/>
        </p:nvSpPr>
        <p:spPr>
          <a:xfrm>
            <a:off x="1657645" y="2267006"/>
            <a:ext cx="2943890" cy="28165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TC = VC+ 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TC = ATC*Q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VC= TC-FC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VC= AVC*Q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FC=TC-VC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FC=AFC*Q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32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32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C267B51-40CF-71DB-1E8D-D91E8FFA480F}"/>
              </a:ext>
            </a:extLst>
          </p:cNvPr>
          <p:cNvSpPr txBox="1">
            <a:spLocks/>
          </p:cNvSpPr>
          <p:nvPr/>
        </p:nvSpPr>
        <p:spPr>
          <a:xfrm>
            <a:off x="7899577" y="2603949"/>
            <a:ext cx="2943890" cy="21538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effectLst/>
                <a:latin typeface="Bradley Hand ITC" panose="0307040205030203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 = ∆TC / ∆Q</a:t>
            </a:r>
          </a:p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 = TP / L</a:t>
            </a:r>
          </a:p>
          <a:p>
            <a:pPr marL="2667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>
                <a:solidFill>
                  <a:srgbClr val="FF0000"/>
                </a:solidFill>
                <a:effectLst/>
                <a:latin typeface="Bradley Hand ITC" panose="0307040205030203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MP = ∆TP / ∆L</a:t>
            </a:r>
            <a:endParaRPr lang="en-US" b="1">
              <a:solidFill>
                <a:srgbClr val="FF0000"/>
              </a:solidFill>
              <a:latin typeface="Bradley Hand ITC" panose="0307040205030203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b="1" dirty="0">
              <a:latin typeface="Bradley Hand ITC" panose="030704020503020302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32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32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4675C48-A0C7-EBB8-7BB4-074A47559E8B}"/>
              </a:ext>
            </a:extLst>
          </p:cNvPr>
          <p:cNvSpPr txBox="1">
            <a:spLocks/>
          </p:cNvSpPr>
          <p:nvPr/>
        </p:nvSpPr>
        <p:spPr>
          <a:xfrm>
            <a:off x="4460210" y="2037128"/>
            <a:ext cx="2943890" cy="32763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ATC = TC/Q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ATC= AVC+AFC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AVC = VC/Q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AVC= ATC-AFC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AFC = FC/Q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AFC= ATC-AVC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32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32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36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8551" y="4725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19392" y="5131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80422" y="7689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06011C-9DF8-1E34-3ECC-6C30BC8842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523" t="36559" r="17840" b="27666"/>
          <a:stretch/>
        </p:blipFill>
        <p:spPr>
          <a:xfrm>
            <a:off x="1901608" y="1498689"/>
            <a:ext cx="8400072" cy="43729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E29D36-C8D0-8D0E-A4F5-E19856AEC2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145" t="27099" r="66585" b="34317"/>
          <a:stretch/>
        </p:blipFill>
        <p:spPr>
          <a:xfrm>
            <a:off x="10415588" y="4447115"/>
            <a:ext cx="1465237" cy="195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1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3FE72-DA8A-3CED-84F0-1765ADA5FBCE}"/>
              </a:ext>
            </a:extLst>
          </p:cNvPr>
          <p:cNvSpPr txBox="1">
            <a:spLocks/>
          </p:cNvSpPr>
          <p:nvPr/>
        </p:nvSpPr>
        <p:spPr>
          <a:xfrm>
            <a:off x="762000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NewRomanPSMT"/>
                <a:ea typeface="Times New Roman" panose="02020603050405020304" pitchFamily="18" charset="0"/>
              </a:rPr>
              <a:t>A cost that can be easily adjusted is known as -----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total cost.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b="1" u="sng" dirty="0">
                <a:effectLst/>
                <a:latin typeface="TimesNewRomanPSMT"/>
                <a:ea typeface="Times New Roman" panose="02020603050405020304" pitchFamily="18" charset="0"/>
              </a:rPr>
              <a:t>variable cost.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fixed cost.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average fixed cost.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NewRomanPSMT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NewRomanPSMT"/>
                <a:ea typeface="Times New Roman" panose="02020603050405020304" pitchFamily="18" charset="0"/>
              </a:rPr>
              <a:t>The short run is a time frame in which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A) the firm is not able to hire more workers.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B) the amount of output produced is fixed.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C) there is a shortage of most factors of production.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NewRomanPSMT"/>
                <a:ea typeface="Times New Roman" panose="02020603050405020304" pitchFamily="18" charset="0"/>
              </a:rPr>
              <a:t>D) at least one factor of production is fixed.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19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85EDDAF-A807-C72A-8CB1-D64F75E373A5}"/>
              </a:ext>
            </a:extLst>
          </p:cNvPr>
          <p:cNvSpPr txBox="1">
            <a:spLocks/>
          </p:cNvSpPr>
          <p:nvPr/>
        </p:nvSpPr>
        <p:spPr>
          <a:xfrm>
            <a:off x="762000" y="2112309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marginal cost (MC) curve intersects the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A) ATC, AVC, and AFC curves at their minimum points.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B) ATC and AFC curves at their minimum points.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C) AVC and AFC curves at their minimum points.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NewRomanPSMT"/>
                <a:ea typeface="Times New Roman" panose="02020603050405020304" pitchFamily="18" charset="0"/>
              </a:rPr>
              <a:t>D) ATC and AVC curves at their minimum points.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44546A"/>
                </a:solidFill>
                <a:effectLst/>
                <a:latin typeface="TimesNewRomanPSMT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ATC is falling, then MC must be.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A) rising                           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B) falling.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C) equal to ATC.               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NewRomanPSMT"/>
                <a:ea typeface="Times New Roman" panose="02020603050405020304" pitchFamily="18" charset="0"/>
              </a:rPr>
              <a:t>D) above ATC.                    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26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FCD05-3741-BB43-14F5-18A199351007}"/>
              </a:ext>
            </a:extLst>
          </p:cNvPr>
          <p:cNvSpPr txBox="1">
            <a:spLocks/>
          </p:cNvSpPr>
          <p:nvPr/>
        </p:nvSpPr>
        <p:spPr>
          <a:xfrm>
            <a:off x="762000" y="2095405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 that amount of output were diminishing marginal returns first sets in,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A) average product begins to decrease.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B) total product begins to decrease.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C) marginal cost begins to decrease.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NewRomanPSMT"/>
                <a:ea typeface="Times New Roman" panose="02020603050405020304" pitchFamily="18" charset="0"/>
              </a:rPr>
              <a:t>D) marginal product begins to decrease.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one of the following statements is correct?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-Roman"/>
                <a:ea typeface="Times New Roman" panose="02020603050405020304" pitchFamily="18" charset="0"/>
                <a:cs typeface="Times-Roman"/>
              </a:rPr>
              <a:t>A) When marginal product is increasing, average product is decreasing.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-Roman"/>
                <a:ea typeface="Times New Roman" panose="02020603050405020304" pitchFamily="18" charset="0"/>
                <a:cs typeface="Times-Roman"/>
              </a:rPr>
              <a:t>B) When average product is less than zero, marginal product is positive.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-Roman"/>
                <a:ea typeface="Times New Roman" panose="02020603050405020304" pitchFamily="18" charset="0"/>
                <a:cs typeface="Times-Roman"/>
              </a:rPr>
              <a:t>C) When marginal product is increasing and greater than average product, average product is increasing.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-Roman"/>
                <a:ea typeface="Times New Roman" panose="02020603050405020304" pitchFamily="18" charset="0"/>
                <a:cs typeface="Times-Roman"/>
              </a:rPr>
              <a:t>D) When marginal product is zero, total product is at its minimum.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8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B0C40E4-D090-CF41-F2CB-AF60893658A1}"/>
              </a:ext>
            </a:extLst>
          </p:cNvPr>
          <p:cNvSpPr txBox="1">
            <a:spLocks/>
          </p:cNvSpPr>
          <p:nvPr/>
        </p:nvSpPr>
        <p:spPr>
          <a:xfrm>
            <a:off x="762000" y="229552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Diminishing marginal returns occur when the marginal product of an additional worker is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less than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less than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equal to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greater than the marginal product of the previous worker.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the average product is greater than the marginal product, then the average product is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equal to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falling.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 changing.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rising.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86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0C732-DC01-9B38-42E1-A2DDFFEA8B2E}"/>
              </a:ext>
            </a:extLst>
          </p:cNvPr>
          <p:cNvSpPr txBox="1">
            <a:spLocks/>
          </p:cNvSpPr>
          <p:nvPr/>
        </p:nvSpPr>
        <p:spPr>
          <a:xfrm>
            <a:off x="762000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Implicit costs are: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equal to total fixed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comprised entirely of variable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"payments" for self-employed resources.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always greater in the short run than in the long run.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would be an implicit cost for a firm? The cost: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of worker wages and salaries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paid for leasing a building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paid for production supplies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of wages foregone by the owner of the firm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8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1131749-3202-2CC7-6DBE-08F8961E403A}"/>
              </a:ext>
            </a:extLst>
          </p:cNvPr>
          <p:cNvSpPr txBox="1">
            <a:spLocks/>
          </p:cNvSpPr>
          <p:nvPr/>
        </p:nvSpPr>
        <p:spPr>
          <a:xfrm>
            <a:off x="868796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Suppose that a firm revenue is $5,000,000. The explicit costs of production are $2,500,000 and the implicit costs of production are $200,000. The firm has an accounting profit of: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$2,500,000 and an economic profit of $2,300,000 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$6,000,000 and an economic profit of $2,000,000.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$7,000,000 and an economic profit of $4,000,000.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$8,000,000 and an economic profit of $5,000,000.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Answer: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TR= $5,000,000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explicit costs= $2,500,000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implicit costs= $200,000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Eco. Profit = TR- (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explicit + implicit) = $5,000,000- ($2,500,000 + $200,000) = 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$2,300,000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Acc.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Profit = TR-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explicit cost= $5,000,000- $2,500,000 = 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$2,500,000 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28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790F7-2E41-784A-B571-4F8E2A9FD533}"/>
              </a:ext>
            </a:extLst>
          </p:cNvPr>
          <p:cNvSpPr txBox="1">
            <a:spLocks/>
          </p:cNvSpPr>
          <p:nvPr/>
        </p:nvSpPr>
        <p:spPr>
          <a:xfrm>
            <a:off x="762000" y="229552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marginal product reaches its maximum, what can be said of total product?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total product must be at its maximum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total product starts to decline even if marginal product is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total product is increasing if marginal product is still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total product levels off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60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81B0DEF-A428-33FB-FBD7-15CB30B39A33}"/>
              </a:ext>
            </a:extLst>
          </p:cNvPr>
          <p:cNvSpPr txBox="1">
            <a:spLocks/>
          </p:cNvSpPr>
          <p:nvPr/>
        </p:nvSpPr>
        <p:spPr>
          <a:xfrm>
            <a:off x="838200" y="2141738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  <a:cs typeface="ＭＳ Ｐゴシック" charset="-128"/>
              </a:rPr>
              <a:t>The difference between Accounting, and Economic profit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</a:rPr>
              <a:t>Production: </a:t>
            </a:r>
            <a:r>
              <a:rPr lang="en-US" dirty="0">
                <a:latin typeface="Arial" charset="0"/>
              </a:rPr>
              <a:t>Meaning, concepts of product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</a:rPr>
              <a:t>The relationship between a firm’s output and labor employed.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</a:rPr>
              <a:t>The relationship between total, marginal and average productivity (TP, AP, MP)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</a:rPr>
              <a:t>Short run costs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35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1405</Words>
  <Application>Microsoft Office PowerPoint</Application>
  <PresentationFormat>Widescreen</PresentationFormat>
  <Paragraphs>331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9" baseType="lpstr">
      <vt:lpstr>Arial</vt:lpstr>
      <vt:lpstr>Bradley Hand ITC</vt:lpstr>
      <vt:lpstr>Calibri</vt:lpstr>
      <vt:lpstr>Calibri Light</vt:lpstr>
      <vt:lpstr>Palatino Linotype</vt:lpstr>
      <vt:lpstr>Symbol</vt:lpstr>
      <vt:lpstr>Times New Roman</vt:lpstr>
      <vt:lpstr>TimesNewRomanPSMT</vt:lpstr>
      <vt:lpstr>Times-Roman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37</cp:revision>
  <dcterms:created xsi:type="dcterms:W3CDTF">2023-04-29T09:08:23Z</dcterms:created>
  <dcterms:modified xsi:type="dcterms:W3CDTF">2023-09-22T15:50:23Z</dcterms:modified>
</cp:coreProperties>
</file>