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59" r:id="rId3"/>
    <p:sldId id="260" r:id="rId4"/>
    <p:sldId id="295" r:id="rId5"/>
    <p:sldId id="297" r:id="rId6"/>
    <p:sldId id="299" r:id="rId7"/>
    <p:sldId id="300" r:id="rId8"/>
    <p:sldId id="301" r:id="rId9"/>
    <p:sldId id="302" r:id="rId10"/>
    <p:sldId id="303" r:id="rId11"/>
    <p:sldId id="304" r:id="rId12"/>
    <p:sldId id="305" r:id="rId13"/>
    <p:sldId id="306" r:id="rId14"/>
    <p:sldId id="307" r:id="rId15"/>
    <p:sldId id="308" r:id="rId16"/>
    <p:sldId id="309" r:id="rId17"/>
    <p:sldId id="310" r:id="rId18"/>
    <p:sldId id="311" r:id="rId19"/>
    <p:sldId id="312" r:id="rId20"/>
    <p:sldId id="313" r:id="rId21"/>
    <p:sldId id="314" r:id="rId22"/>
    <p:sldId id="315" r:id="rId23"/>
    <p:sldId id="316" r:id="rId24"/>
    <p:sldId id="317" r:id="rId25"/>
    <p:sldId id="318" r:id="rId26"/>
    <p:sldId id="319" r:id="rId27"/>
    <p:sldId id="320" r:id="rId28"/>
    <p:sldId id="322" r:id="rId29"/>
    <p:sldId id="323" r:id="rId30"/>
    <p:sldId id="296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32" autoAdjust="0"/>
    <p:restoredTop sz="89464" autoAdjust="0"/>
  </p:normalViewPr>
  <p:slideViewPr>
    <p:cSldViewPr snapToGrid="0">
      <p:cViewPr varScale="1">
        <p:scale>
          <a:sx n="61" d="100"/>
          <a:sy n="61" d="100"/>
        </p:scale>
        <p:origin x="103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7ABD59-DCD0-4E8A-A633-3A240283B39A}" type="datetimeFigureOut">
              <a:rPr lang="en-US" smtClean="0"/>
              <a:t>5/14/2022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1F2B11-F018-4743-BECD-7872EB8D0C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50513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5/14/2022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emf"/><Relationship Id="rId3" Type="http://schemas.openxmlformats.org/officeDocument/2006/relationships/image" Target="../media/image6.png"/><Relationship Id="rId7" Type="http://schemas.openxmlformats.org/officeDocument/2006/relationships/image" Target="../media/image18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6158481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 Law, Policy and Ethics </a:t>
            </a:r>
          </a:p>
          <a:p>
            <a:endParaRPr lang="en-US" sz="11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</a:t>
            </a:r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Kamal Alieyan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95710" y="3377108"/>
            <a:ext cx="45624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Cyberethics </a:t>
            </a: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438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Course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26457" y="2417698"/>
            <a:ext cx="9739086" cy="22048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This course provides an overview of the broad and constantly emerging field of cybersecurity policy, governance, law, and compliance.  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The importance of the role of security policy.</a:t>
            </a: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66"/>
    </mc:Choice>
    <mc:Fallback xmlns="">
      <p:transition spd="slow" advTm="13466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671143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1703" y="646077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4833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Course topics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571703" y="1633538"/>
            <a:ext cx="8236422" cy="39039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Introduction to Cyberethics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Ethical Issues in Cybersecurity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Cybersecurity Ethics: Cyberspace and Other Applications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Introduction to Cyber laws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Risks in Cybersecurity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Cyber Risks and Cyber Insurance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Introduction to Cybersecurity Policies </a:t>
            </a:r>
          </a:p>
        </p:txBody>
      </p:sp>
    </p:spTree>
    <p:extLst>
      <p:ext uri="{BB962C8B-B14F-4D97-AF65-F5344CB8AC3E}">
        <p14:creationId xmlns:p14="http://schemas.microsoft.com/office/powerpoint/2010/main" val="2416129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81131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785" y="648527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1909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Ethics in Cyberspace and Cybersecurity </a:t>
            </a:r>
            <a:endParaRPr lang="en-US" sz="20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88625" y="1840559"/>
            <a:ext cx="106675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Low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A1F61"/>
                </a:solidFill>
                <a:cs typeface="Tajawal ExtraBold" panose="00000800000000000000" pitchFamily="2" charset="-78"/>
              </a:rPr>
              <a:t>The National Institute of Standards and Technology (NIST) defines </a:t>
            </a:r>
            <a:r>
              <a:rPr lang="en-US" sz="2400" b="1" u="sng" dirty="0">
                <a:solidFill>
                  <a:srgbClr val="0A1F61"/>
                </a:solidFill>
                <a:cs typeface="Tajawal ExtraBold" panose="00000800000000000000" pitchFamily="2" charset="-78"/>
              </a:rPr>
              <a:t>cyberspace</a:t>
            </a:r>
            <a:r>
              <a:rPr lang="en-US" sz="2400" dirty="0">
                <a:solidFill>
                  <a:srgbClr val="0A1F61"/>
                </a:solidFill>
                <a:cs typeface="Tajawal ExtraBold" panose="00000800000000000000" pitchFamily="2" charset="-78"/>
              </a:rPr>
              <a:t> as the interconnection and association of networks of information technology (IT) infrastructures. </a:t>
            </a:r>
            <a:endParaRPr lang="ar-EG" sz="2400" dirty="0">
              <a:solidFill>
                <a:srgbClr val="0A1F61"/>
              </a:solidFill>
              <a:cs typeface="Tajawal ExtraBold" panose="00000800000000000000" pitchFamily="2" charset="-78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A1F61"/>
                </a:solidFill>
                <a:cs typeface="Tajawal ExtraBold" panose="00000800000000000000" pitchFamily="2" charset="-78"/>
              </a:rPr>
              <a:t>It commands safety and reliability due to the huge amount of data traveling across cyberspace. This data may be highly sensitive. Data protection and integrity of computing assets that are a part of an organization’s network are critical. Hence, there is a need to defend the assets from any kind of cyber-attacks. </a:t>
            </a:r>
            <a:endParaRPr lang="ar-EG" sz="2400" dirty="0">
              <a:solidFill>
                <a:srgbClr val="0A1F61"/>
              </a:solidFill>
              <a:cs typeface="Tajawal ExtraBold" panose="00000800000000000000" pitchFamily="2" charset="-78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Cybersecurity</a:t>
            </a:r>
            <a:r>
              <a:rPr lang="en-US" sz="2400" dirty="0">
                <a:solidFill>
                  <a:srgbClr val="0A1F61"/>
                </a:solidFill>
                <a:cs typeface="Tajawal ExtraBold" panose="00000800000000000000" pitchFamily="2" charset="-78"/>
              </a:rPr>
              <a:t> defined as the process of preventing any damage, followed by protecting, and restorating the computers, electronic communications services, wire communication, electronic communications systems, and electronic communication.</a:t>
            </a:r>
          </a:p>
        </p:txBody>
      </p:sp>
    </p:spTree>
    <p:extLst>
      <p:ext uri="{BB962C8B-B14F-4D97-AF65-F5344CB8AC3E}">
        <p14:creationId xmlns:p14="http://schemas.microsoft.com/office/powerpoint/2010/main" val="2222432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66"/>
    </mc:Choice>
    <mc:Fallback xmlns="">
      <p:transition spd="slow" advTm="13466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04782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 (1</a:t>
            </a:r>
            <a:r>
              <a:rPr lang="ar-EG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/</a:t>
            </a:r>
            <a: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3) </a:t>
            </a:r>
            <a:b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</a:br>
            <a:endParaRPr lang="en-US" sz="20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2176" y="2103167"/>
            <a:ext cx="567597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Low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Cybersecurity</a:t>
            </a:r>
            <a:r>
              <a:rPr lang="en-US" sz="2400" dirty="0">
                <a:solidFill>
                  <a:srgbClr val="0A1F61"/>
                </a:solidFill>
                <a:cs typeface="Tajawal ExtraBold" panose="00000800000000000000" pitchFamily="2" charset="-78"/>
              </a:rPr>
              <a:t> refers to the collection of technologies, processes, and practices designed for the protection of networks, devices, programs, and data from attack, damage, or unauthorized access.</a:t>
            </a:r>
          </a:p>
          <a:p>
            <a:pPr marL="342900" indent="-342900" algn="justLow"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0A1F61"/>
              </a:solidFill>
              <a:cs typeface="Tajawal ExtraBold" panose="00000800000000000000" pitchFamily="2" charset="-78"/>
            </a:endParaRPr>
          </a:p>
          <a:p>
            <a:pPr marL="342900" indent="-342900" algn="justLow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A1F61"/>
                </a:solidFill>
                <a:cs typeface="Tajawal ExtraBold" panose="00000800000000000000" pitchFamily="2" charset="-78"/>
              </a:rPr>
              <a:t>It incorporates securing the networks, applications, information, and operations that take place over cyberspace. </a:t>
            </a: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5961F0C6-E0B3-4CB7-9684-33C7334E21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9714" y="1884613"/>
            <a:ext cx="4803820" cy="2842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897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66"/>
    </mc:Choice>
    <mc:Fallback xmlns="">
      <p:transition spd="slow" advTm="13466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18" y="5704262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9354" y="614994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04782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 (2</a:t>
            </a:r>
            <a:r>
              <a:rPr lang="ar-EG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/</a:t>
            </a:r>
            <a: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3) </a:t>
            </a:r>
            <a:b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</a:br>
            <a:endParaRPr lang="en-US" sz="20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18721" y="1794866"/>
            <a:ext cx="1053740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Low">
              <a:buFont typeface="+mj-lt"/>
              <a:buAutoNum type="arabicPeriod"/>
            </a:pPr>
            <a:r>
              <a:rPr lang="en-US" sz="2800" b="1" dirty="0"/>
              <a:t>Confidentiality</a:t>
            </a:r>
            <a:r>
              <a:rPr lang="en-US" sz="2800" dirty="0"/>
              <a:t>: It refers to protecting the information from disclosure to unauthorized parties. It is associated with the protection of details which should be visible or accessible to people who have appropriate privileges. </a:t>
            </a:r>
          </a:p>
          <a:p>
            <a:pPr marL="514350" indent="-514350" algn="justLow">
              <a:buFont typeface="+mj-lt"/>
              <a:buAutoNum type="arabicPeriod"/>
            </a:pPr>
            <a:endParaRPr lang="ar-EG" sz="1600" dirty="0"/>
          </a:p>
          <a:p>
            <a:pPr marL="514350" indent="-514350" algn="justLow">
              <a:buFont typeface="+mj-lt"/>
              <a:buAutoNum type="arabicPeriod"/>
            </a:pPr>
            <a:r>
              <a:rPr lang="en-US" sz="2800" b="1" dirty="0"/>
              <a:t>Integrity</a:t>
            </a:r>
            <a:r>
              <a:rPr lang="en-US" sz="2800" dirty="0"/>
              <a:t>: It is responsible for ensuring trustworthiness, accuracy, and completeness of the sensitive information. The main objective of integrity is to </a:t>
            </a:r>
            <a:r>
              <a:rPr lang="en-US" sz="2800" u="sng" dirty="0"/>
              <a:t>protect information from being altered </a:t>
            </a:r>
            <a:r>
              <a:rPr lang="en-US" sz="2800" dirty="0"/>
              <a:t>by unauthorized or unintended parties and individuals. </a:t>
            </a:r>
          </a:p>
        </p:txBody>
      </p:sp>
    </p:spTree>
    <p:extLst>
      <p:ext uri="{BB962C8B-B14F-4D97-AF65-F5344CB8AC3E}">
        <p14:creationId xmlns:p14="http://schemas.microsoft.com/office/powerpoint/2010/main" val="368743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66"/>
    </mc:Choice>
    <mc:Fallback xmlns="">
      <p:transition spd="slow" advTm="13466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58" y="5605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04782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 (3/3) </a:t>
            </a:r>
            <a:b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</a:br>
            <a:endParaRPr lang="en-US" sz="20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46771" y="1877216"/>
            <a:ext cx="10509746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/>
            <a:r>
              <a:rPr lang="en-US" sz="2800" b="1" dirty="0"/>
              <a:t>3. Availability</a:t>
            </a:r>
            <a:r>
              <a:rPr lang="en-US" sz="2800" dirty="0"/>
              <a:t>: It is responsible for ensuring that only authorized parties can access the information when at the time of need. </a:t>
            </a:r>
            <a:endParaRPr lang="ar-EG" sz="2800" dirty="0"/>
          </a:p>
          <a:p>
            <a:pPr algn="justLow"/>
            <a:endParaRPr lang="en-US" sz="1600" dirty="0"/>
          </a:p>
          <a:p>
            <a:pPr algn="justLow"/>
            <a:r>
              <a:rPr lang="en-US" sz="2800" b="1" dirty="0"/>
              <a:t>4. Authentication</a:t>
            </a:r>
            <a:r>
              <a:rPr lang="en-US" sz="2800" dirty="0"/>
              <a:t>: It refers to the process of ensuring and confirming the identity of a user. </a:t>
            </a:r>
            <a:endParaRPr lang="ar-EG" sz="2800" dirty="0"/>
          </a:p>
          <a:p>
            <a:pPr algn="justLow"/>
            <a:endParaRPr lang="en-US" dirty="0"/>
          </a:p>
          <a:p>
            <a:pPr algn="justLow"/>
            <a:r>
              <a:rPr lang="en-US" sz="2800" b="1" dirty="0"/>
              <a:t>5. Non‑Repudiation</a:t>
            </a:r>
            <a:r>
              <a:rPr lang="en-US" sz="2800" dirty="0"/>
              <a:t>: It can be used to ensure that a party involved in a communication cannot deny the authenticity of their signature on a document or the sending of a message that they originated. </a:t>
            </a:r>
          </a:p>
        </p:txBody>
      </p:sp>
    </p:spTree>
    <p:extLst>
      <p:ext uri="{BB962C8B-B14F-4D97-AF65-F5344CB8AC3E}">
        <p14:creationId xmlns:p14="http://schemas.microsoft.com/office/powerpoint/2010/main" val="3711011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66"/>
    </mc:Choice>
    <mc:Fallback xmlns="">
      <p:transition spd="slow" advTm="13466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05" y="576179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1596" y="610690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297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CYBERETHICS  (1</a:t>
            </a:r>
            <a:r>
              <a:rPr lang="ar-EG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/</a:t>
            </a:r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2) </a:t>
            </a:r>
            <a:b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</a:br>
            <a:endParaRPr lang="en-US" sz="24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46771" y="1610200"/>
            <a:ext cx="1050974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/>
              <a:t>May be defined as the code of responsible behavior over cyberspace. Laws are the outcomes of Ethics. Ethics are principles that are responsible for guiding a person or society. </a:t>
            </a:r>
          </a:p>
          <a:p>
            <a:pPr algn="just"/>
            <a:endParaRPr lang="en-US" sz="2800" dirty="0"/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/>
              <a:t>They are created to decide what is good or bad, and what is right or wrong in a given situation. </a:t>
            </a:r>
          </a:p>
          <a:p>
            <a:pPr algn="just"/>
            <a:endParaRPr lang="en-US" sz="2800" dirty="0"/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/>
              <a:t>It is used for regulating a person’s conduct and also assists individuals in living better lives by considering basic moral rules and guidelines. 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162315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66"/>
    </mc:Choice>
    <mc:Fallback xmlns="">
      <p:transition spd="slow" advTm="13466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75947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4036" y="642405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2976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CYBERETHICS  (2</a:t>
            </a:r>
            <a:r>
              <a:rPr lang="ar-EG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/</a:t>
            </a:r>
            <a: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2) </a:t>
            </a:r>
            <a:b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</a:br>
            <a:endParaRPr lang="en-US" sz="20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22425" y="1788692"/>
            <a:ext cx="10509746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just">
              <a:buNone/>
            </a:pPr>
            <a:r>
              <a:rPr lang="en-US" sz="2800" b="1" dirty="0">
                <a:solidFill>
                  <a:srgbClr val="0070C0"/>
                </a:solidFill>
              </a:rPr>
              <a:t>Ethics in cyberspace may be described in the following ways: </a:t>
            </a:r>
          </a:p>
          <a:p>
            <a:pPr marL="0" indent="0" algn="just">
              <a:buNone/>
            </a:pPr>
            <a:endParaRPr lang="en-US" sz="2400" b="1" dirty="0">
              <a:solidFill>
                <a:srgbClr val="0070C0"/>
              </a:solidFill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n-US" sz="2800" b="1" dirty="0">
                <a:solidFill>
                  <a:srgbClr val="0070C0"/>
                </a:solidFill>
              </a:rPr>
              <a:t>Cyberethics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/>
              <a:t>underpins the study of ethics pertaining to computers and networks;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n-US" sz="2800" b="1" dirty="0">
                <a:solidFill>
                  <a:srgbClr val="0070C0"/>
                </a:solidFill>
              </a:rPr>
              <a:t>Cyberethics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/>
              <a:t>takes into account user behavior as well as what computers are programmed to do; 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n-US" sz="2800" b="1" dirty="0">
                <a:solidFill>
                  <a:srgbClr val="0070C0"/>
                </a:solidFill>
              </a:rPr>
              <a:t>Cyberethics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/>
              <a:t>has its effects on individuals and society; 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n-US" sz="2800" b="1" dirty="0">
                <a:solidFill>
                  <a:srgbClr val="0070C0"/>
                </a:solidFill>
              </a:rPr>
              <a:t>Cyberethics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/>
              <a:t>focuses on responsible behaviors on the internet; 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n-US" sz="2800" b="1" dirty="0">
                <a:solidFill>
                  <a:srgbClr val="0070C0"/>
                </a:solidFill>
              </a:rPr>
              <a:t>Cyberethics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/>
              <a:t>deal with ethics applied to the Online Environment. </a:t>
            </a:r>
            <a:endParaRPr lang="en-US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7806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66"/>
    </mc:Choice>
    <mc:Fallback xmlns="">
      <p:transition spd="slow" advTm="13466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576179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4492" y="641887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2976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ETHICS, LAW, and POLICY (1</a:t>
            </a:r>
            <a:r>
              <a:rPr lang="ar-EG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/</a:t>
            </a:r>
            <a: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3) </a:t>
            </a:r>
            <a:endParaRPr lang="en-US" sz="20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65580" y="1578668"/>
            <a:ext cx="1088852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Laws are the outcomes of ethics. </a:t>
            </a:r>
          </a:p>
          <a:p>
            <a:pPr marL="342900" indent="-3429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b="1" dirty="0"/>
              <a:t>Cyber law </a:t>
            </a:r>
            <a:r>
              <a:rPr lang="en-US" sz="2800" dirty="0"/>
              <a:t>is related to </a:t>
            </a:r>
            <a:r>
              <a:rPr lang="en-US" sz="2800" b="1" dirty="0"/>
              <a:t>Cyberethics:</a:t>
            </a:r>
            <a:endParaRPr lang="en-US" sz="2800" dirty="0"/>
          </a:p>
          <a:p>
            <a:pPr marL="342900" indent="-3429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While </a:t>
            </a:r>
            <a:r>
              <a:rPr lang="en-US" sz="2800" b="1" dirty="0"/>
              <a:t>cyberethics</a:t>
            </a:r>
            <a:r>
              <a:rPr lang="en-US" sz="2800" dirty="0"/>
              <a:t> is concerned with providing foundations for ethical behavior in cyberspace, </a:t>
            </a:r>
            <a:r>
              <a:rPr lang="en-US" sz="2800" b="1" dirty="0"/>
              <a:t>Cyber law</a:t>
            </a:r>
            <a:r>
              <a:rPr lang="en-US" sz="2800" dirty="0"/>
              <a:t>, on the other hand, as a discipline, deals with legislations that are passed in different countries. </a:t>
            </a:r>
          </a:p>
          <a:p>
            <a:pPr marL="342900" indent="-3429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b="1" dirty="0"/>
              <a:t>Cyber law </a:t>
            </a:r>
            <a:r>
              <a:rPr lang="en-US" sz="2800" dirty="0"/>
              <a:t>as a discipline, effectively strengthens the foundations of good ethical behavior. This is a requirement for </a:t>
            </a:r>
            <a:r>
              <a:rPr lang="en-US" sz="2800" b="1" dirty="0"/>
              <a:t>cyberethics</a:t>
            </a:r>
            <a:r>
              <a:rPr lang="en-US" sz="2800" dirty="0"/>
              <a:t>. </a:t>
            </a:r>
          </a:p>
          <a:p>
            <a:pPr marL="342900" indent="-3429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Moreover, </a:t>
            </a:r>
            <a:r>
              <a:rPr lang="en-US" sz="2800" b="1" dirty="0"/>
              <a:t>cyberethics</a:t>
            </a:r>
            <a:r>
              <a:rPr lang="en-US" sz="2800" dirty="0"/>
              <a:t> can be significantly enhanced by deploying cyber legal frameworks, as the ethical principles on their own do not have any respective standing. </a:t>
            </a:r>
          </a:p>
        </p:txBody>
      </p:sp>
    </p:spTree>
    <p:extLst>
      <p:ext uri="{BB962C8B-B14F-4D97-AF65-F5344CB8AC3E}">
        <p14:creationId xmlns:p14="http://schemas.microsoft.com/office/powerpoint/2010/main" val="3267066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66"/>
    </mc:Choice>
    <mc:Fallback xmlns="">
      <p:transition spd="slow" advTm="13466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64" y="5758898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3128" y="621726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2976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ETHICS, LAW, and POLICY (2</a:t>
            </a:r>
            <a:r>
              <a:rPr lang="ar-EG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/</a:t>
            </a:r>
            <a: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3) </a:t>
            </a:r>
            <a:endParaRPr lang="en-US" sz="20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60113" y="1573514"/>
            <a:ext cx="10509746" cy="42011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b="1" u="sng" dirty="0"/>
              <a:t>Cyber Security Policy </a:t>
            </a:r>
            <a:r>
              <a:rPr lang="en-US" sz="2800" dirty="0"/>
              <a:t>is a formal set of rules and must be followed by people who are given access to company technology and information assets. </a:t>
            </a:r>
          </a:p>
          <a:p>
            <a:pPr marL="342900" indent="-3429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The </a:t>
            </a:r>
            <a:r>
              <a:rPr lang="en-US" sz="2800" b="1" dirty="0"/>
              <a:t>Cyber Security Policy </a:t>
            </a:r>
            <a:r>
              <a:rPr lang="en-US" sz="2800" dirty="0"/>
              <a:t>serves several purposes, like defining what technology and information assets must be protected. </a:t>
            </a:r>
          </a:p>
          <a:p>
            <a:pPr marL="342900" indent="-3429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It is also responsible for identifying any underlying threats to the assets. </a:t>
            </a:r>
          </a:p>
          <a:p>
            <a:pPr marL="342900" indent="-3429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The </a:t>
            </a:r>
            <a:r>
              <a:rPr lang="en-US" sz="2800" b="1" dirty="0"/>
              <a:t>Cyber Security Policy </a:t>
            </a:r>
            <a:r>
              <a:rPr lang="en-US" sz="2800" dirty="0"/>
              <a:t>also describes the responsibilities and privileges that users have. </a:t>
            </a:r>
          </a:p>
        </p:txBody>
      </p:sp>
    </p:spTree>
    <p:extLst>
      <p:ext uri="{BB962C8B-B14F-4D97-AF65-F5344CB8AC3E}">
        <p14:creationId xmlns:p14="http://schemas.microsoft.com/office/powerpoint/2010/main" val="572046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66"/>
    </mc:Choice>
    <mc:Fallback xmlns="">
      <p:transition spd="slow" advTm="13466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06" y="5737178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3229" y="6172698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2976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ETHICS, LAW, and POLICY (3</a:t>
            </a:r>
            <a:r>
              <a:rPr lang="ar-EG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/</a:t>
            </a:r>
            <a: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3) </a:t>
            </a:r>
            <a:endParaRPr lang="en-US" sz="20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72510" y="1640261"/>
            <a:ext cx="8082261" cy="43242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600" dirty="0"/>
              <a:t>There is an interconnection between Ethics, Law, and Policy in the Cyberspace.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600" dirty="0"/>
              <a:t> While </a:t>
            </a:r>
            <a:r>
              <a:rPr lang="en-US" sz="2600" b="1" dirty="0">
                <a:solidFill>
                  <a:srgbClr val="0070C0"/>
                </a:solidFill>
              </a:rPr>
              <a:t>Ethics</a:t>
            </a:r>
            <a:r>
              <a:rPr lang="en-US" sz="2600" dirty="0">
                <a:solidFill>
                  <a:srgbClr val="FFC000"/>
                </a:solidFill>
              </a:rPr>
              <a:t> </a:t>
            </a:r>
            <a:r>
              <a:rPr lang="en-US" sz="2600" dirty="0"/>
              <a:t>account for code of conduct and responsible behavior that should be followed in cyberspace,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600" b="1" dirty="0">
                <a:solidFill>
                  <a:srgbClr val="0070C0"/>
                </a:solidFill>
              </a:rPr>
              <a:t>Cyber laws </a:t>
            </a:r>
            <a:r>
              <a:rPr lang="en-US" sz="2600" dirty="0"/>
              <a:t>are legislations that focus on the acceptable behavioral use of technology in cyberspace and must be followed.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600" b="1" dirty="0">
                <a:solidFill>
                  <a:srgbClr val="0070C0"/>
                </a:solidFill>
              </a:rPr>
              <a:t>Policies</a:t>
            </a:r>
            <a:r>
              <a:rPr lang="en-US" sz="2600" b="1" dirty="0"/>
              <a:t> </a:t>
            </a:r>
            <a:r>
              <a:rPr lang="en-US" sz="2600" dirty="0"/>
              <a:t>are made to achieve some goals and are therefore usually followed. </a:t>
            </a: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EE1D26E2-F5D1-4111-B961-203EC92D0B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4771" y="2250558"/>
            <a:ext cx="2771171" cy="2663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3949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66"/>
    </mc:Choice>
    <mc:Fallback xmlns="">
      <p:transition spd="slow" advTm="13466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40473" y="662974"/>
            <a:ext cx="6297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PRIVACY and SECURITY (1</a:t>
            </a:r>
            <a:r>
              <a:rPr lang="ar-EG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/</a:t>
            </a:r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2) </a:t>
            </a:r>
            <a:endParaRPr lang="en-US" sz="24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14264" y="1783109"/>
            <a:ext cx="6186081" cy="3552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/>
              <a:t>privacy</a:t>
            </a:r>
            <a:r>
              <a:rPr lang="en-US" sz="2400" dirty="0"/>
              <a:t> and security are </a:t>
            </a:r>
            <a:r>
              <a:rPr lang="en-US" sz="2400" b="1" dirty="0"/>
              <a:t>comparable</a:t>
            </a:r>
            <a:r>
              <a:rPr lang="en-US" sz="2400" dirty="0"/>
              <a:t>. </a:t>
            </a:r>
          </a:p>
          <a:p>
            <a:pPr marL="342900" indent="-342900" algn="just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/>
              <a:t>Privacy</a:t>
            </a:r>
            <a:r>
              <a:rPr lang="en-US" sz="2400" dirty="0"/>
              <a:t> compares to any rights one has to control the personal information and how it is used. </a:t>
            </a:r>
          </a:p>
          <a:p>
            <a:pPr marL="342900" indent="-342900" algn="just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Security considers how personal information is protected. </a:t>
            </a:r>
          </a:p>
          <a:p>
            <a:pPr marL="342900" indent="-342900" algn="just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/>
              <a:t>Privacy</a:t>
            </a:r>
            <a:r>
              <a:rPr lang="en-US" sz="2400" dirty="0"/>
              <a:t> and </a:t>
            </a:r>
            <a:r>
              <a:rPr lang="en-US" sz="2400" b="1" dirty="0"/>
              <a:t>Security </a:t>
            </a:r>
            <a:r>
              <a:rPr lang="en-US" sz="2400" dirty="0"/>
              <a:t>often overlap in the real world; however, they are not the same.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67E9C57-9FD0-637B-DAA5-1A1F1FBBA70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46495" y="1740879"/>
            <a:ext cx="4584589" cy="3901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585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66"/>
    </mc:Choice>
    <mc:Fallback xmlns="">
      <p:transition spd="slow" advTm="13466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59" y="585320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9157" y="642835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03535" y="605045"/>
            <a:ext cx="6297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PRIVACY and SECURITY (2</a:t>
            </a:r>
            <a:r>
              <a:rPr lang="ar-EG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/</a:t>
            </a:r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2) </a:t>
            </a:r>
            <a:endParaRPr lang="en-US" sz="24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4127" y="1876969"/>
            <a:ext cx="6354391" cy="39592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When we deal with </a:t>
            </a:r>
            <a:r>
              <a:rPr lang="en-US" sz="2400" u="sng" dirty="0"/>
              <a:t>personal information</a:t>
            </a:r>
            <a:r>
              <a:rPr lang="en-US" sz="2400" dirty="0"/>
              <a:t>, there may be three situations: </a:t>
            </a:r>
          </a:p>
          <a:p>
            <a:pPr marL="800100" lvl="1" indent="-342900" algn="just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both </a:t>
            </a:r>
            <a:r>
              <a:rPr lang="en-US" sz="2400" b="1" dirty="0"/>
              <a:t>privacy</a:t>
            </a:r>
            <a:r>
              <a:rPr lang="en-US" sz="2400" dirty="0"/>
              <a:t> and </a:t>
            </a:r>
            <a:r>
              <a:rPr lang="en-US" sz="2400" b="1" dirty="0"/>
              <a:t>security</a:t>
            </a:r>
            <a:r>
              <a:rPr lang="en-US" sz="2400" dirty="0"/>
              <a:t> are maintained. Your personal information stays with you; </a:t>
            </a:r>
          </a:p>
          <a:p>
            <a:pPr marL="800100" lvl="1" indent="-342900" algn="just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privacy may be compromised, but security is still maintained. Your personal information may not be only with you; </a:t>
            </a:r>
          </a:p>
          <a:p>
            <a:pPr marL="800100" lvl="1" indent="-342900" algn="just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both privacy and security are compromised.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3FE365C-87D9-60E6-E101-5897C0B9F62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13680" y="1844566"/>
            <a:ext cx="4583833" cy="3906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712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66"/>
    </mc:Choice>
    <mc:Fallback xmlns="">
      <p:transition spd="slow" advTm="13466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03536" y="605045"/>
            <a:ext cx="6297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SECURITY </a:t>
            </a:r>
            <a:endParaRPr lang="en-US" sz="24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95830" y="1690505"/>
            <a:ext cx="10665246" cy="3903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u="sng" dirty="0"/>
              <a:t>Security</a:t>
            </a:r>
            <a:r>
              <a:rPr lang="en-US" sz="2800" dirty="0"/>
              <a:t> is essentially about protection against the unauthorized access of data. It is specifically conducted by deploying security controls to limit who can access the information. 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Security is primarily concerned with the protection of data while stored, in transit, and during processing, and the related informational assets like servers and mobile devices </a:t>
            </a:r>
          </a:p>
        </p:txBody>
      </p:sp>
    </p:spTree>
    <p:extLst>
      <p:ext uri="{BB962C8B-B14F-4D97-AF65-F5344CB8AC3E}">
        <p14:creationId xmlns:p14="http://schemas.microsoft.com/office/powerpoint/2010/main" val="2050441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66"/>
    </mc:Choice>
    <mc:Fallback xmlns="">
      <p:transition spd="slow" advTm="13466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72004" y="574267"/>
            <a:ext cx="6297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Privacy </a:t>
            </a:r>
            <a:endParaRPr lang="en-US" sz="24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50530" y="1604061"/>
            <a:ext cx="9902229" cy="3903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u="sng" dirty="0"/>
              <a:t>Privacy</a:t>
            </a:r>
            <a:r>
              <a:rPr lang="en-US" sz="2800" dirty="0"/>
              <a:t> deals with an individual’s right to own the data that is originally triggered by his or her life and activities, and for restricting the outward flow of that data. 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Personally identifiable information (PII), personal health information (PHI), Personal Financial Information (PFI), etc., are some private information related to a person. </a:t>
            </a:r>
          </a:p>
        </p:txBody>
      </p:sp>
    </p:spTree>
    <p:extLst>
      <p:ext uri="{BB962C8B-B14F-4D97-AF65-F5344CB8AC3E}">
        <p14:creationId xmlns:p14="http://schemas.microsoft.com/office/powerpoint/2010/main" val="327572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66"/>
    </mc:Choice>
    <mc:Fallback xmlns="">
      <p:transition spd="slow" advTm="13466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297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NEED FOR CYBERETHICS </a:t>
            </a:r>
            <a:endParaRPr lang="en-US" sz="24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2994B228-0621-4761-8556-DC004CCEB4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6453" y="1600201"/>
            <a:ext cx="5819095" cy="4349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8300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66"/>
    </mc:Choice>
    <mc:Fallback xmlns="">
      <p:transition spd="slow" advTm="13466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380" y="5666717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297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PRINCIPLES OF CYBERETHICS </a:t>
            </a:r>
            <a:endParaRPr lang="en-US" sz="24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01238" y="1881065"/>
            <a:ext cx="1061175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400" u="sng" dirty="0"/>
              <a:t>The Internet Architecture Board </a:t>
            </a:r>
            <a:r>
              <a:rPr lang="en-US" sz="2400" dirty="0"/>
              <a:t>has defined the following activities to be unethical and unacceptable: </a:t>
            </a:r>
          </a:p>
          <a:p>
            <a:pPr marL="857250" lvl="1" indent="-457200" algn="just">
              <a:buFont typeface="+mj-lt"/>
              <a:buAutoNum type="arabicPeriod"/>
            </a:pPr>
            <a:r>
              <a:rPr lang="en-US" sz="2400" b="1" dirty="0"/>
              <a:t>Activities seeking to gain unauthorized access to the resources of the internet.  </a:t>
            </a:r>
          </a:p>
          <a:p>
            <a:pPr marL="857250" lvl="1" indent="-457200" algn="just">
              <a:buFont typeface="+mj-lt"/>
              <a:buAutoNum type="arabicPeriod"/>
            </a:pPr>
            <a:r>
              <a:rPr lang="en-US" sz="2400" b="1" dirty="0"/>
              <a:t>Activities disrupting the intended use of the internet.  </a:t>
            </a:r>
          </a:p>
          <a:p>
            <a:pPr marL="857250" lvl="1" indent="-457200" algn="just">
              <a:buFont typeface="+mj-lt"/>
              <a:buAutoNum type="arabicPeriod"/>
            </a:pPr>
            <a:r>
              <a:rPr lang="en-US" sz="2400" b="1" dirty="0"/>
              <a:t>Activities that lead to wasting of resources (people, capacity, and computer). </a:t>
            </a:r>
          </a:p>
          <a:p>
            <a:pPr marL="857250" lvl="1" indent="-457200" algn="just">
              <a:buFont typeface="+mj-lt"/>
              <a:buAutoNum type="arabicPeriod"/>
            </a:pPr>
            <a:r>
              <a:rPr lang="en-US" sz="2400" b="1" dirty="0"/>
              <a:t>Activities that destroy the integrity of computer-based information. </a:t>
            </a:r>
          </a:p>
          <a:p>
            <a:pPr marL="857250" lvl="1" indent="-457200" algn="just">
              <a:buFont typeface="+mj-lt"/>
              <a:buAutoNum type="arabicPeriod"/>
            </a:pPr>
            <a:r>
              <a:rPr lang="en-US" sz="2400" b="1" dirty="0"/>
              <a:t>Activities that compromise the privacy of users. </a:t>
            </a:r>
          </a:p>
          <a:p>
            <a:pPr marL="514350" indent="-514350">
              <a:buFont typeface="+mj-lt"/>
              <a:buAutoNum type="arabicPeriod"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01945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66"/>
    </mc:Choice>
    <mc:Fallback xmlns="">
      <p:transition spd="slow" advTm="13466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297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Computer Ethics 10 commandments</a:t>
            </a:r>
            <a:endParaRPr lang="en-US" sz="24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11595" y="1779702"/>
            <a:ext cx="10611756" cy="32985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92150" indent="-514350" algn="justLow">
              <a:lnSpc>
                <a:spcPct val="150000"/>
              </a:lnSpc>
              <a:buFont typeface="+mj-lt"/>
              <a:buAutoNum type="arabicPeriod"/>
            </a:pPr>
            <a:r>
              <a:rPr lang="en-US" sz="2800" dirty="0"/>
              <a:t>A computer shall not be used to harm other people; </a:t>
            </a:r>
          </a:p>
          <a:p>
            <a:pPr marL="692150" indent="-514350" algn="justLow">
              <a:lnSpc>
                <a:spcPct val="150000"/>
              </a:lnSpc>
              <a:buFont typeface="+mj-lt"/>
              <a:buAutoNum type="arabicPeriod"/>
            </a:pPr>
            <a:r>
              <a:rPr lang="en-US" sz="2800" dirty="0"/>
              <a:t>One must not interfere with other people’s computer work; </a:t>
            </a:r>
          </a:p>
          <a:p>
            <a:pPr marL="692150" indent="-514350" algn="justLow">
              <a:lnSpc>
                <a:spcPct val="150000"/>
              </a:lnSpc>
              <a:buFont typeface="+mj-lt"/>
              <a:buAutoNum type="arabicPeriod"/>
            </a:pPr>
            <a:r>
              <a:rPr lang="en-US" sz="2800" dirty="0"/>
              <a:t>It is unethical to snoop around in other people’s computer files; </a:t>
            </a:r>
          </a:p>
          <a:p>
            <a:pPr marL="692150" indent="-514350" algn="justLow">
              <a:lnSpc>
                <a:spcPct val="150000"/>
              </a:lnSpc>
              <a:buFont typeface="+mj-lt"/>
              <a:buAutoNum type="arabicPeriod"/>
            </a:pPr>
            <a:r>
              <a:rPr lang="en-US" sz="2800" dirty="0"/>
              <a:t>A computer must not be used for stealing; </a:t>
            </a:r>
          </a:p>
          <a:p>
            <a:pPr marL="692150" indent="-514350" algn="justLow">
              <a:lnSpc>
                <a:spcPct val="150000"/>
              </a:lnSpc>
              <a:buFont typeface="+mj-lt"/>
              <a:buAutoNum type="arabicPeriod"/>
            </a:pPr>
            <a:r>
              <a:rPr lang="en-US" sz="2800" dirty="0"/>
              <a:t>A computer must not be used for bearing false </a:t>
            </a:r>
            <a:r>
              <a:rPr lang="en-US" sz="3000" dirty="0"/>
              <a:t>witness; </a:t>
            </a:r>
          </a:p>
        </p:txBody>
      </p:sp>
    </p:spTree>
    <p:extLst>
      <p:ext uri="{BB962C8B-B14F-4D97-AF65-F5344CB8AC3E}">
        <p14:creationId xmlns:p14="http://schemas.microsoft.com/office/powerpoint/2010/main" val="2885829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66"/>
    </mc:Choice>
    <mc:Fallback xmlns="">
      <p:transition spd="slow" advTm="13466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297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Computer Ethics 10 commandments</a:t>
            </a:r>
            <a:endParaRPr lang="en-US" sz="24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77608" y="1572714"/>
            <a:ext cx="10611756" cy="47114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92150" indent="-514350" algn="justLow">
              <a:buFont typeface="+mj-lt"/>
              <a:buAutoNum type="arabicPeriod" startAt="6"/>
            </a:pPr>
            <a:r>
              <a:rPr lang="en-US" sz="2800" dirty="0"/>
              <a:t>It is unethical to copy or use proprietary software without permission or paying for it; </a:t>
            </a:r>
          </a:p>
          <a:p>
            <a:pPr marL="692150" indent="-514350" algn="justLow">
              <a:buFont typeface="+mj-lt"/>
              <a:buAutoNum type="arabicPeriod" startAt="6"/>
            </a:pPr>
            <a:r>
              <a:rPr lang="en-US" sz="2800" dirty="0"/>
              <a:t>It is unethical to access an individual’s computer resources without authorization; </a:t>
            </a:r>
          </a:p>
          <a:p>
            <a:pPr marL="692150" indent="-514350" algn="justLow">
              <a:buFont typeface="+mj-lt"/>
              <a:buAutoNum type="arabicPeriod" startAt="6"/>
            </a:pPr>
            <a:r>
              <a:rPr lang="en-US" sz="2800" dirty="0"/>
              <a:t>It is unethical to appropriate other people’s intellectual output; </a:t>
            </a:r>
          </a:p>
          <a:p>
            <a:pPr marL="692150" indent="-514350" algn="justLow">
              <a:buFont typeface="+mj-lt"/>
              <a:buAutoNum type="arabicPeriod" startAt="6"/>
            </a:pPr>
            <a:r>
              <a:rPr lang="en-US" sz="2800" dirty="0"/>
              <a:t>When writing a program or designing a system, one must think about the social consequences; </a:t>
            </a:r>
          </a:p>
          <a:p>
            <a:pPr marL="692150" indent="-514350" algn="justLow">
              <a:buFont typeface="+mj-lt"/>
              <a:buAutoNum type="arabicPeriod" startAt="6"/>
            </a:pPr>
            <a:r>
              <a:rPr lang="en-US" sz="2800" dirty="0"/>
              <a:t>A computer shall always be used in ways that ensure consideration and respect for fellow humans. </a:t>
            </a:r>
          </a:p>
          <a:p>
            <a:pPr marL="692150" indent="-514350" algn="justLow">
              <a:lnSpc>
                <a:spcPct val="200000"/>
              </a:lnSpc>
              <a:buFont typeface="+mj-lt"/>
              <a:buAutoNum type="arabicPeriod" startAt="6"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582157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66"/>
    </mc:Choice>
    <mc:Fallback xmlns="">
      <p:transition spd="slow" advTm="13466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611520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480426"/>
            <a:ext cx="6297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should be done morally and what should not be done ? </a:t>
            </a:r>
            <a:endParaRPr lang="en-US" sz="24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77655" y="2774875"/>
            <a:ext cx="10611756" cy="35504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1200"/>
              </a:spcAft>
            </a:pPr>
            <a:r>
              <a:rPr lang="en-US" sz="2800" b="1" dirty="0">
                <a:solidFill>
                  <a:srgbClr val="FF0000"/>
                </a:solidFill>
              </a:rPr>
              <a:t> Do’s:</a:t>
            </a:r>
          </a:p>
          <a:p>
            <a:pPr marL="457200" indent="-457200">
              <a:spcBef>
                <a:spcPts val="60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en-US" sz="2800" dirty="0"/>
              <a:t>Think about the social consequences of writing a program and designing a system. </a:t>
            </a:r>
          </a:p>
          <a:p>
            <a:pPr marL="457200" indent="-457200">
              <a:spcBef>
                <a:spcPts val="60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en-US" sz="2800" dirty="0"/>
              <a:t>Always use a computer in ways that guarantees consideration and respect for other individuals </a:t>
            </a:r>
          </a:p>
          <a:p>
            <a:pPr marL="635000" indent="-457200" algn="justLow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sz="26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C35B38B-9704-E809-3D01-C6EA3F16ED8E}"/>
              </a:ext>
            </a:extLst>
          </p:cNvPr>
          <p:cNvSpPr txBox="1"/>
          <p:nvPr/>
        </p:nvSpPr>
        <p:spPr>
          <a:xfrm>
            <a:off x="1177608" y="1491856"/>
            <a:ext cx="10328538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/>
              <a:t>Based on the 10 commandments set of Principles for Cyberethics</a:t>
            </a:r>
          </a:p>
        </p:txBody>
      </p:sp>
    </p:spTree>
    <p:extLst>
      <p:ext uri="{BB962C8B-B14F-4D97-AF65-F5344CB8AC3E}">
        <p14:creationId xmlns:p14="http://schemas.microsoft.com/office/powerpoint/2010/main" val="2810851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66"/>
    </mc:Choice>
    <mc:Fallback xmlns="">
      <p:transition spd="slow" advTm="13466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6179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717" y="480426"/>
            <a:ext cx="6297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should be done morally and what should not be done ? </a:t>
            </a:r>
            <a:endParaRPr lang="en-US" sz="24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9850" y="1628083"/>
            <a:ext cx="11420935" cy="4812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1200"/>
              </a:spcAft>
            </a:pPr>
            <a:r>
              <a:rPr lang="en-US" sz="2800" b="1" dirty="0">
                <a:solidFill>
                  <a:srgbClr val="FF0000"/>
                </a:solidFill>
              </a:rPr>
              <a:t>Don’ts: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/>
              <a:t>Use a computer for harming other people.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/>
              <a:t>Interfere with other people’s computer work.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/>
              <a:t>Snoop around or access other people’s computer files.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/>
              <a:t>Use a computer for stealing.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/>
              <a:t>Use a computer for bearing false witness.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/>
              <a:t>Copy or use proprietary software without paying or obtaining permission.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/>
              <a:t>Use other people’s computer resources without authorization.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/>
              <a:t>Appropriate other people’s intellectual output.</a:t>
            </a:r>
          </a:p>
          <a:p>
            <a:pPr marL="635000" indent="-457200" algn="justLow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856824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66"/>
    </mc:Choice>
    <mc:Fallback xmlns="">
      <p:transition spd="slow" advTm="13466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7746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SOURCES OF ETHICS: WHAT MAKES SOMETHING ETHICAL OR UNETHICAL IN CYBERSPACE?</a:t>
            </a:r>
            <a:endParaRPr lang="en-US" sz="20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B39C2CA0-1EE6-4182-B896-02747C4E7A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26" t="16555" r="29649" b="15819"/>
          <a:stretch/>
        </p:blipFill>
        <p:spPr bwMode="auto">
          <a:xfrm>
            <a:off x="3124201" y="1306282"/>
            <a:ext cx="5300486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970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66"/>
    </mc:Choice>
    <mc:Fallback xmlns="">
      <p:transition spd="slow" advTm="13466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6179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3229" y="6123938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7746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SOURCES OF ETHICS (1</a:t>
            </a:r>
            <a:r>
              <a:rPr lang="ar-EG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/</a:t>
            </a:r>
            <a: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7)</a:t>
            </a:r>
            <a:endParaRPr lang="en-US" sz="20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311F5F2-C390-4B15-BB40-A4405229C0B6}"/>
              </a:ext>
            </a:extLst>
          </p:cNvPr>
          <p:cNvSpPr txBox="1"/>
          <p:nvPr/>
        </p:nvSpPr>
        <p:spPr>
          <a:xfrm>
            <a:off x="509850" y="1740906"/>
            <a:ext cx="11420935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3200" b="1" dirty="0"/>
              <a:t>Cyberethics as Laws: </a:t>
            </a:r>
          </a:p>
          <a:p>
            <a:pPr marL="457200" indent="-457200" algn="justLow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dirty="0"/>
              <a:t>It refers to the fact that specific laws are derived from ethics. </a:t>
            </a:r>
          </a:p>
          <a:p>
            <a:pPr marL="457200" indent="-457200" algn="justLow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dirty="0"/>
              <a:t>Cyber law and Cyberethics are interconnected and dependent on each other. </a:t>
            </a:r>
          </a:p>
          <a:p>
            <a:pPr marL="457200" indent="-457200" algn="justLow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dirty="0"/>
              <a:t>The increasing significance of cyberspace may further bring complex legal, policy, and regulatory issues. </a:t>
            </a:r>
          </a:p>
          <a:p>
            <a:pPr marL="457200" indent="-457200" algn="justLow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dirty="0"/>
              <a:t>The need for cyberethics to be strengthened by Cyber laws. </a:t>
            </a:r>
            <a:endParaRPr lang="ar-EG" sz="3200" dirty="0"/>
          </a:p>
        </p:txBody>
      </p:sp>
    </p:spTree>
    <p:extLst>
      <p:ext uri="{BB962C8B-B14F-4D97-AF65-F5344CB8AC3E}">
        <p14:creationId xmlns:p14="http://schemas.microsoft.com/office/powerpoint/2010/main" val="16617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66"/>
    </mc:Choice>
    <mc:Fallback xmlns="">
      <p:transition spd="slow" advTm="13466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7746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SOURCES OF ETHICS (2</a:t>
            </a:r>
            <a:r>
              <a:rPr lang="ar-EG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/</a:t>
            </a:r>
            <a: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7)</a:t>
            </a:r>
            <a:endParaRPr lang="en-US" sz="20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311F5F2-C390-4B15-BB40-A4405229C0B6}"/>
              </a:ext>
            </a:extLst>
          </p:cNvPr>
          <p:cNvSpPr txBox="1"/>
          <p:nvPr/>
        </p:nvSpPr>
        <p:spPr>
          <a:xfrm>
            <a:off x="385532" y="1959151"/>
            <a:ext cx="11420935" cy="3200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3200" b="1" dirty="0"/>
              <a:t>Cyberethics as Philosophy:</a:t>
            </a:r>
          </a:p>
          <a:p>
            <a:pPr marL="457200" indent="-457200" algn="justLow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dirty="0"/>
              <a:t>It explores the philosophical aspect behind ethics that includes life between birth and death. </a:t>
            </a:r>
          </a:p>
          <a:p>
            <a:pPr marL="457200" indent="-457200" algn="justLow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dirty="0"/>
              <a:t>Gaining unauthorized access to someone’s account or compromising the privacy of an account are situations that are unethical and Ethics as Philosophy could avert such situations. </a:t>
            </a:r>
            <a:endParaRPr lang="ar-EG" sz="3200" b="1" dirty="0"/>
          </a:p>
        </p:txBody>
      </p:sp>
    </p:spTree>
    <p:extLst>
      <p:ext uri="{BB962C8B-B14F-4D97-AF65-F5344CB8AC3E}">
        <p14:creationId xmlns:p14="http://schemas.microsoft.com/office/powerpoint/2010/main" val="3523107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66"/>
    </mc:Choice>
    <mc:Fallback xmlns="">
      <p:transition spd="slow" advTm="13466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7746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SOURCES OF ETHICS (3</a:t>
            </a:r>
            <a:r>
              <a:rPr lang="ar-EG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/</a:t>
            </a:r>
            <a: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7)</a:t>
            </a:r>
            <a:endParaRPr lang="en-US" sz="20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311F5F2-C390-4B15-BB40-A4405229C0B6}"/>
              </a:ext>
            </a:extLst>
          </p:cNvPr>
          <p:cNvSpPr txBox="1"/>
          <p:nvPr/>
        </p:nvSpPr>
        <p:spPr>
          <a:xfrm>
            <a:off x="391177" y="1777491"/>
            <a:ext cx="11420935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3200" b="1" dirty="0"/>
              <a:t>Cyberethics as Societal Norms:</a:t>
            </a:r>
          </a:p>
          <a:p>
            <a:pPr marL="457200" indent="-457200" algn="justLow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dirty="0"/>
              <a:t>It deals with Community Ethics. These underpin questions of bad and good of social media, how it has an impact on the community life and chances of global communication. </a:t>
            </a:r>
          </a:p>
          <a:p>
            <a:pPr marL="457200" indent="-457200" algn="justLow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dirty="0"/>
              <a:t>It also takes into account abuse in terms of cyber bullying, mobbing, etc. It manifests the core values and virtues that usually have their source in the family. </a:t>
            </a:r>
            <a:endParaRPr lang="ar-EG" sz="3200" b="1" dirty="0"/>
          </a:p>
        </p:txBody>
      </p:sp>
    </p:spTree>
    <p:extLst>
      <p:ext uri="{BB962C8B-B14F-4D97-AF65-F5344CB8AC3E}">
        <p14:creationId xmlns:p14="http://schemas.microsoft.com/office/powerpoint/2010/main" val="2024515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66"/>
    </mc:Choice>
    <mc:Fallback xmlns="">
      <p:transition spd="slow" advTm="13466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27" y="576179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50" y="6024368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7746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SOURCES OF ETHICS (4</a:t>
            </a:r>
            <a:r>
              <a:rPr lang="ar-EG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/</a:t>
            </a:r>
            <a: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7)</a:t>
            </a:r>
            <a:endParaRPr lang="en-US" sz="20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311F5F2-C390-4B15-BB40-A4405229C0B6}"/>
              </a:ext>
            </a:extLst>
          </p:cNvPr>
          <p:cNvSpPr txBox="1"/>
          <p:nvPr/>
        </p:nvSpPr>
        <p:spPr>
          <a:xfrm>
            <a:off x="527944" y="1610200"/>
            <a:ext cx="11420935" cy="4262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3200" b="1" dirty="0"/>
              <a:t>Cyberethics as Environmental Ethics:</a:t>
            </a:r>
          </a:p>
          <a:p>
            <a:pPr marL="457200" indent="-457200" algn="justLow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dirty="0"/>
              <a:t>It deals with the impact of cyber technology on human-nature relations. </a:t>
            </a:r>
          </a:p>
          <a:p>
            <a:pPr marL="457200" indent="-457200" algn="justLow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dirty="0"/>
              <a:t>It also highlights the environmental negative impact of energy use as well as the positive impact of environmental advantages of weather forecast, scientific research, etc.</a:t>
            </a:r>
          </a:p>
          <a:p>
            <a:pPr marL="457200" indent="-457200" algn="justLow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dirty="0"/>
              <a:t>It deals with questions like whether it is ethical to jeopardize natural resources in order to carry out research. </a:t>
            </a:r>
            <a:endParaRPr lang="ar-EG" sz="3200" b="1" dirty="0"/>
          </a:p>
        </p:txBody>
      </p:sp>
    </p:spTree>
    <p:extLst>
      <p:ext uri="{BB962C8B-B14F-4D97-AF65-F5344CB8AC3E}">
        <p14:creationId xmlns:p14="http://schemas.microsoft.com/office/powerpoint/2010/main" val="1749397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66"/>
    </mc:Choice>
    <mc:Fallback xmlns="">
      <p:transition spd="slow" advTm="13466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27" y="576179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9244" y="61416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7746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SOURCES OF ETHICS (6</a:t>
            </a:r>
            <a:r>
              <a:rPr lang="ar-EG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/</a:t>
            </a:r>
            <a: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7)</a:t>
            </a:r>
            <a:endParaRPr lang="en-US" sz="20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311F5F2-C390-4B15-BB40-A4405229C0B6}"/>
              </a:ext>
            </a:extLst>
          </p:cNvPr>
          <p:cNvSpPr txBox="1"/>
          <p:nvPr/>
        </p:nvSpPr>
        <p:spPr>
          <a:xfrm>
            <a:off x="541378" y="1562902"/>
            <a:ext cx="11420935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3200" b="1" dirty="0"/>
              <a:t>Cyberethics as Economic Ethics:</a:t>
            </a:r>
          </a:p>
          <a:p>
            <a:pPr marL="457200" indent="-457200" algn="justLow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dirty="0"/>
              <a:t>It explores the positive and negative impacts of cyberspace.</a:t>
            </a:r>
          </a:p>
          <a:p>
            <a:pPr marL="457200" indent="-457200" algn="justLow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dirty="0"/>
              <a:t>The factors taken into account are economic growth, job creation or job losses, financial investments in cybersecurity research, etc. </a:t>
            </a:r>
          </a:p>
          <a:p>
            <a:pPr marL="457200" indent="-457200" algn="justLow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dirty="0"/>
              <a:t>The financial sector is frequently hit by data breaches and monetary losses. </a:t>
            </a:r>
          </a:p>
          <a:p>
            <a:pPr marL="457200" indent="-457200" algn="justLow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dirty="0"/>
              <a:t>Economic Ethics could be followed while dealing with such situations. </a:t>
            </a:r>
            <a:endParaRPr lang="ar-EG" sz="3200" dirty="0"/>
          </a:p>
        </p:txBody>
      </p:sp>
    </p:spTree>
    <p:extLst>
      <p:ext uri="{BB962C8B-B14F-4D97-AF65-F5344CB8AC3E}">
        <p14:creationId xmlns:p14="http://schemas.microsoft.com/office/powerpoint/2010/main" val="4058587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66"/>
    </mc:Choice>
    <mc:Fallback xmlns="">
      <p:transition spd="slow" advTm="13466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675721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9157" y="601898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7746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SOURCES OF ETHICS (7</a:t>
            </a:r>
            <a:r>
              <a:rPr lang="ar-EG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/</a:t>
            </a:r>
            <a: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7)</a:t>
            </a:r>
            <a:endParaRPr lang="en-US" sz="20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311F5F2-C390-4B15-BB40-A4405229C0B6}"/>
              </a:ext>
            </a:extLst>
          </p:cNvPr>
          <p:cNvSpPr txBox="1"/>
          <p:nvPr/>
        </p:nvSpPr>
        <p:spPr>
          <a:xfrm>
            <a:off x="327253" y="1643848"/>
            <a:ext cx="1142093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>
              <a:buFont typeface="Wingdings" panose="05000000000000000000" pitchFamily="2" charset="2"/>
              <a:buChar char="q"/>
            </a:pPr>
            <a:r>
              <a:rPr lang="en-US" sz="3200" b="1" dirty="0"/>
              <a:t>Cyberethics as Religious Ethics:</a:t>
            </a:r>
          </a:p>
          <a:p>
            <a:pPr marL="571500" indent="-571500" algn="justLow">
              <a:buFont typeface="Arial" panose="020B0604020202020204" pitchFamily="34" charset="0"/>
              <a:buChar char="•"/>
            </a:pPr>
            <a:r>
              <a:rPr lang="en-US" sz="3200" dirty="0"/>
              <a:t>It looks at the ethical and unethical impact of cyberspace on culture, music, art, dance, language diversity, cultural inclusion or discrimination, religious respect or hate messages through the internet, etc. </a:t>
            </a:r>
          </a:p>
          <a:p>
            <a:pPr marL="571500" indent="-571500" algn="justLow">
              <a:buFont typeface="Arial" panose="020B0604020202020204" pitchFamily="34" charset="0"/>
              <a:buChar char="•"/>
            </a:pPr>
            <a:r>
              <a:rPr lang="en-US" sz="3200" dirty="0"/>
              <a:t>Social media provides platforms for religious and cultural disputes. Keeping in mind Religious Ethics may be a way of avoiding it. </a:t>
            </a:r>
          </a:p>
        </p:txBody>
      </p:sp>
    </p:spTree>
    <p:extLst>
      <p:ext uri="{BB962C8B-B14F-4D97-AF65-F5344CB8AC3E}">
        <p14:creationId xmlns:p14="http://schemas.microsoft.com/office/powerpoint/2010/main" val="188987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66"/>
    </mc:Choice>
    <mc:Fallback xmlns="">
      <p:transition spd="slow" advTm="13466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pic>
        <p:nvPicPr>
          <p:cNvPr id="15" name="Picture 14" descr="nutrition_team_thank_you_feedback_postcard-rd16bd61872244c5fbce4e4734e33b809_vgbaq_8byvr_540.jpg">
            <a:extLst>
              <a:ext uri="{FF2B5EF4-FFF2-40B4-BE49-F238E27FC236}">
                <a16:creationId xmlns:a16="http://schemas.microsoft.com/office/drawing/2014/main" id="{86653C65-FB28-4F46-8311-B5B8ED047236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/>
          <a:srcRect l="45016" t="56720" r="5479" b="29392"/>
          <a:stretch/>
        </p:blipFill>
        <p:spPr>
          <a:xfrm>
            <a:off x="2316295" y="2985106"/>
            <a:ext cx="4618774" cy="1612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6867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339</TotalTime>
  <Words>1869</Words>
  <Application>Microsoft Office PowerPoint</Application>
  <PresentationFormat>Widescreen</PresentationFormat>
  <Paragraphs>145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7" baseType="lpstr">
      <vt:lpstr>Arial</vt:lpstr>
      <vt:lpstr>Calibri</vt:lpstr>
      <vt:lpstr>Calibri Light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Kamal Ibrahim Alieyan</cp:lastModifiedBy>
  <cp:revision>45</cp:revision>
  <dcterms:created xsi:type="dcterms:W3CDTF">2021-08-03T13:03:26Z</dcterms:created>
  <dcterms:modified xsi:type="dcterms:W3CDTF">2022-05-14T01:34:55Z</dcterms:modified>
</cp:coreProperties>
</file>