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4"/>
  </p:sldMasterIdLst>
  <p:notesMasterIdLst>
    <p:notesMasterId r:id="rId51"/>
  </p:notesMasterIdLst>
  <p:sldIdLst>
    <p:sldId id="480" r:id="rId5"/>
    <p:sldId id="483" r:id="rId6"/>
    <p:sldId id="600" r:id="rId7"/>
    <p:sldId id="601" r:id="rId8"/>
    <p:sldId id="602" r:id="rId9"/>
    <p:sldId id="605" r:id="rId10"/>
    <p:sldId id="604" r:id="rId11"/>
    <p:sldId id="603" r:id="rId12"/>
    <p:sldId id="607" r:id="rId13"/>
    <p:sldId id="606" r:id="rId14"/>
    <p:sldId id="608" r:id="rId15"/>
    <p:sldId id="612" r:id="rId16"/>
    <p:sldId id="611" r:id="rId17"/>
    <p:sldId id="635" r:id="rId18"/>
    <p:sldId id="640" r:id="rId19"/>
    <p:sldId id="641" r:id="rId20"/>
    <p:sldId id="636" r:id="rId21"/>
    <p:sldId id="639" r:id="rId22"/>
    <p:sldId id="647" r:id="rId23"/>
    <p:sldId id="646" r:id="rId24"/>
    <p:sldId id="645" r:id="rId25"/>
    <p:sldId id="644" r:id="rId26"/>
    <p:sldId id="643" r:id="rId27"/>
    <p:sldId id="642" r:id="rId28"/>
    <p:sldId id="638" r:id="rId29"/>
    <p:sldId id="655" r:id="rId30"/>
    <p:sldId id="657" r:id="rId31"/>
    <p:sldId id="662" r:id="rId32"/>
    <p:sldId id="656" r:id="rId33"/>
    <p:sldId id="637" r:id="rId34"/>
    <p:sldId id="654" r:id="rId35"/>
    <p:sldId id="661" r:id="rId36"/>
    <p:sldId id="660" r:id="rId37"/>
    <p:sldId id="658" r:id="rId38"/>
    <p:sldId id="653" r:id="rId39"/>
    <p:sldId id="652" r:id="rId40"/>
    <p:sldId id="651" r:id="rId41"/>
    <p:sldId id="610" r:id="rId42"/>
    <p:sldId id="614" r:id="rId43"/>
    <p:sldId id="696" r:id="rId44"/>
    <p:sldId id="683" r:id="rId45"/>
    <p:sldId id="695" r:id="rId46"/>
    <p:sldId id="694" r:id="rId47"/>
    <p:sldId id="507" r:id="rId48"/>
    <p:sldId id="506"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600"/>
            <p14:sldId id="601"/>
            <p14:sldId id="602"/>
            <p14:sldId id="605"/>
            <p14:sldId id="604"/>
            <p14:sldId id="603"/>
            <p14:sldId id="607"/>
            <p14:sldId id="606"/>
            <p14:sldId id="608"/>
            <p14:sldId id="612"/>
            <p14:sldId id="611"/>
            <p14:sldId id="635"/>
            <p14:sldId id="640"/>
            <p14:sldId id="641"/>
            <p14:sldId id="636"/>
            <p14:sldId id="639"/>
            <p14:sldId id="647"/>
            <p14:sldId id="646"/>
            <p14:sldId id="645"/>
            <p14:sldId id="644"/>
            <p14:sldId id="643"/>
            <p14:sldId id="642"/>
            <p14:sldId id="638"/>
            <p14:sldId id="655"/>
            <p14:sldId id="657"/>
            <p14:sldId id="662"/>
            <p14:sldId id="656"/>
            <p14:sldId id="637"/>
            <p14:sldId id="654"/>
            <p14:sldId id="661"/>
            <p14:sldId id="660"/>
            <p14:sldId id="658"/>
            <p14:sldId id="653"/>
            <p14:sldId id="652"/>
            <p14:sldId id="651"/>
            <p14:sldId id="610"/>
            <p14:sldId id="614"/>
            <p14:sldId id="696"/>
            <p14:sldId id="683"/>
            <p14:sldId id="695"/>
            <p14:sldId id="694"/>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72" autoAdjust="0"/>
    <p:restoredTop sz="90661" autoAdjust="0"/>
  </p:normalViewPr>
  <p:slideViewPr>
    <p:cSldViewPr snapToGrid="0">
      <p:cViewPr varScale="1">
        <p:scale>
          <a:sx n="59" d="100"/>
          <a:sy n="59" d="100"/>
        </p:scale>
        <p:origin x="112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الصورة في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شعارات المنتجات</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(اللوجو) </a:t>
          </a:r>
          <a:endParaRPr lang="en-US" sz="1800" dirty="0">
            <a:latin typeface="Alexandria Medium" pitchFamily="2" charset="-78"/>
            <a:cs typeface="Alexandria Medium" pitchFamily="2" charset="-78"/>
          </a:endParaRPr>
        </a:p>
      </dgm:t>
    </dgm:pt>
    <dgm:pt modelId="{EDA0C31C-582D-484A-9A1D-48F35A3CD47F}" type="parTrans" cxnId="{9A9C0CFF-BC18-4747-8839-8E93F1E55997}">
      <dgm:prSet/>
      <dgm:spPr/>
      <dgm:t>
        <a:bodyPr/>
        <a:lstStyle/>
        <a:p>
          <a:endParaRPr lang="en-US"/>
        </a:p>
      </dgm:t>
    </dgm:pt>
    <dgm:pt modelId="{36BF8157-F28C-4778-A023-DE71E1DA21AA}" type="sib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2"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4530BC0C-87A0-433C-AB24-9AFB4BD6BDA2}" type="pres">
      <dgm:prSet presAssocID="{DF6F4BC9-26F6-45BA-8C89-756FD8235659}" presName="parentText" presStyleLbl="node1" presStyleIdx="1" presStyleCnt="2" custScaleY="50794">
        <dgm:presLayoutVars>
          <dgm:chMax val="0"/>
          <dgm:bulletEnabled val="1"/>
        </dgm:presLayoutVars>
      </dgm:prSet>
      <dgm:spPr/>
    </dgm:pt>
  </dgm:ptLst>
  <dgm:cxnLst>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9A9C0CFF-BC18-4747-8839-8E93F1E55997}" srcId="{0CA42C7C-2B7D-4CB7-9BA5-FD23D73572AB}" destId="{DF6F4BC9-26F6-45BA-8C89-756FD8235659}" srcOrd="1"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796345FA-1BAC-4315-8B3A-7EBC032C7AB0}" type="presParOf" srcId="{D9264816-3DEE-4B54-954B-44E82D539425}" destId="{4530BC0C-87A0-433C-AB24-9AFB4BD6BDA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7" qsCatId="3D" csTypeId="urn:microsoft.com/office/officeart/2005/8/colors/accent1_2" csCatId="accent1" phldr="1"/>
      <dgm:spPr/>
      <dgm:t>
        <a:bodyPr/>
        <a:lstStyle/>
        <a:p>
          <a:endParaRPr lang="en-US"/>
        </a:p>
      </dgm:t>
    </dgm:pt>
    <dgm:pt modelId="{E6225CC0-FAC5-4651-84E0-24B3253206AE}">
      <dgm:prSet custT="1"/>
      <dgm:spPr/>
      <dgm:t>
        <a:bodyPr/>
        <a:lstStyle/>
        <a:p>
          <a:pPr rtl="1"/>
          <a:r>
            <a:rPr lang="ar-EG" sz="1800" dirty="0">
              <a:latin typeface="Alexandria Medium" pitchFamily="2" charset="-78"/>
              <a:cs typeface="Alexandria Medium" pitchFamily="2" charset="-78"/>
            </a:rPr>
            <a:t>إنتاج الصورة في المحتوى التسويقي الرقمي</a:t>
          </a:r>
        </a:p>
      </dgm:t>
    </dgm:pt>
    <dgm:pt modelId="{6ABF935D-E8D6-4365-BA07-D62E810CF6EF}" type="parTrans" cxnId="{37642373-DCB4-439C-858A-EDEA0485D377}">
      <dgm:prSet/>
      <dgm:spPr/>
      <dgm:t>
        <a:bodyPr/>
        <a:lstStyle/>
        <a:p>
          <a:endParaRPr lang="en-US">
            <a:solidFill>
              <a:schemeClr val="tx1"/>
            </a:solidFill>
          </a:endParaRPr>
        </a:p>
      </dgm:t>
    </dgm:pt>
    <dgm:pt modelId="{F2D5DBD2-FF01-4BAE-AD19-330AF5DE9C23}" type="sibTrans" cxnId="{37642373-DCB4-439C-858A-EDEA0485D377}">
      <dgm:prSet/>
      <dgm:spPr/>
      <dgm:t>
        <a:bodyPr/>
        <a:lstStyle/>
        <a:p>
          <a:endParaRPr lang="en-US">
            <a:solidFill>
              <a:schemeClr val="tx1"/>
            </a:solidFill>
          </a:endParaRPr>
        </a:p>
      </dgm:t>
    </dgm:pt>
    <dgm:pt modelId="{DF6F4BC9-26F6-45BA-8C89-756FD8235659}">
      <dgm:prSet custT="1"/>
      <dgm:spPr/>
      <dgm:t>
        <a:bodyPr/>
        <a:lstStyle/>
        <a:p>
          <a:pPr rtl="1"/>
          <a:r>
            <a:rPr lang="ar-EG" sz="1800" dirty="0">
              <a:latin typeface="Alexandria Medium" pitchFamily="2" charset="-78"/>
              <a:cs typeface="Alexandria Medium" pitchFamily="2" charset="-78"/>
            </a:rPr>
            <a:t>إنتاج شعارات المنتجات </a:t>
          </a:r>
          <a:endParaRPr lang="en-US" sz="1800" dirty="0">
            <a:latin typeface="Alexandria Medium" pitchFamily="2" charset="-78"/>
            <a:cs typeface="Alexandria Medium" pitchFamily="2" charset="-78"/>
          </a:endParaRPr>
        </a:p>
      </dgm:t>
    </dgm:pt>
    <dgm:pt modelId="{36BF8157-F28C-4778-A023-DE71E1DA21AA}" type="sibTrans" cxnId="{9A9C0CFF-BC18-4747-8839-8E93F1E55997}">
      <dgm:prSet/>
      <dgm:spPr/>
      <dgm:t>
        <a:bodyPr/>
        <a:lstStyle/>
        <a:p>
          <a:endParaRPr lang="en-US"/>
        </a:p>
      </dgm:t>
    </dgm:pt>
    <dgm:pt modelId="{EDA0C31C-582D-484A-9A1D-48F35A3CD47F}" type="parTrans" cxnId="{9A9C0CFF-BC18-4747-8839-8E93F1E55997}">
      <dgm:prSet/>
      <dgm:spPr/>
      <dgm:t>
        <a:bodyPr/>
        <a:lstStyle/>
        <a:p>
          <a:endParaRPr lang="en-US"/>
        </a:p>
      </dgm:t>
    </dgm:pt>
    <dgm:pt modelId="{D9264816-3DEE-4B54-954B-44E82D539425}" type="pres">
      <dgm:prSet presAssocID="{0CA42C7C-2B7D-4CB7-9BA5-FD23D73572AB}" presName="linear" presStyleCnt="0">
        <dgm:presLayoutVars>
          <dgm:animLvl val="lvl"/>
          <dgm:resizeHandles val="exact"/>
        </dgm:presLayoutVars>
      </dgm:prSet>
      <dgm:spPr/>
    </dgm:pt>
    <dgm:pt modelId="{DB6A0E5A-B2FA-49D8-9424-C3E2587393F2}" type="pres">
      <dgm:prSet presAssocID="{E6225CC0-FAC5-4651-84E0-24B3253206AE}" presName="parentText" presStyleLbl="node1" presStyleIdx="0" presStyleCnt="2" custScaleX="100000" custScaleY="43622">
        <dgm:presLayoutVars>
          <dgm:chMax val="0"/>
          <dgm:bulletEnabled val="1"/>
        </dgm:presLayoutVars>
      </dgm:prSet>
      <dgm:spPr/>
    </dgm:pt>
    <dgm:pt modelId="{23B727C4-710D-4D3B-A082-21E26AAEFC54}" type="pres">
      <dgm:prSet presAssocID="{F2D5DBD2-FF01-4BAE-AD19-330AF5DE9C23}" presName="spacer" presStyleCnt="0"/>
      <dgm:spPr/>
    </dgm:pt>
    <dgm:pt modelId="{4530BC0C-87A0-433C-AB24-9AFB4BD6BDA2}" type="pres">
      <dgm:prSet presAssocID="{DF6F4BC9-26F6-45BA-8C89-756FD8235659}" presName="parentText" presStyleLbl="node1" presStyleIdx="1" presStyleCnt="2" custScaleY="50794">
        <dgm:presLayoutVars>
          <dgm:chMax val="0"/>
          <dgm:bulletEnabled val="1"/>
        </dgm:presLayoutVars>
      </dgm:prSet>
      <dgm:spPr/>
    </dgm:pt>
  </dgm:ptLst>
  <dgm:cxnLst>
    <dgm:cxn modelId="{04782551-A2A7-445F-964A-EF1C69334213}" type="presOf" srcId="{DF6F4BC9-26F6-45BA-8C89-756FD8235659}" destId="{4530BC0C-87A0-433C-AB24-9AFB4BD6BDA2}" srcOrd="0" destOrd="0" presId="urn:microsoft.com/office/officeart/2005/8/layout/vList2"/>
    <dgm:cxn modelId="{37642373-DCB4-439C-858A-EDEA0485D377}" srcId="{0CA42C7C-2B7D-4CB7-9BA5-FD23D73572AB}" destId="{E6225CC0-FAC5-4651-84E0-24B3253206AE}" srcOrd="0" destOrd="0" parTransId="{6ABF935D-E8D6-4365-BA07-D62E810CF6EF}" sibTransId="{F2D5DBD2-FF01-4BAE-AD19-330AF5DE9C23}"/>
    <dgm:cxn modelId="{1FFDAE7C-824B-482E-B85B-97A98EC92C92}" type="presOf" srcId="{E6225CC0-FAC5-4651-84E0-24B3253206AE}" destId="{DB6A0E5A-B2FA-49D8-9424-C3E2587393F2}"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9A9C0CFF-BC18-4747-8839-8E93F1E55997}" srcId="{0CA42C7C-2B7D-4CB7-9BA5-FD23D73572AB}" destId="{DF6F4BC9-26F6-45BA-8C89-756FD8235659}" srcOrd="1" destOrd="0" parTransId="{EDA0C31C-582D-484A-9A1D-48F35A3CD47F}" sibTransId="{36BF8157-F28C-4778-A023-DE71E1DA21AA}"/>
    <dgm:cxn modelId="{C9465778-5EF2-4D1B-8E84-838F2C375D1B}" type="presParOf" srcId="{D9264816-3DEE-4B54-954B-44E82D539425}" destId="{DB6A0E5A-B2FA-49D8-9424-C3E2587393F2}" srcOrd="0" destOrd="0" presId="urn:microsoft.com/office/officeart/2005/8/layout/vList2"/>
    <dgm:cxn modelId="{1C2E9057-C1F1-4750-9AAF-DB9E5B6A37D0}" type="presParOf" srcId="{D9264816-3DEE-4B54-954B-44E82D539425}" destId="{23B727C4-710D-4D3B-A082-21E26AAEFC54}" srcOrd="1" destOrd="0" presId="urn:microsoft.com/office/officeart/2005/8/layout/vList2"/>
    <dgm:cxn modelId="{796345FA-1BAC-4315-8B3A-7EBC032C7AB0}" type="presParOf" srcId="{D9264816-3DEE-4B54-954B-44E82D539425}" destId="{4530BC0C-87A0-433C-AB24-9AFB4BD6BDA2}"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610201"/>
          <a:ext cx="8478778"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الصورة في المحتوى التسويقي الرقمي</a:t>
          </a:r>
        </a:p>
      </dsp:txBody>
      <dsp:txXfrm>
        <a:off x="25911" y="1636112"/>
        <a:ext cx="8426956" cy="478970"/>
      </dsp:txXfrm>
    </dsp:sp>
    <dsp:sp modelId="{4530BC0C-87A0-433C-AB24-9AFB4BD6BDA2}">
      <dsp:nvSpPr>
        <dsp:cNvPr id="0" name=""/>
        <dsp:cNvSpPr/>
      </dsp:nvSpPr>
      <dsp:spPr>
        <a:xfrm>
          <a:off x="0" y="2328193"/>
          <a:ext cx="8478778" cy="618061"/>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شعارات المنتجات</a:t>
          </a:r>
          <a:r>
            <a:rPr lang="en-US" sz="1800" kern="1200" dirty="0">
              <a:latin typeface="Alexandria Medium" pitchFamily="2" charset="-78"/>
              <a:cs typeface="Alexandria Medium" pitchFamily="2" charset="-78"/>
            </a:rPr>
            <a:t> </a:t>
          </a:r>
          <a:r>
            <a:rPr lang="ar-EG" sz="1800" kern="1200" dirty="0">
              <a:latin typeface="Alexandria Medium" pitchFamily="2" charset="-78"/>
              <a:cs typeface="Alexandria Medium" pitchFamily="2" charset="-78"/>
            </a:rPr>
            <a:t>(اللوجو) </a:t>
          </a:r>
          <a:endParaRPr lang="en-US" sz="1800" kern="1200" dirty="0">
            <a:latin typeface="Alexandria Medium" pitchFamily="2" charset="-78"/>
            <a:cs typeface="Alexandria Medium" pitchFamily="2" charset="-78"/>
          </a:endParaRPr>
        </a:p>
      </dsp:txBody>
      <dsp:txXfrm>
        <a:off x="30171" y="2358364"/>
        <a:ext cx="8418436" cy="5577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6A0E5A-B2FA-49D8-9424-C3E2587393F2}">
      <dsp:nvSpPr>
        <dsp:cNvPr id="0" name=""/>
        <dsp:cNvSpPr/>
      </dsp:nvSpPr>
      <dsp:spPr>
        <a:xfrm>
          <a:off x="0" y="1507642"/>
          <a:ext cx="10515600" cy="530792"/>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الصورة في المحتوى التسويقي الرقمي</a:t>
          </a:r>
        </a:p>
      </dsp:txBody>
      <dsp:txXfrm>
        <a:off x="25911" y="1533553"/>
        <a:ext cx="10463778" cy="478970"/>
      </dsp:txXfrm>
    </dsp:sp>
    <dsp:sp modelId="{4530BC0C-87A0-433C-AB24-9AFB4BD6BDA2}">
      <dsp:nvSpPr>
        <dsp:cNvPr id="0" name=""/>
        <dsp:cNvSpPr/>
      </dsp:nvSpPr>
      <dsp:spPr>
        <a:xfrm>
          <a:off x="0" y="2225634"/>
          <a:ext cx="10515600" cy="618061"/>
        </a:xfrm>
        <a:prstGeom prst="roundRect">
          <a:avLst/>
        </a:prstGeom>
        <a:solidFill>
          <a:schemeClr val="accent1">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8580" tIns="68580" rIns="68580" bIns="68580" numCol="1" spcCol="1270" anchor="ctr" anchorCtr="0">
          <a:noAutofit/>
        </a:bodyPr>
        <a:lstStyle/>
        <a:p>
          <a:pPr marL="0" lvl="0" indent="0" algn="r" defTabSz="800100" rtl="1">
            <a:lnSpc>
              <a:spcPct val="90000"/>
            </a:lnSpc>
            <a:spcBef>
              <a:spcPct val="0"/>
            </a:spcBef>
            <a:spcAft>
              <a:spcPct val="35000"/>
            </a:spcAft>
            <a:buNone/>
          </a:pPr>
          <a:r>
            <a:rPr lang="ar-EG" sz="1800" kern="1200" dirty="0">
              <a:latin typeface="Alexandria Medium" pitchFamily="2" charset="-78"/>
              <a:cs typeface="Alexandria Medium" pitchFamily="2" charset="-78"/>
            </a:rPr>
            <a:t>إنتاج شعارات المنتجات </a:t>
          </a:r>
          <a:endParaRPr lang="en-US" sz="1800" kern="1200" dirty="0">
            <a:latin typeface="Alexandria Medium" pitchFamily="2" charset="-78"/>
            <a:cs typeface="Alexandria Medium" pitchFamily="2" charset="-78"/>
          </a:endParaRPr>
        </a:p>
      </dsp:txBody>
      <dsp:txXfrm>
        <a:off x="30171" y="2255805"/>
        <a:ext cx="10455258" cy="55771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gif"/><Relationship Id="rId2" Type="http://schemas.openxmlformats.org/officeDocument/2006/relationships/image" Target="../media/image42.gif"/><Relationship Id="rId1" Type="http://schemas.openxmlformats.org/officeDocument/2006/relationships/slideLayout" Target="../slideLayouts/slideLayout2.xml"/><Relationship Id="rId4" Type="http://schemas.openxmlformats.org/officeDocument/2006/relationships/hyperlink" Target="https://ar.photorobot.com/blog/360-product-photography"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stocksnap.io/" TargetMode="External"/><Relationship Id="rId13" Type="http://schemas.openxmlformats.org/officeDocument/2006/relationships/hyperlink" Target="https://stock.adobe.com/" TargetMode="External"/><Relationship Id="rId18" Type="http://schemas.openxmlformats.org/officeDocument/2006/relationships/image" Target="../media/image44.png"/><Relationship Id="rId3" Type="http://schemas.openxmlformats.org/officeDocument/2006/relationships/hyperlink" Target="https://freerangestock.com/" TargetMode="External"/><Relationship Id="rId7" Type="http://schemas.openxmlformats.org/officeDocument/2006/relationships/hyperlink" Target="https://www.lifeofpix.com/" TargetMode="External"/><Relationship Id="rId12" Type="http://schemas.openxmlformats.org/officeDocument/2006/relationships/hyperlink" Target="https://www.reshot.com/" TargetMode="External"/><Relationship Id="rId17" Type="http://schemas.openxmlformats.org/officeDocument/2006/relationships/hyperlink" Target="https://www.freepik.com/" TargetMode="External"/><Relationship Id="rId2" Type="http://schemas.openxmlformats.org/officeDocument/2006/relationships/image" Target="../media/image4.png"/><Relationship Id="rId16" Type="http://schemas.openxmlformats.org/officeDocument/2006/relationships/hyperlink" Target="https://www.rawpixel.com/" TargetMode="External"/><Relationship Id="rId1" Type="http://schemas.openxmlformats.org/officeDocument/2006/relationships/slideLayout" Target="../slideLayouts/slideLayout2.xml"/><Relationship Id="rId6" Type="http://schemas.openxmlformats.org/officeDocument/2006/relationships/hyperlink" Target="https://www.flickr.com/explore" TargetMode="External"/><Relationship Id="rId11" Type="http://schemas.openxmlformats.org/officeDocument/2006/relationships/hyperlink" Target="https://gratisography.com/" TargetMode="External"/><Relationship Id="rId5" Type="http://schemas.openxmlformats.org/officeDocument/2006/relationships/hyperlink" Target="https://www.pexels.com/" TargetMode="External"/><Relationship Id="rId15" Type="http://schemas.openxmlformats.org/officeDocument/2006/relationships/hyperlink" Target="https://stockcake.com/" TargetMode="External"/><Relationship Id="rId10" Type="http://schemas.openxmlformats.org/officeDocument/2006/relationships/hyperlink" Target="https://burst.shopify.com/" TargetMode="External"/><Relationship Id="rId4" Type="http://schemas.openxmlformats.org/officeDocument/2006/relationships/hyperlink" Target="https://unsplash.com/" TargetMode="External"/><Relationship Id="rId9" Type="http://schemas.openxmlformats.org/officeDocument/2006/relationships/hyperlink" Target="https://pixabay.com/" TargetMode="External"/><Relationship Id="rId14" Type="http://schemas.openxmlformats.org/officeDocument/2006/relationships/hyperlink" Target="https://www.vecteezy.com/"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45.gif"/><Relationship Id="rId3" Type="http://schemas.openxmlformats.org/officeDocument/2006/relationships/hyperlink" Target="https://fliphtml5.com/templates/" TargetMode="External"/><Relationship Id="rId7" Type="http://schemas.openxmlformats.org/officeDocument/2006/relationships/hyperlink" Target="https://gifmaker.me/"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ezgif.com/" TargetMode="External"/><Relationship Id="rId5" Type="http://schemas.openxmlformats.org/officeDocument/2006/relationships/hyperlink" Target="https://www.canva.com/create/gif-maker/" TargetMode="External"/><Relationship Id="rId4" Type="http://schemas.openxmlformats.org/officeDocument/2006/relationships/hyperlink" Target="https://giphy.com/"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starryai.com/app/create" TargetMode="External"/><Relationship Id="rId3" Type="http://schemas.openxmlformats.org/officeDocument/2006/relationships/hyperlink" Target="https://creator.nightcafe.studio/my-creations" TargetMode="External"/><Relationship Id="rId7" Type="http://schemas.openxmlformats.org/officeDocument/2006/relationships/hyperlink" Target="https://ideogram.ai/t/explore" TargetMode="External"/><Relationship Id="rId2" Type="http://schemas.openxmlformats.org/officeDocument/2006/relationships/hyperlink" Target="https://firefly.adobe.com/?ff_channel=adobe_com&amp;ff_campaign=ffly_homepage&amp;ff_source=firefly_seo" TargetMode="External"/><Relationship Id="rId1" Type="http://schemas.openxmlformats.org/officeDocument/2006/relationships/slideLayout" Target="../slideLayouts/slideLayout2.xml"/><Relationship Id="rId6" Type="http://schemas.openxmlformats.org/officeDocument/2006/relationships/hyperlink" Target="https://leonardo.ai/" TargetMode="External"/><Relationship Id="rId5" Type="http://schemas.openxmlformats.org/officeDocument/2006/relationships/hyperlink" Target="https://www.canva.com/ai-image-generator/" TargetMode="External"/><Relationship Id="rId4" Type="http://schemas.openxmlformats.org/officeDocument/2006/relationships/hyperlink" Target="https://www.craiyon.com/" TargetMode="External"/><Relationship Id="rId9" Type="http://schemas.openxmlformats.org/officeDocument/2006/relationships/hyperlink" Target="https://aitestkitchen.withgoogle.com/tools/image-fx"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hyperlink" Target="https://looka.com/logo-ideas/ai-logo-generator/" TargetMode="External"/><Relationship Id="rId13" Type="http://schemas.openxmlformats.org/officeDocument/2006/relationships/image" Target="../media/image4.png"/><Relationship Id="rId3" Type="http://schemas.openxmlformats.org/officeDocument/2006/relationships/hyperlink" Target="https://smashinglogo.com/en/" TargetMode="External"/><Relationship Id="rId7" Type="http://schemas.openxmlformats.org/officeDocument/2006/relationships/hyperlink" Target="https://www.logopony.com/" TargetMode="External"/><Relationship Id="rId12" Type="http://schemas.openxmlformats.org/officeDocument/2006/relationships/image" Target="../media/image48.png"/><Relationship Id="rId2" Type="http://schemas.openxmlformats.org/officeDocument/2006/relationships/hyperlink" Target="https://www.design.com/" TargetMode="External"/><Relationship Id="rId1" Type="http://schemas.openxmlformats.org/officeDocument/2006/relationships/slideLayout" Target="../slideLayouts/slideLayout2.xml"/><Relationship Id="rId6" Type="http://schemas.openxmlformats.org/officeDocument/2006/relationships/hyperlink" Target="https://www.logoai.com/logo-maker" TargetMode="External"/><Relationship Id="rId11" Type="http://schemas.openxmlformats.org/officeDocument/2006/relationships/hyperlink" Target="https://turbologo.com/" TargetMode="External"/><Relationship Id="rId5" Type="http://schemas.openxmlformats.org/officeDocument/2006/relationships/hyperlink" Target="https://www.brandcrowd.com/" TargetMode="External"/><Relationship Id="rId10" Type="http://schemas.openxmlformats.org/officeDocument/2006/relationships/hyperlink" Target="https://logomaster.ai/" TargetMode="External"/><Relationship Id="rId4" Type="http://schemas.openxmlformats.org/officeDocument/2006/relationships/hyperlink" Target="https://www.fiverr.com/logo-maker/" TargetMode="External"/><Relationship Id="rId9" Type="http://schemas.openxmlformats.org/officeDocument/2006/relationships/hyperlink" Target="https://brandmark.io/" TargetMode="Externa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12.xml"/><Relationship Id="rId5" Type="http://schemas.openxmlformats.org/officeDocument/2006/relationships/image" Target="../media/image5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الثامنة</a:t>
            </a:r>
            <a:endParaRPr lang="en-US" sz="2400" b="1" dirty="0">
              <a:solidFill>
                <a:schemeClr val="bg1"/>
              </a:solidFill>
              <a:latin typeface="Alexandria" charset="0"/>
              <a:cs typeface="Alexandria" charset="0"/>
            </a:endParaRPr>
          </a:p>
        </p:txBody>
      </p:sp>
      <p:sp>
        <p:nvSpPr>
          <p:cNvPr id="46" name="TextBox 45"/>
          <p:cNvSpPr txBox="1"/>
          <p:nvPr/>
        </p:nvSpPr>
        <p:spPr>
          <a:xfrm>
            <a:off x="-8833" y="4581784"/>
            <a:ext cx="5533887" cy="677108"/>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sz="2000" kern="0" dirty="0">
                <a:latin typeface="Simplified Arabic" panose="02020603050405020304" pitchFamily="18" charset="-78"/>
                <a:cs typeface="Alexandria" charset="0"/>
              </a:rPr>
              <a:t>إنتاج المحتوى التسويقي المرئي (الصور واللوجو)</a:t>
            </a: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mc:AlternateContent xmlns:mc="http://schemas.openxmlformats.org/markup-compatibility/2006" xmlns:p14="http://schemas.microsoft.com/office/powerpoint/2010/main">
    <mc:Choice Requires="p14">
      <p:transition spd="slow" p14:dur="2000" advTm="13947"/>
    </mc:Choice>
    <mc:Fallback xmlns="">
      <p:transition spd="slow" advTm="139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fontScale="90000"/>
          </a:bodyPr>
          <a:lstStyle/>
          <a:p>
            <a:pPr algn="ctr">
              <a:lnSpc>
                <a:spcPct val="150000"/>
              </a:lnSpc>
            </a:pPr>
            <a:r>
              <a:rPr lang="ar-EG" sz="2800" b="1" dirty="0">
                <a:latin typeface="Alexandria" pitchFamily="2" charset="-78"/>
                <a:cs typeface="Alexandria" pitchFamily="2" charset="-78"/>
              </a:rPr>
              <a:t>محتويات المحاضرة الثامنة</a:t>
            </a:r>
            <a:br>
              <a:rPr lang="ar-EG" sz="3200" b="1" dirty="0">
                <a:latin typeface="Alexandria" pitchFamily="2" charset="-78"/>
                <a:cs typeface="Alexandria" pitchFamily="2" charset="-78"/>
              </a:rPr>
            </a:br>
            <a:r>
              <a:rPr lang="ar-EG" sz="2700" b="1" dirty="0">
                <a:solidFill>
                  <a:srgbClr val="00AEEF"/>
                </a:solidFill>
                <a:latin typeface="Alexandria" pitchFamily="2" charset="-78"/>
                <a:cs typeface="Alexandria" pitchFamily="2" charset="-78"/>
              </a:rPr>
              <a:t> </a:t>
            </a:r>
            <a:r>
              <a:rPr lang="ar-EG" sz="2700" b="1" kern="0" dirty="0">
                <a:solidFill>
                  <a:srgbClr val="00AEEF"/>
                </a:solidFill>
                <a:latin typeface="Simplified Arabic" panose="02020603050405020304" pitchFamily="18" charset="-78"/>
                <a:cs typeface="Alexandria" charset="0"/>
              </a:rPr>
              <a:t>إنتاج المحتوى التسويقي المرئي</a:t>
            </a:r>
            <a:br>
              <a:rPr lang="ar-EG" sz="2400" b="1" kern="0" dirty="0">
                <a:solidFill>
                  <a:srgbClr val="00AEEF"/>
                </a:solidFill>
                <a:latin typeface="Simplified Arabic" panose="02020603050405020304" pitchFamily="18" charset="-78"/>
                <a:cs typeface="Alexandria" charset="0"/>
              </a:rPr>
            </a:br>
            <a:endParaRPr lang="en-US" sz="2700" b="1" dirty="0">
              <a:solidFill>
                <a:srgbClr val="00AEEF"/>
              </a:solidFill>
              <a:latin typeface="Alexandria" pitchFamily="2" charset="-78"/>
              <a:cs typeface="Alexandria" pitchFamily="2" charset="-78"/>
            </a:endParaRPr>
          </a:p>
        </p:txBody>
      </p:sp>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913652" y="2682082"/>
            <a:ext cx="2545689" cy="2584669"/>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aphicFrame>
        <p:nvGraphicFramePr>
          <p:cNvPr id="7" name="Content Placeholder 2">
            <a:extLst>
              <a:ext uri="{FF2B5EF4-FFF2-40B4-BE49-F238E27FC236}">
                <a16:creationId xmlns:a16="http://schemas.microsoft.com/office/drawing/2014/main" id="{CB0460C1-8AE1-7F1A-2F1E-5C17717CD86A}"/>
              </a:ext>
            </a:extLst>
          </p:cNvPr>
          <p:cNvGraphicFramePr>
            <a:graphicFrameLocks/>
          </p:cNvGraphicFramePr>
          <p:nvPr>
            <p:extLst>
              <p:ext uri="{D42A27DB-BD31-4B8C-83A1-F6EECF244321}">
                <p14:modId xmlns:p14="http://schemas.microsoft.com/office/powerpoint/2010/main" val="3638992795"/>
              </p:ext>
            </p:extLst>
          </p:nvPr>
        </p:nvGraphicFramePr>
        <p:xfrm>
          <a:off x="3231932" y="1591249"/>
          <a:ext cx="8478778" cy="4556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6FC0C-E583-07AF-30A1-61AADD8B5ADF}"/>
              </a:ext>
            </a:extLst>
          </p:cNvPr>
          <p:cNvSpPr>
            <a:spLocks noGrp="1"/>
          </p:cNvSpPr>
          <p:nvPr>
            <p:ph type="title"/>
          </p:nvPr>
        </p:nvSpPr>
        <p:spPr>
          <a:xfrm>
            <a:off x="838200" y="78828"/>
            <a:ext cx="10515600" cy="1325563"/>
          </a:xfrm>
        </p:spPr>
        <p:txBody>
          <a:bodyPr>
            <a:normAutofit/>
          </a:bodyPr>
          <a:lstStyle/>
          <a:p>
            <a:pPr algn="ctr"/>
            <a:r>
              <a:rPr lang="ar-EG" sz="2800" dirty="0">
                <a:latin typeface="Alexandria Medium" pitchFamily="2" charset="-78"/>
                <a:cs typeface="Alexandria Medium" pitchFamily="2" charset="-78"/>
              </a:rPr>
              <a:t>إنتاج المحتوى التسويقي المصور</a:t>
            </a:r>
            <a:endParaRPr lang="en-US" sz="2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0E47FD6D-A200-3BB0-1612-2958AE01B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6" name="Content Placeholder 5">
            <a:extLst>
              <a:ext uri="{FF2B5EF4-FFF2-40B4-BE49-F238E27FC236}">
                <a16:creationId xmlns:a16="http://schemas.microsoft.com/office/drawing/2014/main" id="{7B6BB3F8-4C99-0E73-4641-B876E630666D}"/>
              </a:ext>
            </a:extLst>
          </p:cNvPr>
          <p:cNvSpPr>
            <a:spLocks noGrp="1"/>
          </p:cNvSpPr>
          <p:nvPr>
            <p:ph idx="1"/>
          </p:nvPr>
        </p:nvSpPr>
        <p:spPr/>
        <p:txBody>
          <a:bodyPr>
            <a:normAutofit fontScale="70000" lnSpcReduction="20000"/>
          </a:bodyPr>
          <a:lstStyle/>
          <a:p>
            <a:pPr marL="0" indent="0" algn="r" rtl="1">
              <a:lnSpc>
                <a:spcPct val="150000"/>
              </a:lnSpc>
              <a:buNone/>
            </a:pPr>
            <a:r>
              <a:rPr lang="ar-EG" sz="2600" dirty="0">
                <a:latin typeface="Alexandria Medium" pitchFamily="2" charset="-78"/>
                <a:cs typeface="Alexandria Medium" pitchFamily="2" charset="-78"/>
              </a:rPr>
              <a:t>أفضل الممارسات التسويقية الرقمية في إنتاج الصورة:</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استخدام صور ذات جودة عالية وواضحة: قم باختيار صور عالية الجودة وواضحة تعكس الرسالة والعلامة التجارية بشكل جيد. تجنب الصور المشوشة أو ذات الجودة المنخفضة.</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التركيز على صور ذات صلة بالمنتج أو الخدمة: اختر صورًا تركز على المنتجات أو الخدمات التي تقدمها، مما يساعد في إبراز قيمتها للعملاء.</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استخدام صور إبداعية وفريدة: حاول استخدام صور إبداعية وفريدة من نوعها لجذب انتباه المشاهدين وإثارة اهتمامهم. تجنب الصور المكررة أو النمطية.</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مراعاة التوازن في استخدام النصوص والصور: وازن بين استخدام النصوص والصور بشكل فعال. لا تغرق في الكثير من النصوص وتجنب تشتيت انتباه المشاهد.</a:t>
            </a:r>
          </a:p>
          <a:p>
            <a:pPr algn="just" rtl="1">
              <a:lnSpc>
                <a:spcPct val="150000"/>
              </a:lnSpc>
              <a:buFont typeface="Wingdings" panose="05000000000000000000" pitchFamily="2" charset="2"/>
              <a:buChar char="ü"/>
            </a:pPr>
            <a:r>
              <a:rPr lang="ar-EG" sz="2200" dirty="0">
                <a:latin typeface="Alexandria Medium" pitchFamily="2" charset="-78"/>
                <a:cs typeface="Alexandria Medium" pitchFamily="2" charset="-78"/>
              </a:rPr>
              <a:t>مراعاة توافق الصور مع الرسالة التسويقية: تأكد من أن الصور المستخدمة تتماشى مع الرسالة التسويقية وتعزز الهدف المرجو.</a:t>
            </a:r>
          </a:p>
          <a:p>
            <a:pPr marL="0" indent="0" algn="r" rtl="1">
              <a:lnSpc>
                <a:spcPct val="150000"/>
              </a:lnSpc>
              <a:buNone/>
            </a:pPr>
            <a:endParaRPr lang="ar-EG" dirty="0">
              <a:latin typeface="Alexandria Medium" pitchFamily="2" charset="-78"/>
              <a:cs typeface="Alexandria Medium" pitchFamily="2" charset="-78"/>
            </a:endParaRPr>
          </a:p>
          <a:p>
            <a:pPr marL="0" indent="0" algn="r" rtl="1">
              <a:lnSpc>
                <a:spcPct val="150000"/>
              </a:lnSpc>
              <a:buNone/>
            </a:pPr>
            <a:endParaRPr lang="en-US" dirty="0">
              <a:latin typeface="Alexandria Medium" pitchFamily="2" charset="-78"/>
              <a:cs typeface="Alexandria Medium" pitchFamily="2" charset="-78"/>
            </a:endParaRPr>
          </a:p>
        </p:txBody>
      </p:sp>
    </p:spTree>
    <p:extLst>
      <p:ext uri="{BB962C8B-B14F-4D97-AF65-F5344CB8AC3E}">
        <p14:creationId xmlns:p14="http://schemas.microsoft.com/office/powerpoint/2010/main" val="29438439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19022-E47C-ABD9-F977-DCAB637E849F}"/>
              </a:ext>
            </a:extLst>
          </p:cNvPr>
          <p:cNvSpPr>
            <a:spLocks noGrp="1"/>
          </p:cNvSpPr>
          <p:nvPr>
            <p:ph type="title"/>
          </p:nvPr>
        </p:nvSpPr>
        <p:spPr>
          <a:xfrm>
            <a:off x="838200" y="204952"/>
            <a:ext cx="10515600" cy="1325563"/>
          </a:xfrm>
        </p:spPr>
        <p:txBody>
          <a:bodyPr>
            <a:normAutofit/>
          </a:bodyPr>
          <a:lstStyle/>
          <a:p>
            <a:pPr algn="ctr">
              <a:lnSpc>
                <a:spcPct val="150000"/>
              </a:lnSpc>
            </a:pPr>
            <a:r>
              <a:rPr lang="ar-EG" sz="2800" dirty="0">
                <a:latin typeface="Alexandria Medium" pitchFamily="2" charset="-78"/>
                <a:cs typeface="Alexandria Medium" pitchFamily="2" charset="-78"/>
              </a:rPr>
              <a:t>إنتاج المحتوى التسويقي المصور</a:t>
            </a:r>
            <a:endParaRPr lang="en-US" sz="2800" dirty="0">
              <a:solidFill>
                <a:srgbClr val="FF0000"/>
              </a:solidFill>
            </a:endParaRPr>
          </a:p>
        </p:txBody>
      </p:sp>
      <p:pic>
        <p:nvPicPr>
          <p:cNvPr id="3" name="Graphic 21">
            <a:extLst>
              <a:ext uri="{FF2B5EF4-FFF2-40B4-BE49-F238E27FC236}">
                <a16:creationId xmlns:a16="http://schemas.microsoft.com/office/drawing/2014/main" id="{CA1808F2-2142-EC23-6A14-CD80C2AC2A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6" name="Content Placeholder 5">
            <a:extLst>
              <a:ext uri="{FF2B5EF4-FFF2-40B4-BE49-F238E27FC236}">
                <a16:creationId xmlns:a16="http://schemas.microsoft.com/office/drawing/2014/main" id="{A88256D1-07A6-690A-34A2-B65C1A904E3A}"/>
              </a:ext>
            </a:extLst>
          </p:cNvPr>
          <p:cNvSpPr>
            <a:spLocks noGrp="1"/>
          </p:cNvSpPr>
          <p:nvPr>
            <p:ph idx="1"/>
          </p:nvPr>
        </p:nvSpPr>
        <p:spPr/>
        <p:txBody>
          <a:bodyPr>
            <a:normAutofit fontScale="55000" lnSpcReduction="20000"/>
          </a:bodyPr>
          <a:lstStyle/>
          <a:p>
            <a:pPr algn="r" rtl="1"/>
            <a:endParaRPr lang="ar-EG" dirty="0"/>
          </a:p>
          <a:p>
            <a:pPr marL="0" indent="0" algn="r" rtl="1">
              <a:buNone/>
            </a:pPr>
            <a:r>
              <a:rPr lang="ar-EG" sz="3300" dirty="0">
                <a:latin typeface="Alexandria Medium" pitchFamily="2" charset="-78"/>
                <a:cs typeface="Alexandria Medium" pitchFamily="2" charset="-78"/>
              </a:rPr>
              <a:t>أفضل الممارسات التسويقية الرقمية في إنتاج الصورة:</a:t>
            </a:r>
            <a:endParaRPr lang="ar-EG" sz="3300" dirty="0"/>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اختبار الصور والتحسين المستمر: قم بإجراء اختبارات على الصور المختلفة وقياس أدائها، ثم قم بتحسينها باستمرار لتحسين نتائج الحملات التسويقية.</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تطبيق التصميم المتجاوب: تأكد من أن الصور والمحتوى التسويقي المرئي يتكيف بشكل جيد مع مختلف الأجهزة والشاشات.</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استخدام الصور ذات التأثير العاطفي: حاول استخدام صور تستثير المشاعر والأحاسيس الإيجابية لدى المشاهدين.</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توفير سياق وتفاصيل للصور: قدم سياقًا وتفاصيل إضافية للصور لتعزيز الرسالة التسويقية والمعلومات المتعلقة بالمنتج.</a:t>
            </a:r>
          </a:p>
          <a:p>
            <a:pPr algn="r" rtl="1">
              <a:lnSpc>
                <a:spcPct val="170000"/>
              </a:lnSpc>
              <a:buFont typeface="Wingdings" panose="05000000000000000000" pitchFamily="2" charset="2"/>
              <a:buChar char="ü"/>
            </a:pPr>
            <a:r>
              <a:rPr lang="ar-EG" sz="2900" dirty="0">
                <a:latin typeface="Alexandria Medium" pitchFamily="2" charset="-78"/>
                <a:cs typeface="Alexandria Medium" pitchFamily="2" charset="-78"/>
              </a:rPr>
              <a:t>مراعاة القوانين والتراخيص: تأكد من الحصول على التراخيص اللازمة واحترام حقوق الملكية الفكرية </a:t>
            </a:r>
            <a:endParaRPr lang="en-US" sz="2900" dirty="0">
              <a:latin typeface="Alexandria Medium" pitchFamily="2" charset="-78"/>
              <a:cs typeface="Alexandria Medium" pitchFamily="2" charset="-78"/>
            </a:endParaRPr>
          </a:p>
        </p:txBody>
      </p:sp>
    </p:spTree>
    <p:extLst>
      <p:ext uri="{BB962C8B-B14F-4D97-AF65-F5344CB8AC3E}">
        <p14:creationId xmlns:p14="http://schemas.microsoft.com/office/powerpoint/2010/main" val="1777729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ADB6D-DC57-30B1-4A24-AAEDE91F45DC}"/>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إنتاج المحتوى التسويقي المصور</a:t>
            </a:r>
            <a:endParaRPr lang="en-US" sz="2800" dirty="0"/>
          </a:p>
        </p:txBody>
      </p:sp>
      <p:pic>
        <p:nvPicPr>
          <p:cNvPr id="3" name="Graphic 21">
            <a:extLst>
              <a:ext uri="{FF2B5EF4-FFF2-40B4-BE49-F238E27FC236}">
                <a16:creationId xmlns:a16="http://schemas.microsoft.com/office/drawing/2014/main" id="{8E78F938-12E3-D7EC-8666-78EF6B27B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6" name="Content Placeholder 5">
            <a:extLst>
              <a:ext uri="{FF2B5EF4-FFF2-40B4-BE49-F238E27FC236}">
                <a16:creationId xmlns:a16="http://schemas.microsoft.com/office/drawing/2014/main" id="{F53B631E-769E-307F-DECD-42D65DDE45AA}"/>
              </a:ext>
            </a:extLst>
          </p:cNvPr>
          <p:cNvSpPr>
            <a:spLocks noGrp="1"/>
          </p:cNvSpPr>
          <p:nvPr>
            <p:ph idx="1"/>
          </p:nvPr>
        </p:nvSpPr>
        <p:spPr/>
        <p:txBody>
          <a:bodyPr/>
          <a:lstStyle/>
          <a:p>
            <a:pPr algn="r" rtl="1"/>
            <a:r>
              <a:rPr lang="ar-EG" sz="1800" dirty="0">
                <a:latin typeface="Alexandria Medium" pitchFamily="2" charset="-78"/>
                <a:cs typeface="Alexandria Medium" pitchFamily="2" charset="-78"/>
              </a:rPr>
              <a:t>أفضل الممارسات التسويقية الرقمية في إنتاج الصورة:</a:t>
            </a:r>
          </a:p>
          <a:p>
            <a:pPr marL="0" indent="0" algn="r" rtl="1">
              <a:buNone/>
            </a:pPr>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لا تستخدم الصور التي تحتوى على ألوان كثيرة مشتتة للانتباه.</a:t>
            </a:r>
          </a:p>
          <a:p>
            <a:pPr algn="r" rtl="1"/>
            <a:r>
              <a:rPr lang="ar-EG" sz="1800" dirty="0">
                <a:latin typeface="Alexandria Medium" pitchFamily="2" charset="-78"/>
                <a:cs typeface="Alexandria Medium" pitchFamily="2" charset="-78"/>
              </a:rPr>
              <a:t>استخدم قاعدة التثليث في التقاط الصور التسويقية </a:t>
            </a:r>
            <a:r>
              <a:rPr lang="en-US" sz="1800" dirty="0">
                <a:latin typeface="Alexandria Medium" pitchFamily="2" charset="-78"/>
                <a:cs typeface="Alexandria Medium" pitchFamily="2" charset="-78"/>
              </a:rPr>
              <a:t>Rule of Thirds</a:t>
            </a:r>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استخدم قاعدة النسب الذهبية </a:t>
            </a:r>
            <a:r>
              <a:rPr lang="ar-EG" sz="1800" dirty="0" err="1">
                <a:latin typeface="Alexandria Medium" pitchFamily="2" charset="-78"/>
                <a:cs typeface="Alexandria Medium" pitchFamily="2" charset="-78"/>
              </a:rPr>
              <a:t>فى</a:t>
            </a:r>
            <a:r>
              <a:rPr lang="ar-EG" sz="1800" dirty="0">
                <a:latin typeface="Alexandria Medium" pitchFamily="2" charset="-78"/>
                <a:cs typeface="Alexandria Medium" pitchFamily="2" charset="-78"/>
              </a:rPr>
              <a:t> التقاط الصور التسويقية </a:t>
            </a:r>
            <a:r>
              <a:rPr lang="en-US" sz="1800" dirty="0">
                <a:latin typeface="Alexandria Medium" pitchFamily="2" charset="-78"/>
                <a:cs typeface="Alexandria Medium" pitchFamily="2" charset="-78"/>
              </a:rPr>
              <a:t>the golden ratio</a:t>
            </a:r>
            <a:endParaRPr lang="ar-EG" sz="1800" dirty="0"/>
          </a:p>
          <a:p>
            <a:endParaRPr lang="en-US" dirty="0"/>
          </a:p>
        </p:txBody>
      </p:sp>
    </p:spTree>
    <p:extLst>
      <p:ext uri="{BB962C8B-B14F-4D97-AF65-F5344CB8AC3E}">
        <p14:creationId xmlns:p14="http://schemas.microsoft.com/office/powerpoint/2010/main" val="5702457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84F53862-547D-99D4-B5BC-B271878C1B3B}"/>
              </a:ext>
            </a:extLst>
          </p:cNvPr>
          <p:cNvSpPr>
            <a:spLocks noGrp="1"/>
          </p:cNvSpPr>
          <p:nvPr>
            <p:ph type="title"/>
          </p:nvPr>
        </p:nvSpPr>
        <p:spPr>
          <a:xfrm>
            <a:off x="838200" y="365125"/>
            <a:ext cx="10515600" cy="1325563"/>
          </a:xfrm>
        </p:spPr>
        <p:txBody>
          <a:bodyPr>
            <a:noAutofit/>
          </a:bodyPr>
          <a:lstStyle/>
          <a:p>
            <a:pPr algn="ctr"/>
            <a:r>
              <a:rPr lang="ar-EG" sz="2800" dirty="0">
                <a:latin typeface="Alexandria Medium" pitchFamily="2" charset="-78"/>
                <a:cs typeface="Alexandria Medium" pitchFamily="2" charset="-78"/>
              </a:rPr>
              <a:t>قاعدة التثليث في </a:t>
            </a:r>
            <a:r>
              <a:rPr lang="ar-EG" sz="2800" dirty="0" err="1">
                <a:latin typeface="Alexandria Medium" pitchFamily="2" charset="-78"/>
                <a:cs typeface="Alexandria Medium" pitchFamily="2" charset="-78"/>
              </a:rPr>
              <a:t>إلتقاط</a:t>
            </a:r>
            <a:r>
              <a:rPr lang="ar-EG" sz="2800" dirty="0">
                <a:latin typeface="Alexandria Medium" pitchFamily="2" charset="-78"/>
                <a:cs typeface="Alexandria Medium" pitchFamily="2" charset="-78"/>
              </a:rPr>
              <a:t> الصور التسويقية </a:t>
            </a:r>
            <a:endParaRPr lang="en-US" sz="28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07D5CB50-056C-C6BC-8BD8-30F5F17330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1455" y="5781657"/>
            <a:ext cx="2305141" cy="1076343"/>
          </a:xfrm>
          <a:prstGeom prst="rect">
            <a:avLst/>
          </a:prstGeom>
        </p:spPr>
      </p:pic>
      <p:sp>
        <p:nvSpPr>
          <p:cNvPr id="3" name="Content Placeholder 2">
            <a:extLst>
              <a:ext uri="{FF2B5EF4-FFF2-40B4-BE49-F238E27FC236}">
                <a16:creationId xmlns:a16="http://schemas.microsoft.com/office/drawing/2014/main" id="{BC145709-8687-4FC8-689A-CB62B9AA71B5}"/>
              </a:ext>
            </a:extLst>
          </p:cNvPr>
          <p:cNvSpPr>
            <a:spLocks noGrp="1"/>
          </p:cNvSpPr>
          <p:nvPr>
            <p:ph idx="1"/>
          </p:nvPr>
        </p:nvSpPr>
        <p:spPr/>
        <p:txBody>
          <a:bodyPr>
            <a:normAutofit/>
          </a:bodyPr>
          <a:lstStyle/>
          <a:p>
            <a:pPr algn="just" rtl="1">
              <a:lnSpc>
                <a:spcPct val="150000"/>
              </a:lnSpc>
            </a:pPr>
            <a:r>
              <a:rPr lang="ar-EG" sz="1800" dirty="0">
                <a:latin typeface="Alexandria Medium" pitchFamily="2" charset="-78"/>
                <a:cs typeface="Alexandria Medium" pitchFamily="2" charset="-78"/>
              </a:rPr>
              <a:t>قاعدة التثليث أو الأثلاث من القواعد الأكثر شيوعاً في التصوير الفوتوغرافي، وواحدة من أسهل قواعد التصوير وأنجحها في </a:t>
            </a:r>
            <a:r>
              <a:rPr lang="ar-EG" sz="1800" dirty="0" err="1">
                <a:latin typeface="Alexandria Medium" pitchFamily="2" charset="-78"/>
                <a:cs typeface="Alexandria Medium" pitchFamily="2" charset="-78"/>
              </a:rPr>
              <a:t>الإستخدام</a:t>
            </a:r>
            <a:r>
              <a:rPr lang="ar-EG" sz="1800" dirty="0">
                <a:latin typeface="Alexandria Medium" pitchFamily="2" charset="-78"/>
                <a:cs typeface="Alexandria Medium" pitchFamily="2" charset="-78"/>
              </a:rPr>
              <a:t>، حيث أن القاعدة ببساطة هي تقسيم الصورة بالتساوي إلى ثلاثة أقسام أفقياً وعمودياً، وذلك من خلال وضع خطان عموديان وخطان أفقيان، بحيث ستكون هذه الخطوط الأربعة أو زوايا تقاطعها هي المكان الذي يمكن فيه وضع العناصر الرئيسية والأساسية في الصورة، وذلك لإنشاء صورة قوية وواضحة وجعل الهدف فيها بمكان لافت </a:t>
            </a:r>
            <a:r>
              <a:rPr lang="ar-EG" sz="1800" dirty="0" err="1">
                <a:latin typeface="Alexandria Medium" pitchFamily="2" charset="-78"/>
                <a:cs typeface="Alexandria Medium" pitchFamily="2" charset="-78"/>
              </a:rPr>
              <a:t>للإنتباه</a:t>
            </a:r>
            <a:r>
              <a:rPr lang="ar-EG" sz="1800" dirty="0">
                <a:latin typeface="Alexandria Medium" pitchFamily="2" charset="-78"/>
                <a:cs typeface="Alexandria Medium" pitchFamily="2" charset="-78"/>
              </a:rPr>
              <a:t>.</a:t>
            </a:r>
          </a:p>
          <a:p>
            <a:pPr algn="just" rtl="1">
              <a:lnSpc>
                <a:spcPct val="150000"/>
              </a:lnSpc>
            </a:pPr>
            <a:r>
              <a:rPr lang="ar-EG" sz="1800" dirty="0">
                <a:latin typeface="Alexandria Medium" pitchFamily="2" charset="-78"/>
                <a:cs typeface="Alexandria Medium" pitchFamily="2" charset="-78"/>
              </a:rPr>
              <a:t>يُمكن إظهار هذه الخطوط الوهمية في شاشة الكاميرا من خلال تفعيل الخيار </a:t>
            </a:r>
            <a:r>
              <a:rPr lang="en-US" sz="1800" b="1" dirty="0">
                <a:latin typeface="Alexandria Medium" pitchFamily="2" charset="-78"/>
                <a:cs typeface="Alexandria Medium" pitchFamily="2" charset="-78"/>
              </a:rPr>
              <a:t>Grids 3*3</a:t>
            </a: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في القائمة، ويمكن إظهارها في شاشة الجوال أثناء </a:t>
            </a:r>
            <a:r>
              <a:rPr lang="ar-EG" sz="1800" dirty="0" err="1">
                <a:latin typeface="Alexandria Medium" pitchFamily="2" charset="-78"/>
                <a:cs typeface="Alexandria Medium" pitchFamily="2" charset="-78"/>
              </a:rPr>
              <a:t>إلتقاط</a:t>
            </a:r>
            <a:r>
              <a:rPr lang="ar-EG" sz="1800" dirty="0">
                <a:latin typeface="Alexandria Medium" pitchFamily="2" charset="-78"/>
                <a:cs typeface="Alexandria Medium" pitchFamily="2" charset="-78"/>
              </a:rPr>
              <a:t> الصور من إعدادات الكاميرا، ومن الممكن أن يقوم المصور </a:t>
            </a:r>
            <a:r>
              <a:rPr lang="ar-EG" sz="1800" dirty="0" err="1">
                <a:latin typeface="Alexandria Medium" pitchFamily="2" charset="-78"/>
                <a:cs typeface="Alexandria Medium" pitchFamily="2" charset="-78"/>
              </a:rPr>
              <a:t>بإلتقاط</a:t>
            </a:r>
            <a:r>
              <a:rPr lang="ar-EG" sz="1800" dirty="0">
                <a:latin typeface="Alexandria Medium" pitchFamily="2" charset="-78"/>
                <a:cs typeface="Alexandria Medium" pitchFamily="2" charset="-78"/>
              </a:rPr>
              <a:t> الصور </a:t>
            </a:r>
            <a:r>
              <a:rPr lang="ar-EG" sz="1800" dirty="0" err="1">
                <a:latin typeface="Alexandria Medium" pitchFamily="2" charset="-78"/>
                <a:cs typeface="Alexandria Medium" pitchFamily="2" charset="-78"/>
              </a:rPr>
              <a:t>بإستخدام</a:t>
            </a:r>
            <a:r>
              <a:rPr lang="ar-EG" sz="1800" dirty="0">
                <a:latin typeface="Alexandria Medium" pitchFamily="2" charset="-78"/>
                <a:cs typeface="Alexandria Medium" pitchFamily="2" charset="-78"/>
              </a:rPr>
              <a:t> قاعدة التثليث بدون تفعيل هذه الخطوط، فقط بتخيلها </a:t>
            </a:r>
            <a:r>
              <a:rPr lang="ar-EG" sz="1800" dirty="0" err="1">
                <a:latin typeface="Alexandria Medium" pitchFamily="2" charset="-78"/>
                <a:cs typeface="Alexandria Medium" pitchFamily="2" charset="-78"/>
              </a:rPr>
              <a:t>وإلتقاط</a:t>
            </a:r>
            <a:r>
              <a:rPr lang="ar-EG" sz="1800" dirty="0">
                <a:latin typeface="Alexandria Medium" pitchFamily="2" charset="-78"/>
                <a:cs typeface="Alexandria Medium" pitchFamily="2" charset="-78"/>
              </a:rPr>
              <a:t> الصورة بناءً على وجودها بشكل وهمي.</a:t>
            </a:r>
            <a:endParaRPr lang="en-US" sz="1800" dirty="0">
              <a:latin typeface="Alexandria Medium" pitchFamily="2" charset="-78"/>
              <a:cs typeface="Alexandria Medium" pitchFamily="2" charset="-78"/>
            </a:endParaRPr>
          </a:p>
        </p:txBody>
      </p:sp>
    </p:spTree>
    <p:extLst>
      <p:ext uri="{BB962C8B-B14F-4D97-AF65-F5344CB8AC3E}">
        <p14:creationId xmlns:p14="http://schemas.microsoft.com/office/powerpoint/2010/main" val="8411161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38CDDDE-06A2-CC97-AF01-8FB67C0C988B}"/>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أمثلة لقاعدة التثليث</a:t>
            </a:r>
            <a:endParaRPr lang="en-US" sz="2800" dirty="0">
              <a:latin typeface="Alexandria Medium" pitchFamily="2" charset="-78"/>
              <a:cs typeface="Alexandria Medium" pitchFamily="2" charset="-78"/>
            </a:endParaRPr>
          </a:p>
        </p:txBody>
      </p:sp>
      <p:pic>
        <p:nvPicPr>
          <p:cNvPr id="2" name="Graphic 21">
            <a:extLst>
              <a:ext uri="{FF2B5EF4-FFF2-40B4-BE49-F238E27FC236}">
                <a16:creationId xmlns:a16="http://schemas.microsoft.com/office/drawing/2014/main" id="{5422A0AD-73CE-8E97-A311-727F4E34DC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pic>
        <p:nvPicPr>
          <p:cNvPr id="8" name="Content Placeholder 7">
            <a:extLst>
              <a:ext uri="{FF2B5EF4-FFF2-40B4-BE49-F238E27FC236}">
                <a16:creationId xmlns:a16="http://schemas.microsoft.com/office/drawing/2014/main" id="{20D79557-68FB-9AEE-CF50-6F46873AB81C}"/>
              </a:ext>
            </a:extLst>
          </p:cNvPr>
          <p:cNvPicPr>
            <a:picLocks noGrp="1" noChangeAspect="1"/>
          </p:cNvPicPr>
          <p:nvPr>
            <p:ph idx="1"/>
          </p:nvPr>
        </p:nvPicPr>
        <p:blipFill>
          <a:blip r:embed="rId3"/>
          <a:stretch>
            <a:fillRect/>
          </a:stretch>
        </p:blipFill>
        <p:spPr>
          <a:xfrm>
            <a:off x="507008" y="1690688"/>
            <a:ext cx="10846792" cy="4084015"/>
          </a:xfrm>
        </p:spPr>
      </p:pic>
    </p:spTree>
    <p:extLst>
      <p:ext uri="{BB962C8B-B14F-4D97-AF65-F5344CB8AC3E}">
        <p14:creationId xmlns:p14="http://schemas.microsoft.com/office/powerpoint/2010/main" val="7751427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4CE28-1028-DF86-CFE4-3EDB3E9794B2}"/>
              </a:ext>
            </a:extLst>
          </p:cNvPr>
          <p:cNvSpPr>
            <a:spLocks noGrp="1"/>
          </p:cNvSpPr>
          <p:nvPr>
            <p:ph type="title"/>
          </p:nvPr>
        </p:nvSpPr>
        <p:spPr/>
        <p:txBody>
          <a:bodyPr>
            <a:noAutofit/>
          </a:bodyPr>
          <a:lstStyle/>
          <a:p>
            <a:pPr algn="ctr"/>
            <a:r>
              <a:rPr lang="ar-EG" sz="2800" dirty="0">
                <a:latin typeface="Alexandria Medium" pitchFamily="2" charset="-78"/>
                <a:cs typeface="Alexandria Medium" pitchFamily="2" charset="-78"/>
              </a:rPr>
              <a:t>أمثلة لقاعدة التثليث</a:t>
            </a:r>
            <a:endParaRPr lang="en-US" sz="2800" dirty="0"/>
          </a:p>
        </p:txBody>
      </p:sp>
      <p:pic>
        <p:nvPicPr>
          <p:cNvPr id="7" name="Content Placeholder 6">
            <a:extLst>
              <a:ext uri="{FF2B5EF4-FFF2-40B4-BE49-F238E27FC236}">
                <a16:creationId xmlns:a16="http://schemas.microsoft.com/office/drawing/2014/main" id="{EB5F2C44-BB93-BA33-F085-1C67A7B132B9}"/>
              </a:ext>
            </a:extLst>
          </p:cNvPr>
          <p:cNvPicPr>
            <a:picLocks noGrp="1" noChangeAspect="1"/>
          </p:cNvPicPr>
          <p:nvPr>
            <p:ph idx="1"/>
          </p:nvPr>
        </p:nvPicPr>
        <p:blipFill>
          <a:blip r:embed="rId2"/>
          <a:stretch>
            <a:fillRect/>
          </a:stretch>
        </p:blipFill>
        <p:spPr>
          <a:xfrm>
            <a:off x="2159876" y="1805004"/>
            <a:ext cx="7447183" cy="4822079"/>
          </a:xfrm>
        </p:spPr>
      </p:pic>
      <p:pic>
        <p:nvPicPr>
          <p:cNvPr id="3" name="Graphic 21">
            <a:extLst>
              <a:ext uri="{FF2B5EF4-FFF2-40B4-BE49-F238E27FC236}">
                <a16:creationId xmlns:a16="http://schemas.microsoft.com/office/drawing/2014/main" id="{AD88A8A9-5021-8BDD-43C6-847AE30EDF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9078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AF0EFB5-C51A-8364-9617-B0A05E6542F4}"/>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أمثلة لقاعدة التثليث</a:t>
            </a:r>
            <a:endParaRPr lang="en-US" sz="2800" dirty="0"/>
          </a:p>
        </p:txBody>
      </p:sp>
      <p:pic>
        <p:nvPicPr>
          <p:cNvPr id="2" name="Graphic 21">
            <a:extLst>
              <a:ext uri="{FF2B5EF4-FFF2-40B4-BE49-F238E27FC236}">
                <a16:creationId xmlns:a16="http://schemas.microsoft.com/office/drawing/2014/main" id="{9AA60225-0983-EE4E-FF9D-275D6585FC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pic>
        <p:nvPicPr>
          <p:cNvPr id="8" name="Content Placeholder 7" descr="A person standing on a rock at the beach&#10;&#10;Description automatically generated">
            <a:extLst>
              <a:ext uri="{FF2B5EF4-FFF2-40B4-BE49-F238E27FC236}">
                <a16:creationId xmlns:a16="http://schemas.microsoft.com/office/drawing/2014/main" id="{064D0230-875D-C7E9-BDDE-72361EE3BC1E}"/>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6889965" y="2143968"/>
            <a:ext cx="4759852" cy="3184408"/>
          </a:xfrm>
        </p:spPr>
      </p:pic>
      <p:pic>
        <p:nvPicPr>
          <p:cNvPr id="4" name="Picture 3" descr="A person standing on a dock&#10;&#10;Description automatically generated">
            <a:extLst>
              <a:ext uri="{FF2B5EF4-FFF2-40B4-BE49-F238E27FC236}">
                <a16:creationId xmlns:a16="http://schemas.microsoft.com/office/drawing/2014/main" id="{81642235-C7CB-2FA9-6ED0-ADFBEC65D0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2183" y="2143966"/>
            <a:ext cx="5657580" cy="3184409"/>
          </a:xfrm>
          <a:prstGeom prst="rect">
            <a:avLst/>
          </a:prstGeom>
        </p:spPr>
      </p:pic>
    </p:spTree>
    <p:extLst>
      <p:ext uri="{BB962C8B-B14F-4D97-AF65-F5344CB8AC3E}">
        <p14:creationId xmlns:p14="http://schemas.microsoft.com/office/powerpoint/2010/main" val="14074303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05B2A75-BB8F-1EF1-16E9-48EDA5DC1256}"/>
              </a:ext>
            </a:extLst>
          </p:cNvPr>
          <p:cNvSpPr>
            <a:spLocks noGrp="1"/>
          </p:cNvSpPr>
          <p:nvPr>
            <p:ph type="title"/>
          </p:nvPr>
        </p:nvSpPr>
        <p:spPr>
          <a:xfrm>
            <a:off x="838200" y="365125"/>
            <a:ext cx="10515600" cy="1325563"/>
          </a:xfrm>
        </p:spPr>
        <p:txBody>
          <a:bodyPr>
            <a:noAutofit/>
          </a:bodyPr>
          <a:lstStyle/>
          <a:p>
            <a:pPr algn="ctr" rtl="1"/>
            <a:r>
              <a:rPr lang="ar-EG" sz="2800" dirty="0">
                <a:latin typeface="Alexandria Medium" pitchFamily="2" charset="-78"/>
                <a:cs typeface="Alexandria Medium" pitchFamily="2" charset="-78"/>
              </a:rPr>
              <a:t>أمثلة لقاعدة التثليث</a:t>
            </a:r>
            <a:endParaRPr lang="en-US" sz="2800" dirty="0"/>
          </a:p>
        </p:txBody>
      </p:sp>
      <p:pic>
        <p:nvPicPr>
          <p:cNvPr id="7" name="Graphic 21">
            <a:extLst>
              <a:ext uri="{FF2B5EF4-FFF2-40B4-BE49-F238E27FC236}">
                <a16:creationId xmlns:a16="http://schemas.microsoft.com/office/drawing/2014/main" id="{986A6F3B-A17E-BEBE-FADC-79F421782C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10" name="Picture 9" descr="A white cup with red dots&#10;&#10;Description automatically generated">
            <a:extLst>
              <a:ext uri="{FF2B5EF4-FFF2-40B4-BE49-F238E27FC236}">
                <a16:creationId xmlns:a16="http://schemas.microsoft.com/office/drawing/2014/main" id="{A801291E-3E9E-F173-7528-DD79C19135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4931" y="2281270"/>
            <a:ext cx="5531069" cy="3424509"/>
          </a:xfrm>
          <a:prstGeom prst="rect">
            <a:avLst/>
          </a:prstGeom>
        </p:spPr>
      </p:pic>
      <p:pic>
        <p:nvPicPr>
          <p:cNvPr id="12" name="Picture 11" descr="A cup of coffee with a cross-section of the cross&#10;&#10;Description automatically generated">
            <a:extLst>
              <a:ext uri="{FF2B5EF4-FFF2-40B4-BE49-F238E27FC236}">
                <a16:creationId xmlns:a16="http://schemas.microsoft.com/office/drawing/2014/main" id="{E4FB6CF1-6563-540C-56D3-14D0EC722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0966" y="1690688"/>
            <a:ext cx="4457025" cy="4457025"/>
          </a:xfrm>
          <a:prstGeom prst="rect">
            <a:avLst/>
          </a:prstGeom>
        </p:spPr>
      </p:pic>
    </p:spTree>
    <p:extLst>
      <p:ext uri="{BB962C8B-B14F-4D97-AF65-F5344CB8AC3E}">
        <p14:creationId xmlns:p14="http://schemas.microsoft.com/office/powerpoint/2010/main" val="3445199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F47FD693-6AF0-F972-07B5-15A5ECCB5AC8}"/>
              </a:ext>
            </a:extLst>
          </p:cNvPr>
          <p:cNvSpPr>
            <a:spLocks noGrp="1"/>
          </p:cNvSpPr>
          <p:nvPr>
            <p:ph type="title"/>
          </p:nvPr>
        </p:nvSpPr>
        <p:spPr>
          <a:xfrm>
            <a:off x="838200" y="365125"/>
            <a:ext cx="10515600" cy="1325563"/>
          </a:xfrm>
        </p:spPr>
        <p:txBody>
          <a:bodyPr>
            <a:noAutofit/>
          </a:bodyPr>
          <a:lstStyle/>
          <a:p>
            <a:pPr algn="ctr" rtl="1"/>
            <a:r>
              <a:rPr lang="ar-EG" sz="2800" b="1" dirty="0">
                <a:latin typeface="Alexandria Medium" pitchFamily="2" charset="-78"/>
                <a:cs typeface="Alexandria Medium" pitchFamily="2" charset="-78"/>
              </a:rPr>
              <a:t>قاعدة النسب الذهبية (فيبوناتشي)</a:t>
            </a:r>
            <a:endParaRPr lang="en-US" sz="2800" b="1" dirty="0">
              <a:latin typeface="Alexandria Medium" pitchFamily="2" charset="-78"/>
              <a:cs typeface="Alexandria Medium" pitchFamily="2" charset="-78"/>
            </a:endParaRPr>
          </a:p>
        </p:txBody>
      </p:sp>
      <p:pic>
        <p:nvPicPr>
          <p:cNvPr id="4" name="Content Placeholder 3" descr="A collage of different images of spirals&#10;&#10;Description automatically generated">
            <a:extLst>
              <a:ext uri="{FF2B5EF4-FFF2-40B4-BE49-F238E27FC236}">
                <a16:creationId xmlns:a16="http://schemas.microsoft.com/office/drawing/2014/main" id="{6AE49326-6100-95B4-FB3D-552D5DFE16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18338" y="3193403"/>
            <a:ext cx="4727028" cy="3145622"/>
          </a:xfrm>
        </p:spPr>
      </p:pic>
      <p:sp>
        <p:nvSpPr>
          <p:cNvPr id="6" name="TextBox 5">
            <a:extLst>
              <a:ext uri="{FF2B5EF4-FFF2-40B4-BE49-F238E27FC236}">
                <a16:creationId xmlns:a16="http://schemas.microsoft.com/office/drawing/2014/main" id="{35A1E782-B259-F93E-709E-305F45FE401E}"/>
              </a:ext>
            </a:extLst>
          </p:cNvPr>
          <p:cNvSpPr txBox="1"/>
          <p:nvPr/>
        </p:nvSpPr>
        <p:spPr>
          <a:xfrm>
            <a:off x="662152" y="1201957"/>
            <a:ext cx="10691648" cy="1291957"/>
          </a:xfrm>
          <a:prstGeom prst="rect">
            <a:avLst/>
          </a:prstGeom>
          <a:noFill/>
        </p:spPr>
        <p:txBody>
          <a:bodyPr wrap="square">
            <a:spAutoFit/>
          </a:bodyPr>
          <a:lstStyle/>
          <a:p>
            <a:pPr algn="r" rtl="1">
              <a:lnSpc>
                <a:spcPct val="150000"/>
              </a:lnSpc>
              <a:buFont typeface="+mj-lt"/>
              <a:buAutoNum type="arabicPeriod"/>
            </a:pPr>
            <a:endParaRPr lang="ar-EG" dirty="0">
              <a:latin typeface="Alexandria Medium" pitchFamily="2" charset="-78"/>
              <a:cs typeface="Alexandria Medium" pitchFamily="2" charset="-78"/>
            </a:endParaRPr>
          </a:p>
          <a:p>
            <a:pPr algn="r" rtl="1">
              <a:lnSpc>
                <a:spcPct val="150000"/>
              </a:lnSpc>
              <a:buFont typeface="Arial" panose="020B0604020202020204" pitchFamily="34" charset="0"/>
              <a:buChar char="•"/>
            </a:pPr>
            <a:r>
              <a:rPr lang="ar-EG" dirty="0">
                <a:latin typeface="Alexandria Medium" pitchFamily="2" charset="-78"/>
                <a:cs typeface="Alexandria Medium" pitchFamily="2" charset="-78"/>
              </a:rPr>
              <a:t>يتم تقسيم الإطار إلى أجزاء باستخدام خطوط وهمية، بحيث تشكل نسبة 1:1.618 (النسبة الذهبية).</a:t>
            </a:r>
          </a:p>
          <a:p>
            <a:pPr algn="r" rtl="1">
              <a:lnSpc>
                <a:spcPct val="150000"/>
              </a:lnSpc>
              <a:buFont typeface="Arial" panose="020B0604020202020204" pitchFamily="34" charset="0"/>
              <a:buChar char="•"/>
            </a:pPr>
            <a:r>
              <a:rPr lang="ar-EG" dirty="0">
                <a:latin typeface="Alexandria Medium" pitchFamily="2" charset="-78"/>
                <a:cs typeface="Alexandria Medium" pitchFamily="2" charset="-78"/>
              </a:rPr>
              <a:t>تساعد هذه النسبة على إنشاء تكوين متوازن وجذاب بصريًا</a:t>
            </a:r>
          </a:p>
        </p:txBody>
      </p:sp>
      <p:pic>
        <p:nvPicPr>
          <p:cNvPr id="2" name="Graphic 21">
            <a:extLst>
              <a:ext uri="{FF2B5EF4-FFF2-40B4-BE49-F238E27FC236}">
                <a16:creationId xmlns:a16="http://schemas.microsoft.com/office/drawing/2014/main" id="{0B609330-EEA1-5B2A-1C9B-4AA01FC6AC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2503957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AD5B8F8-5E14-BC82-6EC1-8BACCBE1376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b="1" dirty="0">
                <a:latin typeface="Alexandria Medium" pitchFamily="2" charset="-78"/>
                <a:cs typeface="Alexandria Medium" pitchFamily="2" charset="-78"/>
              </a:rPr>
              <a:t>قاعدة النسب الذهبية (فيبوناتشي)</a:t>
            </a:r>
            <a:endParaRPr lang="en-US" sz="2800" dirty="0"/>
          </a:p>
        </p:txBody>
      </p:sp>
      <p:pic>
        <p:nvPicPr>
          <p:cNvPr id="10" name="Picture 9" descr="A golden ratio diagram with numbers and a few words&#10;&#10;Description automatically generated">
            <a:extLst>
              <a:ext uri="{FF2B5EF4-FFF2-40B4-BE49-F238E27FC236}">
                <a16:creationId xmlns:a16="http://schemas.microsoft.com/office/drawing/2014/main" id="{522C0167-34CA-BF50-7827-26B1D6F85A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49462" y="2396359"/>
            <a:ext cx="6411310" cy="3450130"/>
          </a:xfrm>
          <a:prstGeom prst="rect">
            <a:avLst/>
          </a:prstGeom>
        </p:spPr>
      </p:pic>
      <p:pic>
        <p:nvPicPr>
          <p:cNvPr id="14" name="Picture 13" descr="A close-up of a red rose&#10;&#10;Description automatically generated">
            <a:extLst>
              <a:ext uri="{FF2B5EF4-FFF2-40B4-BE49-F238E27FC236}">
                <a16:creationId xmlns:a16="http://schemas.microsoft.com/office/drawing/2014/main" id="{27DD0AD7-A3E9-5A23-8F61-65AF87B5173D}"/>
              </a:ext>
            </a:extLst>
          </p:cNvPr>
          <p:cNvPicPr>
            <a:picLocks noChangeAspect="1"/>
          </p:cNvPicPr>
          <p:nvPr/>
        </p:nvPicPr>
        <p:blipFill rotWithShape="1">
          <a:blip r:embed="rId3">
            <a:extLst>
              <a:ext uri="{28A0092B-C50C-407E-A947-70E740481C1C}">
                <a14:useLocalDpi xmlns:a14="http://schemas.microsoft.com/office/drawing/2010/main" val="0"/>
              </a:ext>
            </a:extLst>
          </a:blip>
          <a:srcRect l="17805" r="16263"/>
          <a:stretch/>
        </p:blipFill>
        <p:spPr>
          <a:xfrm>
            <a:off x="451945" y="1950600"/>
            <a:ext cx="4876800" cy="4386004"/>
          </a:xfrm>
          <a:prstGeom prst="rect">
            <a:avLst/>
          </a:prstGeom>
        </p:spPr>
      </p:pic>
      <p:pic>
        <p:nvPicPr>
          <p:cNvPr id="2" name="Graphic 21">
            <a:extLst>
              <a:ext uri="{FF2B5EF4-FFF2-40B4-BE49-F238E27FC236}">
                <a16:creationId xmlns:a16="http://schemas.microsoft.com/office/drawing/2014/main" id="{C1E8EC1D-76D4-D4B4-ADD3-BB00B80E45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8437"/>
            <a:ext cx="2305141" cy="1076343"/>
          </a:xfrm>
          <a:prstGeom prst="rect">
            <a:avLst/>
          </a:prstGeom>
        </p:spPr>
      </p:pic>
    </p:spTree>
    <p:extLst>
      <p:ext uri="{BB962C8B-B14F-4D97-AF65-F5344CB8AC3E}">
        <p14:creationId xmlns:p14="http://schemas.microsoft.com/office/powerpoint/2010/main" val="31218303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7AA5B16-29F2-8E5B-FB86-1EDA3DD3C98C}"/>
              </a:ext>
            </a:extLst>
          </p:cNvPr>
          <p:cNvSpPr>
            <a:spLocks noGrp="1"/>
          </p:cNvSpPr>
          <p:nvPr>
            <p:ph type="title"/>
          </p:nvPr>
        </p:nvSpPr>
        <p:spPr>
          <a:xfrm>
            <a:off x="-2393731" y="-2160"/>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أمثلة على النسبة الذهبية</a:t>
            </a:r>
            <a:endParaRPr lang="en-US" sz="2800" dirty="0">
              <a:latin typeface="Alexandria Medium" pitchFamily="2" charset="-78"/>
              <a:cs typeface="Alexandria Medium" pitchFamily="2" charset="-78"/>
            </a:endParaRPr>
          </a:p>
        </p:txBody>
      </p:sp>
      <p:pic>
        <p:nvPicPr>
          <p:cNvPr id="7" name="Graphic 21">
            <a:extLst>
              <a:ext uri="{FF2B5EF4-FFF2-40B4-BE49-F238E27FC236}">
                <a16:creationId xmlns:a16="http://schemas.microsoft.com/office/drawing/2014/main" id="{6DC1A147-816A-D6BE-C466-A3B5A001B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pic>
        <p:nvPicPr>
          <p:cNvPr id="5" name="Content Placeholder 4">
            <a:extLst>
              <a:ext uri="{FF2B5EF4-FFF2-40B4-BE49-F238E27FC236}">
                <a16:creationId xmlns:a16="http://schemas.microsoft.com/office/drawing/2014/main" id="{AB1D1213-CF24-DC43-7D10-891BFF98FFBE}"/>
              </a:ext>
            </a:extLst>
          </p:cNvPr>
          <p:cNvPicPr>
            <a:picLocks noGrp="1" noChangeAspect="1"/>
          </p:cNvPicPr>
          <p:nvPr>
            <p:ph idx="1"/>
          </p:nvPr>
        </p:nvPicPr>
        <p:blipFill>
          <a:blip r:embed="rId3"/>
          <a:stretch>
            <a:fillRect/>
          </a:stretch>
        </p:blipFill>
        <p:spPr>
          <a:xfrm>
            <a:off x="6542690" y="-2160"/>
            <a:ext cx="5738648" cy="6860160"/>
          </a:xfrm>
        </p:spPr>
      </p:pic>
      <p:pic>
        <p:nvPicPr>
          <p:cNvPr id="8" name="Picture 7" descr="A black background with a black background with a black background with a black background with a black background with a black and white square with a pink and blue rectangle with green and red letters&#10;&#10;Description automatically generated with medium confidence">
            <a:extLst>
              <a:ext uri="{FF2B5EF4-FFF2-40B4-BE49-F238E27FC236}">
                <a16:creationId xmlns:a16="http://schemas.microsoft.com/office/drawing/2014/main" id="{24FEA293-A788-314F-9AE6-4B4A1A85C6F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929" y="1688481"/>
            <a:ext cx="4508280" cy="4132590"/>
          </a:xfrm>
          <a:prstGeom prst="rect">
            <a:avLst/>
          </a:prstGeom>
        </p:spPr>
      </p:pic>
    </p:spTree>
    <p:extLst>
      <p:ext uri="{BB962C8B-B14F-4D97-AF65-F5344CB8AC3E}">
        <p14:creationId xmlns:p14="http://schemas.microsoft.com/office/powerpoint/2010/main" val="818947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C6D37-67CF-9DDB-E72C-4F15AF1AAC62}"/>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281862A-A45B-06C2-EBEF-99F4E8414859}"/>
              </a:ext>
            </a:extLst>
          </p:cNvPr>
          <p:cNvSpPr>
            <a:spLocks noGrp="1"/>
          </p:cNvSpPr>
          <p:nvPr>
            <p:ph idx="1"/>
          </p:nvPr>
        </p:nvSpPr>
        <p:spPr>
          <a:xfrm>
            <a:off x="5234151" y="3118369"/>
            <a:ext cx="5820103" cy="4351338"/>
          </a:xfrm>
        </p:spPr>
        <p:txBody>
          <a:bodyPr>
            <a:normAutofit/>
          </a:bodyPr>
          <a:lstStyle/>
          <a:p>
            <a:pPr marL="0" indent="0" algn="r" rtl="1">
              <a:lnSpc>
                <a:spcPct val="150000"/>
              </a:lnSpc>
              <a:buNone/>
            </a:pPr>
            <a:r>
              <a:rPr lang="ar-EG" sz="1800" dirty="0">
                <a:solidFill>
                  <a:srgbClr val="FF0000"/>
                </a:solidFill>
                <a:latin typeface="Alexandria Medium" pitchFamily="2" charset="-78"/>
                <a:cs typeface="Alexandria Medium" pitchFamily="2" charset="-78"/>
              </a:rPr>
              <a:t> 1- الحرص على ثبات اللقطة: </a:t>
            </a:r>
          </a:p>
          <a:p>
            <a:pPr marL="0" indent="0" algn="r" rtl="1">
              <a:lnSpc>
                <a:spcPct val="150000"/>
              </a:lnSpc>
              <a:buNone/>
            </a:pPr>
            <a:r>
              <a:rPr lang="ar-EG" sz="1800" dirty="0">
                <a:latin typeface="Alexandria Medium" pitchFamily="2" charset="-78"/>
                <a:cs typeface="Alexandria Medium" pitchFamily="2" charset="-78"/>
              </a:rPr>
              <a:t>دون اهتزاز أثناء التصوير، ولذا ينصح باستخدام الحامل الثلاثي لمزيد من الثبات في الصور.</a:t>
            </a:r>
            <a:endParaRPr lang="en-US" sz="1800" dirty="0">
              <a:latin typeface="Alexandria Medium" pitchFamily="2" charset="-78"/>
              <a:cs typeface="Alexandria Medium" pitchFamily="2" charset="-78"/>
            </a:endParaRPr>
          </a:p>
        </p:txBody>
      </p:sp>
      <p:pic>
        <p:nvPicPr>
          <p:cNvPr id="5" name="Picture 4" descr="A tripod with a camera head&#10;&#10;Description automatically generated">
            <a:extLst>
              <a:ext uri="{FF2B5EF4-FFF2-40B4-BE49-F238E27FC236}">
                <a16:creationId xmlns:a16="http://schemas.microsoft.com/office/drawing/2014/main" id="{80594D41-1D01-6FB1-326A-1EE10F23F0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570" y="2062108"/>
            <a:ext cx="3761735" cy="34684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22618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389057-D57C-F7C1-4C84-8158D2009ABE}"/>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0E3C7B8F-F784-D8E9-7593-478B3D4F9339}"/>
              </a:ext>
            </a:extLst>
          </p:cNvPr>
          <p:cNvSpPr>
            <a:spLocks noGrp="1"/>
          </p:cNvSpPr>
          <p:nvPr>
            <p:ph idx="1"/>
          </p:nvPr>
        </p:nvSpPr>
        <p:spPr>
          <a:xfrm>
            <a:off x="5691352" y="1825625"/>
            <a:ext cx="5662448" cy="4351338"/>
          </a:xfrm>
        </p:spPr>
        <p:txBody>
          <a:bodyPr>
            <a:normAutofit/>
          </a:bodyPr>
          <a:lstStyle/>
          <a:p>
            <a:pPr algn="just" rtl="1">
              <a:lnSpc>
                <a:spcPct val="170000"/>
              </a:lnSpc>
            </a:pPr>
            <a:r>
              <a:rPr lang="ar-EG" sz="1600" dirty="0">
                <a:solidFill>
                  <a:srgbClr val="FF0000"/>
                </a:solidFill>
                <a:latin typeface="Alexandria Medium" pitchFamily="2" charset="-78"/>
                <a:cs typeface="Alexandria Medium" pitchFamily="2" charset="-78"/>
              </a:rPr>
              <a:t>2- الاهتمام بخلفية الصورة: </a:t>
            </a:r>
          </a:p>
          <a:p>
            <a:pPr algn="just" rtl="1">
              <a:lnSpc>
                <a:spcPct val="170000"/>
              </a:lnSpc>
            </a:pPr>
            <a:r>
              <a:rPr lang="ar-EG" sz="1600" dirty="0">
                <a:latin typeface="Alexandria Medium" pitchFamily="2" charset="-78"/>
                <a:cs typeface="Alexandria Medium" pitchFamily="2" charset="-78"/>
              </a:rPr>
              <a:t> عند التصوير لمتجر الكتروني: يفضل دائماً الخلفيات البيضاء البسيطة من أجل التركيز الكامل على المنتج.</a:t>
            </a:r>
          </a:p>
          <a:p>
            <a:pPr algn="just" rtl="1">
              <a:lnSpc>
                <a:spcPct val="170000"/>
              </a:lnSpc>
            </a:pPr>
            <a:r>
              <a:rPr lang="ar-EG" sz="1600" dirty="0">
                <a:latin typeface="Alexandria Medium" pitchFamily="2" charset="-78"/>
                <a:cs typeface="Alexandria Medium" pitchFamily="2" charset="-78"/>
              </a:rPr>
              <a:t> عند التصوير </a:t>
            </a:r>
            <a:r>
              <a:rPr lang="ar-EG" sz="1600" dirty="0" err="1">
                <a:latin typeface="Alexandria Medium" pitchFamily="2" charset="-78"/>
                <a:cs typeface="Alexandria Medium" pitchFamily="2" charset="-78"/>
              </a:rPr>
              <a:t>للسوشيال</a:t>
            </a:r>
            <a:r>
              <a:rPr lang="ar-EG" sz="1600" dirty="0">
                <a:latin typeface="Alexandria Medium" pitchFamily="2" charset="-78"/>
                <a:cs typeface="Alexandria Medium" pitchFamily="2" charset="-78"/>
              </a:rPr>
              <a:t> ميديا: يمكنك استخدام الخلفيات المخصصة والدعائم من أجل جذب انتباه العملاء.</a:t>
            </a:r>
          </a:p>
          <a:p>
            <a:pPr algn="just" rtl="1">
              <a:lnSpc>
                <a:spcPct val="170000"/>
              </a:lnSpc>
            </a:pPr>
            <a:r>
              <a:rPr lang="ar-EG" sz="1600" dirty="0">
                <a:latin typeface="Alexandria Medium" pitchFamily="2" charset="-78"/>
                <a:cs typeface="Alexandria Medium" pitchFamily="2" charset="-78"/>
              </a:rPr>
              <a:t>والأهم جعل الخلفيات المستخدمة في المنتجات بسيطة قدر الإمكان لتجنب صرف انتباه العميل عن المنتج.</a:t>
            </a:r>
          </a:p>
          <a:p>
            <a:pPr algn="just" rtl="1">
              <a:lnSpc>
                <a:spcPct val="170000"/>
              </a:lnSpc>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94E5A5FB-1ED9-018B-A45E-B69C5235AD17}"/>
              </a:ext>
            </a:extLst>
          </p:cNvPr>
          <p:cNvPicPr>
            <a:picLocks noChangeAspect="1"/>
          </p:cNvPicPr>
          <p:nvPr/>
        </p:nvPicPr>
        <p:blipFill rotWithShape="1">
          <a:blip r:embed="rId2">
            <a:extLst>
              <a:ext uri="{28A0092B-C50C-407E-A947-70E740481C1C}">
                <a14:useLocalDpi xmlns:a14="http://schemas.microsoft.com/office/drawing/2010/main" val="0"/>
              </a:ext>
            </a:extLst>
          </a:blip>
          <a:srcRect l="8350" t="11925" r="44452" b="11351"/>
          <a:stretch/>
        </p:blipFill>
        <p:spPr>
          <a:xfrm>
            <a:off x="425669" y="1690688"/>
            <a:ext cx="4603531" cy="42093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71917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B4A5E-2B02-8320-5C56-53A012947821}"/>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56974C51-45E3-835F-9DC7-5CD09F45C64C}"/>
              </a:ext>
            </a:extLst>
          </p:cNvPr>
          <p:cNvSpPr>
            <a:spLocks noGrp="1"/>
          </p:cNvSpPr>
          <p:nvPr>
            <p:ph idx="1"/>
          </p:nvPr>
        </p:nvSpPr>
        <p:spPr>
          <a:xfrm>
            <a:off x="6747641" y="2506662"/>
            <a:ext cx="4606159" cy="4351338"/>
          </a:xfrm>
        </p:spPr>
        <p:txBody>
          <a:bodyPr>
            <a:normAutofit/>
          </a:bodyPr>
          <a:lstStyle/>
          <a:p>
            <a:pPr marL="0" indent="0" algn="r" rtl="1">
              <a:lnSpc>
                <a:spcPct val="150000"/>
              </a:lnSpc>
              <a:buNone/>
            </a:pPr>
            <a:r>
              <a:rPr lang="ar-EG" sz="1600" b="1" dirty="0">
                <a:solidFill>
                  <a:srgbClr val="FF0000"/>
                </a:solidFill>
                <a:latin typeface="Alexandria Medium" pitchFamily="2" charset="-78"/>
                <a:cs typeface="Alexandria Medium" pitchFamily="2" charset="-78"/>
              </a:rPr>
              <a:t>3- استخدام ملحقات وإضافات جمالية للخلفية:</a:t>
            </a:r>
          </a:p>
          <a:p>
            <a:pPr marL="0" indent="0" algn="just" rtl="1">
              <a:lnSpc>
                <a:spcPct val="150000"/>
              </a:lnSpc>
              <a:buNone/>
            </a:pPr>
            <a:r>
              <a:rPr lang="ar-EG" sz="1600" dirty="0">
                <a:latin typeface="Alexandria Medium" pitchFamily="2" charset="-78"/>
                <a:cs typeface="Alexandria Medium" pitchFamily="2" charset="-78"/>
              </a:rPr>
              <a:t>في تصوير الإعلانات الرقمية المصورة </a:t>
            </a:r>
            <a:r>
              <a:rPr lang="ar-EG" sz="1600" dirty="0" err="1">
                <a:latin typeface="Alexandria Medium" pitchFamily="2" charset="-78"/>
                <a:cs typeface="Alexandria Medium" pitchFamily="2" charset="-78"/>
              </a:rPr>
              <a:t>للسوشيال</a:t>
            </a:r>
            <a:r>
              <a:rPr lang="ar-EG" sz="1600" dirty="0">
                <a:latin typeface="Alexandria Medium" pitchFamily="2" charset="-78"/>
                <a:cs typeface="Alexandria Medium" pitchFamily="2" charset="-78"/>
              </a:rPr>
              <a:t> ميديا تحديدا، يفضل خلق أجواء جمالية مبهجة، بما يتناسب مع طبيعة المنتج. لكن البساطة هي سر الجمال فلا تكثر من وضع الملحقات.</a:t>
            </a:r>
          </a:p>
          <a:p>
            <a:pPr marL="0" indent="0">
              <a:lnSpc>
                <a:spcPct val="150000"/>
              </a:lnSpc>
              <a:buNone/>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47B4B967-E45C-A25F-21FD-8E0E1FF3D7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669" y="2406513"/>
            <a:ext cx="5670331" cy="31895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F9458AB3-5EA6-473F-52C8-BE565DD1F5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9147272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657E6-9EC4-008C-7024-C548EB719FD3}"/>
              </a:ext>
            </a:extLst>
          </p:cNvPr>
          <p:cNvSpPr>
            <a:spLocks noGrp="1"/>
          </p:cNvSpPr>
          <p:nvPr>
            <p:ph type="title"/>
          </p:nvPr>
        </p:nvSpPr>
        <p:spPr/>
        <p:txBody>
          <a:bodyPr>
            <a:normAutofit/>
          </a:bodyPr>
          <a:lstStyle/>
          <a:p>
            <a:pPr algn="ctr"/>
            <a:r>
              <a:rPr lang="ar-EG" sz="2800" dirty="0">
                <a:latin typeface="Alexandria" pitchFamily="2" charset="-78"/>
                <a:cs typeface="Alexandria"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0B750FEF-FBEB-B388-B7B8-15A2C7FF08DA}"/>
              </a:ext>
            </a:extLst>
          </p:cNvPr>
          <p:cNvSpPr>
            <a:spLocks noGrp="1"/>
          </p:cNvSpPr>
          <p:nvPr>
            <p:ph idx="1"/>
          </p:nvPr>
        </p:nvSpPr>
        <p:spPr>
          <a:xfrm>
            <a:off x="6495393" y="2300395"/>
            <a:ext cx="4382815" cy="4351338"/>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4- استخدم عاكس أسفل المنتج:</a:t>
            </a:r>
          </a:p>
          <a:p>
            <a:pPr marL="0" indent="0" algn="just" rtl="1">
              <a:lnSpc>
                <a:spcPct val="150000"/>
              </a:lnSpc>
              <a:buNone/>
            </a:pPr>
            <a:r>
              <a:rPr lang="ar-EG" sz="1600" dirty="0">
                <a:latin typeface="Alexandria Medium" pitchFamily="2" charset="-78"/>
                <a:cs typeface="Alexandria Medium" pitchFamily="2" charset="-78"/>
              </a:rPr>
              <a:t>يمكن الاستعانة بمرآة أو ورق الألمونيوم (قصدير) بوضعهم أسفل المنتج، والتأكد من خلو الغرفة حتى </a:t>
            </a:r>
            <a:r>
              <a:rPr lang="ar-EG" sz="1600" dirty="0" err="1">
                <a:latin typeface="Alexandria Medium" pitchFamily="2" charset="-78"/>
                <a:cs typeface="Alexandria Medium" pitchFamily="2" charset="-78"/>
              </a:rPr>
              <a:t>لايظهر</a:t>
            </a:r>
            <a:r>
              <a:rPr lang="ar-EG" sz="1600" dirty="0">
                <a:latin typeface="Alexandria Medium" pitchFamily="2" charset="-78"/>
                <a:cs typeface="Alexandria Medium" pitchFamily="2" charset="-78"/>
              </a:rPr>
              <a:t> أي </a:t>
            </a:r>
            <a:r>
              <a:rPr lang="ar-EG" sz="1600" dirty="0" err="1">
                <a:latin typeface="Alexandria Medium" pitchFamily="2" charset="-78"/>
                <a:cs typeface="Alexandria Medium" pitchFamily="2" charset="-78"/>
              </a:rPr>
              <a:t>إنعكاس</a:t>
            </a:r>
            <a:r>
              <a:rPr lang="ar-EG" sz="1600" dirty="0">
                <a:latin typeface="Alexandria Medium" pitchFamily="2" charset="-78"/>
                <a:cs typeface="Alexandria Medium" pitchFamily="2" charset="-78"/>
              </a:rPr>
              <a:t> غير مرغوب على المنتج، والهدف من العاكس </a:t>
            </a:r>
            <a:r>
              <a:rPr lang="ar-EG" sz="1600" dirty="0" err="1">
                <a:latin typeface="Alexandria Medium" pitchFamily="2" charset="-78"/>
                <a:cs typeface="Alexandria Medium" pitchFamily="2" charset="-78"/>
              </a:rPr>
              <a:t>هوتغيير</a:t>
            </a:r>
            <a:r>
              <a:rPr lang="ar-EG" sz="1600" dirty="0">
                <a:latin typeface="Alexandria Medium" pitchFamily="2" charset="-78"/>
                <a:cs typeface="Alexandria Medium" pitchFamily="2" charset="-78"/>
              </a:rPr>
              <a:t> مسار الإضاءة وعكسها على لمنتج ليصبح المنتج أكثر إبهارا وظهورا.</a:t>
            </a:r>
          </a:p>
          <a:p>
            <a:pPr algn="just" rtl="1">
              <a:lnSpc>
                <a:spcPct val="150000"/>
              </a:lnSpc>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D14D7759-3D09-D3D1-DE12-503508F3D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282" y="2300395"/>
            <a:ext cx="5276194" cy="29678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B292BFC2-12F5-3779-7874-A7BCCA386A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3213974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71536-37DA-A4AC-F005-842E40C792D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C3180DAA-7B11-49E4-0CD7-5CC1F116FCFC}"/>
              </a:ext>
            </a:extLst>
          </p:cNvPr>
          <p:cNvSpPr>
            <a:spLocks noGrp="1"/>
          </p:cNvSpPr>
          <p:nvPr>
            <p:ph idx="1"/>
          </p:nvPr>
        </p:nvSpPr>
        <p:spPr>
          <a:xfrm>
            <a:off x="6432331" y="2474502"/>
            <a:ext cx="4921469" cy="4351338"/>
          </a:xfrm>
        </p:spPr>
        <p:txBody>
          <a:bodyPr>
            <a:normAutofit/>
          </a:bodyPr>
          <a:lstStyle/>
          <a:p>
            <a:pPr marL="0" indent="0" algn="r" rtl="1">
              <a:lnSpc>
                <a:spcPct val="150000"/>
              </a:lnSpc>
              <a:buNone/>
            </a:pPr>
            <a:r>
              <a:rPr lang="ar-EG" sz="1600" dirty="0">
                <a:solidFill>
                  <a:srgbClr val="FF0000"/>
                </a:solidFill>
                <a:latin typeface="Alexandria Medium" pitchFamily="2" charset="-78"/>
                <a:cs typeface="Alexandria Medium" pitchFamily="2" charset="-78"/>
              </a:rPr>
              <a:t>5- توخي الحذر أثناء تصوير المنتجات العاكسة:</a:t>
            </a:r>
          </a:p>
          <a:p>
            <a:pPr marL="0" indent="0" algn="just" rtl="1">
              <a:lnSpc>
                <a:spcPct val="150000"/>
              </a:lnSpc>
              <a:buNone/>
            </a:pPr>
            <a:r>
              <a:rPr lang="ar-EG" sz="1600" dirty="0">
                <a:latin typeface="Alexandria Medium" pitchFamily="2" charset="-78"/>
                <a:cs typeface="Alexandria Medium" pitchFamily="2" charset="-78"/>
              </a:rPr>
              <a:t>من أكثر الأخطاء شيوعا عند تصوير النظارات مثلا قد يظهر </a:t>
            </a:r>
            <a:r>
              <a:rPr lang="ar-EG" sz="1600" dirty="0" err="1">
                <a:latin typeface="Alexandria Medium" pitchFamily="2" charset="-78"/>
                <a:cs typeface="Alexandria Medium" pitchFamily="2" charset="-78"/>
              </a:rPr>
              <a:t>إنعكاس</a:t>
            </a:r>
            <a:r>
              <a:rPr lang="ar-EG" sz="1600" dirty="0">
                <a:latin typeface="Alexandria Medium" pitchFamily="2" charset="-78"/>
                <a:cs typeface="Alexandria Medium" pitchFamily="2" charset="-78"/>
              </a:rPr>
              <a:t> المصور نفسه على النظارة، أفضل طريقة لإزالة الانعكاس هي اختيار موضعك بعناية بحيث لا يظهر الانعكاس، أو يمكنك الاستعانة بخلفية سوداء للمنتج تمنع الانعكاس. </a:t>
            </a:r>
            <a:endParaRPr lang="en-US" sz="1600" dirty="0">
              <a:latin typeface="Alexandria Medium" pitchFamily="2" charset="-78"/>
              <a:cs typeface="Alexandria Medium" pitchFamily="2" charset="-78"/>
            </a:endParaRPr>
          </a:p>
        </p:txBody>
      </p:sp>
      <p:sp>
        <p:nvSpPr>
          <p:cNvPr id="5" name="AutoShape 2">
            <a:extLst>
              <a:ext uri="{FF2B5EF4-FFF2-40B4-BE49-F238E27FC236}">
                <a16:creationId xmlns:a16="http://schemas.microsoft.com/office/drawing/2014/main" id="{DFD6A3FA-1F7C-3724-0C90-D220AD2BBB29}"/>
              </a:ext>
            </a:extLst>
          </p:cNvPr>
          <p:cNvSpPr>
            <a:spLocks noChangeAspect="1" noChangeArrowheads="1"/>
          </p:cNvSpPr>
          <p:nvPr/>
        </p:nvSpPr>
        <p:spPr bwMode="auto">
          <a:xfrm>
            <a:off x="127000" y="-1897063"/>
            <a:ext cx="7734300" cy="4352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4">
            <a:extLst>
              <a:ext uri="{FF2B5EF4-FFF2-40B4-BE49-F238E27FC236}">
                <a16:creationId xmlns:a16="http://schemas.microsoft.com/office/drawing/2014/main" id="{B8F94954-AE95-F031-9A02-2F90E06E331B}"/>
              </a:ext>
            </a:extLst>
          </p:cNvPr>
          <p:cNvSpPr>
            <a:spLocks noChangeAspect="1" noChangeArrowheads="1"/>
          </p:cNvSpPr>
          <p:nvPr/>
        </p:nvSpPr>
        <p:spPr bwMode="auto">
          <a:xfrm>
            <a:off x="279400" y="-1744663"/>
            <a:ext cx="7734300" cy="4352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21D137D6-46D7-934A-1B6F-10F2E83D1D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221" y="2474502"/>
            <a:ext cx="5428593" cy="30535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10ECB93C-190D-7320-C80F-AF501F55E6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824937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CC041-F2CD-DCEA-9EC6-E2A2E40D1398}"/>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3D74D6F3-CDBB-421D-FEF5-C61D6EA70720}"/>
              </a:ext>
            </a:extLst>
          </p:cNvPr>
          <p:cNvSpPr>
            <a:spLocks noGrp="1"/>
          </p:cNvSpPr>
          <p:nvPr>
            <p:ph idx="1"/>
          </p:nvPr>
        </p:nvSpPr>
        <p:spPr>
          <a:xfrm>
            <a:off x="6096000" y="2740025"/>
            <a:ext cx="5110655"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5- لا تغير من ألوان وحجم المنتج</a:t>
            </a:r>
            <a:endParaRPr lang="ar-EG" sz="16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لا تخدع عملائك، اعرض صور للمنتجات تظهر إحساسًا بالحجم والمقاس الحقيقي، فلا تظهر المنتج في الصورة أكبر من الواقع، وقارن بين الألوان الموجودة في الصورة مع المنتج الحقيقي هل هما نفس اللون؟!</a:t>
            </a:r>
            <a:br>
              <a:rPr lang="ar-EG" sz="1600" dirty="0">
                <a:latin typeface="Alexandria Medium" pitchFamily="2" charset="-78"/>
                <a:cs typeface="Alexandria Medium" pitchFamily="2" charset="-78"/>
              </a:rPr>
            </a:br>
            <a:endParaRPr lang="en-US" sz="1600" dirty="0">
              <a:latin typeface="Alexandria Medium" pitchFamily="2" charset="-78"/>
              <a:cs typeface="Alexandria Medium" pitchFamily="2" charset="-78"/>
            </a:endParaRPr>
          </a:p>
        </p:txBody>
      </p:sp>
      <p:pic>
        <p:nvPicPr>
          <p:cNvPr id="5" name="Picture 4" descr="Hands holding a burger with bacon cheese lettuce tomato lettuce and cheese&#10;&#10;Description automatically generated">
            <a:extLst>
              <a:ext uri="{FF2B5EF4-FFF2-40B4-BE49-F238E27FC236}">
                <a16:creationId xmlns:a16="http://schemas.microsoft.com/office/drawing/2014/main" id="{3849CC6E-44BE-786A-6821-0D2231FD61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2099632"/>
            <a:ext cx="4565178" cy="38033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96192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C26C7-5CE9-131F-DE84-6368FD353F6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FEDBD62B-D569-9195-7A96-644BDB3CA7EF}"/>
              </a:ext>
            </a:extLst>
          </p:cNvPr>
          <p:cNvSpPr>
            <a:spLocks noGrp="1"/>
          </p:cNvSpPr>
          <p:nvPr>
            <p:ph idx="1"/>
          </p:nvPr>
        </p:nvSpPr>
        <p:spPr>
          <a:xfrm>
            <a:off x="7425558" y="1825625"/>
            <a:ext cx="3928241" cy="4351338"/>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6- أستخدم العزل مع المنتجات:</a:t>
            </a:r>
          </a:p>
          <a:p>
            <a:pPr algn="just" rtl="1">
              <a:lnSpc>
                <a:spcPct val="150000"/>
              </a:lnSpc>
            </a:pPr>
            <a:endParaRPr lang="ar-EG" sz="1800" dirty="0">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للتركيز على المنتج بشكل أوضح يفضل عزل الخلفيات من خلال </a:t>
            </a:r>
            <a:r>
              <a:rPr lang="ar-EG" sz="1600" dirty="0" err="1">
                <a:latin typeface="Alexandria Medium" pitchFamily="2" charset="-78"/>
                <a:cs typeface="Alexandria Medium" pitchFamily="2" charset="-78"/>
              </a:rPr>
              <a:t>أختيار</a:t>
            </a:r>
            <a:r>
              <a:rPr lang="ar-EG" sz="1600" dirty="0">
                <a:latin typeface="Alexandria Medium" pitchFamily="2" charset="-78"/>
                <a:cs typeface="Alexandria Medium" pitchFamily="2" charset="-78"/>
              </a:rPr>
              <a:t> العزل، أو ضبط فتحة العدسة لتصبح الخلفية </a:t>
            </a:r>
            <a:r>
              <a:rPr lang="en-US" sz="1600" dirty="0">
                <a:latin typeface="Alexandria Medium" pitchFamily="2" charset="-78"/>
                <a:cs typeface="Alexandria Medium" pitchFamily="2" charset="-78"/>
              </a:rPr>
              <a:t>Blurry</a:t>
            </a:r>
            <a:r>
              <a:rPr lang="ar-EG" sz="1600" dirty="0">
                <a:latin typeface="Alexandria Medium" pitchFamily="2" charset="-78"/>
                <a:cs typeface="Alexandria Medium" pitchFamily="2" charset="-78"/>
              </a:rPr>
              <a:t> والمنتج أوضح منها، مما يجذب الانتباه لتفاصيل المنتج.  </a:t>
            </a: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5CE105C1-A44F-2B92-855F-405BF10207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6343" y="2164911"/>
            <a:ext cx="3087561" cy="4579882"/>
          </a:xfrm>
          <a:prstGeom prst="rect">
            <a:avLst/>
          </a:prstGeom>
        </p:spPr>
      </p:pic>
      <p:pic>
        <p:nvPicPr>
          <p:cNvPr id="7" name="Picture 6">
            <a:extLst>
              <a:ext uri="{FF2B5EF4-FFF2-40B4-BE49-F238E27FC236}">
                <a16:creationId xmlns:a16="http://schemas.microsoft.com/office/drawing/2014/main" id="{8FFABD0A-7CB1-7BC9-1136-0E666C3E17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2171" y="2112578"/>
            <a:ext cx="3088143" cy="4632215"/>
          </a:xfrm>
          <a:prstGeom prst="rect">
            <a:avLst/>
          </a:prstGeom>
        </p:spPr>
      </p:pic>
      <p:pic>
        <p:nvPicPr>
          <p:cNvPr id="4" name="Graphic 21">
            <a:extLst>
              <a:ext uri="{FF2B5EF4-FFF2-40B4-BE49-F238E27FC236}">
                <a16:creationId xmlns:a16="http://schemas.microsoft.com/office/drawing/2014/main" id="{DEC2374D-9D7A-5C3C-2C0B-E17FE3DA4F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Tree>
    <p:extLst>
      <p:ext uri="{BB962C8B-B14F-4D97-AF65-F5344CB8AC3E}">
        <p14:creationId xmlns:p14="http://schemas.microsoft.com/office/powerpoint/2010/main" val="3773631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5C567-A815-2FFD-D8BD-02681D1D97CE}"/>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8DCC5FE3-FDD1-50E3-EE1A-51E53E76144D}"/>
              </a:ext>
            </a:extLst>
          </p:cNvPr>
          <p:cNvSpPr>
            <a:spLocks noGrp="1"/>
          </p:cNvSpPr>
          <p:nvPr>
            <p:ph idx="1"/>
          </p:nvPr>
        </p:nvSpPr>
        <p:spPr>
          <a:xfrm>
            <a:off x="5770179" y="1825625"/>
            <a:ext cx="6117021" cy="4874720"/>
          </a:xfrm>
        </p:spPr>
        <p:txBody>
          <a:bodyPr>
            <a:normAutofit/>
          </a:bodyPr>
          <a:lstStyle/>
          <a:p>
            <a:pPr algn="just" rtl="1">
              <a:lnSpc>
                <a:spcPct val="150000"/>
              </a:lnSpc>
            </a:pPr>
            <a:r>
              <a:rPr lang="ar-EG" sz="1600" dirty="0">
                <a:solidFill>
                  <a:srgbClr val="FF0000"/>
                </a:solidFill>
                <a:latin typeface="Alexandria Medium" pitchFamily="2" charset="-78"/>
                <a:cs typeface="Alexandria Medium" pitchFamily="2" charset="-78"/>
              </a:rPr>
              <a:t>7- الإضاءة المناسبة: </a:t>
            </a:r>
          </a:p>
          <a:p>
            <a:pPr algn="just" rtl="1">
              <a:lnSpc>
                <a:spcPct val="150000"/>
              </a:lnSpc>
            </a:pPr>
            <a:r>
              <a:rPr lang="ar-EG" sz="1600" b="0" dirty="0">
                <a:effectLst/>
                <a:latin typeface="Alexandria Medium" pitchFamily="2" charset="-78"/>
                <a:cs typeface="Alexandria Medium" pitchFamily="2" charset="-78"/>
              </a:rPr>
              <a:t>الاستخدام الاحترافي </a:t>
            </a:r>
            <a:r>
              <a:rPr lang="ar-EG" sz="1600" b="0" dirty="0" err="1">
                <a:effectLst/>
                <a:latin typeface="Alexandria Medium" pitchFamily="2" charset="-78"/>
                <a:cs typeface="Alexandria Medium" pitchFamily="2" charset="-78"/>
              </a:rPr>
              <a:t>للاضاءة</a:t>
            </a:r>
            <a:r>
              <a:rPr lang="ar-EG" sz="1600" b="0" dirty="0">
                <a:effectLst/>
                <a:latin typeface="Alexandria Medium" pitchFamily="2" charset="-78"/>
                <a:cs typeface="Alexandria Medium" pitchFamily="2" charset="-78"/>
              </a:rPr>
              <a:t> وتوزيعها في الصورة يمكن أن ينقل صورة المنتج أشواطاً بعيدة عن منافسيك.</a:t>
            </a:r>
            <a:endParaRPr lang="ar-EG" sz="1600" dirty="0">
              <a:latin typeface="Alexandria Medium" pitchFamily="2" charset="-78"/>
              <a:cs typeface="Alexandria Medium" pitchFamily="2" charset="-78"/>
            </a:endParaRPr>
          </a:p>
          <a:p>
            <a:pPr algn="just" rtl="1">
              <a:lnSpc>
                <a:spcPct val="150000"/>
              </a:lnSpc>
            </a:pPr>
            <a:r>
              <a:rPr lang="ar-EG" sz="1600" b="0" dirty="0">
                <a:effectLst/>
                <a:latin typeface="Alexandria Medium" pitchFamily="2" charset="-78"/>
                <a:cs typeface="Alexandria Medium" pitchFamily="2" charset="-78"/>
              </a:rPr>
              <a:t> لابد من تلاشي الظل الغير مرغوب أو بهتان أحد جوانب المنتج، </a:t>
            </a:r>
          </a:p>
          <a:p>
            <a:pPr algn="just" rtl="1">
              <a:lnSpc>
                <a:spcPct val="150000"/>
              </a:lnSpc>
            </a:pPr>
            <a:r>
              <a:rPr lang="ar-EG" sz="1600" dirty="0">
                <a:latin typeface="Alexandria Medium" pitchFamily="2" charset="-78"/>
                <a:cs typeface="Alexandria Medium" pitchFamily="2" charset="-78"/>
              </a:rPr>
              <a:t>استخدم الإضاءة الطبيعية مع معدات الإضاءة الإضافية اذا لزم الأمر، </a:t>
            </a:r>
          </a:p>
          <a:p>
            <a:pPr algn="just" rtl="1">
              <a:lnSpc>
                <a:spcPct val="150000"/>
              </a:lnSpc>
            </a:pPr>
            <a:r>
              <a:rPr lang="ar-EG" sz="1600" dirty="0">
                <a:latin typeface="Alexandria Medium" pitchFamily="2" charset="-78"/>
                <a:cs typeface="Alexandria Medium" pitchFamily="2" charset="-78"/>
              </a:rPr>
              <a:t>يمكن عمل صندوق من القماش الأبيض (خيمة بيضاء) واستخدام </a:t>
            </a:r>
            <a:r>
              <a:rPr lang="ar-EG" sz="1600" dirty="0" err="1">
                <a:latin typeface="Alexandria Medium" pitchFamily="2" charset="-78"/>
                <a:cs typeface="Alexandria Medium" pitchFamily="2" charset="-78"/>
              </a:rPr>
              <a:t>إضاء</a:t>
            </a:r>
            <a:r>
              <a:rPr lang="ar-EG" sz="1600" dirty="0">
                <a:latin typeface="Alexandria Medium" pitchFamily="2" charset="-78"/>
                <a:cs typeface="Alexandria Medium" pitchFamily="2" charset="-78"/>
              </a:rPr>
              <a:t> عمود </a:t>
            </a:r>
            <a:r>
              <a:rPr lang="ar-EG" sz="1600" dirty="0" err="1">
                <a:latin typeface="Alexandria Medium" pitchFamily="2" charset="-78"/>
                <a:cs typeface="Alexandria Medium" pitchFamily="2" charset="-78"/>
              </a:rPr>
              <a:t>الليد</a:t>
            </a:r>
            <a:r>
              <a:rPr lang="ar-EG" sz="1600" dirty="0">
                <a:latin typeface="Alexandria Medium" pitchFamily="2" charset="-78"/>
                <a:cs typeface="Alexandria Medium" pitchFamily="2" charset="-78"/>
              </a:rPr>
              <a:t> من خارج الصندوق وتصوير المنتج داخل الصندوق بهدف التخلص من الظلال وضمان ظهور كل تفاصيل المنتج عند تصويره.</a:t>
            </a:r>
          </a:p>
          <a:p>
            <a:pPr marL="0" indent="0" algn="just" rtl="1">
              <a:lnSpc>
                <a:spcPct val="150000"/>
              </a:lnSpc>
              <a:buNone/>
            </a:pPr>
            <a:endParaRPr lang="ar-EG" sz="1600" dirty="0">
              <a:latin typeface="Alexandria Medium" pitchFamily="2" charset="-78"/>
              <a:cs typeface="Alexandria Medium" pitchFamily="2" charset="-78"/>
            </a:endParaRPr>
          </a:p>
          <a:p>
            <a:pPr marL="0" indent="0" algn="just" rtl="1">
              <a:lnSpc>
                <a:spcPct val="150000"/>
              </a:lnSpc>
              <a:buNone/>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50E7E4CA-4C31-B000-8C1D-82013A3CBD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087" y="2268156"/>
            <a:ext cx="4985485" cy="33312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90D2812E-7A50-F5BA-792B-9EA2A952EF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77107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DC381-99D5-78D9-AC9D-FC5D3113016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441C32B5-524D-F1BB-7DFC-97F32CBDEDB6}"/>
              </a:ext>
            </a:extLst>
          </p:cNvPr>
          <p:cNvSpPr>
            <a:spLocks noGrp="1"/>
          </p:cNvSpPr>
          <p:nvPr>
            <p:ph idx="1"/>
          </p:nvPr>
        </p:nvSpPr>
        <p:spPr>
          <a:xfrm>
            <a:off x="5738648" y="1560786"/>
            <a:ext cx="6074980" cy="5171089"/>
          </a:xfrm>
        </p:spPr>
        <p:txBody>
          <a:bodyPr>
            <a:normAutofit/>
          </a:bodyPr>
          <a:lstStyle/>
          <a:p>
            <a:pPr marL="0" indent="0" algn="just" rtl="1">
              <a:lnSpc>
                <a:spcPct val="170000"/>
              </a:lnSpc>
              <a:buNone/>
            </a:pPr>
            <a:r>
              <a:rPr lang="ar-EG" sz="1600" dirty="0">
                <a:solidFill>
                  <a:srgbClr val="FF0000"/>
                </a:solidFill>
                <a:latin typeface="Alexandria Medium" pitchFamily="2" charset="-78"/>
                <a:cs typeface="Alexandria Medium" pitchFamily="2" charset="-78"/>
              </a:rPr>
              <a:t>8- تعديل الصور بشكل احترافي</a:t>
            </a:r>
            <a:r>
              <a:rPr lang="en-US" sz="1600" dirty="0">
                <a:solidFill>
                  <a:srgbClr val="FF0000"/>
                </a:solidFill>
                <a:latin typeface="Alexandria Medium" pitchFamily="2" charset="-78"/>
                <a:cs typeface="Alexandria Medium" pitchFamily="2" charset="-78"/>
              </a:rPr>
              <a:t>:</a:t>
            </a:r>
            <a:endParaRPr lang="ar-EG" sz="1600" dirty="0">
              <a:solidFill>
                <a:srgbClr val="FF0000"/>
              </a:solidFill>
              <a:latin typeface="Alexandria Medium" pitchFamily="2" charset="-78"/>
              <a:cs typeface="Alexandria Medium" pitchFamily="2" charset="-78"/>
            </a:endParaRPr>
          </a:p>
          <a:p>
            <a:pPr algn="just" rtl="1">
              <a:lnSpc>
                <a:spcPct val="170000"/>
              </a:lnSpc>
            </a:pPr>
            <a:r>
              <a:rPr lang="ar-EG" sz="1600" dirty="0">
                <a:latin typeface="Alexandria Medium" pitchFamily="2" charset="-78"/>
                <a:cs typeface="Alexandria Medium" pitchFamily="2" charset="-78"/>
              </a:rPr>
              <a:t>اللقطة تنتهي بانتهاء مرحلة التعديل وليس مرحلة التصوير.</a:t>
            </a:r>
          </a:p>
          <a:p>
            <a:pPr algn="just" rtl="1">
              <a:lnSpc>
                <a:spcPct val="170000"/>
              </a:lnSpc>
            </a:pPr>
            <a:r>
              <a:rPr lang="ar-EG" sz="1600" dirty="0">
                <a:latin typeface="Alexandria Medium" pitchFamily="2" charset="-78"/>
                <a:cs typeface="Alexandria Medium" pitchFamily="2" charset="-78"/>
              </a:rPr>
              <a:t>في هذه المرحلة عليك الحرص على خروج المنتج بشكل نهائي خالي من أي عيوب حتى ولو كانت بسيطة جداً.</a:t>
            </a:r>
          </a:p>
          <a:p>
            <a:pPr marL="0" indent="0" algn="just" rtl="1">
              <a:lnSpc>
                <a:spcPct val="170000"/>
              </a:lnSpc>
              <a:buNone/>
            </a:pPr>
            <a:r>
              <a:rPr lang="ar-EG" sz="1600" dirty="0">
                <a:latin typeface="Alexandria Medium" pitchFamily="2" charset="-78"/>
                <a:cs typeface="Alexandria Medium" pitchFamily="2" charset="-78"/>
              </a:rPr>
              <a:t>يمكن استخدام تطبيقات مهمة في هذا الصدد:</a:t>
            </a:r>
          </a:p>
          <a:p>
            <a:pPr algn="just" rtl="1">
              <a:lnSpc>
                <a:spcPct val="17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Photoshop: </a:t>
            </a:r>
            <a:r>
              <a:rPr lang="ar-EG" sz="1600" dirty="0">
                <a:latin typeface="Alexandria Medium" pitchFamily="2" charset="-78"/>
                <a:cs typeface="Alexandria Medium" pitchFamily="2" charset="-78"/>
              </a:rPr>
              <a:t>إذا كنت تبحث عن الاحترافية، ولديك عدد قليل من صور المنتجات تعمل عليها.</a:t>
            </a:r>
          </a:p>
          <a:p>
            <a:pPr algn="just" rtl="1">
              <a:lnSpc>
                <a:spcPct val="170000"/>
              </a:lnSpc>
            </a:pP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Lightroom: </a:t>
            </a:r>
            <a:r>
              <a:rPr lang="ar-EG" sz="1600" dirty="0">
                <a:latin typeface="Alexandria Medium" pitchFamily="2" charset="-78"/>
                <a:cs typeface="Alexandria Medium" pitchFamily="2" charset="-78"/>
              </a:rPr>
              <a:t>إذا كنت تعمل على عدد كبير من المنتجات فهذا هو البرنامج المناسب لأنه يساعدك على تعديل أكثر من صورة في نفس الوقت.</a:t>
            </a:r>
          </a:p>
          <a:p>
            <a:pPr algn="r" rtl="1">
              <a:lnSpc>
                <a:spcPct val="170000"/>
              </a:lnSpc>
            </a:pPr>
            <a:endParaRPr lang="ar-EG" sz="1600" dirty="0">
              <a:latin typeface="Alexandria Medium" pitchFamily="2" charset="-78"/>
              <a:cs typeface="Alexandria Medium" pitchFamily="2" charset="-78"/>
            </a:endParaRPr>
          </a:p>
          <a:p>
            <a:pPr algn="r" rtl="1">
              <a:lnSpc>
                <a:spcPct val="170000"/>
              </a:lnSpc>
            </a:pPr>
            <a:endParaRPr lang="en-US" sz="1600" dirty="0">
              <a:latin typeface="Alexandria Medium" pitchFamily="2" charset="-78"/>
              <a:cs typeface="Alexandria Medium" pitchFamily="2" charset="-78"/>
            </a:endParaRPr>
          </a:p>
        </p:txBody>
      </p:sp>
      <p:pic>
        <p:nvPicPr>
          <p:cNvPr id="5" name="Picture 4" descr="A close-up of a logo&#10;&#10;Description automatically generated">
            <a:extLst>
              <a:ext uri="{FF2B5EF4-FFF2-40B4-BE49-F238E27FC236}">
                <a16:creationId xmlns:a16="http://schemas.microsoft.com/office/drawing/2014/main" id="{FDF60D3E-2A85-F887-979A-34ACF67B2E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07171"/>
            <a:ext cx="5525185" cy="279049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4" name="Graphic 21">
            <a:extLst>
              <a:ext uri="{FF2B5EF4-FFF2-40B4-BE49-F238E27FC236}">
                <a16:creationId xmlns:a16="http://schemas.microsoft.com/office/drawing/2014/main" id="{6C573262-F960-6CF2-386E-71378CA5A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201980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A067C-125D-1137-D577-73FD9A9FE0F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BE9F2E96-FF6E-D1EB-1B29-CC9471131AF1}"/>
              </a:ext>
            </a:extLst>
          </p:cNvPr>
          <p:cNvSpPr>
            <a:spLocks noGrp="1"/>
          </p:cNvSpPr>
          <p:nvPr>
            <p:ph idx="1"/>
          </p:nvPr>
        </p:nvSpPr>
        <p:spPr>
          <a:xfrm>
            <a:off x="6140668" y="1825625"/>
            <a:ext cx="5213131" cy="4351338"/>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9- جهز المنتج قبل تصويره:</a:t>
            </a:r>
          </a:p>
          <a:p>
            <a:pPr marL="0" indent="0" algn="just" rtl="1">
              <a:lnSpc>
                <a:spcPct val="150000"/>
              </a:lnSpc>
              <a:buNone/>
            </a:pPr>
            <a:r>
              <a:rPr lang="ar-EG" sz="1600" b="0" dirty="0">
                <a:effectLst/>
                <a:latin typeface="Alexandria Medium" pitchFamily="2" charset="-78"/>
                <a:cs typeface="Alexandria Medium" pitchFamily="2" charset="-78"/>
              </a:rPr>
              <a:t>تهيئة المنتج خطوة اساسية لا تقل أهمية عن اعدادات الاضاءة أو اختيار المعدات المناسبة. </a:t>
            </a:r>
            <a:r>
              <a:rPr lang="ar-EG" sz="1600" dirty="0">
                <a:latin typeface="Alexandria Medium" pitchFamily="2" charset="-78"/>
                <a:cs typeface="Alexandria Medium" pitchFamily="2" charset="-78"/>
              </a:rPr>
              <a:t>خاصة عند تصوير المجوهرات أو العطور.</a:t>
            </a:r>
          </a:p>
          <a:p>
            <a:pPr marL="0" indent="0" algn="just" rtl="1">
              <a:lnSpc>
                <a:spcPct val="150000"/>
              </a:lnSpc>
              <a:buNone/>
            </a:pPr>
            <a:r>
              <a:rPr lang="ar-EG" sz="1600" b="0" dirty="0">
                <a:effectLst/>
                <a:latin typeface="Alexandria Medium" pitchFamily="2" charset="-78"/>
                <a:cs typeface="Alexandria Medium" pitchFamily="2" charset="-78"/>
              </a:rPr>
              <a:t>بعض البصمات الصغيرة على المنتج إذا ظهرت في الصورة تعني عدم احترافية العلامة التجارية.</a:t>
            </a:r>
            <a:r>
              <a:rPr lang="ar-EG" sz="1600" dirty="0">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وبالتالي، تفقد ثقة العملاء في منتجك وشركتك.</a:t>
            </a:r>
            <a:r>
              <a:rPr lang="ar-EG" sz="1600" dirty="0">
                <a:latin typeface="Alexandria Medium" pitchFamily="2" charset="-78"/>
                <a:cs typeface="Alexandria Medium" pitchFamily="2" charset="-78"/>
              </a:rPr>
              <a:t> </a:t>
            </a:r>
            <a:r>
              <a:rPr lang="ar-EG" sz="1600" b="0" dirty="0">
                <a:effectLst/>
                <a:latin typeface="Alexandria Medium" pitchFamily="2" charset="-78"/>
                <a:cs typeface="Alexandria Medium" pitchFamily="2" charset="-78"/>
              </a:rPr>
              <a:t>لذلك عليك تنظيف المنتج بشكل جيد وازالة أي عنصر غير مرغوب قبل التصوير.</a:t>
            </a:r>
            <a:endParaRPr lang="ar-EG" sz="1600" dirty="0">
              <a:latin typeface="Alexandria Medium" pitchFamily="2" charset="-78"/>
              <a:cs typeface="Alexandria Medium" pitchFamily="2" charset="-78"/>
            </a:endParaRPr>
          </a:p>
          <a:p>
            <a:pPr algn="just" rtl="1">
              <a:lnSpc>
                <a:spcPct val="150000"/>
              </a:lnSpc>
            </a:pPr>
            <a:endParaRPr lang="en-US" sz="16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A0871CD8-B62E-3312-D30A-6BFEE21409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8219" y="1825625"/>
            <a:ext cx="5213131" cy="3909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287493-7A40-DB24-8636-ED82540EAE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0248127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4E701-8026-03A5-591C-B2B94C81623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تصوير المنتجات للتسويق الرقمي</a:t>
            </a:r>
            <a:endParaRPr lang="en-US" sz="2800" dirty="0"/>
          </a:p>
        </p:txBody>
      </p:sp>
      <p:sp>
        <p:nvSpPr>
          <p:cNvPr id="3" name="Content Placeholder 2">
            <a:extLst>
              <a:ext uri="{FF2B5EF4-FFF2-40B4-BE49-F238E27FC236}">
                <a16:creationId xmlns:a16="http://schemas.microsoft.com/office/drawing/2014/main" id="{22F2112A-0578-35F9-71CC-1EFA341BDBAE}"/>
              </a:ext>
            </a:extLst>
          </p:cNvPr>
          <p:cNvSpPr>
            <a:spLocks noGrp="1"/>
          </p:cNvSpPr>
          <p:nvPr>
            <p:ph idx="1"/>
          </p:nvPr>
        </p:nvSpPr>
        <p:spPr>
          <a:xfrm>
            <a:off x="6096000" y="1825625"/>
            <a:ext cx="5257799" cy="4351338"/>
          </a:xfrm>
        </p:spPr>
        <p:txBody>
          <a:bodyPr>
            <a:normAutofit/>
          </a:bodyPr>
          <a:lstStyle/>
          <a:p>
            <a:pPr marL="0" indent="0" algn="just" rtl="1">
              <a:lnSpc>
                <a:spcPct val="150000"/>
              </a:lnSpc>
              <a:buNone/>
            </a:pPr>
            <a:r>
              <a:rPr lang="ar-EG" sz="1600" b="1" dirty="0">
                <a:solidFill>
                  <a:srgbClr val="FF0000"/>
                </a:solidFill>
                <a:latin typeface="Alexandria Medium" pitchFamily="2" charset="-78"/>
                <a:cs typeface="Alexandria Medium" pitchFamily="2" charset="-78"/>
              </a:rPr>
              <a:t>10- جرب زوايا تصوير مختلفة</a:t>
            </a:r>
          </a:p>
          <a:p>
            <a:pPr algn="just" rtl="1">
              <a:lnSpc>
                <a:spcPct val="150000"/>
              </a:lnSpc>
            </a:pPr>
            <a:r>
              <a:rPr lang="ar-EG" sz="1600" b="0" dirty="0">
                <a:effectLst/>
                <a:latin typeface="Alexandria Medium" pitchFamily="2" charset="-78"/>
                <a:cs typeface="Alexandria Medium" pitchFamily="2" charset="-78"/>
              </a:rPr>
              <a:t>واحد من نصائح تصوير المنتجات التي قد تعتقد أنها دون جدوى، ولكن العكس تماماً هي اختيار زوايا مختلفة للتصوير. هذه الخطوة يمكنها إضافة حالة من التنوع إلى صور منتجك، كما أنها الحل الأمثل عند خلو ذهنك من الأفكار الابداعية.</a:t>
            </a:r>
            <a:endParaRPr lang="ar-EG" sz="1600" dirty="0">
              <a:latin typeface="Alexandria Medium" pitchFamily="2" charset="-78"/>
              <a:cs typeface="Alexandria Medium" pitchFamily="2" charset="-78"/>
            </a:endParaRPr>
          </a:p>
          <a:p>
            <a:pPr algn="just" rtl="1">
              <a:lnSpc>
                <a:spcPct val="150000"/>
              </a:lnSpc>
            </a:pPr>
            <a:r>
              <a:rPr lang="ar-EG" sz="1600" b="0" dirty="0">
                <a:effectLst/>
                <a:latin typeface="Alexandria Medium" pitchFamily="2" charset="-78"/>
                <a:cs typeface="Alexandria Medium" pitchFamily="2" charset="-78"/>
              </a:rPr>
              <a:t>بهذه الطريقة يمكنك التقاط صور ومميزات وأجزاء مختلفة من المنتج وإظهارها للعميل.</a:t>
            </a:r>
            <a:endParaRPr lang="ar-EG" sz="1600" dirty="0">
              <a:latin typeface="Alexandria Medium" pitchFamily="2" charset="-78"/>
              <a:cs typeface="Alexandria Medium" pitchFamily="2" charset="-78"/>
            </a:endParaRPr>
          </a:p>
          <a:p>
            <a:pPr algn="just">
              <a:lnSpc>
                <a:spcPct val="150000"/>
              </a:lnSpc>
            </a:pPr>
            <a:endParaRPr lang="en-US" sz="2000" dirty="0">
              <a:latin typeface="Alexandria Medium" pitchFamily="2" charset="-78"/>
              <a:cs typeface="Alexandria Medium" pitchFamily="2" charset="-78"/>
            </a:endParaRPr>
          </a:p>
        </p:txBody>
      </p:sp>
      <p:pic>
        <p:nvPicPr>
          <p:cNvPr id="5" name="Picture 4" descr="A person standing in a circle with many video cameras&#10;&#10;Description automatically generated">
            <a:extLst>
              <a:ext uri="{FF2B5EF4-FFF2-40B4-BE49-F238E27FC236}">
                <a16:creationId xmlns:a16="http://schemas.microsoft.com/office/drawing/2014/main" id="{A709928A-4D8E-D3A5-22DA-74703F790B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387" y="1449187"/>
            <a:ext cx="6098628" cy="4573971"/>
          </a:xfrm>
          <a:prstGeom prst="rect">
            <a:avLst/>
          </a:prstGeom>
        </p:spPr>
      </p:pic>
      <p:pic>
        <p:nvPicPr>
          <p:cNvPr id="4" name="Graphic 21">
            <a:extLst>
              <a:ext uri="{FF2B5EF4-FFF2-40B4-BE49-F238E27FC236}">
                <a16:creationId xmlns:a16="http://schemas.microsoft.com/office/drawing/2014/main" id="{65D4D3C9-3F9B-68EF-E2FB-9D94194788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5808703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E3A3E-FDF2-5438-8A5C-1CBFFF422E6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372A052-A752-DE26-8C51-0EB18309BA5A}"/>
              </a:ext>
            </a:extLst>
          </p:cNvPr>
          <p:cNvSpPr>
            <a:spLocks noGrp="1"/>
          </p:cNvSpPr>
          <p:nvPr>
            <p:ph idx="1"/>
          </p:nvPr>
        </p:nvSpPr>
        <p:spPr>
          <a:xfrm>
            <a:off x="5328745" y="1602388"/>
            <a:ext cx="6626773" cy="5113721"/>
          </a:xfrm>
        </p:spPr>
        <p:txBody>
          <a:bodyPr>
            <a:normAutofit fontScale="85000" lnSpcReduction="20000"/>
          </a:bodyPr>
          <a:lstStyle/>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احرص على تنظيف عدسة كاميرا الموبايل جيداً قبل التصوير للتخلص من أي غبار أو بصمة إصبع أو أي أمر قد يسبب تشويش في تصوير المنتجات. </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تجنب استخدام خاصية التقريب </a:t>
            </a:r>
            <a:r>
              <a:rPr lang="en-US" sz="1800" dirty="0">
                <a:latin typeface="Alexandria Medium" pitchFamily="2" charset="-78"/>
                <a:cs typeface="Alexandria Medium" pitchFamily="2" charset="-78"/>
              </a:rPr>
              <a:t>Zoom </a:t>
            </a:r>
            <a:r>
              <a:rPr lang="ar-EG" sz="1800" dirty="0">
                <a:latin typeface="Alexandria Medium" pitchFamily="2" charset="-78"/>
                <a:cs typeface="Alexandria Medium" pitchFamily="2" charset="-78"/>
              </a:rPr>
              <a:t> الأفضل أن تقترب بنفسك الى المنتج لإظهار تفاصيله بجودة عالية. </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لا تستخدم فلاش الكاميرا لأنه </a:t>
            </a:r>
            <a:r>
              <a:rPr lang="ar-EG" sz="1800" dirty="0" err="1">
                <a:latin typeface="Alexandria Medium" pitchFamily="2" charset="-78"/>
                <a:cs typeface="Alexandria Medium" pitchFamily="2" charset="-78"/>
              </a:rPr>
              <a:t>بيسبب</a:t>
            </a:r>
            <a:r>
              <a:rPr lang="ar-EG" sz="1800" dirty="0">
                <a:latin typeface="Alexandria Medium" pitchFamily="2" charset="-78"/>
                <a:cs typeface="Alexandria Medium" pitchFamily="2" charset="-78"/>
              </a:rPr>
              <a:t> مشاكل في الألوان والإضاءة وتشبع الصورة. الأفضل استخدام ضوء طبيعي أو خارجي. </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من الضروري التعرف على إمكانيات الموبايل والخصائص المميزة فيه وكيفية ضبط إعدادات الكاميرا ويفضل ضبط إعدادات الموبايل مسبقاً، ومعرفة عيوب الموبايل في التصوير لتفاديها وإيجاد حلول بديلة لها.</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تجنب الاهتزاز واستخدم الحامل الثلاثي للموبايل.</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ألقط صور المنتج من أكثر من زاوية</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أجعل مصدر الإضاءة خلفك وانت تلتقط الصورة للمنتج ، وتجنب الظلام.</a:t>
            </a:r>
          </a:p>
          <a:p>
            <a:pPr marL="342900" indent="-342900" algn="just" rtl="1">
              <a:lnSpc>
                <a:spcPct val="150000"/>
              </a:lnSpc>
              <a:buFont typeface="+mj-lt"/>
              <a:buAutoNum type="arabicPeriod"/>
            </a:pPr>
            <a:r>
              <a:rPr lang="ar-EG" sz="1800" dirty="0">
                <a:latin typeface="Alexandria Medium" pitchFamily="2" charset="-78"/>
                <a:cs typeface="Alexandria Medium" pitchFamily="2" charset="-78"/>
              </a:rPr>
              <a:t>استخدم الكاميرا الخلفية في تصوير المنتجات لا الأمامية.</a:t>
            </a:r>
          </a:p>
          <a:p>
            <a:pPr marL="0" indent="0" algn="just" rtl="1">
              <a:lnSpc>
                <a:spcPct val="150000"/>
              </a:lnSpc>
              <a:buNone/>
            </a:pPr>
            <a:endParaRPr lang="en-US" sz="1800" dirty="0">
              <a:latin typeface="Alexandria Medium" pitchFamily="2" charset="-78"/>
              <a:cs typeface="Alexandria Medium" pitchFamily="2" charset="-78"/>
            </a:endParaRPr>
          </a:p>
        </p:txBody>
      </p:sp>
      <p:pic>
        <p:nvPicPr>
          <p:cNvPr id="5" name="Picture 4" descr="A hand holding a phone with a picture of a street&#10;&#10;Description automatically generated">
            <a:extLst>
              <a:ext uri="{FF2B5EF4-FFF2-40B4-BE49-F238E27FC236}">
                <a16:creationId xmlns:a16="http://schemas.microsoft.com/office/drawing/2014/main" id="{C19A45BA-C364-746C-9E22-5D411D699D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482" y="2319364"/>
            <a:ext cx="4966138" cy="2755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56AB8E3D-E058-1270-B5B1-6F163280DA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309783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F29062-F9A7-AEC0-9EA2-61B32EFC4F64}"/>
              </a:ext>
            </a:extLst>
          </p:cNvPr>
          <p:cNvSpPr>
            <a:spLocks noGrp="1"/>
          </p:cNvSpPr>
          <p:nvPr>
            <p:ph type="title"/>
          </p:nvPr>
        </p:nvSpPr>
        <p:spPr>
          <a:xfrm>
            <a:off x="6473306" y="344624"/>
            <a:ext cx="5520559" cy="1325563"/>
          </a:xfrm>
        </p:spPr>
        <p:txBody>
          <a:bodyPr>
            <a:norm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93636244-1D27-2ACC-3F06-2509DBAA2F13}"/>
              </a:ext>
            </a:extLst>
          </p:cNvPr>
          <p:cNvSpPr>
            <a:spLocks noGrp="1"/>
          </p:cNvSpPr>
          <p:nvPr>
            <p:ph idx="1"/>
          </p:nvPr>
        </p:nvSpPr>
        <p:spPr>
          <a:xfrm>
            <a:off x="6366641" y="1825625"/>
            <a:ext cx="5520559"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9- يفضل في تصوير المنتجات بالهاتف استخدام خلفية اللون الواحد والخلفية البيضاء تأتى في المرتبة الأولى تليها الخلفيات الملونة باللون الواحد فقط.</a:t>
            </a:r>
          </a:p>
          <a:p>
            <a:pPr marL="0" indent="0" algn="just" rtl="1">
              <a:lnSpc>
                <a:spcPct val="150000"/>
              </a:lnSpc>
              <a:buNone/>
            </a:pPr>
            <a:r>
              <a:rPr lang="ar-EG" sz="1600" dirty="0">
                <a:latin typeface="Alexandria Medium" pitchFamily="2" charset="-78"/>
                <a:cs typeface="Alexandria Medium" pitchFamily="2" charset="-78"/>
              </a:rPr>
              <a:t>10- إظهار كافة أشكال وأحجام المنتج الواحد في صورة واحدة مجمعة وصور تفصيلية لكل لون أو حجم من نفس المنتج.</a:t>
            </a:r>
          </a:p>
        </p:txBody>
      </p:sp>
      <p:pic>
        <p:nvPicPr>
          <p:cNvPr id="3075" name="Picture 3" descr="كورس التصوير الإحترافي بالموبايل - تصوير منتجات">
            <a:extLst>
              <a:ext uri="{FF2B5EF4-FFF2-40B4-BE49-F238E27FC236}">
                <a16:creationId xmlns:a16="http://schemas.microsoft.com/office/drawing/2014/main" id="{CC337804-01C6-1881-A6A3-09FE73D02C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7011"/>
          <a:stretch/>
        </p:blipFill>
        <p:spPr bwMode="auto">
          <a:xfrm>
            <a:off x="1" y="0"/>
            <a:ext cx="58805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724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C99F4-F0B9-CBEC-E134-B5FCB3599194}"/>
              </a:ext>
            </a:extLst>
          </p:cNvPr>
          <p:cNvSpPr>
            <a:spLocks noGrp="1"/>
          </p:cNvSpPr>
          <p:nvPr>
            <p:ph type="title"/>
          </p:nvPr>
        </p:nvSpPr>
        <p:spPr>
          <a:xfrm>
            <a:off x="4808482" y="250031"/>
            <a:ext cx="6813331" cy="1325563"/>
          </a:xfrm>
        </p:spPr>
        <p:txBody>
          <a:bodyPr>
            <a:norm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46E9E6EE-8E10-B246-EA10-FE1FD3FB7A4F}"/>
              </a:ext>
            </a:extLst>
          </p:cNvPr>
          <p:cNvSpPr>
            <a:spLocks noGrp="1"/>
          </p:cNvSpPr>
          <p:nvPr>
            <p:ph idx="1"/>
          </p:nvPr>
        </p:nvSpPr>
        <p:spPr>
          <a:xfrm>
            <a:off x="5344510" y="2256631"/>
            <a:ext cx="6088117" cy="4351338"/>
          </a:xfrm>
        </p:spPr>
        <p:txBody>
          <a:bodyPr>
            <a:normAutofit/>
          </a:bodyPr>
          <a:lstStyle/>
          <a:p>
            <a:pPr marL="0" indent="0" algn="just" rtl="1">
              <a:lnSpc>
                <a:spcPct val="150000"/>
              </a:lnSpc>
              <a:buNone/>
            </a:pPr>
            <a:r>
              <a:rPr lang="ar-EG" sz="1600" b="1" dirty="0">
                <a:latin typeface="Alexandria Medium" pitchFamily="2" charset="-78"/>
                <a:cs typeface="Alexandria Medium" pitchFamily="2" charset="-78"/>
              </a:rPr>
              <a:t>11- تصوير لقطات الماكرو </a:t>
            </a:r>
            <a:r>
              <a:rPr lang="ar-EG" sz="1600" dirty="0">
                <a:latin typeface="Alexandria Medium" pitchFamily="2" charset="-78"/>
                <a:cs typeface="Alexandria Medium" pitchFamily="2" charset="-78"/>
              </a:rPr>
              <a:t>بمعنى تصوير المنتج صور مقربة جدا وهذا النوع من التصوير يستخدم مع الطعام تحديدا، ومنتجات التجميل لتوضيح درجات الألوان وجودة الخامات على البشرة.  </a:t>
            </a:r>
            <a:endParaRPr lang="en-US" sz="1600" dirty="0">
              <a:latin typeface="Alexandria Medium" pitchFamily="2" charset="-78"/>
              <a:cs typeface="Alexandria Medium" pitchFamily="2" charset="-78"/>
            </a:endParaRPr>
          </a:p>
        </p:txBody>
      </p:sp>
      <p:pic>
        <p:nvPicPr>
          <p:cNvPr id="4102" name="Picture 6" descr="كورس التصوير الإحترافي بالموبايل - تصوير منتجات">
            <a:extLst>
              <a:ext uri="{FF2B5EF4-FFF2-40B4-BE49-F238E27FC236}">
                <a16:creationId xmlns:a16="http://schemas.microsoft.com/office/drawing/2014/main" id="{EA1B3694-A17A-DEC0-38C8-5BA8E859B0A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602" b="9305"/>
          <a:stretch/>
        </p:blipFill>
        <p:spPr bwMode="auto">
          <a:xfrm>
            <a:off x="0" y="0"/>
            <a:ext cx="480848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D39C-33A2-06E6-6997-EC0D04D1EF41}"/>
              </a:ext>
            </a:extLst>
          </p:cNvPr>
          <p:cNvSpPr>
            <a:spLocks noGrp="1"/>
          </p:cNvSpPr>
          <p:nvPr>
            <p:ph type="title"/>
          </p:nvPr>
        </p:nvSpPr>
        <p:spPr>
          <a:xfrm>
            <a:off x="838199" y="131105"/>
            <a:ext cx="10515600" cy="1325563"/>
          </a:xfrm>
        </p:spPr>
        <p:txBody>
          <a:bodyPr>
            <a:no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5546D68A-9693-1945-D0FB-576EDA78A194}"/>
              </a:ext>
            </a:extLst>
          </p:cNvPr>
          <p:cNvSpPr>
            <a:spLocks noGrp="1"/>
          </p:cNvSpPr>
          <p:nvPr>
            <p:ph idx="1"/>
          </p:nvPr>
        </p:nvSpPr>
        <p:spPr>
          <a:xfrm>
            <a:off x="6637283" y="1825625"/>
            <a:ext cx="4716516" cy="4351338"/>
          </a:xfrm>
        </p:spPr>
        <p:txBody>
          <a:bodyPr>
            <a:normAutofit/>
          </a:bodyPr>
          <a:lstStyle/>
          <a:p>
            <a:pPr algn="just" rtl="1">
              <a:lnSpc>
                <a:spcPct val="150000"/>
              </a:lnSpc>
            </a:pPr>
            <a:r>
              <a:rPr lang="ar-EG" sz="1800" dirty="0">
                <a:latin typeface="Alexandria Medium" pitchFamily="2" charset="-78"/>
                <a:cs typeface="Alexandria Medium" pitchFamily="2" charset="-78"/>
              </a:rPr>
              <a:t>12- استخدام انعكاس الصورة لجذب العميل: يمكنك إنشاء تأثير انعكاس للسطح باستخدام أدوات معالجة الصور، أو يمكنك تجربة الانعكاس اليدوي بالمرآة.</a:t>
            </a:r>
            <a:endParaRPr lang="en-US" sz="1800" dirty="0">
              <a:latin typeface="Alexandria Medium" pitchFamily="2" charset="-78"/>
              <a:cs typeface="Alexandria Medium" pitchFamily="2" charset="-78"/>
            </a:endParaRPr>
          </a:p>
        </p:txBody>
      </p:sp>
      <p:pic>
        <p:nvPicPr>
          <p:cNvPr id="8195" name="Picture 3" descr="كورس التصوير الإحترافي بالموبايل - تصوير منتجات">
            <a:extLst>
              <a:ext uri="{FF2B5EF4-FFF2-40B4-BE49-F238E27FC236}">
                <a16:creationId xmlns:a16="http://schemas.microsoft.com/office/drawing/2014/main" id="{4F3F086C-4490-17D8-FBF6-E73696BDD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238" y="1456668"/>
            <a:ext cx="5372100" cy="5038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9524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63CA0-E3BE-15B4-8C62-3E73F652BC99}"/>
              </a:ext>
            </a:extLst>
          </p:cNvPr>
          <p:cNvSpPr>
            <a:spLocks noGrp="1"/>
          </p:cNvSpPr>
          <p:nvPr>
            <p:ph type="title"/>
          </p:nvPr>
        </p:nvSpPr>
        <p:spPr>
          <a:xfrm>
            <a:off x="5833240" y="302063"/>
            <a:ext cx="5804338" cy="1325563"/>
          </a:xfrm>
        </p:spPr>
        <p:txBody>
          <a:bodyPr>
            <a:no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55AE3607-B42D-C098-E533-9690B54E670A}"/>
              </a:ext>
            </a:extLst>
          </p:cNvPr>
          <p:cNvSpPr>
            <a:spLocks noGrp="1"/>
          </p:cNvSpPr>
          <p:nvPr>
            <p:ph idx="1"/>
          </p:nvPr>
        </p:nvSpPr>
        <p:spPr>
          <a:xfrm>
            <a:off x="5833240" y="1825625"/>
            <a:ext cx="5520559" cy="4351338"/>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13- التصوير الحركي والتوظيف الواقعي للمشهد: وهو تكنيك لتصوير المنتجات يعتمد على عرض المنتج وسط لحظة استمتاع به أو إظهار كيفية الاستفادة منه. </a:t>
            </a:r>
          </a:p>
          <a:p>
            <a:pPr marL="0" indent="0" algn="just" rtl="1">
              <a:lnSpc>
                <a:spcPct val="150000"/>
              </a:lnSpc>
              <a:buNone/>
            </a:pPr>
            <a:r>
              <a:rPr lang="ar-EG" sz="1600" dirty="0">
                <a:latin typeface="Alexandria Medium" pitchFamily="2" charset="-78"/>
                <a:cs typeface="Alexandria Medium" pitchFamily="2" charset="-78"/>
              </a:rPr>
              <a:t>مثلا لو المنتج برواز للبيع يمكن تصويره فوق مكتب بجوار شخص يقرأ كتاب، أو لو مشروب طاقة يمكن تصويره من خلال شخص رياضي يمارس رياضة معينة  ويشرب المشروب للحصول على الطاقة.</a:t>
            </a:r>
            <a:endParaRPr lang="en-US" sz="1600" dirty="0">
              <a:latin typeface="Alexandria Medium" pitchFamily="2" charset="-78"/>
              <a:cs typeface="Alexandria Medium" pitchFamily="2" charset="-78"/>
            </a:endParaRPr>
          </a:p>
          <a:p>
            <a:pPr algn="just" rtl="1">
              <a:lnSpc>
                <a:spcPct val="150000"/>
              </a:lnSpc>
            </a:pPr>
            <a:endParaRPr lang="en-US" sz="1600" dirty="0">
              <a:latin typeface="Alexandria Medium" pitchFamily="2" charset="-78"/>
              <a:cs typeface="Alexandria Medium" pitchFamily="2" charset="-78"/>
            </a:endParaRPr>
          </a:p>
        </p:txBody>
      </p:sp>
      <p:pic>
        <p:nvPicPr>
          <p:cNvPr id="4097" name="Picture 1" descr="كورس التصوير الإحترافي بالموبايل - تصوير منتجات">
            <a:extLst>
              <a:ext uri="{FF2B5EF4-FFF2-40B4-BE49-F238E27FC236}">
                <a16:creationId xmlns:a16="http://schemas.microsoft.com/office/drawing/2014/main" id="{59508CC2-4284-0395-5215-33A957AB93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680"/>
          <a:stretch/>
        </p:blipFill>
        <p:spPr bwMode="auto">
          <a:xfrm>
            <a:off x="0" y="-126123"/>
            <a:ext cx="5372100" cy="69841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06889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61A5C-061E-36BD-A670-ADEF511B8D0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4" name="Rectangle 1">
            <a:extLst>
              <a:ext uri="{FF2B5EF4-FFF2-40B4-BE49-F238E27FC236}">
                <a16:creationId xmlns:a16="http://schemas.microsoft.com/office/drawing/2014/main" id="{1DEB18A4-1D60-A0A0-290B-319D78F25597}"/>
              </a:ext>
            </a:extLst>
          </p:cNvPr>
          <p:cNvSpPr>
            <a:spLocks noGrp="1" noChangeArrowheads="1"/>
          </p:cNvSpPr>
          <p:nvPr>
            <p:ph idx="1"/>
          </p:nvPr>
        </p:nvSpPr>
        <p:spPr bwMode="auto">
          <a:xfrm>
            <a:off x="2705214" y="1482939"/>
            <a:ext cx="8648586"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buNone/>
              <a:tabLst/>
            </a:pPr>
            <a:r>
              <a:rPr kumimoji="0" lang="ar-EG" altLang="en-US" sz="1800" b="0" i="0" u="none" strike="noStrike" cap="none" normalizeH="0" baseline="0" dirty="0">
                <a:ln>
                  <a:noFill/>
                </a:ln>
                <a:effectLst/>
                <a:latin typeface="Alexandria Medium" pitchFamily="2" charset="-78"/>
                <a:cs typeface="Alexandria Medium" pitchFamily="2" charset="-78"/>
              </a:rPr>
              <a:t>14- استخدم تطبيقات </a:t>
            </a:r>
            <a:r>
              <a:rPr kumimoji="0" lang="ar-SA" altLang="en-US" sz="1800" b="0" i="0" u="none" strike="noStrike" cap="none" normalizeH="0" baseline="0" dirty="0">
                <a:ln>
                  <a:noFill/>
                </a:ln>
                <a:effectLst/>
                <a:latin typeface="Alexandria Medium" pitchFamily="2" charset="-78"/>
                <a:cs typeface="Alexandria Medium" pitchFamily="2" charset="-78"/>
              </a:rPr>
              <a:t>التحرير والتحسين</a:t>
            </a:r>
            <a:r>
              <a:rPr kumimoji="0" lang="ar-EG" altLang="en-US" sz="1800" b="0" i="0" u="none" strike="noStrike" cap="none" normalizeH="0" baseline="0" dirty="0">
                <a:ln>
                  <a:noFill/>
                </a:ln>
                <a:effectLst/>
                <a:latin typeface="Alexandria Medium" pitchFamily="2" charset="-78"/>
                <a:cs typeface="Alexandria Medium" pitchFamily="2" charset="-78"/>
              </a:rPr>
              <a:t>: </a:t>
            </a:r>
            <a:endParaRPr kumimoji="0" lang="en-US" altLang="en-US" sz="1800" b="0" i="0" u="none" strike="noStrike" cap="none" normalizeH="0" baseline="0" dirty="0">
              <a:ln>
                <a:noFill/>
              </a:ln>
              <a:effectLst/>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استخدم تطبيقات تحرير الصور لإجراء تعديلات بسيطة مثل ضبط السطوع والتباين</a:t>
            </a:r>
            <a:r>
              <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rPr>
              <a:t>. </a:t>
            </a:r>
          </a:p>
          <a:p>
            <a:pPr marL="0" marR="0" lvl="0" indent="0" algn="r" defTabSz="914400" rtl="1" eaLnBrk="0" fontAlgn="base" latinLnBrk="0" hangingPunct="0">
              <a:lnSpc>
                <a:spcPct val="150000"/>
              </a:lnSpc>
              <a:spcBef>
                <a:spcPct val="0"/>
              </a:spcBef>
              <a:spcAft>
                <a:spcPct val="0"/>
              </a:spcAft>
              <a:buClrTx/>
              <a:buSzTx/>
              <a:buFontTx/>
              <a:buChar char="•"/>
              <a:tabLst/>
            </a:pPr>
            <a:r>
              <a:rPr kumimoji="0" lang="ar-SA" altLang="en-US" sz="1800" b="0" i="0" u="none" strike="noStrike" cap="none" normalizeH="0" baseline="0" dirty="0">
                <a:ln>
                  <a:noFill/>
                </a:ln>
                <a:solidFill>
                  <a:schemeClr val="tx1"/>
                </a:solidFill>
                <a:effectLst/>
                <a:latin typeface="Alexandria Medium" pitchFamily="2" charset="-78"/>
                <a:cs typeface="Alexandria Medium" pitchFamily="2" charset="-78"/>
              </a:rPr>
              <a:t>تجنب المبالغة في التحرير لكي تظل الصور طبيعية</a:t>
            </a:r>
            <a:endParaRPr kumimoji="0" lang="ar-EG"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ar-EG" altLang="en-US" sz="1800" dirty="0">
                <a:latin typeface="Alexandria Medium" pitchFamily="2" charset="-78"/>
                <a:cs typeface="Alexandria Medium" pitchFamily="2" charset="-78"/>
              </a:rPr>
              <a:t>يفضل الابتعاد عن المؤثرات والفلاتر لأنها تقدم صور خداعة للمنتجات.</a:t>
            </a:r>
          </a:p>
          <a:p>
            <a:pPr marL="0" marR="0" lvl="0" indent="0" algn="r" defTabSz="914400" rtl="1" eaLnBrk="0" fontAlgn="base" latinLnBrk="0" hangingPunct="0">
              <a:lnSpc>
                <a:spcPct val="150000"/>
              </a:lnSpc>
              <a:spcBef>
                <a:spcPct val="0"/>
              </a:spcBef>
              <a:spcAft>
                <a:spcPct val="0"/>
              </a:spcAft>
              <a:buClrTx/>
              <a:buSzTx/>
              <a:buFontTx/>
              <a:buChar char="•"/>
              <a:tabLst/>
            </a:pPr>
            <a:r>
              <a:rPr lang="ar-EG" altLang="en-US" sz="1800" dirty="0">
                <a:latin typeface="Alexandria Medium" pitchFamily="2" charset="-78"/>
                <a:cs typeface="Alexandria Medium" pitchFamily="2" charset="-78"/>
              </a:rPr>
              <a:t>أفضل تطبيقات الهاتف المحمول في هذا الصدد:</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B12</a:t>
            </a:r>
            <a:endParaRPr lang="ar-EG" altLang="en-US" sz="1800" dirty="0">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err="1">
                <a:latin typeface="Alexandria Medium" pitchFamily="2" charset="-78"/>
                <a:cs typeface="Alexandria Medium" pitchFamily="2" charset="-78"/>
              </a:rPr>
              <a:t>Adope</a:t>
            </a:r>
            <a:r>
              <a:rPr lang="en-US" altLang="en-US" sz="1800" dirty="0">
                <a:latin typeface="Alexandria Medium" pitchFamily="2" charset="-78"/>
                <a:cs typeface="Alexandria Medium" pitchFamily="2" charset="-78"/>
              </a:rPr>
              <a:t> photoshop express photo editor </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Snapseed</a:t>
            </a:r>
            <a:endParaRPr lang="ar-EG" altLang="en-US" sz="1800" dirty="0">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err="1">
                <a:latin typeface="Alexandria Medium" pitchFamily="2" charset="-78"/>
                <a:cs typeface="Alexandria Medium" pitchFamily="2" charset="-78"/>
              </a:rPr>
              <a:t>Pixlr</a:t>
            </a:r>
            <a:endParaRPr lang="en-US" altLang="en-US" sz="1800" dirty="0">
              <a:latin typeface="Alexandria Medium" pitchFamily="2" charset="-78"/>
              <a:cs typeface="Alexandria Medium" pitchFamily="2" charset="-78"/>
            </a:endParaRP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Prisma photo editor</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Pics art</a:t>
            </a:r>
          </a:p>
          <a:p>
            <a:pPr marL="0" marR="0" lvl="0" indent="0" algn="r" defTabSz="914400" rtl="1" eaLnBrk="0" fontAlgn="base" latinLnBrk="0" hangingPunct="0">
              <a:lnSpc>
                <a:spcPct val="150000"/>
              </a:lnSpc>
              <a:spcBef>
                <a:spcPct val="0"/>
              </a:spcBef>
              <a:spcAft>
                <a:spcPct val="0"/>
              </a:spcAft>
              <a:buClrTx/>
              <a:buSzTx/>
              <a:buFontTx/>
              <a:buChar char="•"/>
              <a:tabLst/>
            </a:pPr>
            <a:r>
              <a:rPr lang="en-US" altLang="en-US" sz="1800" dirty="0">
                <a:latin typeface="Alexandria Medium" pitchFamily="2" charset="-78"/>
                <a:cs typeface="Alexandria Medium" pitchFamily="2" charset="-78"/>
              </a:rPr>
              <a:t>Photo director </a:t>
            </a:r>
            <a:r>
              <a:rPr lang="ar-EG" altLang="en-US" sz="1800" dirty="0">
                <a:latin typeface="Alexandria Medium" pitchFamily="2" charset="-78"/>
                <a:cs typeface="Alexandria Medium" pitchFamily="2" charset="-78"/>
              </a:rPr>
              <a:t> للصور المتحركة </a:t>
            </a:r>
          </a:p>
          <a:p>
            <a:pPr marL="0" marR="0" lvl="0" indent="0" algn="r" defTabSz="914400" rtl="1" eaLnBrk="0" fontAlgn="base" latinLnBrk="0" hangingPunct="0">
              <a:lnSpc>
                <a:spcPct val="100000"/>
              </a:lnSpc>
              <a:spcBef>
                <a:spcPct val="0"/>
              </a:spcBef>
              <a:spcAft>
                <a:spcPct val="0"/>
              </a:spcAft>
              <a:buClrTx/>
              <a:buSzTx/>
              <a:buFontTx/>
              <a:buChar char="•"/>
              <a:tabLst/>
            </a:pPr>
            <a:endParaRPr lang="ar-EG" altLang="en-US" sz="1800" dirty="0">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ar-EG"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lexandria Medium" pitchFamily="2" charset="-78"/>
              <a:cs typeface="Alexandria Medium" pitchFamily="2" charset="-78"/>
            </a:endParaRPr>
          </a:p>
        </p:txBody>
      </p:sp>
      <p:pic>
        <p:nvPicPr>
          <p:cNvPr id="6" name="Picture 5" descr="A logo of a company&#10;&#10;Description automatically generated with medium confidence">
            <a:extLst>
              <a:ext uri="{FF2B5EF4-FFF2-40B4-BE49-F238E27FC236}">
                <a16:creationId xmlns:a16="http://schemas.microsoft.com/office/drawing/2014/main" id="{ACBB6100-C24A-3D1E-5853-0CD191EC50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806" y="2660687"/>
            <a:ext cx="3231871" cy="1536626"/>
          </a:xfrm>
          <a:prstGeom prst="rect">
            <a:avLst/>
          </a:prstGeom>
        </p:spPr>
      </p:pic>
      <p:pic>
        <p:nvPicPr>
          <p:cNvPr id="8" name="Picture 7" descr="A logo of a video game&#10;&#10;Description automatically generated">
            <a:extLst>
              <a:ext uri="{FF2B5EF4-FFF2-40B4-BE49-F238E27FC236}">
                <a16:creationId xmlns:a16="http://schemas.microsoft.com/office/drawing/2014/main" id="{6CEF32E4-4E8F-CD71-4C69-D883C2D33E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805" y="4638023"/>
            <a:ext cx="3231871" cy="1536626"/>
          </a:xfrm>
          <a:prstGeom prst="rect">
            <a:avLst/>
          </a:prstGeom>
        </p:spPr>
      </p:pic>
    </p:spTree>
    <p:extLst>
      <p:ext uri="{BB962C8B-B14F-4D97-AF65-F5344CB8AC3E}">
        <p14:creationId xmlns:p14="http://schemas.microsoft.com/office/powerpoint/2010/main" val="1535307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D42EA-7CA5-1D87-2900-721DB989BF76}"/>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22C201C5-E792-C930-4C20-F301E0AA12B9}"/>
              </a:ext>
            </a:extLst>
          </p:cNvPr>
          <p:cNvSpPr>
            <a:spLocks noGrp="1"/>
          </p:cNvSpPr>
          <p:nvPr>
            <p:ph idx="1"/>
          </p:nvPr>
        </p:nvSpPr>
        <p:spPr>
          <a:xfrm>
            <a:off x="5692665" y="1545021"/>
            <a:ext cx="6040821" cy="5312979"/>
          </a:xfrm>
        </p:spPr>
        <p:txBody>
          <a:bodyPr>
            <a:normAutofit/>
          </a:bodyPr>
          <a:lstStyle/>
          <a:p>
            <a:pPr marL="0" indent="0" algn="r" rtl="1">
              <a:lnSpc>
                <a:spcPct val="150000"/>
              </a:lnSpc>
              <a:buNone/>
            </a:pPr>
            <a:r>
              <a:rPr lang="ar-EG" sz="1600" dirty="0">
                <a:latin typeface="Alexandria Medium" pitchFamily="2" charset="-78"/>
                <a:cs typeface="Alexandria Medium" pitchFamily="2" charset="-78"/>
              </a:rPr>
              <a:t>15- استخدم قاعدة الأثلاث.</a:t>
            </a:r>
          </a:p>
          <a:p>
            <a:pPr marL="0" indent="0" algn="r" rtl="1">
              <a:lnSpc>
                <a:spcPct val="150000"/>
              </a:lnSpc>
              <a:buNone/>
            </a:pPr>
            <a:r>
              <a:rPr lang="ar-EG" sz="1600" dirty="0">
                <a:latin typeface="Alexandria Medium" pitchFamily="2" charset="-78"/>
                <a:cs typeface="Alexandria Medium" pitchFamily="2" charset="-78"/>
              </a:rPr>
              <a:t>16- استخدم أعلى دقة ممكنة في </a:t>
            </a:r>
            <a:r>
              <a:rPr lang="ar-EG" sz="1600" dirty="0" err="1">
                <a:latin typeface="Alexandria Medium" pitchFamily="2" charset="-78"/>
                <a:cs typeface="Alexandria Medium" pitchFamily="2" charset="-78"/>
              </a:rPr>
              <a:t>خيارت</a:t>
            </a:r>
            <a:r>
              <a:rPr lang="ar-EG" sz="1600" dirty="0">
                <a:latin typeface="Alexandria Medium" pitchFamily="2" charset="-78"/>
                <a:cs typeface="Alexandria Medium" pitchFamily="2" charset="-78"/>
              </a:rPr>
              <a:t> كاميرا الموبايل. </a:t>
            </a:r>
          </a:p>
          <a:p>
            <a:pPr marL="0" indent="0" algn="r" rtl="1">
              <a:lnSpc>
                <a:spcPct val="150000"/>
              </a:lnSpc>
              <a:buNone/>
            </a:pPr>
            <a:r>
              <a:rPr lang="ar-EG" sz="1600" dirty="0">
                <a:latin typeface="Alexandria Medium" pitchFamily="2" charset="-78"/>
                <a:cs typeface="Alexandria Medium" pitchFamily="2" charset="-78"/>
              </a:rPr>
              <a:t>17- لو المنتج فيه صور أشخاص كالملابس مثلا يفضل تصوير الأشخاص من زاوية مستوى البصر أو من أعلى لا من أسفل.</a:t>
            </a:r>
          </a:p>
          <a:p>
            <a:pPr marL="0" indent="0" algn="r" rtl="1">
              <a:lnSpc>
                <a:spcPct val="150000"/>
              </a:lnSpc>
              <a:buNone/>
            </a:pPr>
            <a:r>
              <a:rPr lang="ar-EG" sz="1600" dirty="0">
                <a:latin typeface="Alexandria Medium" pitchFamily="2" charset="-78"/>
                <a:cs typeface="Alexandria Medium" pitchFamily="2" charset="-78"/>
              </a:rPr>
              <a:t>18- أضبط الخيارات الخمسة المهمة في تصوير المنتجات:</a:t>
            </a: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فتحة العدسة </a:t>
            </a:r>
            <a:r>
              <a:rPr lang="en-US" sz="1600" dirty="0">
                <a:latin typeface="Alexandria Medium" pitchFamily="2" charset="-78"/>
                <a:cs typeface="Alexandria Medium" pitchFamily="2" charset="-78"/>
              </a:rPr>
              <a:t>Aperture Size </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سرعة الغالق </a:t>
            </a:r>
            <a:r>
              <a:rPr lang="en-US" sz="1600" dirty="0">
                <a:latin typeface="Alexandria Medium" pitchFamily="2" charset="-78"/>
                <a:cs typeface="Alexandria Medium" pitchFamily="2" charset="-78"/>
              </a:rPr>
              <a:t>Shutter Speed</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حساسية الضوء </a:t>
            </a:r>
            <a:r>
              <a:rPr lang="en-US" sz="1600" dirty="0">
                <a:latin typeface="Alexandria Medium" pitchFamily="2" charset="-78"/>
                <a:cs typeface="Alexandria Medium" pitchFamily="2" charset="-78"/>
              </a:rPr>
              <a:t>ISO </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التركيز</a:t>
            </a:r>
            <a:r>
              <a:rPr lang="en-US" sz="1600" dirty="0">
                <a:latin typeface="Alexandria Medium" pitchFamily="2" charset="-78"/>
                <a:cs typeface="Alexandria Medium" pitchFamily="2" charset="-78"/>
              </a:rPr>
              <a:t> Focus </a:t>
            </a:r>
            <a:endParaRPr lang="ar-EG" sz="1600" dirty="0">
              <a:latin typeface="Alexandria Medium" pitchFamily="2" charset="-78"/>
              <a:cs typeface="Alexandria Medium" pitchFamily="2" charset="-78"/>
            </a:endParaRPr>
          </a:p>
          <a:p>
            <a:pPr marL="1371600" indent="-342900" algn="r" rtl="1">
              <a:lnSpc>
                <a:spcPct val="150000"/>
              </a:lnSpc>
              <a:buFont typeface="+mj-lt"/>
              <a:buAutoNum type="arabicPeriod"/>
              <a:tabLst>
                <a:tab pos="1198563" algn="l"/>
              </a:tabLst>
            </a:pPr>
            <a:r>
              <a:rPr lang="ar-EG" sz="1600" dirty="0">
                <a:latin typeface="Alexandria Medium" pitchFamily="2" charset="-78"/>
                <a:cs typeface="Alexandria Medium" pitchFamily="2" charset="-78"/>
              </a:rPr>
              <a:t>توازن اللون الأبيض بالصورة</a:t>
            </a:r>
            <a:r>
              <a:rPr lang="en-US" sz="1600" dirty="0">
                <a:latin typeface="Alexandria Medium" pitchFamily="2" charset="-78"/>
                <a:cs typeface="Alexandria Medium" pitchFamily="2" charset="-78"/>
              </a:rPr>
              <a:t>White Balance </a:t>
            </a:r>
            <a:endParaRPr lang="ar-EG" sz="1600" dirty="0">
              <a:latin typeface="Alexandria Medium" pitchFamily="2" charset="-78"/>
              <a:cs typeface="Alexandria Medium" pitchFamily="2" charset="-78"/>
            </a:endParaRPr>
          </a:p>
          <a:p>
            <a:pPr marL="803275" algn="r" rtl="1">
              <a:lnSpc>
                <a:spcPct val="150000"/>
              </a:lnSpc>
              <a:buFont typeface="Wingdings" panose="05000000000000000000" pitchFamily="2" charset="2"/>
              <a:buChar char="Ø"/>
              <a:tabLst>
                <a:tab pos="914400" algn="l"/>
              </a:tabLst>
            </a:pPr>
            <a:endParaRPr lang="en-US" sz="1600" dirty="0">
              <a:latin typeface="Alexandria Medium" pitchFamily="2" charset="-78"/>
              <a:cs typeface="Alexandria Medium" pitchFamily="2" charset="-78"/>
            </a:endParaRPr>
          </a:p>
        </p:txBody>
      </p:sp>
      <p:pic>
        <p:nvPicPr>
          <p:cNvPr id="5" name="Picture 4" descr="A yellow lighthouse in the snow&#10;&#10;Description automatically generated">
            <a:extLst>
              <a:ext uri="{FF2B5EF4-FFF2-40B4-BE49-F238E27FC236}">
                <a16:creationId xmlns:a16="http://schemas.microsoft.com/office/drawing/2014/main" id="{47F5DA48-A733-15F4-323C-2C2A3CD0A5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514" y="1690688"/>
            <a:ext cx="5234152" cy="38546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5040AD3-8355-8010-A2A1-8D33163342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5395684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97F5C-0244-4BFC-6E3A-F7949D69A32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916A7350-D734-2F44-45A8-73009A6E707E}"/>
              </a:ext>
            </a:extLst>
          </p:cNvPr>
          <p:cNvSpPr>
            <a:spLocks noGrp="1"/>
          </p:cNvSpPr>
          <p:nvPr>
            <p:ph idx="1"/>
          </p:nvPr>
        </p:nvSpPr>
        <p:spPr>
          <a:xfrm>
            <a:off x="6479627" y="1825625"/>
            <a:ext cx="5371115" cy="4351338"/>
          </a:xfrm>
        </p:spPr>
        <p:txBody>
          <a:bodyPr>
            <a:normAutofit/>
          </a:bodyPr>
          <a:lstStyle/>
          <a:p>
            <a:pPr marL="0" indent="0" algn="r" rtl="1">
              <a:buNone/>
            </a:pPr>
            <a:r>
              <a:rPr lang="ar-EG" sz="1800" dirty="0">
                <a:solidFill>
                  <a:srgbClr val="FF0000"/>
                </a:solidFill>
                <a:latin typeface="Alexandria Medium" pitchFamily="2" charset="-78"/>
                <a:cs typeface="Alexandria Medium" pitchFamily="2" charset="-78"/>
              </a:rPr>
              <a:t>1- فتحة العدسة </a:t>
            </a:r>
            <a:r>
              <a:rPr lang="en-US" sz="1800" dirty="0">
                <a:solidFill>
                  <a:srgbClr val="FF0000"/>
                </a:solidFill>
                <a:latin typeface="Alexandria Medium" pitchFamily="2" charset="-78"/>
                <a:cs typeface="Alexandria Medium" pitchFamily="2" charset="-78"/>
              </a:rPr>
              <a:t>Aperture Size </a:t>
            </a:r>
            <a:endParaRPr lang="ar-EG" sz="1800" dirty="0">
              <a:solidFill>
                <a:srgbClr val="FF0000"/>
              </a:solidFill>
              <a:latin typeface="Alexandria Medium" pitchFamily="2" charset="-78"/>
              <a:cs typeface="Alexandria Medium" pitchFamily="2" charset="-78"/>
            </a:endParaRPr>
          </a:p>
          <a:p>
            <a:pPr marL="0" indent="0" algn="just" rtl="1">
              <a:lnSpc>
                <a:spcPct val="150000"/>
              </a:lnSpc>
              <a:buNone/>
            </a:pPr>
            <a:r>
              <a:rPr lang="ar-EG" sz="1600" dirty="0">
                <a:latin typeface="Alexandria Medium" pitchFamily="2" charset="-78"/>
                <a:cs typeface="Alexandria Medium" pitchFamily="2" charset="-78"/>
              </a:rPr>
              <a:t>ترمز هذه القيمة إلى قطر الفتحة التي يدخل الضوء منها عبر العدسة إلى حساس الكاميرا. </a:t>
            </a:r>
          </a:p>
          <a:p>
            <a:pPr marL="0" indent="0" algn="just" rtl="1">
              <a:lnSpc>
                <a:spcPct val="150000"/>
              </a:lnSpc>
              <a:buNone/>
            </a:pPr>
            <a:r>
              <a:rPr lang="ar-EG" sz="1600" dirty="0">
                <a:latin typeface="Alexandria Medium" pitchFamily="2" charset="-78"/>
                <a:cs typeface="Alexandria Medium" pitchFamily="2" charset="-78"/>
              </a:rPr>
              <a:t>وعادة ما يتم التعبير عنها بالحرف </a:t>
            </a:r>
            <a:r>
              <a:rPr lang="en-US" sz="1600" dirty="0">
                <a:latin typeface="Alexandria Medium" pitchFamily="2" charset="-78"/>
                <a:cs typeface="Alexandria Medium" pitchFamily="2" charset="-78"/>
              </a:rPr>
              <a:t>F </a:t>
            </a:r>
            <a:r>
              <a:rPr lang="ar-EG" sz="1600" dirty="0">
                <a:latin typeface="Alexandria Medium" pitchFamily="2" charset="-78"/>
                <a:cs typeface="Alexandria Medium" pitchFamily="2" charset="-78"/>
              </a:rPr>
              <a:t>برفقة رقم ما مثل </a:t>
            </a:r>
            <a:r>
              <a:rPr lang="en-US" sz="1600" dirty="0">
                <a:latin typeface="Alexandria Medium" pitchFamily="2" charset="-78"/>
                <a:cs typeface="Alexandria Medium" pitchFamily="2" charset="-78"/>
              </a:rPr>
              <a:t>F/2.8 </a:t>
            </a:r>
            <a:r>
              <a:rPr lang="ar-EG" sz="1600" dirty="0">
                <a:latin typeface="Alexandria Medium" pitchFamily="2" charset="-78"/>
                <a:cs typeface="Alexandria Medium" pitchFamily="2" charset="-78"/>
              </a:rPr>
              <a:t>أو </a:t>
            </a:r>
            <a:r>
              <a:rPr lang="en-US" sz="1600" dirty="0">
                <a:latin typeface="Alexandria Medium" pitchFamily="2" charset="-78"/>
                <a:cs typeface="Alexandria Medium" pitchFamily="2" charset="-78"/>
              </a:rPr>
              <a:t>F/1.5 </a:t>
            </a:r>
            <a:r>
              <a:rPr lang="ar-EG" sz="1600" dirty="0">
                <a:latin typeface="Alexandria Medium" pitchFamily="2" charset="-78"/>
                <a:cs typeface="Alexandria Medium" pitchFamily="2" charset="-78"/>
              </a:rPr>
              <a:t>مثلاً. وكلما كان الرقم اللاحق لحرف </a:t>
            </a:r>
            <a:r>
              <a:rPr lang="en-US" sz="1600" dirty="0">
                <a:latin typeface="Alexandria Medium" pitchFamily="2" charset="-78"/>
                <a:cs typeface="Alexandria Medium" pitchFamily="2" charset="-78"/>
              </a:rPr>
              <a:t>F </a:t>
            </a:r>
            <a:r>
              <a:rPr lang="ar-EG" sz="1600" dirty="0">
                <a:latin typeface="Alexandria Medium" pitchFamily="2" charset="-78"/>
                <a:cs typeface="Alexandria Medium" pitchFamily="2" charset="-78"/>
              </a:rPr>
              <a:t>أصغر فهذا يعني أن فتحة العدسة أكبر وبالتالي تستطيع الكاميرا التقاط المزيد من الضوء والتصوير بشكل أفضل في ظروف الإضاءة الضعيفة، وكلما صغرت فتحة العدسة فإنها تعطى تفاصيل حادة للمنتج وأكثر وضوحا  ولكن مع إضاءة أقل.</a:t>
            </a:r>
            <a:endParaRPr lang="en-US" sz="1600" dirty="0">
              <a:latin typeface="Alexandria Medium" pitchFamily="2" charset="-78"/>
              <a:cs typeface="Alexandria Medium" pitchFamily="2" charset="-78"/>
            </a:endParaRPr>
          </a:p>
        </p:txBody>
      </p:sp>
      <p:pic>
        <p:nvPicPr>
          <p:cNvPr id="5" name="Picture 4" descr="A set of images of a camera shutter&#10;&#10;Description automatically generated">
            <a:extLst>
              <a:ext uri="{FF2B5EF4-FFF2-40B4-BE49-F238E27FC236}">
                <a16:creationId xmlns:a16="http://schemas.microsoft.com/office/drawing/2014/main" id="{F8BE0AEF-BD50-4EC7-6264-6DE9B3946A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1257" y="1825625"/>
            <a:ext cx="5949184" cy="31640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78BA29A3-2755-1087-0AD3-067BDA2CE2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0760099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A0281-641A-DC01-808D-6FCDBB7972B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6EAD9729-1508-71D3-5FF1-FD933CA35288}"/>
              </a:ext>
            </a:extLst>
          </p:cNvPr>
          <p:cNvSpPr>
            <a:spLocks noGrp="1"/>
          </p:cNvSpPr>
          <p:nvPr>
            <p:ph idx="1"/>
          </p:nvPr>
        </p:nvSpPr>
        <p:spPr>
          <a:xfrm>
            <a:off x="838200" y="1545021"/>
            <a:ext cx="10515600" cy="1796989"/>
          </a:xfrm>
        </p:spPr>
        <p:txBody>
          <a:bodyPr>
            <a:normAutofit lnSpcReduction="10000"/>
          </a:bodyPr>
          <a:lstStyle/>
          <a:p>
            <a:pPr algn="just" rtl="1">
              <a:lnSpc>
                <a:spcPct val="170000"/>
              </a:lnSpc>
            </a:pPr>
            <a:r>
              <a:rPr lang="ar-EG" sz="1600" b="1" dirty="0">
                <a:solidFill>
                  <a:srgbClr val="FF0000"/>
                </a:solidFill>
                <a:latin typeface="Alexandria Medium" pitchFamily="2" charset="-78"/>
                <a:cs typeface="Alexandria Medium" pitchFamily="2" charset="-78"/>
              </a:rPr>
              <a:t>2- سرعة الغالق:  </a:t>
            </a:r>
            <a:r>
              <a:rPr lang="ar-EG" sz="1600" dirty="0" err="1">
                <a:latin typeface="Alexandria Medium" pitchFamily="2" charset="-78"/>
                <a:cs typeface="Alexandria Medium" pitchFamily="2" charset="-78"/>
              </a:rPr>
              <a:t>فى</a:t>
            </a:r>
            <a:r>
              <a:rPr lang="ar-EG" sz="1600" dirty="0">
                <a:latin typeface="Alexandria Medium" pitchFamily="2" charset="-78"/>
                <a:cs typeface="Alexandria Medium" pitchFamily="2" charset="-78"/>
              </a:rPr>
              <a:t> الكاميرا الموبايل سرعة الغالق تحدد مدة تعريض حساس الكاميرا للضوء. فزيادة سرعة الغالق تُقصر هذه المدة، مما يجعل الصورة أكثر وضوحًا للحركة السريعة 1/1000 ثانية (الصورة باليسار). </a:t>
            </a:r>
          </a:p>
          <a:p>
            <a:pPr algn="just" rtl="1">
              <a:lnSpc>
                <a:spcPct val="170000"/>
              </a:lnSpc>
            </a:pPr>
            <a:r>
              <a:rPr lang="ar-EG" sz="1600" dirty="0">
                <a:latin typeface="Alexandria Medium" pitchFamily="2" charset="-78"/>
                <a:cs typeface="Alexandria Medium" pitchFamily="2" charset="-78"/>
              </a:rPr>
              <a:t>بينما انخفاض سرعة الغالق يزيد من مدة التعريض الضوئي، مما يؤدي إلى إظهار حركة أكثر وضوحًا في الصورة </a:t>
            </a:r>
            <a:r>
              <a:rPr lang="en-US" sz="1600" dirty="0">
                <a:latin typeface="Alexandria Medium" pitchFamily="2" charset="-78"/>
                <a:cs typeface="Alexandria Medium" pitchFamily="2" charset="-78"/>
              </a:rPr>
              <a:t>1/200</a:t>
            </a:r>
            <a:r>
              <a:rPr lang="ar-EG" sz="1600" dirty="0">
                <a:latin typeface="Alexandria Medium" pitchFamily="2" charset="-78"/>
                <a:cs typeface="Alexandria Medium" pitchFamily="2" charset="-78"/>
              </a:rPr>
              <a:t> (الصورة باليمين).</a:t>
            </a:r>
          </a:p>
          <a:p>
            <a:pPr>
              <a:lnSpc>
                <a:spcPct val="170000"/>
              </a:lnSpc>
            </a:pPr>
            <a:endParaRPr lang="en-US" sz="1400" dirty="0">
              <a:latin typeface="Alexandria Medium" pitchFamily="2" charset="-78"/>
              <a:cs typeface="Alexandria Medium" pitchFamily="2" charset="-78"/>
            </a:endParaRPr>
          </a:p>
        </p:txBody>
      </p:sp>
      <p:pic>
        <p:nvPicPr>
          <p:cNvPr id="5" name="Picture 4">
            <a:extLst>
              <a:ext uri="{FF2B5EF4-FFF2-40B4-BE49-F238E27FC236}">
                <a16:creationId xmlns:a16="http://schemas.microsoft.com/office/drawing/2014/main" id="{79FA552F-9000-4313-CEF5-06541711D8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900" y="3342010"/>
            <a:ext cx="5316562" cy="3552430"/>
          </a:xfrm>
          <a:prstGeom prst="rect">
            <a:avLst/>
          </a:prstGeom>
        </p:spPr>
      </p:pic>
      <p:pic>
        <p:nvPicPr>
          <p:cNvPr id="7" name="Picture 6">
            <a:extLst>
              <a:ext uri="{FF2B5EF4-FFF2-40B4-BE49-F238E27FC236}">
                <a16:creationId xmlns:a16="http://schemas.microsoft.com/office/drawing/2014/main" id="{42705E5E-C33B-4DCF-D08D-C6D310D964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364" y="3342010"/>
            <a:ext cx="5233721" cy="3497077"/>
          </a:xfrm>
          <a:prstGeom prst="rect">
            <a:avLst/>
          </a:prstGeom>
        </p:spPr>
      </p:pic>
    </p:spTree>
    <p:extLst>
      <p:ext uri="{BB962C8B-B14F-4D97-AF65-F5344CB8AC3E}">
        <p14:creationId xmlns:p14="http://schemas.microsoft.com/office/powerpoint/2010/main" val="42939509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33A20-08DA-1E42-EDFA-9887314672C3}"/>
              </a:ext>
            </a:extLst>
          </p:cNvPr>
          <p:cNvSpPr>
            <a:spLocks noGrp="1"/>
          </p:cNvSpPr>
          <p:nvPr>
            <p:ph type="title"/>
          </p:nvPr>
        </p:nvSpPr>
        <p:spPr/>
        <p:txBody>
          <a:bodyPr>
            <a:noAutofit/>
          </a:bodyPr>
          <a:lstStyle/>
          <a:p>
            <a:pPr algn="ctr">
              <a:lnSpc>
                <a:spcPct val="150000"/>
              </a:lnSpc>
            </a:pP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pic>
        <p:nvPicPr>
          <p:cNvPr id="5" name="Content Placeholder 4" descr="A zebra and an elephant&#10;&#10;Description automatically generated">
            <a:extLst>
              <a:ext uri="{FF2B5EF4-FFF2-40B4-BE49-F238E27FC236}">
                <a16:creationId xmlns:a16="http://schemas.microsoft.com/office/drawing/2014/main" id="{9C6D2981-4F43-236A-4DC7-0E8B61F03EE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90436" y="2207172"/>
            <a:ext cx="5568666" cy="31184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099" name="Picture 3" descr="كورس التصوير الإحترافي بالموبايل - تصوير منتجات">
            <a:extLst>
              <a:ext uri="{FF2B5EF4-FFF2-40B4-BE49-F238E27FC236}">
                <a16:creationId xmlns:a16="http://schemas.microsoft.com/office/drawing/2014/main" id="{9B900A77-6F77-BF35-70D7-3D2D4193E1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0" y="-7162800"/>
            <a:ext cx="4762500" cy="621982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0F4B15A-9D95-DC5E-F9A7-440071193639}"/>
              </a:ext>
            </a:extLst>
          </p:cNvPr>
          <p:cNvSpPr txBox="1"/>
          <p:nvPr/>
        </p:nvSpPr>
        <p:spPr>
          <a:xfrm>
            <a:off x="6511160" y="2207172"/>
            <a:ext cx="5013434" cy="4113370"/>
          </a:xfrm>
          <a:prstGeom prst="rect">
            <a:avLst/>
          </a:prstGeom>
          <a:noFill/>
        </p:spPr>
        <p:txBody>
          <a:bodyPr wrap="square" rtlCol="0">
            <a:spAutoFit/>
          </a:bodyPr>
          <a:lstStyle/>
          <a:p>
            <a:pPr algn="just" rtl="1">
              <a:lnSpc>
                <a:spcPct val="150000"/>
              </a:lnSpc>
            </a:pPr>
            <a:r>
              <a:rPr lang="ar-EG" sz="1600" dirty="0">
                <a:solidFill>
                  <a:srgbClr val="FF0000"/>
                </a:solidFill>
                <a:latin typeface="Alexandria Medium" pitchFamily="2" charset="-78"/>
                <a:cs typeface="Alexandria Medium" pitchFamily="2" charset="-78"/>
              </a:rPr>
              <a:t>3- استخدام التركيز اليدوي لا التلقائي: </a:t>
            </a:r>
          </a:p>
          <a:p>
            <a:pPr algn="just" rtl="1">
              <a:lnSpc>
                <a:spcPct val="150000"/>
              </a:lnSpc>
            </a:pPr>
            <a:r>
              <a:rPr lang="ar-EG" sz="1600" dirty="0">
                <a:latin typeface="Alexandria Medium" pitchFamily="2" charset="-78"/>
                <a:cs typeface="Alexandria Medium" pitchFamily="2" charset="-78"/>
              </a:rPr>
              <a:t>في الغالبية العظمى من الحالات يكون التركيز التلقائي جيداً جداً لكن في بعض الحالات يفشل تماماً في أداء المهمة وبالأخص عندما يكون الشيء الذي تريد التركيز عليه صغيراً أو أن الهاتف يفشل في إدراك العناصر المهمة التي تريد إظهارها.</a:t>
            </a:r>
          </a:p>
          <a:p>
            <a:pPr algn="just" rtl="1">
              <a:lnSpc>
                <a:spcPct val="150000"/>
              </a:lnSpc>
            </a:pPr>
            <a:r>
              <a:rPr lang="ar-EG" sz="1600" dirty="0">
                <a:latin typeface="Alexandria Medium" pitchFamily="2" charset="-78"/>
                <a:cs typeface="Alexandria Medium" pitchFamily="2" charset="-78"/>
              </a:rPr>
              <a:t>لذا وفي حال لم يعطيك التركيز التلقائي النتيجة التي تريدها، بالتالي يمكن تعديل مدى التركيز بشكل يدوي لتلتقط الصور كما تريد وتركز فيها على المطلوب بدقة.</a:t>
            </a:r>
          </a:p>
          <a:p>
            <a:pPr algn="just" rtl="1">
              <a:lnSpc>
                <a:spcPct val="150000"/>
              </a:lnSpc>
            </a:pPr>
            <a:endParaRPr lang="en-US" sz="1600" dirty="0">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C95F244C-71A9-06D5-BD8E-9EF828B2FC0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22306812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39F584-4AC0-0FB6-6AC3-2C487D549B51}"/>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5F3B594F-7D4A-53BF-C29B-4111B5EA4C5E}"/>
              </a:ext>
            </a:extLst>
          </p:cNvPr>
          <p:cNvSpPr>
            <a:spLocks noGrp="1"/>
          </p:cNvSpPr>
          <p:nvPr>
            <p:ph idx="1"/>
          </p:nvPr>
        </p:nvSpPr>
        <p:spPr>
          <a:xfrm>
            <a:off x="1471776" y="1929513"/>
            <a:ext cx="10515600" cy="4351338"/>
          </a:xfrm>
        </p:spPr>
        <p:txBody>
          <a:bodyPr/>
          <a:lstStyle/>
          <a:p>
            <a:pPr marL="0" indent="0" algn="r" rtl="1">
              <a:buNone/>
            </a:pPr>
            <a:r>
              <a:rPr lang="ar-EG" sz="1800" dirty="0">
                <a:solidFill>
                  <a:srgbClr val="FF0000"/>
                </a:solidFill>
                <a:latin typeface="Alexandria Medium" pitchFamily="2" charset="-78"/>
                <a:cs typeface="Alexandria Medium" pitchFamily="2" charset="-78"/>
              </a:rPr>
              <a:t>4- حساسية الضوء </a:t>
            </a:r>
            <a:r>
              <a:rPr lang="en-US" sz="1800" dirty="0">
                <a:solidFill>
                  <a:srgbClr val="FF0000"/>
                </a:solidFill>
                <a:latin typeface="Alexandria Medium" pitchFamily="2" charset="-78"/>
                <a:cs typeface="Alexandria Medium" pitchFamily="2" charset="-78"/>
              </a:rPr>
              <a:t>ISO </a:t>
            </a:r>
            <a:endParaRPr lang="ar-EG" sz="1800" dirty="0">
              <a:solidFill>
                <a:srgbClr val="FF0000"/>
              </a:solidFill>
              <a:latin typeface="Alexandria Medium" pitchFamily="2" charset="-78"/>
              <a:cs typeface="Alexandria Medium" pitchFamily="2" charset="-78"/>
            </a:endParaRPr>
          </a:p>
          <a:p>
            <a:endParaRPr lang="en-US" dirty="0"/>
          </a:p>
        </p:txBody>
      </p:sp>
      <p:pic>
        <p:nvPicPr>
          <p:cNvPr id="5" name="Picture 4" descr="A screenshot of a television screen&#10;&#10;Description automatically generated">
            <a:extLst>
              <a:ext uri="{FF2B5EF4-FFF2-40B4-BE49-F238E27FC236}">
                <a16:creationId xmlns:a16="http://schemas.microsoft.com/office/drawing/2014/main" id="{BF61F27C-AF62-3846-2B58-05C1A7F7E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624" y="2450695"/>
            <a:ext cx="6700673" cy="3308974"/>
          </a:xfrm>
          <a:prstGeom prst="rect">
            <a:avLst/>
          </a:prstGeom>
        </p:spPr>
      </p:pic>
      <p:sp>
        <p:nvSpPr>
          <p:cNvPr id="6" name="TextBox 5">
            <a:extLst>
              <a:ext uri="{FF2B5EF4-FFF2-40B4-BE49-F238E27FC236}">
                <a16:creationId xmlns:a16="http://schemas.microsoft.com/office/drawing/2014/main" id="{DA570DC8-70B3-6027-A498-E18CDA39C0FA}"/>
              </a:ext>
            </a:extLst>
          </p:cNvPr>
          <p:cNvSpPr txBox="1"/>
          <p:nvPr/>
        </p:nvSpPr>
        <p:spPr>
          <a:xfrm>
            <a:off x="7189076" y="2390220"/>
            <a:ext cx="4798300" cy="3369449"/>
          </a:xfrm>
          <a:prstGeom prst="rect">
            <a:avLst/>
          </a:prstGeom>
          <a:noFill/>
        </p:spPr>
        <p:txBody>
          <a:bodyPr wrap="square" rtlCol="0">
            <a:spAutoFit/>
          </a:bodyPr>
          <a:lstStyle/>
          <a:p>
            <a:pPr algn="just" rtl="1">
              <a:lnSpc>
                <a:spcPct val="150000"/>
              </a:lnSpc>
            </a:pPr>
            <a:r>
              <a:rPr lang="ar-EG" dirty="0">
                <a:latin typeface="Alexandria Medium" pitchFamily="2" charset="-78"/>
                <a:cs typeface="Alexandria Medium" pitchFamily="2" charset="-78"/>
              </a:rPr>
              <a:t>بشكل بسيط </a:t>
            </a:r>
            <a:r>
              <a:rPr lang="en-US" dirty="0">
                <a:latin typeface="Alexandria Medium" pitchFamily="2" charset="-78"/>
                <a:cs typeface="Alexandria Medium" pitchFamily="2" charset="-78"/>
              </a:rPr>
              <a:t>ISO </a:t>
            </a:r>
            <a:r>
              <a:rPr lang="ar-EG" dirty="0">
                <a:latin typeface="Alexandria Medium" pitchFamily="2" charset="-78"/>
                <a:cs typeface="Alexandria Medium" pitchFamily="2" charset="-78"/>
              </a:rPr>
              <a:t> في الكاميرات يحدد مدى حساسية الكاميرا للضوء. فزيادة قيمة </a:t>
            </a:r>
            <a:r>
              <a:rPr lang="en-US" dirty="0">
                <a:latin typeface="Alexandria Medium" pitchFamily="2" charset="-78"/>
                <a:cs typeface="Alexandria Medium" pitchFamily="2" charset="-78"/>
              </a:rPr>
              <a:t>ISO </a:t>
            </a:r>
            <a:r>
              <a:rPr lang="ar-EG" dirty="0">
                <a:latin typeface="Alexandria Medium" pitchFamily="2" charset="-78"/>
                <a:cs typeface="Alexandria Medium" pitchFamily="2" charset="-78"/>
              </a:rPr>
              <a:t>تجعل الحساس أكثر حساسية للضوء، مما يسمح بالتقاط صور أفضل في الإضاءة المنخفضة. ولكن هذا يزيد من ظهور الضوضاء (التشويش) في الصور. لذلك، يجب التوازن بين قيمة </a:t>
            </a:r>
            <a:r>
              <a:rPr lang="en-US" dirty="0">
                <a:latin typeface="Alexandria Medium" pitchFamily="2" charset="-78"/>
                <a:cs typeface="Alexandria Medium" pitchFamily="2" charset="-78"/>
              </a:rPr>
              <a:t>ISO </a:t>
            </a:r>
            <a:r>
              <a:rPr lang="ar-EG" dirty="0">
                <a:latin typeface="Alexandria Medium" pitchFamily="2" charset="-78"/>
                <a:cs typeface="Alexandria Medium" pitchFamily="2" charset="-78"/>
              </a:rPr>
              <a:t> والإضاءة المتاحة لتحقيق أفضل نتيجة.</a:t>
            </a:r>
            <a:endParaRPr lang="en-US"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8CDDC508-2FB0-E050-5DB4-B04E5B28D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31552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40D7C-1521-D617-C0F5-F42A52317E1D}"/>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أفضل الممارسات في التصوير بالهاتف المحمول للمنتجات</a:t>
            </a:r>
            <a:endParaRPr lang="en-US" sz="2800" dirty="0"/>
          </a:p>
        </p:txBody>
      </p:sp>
      <p:sp>
        <p:nvSpPr>
          <p:cNvPr id="3" name="Content Placeholder 2">
            <a:extLst>
              <a:ext uri="{FF2B5EF4-FFF2-40B4-BE49-F238E27FC236}">
                <a16:creationId xmlns:a16="http://schemas.microsoft.com/office/drawing/2014/main" id="{F5689E46-99B2-D75B-5F99-A19C5417B8FD}"/>
              </a:ext>
            </a:extLst>
          </p:cNvPr>
          <p:cNvSpPr>
            <a:spLocks noGrp="1"/>
          </p:cNvSpPr>
          <p:nvPr>
            <p:ph idx="1"/>
          </p:nvPr>
        </p:nvSpPr>
        <p:spPr>
          <a:xfrm>
            <a:off x="7362497" y="1951749"/>
            <a:ext cx="4212020" cy="4906251"/>
          </a:xfrm>
        </p:spPr>
        <p:txBody>
          <a:bodyPr>
            <a:normAutofit/>
          </a:bodyPr>
          <a:lstStyle/>
          <a:p>
            <a:pPr marL="0" indent="0" algn="just" rtl="1">
              <a:lnSpc>
                <a:spcPct val="150000"/>
              </a:lnSpc>
              <a:buNone/>
            </a:pPr>
            <a:r>
              <a:rPr lang="ar-EG" sz="1600" dirty="0">
                <a:solidFill>
                  <a:srgbClr val="FF0000"/>
                </a:solidFill>
                <a:latin typeface="Alexandria Medium" pitchFamily="2" charset="-78"/>
                <a:cs typeface="Alexandria Medium" pitchFamily="2" charset="-78"/>
              </a:rPr>
              <a:t>5- توازن اللون الأبيض: </a:t>
            </a:r>
          </a:p>
          <a:p>
            <a:pPr marL="0" indent="0" algn="just" rtl="1">
              <a:lnSpc>
                <a:spcPct val="150000"/>
              </a:lnSpc>
              <a:buNone/>
            </a:pPr>
            <a:r>
              <a:rPr lang="ar-EG" sz="1600" dirty="0">
                <a:latin typeface="Alexandria Medium" pitchFamily="2" charset="-78"/>
                <a:cs typeface="Alexandria Medium" pitchFamily="2" charset="-78"/>
              </a:rPr>
              <a:t>ببساطة ضمن خيارات موازنة اللون الأبيض عادة ما يكن هناك خيارات لضوء الشمس أو الجو الغائم أو الإضاءة الصناعية وغيرها، وكل ما عليك هو اختيار الوضع الذي يجعل الصور تبدو أقرب ما يمكن لما تشاهده بعينك المجردة. هذه الضبط عادة ما يتم بشكل تلقائي من الهاتف نفسه. لكن في حال لم تعجبك النتيجة أو أردت الاختيار ربما يمكنك تغيير القيم يدوياً في معظم الهواتف.</a:t>
            </a:r>
            <a:endParaRPr lang="en-US" sz="1600" dirty="0">
              <a:latin typeface="Alexandria Medium" pitchFamily="2" charset="-78"/>
              <a:cs typeface="Alexandria Medium" pitchFamily="2" charset="-78"/>
            </a:endParaRPr>
          </a:p>
        </p:txBody>
      </p:sp>
      <p:pic>
        <p:nvPicPr>
          <p:cNvPr id="5" name="Picture 4" descr="A beach with rocks and water&#10;&#10;Description automatically generated with medium confidence">
            <a:extLst>
              <a:ext uri="{FF2B5EF4-FFF2-40B4-BE49-F238E27FC236}">
                <a16:creationId xmlns:a16="http://schemas.microsoft.com/office/drawing/2014/main" id="{C60628CA-1E5D-9D4D-FE21-9F8CB44389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8044" y="2065282"/>
            <a:ext cx="6656722" cy="36159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E9A3D11E-5960-1877-1979-512954FF56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14089135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59C06-B56C-D01F-A853-8CDFF8EC1D6C}"/>
              </a:ext>
            </a:extLst>
          </p:cNvPr>
          <p:cNvSpPr>
            <a:spLocks noGrp="1"/>
          </p:cNvSpPr>
          <p:nvPr>
            <p:ph type="title"/>
          </p:nvPr>
        </p:nvSpPr>
        <p:spPr>
          <a:xfrm>
            <a:off x="838200" y="31021"/>
            <a:ext cx="10515600" cy="1325563"/>
          </a:xfrm>
        </p:spPr>
        <p:txBody>
          <a:bodyPr>
            <a:normAutofit/>
          </a:bodyPr>
          <a:lstStyle/>
          <a:p>
            <a:pPr algn="ctr"/>
            <a:r>
              <a:rPr lang="ar-EG" sz="2800" dirty="0">
                <a:latin typeface="Alexandria Medium" pitchFamily="2" charset="-78"/>
                <a:cs typeface="Alexandria Medium" pitchFamily="2" charset="-78"/>
              </a:rPr>
              <a:t>تقنية التصوير المنتجات 360 درجة</a:t>
            </a:r>
            <a:endParaRPr lang="en-US" sz="2800" dirty="0">
              <a:latin typeface="Alexandria Medium" pitchFamily="2" charset="-78"/>
              <a:cs typeface="Alexandria Medium" pitchFamily="2" charset="-78"/>
            </a:endParaRPr>
          </a:p>
        </p:txBody>
      </p:sp>
      <p:pic>
        <p:nvPicPr>
          <p:cNvPr id="5" name="Content Placeholder 4" descr="A yellow and black drill&#10;&#10;Description automatically generated">
            <a:extLst>
              <a:ext uri="{FF2B5EF4-FFF2-40B4-BE49-F238E27FC236}">
                <a16:creationId xmlns:a16="http://schemas.microsoft.com/office/drawing/2014/main" id="{FE1A9CE8-5471-595C-345C-A6C55D650B8D}"/>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4462789"/>
            <a:ext cx="4576835" cy="2395211"/>
          </a:xfrm>
        </p:spPr>
      </p:pic>
      <p:pic>
        <p:nvPicPr>
          <p:cNvPr id="7" name="Picture 6" descr="A red and black motorcycle&#10;&#10;Description automatically generated">
            <a:extLst>
              <a:ext uri="{FF2B5EF4-FFF2-40B4-BE49-F238E27FC236}">
                <a16:creationId xmlns:a16="http://schemas.microsoft.com/office/drawing/2014/main" id="{30D7D757-D88F-0161-4E2E-28EBAEB33E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74031" y="4462789"/>
            <a:ext cx="4517969" cy="2364404"/>
          </a:xfrm>
          <a:prstGeom prst="rect">
            <a:avLst/>
          </a:prstGeom>
        </p:spPr>
      </p:pic>
      <p:sp>
        <p:nvSpPr>
          <p:cNvPr id="9" name="TextBox 8">
            <a:extLst>
              <a:ext uri="{FF2B5EF4-FFF2-40B4-BE49-F238E27FC236}">
                <a16:creationId xmlns:a16="http://schemas.microsoft.com/office/drawing/2014/main" id="{F557276A-B013-6875-BDBC-1C00FFD4476E}"/>
              </a:ext>
            </a:extLst>
          </p:cNvPr>
          <p:cNvSpPr txBox="1"/>
          <p:nvPr/>
        </p:nvSpPr>
        <p:spPr>
          <a:xfrm>
            <a:off x="639983" y="3632848"/>
            <a:ext cx="11215685" cy="584775"/>
          </a:xfrm>
          <a:prstGeom prst="rect">
            <a:avLst/>
          </a:prstGeom>
          <a:noFill/>
        </p:spPr>
        <p:txBody>
          <a:bodyPr wrap="square">
            <a:spAutoFit/>
          </a:bodyPr>
          <a:lstStyle/>
          <a:p>
            <a:r>
              <a:rPr lang="en-US" dirty="0">
                <a:hlinkClick r:id="rId4"/>
              </a:rPr>
              <a:t>https://ar.photorobot.com/blog/360-product-photography</a:t>
            </a:r>
            <a:endParaRPr lang="en-US" dirty="0"/>
          </a:p>
          <a:p>
            <a:pPr algn="r" rtl="1"/>
            <a:r>
              <a:rPr lang="ar-EG" sz="1400" dirty="0">
                <a:latin typeface="Alexandria Medium" pitchFamily="2" charset="-78"/>
                <a:cs typeface="Alexandria Medium" pitchFamily="2" charset="-78"/>
              </a:rPr>
              <a:t>نماذج وأنواع التصوير المجسم </a:t>
            </a:r>
            <a:r>
              <a:rPr lang="en-US" sz="1400" dirty="0">
                <a:latin typeface="Alexandria Medium" pitchFamily="2" charset="-78"/>
                <a:cs typeface="Alexandria Medium" pitchFamily="2" charset="-78"/>
              </a:rPr>
              <a:t>360 </a:t>
            </a:r>
            <a:r>
              <a:rPr lang="ar-EG" sz="1400" dirty="0">
                <a:latin typeface="Alexandria Medium" pitchFamily="2" charset="-78"/>
                <a:cs typeface="Alexandria Medium" pitchFamily="2" charset="-78"/>
              </a:rPr>
              <a:t> درجة.</a:t>
            </a:r>
            <a:endParaRPr lang="en-US" sz="1400" dirty="0">
              <a:latin typeface="Alexandria Medium" pitchFamily="2" charset="-78"/>
              <a:cs typeface="Alexandria Medium" pitchFamily="2" charset="-78"/>
            </a:endParaRPr>
          </a:p>
        </p:txBody>
      </p:sp>
      <p:sp>
        <p:nvSpPr>
          <p:cNvPr id="10" name="TextBox 9">
            <a:extLst>
              <a:ext uri="{FF2B5EF4-FFF2-40B4-BE49-F238E27FC236}">
                <a16:creationId xmlns:a16="http://schemas.microsoft.com/office/drawing/2014/main" id="{7B84EB7A-BD6C-4A4A-BAF2-A5E9975C066F}"/>
              </a:ext>
            </a:extLst>
          </p:cNvPr>
          <p:cNvSpPr txBox="1"/>
          <p:nvPr/>
        </p:nvSpPr>
        <p:spPr>
          <a:xfrm>
            <a:off x="534549" y="930951"/>
            <a:ext cx="11017468" cy="3610668"/>
          </a:xfrm>
          <a:prstGeom prst="rect">
            <a:avLst/>
          </a:prstGeom>
          <a:noFill/>
        </p:spPr>
        <p:txBody>
          <a:bodyPr wrap="square" rtlCol="0">
            <a:spAutoFit/>
          </a:bodyPr>
          <a:lstStyle/>
          <a:p>
            <a:pPr algn="just" rtl="1">
              <a:lnSpc>
                <a:spcPct val="150000"/>
              </a:lnSpc>
            </a:pPr>
            <a:r>
              <a:rPr lang="ar-EG" sz="1400" b="0" dirty="0">
                <a:effectLst/>
                <a:latin typeface="Alexandria Medium" pitchFamily="2" charset="-78"/>
                <a:cs typeface="Alexandria Medium" pitchFamily="2" charset="-78"/>
              </a:rPr>
              <a:t>من خلال </a:t>
            </a:r>
            <a:r>
              <a:rPr lang="ar-EG" sz="1400" b="1" dirty="0">
                <a:latin typeface="Alexandria Medium" pitchFamily="2" charset="-78"/>
                <a:cs typeface="Alexandria Medium" pitchFamily="2" charset="-78"/>
              </a:rPr>
              <a:t>تقنية التصوير 360 درجة</a:t>
            </a:r>
            <a:r>
              <a:rPr lang="ar-EG" sz="1400" b="0" dirty="0">
                <a:effectLst/>
                <a:latin typeface="Alexandria Medium" pitchFamily="2" charset="-78"/>
                <a:cs typeface="Alexandria Medium" pitchFamily="2" charset="-78"/>
              </a:rPr>
              <a:t>، لا يصبح المشاهد مجرد مراقب فحسب، بل شريكاً في الإبداع؛ إذ يمكنه التجوُّل في المشهد واستكشافه من كل الزوايا، مما يتيح لهم فرصة فريدة للانغماس في الصورة واكتشاف تفاصيلها الصغيرة التي قد لا تلفت الانتباه في التصوير التقليدي. </a:t>
            </a:r>
          </a:p>
          <a:p>
            <a:pPr algn="just" rtl="1">
              <a:lnSpc>
                <a:spcPct val="150000"/>
              </a:lnSpc>
            </a:pPr>
            <a:r>
              <a:rPr lang="ar-EG" sz="1400" b="0" dirty="0">
                <a:effectLst/>
                <a:latin typeface="Alexandria Medium" pitchFamily="2" charset="-78"/>
                <a:cs typeface="Alexandria Medium" pitchFamily="2" charset="-78"/>
              </a:rPr>
              <a:t>تعمل هذه التقنية من خلال استخدام كاميرات خاصة تستطيع التقاط صور متعددة من زوايا مختلفة، وإدماجها في صورة واحدة. تكون هذه الكاميرات عادة مزودة بعدسات متعددة أو عدسة واحدة ذات زاوية عريضة جدًّا. </a:t>
            </a:r>
            <a:endParaRPr lang="ar-EG" sz="1400" dirty="0">
              <a:latin typeface="Alexandria Medium" pitchFamily="2" charset="-78"/>
              <a:cs typeface="Alexandria Medium" pitchFamily="2" charset="-78"/>
            </a:endParaRPr>
          </a:p>
          <a:p>
            <a:pPr algn="just" rtl="1">
              <a:lnSpc>
                <a:spcPct val="150000"/>
              </a:lnSpc>
            </a:pPr>
            <a:r>
              <a:rPr lang="ar-EG" sz="1400" b="0" dirty="0">
                <a:effectLst/>
                <a:latin typeface="Alexandria Medium" pitchFamily="2" charset="-78"/>
                <a:cs typeface="Alexandria Medium" pitchFamily="2" charset="-78"/>
              </a:rPr>
              <a:t>أما إذا لم يكن لديك كاميرا احترافية، فيمكنك حينها استخدام هاتفك الذكي لالتقاط صور بانورامية وتحويلها إلى صور 360 درجة باستخدام تطبيقات مثل تطبيق التجوال الافتراضي من جوجل، أو جوجل كاميرا.</a:t>
            </a:r>
            <a:endParaRPr lang="en-US" sz="1400" b="0" dirty="0">
              <a:effectLst/>
              <a:latin typeface="Alexandria Medium" pitchFamily="2" charset="-78"/>
              <a:cs typeface="Alexandria Medium" pitchFamily="2" charset="-78"/>
            </a:endParaRPr>
          </a:p>
          <a:p>
            <a:pPr algn="just" rtl="1">
              <a:lnSpc>
                <a:spcPct val="150000"/>
              </a:lnSpc>
            </a:pPr>
            <a:r>
              <a:rPr lang="ar-EG" sz="1400" dirty="0">
                <a:latin typeface="Alexandria Medium" pitchFamily="2" charset="-78"/>
                <a:cs typeface="Alexandria Medium" pitchFamily="2" charset="-78"/>
              </a:rPr>
              <a:t>كما يمكن استخدام </a:t>
            </a:r>
            <a:r>
              <a:rPr lang="ar-EG" sz="1400" dirty="0" err="1">
                <a:latin typeface="Alexandria Medium" pitchFamily="2" charset="-78"/>
                <a:cs typeface="Alexandria Medium" pitchFamily="2" charset="-78"/>
              </a:rPr>
              <a:t>تطبيقت</a:t>
            </a:r>
            <a:r>
              <a:rPr lang="ar-EG" sz="1400" dirty="0">
                <a:latin typeface="Alexandria Medium" pitchFamily="2" charset="-78"/>
                <a:cs typeface="Alexandria Medium" pitchFamily="2" charset="-78"/>
              </a:rPr>
              <a:t> الموبايل </a:t>
            </a:r>
            <a:r>
              <a:rPr lang="ar-EG" sz="1400" dirty="0" err="1">
                <a:latin typeface="Alexandria Medium" pitchFamily="2" charset="-78"/>
                <a:cs typeface="Alexandria Medium" pitchFamily="2" charset="-78"/>
              </a:rPr>
              <a:t>لإتقاط</a:t>
            </a:r>
            <a:r>
              <a:rPr lang="ar-EG" sz="1400" dirty="0">
                <a:latin typeface="Alexandria Medium" pitchFamily="2" charset="-78"/>
                <a:cs typeface="Alexandria Medium" pitchFamily="2" charset="-78"/>
              </a:rPr>
              <a:t> الصور البانورامية مثل تطبيق </a:t>
            </a:r>
            <a:r>
              <a:rPr lang="en-US" sz="1400" dirty="0">
                <a:latin typeface="Alexandria Medium" pitchFamily="2" charset="-78"/>
                <a:cs typeface="Alexandria Medium" pitchFamily="2" charset="-78"/>
              </a:rPr>
              <a:t>Panorama 360 </a:t>
            </a:r>
            <a:r>
              <a:rPr lang="ar-EG" sz="1400" dirty="0">
                <a:latin typeface="Alexandria Medium" pitchFamily="2" charset="-78"/>
                <a:cs typeface="Alexandria Medium" pitchFamily="2" charset="-78"/>
              </a:rPr>
              <a:t> ، </a:t>
            </a:r>
            <a:r>
              <a:rPr lang="en-US" sz="1400" dirty="0">
                <a:latin typeface="Alexandria Medium" pitchFamily="2" charset="-78"/>
                <a:cs typeface="Alexandria Medium" pitchFamily="2" charset="-78"/>
              </a:rPr>
              <a:t>360 smart camera</a:t>
            </a:r>
            <a:r>
              <a:rPr lang="ar-EG" sz="1400" dirty="0">
                <a:latin typeface="Alexandria Medium" pitchFamily="2" charset="-78"/>
                <a:cs typeface="Alexandria Medium" pitchFamily="2" charset="-78"/>
              </a:rPr>
              <a:t> ، </a:t>
            </a:r>
            <a:r>
              <a:rPr lang="en-US" sz="1400" dirty="0">
                <a:latin typeface="Alexandria Medium" pitchFamily="2" charset="-78"/>
                <a:cs typeface="Alexandria Medium" pitchFamily="2" charset="-78"/>
              </a:rPr>
              <a:t>DMD panorama</a:t>
            </a:r>
            <a:endParaRPr lang="ar-EG" sz="1400" dirty="0">
              <a:latin typeface="Alexandria Medium" pitchFamily="2" charset="-78"/>
              <a:cs typeface="Alexandria Medium" pitchFamily="2" charset="-78"/>
            </a:endParaRPr>
          </a:p>
          <a:p>
            <a:pPr algn="just" rtl="1">
              <a:lnSpc>
                <a:spcPct val="150000"/>
              </a:lnSpc>
            </a:pPr>
            <a:endParaRPr lang="ar-EG" sz="1400" dirty="0">
              <a:latin typeface="Alexandria Medium" pitchFamily="2" charset="-78"/>
              <a:cs typeface="Alexandria Medium" pitchFamily="2" charset="-78"/>
            </a:endParaRPr>
          </a:p>
          <a:p>
            <a:pPr algn="just" rtl="1">
              <a:lnSpc>
                <a:spcPct val="150000"/>
              </a:lnSpc>
            </a:pPr>
            <a:endParaRPr lang="ar-EG" sz="1400" dirty="0">
              <a:latin typeface="Alexandria Medium" pitchFamily="2" charset="-78"/>
              <a:cs typeface="Alexandria Medium" pitchFamily="2" charset="-78"/>
            </a:endParaRPr>
          </a:p>
          <a:p>
            <a:pPr algn="just" rtl="1">
              <a:lnSpc>
                <a:spcPct val="150000"/>
              </a:lnSpc>
            </a:pPr>
            <a:endParaRPr lang="en-US" sz="1400" dirty="0">
              <a:latin typeface="Alexandria Medium" pitchFamily="2" charset="-78"/>
              <a:cs typeface="Alexandria Medium" pitchFamily="2" charset="-78"/>
            </a:endParaRPr>
          </a:p>
        </p:txBody>
      </p:sp>
    </p:spTree>
    <p:extLst>
      <p:ext uri="{BB962C8B-B14F-4D97-AF65-F5344CB8AC3E}">
        <p14:creationId xmlns:p14="http://schemas.microsoft.com/office/powerpoint/2010/main" val="23342916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94E0F4F-C848-7AE7-91A8-DEEAF33C1EFB}"/>
              </a:ext>
            </a:extLst>
          </p:cNvPr>
          <p:cNvSpPr>
            <a:spLocks noGrp="1"/>
          </p:cNvSpPr>
          <p:nvPr>
            <p:ph type="title"/>
          </p:nvPr>
        </p:nvSpPr>
        <p:spPr>
          <a:xfrm>
            <a:off x="838199" y="218768"/>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مواقع هامة للصور عالية الدقة بدون حقوق ملكية </a:t>
            </a:r>
            <a:endParaRPr lang="en-US" sz="2800" dirty="0">
              <a:latin typeface="Alexandria Medium" pitchFamily="2" charset="-78"/>
              <a:cs typeface="Alexandria Medium" pitchFamily="2" charset="-78"/>
            </a:endParaRPr>
          </a:p>
        </p:txBody>
      </p:sp>
      <p:pic>
        <p:nvPicPr>
          <p:cNvPr id="2" name="Graphic 21">
            <a:extLst>
              <a:ext uri="{FF2B5EF4-FFF2-40B4-BE49-F238E27FC236}">
                <a16:creationId xmlns:a16="http://schemas.microsoft.com/office/drawing/2014/main" id="{2A718DB7-859C-93C6-CFA5-7ABC40B724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4" name="Content Placeholder 3">
            <a:extLst>
              <a:ext uri="{FF2B5EF4-FFF2-40B4-BE49-F238E27FC236}">
                <a16:creationId xmlns:a16="http://schemas.microsoft.com/office/drawing/2014/main" id="{47784F71-7E93-2CEA-7301-F4723A8162B6}"/>
              </a:ext>
            </a:extLst>
          </p:cNvPr>
          <p:cNvSpPr>
            <a:spLocks noGrp="1"/>
          </p:cNvSpPr>
          <p:nvPr>
            <p:ph idx="1"/>
          </p:nvPr>
        </p:nvSpPr>
        <p:spPr>
          <a:xfrm>
            <a:off x="1328057" y="1505818"/>
            <a:ext cx="10515600" cy="5277304"/>
          </a:xfrm>
        </p:spPr>
        <p:txBody>
          <a:bodyPr>
            <a:normAutofit/>
          </a:bodyPr>
          <a:lstStyle/>
          <a:p>
            <a:pPr algn="r" rtl="1"/>
            <a:r>
              <a:rPr lang="ar-EG" sz="1600" dirty="0">
                <a:effectLst/>
                <a:latin typeface="Alexandria Medium" pitchFamily="2" charset="-78"/>
                <a:cs typeface="Alexandria Medium" pitchFamily="2" charset="-78"/>
                <a:hlinkClick r:id="rId3">
                  <a:extLst>
                    <a:ext uri="{A12FA001-AC4F-418D-AE19-62706E023703}">
                      <ahyp:hlinkClr xmlns:ahyp="http://schemas.microsoft.com/office/drawing/2018/hyperlinkcolor" val="tx"/>
                    </a:ext>
                  </a:extLst>
                </a:hlinkClick>
              </a:rPr>
              <a:t>1- موقع </a:t>
            </a:r>
            <a:r>
              <a:rPr lang="en-US" sz="1600" dirty="0" err="1">
                <a:effectLst/>
                <a:latin typeface="Alexandria Medium" pitchFamily="2" charset="-78"/>
                <a:cs typeface="Alexandria Medium" pitchFamily="2" charset="-78"/>
                <a:hlinkClick r:id="rId3">
                  <a:extLst>
                    <a:ext uri="{A12FA001-AC4F-418D-AE19-62706E023703}">
                      <ahyp:hlinkClr xmlns:ahyp="http://schemas.microsoft.com/office/drawing/2018/hyperlinkcolor" val="tx"/>
                    </a:ext>
                  </a:extLst>
                </a:hlinkClick>
              </a:rPr>
              <a:t>Freerange</a:t>
            </a:r>
            <a:r>
              <a:rPr lang="en-US" sz="1600" dirty="0">
                <a:effectLst/>
                <a:latin typeface="Alexandria Medium" pitchFamily="2" charset="-78"/>
                <a:cs typeface="Alexandria Medium" pitchFamily="2" charset="-78"/>
                <a:hlinkClick r:id="rId3">
                  <a:extLst>
                    <a:ext uri="{A12FA001-AC4F-418D-AE19-62706E023703}">
                      <ahyp:hlinkClr xmlns:ahyp="http://schemas.microsoft.com/office/drawing/2018/hyperlinkcolor" val="tx"/>
                    </a:ext>
                  </a:extLst>
                </a:hlinkClick>
              </a:rPr>
              <a:t> </a:t>
            </a:r>
            <a:endParaRPr lang="ar-EG"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2- موقع </a:t>
            </a:r>
            <a:r>
              <a:rPr lang="en-US" sz="1600" dirty="0" err="1">
                <a:effectLst/>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Unsplash</a:t>
            </a:r>
            <a:r>
              <a:rPr lang="en-US" sz="1600" dirty="0">
                <a:effectLst/>
                <a:latin typeface="Alexandria Medium" pitchFamily="2" charset="-78"/>
                <a:cs typeface="Alexandria Medium" pitchFamily="2" charset="-78"/>
                <a:hlinkClick r:id="rId4">
                  <a:extLst>
                    <a:ext uri="{A12FA001-AC4F-418D-AE19-62706E023703}">
                      <ahyp:hlinkClr xmlns:ahyp="http://schemas.microsoft.com/office/drawing/2018/hyperlinkcolor" val="tx"/>
                    </a:ext>
                  </a:extLst>
                </a:hlinkClick>
              </a:rPr>
              <a: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5">
                  <a:extLst>
                    <a:ext uri="{A12FA001-AC4F-418D-AE19-62706E023703}">
                      <ahyp:hlinkClr xmlns:ahyp="http://schemas.microsoft.com/office/drawing/2018/hyperlinkcolor" val="tx"/>
                    </a:ext>
                  </a:extLst>
                </a:hlinkClick>
              </a:rPr>
              <a:t>3- موقع </a:t>
            </a:r>
            <a:r>
              <a:rPr lang="en-US" sz="1600" dirty="0" err="1">
                <a:effectLst/>
                <a:latin typeface="Alexandria Medium" pitchFamily="2" charset="-78"/>
                <a:cs typeface="Alexandria Medium" pitchFamily="2" charset="-78"/>
                <a:hlinkClick r:id="rId5">
                  <a:extLst>
                    <a:ext uri="{A12FA001-AC4F-418D-AE19-62706E023703}">
                      <ahyp:hlinkClr xmlns:ahyp="http://schemas.microsoft.com/office/drawing/2018/hyperlinkcolor" val="tx"/>
                    </a:ext>
                  </a:extLst>
                </a:hlinkClick>
              </a:rPr>
              <a:t>Pexels</a:t>
            </a:r>
            <a:r>
              <a:rPr lang="en-US" sz="1600" dirty="0">
                <a:effectLst/>
                <a:latin typeface="Alexandria Medium" pitchFamily="2" charset="-78"/>
                <a:cs typeface="Alexandria Medium" pitchFamily="2" charset="-78"/>
                <a:hlinkClick r:id="rId5">
                  <a:extLst>
                    <a:ext uri="{A12FA001-AC4F-418D-AE19-62706E023703}">
                      <ahyp:hlinkClr xmlns:ahyp="http://schemas.microsoft.com/office/drawing/2018/hyperlinkcolor" val="tx"/>
                    </a:ext>
                  </a:extLst>
                </a:hlinkClick>
              </a:rPr>
              <a: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6">
                  <a:extLst>
                    <a:ext uri="{A12FA001-AC4F-418D-AE19-62706E023703}">
                      <ahyp:hlinkClr xmlns:ahyp="http://schemas.microsoft.com/office/drawing/2018/hyperlinkcolor" val="tx"/>
                    </a:ext>
                  </a:extLst>
                </a:hlinkClick>
              </a:rPr>
              <a:t>4- موقع </a:t>
            </a:r>
            <a:r>
              <a:rPr lang="en-US" sz="1600" dirty="0">
                <a:effectLst/>
                <a:latin typeface="Alexandria Medium" pitchFamily="2" charset="-78"/>
                <a:cs typeface="Alexandria Medium" pitchFamily="2" charset="-78"/>
                <a:hlinkClick r:id="rId6">
                  <a:extLst>
                    <a:ext uri="{A12FA001-AC4F-418D-AE19-62706E023703}">
                      <ahyp:hlinkClr xmlns:ahyp="http://schemas.microsoft.com/office/drawing/2018/hyperlinkcolor" val="tx"/>
                    </a:ext>
                  </a:extLst>
                </a:hlinkClick>
              </a:rPr>
              <a:t>Flickr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7">
                  <a:extLst>
                    <a:ext uri="{A12FA001-AC4F-418D-AE19-62706E023703}">
                      <ahyp:hlinkClr xmlns:ahyp="http://schemas.microsoft.com/office/drawing/2018/hyperlinkcolor" val="tx"/>
                    </a:ext>
                  </a:extLst>
                </a:hlinkClick>
              </a:rPr>
              <a:t>5- موقع </a:t>
            </a:r>
            <a:r>
              <a:rPr lang="en-US" sz="1600" dirty="0">
                <a:effectLst/>
                <a:latin typeface="Alexandria Medium" pitchFamily="2" charset="-78"/>
                <a:cs typeface="Alexandria Medium" pitchFamily="2" charset="-78"/>
                <a:hlinkClick r:id="rId7">
                  <a:extLst>
                    <a:ext uri="{A12FA001-AC4F-418D-AE19-62706E023703}">
                      <ahyp:hlinkClr xmlns:ahyp="http://schemas.microsoft.com/office/drawing/2018/hyperlinkcolor" val="tx"/>
                    </a:ext>
                  </a:extLst>
                </a:hlinkClick>
              </a:rPr>
              <a:t>Life of Pix </a:t>
            </a:r>
            <a:endParaRPr lang="ar-EG"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8">
                  <a:extLst>
                    <a:ext uri="{A12FA001-AC4F-418D-AE19-62706E023703}">
                      <ahyp:hlinkClr xmlns:ahyp="http://schemas.microsoft.com/office/drawing/2018/hyperlinkcolor" val="tx"/>
                    </a:ext>
                  </a:extLst>
                </a:hlinkClick>
              </a:rPr>
              <a:t>6- موقع </a:t>
            </a:r>
            <a:r>
              <a:rPr lang="en-US" sz="1600" dirty="0" err="1">
                <a:effectLst/>
                <a:latin typeface="Alexandria Medium" pitchFamily="2" charset="-78"/>
                <a:cs typeface="Alexandria Medium" pitchFamily="2" charset="-78"/>
                <a:hlinkClick r:id="rId8">
                  <a:extLst>
                    <a:ext uri="{A12FA001-AC4F-418D-AE19-62706E023703}">
                      <ahyp:hlinkClr xmlns:ahyp="http://schemas.microsoft.com/office/drawing/2018/hyperlinkcolor" val="tx"/>
                    </a:ext>
                  </a:extLst>
                </a:hlinkClick>
              </a:rPr>
              <a:t>StockSnap</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9">
                  <a:extLst>
                    <a:ext uri="{A12FA001-AC4F-418D-AE19-62706E023703}">
                      <ahyp:hlinkClr xmlns:ahyp="http://schemas.microsoft.com/office/drawing/2018/hyperlinkcolor" val="tx"/>
                    </a:ext>
                  </a:extLst>
                </a:hlinkClick>
              </a:rPr>
              <a:t>7- موقع </a:t>
            </a:r>
            <a:r>
              <a:rPr lang="en-US" sz="1600" dirty="0" err="1">
                <a:effectLst/>
                <a:latin typeface="Alexandria Medium" pitchFamily="2" charset="-78"/>
                <a:cs typeface="Alexandria Medium" pitchFamily="2" charset="-78"/>
                <a:hlinkClick r:id="rId9">
                  <a:extLst>
                    <a:ext uri="{A12FA001-AC4F-418D-AE19-62706E023703}">
                      <ahyp:hlinkClr xmlns:ahyp="http://schemas.microsoft.com/office/drawing/2018/hyperlinkcolor" val="tx"/>
                    </a:ext>
                  </a:extLst>
                </a:hlinkClick>
              </a:rPr>
              <a:t>Pixabay</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10">
                  <a:extLst>
                    <a:ext uri="{A12FA001-AC4F-418D-AE19-62706E023703}">
                      <ahyp:hlinkClr xmlns:ahyp="http://schemas.microsoft.com/office/drawing/2018/hyperlinkcolor" val="tx"/>
                    </a:ext>
                  </a:extLst>
                </a:hlinkClick>
              </a:rPr>
              <a:t>8- موقع </a:t>
            </a:r>
            <a:r>
              <a:rPr lang="en-US" sz="1600" dirty="0">
                <a:effectLst/>
                <a:latin typeface="Alexandria Medium" pitchFamily="2" charset="-78"/>
                <a:cs typeface="Alexandria Medium" pitchFamily="2" charset="-78"/>
                <a:hlinkClick r:id="rId10">
                  <a:extLst>
                    <a:ext uri="{A12FA001-AC4F-418D-AE19-62706E023703}">
                      <ahyp:hlinkClr xmlns:ahyp="http://schemas.microsoft.com/office/drawing/2018/hyperlinkcolor" val="tx"/>
                    </a:ext>
                  </a:extLst>
                </a:hlinkClick>
              </a:rPr>
              <a:t>Burst</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11">
                  <a:extLst>
                    <a:ext uri="{A12FA001-AC4F-418D-AE19-62706E023703}">
                      <ahyp:hlinkClr xmlns:ahyp="http://schemas.microsoft.com/office/drawing/2018/hyperlinkcolor" val="tx"/>
                    </a:ext>
                  </a:extLst>
                </a:hlinkClick>
              </a:rPr>
              <a:t>9- موقع </a:t>
            </a:r>
            <a:r>
              <a:rPr lang="en-US" sz="1600" dirty="0" err="1">
                <a:effectLst/>
                <a:latin typeface="Alexandria Medium" pitchFamily="2" charset="-78"/>
                <a:cs typeface="Alexandria Medium" pitchFamily="2" charset="-78"/>
                <a:hlinkClick r:id="rId11">
                  <a:extLst>
                    <a:ext uri="{A12FA001-AC4F-418D-AE19-62706E023703}">
                      <ahyp:hlinkClr xmlns:ahyp="http://schemas.microsoft.com/office/drawing/2018/hyperlinkcolor" val="tx"/>
                    </a:ext>
                  </a:extLst>
                </a:hlinkClick>
              </a:rPr>
              <a:t>Gratisography</a:t>
            </a:r>
            <a:r>
              <a:rPr lang="en-US" sz="1600" dirty="0">
                <a:effectLst/>
                <a:latin typeface="Alexandria Medium" pitchFamily="2" charset="-78"/>
                <a:cs typeface="Alexandria Medium" pitchFamily="2" charset="-78"/>
                <a:hlinkClick r:id="rId11">
                  <a:extLst>
                    <a:ext uri="{A12FA001-AC4F-418D-AE19-62706E023703}">
                      <ahyp:hlinkClr xmlns:ahyp="http://schemas.microsoft.com/office/drawing/2018/hyperlinkcolor" val="tx"/>
                    </a:ext>
                  </a:extLst>
                </a:hlinkClick>
              </a:rPr>
              <a: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hlinkClick r:id="rId12">
                  <a:extLst>
                    <a:ext uri="{A12FA001-AC4F-418D-AE19-62706E023703}">
                      <ahyp:hlinkClr xmlns:ahyp="http://schemas.microsoft.com/office/drawing/2018/hyperlinkcolor" val="tx"/>
                    </a:ext>
                  </a:extLst>
                </a:hlinkClick>
              </a:rPr>
              <a:t>10- موقع </a:t>
            </a:r>
            <a:r>
              <a:rPr lang="en-US" sz="1600" dirty="0">
                <a:effectLst/>
                <a:latin typeface="Alexandria Medium" pitchFamily="2" charset="-78"/>
                <a:cs typeface="Alexandria Medium" pitchFamily="2" charset="-78"/>
                <a:hlinkClick r:id="rId12">
                  <a:extLst>
                    <a:ext uri="{A12FA001-AC4F-418D-AE19-62706E023703}">
                      <ahyp:hlinkClr xmlns:ahyp="http://schemas.microsoft.com/office/drawing/2018/hyperlinkcolor" val="tx"/>
                    </a:ext>
                  </a:extLst>
                </a:hlinkClick>
              </a:rPr>
              <a:t>Reshot </a:t>
            </a:r>
            <a:endParaRPr lang="en-US" sz="1600" dirty="0">
              <a:effectLst/>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rPr>
              <a:t>11- </a:t>
            </a:r>
            <a:r>
              <a:rPr lang="en-US" sz="1600" dirty="0">
                <a:effectLst/>
                <a:latin typeface="Alexandria Medium" pitchFamily="2" charset="-78"/>
                <a:cs typeface="Alexandria Medium" pitchFamily="2" charset="-78"/>
                <a:hlinkClick r:id="rId13">
                  <a:extLst>
                    <a:ext uri="{A12FA001-AC4F-418D-AE19-62706E023703}">
                      <ahyp:hlinkClr xmlns:ahyp="http://schemas.microsoft.com/office/drawing/2018/hyperlinkcolor" val="tx"/>
                    </a:ext>
                  </a:extLst>
                </a:hlinkClick>
              </a:rPr>
              <a:t>https://stock.adobe.com</a:t>
            </a:r>
            <a:endParaRPr lang="ar-EG" sz="1600" dirty="0">
              <a:effectLst/>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12- </a:t>
            </a:r>
            <a:r>
              <a:rPr lang="en-US" sz="1600" dirty="0">
                <a:latin typeface="Alexandria Medium" pitchFamily="2" charset="-78"/>
                <a:cs typeface="Alexandria Medium" pitchFamily="2" charset="-78"/>
                <a:hlinkClick r:id="rId14">
                  <a:extLst>
                    <a:ext uri="{A12FA001-AC4F-418D-AE19-62706E023703}">
                      <ahyp:hlinkClr xmlns:ahyp="http://schemas.microsoft.com/office/drawing/2018/hyperlinkcolor" val="tx"/>
                    </a:ext>
                  </a:extLst>
                </a:hlinkClick>
              </a:rPr>
              <a:t>https://www.vecteezy.com/</a:t>
            </a:r>
            <a:endParaRPr lang="ar-EG" sz="1600" dirty="0">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rPr>
              <a:t>13- </a:t>
            </a:r>
            <a:r>
              <a:rPr lang="en-US" sz="1600" dirty="0">
                <a:effectLst/>
                <a:latin typeface="Alexandria Medium" pitchFamily="2" charset="-78"/>
                <a:cs typeface="Alexandria Medium" pitchFamily="2" charset="-78"/>
                <a:hlinkClick r:id="rId15">
                  <a:extLst>
                    <a:ext uri="{A12FA001-AC4F-418D-AE19-62706E023703}">
                      <ahyp:hlinkClr xmlns:ahyp="http://schemas.microsoft.com/office/drawing/2018/hyperlinkcolor" val="tx"/>
                    </a:ext>
                  </a:extLst>
                </a:hlinkClick>
              </a:rPr>
              <a:t>https://stockcake.com/</a:t>
            </a:r>
            <a:endParaRPr lang="ar-EG" sz="1600" dirty="0">
              <a:effectLst/>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14- </a:t>
            </a:r>
            <a:r>
              <a:rPr lang="en-US" sz="1600" dirty="0">
                <a:latin typeface="Alexandria Medium" pitchFamily="2" charset="-78"/>
                <a:cs typeface="Alexandria Medium" pitchFamily="2" charset="-78"/>
                <a:hlinkClick r:id="rId16">
                  <a:extLst>
                    <a:ext uri="{A12FA001-AC4F-418D-AE19-62706E023703}">
                      <ahyp:hlinkClr xmlns:ahyp="http://schemas.microsoft.com/office/drawing/2018/hyperlinkcolor" val="tx"/>
                    </a:ext>
                  </a:extLst>
                </a:hlinkClick>
              </a:rPr>
              <a:t>https://www.rawpixel.com/</a:t>
            </a:r>
            <a:endParaRPr lang="ar-EG" sz="1600" dirty="0">
              <a:latin typeface="Alexandria Medium" pitchFamily="2" charset="-78"/>
              <a:cs typeface="Alexandria Medium" pitchFamily="2" charset="-78"/>
            </a:endParaRPr>
          </a:p>
          <a:p>
            <a:pPr algn="r" rtl="1"/>
            <a:r>
              <a:rPr lang="ar-EG" sz="1600" dirty="0">
                <a:effectLst/>
                <a:latin typeface="Alexandria Medium" pitchFamily="2" charset="-78"/>
                <a:cs typeface="Alexandria Medium" pitchFamily="2" charset="-78"/>
              </a:rPr>
              <a:t>15- </a:t>
            </a:r>
            <a:r>
              <a:rPr lang="en-US" sz="1600" dirty="0">
                <a:effectLst/>
                <a:latin typeface="Alexandria Medium" pitchFamily="2" charset="-78"/>
                <a:cs typeface="Alexandria Medium" pitchFamily="2" charset="-78"/>
                <a:hlinkClick r:id="rId17">
                  <a:extLst>
                    <a:ext uri="{A12FA001-AC4F-418D-AE19-62706E023703}">
                      <ahyp:hlinkClr xmlns:ahyp="http://schemas.microsoft.com/office/drawing/2018/hyperlinkcolor" val="tx"/>
                    </a:ext>
                  </a:extLst>
                </a:hlinkClick>
              </a:rPr>
              <a:t>https://www.freepik.com/</a:t>
            </a:r>
            <a:endParaRPr lang="ar-EG" sz="1600" dirty="0">
              <a:effectLst/>
              <a:latin typeface="Alexandria Medium" pitchFamily="2" charset="-78"/>
              <a:cs typeface="Alexandria Medium" pitchFamily="2" charset="-78"/>
            </a:endParaRPr>
          </a:p>
          <a:p>
            <a:pPr algn="r" rtl="1"/>
            <a:endParaRPr lang="en-US" sz="1600" dirty="0">
              <a:effectLst/>
              <a:latin typeface="Alexandria Medium" pitchFamily="2" charset="-78"/>
              <a:cs typeface="Alexandria Medium" pitchFamily="2" charset="-78"/>
            </a:endParaRPr>
          </a:p>
          <a:p>
            <a:pPr algn="r" rtl="1"/>
            <a:endParaRPr lang="en-US" sz="1600" dirty="0">
              <a:effectLst/>
              <a:latin typeface="Alexandria Medium" pitchFamily="2" charset="-78"/>
              <a:cs typeface="Alexandria Medium" pitchFamily="2" charset="-78"/>
            </a:endParaRPr>
          </a:p>
          <a:p>
            <a:endParaRPr lang="en-US" sz="1600" dirty="0">
              <a:latin typeface="Alexandria Medium" pitchFamily="2" charset="-78"/>
              <a:cs typeface="Alexandria Medium" pitchFamily="2" charset="-78"/>
            </a:endParaRPr>
          </a:p>
        </p:txBody>
      </p:sp>
      <p:pic>
        <p:nvPicPr>
          <p:cNvPr id="5" name="Picture 4" descr="A blue lizard on a flower&#10;&#10;Description automatically generated">
            <a:extLst>
              <a:ext uri="{FF2B5EF4-FFF2-40B4-BE49-F238E27FC236}">
                <a16:creationId xmlns:a16="http://schemas.microsoft.com/office/drawing/2014/main" id="{27EFB0AB-D662-072F-A06C-4B77495A86BA}"/>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653660" y="2189833"/>
            <a:ext cx="5621953" cy="31623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0383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3319EB5-6C04-2493-4E23-97E1325F0159}"/>
              </a:ext>
            </a:extLst>
          </p:cNvPr>
          <p:cNvSpPr>
            <a:spLocks noGrp="1"/>
          </p:cNvSpPr>
          <p:nvPr>
            <p:ph type="title"/>
          </p:nvPr>
        </p:nvSpPr>
        <p:spPr>
          <a:xfrm>
            <a:off x="838200" y="365125"/>
            <a:ext cx="10515600" cy="1325563"/>
          </a:xfrm>
        </p:spPr>
        <p:txBody>
          <a:bodyPr>
            <a:noAutofit/>
          </a:bodyPr>
          <a:lstStyle/>
          <a:p>
            <a:pPr algn="ctr" rtl="1">
              <a:lnSpc>
                <a:spcPct val="150000"/>
              </a:lnSpc>
            </a:pPr>
            <a:r>
              <a:rPr lang="ar-EG" sz="2800" dirty="0">
                <a:latin typeface="Alexandria Medium" pitchFamily="2" charset="-78"/>
                <a:cs typeface="Alexandria Medium" pitchFamily="2" charset="-78"/>
              </a:rPr>
              <a:t>مواقع للصور المتحركة</a:t>
            </a:r>
            <a:endParaRPr lang="en-US" sz="2800" dirty="0">
              <a:latin typeface="Alexandria Medium" pitchFamily="2" charset="-78"/>
              <a:cs typeface="Alexandria Medium" pitchFamily="2" charset="-78"/>
            </a:endParaRPr>
          </a:p>
        </p:txBody>
      </p:sp>
      <p:pic>
        <p:nvPicPr>
          <p:cNvPr id="2" name="Graphic 21">
            <a:extLst>
              <a:ext uri="{FF2B5EF4-FFF2-40B4-BE49-F238E27FC236}">
                <a16:creationId xmlns:a16="http://schemas.microsoft.com/office/drawing/2014/main" id="{800A6494-9A60-60DE-407C-33E1148E7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
        <p:nvSpPr>
          <p:cNvPr id="5" name="Content Placeholder 4">
            <a:extLst>
              <a:ext uri="{FF2B5EF4-FFF2-40B4-BE49-F238E27FC236}">
                <a16:creationId xmlns:a16="http://schemas.microsoft.com/office/drawing/2014/main" id="{FFDD7061-4287-BD5B-EBD7-A54806ADDF51}"/>
              </a:ext>
            </a:extLst>
          </p:cNvPr>
          <p:cNvSpPr>
            <a:spLocks noGrp="1"/>
          </p:cNvSpPr>
          <p:nvPr>
            <p:ph idx="1"/>
          </p:nvPr>
        </p:nvSpPr>
        <p:spPr>
          <a:xfrm>
            <a:off x="642257" y="1690688"/>
            <a:ext cx="10515600" cy="4351338"/>
          </a:xfrm>
        </p:spPr>
        <p:txBody>
          <a:bodyPr>
            <a:normAutofit/>
          </a:bodyPr>
          <a:lstStyle/>
          <a:p>
            <a:pPr marL="0" indent="0">
              <a:buNone/>
            </a:pPr>
            <a:r>
              <a:rPr lang="en-US" sz="1800" dirty="0">
                <a:latin typeface="Alexandria Medium" pitchFamily="2" charset="-78"/>
                <a:cs typeface="Alexandria Medium" pitchFamily="2" charset="-78"/>
                <a:hlinkClick r:id="rId3"/>
              </a:rPr>
              <a:t>https://fliphtml5.com/templates/</a:t>
            </a:r>
            <a:endParaRPr lang="ar-EG" sz="1800" dirty="0">
              <a:latin typeface="Alexandria Medium" pitchFamily="2" charset="-78"/>
              <a:cs typeface="Alexandria Medium" pitchFamily="2" charset="-78"/>
            </a:endParaRPr>
          </a:p>
          <a:p>
            <a:pPr marL="0" indent="0" rtl="1">
              <a:buNone/>
            </a:pPr>
            <a:r>
              <a:rPr lang="ar-EG" sz="1800" dirty="0">
                <a:latin typeface="Alexandria Medium" pitchFamily="2" charset="-78"/>
                <a:cs typeface="Alexandria Medium" pitchFamily="2" charset="-78"/>
              </a:rPr>
              <a:t>أداة لتوظيف الصور داخل الكتب التسويقية التي يمكن تصفحها وتحميلها </a:t>
            </a:r>
            <a:r>
              <a:rPr lang="en-US" sz="1800" dirty="0">
                <a:latin typeface="Alexandria Medium" pitchFamily="2" charset="-78"/>
                <a:cs typeface="Alexandria Medium" pitchFamily="2" charset="-78"/>
              </a:rPr>
              <a:t>PDF</a:t>
            </a:r>
          </a:p>
          <a:p>
            <a:pPr marL="0" indent="0" algn="r" rtl="1">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4"/>
              </a:rPr>
              <a:t>https://giphy.com/</a:t>
            </a:r>
            <a:endParaRPr lang="en-US" sz="1800" dirty="0">
              <a:latin typeface="Alexandria Medium" pitchFamily="2" charset="-78"/>
              <a:cs typeface="Alexandria Medium" pitchFamily="2" charset="-78"/>
            </a:endParaRPr>
          </a:p>
          <a:p>
            <a:pPr marL="0" indent="0">
              <a:buNone/>
            </a:pPr>
            <a:r>
              <a:rPr lang="ar-EG" sz="1800" dirty="0">
                <a:latin typeface="Alexandria Medium" pitchFamily="2" charset="-78"/>
                <a:cs typeface="Alexandria Medium" pitchFamily="2" charset="-78"/>
              </a:rPr>
              <a:t>أداة للصور المتحركة </a:t>
            </a:r>
            <a:r>
              <a:rPr lang="ar-EG" sz="1800" dirty="0" err="1">
                <a:latin typeface="Alexandria Medium" pitchFamily="2" charset="-78"/>
                <a:cs typeface="Alexandria Medium" pitchFamily="2" charset="-78"/>
              </a:rPr>
              <a:t>واستيكرات</a:t>
            </a:r>
            <a:r>
              <a:rPr lang="ar-EG" sz="1800" dirty="0">
                <a:latin typeface="Alexandria Medium" pitchFamily="2" charset="-78"/>
                <a:cs typeface="Alexandria Medium" pitchFamily="2" charset="-78"/>
              </a:rPr>
              <a:t> الواتس أب</a:t>
            </a:r>
            <a:endParaRPr lang="en-US" sz="1800" dirty="0">
              <a:latin typeface="Alexandria Medium" pitchFamily="2" charset="-78"/>
              <a:cs typeface="Alexandria Medium" pitchFamily="2" charset="-78"/>
            </a:endParaRPr>
          </a:p>
          <a:p>
            <a:pPr marL="0" indent="0" algn="l">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5"/>
              </a:rPr>
              <a:t>https://www.canva.com/create/gif-maker/</a:t>
            </a:r>
            <a:endParaRPr lang="ar-EG" sz="1800" dirty="0">
              <a:latin typeface="Alexandria Medium" pitchFamily="2" charset="-78"/>
              <a:cs typeface="Alexandria Medium" pitchFamily="2" charset="-78"/>
            </a:endParaRPr>
          </a:p>
          <a:p>
            <a:pPr marL="0" indent="0" algn="l">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6"/>
              </a:rPr>
              <a:t>https://ezgif.com/</a:t>
            </a:r>
            <a:endParaRPr lang="ar-EG" sz="1800" dirty="0">
              <a:latin typeface="Alexandria Medium" pitchFamily="2" charset="-78"/>
              <a:cs typeface="Alexandria Medium" pitchFamily="2" charset="-78"/>
            </a:endParaRPr>
          </a:p>
          <a:p>
            <a:pPr marL="0" indent="0" algn="l">
              <a:buNone/>
            </a:pPr>
            <a:endParaRPr lang="en-US" sz="1800" dirty="0">
              <a:latin typeface="Alexandria Medium" pitchFamily="2" charset="-78"/>
              <a:cs typeface="Alexandria Medium" pitchFamily="2" charset="-78"/>
            </a:endParaRPr>
          </a:p>
          <a:p>
            <a:pPr marL="0" indent="0" algn="l">
              <a:buNone/>
            </a:pPr>
            <a:r>
              <a:rPr lang="en-US" sz="1800" dirty="0">
                <a:latin typeface="Alexandria Medium" pitchFamily="2" charset="-78"/>
                <a:cs typeface="Alexandria Medium" pitchFamily="2" charset="-78"/>
                <a:hlinkClick r:id="rId7"/>
              </a:rPr>
              <a:t>https://gifmaker.me/</a:t>
            </a:r>
            <a:endParaRPr lang="en-US" sz="1800" dirty="0">
              <a:latin typeface="Alexandria Medium" pitchFamily="2" charset="-78"/>
              <a:cs typeface="Alexandria Medium" pitchFamily="2" charset="-78"/>
            </a:endParaRPr>
          </a:p>
          <a:p>
            <a:pPr marL="0" indent="0" algn="l">
              <a:buNone/>
            </a:pPr>
            <a:endParaRPr lang="en-US" dirty="0"/>
          </a:p>
          <a:p>
            <a:pPr marL="0" indent="0" algn="r" rtl="1">
              <a:buNone/>
            </a:pPr>
            <a:endParaRPr lang="en-US" dirty="0"/>
          </a:p>
        </p:txBody>
      </p:sp>
      <p:pic>
        <p:nvPicPr>
          <p:cNvPr id="6" name="Picture 5" descr="A black and white swirly pattern&#10;&#10;Description automatically generated">
            <a:extLst>
              <a:ext uri="{FF2B5EF4-FFF2-40B4-BE49-F238E27FC236}">
                <a16:creationId xmlns:a16="http://schemas.microsoft.com/office/drawing/2014/main" id="{D60BC81E-A8CB-D306-0448-9BFA1ED8B5E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07086" y="2721204"/>
            <a:ext cx="3842657" cy="3842657"/>
          </a:xfrm>
          <a:prstGeom prst="rect">
            <a:avLst/>
          </a:prstGeom>
        </p:spPr>
      </p:pic>
    </p:spTree>
    <p:extLst>
      <p:ext uri="{BB962C8B-B14F-4D97-AF65-F5344CB8AC3E}">
        <p14:creationId xmlns:p14="http://schemas.microsoft.com/office/powerpoint/2010/main" val="41422045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471AC-7095-CC3C-46DB-3782E126AAF0}"/>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مواقع لتوليد الصور بالذكاء الاصطناعي مجانا</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9522B6D7-8843-7E78-43AC-0C9CD528888A}"/>
              </a:ext>
            </a:extLst>
          </p:cNvPr>
          <p:cNvSpPr>
            <a:spLocks noGrp="1"/>
          </p:cNvSpPr>
          <p:nvPr>
            <p:ph idx="1"/>
          </p:nvPr>
        </p:nvSpPr>
        <p:spPr/>
        <p:txBody>
          <a:bodyPr>
            <a:normAutofit fontScale="92500" lnSpcReduction="10000"/>
          </a:bodyPr>
          <a:lstStyle/>
          <a:p>
            <a:pPr>
              <a:lnSpc>
                <a:spcPct val="150000"/>
              </a:lnSpc>
            </a:pPr>
            <a:r>
              <a:rPr lang="en-US" sz="1800" dirty="0">
                <a:latin typeface="Alexandria Medium" pitchFamily="2" charset="-78"/>
                <a:cs typeface="Alexandria Medium" pitchFamily="2" charset="-78"/>
                <a:hlinkClick r:id="rId2"/>
              </a:rPr>
              <a:t>https://firefly.adobe.com/?ff_channel=adobe_com&amp;ff_campaign=ffly_homepage&amp;ff_source=firefly_seo</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3"/>
              </a:rPr>
              <a:t>https://creator.nightcafe.studio/my-creations</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4"/>
              </a:rPr>
              <a:t>https://www.craiyon.com/</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5"/>
              </a:rPr>
              <a:t>https://www.canva.com/ai-image-generator/</a:t>
            </a:r>
            <a:endParaRPr lang="ar-EG"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6"/>
              </a:rPr>
              <a:t>https://leonardo.ai/</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7"/>
              </a:rPr>
              <a:t>https://ideogram.ai/t/explore</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8"/>
              </a:rPr>
              <a:t>https://starryai.com/app/create</a:t>
            </a:r>
            <a:endParaRPr lang="en-US" sz="1800" dirty="0">
              <a:latin typeface="Alexandria Medium" pitchFamily="2" charset="-78"/>
              <a:cs typeface="Alexandria Medium" pitchFamily="2" charset="-78"/>
            </a:endParaRPr>
          </a:p>
          <a:p>
            <a:pPr>
              <a:lnSpc>
                <a:spcPct val="150000"/>
              </a:lnSpc>
            </a:pPr>
            <a:r>
              <a:rPr lang="en-US" sz="1800" dirty="0">
                <a:latin typeface="Alexandria Medium" pitchFamily="2" charset="-78"/>
                <a:cs typeface="Alexandria Medium" pitchFamily="2" charset="-78"/>
                <a:hlinkClick r:id="rId9"/>
              </a:rPr>
              <a:t>https://aitestkitchen.withgoogle.com/tools/image-fx</a:t>
            </a:r>
            <a:endParaRPr lang="ar-EG" sz="1800" dirty="0">
              <a:latin typeface="Alexandria Medium" pitchFamily="2" charset="-78"/>
              <a:cs typeface="Alexandria Medium" pitchFamily="2" charset="-78"/>
            </a:endParaRPr>
          </a:p>
          <a:p>
            <a:pPr>
              <a:lnSpc>
                <a:spcPct val="150000"/>
              </a:lnSpc>
            </a:pPr>
            <a:endParaRPr lang="en-US" sz="1800" dirty="0">
              <a:latin typeface="Alexandria Medium" pitchFamily="2" charset="-78"/>
              <a:cs typeface="Alexandria Medium" pitchFamily="2" charset="-78"/>
            </a:endParaRPr>
          </a:p>
          <a:p>
            <a:pPr>
              <a:lnSpc>
                <a:spcPct val="150000"/>
              </a:lnSpc>
            </a:pPr>
            <a:endParaRPr lang="en-US" sz="1800" dirty="0">
              <a:latin typeface="Alexandria Medium" pitchFamily="2" charset="-78"/>
              <a:cs typeface="Alexandria Medium" pitchFamily="2" charset="-78"/>
            </a:endParaRPr>
          </a:p>
        </p:txBody>
      </p:sp>
    </p:spTree>
    <p:extLst>
      <p:ext uri="{BB962C8B-B14F-4D97-AF65-F5344CB8AC3E}">
        <p14:creationId xmlns:p14="http://schemas.microsoft.com/office/powerpoint/2010/main" val="7942879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BE78-A2A0-8C79-8AA4-3B2E19EDC22C}"/>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إنتاج اللوجو (الشعار المرئي للعلامات التجارية)</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E8A5B957-A854-2ECF-E15B-753F4E503B9C}"/>
              </a:ext>
            </a:extLst>
          </p:cNvPr>
          <p:cNvSpPr>
            <a:spLocks noGrp="1"/>
          </p:cNvSpPr>
          <p:nvPr>
            <p:ph idx="1"/>
          </p:nvPr>
        </p:nvSpPr>
        <p:spPr>
          <a:xfrm>
            <a:off x="1431470" y="1404257"/>
            <a:ext cx="10515600" cy="5235575"/>
          </a:xfrm>
        </p:spPr>
        <p:txBody>
          <a:bodyPr>
            <a:normAutofit lnSpcReduction="10000"/>
          </a:bodyPr>
          <a:lstStyle/>
          <a:p>
            <a:pPr marL="0" indent="0" algn="r" rtl="1">
              <a:buNone/>
            </a:pPr>
            <a:r>
              <a:rPr lang="ar-EG" sz="1900" dirty="0">
                <a:solidFill>
                  <a:srgbClr val="FF0000"/>
                </a:solidFill>
                <a:latin typeface="Alexandria Medium" pitchFamily="2" charset="-78"/>
                <a:cs typeface="Alexandria Medium" pitchFamily="2" charset="-78"/>
              </a:rPr>
              <a:t>سمات اللوجو المتميز:</a:t>
            </a:r>
          </a:p>
          <a:p>
            <a:pPr marL="0" indent="0" algn="r" rtl="1">
              <a:buNone/>
            </a:pPr>
            <a:endParaRPr lang="ar-EG" sz="1800" dirty="0">
              <a:solidFill>
                <a:srgbClr val="FF0000"/>
              </a:solidFill>
              <a:latin typeface="Alexandria Medium" pitchFamily="2" charset="-78"/>
              <a:cs typeface="Alexandria Medium" pitchFamily="2" charset="-78"/>
            </a:endParaRPr>
          </a:p>
          <a:p>
            <a:pPr algn="r" rtl="1">
              <a:buFont typeface="Wingdings" panose="05000000000000000000" pitchFamily="2" charset="2"/>
              <a:buChar char="ü"/>
            </a:pPr>
            <a:r>
              <a:rPr lang="ar-EG" sz="1700" dirty="0">
                <a:latin typeface="Alexandria Medium" pitchFamily="2" charset="-78"/>
                <a:cs typeface="Alexandria Medium" pitchFamily="2" charset="-78"/>
              </a:rPr>
              <a:t>البساطة في الألوان</a:t>
            </a:r>
          </a:p>
          <a:p>
            <a:pPr algn="r" rtl="1">
              <a:buFont typeface="Wingdings" panose="05000000000000000000" pitchFamily="2" charset="2"/>
              <a:buChar char="ü"/>
            </a:pPr>
            <a:r>
              <a:rPr lang="ar-EG" sz="1700" dirty="0">
                <a:latin typeface="Alexandria Medium" pitchFamily="2" charset="-78"/>
                <a:cs typeface="Alexandria Medium" pitchFamily="2" charset="-78"/>
              </a:rPr>
              <a:t>تعددية الاستخدام</a:t>
            </a:r>
          </a:p>
          <a:p>
            <a:pPr algn="r" rtl="1">
              <a:buFont typeface="Wingdings" panose="05000000000000000000" pitchFamily="2" charset="2"/>
              <a:buChar char="ü"/>
            </a:pPr>
            <a:r>
              <a:rPr lang="ar-EG" sz="1700" dirty="0">
                <a:latin typeface="Alexandria Medium" pitchFamily="2" charset="-78"/>
                <a:cs typeface="Alexandria Medium" pitchFamily="2" charset="-78"/>
              </a:rPr>
              <a:t>سهولة القراءة (مثل لوجو جوجل وياهو)</a:t>
            </a:r>
          </a:p>
          <a:p>
            <a:pPr algn="r" rtl="1">
              <a:buFont typeface="Wingdings" panose="05000000000000000000" pitchFamily="2" charset="2"/>
              <a:buChar char="ü"/>
            </a:pPr>
            <a:r>
              <a:rPr lang="ar-EG" sz="1700" dirty="0">
                <a:latin typeface="Alexandria Medium" pitchFamily="2" charset="-78"/>
                <a:cs typeface="Alexandria Medium" pitchFamily="2" charset="-78"/>
              </a:rPr>
              <a:t>فريد ومميز</a:t>
            </a:r>
          </a:p>
          <a:p>
            <a:pPr algn="r" rtl="1">
              <a:buFont typeface="Wingdings" panose="05000000000000000000" pitchFamily="2" charset="2"/>
              <a:buChar char="ü"/>
            </a:pPr>
            <a:r>
              <a:rPr lang="ar-EG" sz="1700" dirty="0">
                <a:latin typeface="Alexandria Medium" pitchFamily="2" charset="-78"/>
                <a:cs typeface="Alexandria Medium" pitchFamily="2" charset="-78"/>
              </a:rPr>
              <a:t>البساطة والانسيابية</a:t>
            </a:r>
          </a:p>
          <a:p>
            <a:pPr algn="r" rtl="1">
              <a:buFont typeface="Wingdings" panose="05000000000000000000" pitchFamily="2" charset="2"/>
              <a:buChar char="ü"/>
            </a:pPr>
            <a:r>
              <a:rPr lang="ar-EG" sz="1700" dirty="0" err="1">
                <a:latin typeface="Alexandria Medium" pitchFamily="2" charset="-78"/>
                <a:cs typeface="Alexandria Medium" pitchFamily="2" charset="-78"/>
              </a:rPr>
              <a:t>مدلولية</a:t>
            </a:r>
            <a:r>
              <a:rPr lang="ar-EG" sz="1700" dirty="0">
                <a:latin typeface="Alexandria Medium" pitchFamily="2" charset="-78"/>
                <a:cs typeface="Alexandria Medium" pitchFamily="2" charset="-78"/>
              </a:rPr>
              <a:t> الشعار على مستوى الشركة (ليس شرطا)</a:t>
            </a:r>
          </a:p>
          <a:p>
            <a:pPr algn="r" rtl="1">
              <a:buFont typeface="Wingdings" panose="05000000000000000000" pitchFamily="2" charset="2"/>
              <a:buChar char="ü"/>
            </a:pPr>
            <a:r>
              <a:rPr lang="ar-EG" sz="1700" dirty="0">
                <a:latin typeface="Alexandria Medium" pitchFamily="2" charset="-78"/>
                <a:cs typeface="Alexandria Medium" pitchFamily="2" charset="-78"/>
              </a:rPr>
              <a:t> البساطة و المرونة</a:t>
            </a:r>
          </a:p>
          <a:p>
            <a:pPr algn="r" rtl="1">
              <a:buFont typeface="Wingdings" panose="05000000000000000000" pitchFamily="2" charset="2"/>
              <a:buChar char="ü"/>
            </a:pPr>
            <a:r>
              <a:rPr lang="ar-EG" sz="1700" dirty="0">
                <a:latin typeface="Alexandria Medium" pitchFamily="2" charset="-78"/>
                <a:cs typeface="Alexandria Medium" pitchFamily="2" charset="-78"/>
              </a:rPr>
              <a:t>التفرد و الأصالة</a:t>
            </a:r>
          </a:p>
          <a:p>
            <a:pPr algn="r" rtl="1">
              <a:buFont typeface="Wingdings" panose="05000000000000000000" pitchFamily="2" charset="2"/>
              <a:buChar char="ü"/>
            </a:pPr>
            <a:r>
              <a:rPr lang="ar-EG" sz="1700" dirty="0">
                <a:latin typeface="Alexandria Medium" pitchFamily="2" charset="-78"/>
                <a:cs typeface="Alexandria Medium" pitchFamily="2" charset="-78"/>
              </a:rPr>
              <a:t>عصر ي و مناسب مع كل الأزمنة</a:t>
            </a:r>
          </a:p>
          <a:p>
            <a:pPr algn="r" rtl="1">
              <a:buFont typeface="Wingdings" panose="05000000000000000000" pitchFamily="2" charset="2"/>
              <a:buChar char="ü"/>
            </a:pPr>
            <a:r>
              <a:rPr lang="ar-EG" sz="1700" dirty="0">
                <a:latin typeface="Alexandria Medium" pitchFamily="2" charset="-78"/>
                <a:cs typeface="Alexandria Medium" pitchFamily="2" charset="-78"/>
              </a:rPr>
              <a:t>شعار قابلاً للتحجيم</a:t>
            </a:r>
          </a:p>
          <a:p>
            <a:pPr algn="r" rtl="1">
              <a:buFont typeface="Wingdings" panose="05000000000000000000" pitchFamily="2" charset="2"/>
              <a:buChar char="ü"/>
            </a:pPr>
            <a:r>
              <a:rPr lang="ar-EG" sz="1700" dirty="0">
                <a:latin typeface="Alexandria Medium" pitchFamily="2" charset="-78"/>
                <a:cs typeface="Alexandria Medium" pitchFamily="2" charset="-78"/>
              </a:rPr>
              <a:t>يمكن تذكره بسهولة</a:t>
            </a:r>
          </a:p>
          <a:p>
            <a:pPr algn="r" rtl="1">
              <a:buFont typeface="Wingdings" panose="05000000000000000000" pitchFamily="2" charset="2"/>
              <a:buChar char="ü"/>
            </a:pPr>
            <a:r>
              <a:rPr lang="ar-EG" sz="1700" dirty="0">
                <a:latin typeface="Alexandria Medium" pitchFamily="2" charset="-78"/>
                <a:cs typeface="Alexandria Medium" pitchFamily="2" charset="-78"/>
              </a:rPr>
              <a:t>توازن العناصر و تناسق المسافات</a:t>
            </a:r>
          </a:p>
          <a:p>
            <a:pPr algn="r" rtl="1">
              <a:buFont typeface="Wingdings" panose="05000000000000000000" pitchFamily="2" charset="2"/>
              <a:buChar char="ü"/>
            </a:pPr>
            <a:r>
              <a:rPr lang="ar-EG" sz="1700" dirty="0">
                <a:latin typeface="Alexandria Medium" pitchFamily="2" charset="-78"/>
                <a:cs typeface="Alexandria Medium" pitchFamily="2" charset="-78"/>
              </a:rPr>
              <a:t>سهل التذكر </a:t>
            </a:r>
          </a:p>
        </p:txBody>
      </p:sp>
      <p:pic>
        <p:nvPicPr>
          <p:cNvPr id="5" name="Picture 4" descr="A collage of logos&#10;&#10;Description automatically generated">
            <a:extLst>
              <a:ext uri="{FF2B5EF4-FFF2-40B4-BE49-F238E27FC236}">
                <a16:creationId xmlns:a16="http://schemas.microsoft.com/office/drawing/2014/main" id="{252295AD-4E7C-9941-8778-730759135A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930" y="2027828"/>
            <a:ext cx="6400800" cy="3170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3EBDB62A-0CB4-669C-018F-F00F5CC109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274493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D8F93-DFE2-8E9F-4D16-146D4F828554}"/>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أساسيات توظيف الألوان في إنتاج اللوجو</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7226F81E-68C1-D69A-48A9-C3D8CD6F0CE1}"/>
              </a:ext>
            </a:extLst>
          </p:cNvPr>
          <p:cNvSpPr>
            <a:spLocks noGrp="1"/>
          </p:cNvSpPr>
          <p:nvPr>
            <p:ph idx="1"/>
          </p:nvPr>
        </p:nvSpPr>
        <p:spPr>
          <a:xfrm>
            <a:off x="5470071" y="1656443"/>
            <a:ext cx="6580414" cy="4836432"/>
          </a:xfrm>
        </p:spPr>
        <p:txBody>
          <a:bodyPr>
            <a:normAutofit fontScale="85000" lnSpcReduction="20000"/>
          </a:bodyPr>
          <a:lstStyle/>
          <a:p>
            <a:pPr algn="just" rtl="1">
              <a:lnSpc>
                <a:spcPct val="150000"/>
              </a:lnSpc>
              <a:buFont typeface="+mj-lt"/>
              <a:buAutoNum type="arabicPeriod"/>
            </a:pPr>
            <a:r>
              <a:rPr lang="ar-EG" sz="1800" dirty="0">
                <a:latin typeface="Alexandria Medium" pitchFamily="2" charset="-78"/>
                <a:cs typeface="Alexandria Medium" pitchFamily="2" charset="-78"/>
              </a:rPr>
              <a:t>استخدم الألوان المتقاربة على دائرة الألوان "</a:t>
            </a:r>
            <a:r>
              <a:rPr lang="en-US" sz="1800" dirty="0">
                <a:latin typeface="Alexandria Medium" pitchFamily="2" charset="-78"/>
                <a:cs typeface="Alexandria Medium" pitchFamily="2" charset="-78"/>
              </a:rPr>
              <a:t>The Color Wheel"، </a:t>
            </a:r>
            <a:r>
              <a:rPr lang="ar-EG" sz="1800" dirty="0">
                <a:latin typeface="Alexandria Medium" pitchFamily="2" charset="-78"/>
                <a:cs typeface="Alexandria Medium" pitchFamily="2" charset="-78"/>
              </a:rPr>
              <a:t>على سبيل المثال، للحصول على شعار بألوان هادئة، استخدم درجات الأحمر والبرتقالي والأصفر.</a:t>
            </a:r>
          </a:p>
          <a:p>
            <a:pPr algn="just" rtl="1">
              <a:lnSpc>
                <a:spcPct val="150000"/>
              </a:lnSpc>
              <a:buFont typeface="+mj-lt"/>
              <a:buAutoNum type="arabicPeriod"/>
            </a:pPr>
            <a:r>
              <a:rPr lang="ar-EG" sz="1800" dirty="0">
                <a:latin typeface="Alexandria Medium" pitchFamily="2" charset="-78"/>
                <a:cs typeface="Alexandria Medium" pitchFamily="2" charset="-78"/>
              </a:rPr>
              <a:t>لا تستخدم الألوان الساطعة ذات التأثير المؤذي للعين.</a:t>
            </a:r>
          </a:p>
          <a:p>
            <a:pPr algn="just" rtl="1">
              <a:lnSpc>
                <a:spcPct val="150000"/>
              </a:lnSpc>
              <a:buFont typeface="+mj-lt"/>
              <a:buAutoNum type="arabicPeriod"/>
            </a:pPr>
            <a:r>
              <a:rPr lang="ar-EG" sz="1800" dirty="0">
                <a:latin typeface="Alexandria Medium" pitchFamily="2" charset="-78"/>
                <a:cs typeface="Alexandria Medium" pitchFamily="2" charset="-78"/>
              </a:rPr>
              <a:t>لا بُد أن يبقى شعارك مميزًا عند طباعته باللونين الأسود والأبيض.</a:t>
            </a:r>
          </a:p>
          <a:p>
            <a:pPr algn="just" rtl="1">
              <a:lnSpc>
                <a:spcPct val="150000"/>
              </a:lnSpc>
              <a:buFont typeface="+mj-lt"/>
              <a:buAutoNum type="arabicPeriod"/>
            </a:pPr>
            <a:r>
              <a:rPr lang="ar-EG" sz="1800" dirty="0">
                <a:latin typeface="Alexandria Medium" pitchFamily="2" charset="-78"/>
                <a:cs typeface="Alexandria Medium" pitchFamily="2" charset="-78"/>
              </a:rPr>
              <a:t>لا مانع من كسر القاعدة أحيانًا، فقط تأكد من أن لديك سببًا وجيهاً لذلك!</a:t>
            </a:r>
          </a:p>
          <a:p>
            <a:pPr algn="just" rtl="1">
              <a:lnSpc>
                <a:spcPct val="150000"/>
              </a:lnSpc>
              <a:buFont typeface="+mj-lt"/>
              <a:buAutoNum type="arabicPeriod"/>
            </a:pPr>
            <a:r>
              <a:rPr lang="ar-EG" sz="1800" dirty="0">
                <a:latin typeface="Alexandria Medium" pitchFamily="2" charset="-78"/>
                <a:cs typeface="Alexandria Medium" pitchFamily="2" charset="-78"/>
              </a:rPr>
              <a:t>من المهم أيضًا معرفة كيفية تأثير الألوان على المشاعر والحالات المزاجية. (على سبيل المثال، يمكن أن يثير (اللون الأحمر) مشاعر الحماسة والحب والإحساس بالقوة). ضع ذلك في الحسبان أثناء قيامك بتجربة مجموعات ألوان مختلفة.</a:t>
            </a:r>
          </a:p>
          <a:p>
            <a:pPr algn="just" rtl="1">
              <a:lnSpc>
                <a:spcPct val="150000"/>
              </a:lnSpc>
              <a:buFont typeface="+mj-lt"/>
              <a:buAutoNum type="arabicPeriod"/>
            </a:pPr>
            <a:r>
              <a:rPr lang="ar-EG" sz="1800" dirty="0">
                <a:latin typeface="Alexandria Medium" pitchFamily="2" charset="-78"/>
                <a:cs typeface="Alexandria Medium" pitchFamily="2" charset="-78"/>
              </a:rPr>
              <a:t>لا يبدو اعتماد لون واحد للشعار فكرة سيئة، بل هناك العديد من العلامان التجارية التي يتعرف عليها عملائها من خلال شعارها المميز ذو اللون الأوحد. </a:t>
            </a:r>
            <a:endParaRPr lang="en-US" sz="1800" dirty="0">
              <a:latin typeface="Alexandria Medium" pitchFamily="2" charset="-78"/>
              <a:cs typeface="Alexandria Medium" pitchFamily="2" charset="-78"/>
            </a:endParaRPr>
          </a:p>
        </p:txBody>
      </p:sp>
      <p:pic>
        <p:nvPicPr>
          <p:cNvPr id="5" name="Picture 4" descr="A color wheel with different colors&#10;&#10;Description automatically generated">
            <a:extLst>
              <a:ext uri="{FF2B5EF4-FFF2-40B4-BE49-F238E27FC236}">
                <a16:creationId xmlns:a16="http://schemas.microsoft.com/office/drawing/2014/main" id="{470D992B-1A67-C33B-44C1-BCF70032F7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1" y="1656443"/>
            <a:ext cx="4762500" cy="4762500"/>
          </a:xfrm>
          <a:prstGeom prst="rect">
            <a:avLst/>
          </a:prstGeom>
          <a:ln>
            <a:noFill/>
          </a:ln>
          <a:effectLst>
            <a:softEdge rad="112500"/>
          </a:effectLst>
        </p:spPr>
      </p:pic>
    </p:spTree>
    <p:extLst>
      <p:ext uri="{BB962C8B-B14F-4D97-AF65-F5344CB8AC3E}">
        <p14:creationId xmlns:p14="http://schemas.microsoft.com/office/powerpoint/2010/main" val="2722196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C7747-D774-684F-DBE1-B53D33CE212A}"/>
              </a:ext>
            </a:extLst>
          </p:cNvPr>
          <p:cNvSpPr>
            <a:spLocks noGrp="1"/>
          </p:cNvSpPr>
          <p:nvPr>
            <p:ph type="title"/>
          </p:nvPr>
        </p:nvSpPr>
        <p:spPr/>
        <p:txBody>
          <a:bodyPr>
            <a:normAutofit/>
          </a:bodyPr>
          <a:lstStyle/>
          <a:p>
            <a:pPr algn="ctr"/>
            <a:r>
              <a:rPr lang="ar-EG" sz="2800" dirty="0">
                <a:latin typeface="Alexandria Medium" pitchFamily="2" charset="-78"/>
                <a:cs typeface="Alexandria Medium" pitchFamily="2" charset="-78"/>
              </a:rPr>
              <a:t>أدوات مهمة في إنتاج اللوجو بالذكاء الاصطناعي</a:t>
            </a:r>
            <a:endParaRPr lang="en-US" sz="2800" dirty="0">
              <a:latin typeface="Alexandria Medium" pitchFamily="2" charset="-78"/>
              <a:cs typeface="Alexandria Medium" pitchFamily="2" charset="-78"/>
            </a:endParaRPr>
          </a:p>
        </p:txBody>
      </p:sp>
      <p:sp>
        <p:nvSpPr>
          <p:cNvPr id="3" name="Content Placeholder 2">
            <a:extLst>
              <a:ext uri="{FF2B5EF4-FFF2-40B4-BE49-F238E27FC236}">
                <a16:creationId xmlns:a16="http://schemas.microsoft.com/office/drawing/2014/main" id="{B563B1D3-672D-1249-33DF-2C1FCBE63A44}"/>
              </a:ext>
            </a:extLst>
          </p:cNvPr>
          <p:cNvSpPr>
            <a:spLocks noGrp="1"/>
          </p:cNvSpPr>
          <p:nvPr>
            <p:ph idx="1"/>
          </p:nvPr>
        </p:nvSpPr>
        <p:spPr/>
        <p:txBody>
          <a:bodyPr>
            <a:normAutofit/>
          </a:bodyPr>
          <a:lstStyle/>
          <a:p>
            <a:r>
              <a:rPr lang="en-US" sz="1800" dirty="0">
                <a:latin typeface="Alexandria Medium" pitchFamily="2" charset="-78"/>
                <a:cs typeface="Alexandria Medium" pitchFamily="2" charset="-78"/>
                <a:hlinkClick r:id="rId2"/>
              </a:rPr>
              <a:t>https://www.design.com/</a:t>
            </a:r>
            <a:endParaRPr lang="ar-EG"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3"/>
              </a:rPr>
              <a:t>https://smashinglogo.com/en/</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4"/>
              </a:rPr>
              <a:t>https://www.fiverr.com/logo-maker/</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5"/>
              </a:rPr>
              <a:t>https://www.brandcrowd.com/</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6"/>
              </a:rPr>
              <a:t>https://www.logoai.com/logo-maker</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7"/>
              </a:rPr>
              <a:t>https://www.logopony.com/</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8"/>
              </a:rPr>
              <a:t>https://looka.com/logo-ideas/ai-logo-generator/</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9"/>
              </a:rPr>
              <a:t>https://brandmark.io/</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10"/>
              </a:rPr>
              <a:t>https://logomaster.ai/</a:t>
            </a:r>
            <a:endParaRPr lang="en-US" sz="1800" dirty="0">
              <a:latin typeface="Alexandria Medium" pitchFamily="2" charset="-78"/>
              <a:cs typeface="Alexandria Medium" pitchFamily="2" charset="-78"/>
            </a:endParaRPr>
          </a:p>
          <a:p>
            <a:r>
              <a:rPr lang="en-US" sz="1800" dirty="0">
                <a:latin typeface="Alexandria Medium" pitchFamily="2" charset="-78"/>
                <a:cs typeface="Alexandria Medium" pitchFamily="2" charset="-78"/>
                <a:hlinkClick r:id="rId11"/>
              </a:rPr>
              <a:t>https://turbologo.com/</a:t>
            </a:r>
            <a:endParaRPr lang="en-US" sz="1800" dirty="0">
              <a:latin typeface="Alexandria Medium" pitchFamily="2" charset="-78"/>
              <a:cs typeface="Alexandria Medium" pitchFamily="2" charset="-78"/>
            </a:endParaRPr>
          </a:p>
          <a:p>
            <a:endParaRPr lang="en-US" dirty="0"/>
          </a:p>
        </p:txBody>
      </p:sp>
      <p:pic>
        <p:nvPicPr>
          <p:cNvPr id="5" name="Picture 4" descr="A logo with white text and orange circle&#10;&#10;Description automatically generated">
            <a:extLst>
              <a:ext uri="{FF2B5EF4-FFF2-40B4-BE49-F238E27FC236}">
                <a16:creationId xmlns:a16="http://schemas.microsoft.com/office/drawing/2014/main" id="{902FB2CA-F07F-A22C-B2B1-4DC900A74F6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798207" y="2026760"/>
            <a:ext cx="2804479" cy="28044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Graphic 21">
            <a:extLst>
              <a:ext uri="{FF2B5EF4-FFF2-40B4-BE49-F238E27FC236}">
                <a16:creationId xmlns:a16="http://schemas.microsoft.com/office/drawing/2014/main" id="{58CF1227-FCEC-53D6-5289-D3038A7F5B2A}"/>
              </a:ext>
            </a:extLst>
          </p:cNvPr>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8137583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11" name="Content Placeholder 2">
            <a:extLst>
              <a:ext uri="{FF2B5EF4-FFF2-40B4-BE49-F238E27FC236}">
                <a16:creationId xmlns:a16="http://schemas.microsoft.com/office/drawing/2014/main" id="{764BB5FE-FE0F-97FB-B98F-AA0A45A3BEEE}"/>
              </a:ext>
            </a:extLst>
          </p:cNvPr>
          <p:cNvGraphicFramePr>
            <a:graphicFrameLocks noGrp="1"/>
          </p:cNvGraphicFramePr>
          <p:nvPr>
            <p:ph idx="1"/>
            <p:extLst>
              <p:ext uri="{D42A27DB-BD31-4B8C-83A1-F6EECF244321}">
                <p14:modId xmlns:p14="http://schemas.microsoft.com/office/powerpoint/2010/main" val="35948072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1">
            <a:extLst>
              <a:ext uri="{FF2B5EF4-FFF2-40B4-BE49-F238E27FC236}">
                <a16:creationId xmlns:a16="http://schemas.microsoft.com/office/drawing/2014/main" id="{462B19FD-E573-389F-5663-92629A403C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4148588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اكتشف ما يلي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800" dirty="0">
                <a:latin typeface="Alexandria Medium" pitchFamily="2" charset="-78"/>
                <a:cs typeface="Alexandria Medium" pitchFamily="2" charset="-78"/>
              </a:rPr>
              <a:t>تابع إنتاج المحتوى المرئي للتسويق الرقمي</a:t>
            </a:r>
          </a:p>
          <a:p>
            <a:pPr algn="ctr" rtl="1"/>
            <a:r>
              <a:rPr lang="ar-EG" sz="1800" dirty="0">
                <a:latin typeface="Alexandria Medium" pitchFamily="2" charset="-78"/>
                <a:cs typeface="Alexandria Medium" pitchFamily="2" charset="-78"/>
              </a:rPr>
              <a:t> (الفيديوهات </a:t>
            </a:r>
            <a:r>
              <a:rPr lang="ar-EG" sz="1800" dirty="0" err="1">
                <a:latin typeface="Alexandria Medium" pitchFamily="2" charset="-78"/>
                <a:cs typeface="Alexandria Medium" pitchFamily="2" charset="-78"/>
              </a:rPr>
              <a:t>والانفوجرافيك</a:t>
            </a:r>
            <a:r>
              <a:rPr lang="ar-EG" sz="1800" dirty="0">
                <a:latin typeface="Alexandria Medium" pitchFamily="2" charset="-78"/>
                <a:cs typeface="Alexandria Medium" pitchFamily="2" charset="-78"/>
              </a:rPr>
              <a:t>)</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0682" y="2792951"/>
            <a:ext cx="3010636" cy="301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Graphic 21">
            <a:extLst>
              <a:ext uri="{FF2B5EF4-FFF2-40B4-BE49-F238E27FC236}">
                <a16:creationId xmlns:a16="http://schemas.microsoft.com/office/drawing/2014/main" id="{6B666B1F-9F98-FD9D-1289-446112E0B6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889" y="5781657"/>
            <a:ext cx="2305141" cy="1076343"/>
          </a:xfrm>
          <a:prstGeom prst="rect">
            <a:avLst/>
          </a:prstGeom>
        </p:spPr>
      </p:pic>
    </p:spTree>
    <p:extLst>
      <p:ext uri="{BB962C8B-B14F-4D97-AF65-F5344CB8AC3E}">
        <p14:creationId xmlns:p14="http://schemas.microsoft.com/office/powerpoint/2010/main" val="8315927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purl.org/dc/dcmitype/"/>
    <ds:schemaRef ds:uri="http://purl.org/dc/terms/"/>
    <ds:schemaRef ds:uri="688354b5-287c-4cda-825e-1d7935aea40e"/>
    <ds:schemaRef ds:uri="aca13214-df29-4e3c-a050-857c0bf7bd8e"/>
    <ds:schemaRef ds:uri="http://www.w3.org/XML/1998/namespace"/>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7343</TotalTime>
  <Words>2746</Words>
  <Application>Microsoft Office PowerPoint</Application>
  <PresentationFormat>Widescreen</PresentationFormat>
  <Paragraphs>238</Paragraphs>
  <Slides>46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Alexandria Medium</vt:lpstr>
      <vt:lpstr>Arial</vt:lpstr>
      <vt:lpstr>Calibri</vt:lpstr>
      <vt:lpstr>Calibri Light</vt:lpstr>
      <vt:lpstr>Simplified Arabic</vt:lpstr>
      <vt:lpstr>Wingdings</vt:lpstr>
      <vt:lpstr>Office Theme</vt:lpstr>
      <vt:lpstr>PowerPoint Presentation</vt:lpstr>
      <vt:lpstr>محتويات المحاضرة الثامنة  إنتاج المحتوى التسويقي المرئي </vt:lpstr>
      <vt:lpstr>إنتاج المحتوى التسويقي المصور</vt:lpstr>
      <vt:lpstr>إنتاج المحتوى التسويقي المصور</vt:lpstr>
      <vt:lpstr>إنتاج المحتوى التسويقي المصور</vt:lpstr>
      <vt:lpstr>قاعدة التثليث في إلتقاط الصور التسويقية </vt:lpstr>
      <vt:lpstr>أمثلة لقاعدة التثليث</vt:lpstr>
      <vt:lpstr>أمثلة لقاعدة التثليث</vt:lpstr>
      <vt:lpstr>أمثلة لقاعدة التثليث</vt:lpstr>
      <vt:lpstr>أمثلة لقاعدة التثليث</vt:lpstr>
      <vt:lpstr>قاعدة النسب الذهبية (فيبوناتشي)</vt:lpstr>
      <vt:lpstr>قاعدة النسب الذهبية (فيبوناتشي)</vt:lpstr>
      <vt:lpstr>أمثلة على النسبة الذهبية</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تصوير المنتجات للتسويق الرقمي</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أفضل الممارسات في التصوير بالهاتف المحمول للمنتجات</vt:lpstr>
      <vt:lpstr>تقنية التصوير المنتجات 360 درجة</vt:lpstr>
      <vt:lpstr>مواقع هامة للصور عالية الدقة بدون حقوق ملكية </vt:lpstr>
      <vt:lpstr>مواقع للصور المتحركة</vt:lpstr>
      <vt:lpstr>مواقع لتوليد الصور بالذكاء الاصطناعي مجانا</vt:lpstr>
      <vt:lpstr>إنتاج اللوجو (الشعار المرئي للعلامات التجارية)</vt:lpstr>
      <vt:lpstr>أساسيات توظيف الألوان في إنتاج اللوجو</vt:lpstr>
      <vt:lpstr>أدوات مهمة في إنتاج اللوجو بالذكاء الاصطناعي</vt:lpstr>
      <vt:lpstr>خلاصة المحاضرة</vt:lpstr>
      <vt:lpstr>في المحاضرة القادمة اكتشف ما يلي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798</cp:revision>
  <dcterms:created xsi:type="dcterms:W3CDTF">2023-04-29T09:08:00Z</dcterms:created>
  <dcterms:modified xsi:type="dcterms:W3CDTF">2024-06-24T19:26:55Z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