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652" r:id="rId2"/>
    <p:sldMasterId id="2147483675" r:id="rId3"/>
  </p:sldMasterIdLst>
  <p:notesMasterIdLst>
    <p:notesMasterId r:id="rId42"/>
  </p:notesMasterIdLst>
  <p:sldIdLst>
    <p:sldId id="480" r:id="rId4"/>
    <p:sldId id="303" r:id="rId5"/>
    <p:sldId id="355" r:id="rId6"/>
    <p:sldId id="313" r:id="rId7"/>
    <p:sldId id="364" r:id="rId8"/>
    <p:sldId id="366" r:id="rId9"/>
    <p:sldId id="368" r:id="rId10"/>
    <p:sldId id="367" r:id="rId11"/>
    <p:sldId id="369" r:id="rId12"/>
    <p:sldId id="359" r:id="rId13"/>
    <p:sldId id="317" r:id="rId14"/>
    <p:sldId id="318" r:id="rId15"/>
    <p:sldId id="319" r:id="rId16"/>
    <p:sldId id="320" r:id="rId17"/>
    <p:sldId id="321" r:id="rId18"/>
    <p:sldId id="322" r:id="rId19"/>
    <p:sldId id="323" r:id="rId20"/>
    <p:sldId id="324" r:id="rId21"/>
    <p:sldId id="325" r:id="rId22"/>
    <p:sldId id="326" r:id="rId23"/>
    <p:sldId id="328" r:id="rId24"/>
    <p:sldId id="331" r:id="rId25"/>
    <p:sldId id="334" r:id="rId26"/>
    <p:sldId id="336" r:id="rId27"/>
    <p:sldId id="337" r:id="rId28"/>
    <p:sldId id="338" r:id="rId29"/>
    <p:sldId id="363" r:id="rId30"/>
    <p:sldId id="339" r:id="rId31"/>
    <p:sldId id="340" r:id="rId32"/>
    <p:sldId id="341" r:id="rId33"/>
    <p:sldId id="343" r:id="rId34"/>
    <p:sldId id="360" r:id="rId35"/>
    <p:sldId id="345" r:id="rId36"/>
    <p:sldId id="346" r:id="rId37"/>
    <p:sldId id="347" r:id="rId38"/>
    <p:sldId id="348" r:id="rId39"/>
    <p:sldId id="353" r:id="rId40"/>
    <p:sldId id="354" r:id="rId41"/>
  </p:sldIdLst>
  <p:sldSz cx="9144000" cy="6858000" type="screen4x3"/>
  <p:notesSz cx="6858000" cy="9144000"/>
  <p:custDataLst>
    <p:tags r:id="rId43"/>
  </p:custDataLst>
  <p:defaultTextStyle>
    <a:defPPr>
      <a:defRPr lang="en-US"/>
    </a:defPPr>
    <a:lvl1pPr algn="l" rtl="0" fontAlgn="base">
      <a:spcBef>
        <a:spcPct val="0"/>
      </a:spcBef>
      <a:spcAft>
        <a:spcPct val="0"/>
      </a:spcAft>
      <a:defRPr sz="4400" kern="1200">
        <a:solidFill>
          <a:schemeClr val="tx1"/>
        </a:solidFill>
        <a:latin typeface="Arial" charset="0"/>
        <a:ea typeface="+mn-ea"/>
        <a:cs typeface="+mn-cs"/>
      </a:defRPr>
    </a:lvl1pPr>
    <a:lvl2pPr marL="457200" algn="l" rtl="0" fontAlgn="base">
      <a:spcBef>
        <a:spcPct val="0"/>
      </a:spcBef>
      <a:spcAft>
        <a:spcPct val="0"/>
      </a:spcAft>
      <a:defRPr sz="4400" kern="1200">
        <a:solidFill>
          <a:schemeClr val="tx1"/>
        </a:solidFill>
        <a:latin typeface="Arial" charset="0"/>
        <a:ea typeface="+mn-ea"/>
        <a:cs typeface="+mn-cs"/>
      </a:defRPr>
    </a:lvl2pPr>
    <a:lvl3pPr marL="914400" algn="l" rtl="0" fontAlgn="base">
      <a:spcBef>
        <a:spcPct val="0"/>
      </a:spcBef>
      <a:spcAft>
        <a:spcPct val="0"/>
      </a:spcAft>
      <a:defRPr sz="4400" kern="1200">
        <a:solidFill>
          <a:schemeClr val="tx1"/>
        </a:solidFill>
        <a:latin typeface="Arial" charset="0"/>
        <a:ea typeface="+mn-ea"/>
        <a:cs typeface="+mn-cs"/>
      </a:defRPr>
    </a:lvl3pPr>
    <a:lvl4pPr marL="1371600" algn="l" rtl="0" fontAlgn="base">
      <a:spcBef>
        <a:spcPct val="0"/>
      </a:spcBef>
      <a:spcAft>
        <a:spcPct val="0"/>
      </a:spcAft>
      <a:defRPr sz="4400" kern="1200">
        <a:solidFill>
          <a:schemeClr val="tx1"/>
        </a:solidFill>
        <a:latin typeface="Arial" charset="0"/>
        <a:ea typeface="+mn-ea"/>
        <a:cs typeface="+mn-cs"/>
      </a:defRPr>
    </a:lvl4pPr>
    <a:lvl5pPr marL="1828800" algn="l" rtl="0" fontAlgn="base">
      <a:spcBef>
        <a:spcPct val="0"/>
      </a:spcBef>
      <a:spcAft>
        <a:spcPct val="0"/>
      </a:spcAft>
      <a:defRPr sz="4400" kern="1200">
        <a:solidFill>
          <a:schemeClr val="tx1"/>
        </a:solidFill>
        <a:latin typeface="Arial" charset="0"/>
        <a:ea typeface="+mn-ea"/>
        <a:cs typeface="+mn-cs"/>
      </a:defRPr>
    </a:lvl5pPr>
    <a:lvl6pPr marL="2286000" algn="l" defTabSz="914400" rtl="0" eaLnBrk="1" latinLnBrk="0" hangingPunct="1">
      <a:defRPr sz="4400" kern="1200">
        <a:solidFill>
          <a:schemeClr val="tx1"/>
        </a:solidFill>
        <a:latin typeface="Arial" charset="0"/>
        <a:ea typeface="+mn-ea"/>
        <a:cs typeface="+mn-cs"/>
      </a:defRPr>
    </a:lvl6pPr>
    <a:lvl7pPr marL="2743200" algn="l" defTabSz="914400" rtl="0" eaLnBrk="1" latinLnBrk="0" hangingPunct="1">
      <a:defRPr sz="4400" kern="1200">
        <a:solidFill>
          <a:schemeClr val="tx1"/>
        </a:solidFill>
        <a:latin typeface="Arial" charset="0"/>
        <a:ea typeface="+mn-ea"/>
        <a:cs typeface="+mn-cs"/>
      </a:defRPr>
    </a:lvl7pPr>
    <a:lvl8pPr marL="3200400" algn="l" defTabSz="914400" rtl="0" eaLnBrk="1" latinLnBrk="0" hangingPunct="1">
      <a:defRPr sz="4400" kern="1200">
        <a:solidFill>
          <a:schemeClr val="tx1"/>
        </a:solidFill>
        <a:latin typeface="Arial" charset="0"/>
        <a:ea typeface="+mn-ea"/>
        <a:cs typeface="+mn-cs"/>
      </a:defRPr>
    </a:lvl8pPr>
    <a:lvl9pPr marL="3657600" algn="l" defTabSz="914400" rtl="0" eaLnBrk="1" latinLnBrk="0" hangingPunct="1">
      <a:defRPr sz="44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Tim Riley" initials="" lastIdx="18"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EAC3"/>
    <a:srgbClr val="367D82"/>
    <a:srgbClr val="C8BA3A"/>
    <a:srgbClr val="F6F1D6"/>
    <a:srgbClr val="FCF8D0"/>
    <a:srgbClr val="660066"/>
    <a:srgbClr val="DAD07B"/>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158" autoAdjust="0"/>
    <p:restoredTop sz="94675" autoAdjust="0"/>
  </p:normalViewPr>
  <p:slideViewPr>
    <p:cSldViewPr>
      <p:cViewPr varScale="1">
        <p:scale>
          <a:sx n="79" d="100"/>
          <a:sy n="79" d="100"/>
        </p:scale>
        <p:origin x="941" y="72"/>
      </p:cViewPr>
      <p:guideLst>
        <p:guide orient="horz" pos="2160"/>
        <p:guide pos="2880"/>
      </p:guideLst>
    </p:cSldViewPr>
  </p:slideViewPr>
  <p:outlineViewPr>
    <p:cViewPr>
      <p:scale>
        <a:sx n="33" d="100"/>
        <a:sy n="33" d="100"/>
      </p:scale>
      <p:origin x="0" y="822"/>
    </p:cViewPr>
    <p:sldLst>
      <p:sld r:id="rId1" collapse="1"/>
      <p:sld r:id="rId2" collapse="1"/>
      <p:sld r:id="rId3" collapse="1"/>
      <p:sld r:id="rId4" collapse="1"/>
      <p:sld r:id="rId5" collapse="1"/>
      <p:sld r:id="rId6" collapse="1"/>
      <p:sld r:id="rId7" collapse="1"/>
      <p:sld r:id="rId8" collapse="1"/>
      <p:sld r:id="rId9" collapse="1"/>
      <p:sld r:id="rId10" collapse="1"/>
    </p:sldLst>
  </p:outlineViewPr>
  <p:notesTextViewPr>
    <p:cViewPr>
      <p:scale>
        <a:sx n="100" d="100"/>
        <a:sy n="100" d="100"/>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47"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commentAuthors" Target="commentAuthor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gs" Target="tags/tag1.xml"/><Relationship Id="rId48"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s>
</file>

<file path=ppt/_rels/viewProps.xml.rels><?xml version="1.0" encoding="UTF-8" standalone="yes"?>
<Relationships xmlns="http://schemas.openxmlformats.org/package/2006/relationships"><Relationship Id="rId8" Type="http://schemas.openxmlformats.org/officeDocument/2006/relationships/slide" Target="slides/slide32.xml"/><Relationship Id="rId3" Type="http://schemas.openxmlformats.org/officeDocument/2006/relationships/slide" Target="slides/slide10.xml"/><Relationship Id="rId7" Type="http://schemas.openxmlformats.org/officeDocument/2006/relationships/slide" Target="slides/slide19.xml"/><Relationship Id="rId2" Type="http://schemas.openxmlformats.org/officeDocument/2006/relationships/slide" Target="slides/slide6.xml"/><Relationship Id="rId1" Type="http://schemas.openxmlformats.org/officeDocument/2006/relationships/slide" Target="slides/slide4.xml"/><Relationship Id="rId6" Type="http://schemas.openxmlformats.org/officeDocument/2006/relationships/slide" Target="slides/slide18.xml"/><Relationship Id="rId5" Type="http://schemas.openxmlformats.org/officeDocument/2006/relationships/slide" Target="slides/slide17.xml"/><Relationship Id="rId10" Type="http://schemas.openxmlformats.org/officeDocument/2006/relationships/slide" Target="slides/slide36.xml"/><Relationship Id="rId4" Type="http://schemas.openxmlformats.org/officeDocument/2006/relationships/slide" Target="slides/slide15.xml"/><Relationship Id="rId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229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638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29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229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C879CD7C-0A70-441E-BDD7-548B9E23F7C9}" type="slidenum">
              <a:rPr lang="en-US"/>
              <a:pPr/>
              <a:t>‹#›</a:t>
            </a:fld>
            <a:endParaRPr lang="en-US"/>
          </a:p>
        </p:txBody>
      </p:sp>
    </p:spTree>
    <p:extLst>
      <p:ext uri="{BB962C8B-B14F-4D97-AF65-F5344CB8AC3E}">
        <p14:creationId xmlns:p14="http://schemas.microsoft.com/office/powerpoint/2010/main" val="280575409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a:solidFill>
                  <a:schemeClr val="tx1"/>
                </a:solidFill>
                <a:latin typeface="Arial" charset="0"/>
              </a:defRPr>
            </a:lvl1pPr>
            <a:lvl2pPr marL="742950" indent="-285750">
              <a:defRPr sz="4400">
                <a:solidFill>
                  <a:schemeClr val="tx1"/>
                </a:solidFill>
                <a:latin typeface="Arial" charset="0"/>
              </a:defRPr>
            </a:lvl2pPr>
            <a:lvl3pPr marL="1143000" indent="-228600">
              <a:defRPr sz="4400">
                <a:solidFill>
                  <a:schemeClr val="tx1"/>
                </a:solidFill>
                <a:latin typeface="Arial" charset="0"/>
              </a:defRPr>
            </a:lvl3pPr>
            <a:lvl4pPr marL="1600200" indent="-228600">
              <a:defRPr sz="4400">
                <a:solidFill>
                  <a:schemeClr val="tx1"/>
                </a:solidFill>
                <a:latin typeface="Arial" charset="0"/>
              </a:defRPr>
            </a:lvl4pPr>
            <a:lvl5pPr marL="2057400" indent="-228600">
              <a:defRPr sz="4400">
                <a:solidFill>
                  <a:schemeClr val="tx1"/>
                </a:solidFill>
                <a:latin typeface="Arial" charset="0"/>
              </a:defRPr>
            </a:lvl5pPr>
            <a:lvl6pPr marL="2514600" indent="-228600" fontAlgn="base">
              <a:spcBef>
                <a:spcPct val="0"/>
              </a:spcBef>
              <a:spcAft>
                <a:spcPct val="0"/>
              </a:spcAft>
              <a:defRPr sz="4400">
                <a:solidFill>
                  <a:schemeClr val="tx1"/>
                </a:solidFill>
                <a:latin typeface="Arial" charset="0"/>
              </a:defRPr>
            </a:lvl6pPr>
            <a:lvl7pPr marL="2971800" indent="-228600" fontAlgn="base">
              <a:spcBef>
                <a:spcPct val="0"/>
              </a:spcBef>
              <a:spcAft>
                <a:spcPct val="0"/>
              </a:spcAft>
              <a:defRPr sz="4400">
                <a:solidFill>
                  <a:schemeClr val="tx1"/>
                </a:solidFill>
                <a:latin typeface="Arial" charset="0"/>
              </a:defRPr>
            </a:lvl7pPr>
            <a:lvl8pPr marL="3429000" indent="-228600" fontAlgn="base">
              <a:spcBef>
                <a:spcPct val="0"/>
              </a:spcBef>
              <a:spcAft>
                <a:spcPct val="0"/>
              </a:spcAft>
              <a:defRPr sz="4400">
                <a:solidFill>
                  <a:schemeClr val="tx1"/>
                </a:solidFill>
                <a:latin typeface="Arial" charset="0"/>
              </a:defRPr>
            </a:lvl8pPr>
            <a:lvl9pPr marL="3886200" indent="-228600" fontAlgn="base">
              <a:spcBef>
                <a:spcPct val="0"/>
              </a:spcBef>
              <a:spcAft>
                <a:spcPct val="0"/>
              </a:spcAft>
              <a:defRPr sz="4400">
                <a:solidFill>
                  <a:schemeClr val="tx1"/>
                </a:solidFill>
                <a:latin typeface="Arial" charset="0"/>
              </a:defRPr>
            </a:lvl9pPr>
          </a:lstStyle>
          <a:p>
            <a:fld id="{C12C2B45-7D29-4FA1-8E7B-B0F77644C7B9}" type="slidenum">
              <a:rPr lang="en-US" sz="1200"/>
              <a:pPr/>
              <a:t>4</a:t>
            </a:fld>
            <a:endParaRPr lang="en-US" sz="1200"/>
          </a:p>
        </p:txBody>
      </p:sp>
      <p:sp>
        <p:nvSpPr>
          <p:cNvPr id="20482" name="Rectangle 2"/>
          <p:cNvSpPr>
            <a:spLocks noGrp="1" noRot="1" noChangeAspect="1" noChangeArrowheads="1" noTextEdit="1"/>
          </p:cNvSpPr>
          <p:nvPr>
            <p:ph type="sldImg"/>
          </p:nvPr>
        </p:nvSpPr>
        <p:spPr>
          <a:xfrm>
            <a:off x="1143000" y="685800"/>
            <a:ext cx="4572000" cy="3429000"/>
          </a:xfrm>
          <a:ln/>
        </p:spPr>
      </p:sp>
      <p:sp>
        <p:nvSpPr>
          <p:cNvPr id="204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Tree>
    <p:extLst>
      <p:ext uri="{BB962C8B-B14F-4D97-AF65-F5344CB8AC3E}">
        <p14:creationId xmlns:p14="http://schemas.microsoft.com/office/powerpoint/2010/main" val="31778851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C5E5E263-B82D-4103-B97D-7987CEA6A0CC}" type="slidenum">
              <a:rPr lang="en-US" smtClean="0"/>
              <a:pPr/>
              <a:t>5</a:t>
            </a:fld>
            <a:endParaRPr lang="en-US"/>
          </a:p>
        </p:txBody>
      </p:sp>
      <p:sp>
        <p:nvSpPr>
          <p:cNvPr id="59395" name="Rectangle 2"/>
          <p:cNvSpPr>
            <a:spLocks noGrp="1" noRot="1" noChangeAspect="1" noChangeArrowheads="1" noTextEdit="1"/>
          </p:cNvSpPr>
          <p:nvPr>
            <p:ph type="sldImg"/>
          </p:nvPr>
        </p:nvSpPr>
        <p:spPr>
          <a:xfrm>
            <a:off x="1143000" y="685800"/>
            <a:ext cx="4572000" cy="3429000"/>
          </a:xfrm>
          <a:ln/>
        </p:spPr>
      </p:sp>
      <p:sp>
        <p:nvSpPr>
          <p:cNvPr id="59396" name="Rectangle 3"/>
          <p:cNvSpPr>
            <a:spLocks noGrp="1" noChangeArrowheads="1"/>
          </p:cNvSpPr>
          <p:nvPr>
            <p:ph type="body" idx="1"/>
          </p:nvPr>
        </p:nvSpPr>
        <p:spPr>
          <a:noFill/>
          <a:ln/>
        </p:spPr>
        <p:txBody>
          <a:bodyPr/>
          <a:lstStyle/>
          <a:p>
            <a:endParaRPr lang="en-US"/>
          </a:p>
        </p:txBody>
      </p:sp>
    </p:spTree>
    <p:extLst>
      <p:ext uri="{BB962C8B-B14F-4D97-AF65-F5344CB8AC3E}">
        <p14:creationId xmlns:p14="http://schemas.microsoft.com/office/powerpoint/2010/main" val="25221105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568DF1-6AD0-4B79-945D-48C079FA9182}" type="slidenum">
              <a:rPr lang="en-US"/>
              <a:pPr/>
              <a:t>6</a:t>
            </a:fld>
            <a:endParaRPr lang="en-US"/>
          </a:p>
        </p:txBody>
      </p:sp>
      <p:sp>
        <p:nvSpPr>
          <p:cNvPr id="71682" name="Rectangle 2"/>
          <p:cNvSpPr>
            <a:spLocks noGrp="1" noRot="1" noChangeAspect="1" noChangeArrowheads="1" noTextEdit="1"/>
          </p:cNvSpPr>
          <p:nvPr>
            <p:ph type="sldImg"/>
          </p:nvPr>
        </p:nvSpPr>
        <p:spPr>
          <a:xfrm>
            <a:off x="1143000" y="685800"/>
            <a:ext cx="4572000" cy="3429000"/>
          </a:xfrm>
          <a:ln/>
        </p:spPr>
      </p:sp>
      <p:sp>
        <p:nvSpPr>
          <p:cNvPr id="7168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9928157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a:solidFill>
                  <a:schemeClr val="tx1"/>
                </a:solidFill>
                <a:latin typeface="Arial" charset="0"/>
              </a:defRPr>
            </a:lvl1pPr>
            <a:lvl2pPr marL="742950" indent="-285750">
              <a:defRPr sz="4400">
                <a:solidFill>
                  <a:schemeClr val="tx1"/>
                </a:solidFill>
                <a:latin typeface="Arial" charset="0"/>
              </a:defRPr>
            </a:lvl2pPr>
            <a:lvl3pPr marL="1143000" indent="-228600">
              <a:defRPr sz="4400">
                <a:solidFill>
                  <a:schemeClr val="tx1"/>
                </a:solidFill>
                <a:latin typeface="Arial" charset="0"/>
              </a:defRPr>
            </a:lvl3pPr>
            <a:lvl4pPr marL="1600200" indent="-228600">
              <a:defRPr sz="4400">
                <a:solidFill>
                  <a:schemeClr val="tx1"/>
                </a:solidFill>
                <a:latin typeface="Arial" charset="0"/>
              </a:defRPr>
            </a:lvl4pPr>
            <a:lvl5pPr marL="2057400" indent="-228600">
              <a:defRPr sz="4400">
                <a:solidFill>
                  <a:schemeClr val="tx1"/>
                </a:solidFill>
                <a:latin typeface="Arial" charset="0"/>
              </a:defRPr>
            </a:lvl5pPr>
            <a:lvl6pPr marL="2514600" indent="-228600" fontAlgn="base">
              <a:spcBef>
                <a:spcPct val="0"/>
              </a:spcBef>
              <a:spcAft>
                <a:spcPct val="0"/>
              </a:spcAft>
              <a:defRPr sz="4400">
                <a:solidFill>
                  <a:schemeClr val="tx1"/>
                </a:solidFill>
                <a:latin typeface="Arial" charset="0"/>
              </a:defRPr>
            </a:lvl6pPr>
            <a:lvl7pPr marL="2971800" indent="-228600" fontAlgn="base">
              <a:spcBef>
                <a:spcPct val="0"/>
              </a:spcBef>
              <a:spcAft>
                <a:spcPct val="0"/>
              </a:spcAft>
              <a:defRPr sz="4400">
                <a:solidFill>
                  <a:schemeClr val="tx1"/>
                </a:solidFill>
                <a:latin typeface="Arial" charset="0"/>
              </a:defRPr>
            </a:lvl7pPr>
            <a:lvl8pPr marL="3429000" indent="-228600" fontAlgn="base">
              <a:spcBef>
                <a:spcPct val="0"/>
              </a:spcBef>
              <a:spcAft>
                <a:spcPct val="0"/>
              </a:spcAft>
              <a:defRPr sz="4400">
                <a:solidFill>
                  <a:schemeClr val="tx1"/>
                </a:solidFill>
                <a:latin typeface="Arial" charset="0"/>
              </a:defRPr>
            </a:lvl8pPr>
            <a:lvl9pPr marL="3886200" indent="-228600" fontAlgn="base">
              <a:spcBef>
                <a:spcPct val="0"/>
              </a:spcBef>
              <a:spcAft>
                <a:spcPct val="0"/>
              </a:spcAft>
              <a:defRPr sz="4400">
                <a:solidFill>
                  <a:schemeClr val="tx1"/>
                </a:solidFill>
                <a:latin typeface="Arial" charset="0"/>
              </a:defRPr>
            </a:lvl9pPr>
          </a:lstStyle>
          <a:p>
            <a:fld id="{A7D704EA-9316-4BA9-B257-E88C4F552394}" type="slidenum">
              <a:rPr lang="en-US" sz="1200"/>
              <a:pPr/>
              <a:t>10</a:t>
            </a:fld>
            <a:endParaRPr lang="en-US" sz="1200"/>
          </a:p>
        </p:txBody>
      </p:sp>
      <p:sp>
        <p:nvSpPr>
          <p:cNvPr id="56322" name="Rectangle 2"/>
          <p:cNvSpPr>
            <a:spLocks noGrp="1" noRot="1" noChangeAspect="1" noChangeArrowheads="1" noTextEdit="1"/>
          </p:cNvSpPr>
          <p:nvPr>
            <p:ph type="sldImg"/>
          </p:nvPr>
        </p:nvSpPr>
        <p:spPr>
          <a:xfrm>
            <a:off x="1143000" y="685800"/>
            <a:ext cx="4572000" cy="3429000"/>
          </a:xfrm>
          <a:ln/>
        </p:spPr>
      </p:sp>
      <p:sp>
        <p:nvSpPr>
          <p:cNvPr id="563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Tree>
    <p:extLst>
      <p:ext uri="{BB962C8B-B14F-4D97-AF65-F5344CB8AC3E}">
        <p14:creationId xmlns:p14="http://schemas.microsoft.com/office/powerpoint/2010/main" val="3012210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a:solidFill>
                  <a:schemeClr val="tx1"/>
                </a:solidFill>
                <a:latin typeface="Arial" charset="0"/>
              </a:defRPr>
            </a:lvl1pPr>
            <a:lvl2pPr marL="742950" indent="-285750">
              <a:defRPr sz="4400">
                <a:solidFill>
                  <a:schemeClr val="tx1"/>
                </a:solidFill>
                <a:latin typeface="Arial" charset="0"/>
              </a:defRPr>
            </a:lvl2pPr>
            <a:lvl3pPr marL="1143000" indent="-228600">
              <a:defRPr sz="4400">
                <a:solidFill>
                  <a:schemeClr val="tx1"/>
                </a:solidFill>
                <a:latin typeface="Arial" charset="0"/>
              </a:defRPr>
            </a:lvl3pPr>
            <a:lvl4pPr marL="1600200" indent="-228600">
              <a:defRPr sz="4400">
                <a:solidFill>
                  <a:schemeClr val="tx1"/>
                </a:solidFill>
                <a:latin typeface="Arial" charset="0"/>
              </a:defRPr>
            </a:lvl4pPr>
            <a:lvl5pPr marL="2057400" indent="-228600">
              <a:defRPr sz="4400">
                <a:solidFill>
                  <a:schemeClr val="tx1"/>
                </a:solidFill>
                <a:latin typeface="Arial" charset="0"/>
              </a:defRPr>
            </a:lvl5pPr>
            <a:lvl6pPr marL="2514600" indent="-228600" fontAlgn="base">
              <a:spcBef>
                <a:spcPct val="0"/>
              </a:spcBef>
              <a:spcAft>
                <a:spcPct val="0"/>
              </a:spcAft>
              <a:defRPr sz="4400">
                <a:solidFill>
                  <a:schemeClr val="tx1"/>
                </a:solidFill>
                <a:latin typeface="Arial" charset="0"/>
              </a:defRPr>
            </a:lvl6pPr>
            <a:lvl7pPr marL="2971800" indent="-228600" fontAlgn="base">
              <a:spcBef>
                <a:spcPct val="0"/>
              </a:spcBef>
              <a:spcAft>
                <a:spcPct val="0"/>
              </a:spcAft>
              <a:defRPr sz="4400">
                <a:solidFill>
                  <a:schemeClr val="tx1"/>
                </a:solidFill>
                <a:latin typeface="Arial" charset="0"/>
              </a:defRPr>
            </a:lvl7pPr>
            <a:lvl8pPr marL="3429000" indent="-228600" fontAlgn="base">
              <a:spcBef>
                <a:spcPct val="0"/>
              </a:spcBef>
              <a:spcAft>
                <a:spcPct val="0"/>
              </a:spcAft>
              <a:defRPr sz="4400">
                <a:solidFill>
                  <a:schemeClr val="tx1"/>
                </a:solidFill>
                <a:latin typeface="Arial" charset="0"/>
              </a:defRPr>
            </a:lvl8pPr>
            <a:lvl9pPr marL="3886200" indent="-228600" fontAlgn="base">
              <a:spcBef>
                <a:spcPct val="0"/>
              </a:spcBef>
              <a:spcAft>
                <a:spcPct val="0"/>
              </a:spcAft>
              <a:defRPr sz="4400">
                <a:solidFill>
                  <a:schemeClr val="tx1"/>
                </a:solidFill>
                <a:latin typeface="Arial" charset="0"/>
              </a:defRPr>
            </a:lvl9pPr>
          </a:lstStyle>
          <a:p>
            <a:fld id="{7BDF2D9E-7604-4E26-BED2-384FB9B4451B}" type="slidenum">
              <a:rPr lang="en-US" sz="1200"/>
              <a:pPr/>
              <a:t>32</a:t>
            </a:fld>
            <a:endParaRPr lang="en-US" sz="1200"/>
          </a:p>
        </p:txBody>
      </p:sp>
      <p:sp>
        <p:nvSpPr>
          <p:cNvPr id="54274" name="Rectangle 2"/>
          <p:cNvSpPr>
            <a:spLocks noGrp="1" noRot="1" noChangeAspect="1" noChangeArrowheads="1" noTextEdit="1"/>
          </p:cNvSpPr>
          <p:nvPr>
            <p:ph type="sldImg"/>
          </p:nvPr>
        </p:nvSpPr>
        <p:spPr>
          <a:xfrm>
            <a:off x="1143000" y="685800"/>
            <a:ext cx="4572000" cy="3429000"/>
          </a:xfrm>
          <a:ln/>
        </p:spPr>
      </p:sp>
      <p:sp>
        <p:nvSpPr>
          <p:cNvPr id="542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Tree>
    <p:extLst>
      <p:ext uri="{BB962C8B-B14F-4D97-AF65-F5344CB8AC3E}">
        <p14:creationId xmlns:p14="http://schemas.microsoft.com/office/powerpoint/2010/main" val="27578788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1387413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457200" y="1600202"/>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74927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076262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2"/>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2"/>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96591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06279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784228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60118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2"/>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435102"/>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587909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71182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57200" y="1600202"/>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45567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1600202"/>
            <a:ext cx="2095500" cy="45259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81000" y="1600202"/>
            <a:ext cx="61341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070819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3568232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382000" cy="914400"/>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602302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3652588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33400" y="1143000"/>
            <a:ext cx="4076700" cy="5334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62500" y="1143000"/>
            <a:ext cx="4076700" cy="5334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577031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380392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881407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05991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9770890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9994166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061206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304800"/>
            <a:ext cx="2095500" cy="6172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304800"/>
            <a:ext cx="6134100" cy="6172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226074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603712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98380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6"/>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271586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1367108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864975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97371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374414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8"/>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82322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8"/>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43952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121934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162520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2502968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961647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281430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623226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5316695" y="508823"/>
            <a:ext cx="2776385"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15900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8"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1289643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572001" y="933450"/>
            <a:ext cx="3721610"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350874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image" Target="../media/image1.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theme" Target="../theme/theme3.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36" name="Rectangle 37"/>
          <p:cNvSpPr>
            <a:spLocks noChangeArrowheads="1"/>
          </p:cNvSpPr>
          <p:nvPr/>
        </p:nvSpPr>
        <p:spPr bwMode="auto">
          <a:xfrm>
            <a:off x="5410200" y="304800"/>
            <a:ext cx="381000" cy="533400"/>
          </a:xfrm>
          <a:prstGeom prst="rect">
            <a:avLst/>
          </a:prstGeom>
          <a:solidFill>
            <a:srgbClr val="507F2D">
              <a:alpha val="25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9" name="Rectangle 33"/>
          <p:cNvSpPr>
            <a:spLocks noChangeArrowheads="1"/>
          </p:cNvSpPr>
          <p:nvPr/>
        </p:nvSpPr>
        <p:spPr bwMode="auto">
          <a:xfrm>
            <a:off x="6629400" y="0"/>
            <a:ext cx="1447800" cy="533400"/>
          </a:xfrm>
          <a:prstGeom prst="rect">
            <a:avLst/>
          </a:prstGeom>
          <a:solidFill>
            <a:srgbClr val="CCCC00">
              <a:alpha val="42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40" name="Rectangle 32"/>
          <p:cNvSpPr>
            <a:spLocks noChangeArrowheads="1"/>
          </p:cNvSpPr>
          <p:nvPr/>
        </p:nvSpPr>
        <p:spPr bwMode="auto">
          <a:xfrm>
            <a:off x="2667000" y="838200"/>
            <a:ext cx="609600" cy="304800"/>
          </a:xfrm>
          <a:prstGeom prst="rect">
            <a:avLst/>
          </a:prstGeom>
          <a:solidFill>
            <a:srgbClr val="507F2D">
              <a:alpha val="25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42" name="Rectangle 30"/>
          <p:cNvSpPr>
            <a:spLocks noChangeArrowheads="1"/>
          </p:cNvSpPr>
          <p:nvPr/>
        </p:nvSpPr>
        <p:spPr bwMode="auto">
          <a:xfrm>
            <a:off x="3276600" y="304800"/>
            <a:ext cx="609600" cy="533400"/>
          </a:xfrm>
          <a:prstGeom prst="rect">
            <a:avLst/>
          </a:prstGeom>
          <a:solidFill>
            <a:srgbClr val="CCCC00">
              <a:alpha val="5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45" name="Line 16"/>
          <p:cNvSpPr>
            <a:spLocks noChangeShapeType="1"/>
          </p:cNvSpPr>
          <p:nvPr/>
        </p:nvSpPr>
        <p:spPr bwMode="auto">
          <a:xfrm>
            <a:off x="5791200" y="0"/>
            <a:ext cx="0" cy="1143000"/>
          </a:xfrm>
          <a:prstGeom prst="line">
            <a:avLst/>
          </a:prstGeom>
          <a:noFill/>
          <a:ln w="38100">
            <a:solidFill>
              <a:srgbClr val="DAD07B"/>
            </a:solidFill>
            <a:round/>
            <a:headEnd/>
            <a:tailEnd/>
          </a:ln>
          <a:effectLst/>
        </p:spPr>
        <p:txBody>
          <a:bodyPr/>
          <a:lstStyle/>
          <a:p>
            <a:pPr>
              <a:defRPr/>
            </a:pPr>
            <a:endParaRPr lang="en-US" sz="1800"/>
          </a:p>
        </p:txBody>
      </p:sp>
      <p:sp>
        <p:nvSpPr>
          <p:cNvPr id="46" name="Line 20"/>
          <p:cNvSpPr>
            <a:spLocks noChangeShapeType="1"/>
          </p:cNvSpPr>
          <p:nvPr/>
        </p:nvSpPr>
        <p:spPr bwMode="auto">
          <a:xfrm>
            <a:off x="6629400" y="0"/>
            <a:ext cx="0" cy="1143000"/>
          </a:xfrm>
          <a:prstGeom prst="line">
            <a:avLst/>
          </a:prstGeom>
          <a:noFill/>
          <a:ln w="38100">
            <a:solidFill>
              <a:srgbClr val="DAD07B"/>
            </a:solidFill>
            <a:round/>
            <a:headEnd/>
            <a:tailEnd/>
          </a:ln>
          <a:effectLst/>
        </p:spPr>
        <p:txBody>
          <a:bodyPr/>
          <a:lstStyle/>
          <a:p>
            <a:pPr>
              <a:defRPr/>
            </a:pPr>
            <a:endParaRPr lang="en-US" sz="1800"/>
          </a:p>
        </p:txBody>
      </p:sp>
      <p:sp>
        <p:nvSpPr>
          <p:cNvPr id="48" name="Line 12"/>
          <p:cNvSpPr>
            <a:spLocks noChangeShapeType="1"/>
          </p:cNvSpPr>
          <p:nvPr/>
        </p:nvSpPr>
        <p:spPr bwMode="auto">
          <a:xfrm flipH="1">
            <a:off x="0" y="1143000"/>
            <a:ext cx="9144000" cy="0"/>
          </a:xfrm>
          <a:prstGeom prst="line">
            <a:avLst/>
          </a:prstGeom>
          <a:noFill/>
          <a:ln w="38100">
            <a:solidFill>
              <a:srgbClr val="DAD07B"/>
            </a:solidFill>
            <a:round/>
            <a:headEnd/>
            <a:tailEnd/>
          </a:ln>
          <a:effectLst/>
        </p:spPr>
        <p:txBody>
          <a:bodyPr/>
          <a:lstStyle/>
          <a:p>
            <a:pPr>
              <a:defRPr/>
            </a:pPr>
            <a:endParaRPr lang="en-US" sz="1800"/>
          </a:p>
        </p:txBody>
      </p:sp>
      <p:sp>
        <p:nvSpPr>
          <p:cNvPr id="49" name="Line 13"/>
          <p:cNvSpPr>
            <a:spLocks noChangeShapeType="1"/>
          </p:cNvSpPr>
          <p:nvPr/>
        </p:nvSpPr>
        <p:spPr bwMode="auto">
          <a:xfrm flipH="1">
            <a:off x="0" y="838200"/>
            <a:ext cx="6629400" cy="0"/>
          </a:xfrm>
          <a:prstGeom prst="line">
            <a:avLst/>
          </a:prstGeom>
          <a:noFill/>
          <a:ln w="38100">
            <a:solidFill>
              <a:srgbClr val="DAD07B"/>
            </a:solidFill>
            <a:round/>
            <a:headEnd/>
            <a:tailEnd/>
          </a:ln>
          <a:effectLst/>
        </p:spPr>
        <p:txBody>
          <a:bodyPr/>
          <a:lstStyle/>
          <a:p>
            <a:pPr>
              <a:defRPr/>
            </a:pPr>
            <a:endParaRPr lang="en-US" sz="1800"/>
          </a:p>
        </p:txBody>
      </p:sp>
      <p:sp>
        <p:nvSpPr>
          <p:cNvPr id="50" name="Line 14"/>
          <p:cNvSpPr>
            <a:spLocks noChangeShapeType="1"/>
          </p:cNvSpPr>
          <p:nvPr/>
        </p:nvSpPr>
        <p:spPr bwMode="auto">
          <a:xfrm flipH="1">
            <a:off x="0" y="304800"/>
            <a:ext cx="5791200" cy="0"/>
          </a:xfrm>
          <a:prstGeom prst="line">
            <a:avLst/>
          </a:prstGeom>
          <a:noFill/>
          <a:ln w="38100">
            <a:solidFill>
              <a:srgbClr val="DAD07B"/>
            </a:solidFill>
            <a:round/>
            <a:headEnd/>
            <a:tailEnd/>
          </a:ln>
          <a:effectLst/>
        </p:spPr>
        <p:txBody>
          <a:bodyPr/>
          <a:lstStyle/>
          <a:p>
            <a:pPr>
              <a:defRPr/>
            </a:pPr>
            <a:endParaRPr lang="en-US" sz="1800"/>
          </a:p>
        </p:txBody>
      </p:sp>
      <p:sp>
        <p:nvSpPr>
          <p:cNvPr id="51" name="Line 15"/>
          <p:cNvSpPr>
            <a:spLocks noChangeShapeType="1"/>
          </p:cNvSpPr>
          <p:nvPr/>
        </p:nvSpPr>
        <p:spPr bwMode="auto">
          <a:xfrm>
            <a:off x="3886200" y="0"/>
            <a:ext cx="0" cy="1143000"/>
          </a:xfrm>
          <a:prstGeom prst="line">
            <a:avLst/>
          </a:prstGeom>
          <a:noFill/>
          <a:ln w="38100">
            <a:solidFill>
              <a:srgbClr val="DAD07B"/>
            </a:solidFill>
            <a:round/>
            <a:headEnd/>
            <a:tailEnd/>
          </a:ln>
          <a:effectLst/>
        </p:spPr>
        <p:txBody>
          <a:bodyPr/>
          <a:lstStyle/>
          <a:p>
            <a:pPr>
              <a:defRPr/>
            </a:pPr>
            <a:endParaRPr lang="en-US" sz="1800"/>
          </a:p>
        </p:txBody>
      </p:sp>
      <p:sp>
        <p:nvSpPr>
          <p:cNvPr id="52" name="Line 17"/>
          <p:cNvSpPr>
            <a:spLocks noChangeShapeType="1"/>
          </p:cNvSpPr>
          <p:nvPr/>
        </p:nvSpPr>
        <p:spPr bwMode="auto">
          <a:xfrm>
            <a:off x="3276600" y="0"/>
            <a:ext cx="0" cy="1143000"/>
          </a:xfrm>
          <a:prstGeom prst="line">
            <a:avLst/>
          </a:prstGeom>
          <a:noFill/>
          <a:ln w="38100">
            <a:solidFill>
              <a:srgbClr val="DAD07B"/>
            </a:solidFill>
            <a:round/>
            <a:headEnd/>
            <a:tailEnd/>
          </a:ln>
          <a:effectLst/>
        </p:spPr>
        <p:txBody>
          <a:bodyPr/>
          <a:lstStyle/>
          <a:p>
            <a:pPr>
              <a:defRPr/>
            </a:pPr>
            <a:endParaRPr lang="en-US" sz="1800"/>
          </a:p>
        </p:txBody>
      </p:sp>
      <p:sp>
        <p:nvSpPr>
          <p:cNvPr id="53" name="Line 18"/>
          <p:cNvSpPr>
            <a:spLocks noChangeShapeType="1"/>
          </p:cNvSpPr>
          <p:nvPr/>
        </p:nvSpPr>
        <p:spPr bwMode="auto">
          <a:xfrm>
            <a:off x="8077200" y="0"/>
            <a:ext cx="0" cy="1143000"/>
          </a:xfrm>
          <a:prstGeom prst="line">
            <a:avLst/>
          </a:prstGeom>
          <a:noFill/>
          <a:ln w="38100">
            <a:solidFill>
              <a:srgbClr val="DAD07B"/>
            </a:solidFill>
            <a:round/>
            <a:headEnd/>
            <a:tailEnd/>
          </a:ln>
          <a:effectLst/>
        </p:spPr>
        <p:txBody>
          <a:bodyPr/>
          <a:lstStyle/>
          <a:p>
            <a:pPr>
              <a:defRPr/>
            </a:pPr>
            <a:endParaRPr lang="en-US" sz="1800"/>
          </a:p>
        </p:txBody>
      </p:sp>
      <p:sp>
        <p:nvSpPr>
          <p:cNvPr id="54" name="Line 19"/>
          <p:cNvSpPr>
            <a:spLocks noChangeShapeType="1"/>
          </p:cNvSpPr>
          <p:nvPr/>
        </p:nvSpPr>
        <p:spPr bwMode="auto">
          <a:xfrm>
            <a:off x="8305800" y="0"/>
            <a:ext cx="0" cy="1143000"/>
          </a:xfrm>
          <a:prstGeom prst="line">
            <a:avLst/>
          </a:prstGeom>
          <a:noFill/>
          <a:ln w="38100">
            <a:solidFill>
              <a:srgbClr val="DAD07B"/>
            </a:solidFill>
            <a:round/>
            <a:headEnd/>
            <a:tailEnd/>
          </a:ln>
          <a:effectLst/>
        </p:spPr>
        <p:txBody>
          <a:bodyPr/>
          <a:lstStyle/>
          <a:p>
            <a:pPr>
              <a:defRPr/>
            </a:pPr>
            <a:endParaRPr lang="en-US" sz="1800"/>
          </a:p>
        </p:txBody>
      </p:sp>
      <p:sp>
        <p:nvSpPr>
          <p:cNvPr id="58" name="Line 26"/>
          <p:cNvSpPr>
            <a:spLocks noChangeShapeType="1"/>
          </p:cNvSpPr>
          <p:nvPr/>
        </p:nvSpPr>
        <p:spPr bwMode="auto">
          <a:xfrm flipH="1">
            <a:off x="6629400" y="533400"/>
            <a:ext cx="2514600" cy="0"/>
          </a:xfrm>
          <a:prstGeom prst="line">
            <a:avLst/>
          </a:prstGeom>
          <a:noFill/>
          <a:ln w="38100">
            <a:solidFill>
              <a:srgbClr val="EBDF99"/>
            </a:solidFill>
            <a:round/>
            <a:headEnd/>
            <a:tailEnd/>
          </a:ln>
          <a:extLst>
            <a:ext uri="{909E8E84-426E-40DD-AFC4-6F175D3DCCD1}">
              <a14:hiddenFill xmlns:a14="http://schemas.microsoft.com/office/drawing/2010/main">
                <a:noFill/>
              </a14:hiddenFill>
            </a:ext>
          </a:extLst>
        </p:spPr>
        <p:txBody>
          <a:bodyPr/>
          <a:lstStyle/>
          <a:p>
            <a:endParaRPr lang="en-US" sz="4400"/>
          </a:p>
        </p:txBody>
      </p:sp>
      <p:sp>
        <p:nvSpPr>
          <p:cNvPr id="59" name="Line 36"/>
          <p:cNvSpPr>
            <a:spLocks noChangeShapeType="1"/>
          </p:cNvSpPr>
          <p:nvPr/>
        </p:nvSpPr>
        <p:spPr bwMode="auto">
          <a:xfrm>
            <a:off x="5410200" y="0"/>
            <a:ext cx="0" cy="838200"/>
          </a:xfrm>
          <a:prstGeom prst="line">
            <a:avLst/>
          </a:prstGeom>
          <a:noFill/>
          <a:ln w="38100">
            <a:solidFill>
              <a:srgbClr val="DAD07B"/>
            </a:solidFill>
            <a:round/>
            <a:headEnd/>
            <a:tailEnd/>
          </a:ln>
          <a:effectLst/>
        </p:spPr>
        <p:txBody>
          <a:bodyPr/>
          <a:lstStyle/>
          <a:p>
            <a:pPr>
              <a:defRPr/>
            </a:pPr>
            <a:endParaRPr lang="en-US" sz="1800"/>
          </a:p>
        </p:txBody>
      </p:sp>
      <p:sp>
        <p:nvSpPr>
          <p:cNvPr id="61" name="Text Box 9"/>
          <p:cNvSpPr txBox="1">
            <a:spLocks noChangeArrowheads="1"/>
          </p:cNvSpPr>
          <p:nvPr/>
        </p:nvSpPr>
        <p:spPr bwMode="auto">
          <a:xfrm>
            <a:off x="0" y="1143000"/>
            <a:ext cx="3048000" cy="762000"/>
          </a:xfrm>
          <a:prstGeom prst="rect">
            <a:avLst/>
          </a:prstGeom>
          <a:noFill/>
          <a:ln w="9525">
            <a:noFill/>
            <a:miter lim="800000"/>
            <a:headEnd/>
            <a:tailEnd/>
          </a:ln>
          <a:effectLst/>
        </p:spPr>
        <p:txBody>
          <a:bodyPr>
            <a:spAutoFit/>
          </a:bodyPr>
          <a:lstStyle>
            <a:lvl1pPr>
              <a:defRPr sz="4400">
                <a:solidFill>
                  <a:schemeClr val="tx1"/>
                </a:solidFill>
                <a:latin typeface="Arial" charset="0"/>
              </a:defRPr>
            </a:lvl1pPr>
            <a:lvl2pPr marL="742950" indent="-285750">
              <a:defRPr sz="4400">
                <a:solidFill>
                  <a:schemeClr val="tx1"/>
                </a:solidFill>
                <a:latin typeface="Arial" charset="0"/>
              </a:defRPr>
            </a:lvl2pPr>
            <a:lvl3pPr marL="1143000" indent="-228600">
              <a:defRPr sz="4400">
                <a:solidFill>
                  <a:schemeClr val="tx1"/>
                </a:solidFill>
                <a:latin typeface="Arial" charset="0"/>
              </a:defRPr>
            </a:lvl3pPr>
            <a:lvl4pPr marL="1600200" indent="-228600">
              <a:defRPr sz="4400">
                <a:solidFill>
                  <a:schemeClr val="tx1"/>
                </a:solidFill>
                <a:latin typeface="Arial" charset="0"/>
              </a:defRPr>
            </a:lvl4pPr>
            <a:lvl5pPr marL="2057400" indent="-228600">
              <a:defRPr sz="4400">
                <a:solidFill>
                  <a:schemeClr val="tx1"/>
                </a:solidFill>
                <a:latin typeface="Arial" charset="0"/>
              </a:defRPr>
            </a:lvl5pPr>
            <a:lvl6pPr marL="2514600" indent="-228600" fontAlgn="base">
              <a:spcBef>
                <a:spcPct val="0"/>
              </a:spcBef>
              <a:spcAft>
                <a:spcPct val="0"/>
              </a:spcAft>
              <a:defRPr sz="4400">
                <a:solidFill>
                  <a:schemeClr val="tx1"/>
                </a:solidFill>
                <a:latin typeface="Arial" charset="0"/>
              </a:defRPr>
            </a:lvl6pPr>
            <a:lvl7pPr marL="2971800" indent="-228600" fontAlgn="base">
              <a:spcBef>
                <a:spcPct val="0"/>
              </a:spcBef>
              <a:spcAft>
                <a:spcPct val="0"/>
              </a:spcAft>
              <a:defRPr sz="4400">
                <a:solidFill>
                  <a:schemeClr val="tx1"/>
                </a:solidFill>
                <a:latin typeface="Arial" charset="0"/>
              </a:defRPr>
            </a:lvl7pPr>
            <a:lvl8pPr marL="3429000" indent="-228600" fontAlgn="base">
              <a:spcBef>
                <a:spcPct val="0"/>
              </a:spcBef>
              <a:spcAft>
                <a:spcPct val="0"/>
              </a:spcAft>
              <a:defRPr sz="4400">
                <a:solidFill>
                  <a:schemeClr val="tx1"/>
                </a:solidFill>
                <a:latin typeface="Arial" charset="0"/>
              </a:defRPr>
            </a:lvl8pPr>
            <a:lvl9pPr marL="3886200" indent="-228600" fontAlgn="base">
              <a:spcBef>
                <a:spcPct val="0"/>
              </a:spcBef>
              <a:spcAft>
                <a:spcPct val="0"/>
              </a:spcAft>
              <a:defRPr sz="4400">
                <a:solidFill>
                  <a:schemeClr val="tx1"/>
                </a:solidFill>
                <a:latin typeface="Arial" charset="0"/>
              </a:defRPr>
            </a:lvl9pPr>
          </a:lstStyle>
          <a:p>
            <a:pPr algn="ctr">
              <a:spcBef>
                <a:spcPct val="50000"/>
              </a:spcBef>
            </a:pPr>
            <a:r>
              <a:rPr lang="en-US" sz="4400">
                <a:solidFill>
                  <a:srgbClr val="2B2C0E"/>
                </a:solidFill>
              </a:rPr>
              <a:t>Chapter </a:t>
            </a:r>
          </a:p>
        </p:txBody>
      </p:sp>
      <p:sp>
        <p:nvSpPr>
          <p:cNvPr id="121878" name="Rectangle 2"/>
          <p:cNvSpPr>
            <a:spLocks noGrp="1" noChangeArrowheads="1"/>
          </p:cNvSpPr>
          <p:nvPr>
            <p:ph type="title"/>
          </p:nvPr>
        </p:nvSpPr>
        <p:spPr bwMode="auto">
          <a:xfrm>
            <a:off x="381000" y="3352800"/>
            <a:ext cx="83820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21879" name="Text Box 23"/>
          <p:cNvSpPr txBox="1">
            <a:spLocks noChangeArrowheads="1"/>
          </p:cNvSpPr>
          <p:nvPr/>
        </p:nvSpPr>
        <p:spPr bwMode="auto">
          <a:xfrm>
            <a:off x="3352800" y="2209802"/>
            <a:ext cx="5181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sz="1800"/>
          </a:p>
        </p:txBody>
      </p:sp>
      <p:sp>
        <p:nvSpPr>
          <p:cNvPr id="121880" name="Text Box 24"/>
          <p:cNvSpPr txBox="1">
            <a:spLocks noChangeArrowheads="1"/>
          </p:cNvSpPr>
          <p:nvPr/>
        </p:nvSpPr>
        <p:spPr bwMode="auto">
          <a:xfrm>
            <a:off x="3810000" y="2270127"/>
            <a:ext cx="4572000" cy="85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endParaRPr lang="en-US" sz="5000">
              <a:solidFill>
                <a:srgbClr val="2B2C0E"/>
              </a:solidFill>
            </a:endParaRPr>
          </a:p>
        </p:txBody>
      </p:sp>
      <p:sp>
        <p:nvSpPr>
          <p:cNvPr id="121881" name="Rectangle 25"/>
          <p:cNvSpPr>
            <a:spLocks noChangeArrowheads="1"/>
          </p:cNvSpPr>
          <p:nvPr/>
        </p:nvSpPr>
        <p:spPr bwMode="auto">
          <a:xfrm>
            <a:off x="3429000" y="2362201"/>
            <a:ext cx="5410200" cy="24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20000"/>
              </a:spcBef>
            </a:pPr>
            <a:r>
              <a:rPr lang="en-US" sz="5000" b="1"/>
              <a:t>Projecting Cash Flow</a:t>
            </a:r>
            <a:br>
              <a:rPr lang="en-US" sz="5000" b="1"/>
            </a:br>
            <a:r>
              <a:rPr lang="en-US" sz="5000" b="1"/>
              <a:t>and Earnings</a:t>
            </a:r>
          </a:p>
        </p:txBody>
      </p:sp>
      <p:sp>
        <p:nvSpPr>
          <p:cNvPr id="72" name="Line 51"/>
          <p:cNvSpPr>
            <a:spLocks noChangeShapeType="1"/>
          </p:cNvSpPr>
          <p:nvPr/>
        </p:nvSpPr>
        <p:spPr bwMode="auto">
          <a:xfrm rot="10800000" flipH="1" flipV="1">
            <a:off x="1" y="6248402"/>
            <a:ext cx="9142413" cy="28575"/>
          </a:xfrm>
          <a:prstGeom prst="line">
            <a:avLst/>
          </a:prstGeom>
          <a:noFill/>
          <a:ln w="38100">
            <a:solidFill>
              <a:srgbClr val="DAD07B"/>
            </a:solidFill>
            <a:round/>
            <a:headEnd/>
            <a:tailEnd/>
          </a:ln>
          <a:extLst>
            <a:ext uri="{909E8E84-426E-40DD-AFC4-6F175D3DCCD1}">
              <a14:hiddenFill xmlns:a14="http://schemas.microsoft.com/office/drawing/2010/main">
                <a:noFill/>
              </a14:hiddenFill>
            </a:ext>
          </a:extLst>
        </p:spPr>
        <p:txBody>
          <a:bodyPr/>
          <a:lstStyle/>
          <a:p>
            <a:endParaRPr lang="en-US" sz="4400"/>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hf hdr="0" ftr="0" dt="0"/>
  <p:txStyles>
    <p:titleStyle>
      <a:lvl1pPr algn="ctr" rtl="0" fontAlgn="base">
        <a:spcBef>
          <a:spcPct val="0"/>
        </a:spcBef>
        <a:spcAft>
          <a:spcPct val="0"/>
        </a:spcAft>
        <a:defRPr sz="2800">
          <a:solidFill>
            <a:srgbClr val="2B2C0E"/>
          </a:solidFill>
          <a:latin typeface="+mj-lt"/>
          <a:ea typeface="+mj-ea"/>
          <a:cs typeface="+mj-cs"/>
        </a:defRPr>
      </a:lvl1pPr>
      <a:lvl2pPr algn="ctr" rtl="0" fontAlgn="base">
        <a:spcBef>
          <a:spcPct val="0"/>
        </a:spcBef>
        <a:spcAft>
          <a:spcPct val="0"/>
        </a:spcAft>
        <a:defRPr sz="2800">
          <a:solidFill>
            <a:srgbClr val="2B2C0E"/>
          </a:solidFill>
          <a:latin typeface="Arial" charset="0"/>
        </a:defRPr>
      </a:lvl2pPr>
      <a:lvl3pPr algn="ctr" rtl="0" fontAlgn="base">
        <a:spcBef>
          <a:spcPct val="0"/>
        </a:spcBef>
        <a:spcAft>
          <a:spcPct val="0"/>
        </a:spcAft>
        <a:defRPr sz="2800">
          <a:solidFill>
            <a:srgbClr val="2B2C0E"/>
          </a:solidFill>
          <a:latin typeface="Arial" charset="0"/>
        </a:defRPr>
      </a:lvl3pPr>
      <a:lvl4pPr algn="ctr" rtl="0" fontAlgn="base">
        <a:spcBef>
          <a:spcPct val="0"/>
        </a:spcBef>
        <a:spcAft>
          <a:spcPct val="0"/>
        </a:spcAft>
        <a:defRPr sz="2800">
          <a:solidFill>
            <a:srgbClr val="2B2C0E"/>
          </a:solidFill>
          <a:latin typeface="Arial" charset="0"/>
        </a:defRPr>
      </a:lvl4pPr>
      <a:lvl5pPr algn="ctr" rtl="0" fontAlgn="base">
        <a:spcBef>
          <a:spcPct val="0"/>
        </a:spcBef>
        <a:spcAft>
          <a:spcPct val="0"/>
        </a:spcAft>
        <a:defRPr sz="2800">
          <a:solidFill>
            <a:srgbClr val="2B2C0E"/>
          </a:solidFill>
          <a:latin typeface="Arial" charset="0"/>
        </a:defRPr>
      </a:lvl5pPr>
      <a:lvl6pPr marL="457200" algn="ctr" rtl="0" fontAlgn="base">
        <a:spcBef>
          <a:spcPct val="0"/>
        </a:spcBef>
        <a:spcAft>
          <a:spcPct val="0"/>
        </a:spcAft>
        <a:defRPr sz="2800">
          <a:solidFill>
            <a:srgbClr val="2B2C0E"/>
          </a:solidFill>
          <a:latin typeface="Arial" charset="0"/>
        </a:defRPr>
      </a:lvl6pPr>
      <a:lvl7pPr marL="914400" algn="ctr" rtl="0" fontAlgn="base">
        <a:spcBef>
          <a:spcPct val="0"/>
        </a:spcBef>
        <a:spcAft>
          <a:spcPct val="0"/>
        </a:spcAft>
        <a:defRPr sz="2800">
          <a:solidFill>
            <a:srgbClr val="2B2C0E"/>
          </a:solidFill>
          <a:latin typeface="Arial" charset="0"/>
        </a:defRPr>
      </a:lvl7pPr>
      <a:lvl8pPr marL="1371600" algn="ctr" rtl="0" fontAlgn="base">
        <a:spcBef>
          <a:spcPct val="0"/>
        </a:spcBef>
        <a:spcAft>
          <a:spcPct val="0"/>
        </a:spcAft>
        <a:defRPr sz="2800">
          <a:solidFill>
            <a:srgbClr val="2B2C0E"/>
          </a:solidFill>
          <a:latin typeface="Arial" charset="0"/>
        </a:defRPr>
      </a:lvl8pPr>
      <a:lvl9pPr marL="1828800" algn="ctr" rtl="0" fontAlgn="base">
        <a:spcBef>
          <a:spcPct val="0"/>
        </a:spcBef>
        <a:spcAft>
          <a:spcPct val="0"/>
        </a:spcAft>
        <a:defRPr sz="2800">
          <a:solidFill>
            <a:srgbClr val="2B2C0E"/>
          </a:solidFill>
          <a:latin typeface="Arial" charset="0"/>
        </a:defRPr>
      </a:lvl9pPr>
    </p:titleStyle>
    <p:bodyStyle>
      <a:lvl1pPr marL="342900" indent="-342900" algn="l" rtl="0" fontAlgn="base">
        <a:spcBef>
          <a:spcPct val="20000"/>
        </a:spcBef>
        <a:spcAft>
          <a:spcPct val="0"/>
        </a:spcAft>
        <a:buChar char="•"/>
        <a:defRPr sz="24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1600">
          <a:solidFill>
            <a:schemeClr val="tx1"/>
          </a:solidFill>
          <a:latin typeface="+mn-lt"/>
        </a:defRPr>
      </a:lvl3pPr>
      <a:lvl4pPr marL="1600200" indent="-228600" algn="l" rtl="0" fontAlgn="base">
        <a:spcBef>
          <a:spcPct val="20000"/>
        </a:spcBef>
        <a:spcAft>
          <a:spcPct val="0"/>
        </a:spcAft>
        <a:buChar char="–"/>
        <a:defRPr sz="1600">
          <a:solidFill>
            <a:schemeClr val="tx1"/>
          </a:solidFill>
          <a:latin typeface="+mn-lt"/>
        </a:defRPr>
      </a:lvl4pPr>
      <a:lvl5pPr marL="2057400" indent="-228600" algn="l" rtl="0" fontAlgn="base">
        <a:spcBef>
          <a:spcPct val="20000"/>
        </a:spcBef>
        <a:spcAft>
          <a:spcPct val="0"/>
        </a:spcAft>
        <a:buChar char="»"/>
        <a:defRPr sz="1400">
          <a:solidFill>
            <a:schemeClr val="tx1"/>
          </a:solidFill>
          <a:latin typeface="+mn-lt"/>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4135" name="Rectangle 39"/>
          <p:cNvSpPr>
            <a:spLocks noChangeArrowheads="1"/>
          </p:cNvSpPr>
          <p:nvPr/>
        </p:nvSpPr>
        <p:spPr bwMode="auto">
          <a:xfrm rot="-5400000">
            <a:off x="8724900" y="266700"/>
            <a:ext cx="609600" cy="228600"/>
          </a:xfrm>
          <a:prstGeom prst="rect">
            <a:avLst/>
          </a:prstGeom>
          <a:solidFill>
            <a:srgbClr val="CCCC00">
              <a:alpha val="49001"/>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4134" name="Freeform 38"/>
          <p:cNvSpPr>
            <a:spLocks/>
          </p:cNvSpPr>
          <p:nvPr/>
        </p:nvSpPr>
        <p:spPr bwMode="auto">
          <a:xfrm>
            <a:off x="785813" y="76200"/>
            <a:ext cx="8345487" cy="7938"/>
          </a:xfrm>
          <a:custGeom>
            <a:avLst/>
            <a:gdLst/>
            <a:ahLst/>
            <a:cxnLst>
              <a:cxn ang="0">
                <a:pos x="0" y="5"/>
              </a:cxn>
              <a:cxn ang="0">
                <a:pos x="5257" y="0"/>
              </a:cxn>
            </a:cxnLst>
            <a:rect l="0" t="0" r="r" b="b"/>
            <a:pathLst>
              <a:path w="5257" h="5">
                <a:moveTo>
                  <a:pt x="0" y="5"/>
                </a:moveTo>
                <a:lnTo>
                  <a:pt x="5257" y="0"/>
                </a:lnTo>
              </a:path>
            </a:pathLst>
          </a:custGeom>
          <a:noFill/>
          <a:ln w="38100">
            <a:solidFill>
              <a:srgbClr val="DAD07B"/>
            </a:solidFill>
            <a:round/>
            <a:headEnd type="none" w="med" len="med"/>
            <a:tailEnd type="none" w="med" len="med"/>
          </a:ln>
          <a:effectLst/>
        </p:spPr>
        <p:txBody>
          <a:bodyPr/>
          <a:lstStyle/>
          <a:p>
            <a:pPr>
              <a:defRPr/>
            </a:pPr>
            <a:endParaRPr lang="en-US" sz="1800"/>
          </a:p>
        </p:txBody>
      </p:sp>
      <p:sp>
        <p:nvSpPr>
          <p:cNvPr id="4128" name="Rectangle 32"/>
          <p:cNvSpPr>
            <a:spLocks noChangeArrowheads="1"/>
          </p:cNvSpPr>
          <p:nvPr/>
        </p:nvSpPr>
        <p:spPr bwMode="auto">
          <a:xfrm>
            <a:off x="457200" y="990600"/>
            <a:ext cx="8458200" cy="5638800"/>
          </a:xfrm>
          <a:prstGeom prst="rect">
            <a:avLst/>
          </a:prstGeom>
          <a:solidFill>
            <a:schemeClr val="bg1"/>
          </a:solidFill>
          <a:ln w="9525">
            <a:noFill/>
            <a:miter lim="800000"/>
            <a:headEnd/>
            <a:tailEnd/>
          </a:ln>
          <a:effectLst/>
        </p:spPr>
        <p:txBody>
          <a:bodyPr wrap="none" anchor="ctr"/>
          <a:lstStyle/>
          <a:p>
            <a:endParaRPr lang="en-US" sz="1800"/>
          </a:p>
        </p:txBody>
      </p:sp>
      <p:sp>
        <p:nvSpPr>
          <p:cNvPr id="122885" name="Rectangle 2"/>
          <p:cNvSpPr>
            <a:spLocks noGrp="1" noChangeArrowheads="1"/>
          </p:cNvSpPr>
          <p:nvPr>
            <p:ph type="title"/>
          </p:nvPr>
        </p:nvSpPr>
        <p:spPr bwMode="auto">
          <a:xfrm>
            <a:off x="457200" y="304800"/>
            <a:ext cx="83820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22886" name="Rectangle 3"/>
          <p:cNvSpPr>
            <a:spLocks noGrp="1" noChangeArrowheads="1"/>
          </p:cNvSpPr>
          <p:nvPr>
            <p:ph type="body" idx="1"/>
          </p:nvPr>
        </p:nvSpPr>
        <p:spPr bwMode="auto">
          <a:xfrm>
            <a:off x="533400" y="1143000"/>
            <a:ext cx="830580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105" name="Freeform 9"/>
          <p:cNvSpPr>
            <a:spLocks/>
          </p:cNvSpPr>
          <p:nvPr/>
        </p:nvSpPr>
        <p:spPr bwMode="auto">
          <a:xfrm rot="-5400000">
            <a:off x="92075" y="-441325"/>
            <a:ext cx="228600" cy="1111250"/>
          </a:xfrm>
          <a:custGeom>
            <a:avLst/>
            <a:gdLst>
              <a:gd name="T0" fmla="*/ 0 w 144"/>
              <a:gd name="T1" fmla="*/ 0 h 240"/>
              <a:gd name="T2" fmla="*/ 144 w 144"/>
              <a:gd name="T3" fmla="*/ 48 h 240"/>
              <a:gd name="T4" fmla="*/ 144 w 144"/>
              <a:gd name="T5" fmla="*/ 240 h 240"/>
              <a:gd name="T6" fmla="*/ 0 w 144"/>
              <a:gd name="T7" fmla="*/ 240 h 240"/>
              <a:gd name="T8" fmla="*/ 0 w 144"/>
              <a:gd name="T9" fmla="*/ 0 h 240"/>
              <a:gd name="T10" fmla="*/ 0 60000 65536"/>
              <a:gd name="T11" fmla="*/ 0 60000 65536"/>
              <a:gd name="T12" fmla="*/ 0 60000 65536"/>
              <a:gd name="T13" fmla="*/ 0 60000 65536"/>
              <a:gd name="T14" fmla="*/ 0 60000 65536"/>
              <a:gd name="T15" fmla="*/ 0 w 144"/>
              <a:gd name="T16" fmla="*/ 0 h 240"/>
              <a:gd name="T17" fmla="*/ 144 w 144"/>
              <a:gd name="T18" fmla="*/ 240 h 240"/>
            </a:gdLst>
            <a:ahLst/>
            <a:cxnLst>
              <a:cxn ang="T10">
                <a:pos x="T0" y="T1"/>
              </a:cxn>
              <a:cxn ang="T11">
                <a:pos x="T2" y="T3"/>
              </a:cxn>
              <a:cxn ang="T12">
                <a:pos x="T4" y="T5"/>
              </a:cxn>
              <a:cxn ang="T13">
                <a:pos x="T6" y="T7"/>
              </a:cxn>
              <a:cxn ang="T14">
                <a:pos x="T8" y="T9"/>
              </a:cxn>
            </a:cxnLst>
            <a:rect l="T15" t="T16" r="T17" b="T18"/>
            <a:pathLst>
              <a:path w="144" h="240">
                <a:moveTo>
                  <a:pt x="0" y="0"/>
                </a:moveTo>
                <a:lnTo>
                  <a:pt x="144" y="48"/>
                </a:lnTo>
                <a:lnTo>
                  <a:pt x="144" y="240"/>
                </a:lnTo>
                <a:lnTo>
                  <a:pt x="0" y="240"/>
                </a:lnTo>
                <a:lnTo>
                  <a:pt x="0" y="0"/>
                </a:lnTo>
                <a:close/>
              </a:path>
            </a:pathLst>
          </a:custGeom>
          <a:solidFill>
            <a:srgbClr val="507F2D">
              <a:alpha val="240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4400"/>
          </a:p>
        </p:txBody>
      </p:sp>
      <p:sp>
        <p:nvSpPr>
          <p:cNvPr id="4107" name="Rectangle 11"/>
          <p:cNvSpPr>
            <a:spLocks noChangeArrowheads="1"/>
          </p:cNvSpPr>
          <p:nvPr/>
        </p:nvSpPr>
        <p:spPr bwMode="auto">
          <a:xfrm rot="-5400000">
            <a:off x="-756443" y="5804695"/>
            <a:ext cx="1830387" cy="276225"/>
          </a:xfrm>
          <a:prstGeom prst="rect">
            <a:avLst/>
          </a:prstGeom>
          <a:solidFill>
            <a:srgbClr val="507F2D">
              <a:alpha val="57001"/>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4108" name="Rectangle 12"/>
          <p:cNvSpPr>
            <a:spLocks noChangeArrowheads="1"/>
          </p:cNvSpPr>
          <p:nvPr/>
        </p:nvSpPr>
        <p:spPr bwMode="auto">
          <a:xfrm rot="-5400000">
            <a:off x="61913" y="5241926"/>
            <a:ext cx="609600" cy="180975"/>
          </a:xfrm>
          <a:prstGeom prst="rect">
            <a:avLst/>
          </a:prstGeom>
          <a:solidFill>
            <a:srgbClr val="507F2D">
              <a:alpha val="25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4109" name="Rectangle 13"/>
          <p:cNvSpPr>
            <a:spLocks noChangeArrowheads="1"/>
          </p:cNvSpPr>
          <p:nvPr/>
        </p:nvSpPr>
        <p:spPr bwMode="auto">
          <a:xfrm rot="-5400000">
            <a:off x="-190500" y="1866900"/>
            <a:ext cx="1143000" cy="152400"/>
          </a:xfrm>
          <a:prstGeom prst="rect">
            <a:avLst/>
          </a:prstGeom>
          <a:solidFill>
            <a:srgbClr val="507F2D">
              <a:alpha val="48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4110" name="Rectangle 14"/>
          <p:cNvSpPr>
            <a:spLocks noChangeArrowheads="1"/>
          </p:cNvSpPr>
          <p:nvPr/>
        </p:nvSpPr>
        <p:spPr bwMode="auto">
          <a:xfrm rot="-5400000">
            <a:off x="-166687" y="3976688"/>
            <a:ext cx="609600" cy="276225"/>
          </a:xfrm>
          <a:prstGeom prst="rect">
            <a:avLst/>
          </a:prstGeom>
          <a:solidFill>
            <a:srgbClr val="CCCC00">
              <a:alpha val="39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4112" name="Line 16"/>
          <p:cNvSpPr>
            <a:spLocks noChangeShapeType="1"/>
          </p:cNvSpPr>
          <p:nvPr/>
        </p:nvSpPr>
        <p:spPr bwMode="auto">
          <a:xfrm rot="16200000">
            <a:off x="228600" y="2286000"/>
            <a:ext cx="0" cy="457200"/>
          </a:xfrm>
          <a:prstGeom prst="line">
            <a:avLst/>
          </a:prstGeom>
          <a:noFill/>
          <a:ln w="38100">
            <a:solidFill>
              <a:srgbClr val="DAD07B"/>
            </a:solidFill>
            <a:round/>
            <a:headEnd/>
            <a:tailEnd/>
          </a:ln>
          <a:effectLst/>
        </p:spPr>
        <p:txBody>
          <a:bodyPr/>
          <a:lstStyle/>
          <a:p>
            <a:pPr>
              <a:defRPr/>
            </a:pPr>
            <a:endParaRPr lang="en-US" sz="1800"/>
          </a:p>
        </p:txBody>
      </p:sp>
      <p:sp>
        <p:nvSpPr>
          <p:cNvPr id="4113" name="Freeform 17"/>
          <p:cNvSpPr>
            <a:spLocks/>
          </p:cNvSpPr>
          <p:nvPr/>
        </p:nvSpPr>
        <p:spPr bwMode="auto">
          <a:xfrm>
            <a:off x="0" y="1371602"/>
            <a:ext cx="457200" cy="3175"/>
          </a:xfrm>
          <a:custGeom>
            <a:avLst/>
            <a:gdLst/>
            <a:ahLst/>
            <a:cxnLst>
              <a:cxn ang="0">
                <a:pos x="0" y="2"/>
              </a:cxn>
              <a:cxn ang="0">
                <a:pos x="288" y="0"/>
              </a:cxn>
            </a:cxnLst>
            <a:rect l="0" t="0" r="r" b="b"/>
            <a:pathLst>
              <a:path w="288" h="2">
                <a:moveTo>
                  <a:pt x="0" y="2"/>
                </a:moveTo>
                <a:lnTo>
                  <a:pt x="288" y="0"/>
                </a:lnTo>
              </a:path>
            </a:pathLst>
          </a:custGeom>
          <a:noFill/>
          <a:ln w="38100">
            <a:solidFill>
              <a:srgbClr val="DAD07B"/>
            </a:solidFill>
            <a:round/>
            <a:headEnd type="none" w="med" len="med"/>
            <a:tailEnd type="none" w="med" len="med"/>
          </a:ln>
          <a:effectLst/>
        </p:spPr>
        <p:txBody>
          <a:bodyPr/>
          <a:lstStyle/>
          <a:p>
            <a:pPr>
              <a:defRPr/>
            </a:pPr>
            <a:endParaRPr lang="en-US" sz="1800"/>
          </a:p>
        </p:txBody>
      </p:sp>
      <p:sp>
        <p:nvSpPr>
          <p:cNvPr id="4114" name="Line 18"/>
          <p:cNvSpPr>
            <a:spLocks noChangeShapeType="1"/>
          </p:cNvSpPr>
          <p:nvPr/>
        </p:nvSpPr>
        <p:spPr bwMode="auto">
          <a:xfrm rot="16200000" flipH="1">
            <a:off x="-3429000" y="3429000"/>
            <a:ext cx="6858000" cy="0"/>
          </a:xfrm>
          <a:prstGeom prst="line">
            <a:avLst/>
          </a:prstGeom>
          <a:noFill/>
          <a:ln w="38100">
            <a:solidFill>
              <a:srgbClr val="DAD07B"/>
            </a:solidFill>
            <a:round/>
            <a:headEnd/>
            <a:tailEnd/>
          </a:ln>
          <a:effectLst/>
        </p:spPr>
        <p:txBody>
          <a:bodyPr/>
          <a:lstStyle/>
          <a:p>
            <a:pPr>
              <a:defRPr/>
            </a:pPr>
            <a:endParaRPr lang="en-US" sz="1800"/>
          </a:p>
        </p:txBody>
      </p:sp>
      <p:sp>
        <p:nvSpPr>
          <p:cNvPr id="4115" name="Freeform 19"/>
          <p:cNvSpPr>
            <a:spLocks/>
          </p:cNvSpPr>
          <p:nvPr/>
        </p:nvSpPr>
        <p:spPr bwMode="auto">
          <a:xfrm>
            <a:off x="279401" y="1371600"/>
            <a:ext cx="9525" cy="5486400"/>
          </a:xfrm>
          <a:custGeom>
            <a:avLst/>
            <a:gdLst/>
            <a:ahLst/>
            <a:cxnLst>
              <a:cxn ang="0">
                <a:pos x="0" y="0"/>
              </a:cxn>
              <a:cxn ang="0">
                <a:pos x="6" y="3456"/>
              </a:cxn>
            </a:cxnLst>
            <a:rect l="0" t="0" r="r" b="b"/>
            <a:pathLst>
              <a:path w="6" h="3456">
                <a:moveTo>
                  <a:pt x="0" y="0"/>
                </a:moveTo>
                <a:lnTo>
                  <a:pt x="6" y="3456"/>
                </a:lnTo>
              </a:path>
            </a:pathLst>
          </a:custGeom>
          <a:noFill/>
          <a:ln w="38100">
            <a:solidFill>
              <a:srgbClr val="DAD07B"/>
            </a:solidFill>
            <a:round/>
            <a:headEnd type="none" w="med" len="med"/>
            <a:tailEnd type="none" w="med" len="med"/>
          </a:ln>
          <a:effectLst/>
        </p:spPr>
        <p:txBody>
          <a:bodyPr/>
          <a:lstStyle/>
          <a:p>
            <a:pPr>
              <a:defRPr/>
            </a:pPr>
            <a:endParaRPr lang="en-US" sz="1800"/>
          </a:p>
        </p:txBody>
      </p:sp>
      <p:sp>
        <p:nvSpPr>
          <p:cNvPr id="4116" name="Line 20"/>
          <p:cNvSpPr>
            <a:spLocks noChangeShapeType="1"/>
          </p:cNvSpPr>
          <p:nvPr/>
        </p:nvSpPr>
        <p:spPr bwMode="auto">
          <a:xfrm rot="16200000">
            <a:off x="227807" y="4190207"/>
            <a:ext cx="1587" cy="457200"/>
          </a:xfrm>
          <a:prstGeom prst="line">
            <a:avLst/>
          </a:prstGeom>
          <a:noFill/>
          <a:ln w="38100">
            <a:solidFill>
              <a:srgbClr val="DAD07B"/>
            </a:solidFill>
            <a:round/>
            <a:headEnd/>
            <a:tailEnd/>
          </a:ln>
          <a:effectLst/>
        </p:spPr>
        <p:txBody>
          <a:bodyPr/>
          <a:lstStyle/>
          <a:p>
            <a:pPr>
              <a:defRPr/>
            </a:pPr>
            <a:endParaRPr lang="en-US" sz="1800"/>
          </a:p>
        </p:txBody>
      </p:sp>
      <p:sp>
        <p:nvSpPr>
          <p:cNvPr id="4117" name="Line 21"/>
          <p:cNvSpPr>
            <a:spLocks noChangeShapeType="1"/>
          </p:cNvSpPr>
          <p:nvPr/>
        </p:nvSpPr>
        <p:spPr bwMode="auto">
          <a:xfrm rot="16200000">
            <a:off x="228600" y="4800600"/>
            <a:ext cx="0" cy="457200"/>
          </a:xfrm>
          <a:prstGeom prst="line">
            <a:avLst/>
          </a:prstGeom>
          <a:noFill/>
          <a:ln w="38100">
            <a:solidFill>
              <a:srgbClr val="DAD07B"/>
            </a:solidFill>
            <a:round/>
            <a:headEnd/>
            <a:tailEnd/>
          </a:ln>
          <a:effectLst/>
        </p:spPr>
        <p:txBody>
          <a:bodyPr/>
          <a:lstStyle/>
          <a:p>
            <a:pPr>
              <a:defRPr/>
            </a:pPr>
            <a:endParaRPr lang="en-US" sz="1800"/>
          </a:p>
        </p:txBody>
      </p:sp>
      <p:sp>
        <p:nvSpPr>
          <p:cNvPr id="4118" name="Line 22"/>
          <p:cNvSpPr>
            <a:spLocks noChangeShapeType="1"/>
          </p:cNvSpPr>
          <p:nvPr/>
        </p:nvSpPr>
        <p:spPr bwMode="auto">
          <a:xfrm rot="16200000">
            <a:off x="358775" y="-174625"/>
            <a:ext cx="0" cy="806450"/>
          </a:xfrm>
          <a:prstGeom prst="line">
            <a:avLst/>
          </a:prstGeom>
          <a:noFill/>
          <a:ln w="38100">
            <a:solidFill>
              <a:srgbClr val="DAD07B"/>
            </a:solidFill>
            <a:round/>
            <a:headEnd/>
            <a:tailEnd/>
          </a:ln>
          <a:effectLst/>
        </p:spPr>
        <p:txBody>
          <a:bodyPr/>
          <a:lstStyle/>
          <a:p>
            <a:pPr>
              <a:defRPr/>
            </a:pPr>
            <a:endParaRPr lang="en-US" sz="1800"/>
          </a:p>
        </p:txBody>
      </p:sp>
      <p:sp>
        <p:nvSpPr>
          <p:cNvPr id="4119" name="Line 23"/>
          <p:cNvSpPr>
            <a:spLocks noChangeShapeType="1"/>
          </p:cNvSpPr>
          <p:nvPr/>
        </p:nvSpPr>
        <p:spPr bwMode="auto">
          <a:xfrm rot="16200000">
            <a:off x="403225" y="-403225"/>
            <a:ext cx="0" cy="806450"/>
          </a:xfrm>
          <a:prstGeom prst="line">
            <a:avLst/>
          </a:prstGeom>
          <a:noFill/>
          <a:ln w="38100">
            <a:solidFill>
              <a:srgbClr val="DAD07B"/>
            </a:solidFill>
            <a:round/>
            <a:headEnd/>
            <a:tailEnd/>
          </a:ln>
          <a:effectLst/>
        </p:spPr>
        <p:txBody>
          <a:bodyPr/>
          <a:lstStyle/>
          <a:p>
            <a:pPr>
              <a:defRPr/>
            </a:pPr>
            <a:endParaRPr lang="en-US" sz="1800"/>
          </a:p>
        </p:txBody>
      </p:sp>
      <p:sp>
        <p:nvSpPr>
          <p:cNvPr id="4124" name="Line 28"/>
          <p:cNvSpPr>
            <a:spLocks noChangeShapeType="1"/>
          </p:cNvSpPr>
          <p:nvPr/>
        </p:nvSpPr>
        <p:spPr bwMode="auto">
          <a:xfrm rot="16200000">
            <a:off x="381000" y="5562600"/>
            <a:ext cx="0" cy="152400"/>
          </a:xfrm>
          <a:prstGeom prst="line">
            <a:avLst/>
          </a:prstGeom>
          <a:noFill/>
          <a:ln w="38100">
            <a:solidFill>
              <a:srgbClr val="DAD07B"/>
            </a:solidFill>
            <a:round/>
            <a:headEnd/>
            <a:tailEnd/>
          </a:ln>
          <a:effectLst/>
        </p:spPr>
        <p:txBody>
          <a:bodyPr/>
          <a:lstStyle/>
          <a:p>
            <a:pPr>
              <a:defRPr/>
            </a:pPr>
            <a:endParaRPr lang="en-US" sz="1800"/>
          </a:p>
        </p:txBody>
      </p:sp>
      <p:sp>
        <p:nvSpPr>
          <p:cNvPr id="4125" name="Line 29"/>
          <p:cNvSpPr>
            <a:spLocks noChangeShapeType="1"/>
          </p:cNvSpPr>
          <p:nvPr/>
        </p:nvSpPr>
        <p:spPr bwMode="auto">
          <a:xfrm rot="16200000">
            <a:off x="152400" y="3657600"/>
            <a:ext cx="0" cy="304800"/>
          </a:xfrm>
          <a:prstGeom prst="line">
            <a:avLst/>
          </a:prstGeom>
          <a:noFill/>
          <a:ln w="38100">
            <a:solidFill>
              <a:srgbClr val="DAD07B"/>
            </a:solidFill>
            <a:round/>
            <a:headEnd/>
            <a:tailEnd/>
          </a:ln>
          <a:effectLst/>
        </p:spPr>
        <p:txBody>
          <a:bodyPr/>
          <a:lstStyle/>
          <a:p>
            <a:pPr>
              <a:defRPr/>
            </a:pPr>
            <a:endParaRPr lang="en-US" sz="1800"/>
          </a:p>
        </p:txBody>
      </p:sp>
      <p:sp>
        <p:nvSpPr>
          <p:cNvPr id="4127" name="Line 31"/>
          <p:cNvSpPr>
            <a:spLocks noChangeShapeType="1"/>
          </p:cNvSpPr>
          <p:nvPr/>
        </p:nvSpPr>
        <p:spPr bwMode="auto">
          <a:xfrm rot="16200000" flipH="1">
            <a:off x="-2858293" y="3542507"/>
            <a:ext cx="6627812" cy="3175"/>
          </a:xfrm>
          <a:prstGeom prst="line">
            <a:avLst/>
          </a:prstGeom>
          <a:noFill/>
          <a:ln w="38100">
            <a:solidFill>
              <a:srgbClr val="DAD07B"/>
            </a:solidFill>
            <a:round/>
            <a:headEnd/>
            <a:tailEnd/>
          </a:ln>
          <a:effectLst/>
        </p:spPr>
        <p:txBody>
          <a:bodyPr/>
          <a:lstStyle/>
          <a:p>
            <a:pPr>
              <a:defRPr/>
            </a:pPr>
            <a:endParaRPr lang="en-US" sz="1800"/>
          </a:p>
        </p:txBody>
      </p:sp>
      <p:sp>
        <p:nvSpPr>
          <p:cNvPr id="4129" name="Freeform 33"/>
          <p:cNvSpPr>
            <a:spLocks/>
          </p:cNvSpPr>
          <p:nvPr/>
        </p:nvSpPr>
        <p:spPr bwMode="auto">
          <a:xfrm flipV="1">
            <a:off x="304800" y="6553200"/>
            <a:ext cx="8382000" cy="76200"/>
          </a:xfrm>
          <a:custGeom>
            <a:avLst/>
            <a:gdLst>
              <a:gd name="T0" fmla="*/ 0 w 5665"/>
              <a:gd name="T1" fmla="*/ 0 h 1"/>
              <a:gd name="T2" fmla="*/ 5665 w 5665"/>
              <a:gd name="T3" fmla="*/ 0 h 1"/>
              <a:gd name="T4" fmla="*/ 0 60000 65536"/>
              <a:gd name="T5" fmla="*/ 0 60000 65536"/>
              <a:gd name="T6" fmla="*/ 0 w 5665"/>
              <a:gd name="T7" fmla="*/ 0 h 1"/>
              <a:gd name="T8" fmla="*/ 5665 w 5665"/>
              <a:gd name="T9" fmla="*/ 1 h 1"/>
            </a:gdLst>
            <a:ahLst/>
            <a:cxnLst>
              <a:cxn ang="T4">
                <a:pos x="T0" y="T1"/>
              </a:cxn>
              <a:cxn ang="T5">
                <a:pos x="T2" y="T3"/>
              </a:cxn>
            </a:cxnLst>
            <a:rect l="T6" t="T7" r="T8" b="T9"/>
            <a:pathLst>
              <a:path w="5665" h="1">
                <a:moveTo>
                  <a:pt x="0" y="0"/>
                </a:moveTo>
                <a:lnTo>
                  <a:pt x="5665" y="0"/>
                </a:lnTo>
              </a:path>
            </a:pathLst>
          </a:custGeom>
          <a:noFill/>
          <a:ln w="38100">
            <a:solidFill>
              <a:srgbClr val="DAD07B"/>
            </a:solidFill>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4400"/>
          </a:p>
        </p:txBody>
      </p:sp>
      <p:sp>
        <p:nvSpPr>
          <p:cNvPr id="4111" name="Rectangle 15"/>
          <p:cNvSpPr>
            <a:spLocks noChangeArrowheads="1"/>
          </p:cNvSpPr>
          <p:nvPr/>
        </p:nvSpPr>
        <p:spPr bwMode="auto">
          <a:xfrm rot="-5400000">
            <a:off x="8724900" y="6438900"/>
            <a:ext cx="381000" cy="457200"/>
          </a:xfrm>
          <a:prstGeom prst="rect">
            <a:avLst/>
          </a:prstGeom>
          <a:solidFill>
            <a:srgbClr val="507F2D">
              <a:alpha val="67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4126" name="Line 30"/>
          <p:cNvSpPr>
            <a:spLocks noChangeShapeType="1"/>
          </p:cNvSpPr>
          <p:nvPr/>
        </p:nvSpPr>
        <p:spPr bwMode="auto">
          <a:xfrm rot="16200000">
            <a:off x="8915400" y="6248400"/>
            <a:ext cx="0" cy="457200"/>
          </a:xfrm>
          <a:prstGeom prst="line">
            <a:avLst/>
          </a:prstGeom>
          <a:noFill/>
          <a:ln w="38100">
            <a:solidFill>
              <a:srgbClr val="DAD07B"/>
            </a:solidFill>
            <a:round/>
            <a:headEnd/>
            <a:tailEnd/>
          </a:ln>
          <a:effectLst/>
        </p:spPr>
        <p:txBody>
          <a:bodyPr/>
          <a:lstStyle/>
          <a:p>
            <a:pPr>
              <a:defRPr/>
            </a:pPr>
            <a:endParaRPr lang="en-US" sz="1800"/>
          </a:p>
        </p:txBody>
      </p:sp>
      <p:sp>
        <p:nvSpPr>
          <p:cNvPr id="4130" name="Line 34"/>
          <p:cNvSpPr>
            <a:spLocks noChangeShapeType="1"/>
          </p:cNvSpPr>
          <p:nvPr/>
        </p:nvSpPr>
        <p:spPr bwMode="auto">
          <a:xfrm>
            <a:off x="8686800" y="6477000"/>
            <a:ext cx="0" cy="381000"/>
          </a:xfrm>
          <a:prstGeom prst="line">
            <a:avLst/>
          </a:prstGeom>
          <a:noFill/>
          <a:ln w="38100">
            <a:solidFill>
              <a:srgbClr val="DAD07B"/>
            </a:solidFill>
            <a:round/>
            <a:headEnd/>
            <a:tailEnd/>
          </a:ln>
          <a:effectLst/>
        </p:spPr>
        <p:txBody>
          <a:bodyPr/>
          <a:lstStyle/>
          <a:p>
            <a:pPr>
              <a:defRPr/>
            </a:pPr>
            <a:endParaRPr lang="en-US" sz="1800"/>
          </a:p>
        </p:txBody>
      </p:sp>
      <p:sp>
        <p:nvSpPr>
          <p:cNvPr id="4132" name="Line 36"/>
          <p:cNvSpPr>
            <a:spLocks noChangeShapeType="1"/>
          </p:cNvSpPr>
          <p:nvPr/>
        </p:nvSpPr>
        <p:spPr bwMode="auto">
          <a:xfrm rot="16200000" flipH="1">
            <a:off x="5679282" y="3236121"/>
            <a:ext cx="6475413" cy="3175"/>
          </a:xfrm>
          <a:prstGeom prst="line">
            <a:avLst/>
          </a:prstGeom>
          <a:noFill/>
          <a:ln w="38100">
            <a:solidFill>
              <a:srgbClr val="DAD07B"/>
            </a:solidFill>
            <a:round/>
            <a:headEnd/>
            <a:tailEnd/>
          </a:ln>
          <a:effectLst/>
        </p:spPr>
        <p:txBody>
          <a:bodyPr/>
          <a:lstStyle/>
          <a:p>
            <a:pPr>
              <a:defRPr/>
            </a:pPr>
            <a:endParaRPr lang="en-US" sz="1800"/>
          </a:p>
        </p:txBody>
      </p:sp>
      <p:sp>
        <p:nvSpPr>
          <p:cNvPr id="4133" name="Line 37"/>
          <p:cNvSpPr>
            <a:spLocks noChangeShapeType="1"/>
          </p:cNvSpPr>
          <p:nvPr/>
        </p:nvSpPr>
        <p:spPr bwMode="auto">
          <a:xfrm>
            <a:off x="762000" y="0"/>
            <a:ext cx="0" cy="249238"/>
          </a:xfrm>
          <a:prstGeom prst="line">
            <a:avLst/>
          </a:prstGeom>
          <a:noFill/>
          <a:ln w="38100">
            <a:solidFill>
              <a:srgbClr val="DAD07B"/>
            </a:solidFill>
            <a:round/>
            <a:headEnd/>
            <a:tailEnd/>
          </a:ln>
          <a:effectLst/>
        </p:spPr>
        <p:txBody>
          <a:bodyPr/>
          <a:lstStyle/>
          <a:p>
            <a:pPr>
              <a:defRPr/>
            </a:pPr>
            <a:endParaRPr lang="en-US" sz="1800"/>
          </a:p>
        </p:txBody>
      </p:sp>
      <p:sp>
        <p:nvSpPr>
          <p:cNvPr id="4136" name="Line 40"/>
          <p:cNvSpPr>
            <a:spLocks noChangeShapeType="1"/>
          </p:cNvSpPr>
          <p:nvPr/>
        </p:nvSpPr>
        <p:spPr bwMode="auto">
          <a:xfrm rot="16200000">
            <a:off x="9029700" y="571500"/>
            <a:ext cx="0" cy="228600"/>
          </a:xfrm>
          <a:prstGeom prst="line">
            <a:avLst/>
          </a:prstGeom>
          <a:noFill/>
          <a:ln w="38100">
            <a:solidFill>
              <a:srgbClr val="DAD07B"/>
            </a:solidFill>
            <a:round/>
            <a:headEnd/>
            <a:tailEnd/>
          </a:ln>
          <a:effectLst/>
        </p:spPr>
        <p:txBody>
          <a:bodyPr/>
          <a:lstStyle/>
          <a:p>
            <a:pPr>
              <a:defRPr/>
            </a:pPr>
            <a:endParaRPr lang="en-US" sz="1800"/>
          </a:p>
        </p:txBody>
      </p:sp>
      <p:sp>
        <p:nvSpPr>
          <p:cNvPr id="122911" name="Line 31"/>
          <p:cNvSpPr>
            <a:spLocks noChangeShapeType="1"/>
          </p:cNvSpPr>
          <p:nvPr/>
        </p:nvSpPr>
        <p:spPr bwMode="auto">
          <a:xfrm>
            <a:off x="457200" y="990600"/>
            <a:ext cx="8686800" cy="0"/>
          </a:xfrm>
          <a:prstGeom prst="line">
            <a:avLst/>
          </a:prstGeom>
          <a:noFill/>
          <a:ln w="38100">
            <a:solidFill>
              <a:srgbClr val="EBDF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4400"/>
          </a:p>
        </p:txBody>
      </p:sp>
      <p:sp>
        <p:nvSpPr>
          <p:cNvPr id="122912" name="Slide Number Placeholder 3"/>
          <p:cNvSpPr txBox="1">
            <a:spLocks noGrp="1"/>
          </p:cNvSpPr>
          <p:nvPr/>
        </p:nvSpPr>
        <p:spPr bwMode="auto">
          <a:xfrm>
            <a:off x="7010400" y="65532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a:solidFill>
                  <a:schemeClr val="tx1"/>
                </a:solidFill>
                <a:latin typeface="Arial" charset="0"/>
              </a:defRPr>
            </a:lvl1pPr>
            <a:lvl2pPr marL="742950" indent="-285750">
              <a:defRPr sz="4400">
                <a:solidFill>
                  <a:schemeClr val="tx1"/>
                </a:solidFill>
                <a:latin typeface="Arial" charset="0"/>
              </a:defRPr>
            </a:lvl2pPr>
            <a:lvl3pPr marL="1143000" indent="-228600">
              <a:defRPr sz="4400">
                <a:solidFill>
                  <a:schemeClr val="tx1"/>
                </a:solidFill>
                <a:latin typeface="Arial" charset="0"/>
              </a:defRPr>
            </a:lvl3pPr>
            <a:lvl4pPr marL="1600200" indent="-228600">
              <a:defRPr sz="4400">
                <a:solidFill>
                  <a:schemeClr val="tx1"/>
                </a:solidFill>
                <a:latin typeface="Arial" charset="0"/>
              </a:defRPr>
            </a:lvl4pPr>
            <a:lvl5pPr marL="2057400" indent="-228600">
              <a:defRPr sz="4400">
                <a:solidFill>
                  <a:schemeClr val="tx1"/>
                </a:solidFill>
                <a:latin typeface="Arial" charset="0"/>
              </a:defRPr>
            </a:lvl5pPr>
            <a:lvl6pPr marL="2514600" indent="-228600" fontAlgn="base">
              <a:spcBef>
                <a:spcPct val="0"/>
              </a:spcBef>
              <a:spcAft>
                <a:spcPct val="0"/>
              </a:spcAft>
              <a:defRPr sz="4400">
                <a:solidFill>
                  <a:schemeClr val="tx1"/>
                </a:solidFill>
                <a:latin typeface="Arial" charset="0"/>
              </a:defRPr>
            </a:lvl6pPr>
            <a:lvl7pPr marL="2971800" indent="-228600" fontAlgn="base">
              <a:spcBef>
                <a:spcPct val="0"/>
              </a:spcBef>
              <a:spcAft>
                <a:spcPct val="0"/>
              </a:spcAft>
              <a:defRPr sz="4400">
                <a:solidFill>
                  <a:schemeClr val="tx1"/>
                </a:solidFill>
                <a:latin typeface="Arial" charset="0"/>
              </a:defRPr>
            </a:lvl7pPr>
            <a:lvl8pPr marL="3429000" indent="-228600" fontAlgn="base">
              <a:spcBef>
                <a:spcPct val="0"/>
              </a:spcBef>
              <a:spcAft>
                <a:spcPct val="0"/>
              </a:spcAft>
              <a:defRPr sz="4400">
                <a:solidFill>
                  <a:schemeClr val="tx1"/>
                </a:solidFill>
                <a:latin typeface="Arial" charset="0"/>
              </a:defRPr>
            </a:lvl8pPr>
            <a:lvl9pPr marL="3886200" indent="-228600" fontAlgn="base">
              <a:spcBef>
                <a:spcPct val="0"/>
              </a:spcBef>
              <a:spcAft>
                <a:spcPct val="0"/>
              </a:spcAft>
              <a:defRPr sz="4400">
                <a:solidFill>
                  <a:schemeClr val="tx1"/>
                </a:solidFill>
                <a:latin typeface="Arial" charset="0"/>
              </a:defRPr>
            </a:lvl9pPr>
          </a:lstStyle>
          <a:p>
            <a:pPr algn="r"/>
            <a:fld id="{9EE6911F-A5D7-4F02-AEE3-824F89C9BA00}" type="slidenum">
              <a:rPr lang="en-US" sz="1600" smtClean="0">
                <a:solidFill>
                  <a:schemeClr val="bg1"/>
                </a:solidFill>
                <a:latin typeface="Times New Roman" pitchFamily="18" charset="0"/>
              </a:rPr>
              <a:pPr algn="r"/>
              <a:t>‹#›</a:t>
            </a:fld>
            <a:endParaRPr lang="en-US" sz="1600" dirty="0">
              <a:solidFill>
                <a:schemeClr val="bg1"/>
              </a:solidFill>
              <a:latin typeface="Times New Roman" pitchFamily="18" charset="0"/>
            </a:endParaRP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hf hdr="0" ftr="0" dt="0"/>
  <p:txStyles>
    <p:titleStyle>
      <a:lvl1pPr algn="ctr" rtl="0" eaLnBrk="0" fontAlgn="base" hangingPunct="0">
        <a:spcBef>
          <a:spcPct val="0"/>
        </a:spcBef>
        <a:spcAft>
          <a:spcPct val="0"/>
        </a:spcAft>
        <a:defRPr sz="3500">
          <a:solidFill>
            <a:srgbClr val="2B2C0E"/>
          </a:solidFill>
          <a:latin typeface="+mj-lt"/>
          <a:ea typeface="+mj-ea"/>
          <a:cs typeface="+mj-cs"/>
        </a:defRPr>
      </a:lvl1pPr>
      <a:lvl2pPr algn="ctr" rtl="0" eaLnBrk="0" fontAlgn="base" hangingPunct="0">
        <a:spcBef>
          <a:spcPct val="0"/>
        </a:spcBef>
        <a:spcAft>
          <a:spcPct val="0"/>
        </a:spcAft>
        <a:defRPr sz="3500">
          <a:solidFill>
            <a:srgbClr val="2B2C0E"/>
          </a:solidFill>
          <a:latin typeface="Arial" charset="0"/>
        </a:defRPr>
      </a:lvl2pPr>
      <a:lvl3pPr algn="ctr" rtl="0" eaLnBrk="0" fontAlgn="base" hangingPunct="0">
        <a:spcBef>
          <a:spcPct val="0"/>
        </a:spcBef>
        <a:spcAft>
          <a:spcPct val="0"/>
        </a:spcAft>
        <a:defRPr sz="3500">
          <a:solidFill>
            <a:srgbClr val="2B2C0E"/>
          </a:solidFill>
          <a:latin typeface="Arial" charset="0"/>
        </a:defRPr>
      </a:lvl3pPr>
      <a:lvl4pPr algn="ctr" rtl="0" eaLnBrk="0" fontAlgn="base" hangingPunct="0">
        <a:spcBef>
          <a:spcPct val="0"/>
        </a:spcBef>
        <a:spcAft>
          <a:spcPct val="0"/>
        </a:spcAft>
        <a:defRPr sz="3500">
          <a:solidFill>
            <a:srgbClr val="2B2C0E"/>
          </a:solidFill>
          <a:latin typeface="Arial" charset="0"/>
        </a:defRPr>
      </a:lvl4pPr>
      <a:lvl5pPr algn="ctr" rtl="0" eaLnBrk="0" fontAlgn="base" hangingPunct="0">
        <a:spcBef>
          <a:spcPct val="0"/>
        </a:spcBef>
        <a:spcAft>
          <a:spcPct val="0"/>
        </a:spcAft>
        <a:defRPr sz="3500">
          <a:solidFill>
            <a:srgbClr val="2B2C0E"/>
          </a:solidFill>
          <a:latin typeface="Arial" charset="0"/>
        </a:defRPr>
      </a:lvl5pPr>
      <a:lvl6pPr marL="457200" algn="ctr" rtl="0" eaLnBrk="0" fontAlgn="base" hangingPunct="0">
        <a:spcBef>
          <a:spcPct val="0"/>
        </a:spcBef>
        <a:spcAft>
          <a:spcPct val="0"/>
        </a:spcAft>
        <a:defRPr sz="3500">
          <a:solidFill>
            <a:srgbClr val="2B2C0E"/>
          </a:solidFill>
          <a:latin typeface="Arial" charset="0"/>
        </a:defRPr>
      </a:lvl6pPr>
      <a:lvl7pPr marL="914400" algn="ctr" rtl="0" eaLnBrk="0" fontAlgn="base" hangingPunct="0">
        <a:spcBef>
          <a:spcPct val="0"/>
        </a:spcBef>
        <a:spcAft>
          <a:spcPct val="0"/>
        </a:spcAft>
        <a:defRPr sz="3500">
          <a:solidFill>
            <a:srgbClr val="2B2C0E"/>
          </a:solidFill>
          <a:latin typeface="Arial" charset="0"/>
        </a:defRPr>
      </a:lvl7pPr>
      <a:lvl8pPr marL="1371600" algn="ctr" rtl="0" eaLnBrk="0" fontAlgn="base" hangingPunct="0">
        <a:spcBef>
          <a:spcPct val="0"/>
        </a:spcBef>
        <a:spcAft>
          <a:spcPct val="0"/>
        </a:spcAft>
        <a:defRPr sz="3500">
          <a:solidFill>
            <a:srgbClr val="2B2C0E"/>
          </a:solidFill>
          <a:latin typeface="Arial" charset="0"/>
        </a:defRPr>
      </a:lvl8pPr>
      <a:lvl9pPr marL="1828800" algn="ctr" rtl="0" eaLnBrk="0" fontAlgn="base" hangingPunct="0">
        <a:spcBef>
          <a:spcPct val="0"/>
        </a:spcBef>
        <a:spcAft>
          <a:spcPct val="0"/>
        </a:spcAft>
        <a:defRPr sz="3500">
          <a:solidFill>
            <a:srgbClr val="2B2C0E"/>
          </a:solidFill>
          <a:latin typeface="Arial" charset="0"/>
        </a:defRPr>
      </a:lvl9pPr>
    </p:titleStyle>
    <p:bodyStyle>
      <a:lvl1pPr marL="342900" indent="-342900" algn="l" rtl="0" eaLnBrk="0" fontAlgn="base" hangingPunct="0">
        <a:spcBef>
          <a:spcPct val="20000"/>
        </a:spcBef>
        <a:spcAft>
          <a:spcPct val="0"/>
        </a:spcAft>
        <a:buChar char="•"/>
        <a:defRPr sz="2400">
          <a:solidFill>
            <a:srgbClr val="2B2C0E"/>
          </a:solidFill>
          <a:latin typeface="+mn-lt"/>
          <a:ea typeface="+mn-ea"/>
          <a:cs typeface="+mn-cs"/>
        </a:defRPr>
      </a:lvl1pPr>
      <a:lvl2pPr marL="742950" indent="-285750" algn="l" rtl="0" eaLnBrk="0" fontAlgn="base" hangingPunct="0">
        <a:spcBef>
          <a:spcPct val="20000"/>
        </a:spcBef>
        <a:spcAft>
          <a:spcPct val="0"/>
        </a:spcAft>
        <a:buChar char="–"/>
        <a:defRPr sz="2800">
          <a:solidFill>
            <a:srgbClr val="2B2C0E"/>
          </a:solidFill>
          <a:latin typeface="+mn-lt"/>
        </a:defRPr>
      </a:lvl2pPr>
      <a:lvl3pPr marL="1143000" indent="-228600" algn="l" rtl="0" eaLnBrk="0" fontAlgn="base" hangingPunct="0">
        <a:spcBef>
          <a:spcPct val="20000"/>
        </a:spcBef>
        <a:spcAft>
          <a:spcPct val="0"/>
        </a:spcAft>
        <a:buChar char="•"/>
        <a:defRPr sz="1600">
          <a:solidFill>
            <a:srgbClr val="2B2C0E"/>
          </a:solidFill>
          <a:latin typeface="+mn-lt"/>
        </a:defRPr>
      </a:lvl3pPr>
      <a:lvl4pPr marL="1600200" indent="-228600" algn="l" rtl="0" eaLnBrk="0" fontAlgn="base" hangingPunct="0">
        <a:spcBef>
          <a:spcPct val="20000"/>
        </a:spcBef>
        <a:spcAft>
          <a:spcPct val="0"/>
        </a:spcAft>
        <a:buChar char="–"/>
        <a:defRPr sz="1600">
          <a:solidFill>
            <a:srgbClr val="2B2C0E"/>
          </a:solidFill>
          <a:latin typeface="+mn-lt"/>
        </a:defRPr>
      </a:lvl4pPr>
      <a:lvl5pPr marL="2057400" indent="-228600" algn="l" rtl="0" eaLnBrk="0" fontAlgn="base" hangingPunct="0">
        <a:spcBef>
          <a:spcPct val="20000"/>
        </a:spcBef>
        <a:spcAft>
          <a:spcPct val="0"/>
        </a:spcAft>
        <a:buChar char="»"/>
        <a:defRPr sz="1400">
          <a:solidFill>
            <a:srgbClr val="2B2C0E"/>
          </a:solidFill>
          <a:latin typeface="+mn-lt"/>
        </a:defRPr>
      </a:lvl5pPr>
      <a:lvl6pPr marL="2514600" indent="-228600" algn="l" rtl="0" eaLnBrk="0" fontAlgn="base" hangingPunct="0">
        <a:spcBef>
          <a:spcPct val="20000"/>
        </a:spcBef>
        <a:spcAft>
          <a:spcPct val="0"/>
        </a:spcAft>
        <a:buChar char="»"/>
        <a:defRPr sz="1400">
          <a:solidFill>
            <a:srgbClr val="2B2C0E"/>
          </a:solidFill>
          <a:latin typeface="+mn-lt"/>
        </a:defRPr>
      </a:lvl6pPr>
      <a:lvl7pPr marL="2971800" indent="-228600" algn="l" rtl="0" eaLnBrk="0" fontAlgn="base" hangingPunct="0">
        <a:spcBef>
          <a:spcPct val="20000"/>
        </a:spcBef>
        <a:spcAft>
          <a:spcPct val="0"/>
        </a:spcAft>
        <a:buChar char="»"/>
        <a:defRPr sz="1400">
          <a:solidFill>
            <a:srgbClr val="2B2C0E"/>
          </a:solidFill>
          <a:latin typeface="+mn-lt"/>
        </a:defRPr>
      </a:lvl7pPr>
      <a:lvl8pPr marL="3429000" indent="-228600" algn="l" rtl="0" eaLnBrk="0" fontAlgn="base" hangingPunct="0">
        <a:spcBef>
          <a:spcPct val="20000"/>
        </a:spcBef>
        <a:spcAft>
          <a:spcPct val="0"/>
        </a:spcAft>
        <a:buChar char="»"/>
        <a:defRPr sz="1400">
          <a:solidFill>
            <a:srgbClr val="2B2C0E"/>
          </a:solidFill>
          <a:latin typeface="+mn-lt"/>
        </a:defRPr>
      </a:lvl8pPr>
      <a:lvl9pPr marL="3886200" indent="-228600" algn="l" rtl="0" eaLnBrk="0" fontAlgn="base" hangingPunct="0">
        <a:spcBef>
          <a:spcPct val="20000"/>
        </a:spcBef>
        <a:spcAft>
          <a:spcPct val="0"/>
        </a:spcAft>
        <a:buChar char="»"/>
        <a:defRPr sz="1400">
          <a:solidFill>
            <a:srgbClr val="2B2C0E"/>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2/13/2024</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27966413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0" r:id="rId15"/>
    <p:sldLayoutId id="2147483691" r:id="rId16"/>
    <p:sldLayoutId id="2147483692" r:id="rId17"/>
    <p:sldLayoutId id="2147483693"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35.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oleObject" Target="../embeddings/oleObject1.bin"/><Relationship Id="rId1" Type="http://schemas.openxmlformats.org/officeDocument/2006/relationships/slideLayout" Target="../slideLayouts/slideLayout13.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oleObject" Target="../embeddings/oleObject2.bin"/><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oleObject" Target="../embeddings/oleObject3.bin"/><Relationship Id="rId1" Type="http://schemas.openxmlformats.org/officeDocument/2006/relationships/slideLayout" Target="../slideLayouts/slideLayout13.xml"/><Relationship Id="rId5" Type="http://schemas.openxmlformats.org/officeDocument/2006/relationships/image" Target="../media/image29.wmf"/><Relationship Id="rId4" Type="http://schemas.openxmlformats.org/officeDocument/2006/relationships/oleObject" Target="../embeddings/oleObject4.bin"/></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image" Target="../media/image36.wmf"/><Relationship Id="rId5" Type="http://schemas.openxmlformats.org/officeDocument/2006/relationships/oleObject" Target="../embeddings/oleObject6.bin"/><Relationship Id="rId4" Type="http://schemas.openxmlformats.org/officeDocument/2006/relationships/image" Target="../media/image35.wm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p:cNvSpPr/>
          <p:nvPr/>
        </p:nvSpPr>
        <p:spPr>
          <a:xfrm>
            <a:off x="4540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en-US" sz="1350">
              <a:solidFill>
                <a:prstClr val="white"/>
              </a:solidFill>
              <a:latin typeface="Calibri"/>
            </a:endParaRPr>
          </a:p>
        </p:txBody>
      </p:sp>
      <p:sp>
        <p:nvSpPr>
          <p:cNvPr id="14" name="Oval 13"/>
          <p:cNvSpPr/>
          <p:nvPr/>
        </p:nvSpPr>
        <p:spPr>
          <a:xfrm>
            <a:off x="4680287" y="379810"/>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en-US" sz="1350">
              <a:solidFill>
                <a:prstClr val="white"/>
              </a:solidFill>
              <a:latin typeface="Calibri"/>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7200" y="-14591"/>
            <a:ext cx="2215991" cy="1034717"/>
          </a:xfrm>
          <a:prstGeom prst="rect">
            <a:avLst/>
          </a:prstGeom>
        </p:spPr>
      </p:pic>
      <p:sp>
        <p:nvSpPr>
          <p:cNvPr id="2" name="TextBox 1">
            <a:extLst>
              <a:ext uri="{FF2B5EF4-FFF2-40B4-BE49-F238E27FC236}">
                <a16:creationId xmlns:a16="http://schemas.microsoft.com/office/drawing/2014/main" id="{13C3234C-ADA8-C946-F14C-CA42A60C978E}"/>
              </a:ext>
            </a:extLst>
          </p:cNvPr>
          <p:cNvSpPr txBox="1"/>
          <p:nvPr/>
        </p:nvSpPr>
        <p:spPr>
          <a:xfrm>
            <a:off x="838200" y="4876800"/>
            <a:ext cx="4335182" cy="600164"/>
          </a:xfrm>
          <a:prstGeom prst="rect">
            <a:avLst/>
          </a:prstGeom>
          <a:noFill/>
        </p:spPr>
        <p:txBody>
          <a:bodyPr wrap="square" rtlCol="0">
            <a:spAutoFit/>
          </a:bodyPr>
          <a:lstStyle/>
          <a:p>
            <a:pPr defTabSz="685800" fontAlgn="auto">
              <a:spcBef>
                <a:spcPts val="0"/>
              </a:spcBef>
              <a:spcAft>
                <a:spcPts val="0"/>
              </a:spcAft>
            </a:pPr>
            <a:r>
              <a:rPr lang="en-US" sz="3300" b="1" dirty="0">
                <a:solidFill>
                  <a:srgbClr val="00B0F0"/>
                </a:solidFill>
                <a:latin typeface="Alexandria" charset="0"/>
                <a:cs typeface="Alexandria" charset="0"/>
              </a:rPr>
              <a:t>Financial Management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4" y="813707"/>
            <a:ext cx="9497814" cy="5290458"/>
          </a:xfrm>
          <a:prstGeom prst="rect">
            <a:avLst/>
          </a:prstGeom>
        </p:spPr>
      </p:pic>
      <p:sp>
        <p:nvSpPr>
          <p:cNvPr id="2" name="Rectangle: Single Corner Rounded 1"/>
          <p:cNvSpPr/>
          <p:nvPr/>
        </p:nvSpPr>
        <p:spPr>
          <a:xfrm flipV="1">
            <a:off x="2" y="824592"/>
            <a:ext cx="9143999" cy="4362340"/>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en-ID" sz="1350">
              <a:solidFill>
                <a:prstClr val="white"/>
              </a:solidFill>
              <a:latin typeface="Calibri"/>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824595"/>
            <a:ext cx="6494748" cy="3975599"/>
          </a:xfrm>
        </p:spPr>
      </p:pic>
      <p:sp>
        <p:nvSpPr>
          <p:cNvPr id="9" name="TextBox 8"/>
          <p:cNvSpPr txBox="1"/>
          <p:nvPr/>
        </p:nvSpPr>
        <p:spPr>
          <a:xfrm>
            <a:off x="4191000" y="3341572"/>
            <a:ext cx="4335182" cy="600164"/>
          </a:xfrm>
          <a:prstGeom prst="rect">
            <a:avLst/>
          </a:prstGeom>
          <a:noFill/>
        </p:spPr>
        <p:txBody>
          <a:bodyPr wrap="square" rtlCol="0">
            <a:spAutoFit/>
          </a:bodyPr>
          <a:lstStyle/>
          <a:p>
            <a:pPr defTabSz="685800" fontAlgn="auto">
              <a:spcBef>
                <a:spcPts val="0"/>
              </a:spcBef>
              <a:spcAft>
                <a:spcPts val="0"/>
              </a:spcAft>
            </a:pPr>
            <a:r>
              <a:rPr lang="en-US" sz="3300" b="1" dirty="0">
                <a:solidFill>
                  <a:srgbClr val="00B0F0"/>
                </a:solidFill>
                <a:latin typeface="Alexandria" charset="0"/>
                <a:cs typeface="Alexandria" charset="0"/>
              </a:rPr>
              <a:t>Financial Management</a:t>
            </a:r>
          </a:p>
        </p:txBody>
      </p:sp>
      <p:sp>
        <p:nvSpPr>
          <p:cNvPr id="10" name="Rectangle: Rounded Corners 9"/>
          <p:cNvSpPr/>
          <p:nvPr/>
        </p:nvSpPr>
        <p:spPr>
          <a:xfrm>
            <a:off x="4788554" y="4031448"/>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r>
              <a:rPr lang="en-US" sz="2100" b="1" dirty="0">
                <a:solidFill>
                  <a:prstClr val="black"/>
                </a:solidFill>
                <a:latin typeface="Alexandria" charset="0"/>
                <a:cs typeface="Alexandria" charset="0"/>
              </a:rPr>
              <a:t>Lecture 3</a:t>
            </a:r>
          </a:p>
        </p:txBody>
      </p:sp>
      <p:sp>
        <p:nvSpPr>
          <p:cNvPr id="12" name="TextBox 11"/>
          <p:cNvSpPr txBox="1"/>
          <p:nvPr/>
        </p:nvSpPr>
        <p:spPr>
          <a:xfrm>
            <a:off x="344391" y="5497904"/>
            <a:ext cx="3664847" cy="415498"/>
          </a:xfrm>
          <a:prstGeom prst="rect">
            <a:avLst/>
          </a:prstGeom>
          <a:noFill/>
        </p:spPr>
        <p:txBody>
          <a:bodyPr wrap="square" rtlCol="0">
            <a:spAutoFit/>
          </a:bodyPr>
          <a:lstStyle/>
          <a:p>
            <a:pPr defTabSz="685800" fontAlgn="auto">
              <a:spcBef>
                <a:spcPts val="0"/>
              </a:spcBef>
              <a:spcAft>
                <a:spcPts val="0"/>
              </a:spcAft>
            </a:pPr>
            <a:r>
              <a:rPr lang="en-US" sz="2100" b="1" dirty="0">
                <a:solidFill>
                  <a:srgbClr val="00B0F0"/>
                </a:solidFill>
                <a:latin typeface="Alexandria" charset="0"/>
                <a:cs typeface="Alexandria" charset="0"/>
              </a:rPr>
              <a:t>Dr. Mohamed Hamouda</a:t>
            </a:r>
          </a:p>
        </p:txBody>
      </p:sp>
      <p:sp>
        <p:nvSpPr>
          <p:cNvPr id="13" name="TextBox 12"/>
          <p:cNvSpPr txBox="1"/>
          <p:nvPr/>
        </p:nvSpPr>
        <p:spPr>
          <a:xfrm>
            <a:off x="344391" y="5230475"/>
            <a:ext cx="3664847" cy="369332"/>
          </a:xfrm>
          <a:prstGeom prst="rect">
            <a:avLst/>
          </a:prstGeom>
          <a:noFill/>
        </p:spPr>
        <p:txBody>
          <a:bodyPr wrap="square" rtlCol="0">
            <a:spAutoFit/>
          </a:bodyPr>
          <a:lstStyle/>
          <a:p>
            <a:pPr defTabSz="685800" fontAlgn="auto">
              <a:spcBef>
                <a:spcPts val="0"/>
              </a:spcBef>
              <a:spcAft>
                <a:spcPts val="0"/>
              </a:spcAft>
            </a:pPr>
            <a:r>
              <a:rPr lang="en-US" sz="18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35259" y="1136494"/>
            <a:ext cx="1843242" cy="503156"/>
          </a:xfrm>
          <a:prstGeom prst="rect">
            <a:avLst/>
          </a:prstGeom>
        </p:spPr>
      </p:pic>
      <p:sp>
        <p:nvSpPr>
          <p:cNvPr id="3" name="TextBox 2"/>
          <p:cNvSpPr txBox="1"/>
          <p:nvPr/>
        </p:nvSpPr>
        <p:spPr>
          <a:xfrm>
            <a:off x="6948469" y="5576726"/>
            <a:ext cx="1962150" cy="323165"/>
          </a:xfrm>
          <a:prstGeom prst="rect">
            <a:avLst/>
          </a:prstGeom>
          <a:noFill/>
        </p:spPr>
        <p:txBody>
          <a:bodyPr wrap="square" rtlCol="0">
            <a:spAutoFit/>
          </a:bodyPr>
          <a:lstStyle/>
          <a:p>
            <a:pPr algn="ctr" defTabSz="685800" fontAlgn="auto">
              <a:spcBef>
                <a:spcPts val="0"/>
              </a:spcBef>
              <a:spcAft>
                <a:spcPts val="0"/>
              </a:spcAft>
            </a:pPr>
            <a:r>
              <a:rPr lang="en-US" sz="1500" b="1" dirty="0">
                <a:solidFill>
                  <a:prstClr val="white"/>
                </a:solidFill>
                <a:latin typeface="Calibri"/>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902094"/>
            <a:ext cx="1728856" cy="80725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38200" y="3886200"/>
            <a:ext cx="7620000" cy="1752600"/>
          </a:xfrm>
        </p:spPr>
        <p:txBody>
          <a:bodyPr/>
          <a:lstStyle/>
          <a:p>
            <a:r>
              <a:rPr lang="en-US" sz="3200" b="1" dirty="0"/>
              <a:t>Financial Statement Analysis</a:t>
            </a:r>
          </a:p>
        </p:txBody>
      </p:sp>
    </p:spTree>
    <p:extLst>
      <p:ext uri="{BB962C8B-B14F-4D97-AF65-F5344CB8AC3E}">
        <p14:creationId xmlns:p14="http://schemas.microsoft.com/office/powerpoint/2010/main" val="2389206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228600" y="762000"/>
            <a:ext cx="8382000" cy="914400"/>
          </a:xfrm>
        </p:spPr>
        <p:txBody>
          <a:bodyPr/>
          <a:lstStyle/>
          <a:p>
            <a:pPr eaLnBrk="1" hangingPunct="1"/>
            <a:r>
              <a:rPr lang="en-US" dirty="0"/>
              <a:t>Learning Objectives</a:t>
            </a:r>
          </a:p>
        </p:txBody>
      </p:sp>
      <p:sp>
        <p:nvSpPr>
          <p:cNvPr id="19459" name="Rectangle 3"/>
          <p:cNvSpPr>
            <a:spLocks noGrp="1" noChangeArrowheads="1"/>
          </p:cNvSpPr>
          <p:nvPr>
            <p:ph type="body" idx="4294967295"/>
          </p:nvPr>
        </p:nvSpPr>
        <p:spPr>
          <a:xfrm>
            <a:off x="419100" y="1752600"/>
            <a:ext cx="8305800" cy="5410200"/>
          </a:xfrm>
        </p:spPr>
        <p:txBody>
          <a:bodyPr/>
          <a:lstStyle/>
          <a:p>
            <a:pPr marL="457200" indent="-457200" algn="ctr" eaLnBrk="1" hangingPunct="1">
              <a:buNone/>
            </a:pPr>
            <a:br>
              <a:rPr lang="en-US" sz="2800" dirty="0"/>
            </a:br>
            <a:r>
              <a:rPr lang="en-US" sz="2800" dirty="0"/>
              <a:t>Help yourself grow as a stock </a:t>
            </a:r>
            <a:br>
              <a:rPr lang="en-US" sz="2800" dirty="0"/>
            </a:br>
            <a:r>
              <a:rPr lang="en-US" sz="2800" dirty="0"/>
              <a:t>analyst by knowing:</a:t>
            </a:r>
            <a:br>
              <a:rPr lang="en-US" sz="2800" dirty="0"/>
            </a:br>
            <a:endParaRPr lang="en-US" sz="2800" dirty="0"/>
          </a:p>
          <a:p>
            <a:pPr marL="1295400" lvl="2" indent="-381000" eaLnBrk="1" hangingPunct="1">
              <a:buFontTx/>
              <a:buAutoNum type="arabicPeriod"/>
            </a:pPr>
            <a:r>
              <a:rPr lang="en-US" sz="2400" dirty="0"/>
              <a:t>How to obtain financial information about companies.</a:t>
            </a:r>
          </a:p>
          <a:p>
            <a:pPr marL="1295400" lvl="2" indent="-381000" eaLnBrk="1" hangingPunct="1">
              <a:buFontTx/>
              <a:buAutoNum type="arabicPeriod"/>
            </a:pPr>
            <a:r>
              <a:rPr lang="en-US" sz="2400" dirty="0"/>
              <a:t>How to read basic financial statements.</a:t>
            </a:r>
          </a:p>
          <a:p>
            <a:pPr marL="1295400" lvl="2" indent="-381000" eaLnBrk="1" hangingPunct="1">
              <a:buFontTx/>
              <a:buAutoNum type="arabicPeriod"/>
            </a:pPr>
            <a:r>
              <a:rPr lang="en-US" sz="2400" dirty="0"/>
              <a:t>How to use performance and price ratios.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76200" y="762000"/>
            <a:ext cx="8382000" cy="914400"/>
          </a:xfrm>
        </p:spPr>
        <p:txBody>
          <a:bodyPr/>
          <a:lstStyle/>
          <a:p>
            <a:r>
              <a:rPr lang="en-US" dirty="0"/>
              <a:t>Framework of Analysis</a:t>
            </a:r>
          </a:p>
        </p:txBody>
      </p:sp>
      <p:sp>
        <p:nvSpPr>
          <p:cNvPr id="79875" name="Rectangle 3"/>
          <p:cNvSpPr>
            <a:spLocks noGrp="1" noChangeArrowheads="1"/>
          </p:cNvSpPr>
          <p:nvPr>
            <p:ph type="body" idx="1"/>
          </p:nvPr>
        </p:nvSpPr>
        <p:spPr>
          <a:xfrm>
            <a:off x="457200" y="1676400"/>
            <a:ext cx="8305800" cy="5334000"/>
          </a:xfrm>
        </p:spPr>
        <p:txBody>
          <a:bodyPr>
            <a:normAutofit/>
          </a:bodyPr>
          <a:lstStyle/>
          <a:p>
            <a:endParaRPr lang="en-US" sz="2800" dirty="0"/>
          </a:p>
          <a:p>
            <a:r>
              <a:rPr lang="en-US" sz="2800" dirty="0"/>
              <a:t>Top-down approach (“Three-Step” Approach)</a:t>
            </a:r>
            <a:endParaRPr lang="en-US" sz="2000" dirty="0"/>
          </a:p>
          <a:p>
            <a:pPr marL="457200" lvl="1" indent="0">
              <a:buNone/>
            </a:pPr>
            <a:r>
              <a:rPr lang="en-US" sz="2000" dirty="0"/>
              <a:t>Step 1: Domestic and global economic analysis</a:t>
            </a:r>
          </a:p>
          <a:p>
            <a:pPr lvl="2"/>
            <a:r>
              <a:rPr lang="en-US" dirty="0">
                <a:solidFill>
                  <a:srgbClr val="FF0000"/>
                </a:solidFill>
              </a:rPr>
              <a:t>Market timing:  </a:t>
            </a:r>
            <a:r>
              <a:rPr lang="en-US" dirty="0"/>
              <a:t>Should you try to buy and sell in anticipation of the future direction of the market?</a:t>
            </a:r>
            <a:endParaRPr lang="en-US" sz="1400" dirty="0"/>
          </a:p>
          <a:p>
            <a:pPr marL="457200" lvl="1" indent="0">
              <a:buNone/>
            </a:pPr>
            <a:r>
              <a:rPr lang="en-US" sz="2000" dirty="0"/>
              <a:t>Step 2: Industry analysis</a:t>
            </a:r>
          </a:p>
          <a:p>
            <a:pPr lvl="2"/>
            <a:r>
              <a:rPr lang="en-US" dirty="0">
                <a:solidFill>
                  <a:srgbClr val="FF0000"/>
                </a:solidFill>
              </a:rPr>
              <a:t>Asset allocation:  </a:t>
            </a:r>
            <a:r>
              <a:rPr lang="en-US" dirty="0"/>
              <a:t>How should you distribute your investment funds across the different classes of assets? For example, it is a decision of allocating your money into stocks, fixed income securities, and cash.</a:t>
            </a:r>
            <a:endParaRPr lang="en-US" sz="1400" dirty="0"/>
          </a:p>
          <a:p>
            <a:pPr marL="457200" lvl="1" indent="0">
              <a:buNone/>
            </a:pPr>
            <a:r>
              <a:rPr lang="en-US" sz="2000" dirty="0"/>
              <a:t>Step 3: Company analysis</a:t>
            </a:r>
          </a:p>
          <a:p>
            <a:pPr lvl="2"/>
            <a:r>
              <a:rPr lang="en-US" dirty="0">
                <a:solidFill>
                  <a:srgbClr val="FF0000"/>
                </a:solidFill>
              </a:rPr>
              <a:t>Security selection:  </a:t>
            </a:r>
            <a:r>
              <a:rPr lang="en-US" dirty="0"/>
              <a:t>Within each class, which specific securities should you buy?</a:t>
            </a:r>
          </a:p>
        </p:txBody>
      </p:sp>
    </p:spTree>
    <p:extLst>
      <p:ext uri="{BB962C8B-B14F-4D97-AF65-F5344CB8AC3E}">
        <p14:creationId xmlns:p14="http://schemas.microsoft.com/office/powerpoint/2010/main" val="3692136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US" sz="3200" dirty="0">
                <a:ea typeface="ヒラギノ角ゴ Pro W3" charset="-128"/>
              </a:rPr>
              <a:t>Security Analysis</a:t>
            </a:r>
            <a:endParaRPr lang="en-US" sz="3200" dirty="0"/>
          </a:p>
        </p:txBody>
      </p:sp>
      <p:sp>
        <p:nvSpPr>
          <p:cNvPr id="16387" name="Rectangle 3"/>
          <p:cNvSpPr>
            <a:spLocks noGrp="1" noChangeArrowheads="1"/>
          </p:cNvSpPr>
          <p:nvPr>
            <p:ph type="body" idx="1"/>
          </p:nvPr>
        </p:nvSpPr>
        <p:spPr>
          <a:xfrm>
            <a:off x="497732" y="1676400"/>
            <a:ext cx="8305800" cy="5334000"/>
          </a:xfrm>
        </p:spPr>
        <p:txBody>
          <a:bodyPr>
            <a:normAutofit/>
          </a:bodyPr>
          <a:lstStyle/>
          <a:p>
            <a:pPr>
              <a:buClr>
                <a:schemeClr val="tx1"/>
              </a:buClr>
            </a:pPr>
            <a:endParaRPr lang="en-US" altLang="ja-JP" dirty="0">
              <a:ea typeface="ヒラギノ角ゴ Pro W3" charset="-128"/>
            </a:endParaRPr>
          </a:p>
          <a:p>
            <a:pPr>
              <a:buClr>
                <a:schemeClr val="tx1"/>
              </a:buClr>
            </a:pPr>
            <a:r>
              <a:rPr lang="en-US" sz="2000" dirty="0">
                <a:effectLst/>
              </a:rPr>
              <a:t>Two different approaches</a:t>
            </a:r>
          </a:p>
          <a:p>
            <a:pPr lvl="1">
              <a:buClr>
                <a:schemeClr val="tx1"/>
              </a:buClr>
            </a:pPr>
            <a:r>
              <a:rPr lang="en-US" sz="1800" dirty="0"/>
              <a:t>Fundamental analysis</a:t>
            </a:r>
          </a:p>
          <a:p>
            <a:pPr lvl="1">
              <a:buClr>
                <a:schemeClr val="tx1"/>
              </a:buClr>
            </a:pPr>
            <a:r>
              <a:rPr lang="en-US" sz="1800" dirty="0"/>
              <a:t>Technical analysis</a:t>
            </a:r>
            <a:endParaRPr lang="en-US" sz="2400" b="1" dirty="0">
              <a:solidFill>
                <a:srgbClr val="FF0000"/>
              </a:solidFill>
            </a:endParaRPr>
          </a:p>
          <a:p>
            <a:pPr>
              <a:buClr>
                <a:schemeClr val="tx1"/>
              </a:buClr>
            </a:pPr>
            <a:r>
              <a:rPr lang="en-US" sz="2000" b="1" dirty="0">
                <a:solidFill>
                  <a:srgbClr val="FF0000"/>
                </a:solidFill>
              </a:rPr>
              <a:t>Fundamental analysis</a:t>
            </a:r>
          </a:p>
          <a:p>
            <a:pPr lvl="1">
              <a:buClr>
                <a:schemeClr val="tx1"/>
              </a:buClr>
            </a:pPr>
            <a:r>
              <a:rPr lang="en-US" sz="1800" dirty="0"/>
              <a:t>A term for studying a company’s accounting statements and other financial and economic information to estimate the economic value of a company’s stock.</a:t>
            </a:r>
          </a:p>
          <a:p>
            <a:pPr lvl="1">
              <a:buClr>
                <a:schemeClr val="tx1"/>
              </a:buClr>
            </a:pPr>
            <a:r>
              <a:rPr lang="en-US" sz="1800" dirty="0"/>
              <a:t>The basic idea: to identify both “</a:t>
            </a:r>
            <a:r>
              <a:rPr lang="en-US" sz="1800" dirty="0">
                <a:solidFill>
                  <a:srgbClr val="FF0000"/>
                </a:solidFill>
              </a:rPr>
              <a:t>undervalued</a:t>
            </a:r>
            <a:r>
              <a:rPr lang="en-US" sz="1800" dirty="0"/>
              <a:t>” or “cheap” stocks to buy and “</a:t>
            </a:r>
            <a:r>
              <a:rPr lang="en-US" sz="1800" dirty="0">
                <a:solidFill>
                  <a:srgbClr val="FF0000"/>
                </a:solidFill>
              </a:rPr>
              <a:t>overvalued</a:t>
            </a:r>
            <a:r>
              <a:rPr lang="en-US" sz="1800" dirty="0"/>
              <a:t>” or “rich” stocks to sell.</a:t>
            </a:r>
          </a:p>
          <a:p>
            <a:pPr lvl="1">
              <a:buClr>
                <a:schemeClr val="tx1"/>
              </a:buClr>
            </a:pPr>
            <a:r>
              <a:rPr lang="en-US" sz="1800" dirty="0"/>
              <a:t>Simply, it is a process of finding an “intrinsic value” of a stock.</a:t>
            </a:r>
          </a:p>
          <a:p>
            <a:pPr lvl="1">
              <a:buClr>
                <a:schemeClr val="tx1"/>
              </a:buClr>
            </a:pPr>
            <a:r>
              <a:rPr lang="en-US" sz="1800" dirty="0"/>
              <a:t>Fundamental analysis is often the most demanding and most time-consuming phase of stock selection</a:t>
            </a:r>
          </a:p>
          <a:p>
            <a:pPr>
              <a:buClr>
                <a:schemeClr val="tx1"/>
              </a:buClr>
            </a:pPr>
            <a:endParaRPr lang="en-US" b="1" dirty="0">
              <a:solidFill>
                <a:srgbClr val="FF0000"/>
              </a:solidFill>
            </a:endParaRPr>
          </a:p>
        </p:txBody>
      </p:sp>
    </p:spTree>
    <p:extLst>
      <p:ext uri="{BB962C8B-B14F-4D97-AF65-F5344CB8AC3E}">
        <p14:creationId xmlns:p14="http://schemas.microsoft.com/office/powerpoint/2010/main" val="3522216502"/>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80" name="Rectangle 11"/>
          <p:cNvSpPr>
            <a:spLocks noGrp="1" noChangeArrowheads="1"/>
          </p:cNvSpPr>
          <p:nvPr>
            <p:ph type="title"/>
          </p:nvPr>
        </p:nvSpPr>
        <p:spPr>
          <a:xfrm>
            <a:off x="492868" y="762000"/>
            <a:ext cx="8382000" cy="914400"/>
          </a:xfrm>
        </p:spPr>
        <p:txBody>
          <a:bodyPr anchor="ctr"/>
          <a:lstStyle/>
          <a:p>
            <a:r>
              <a:rPr lang="en-US" dirty="0"/>
              <a:t>Steps in Valuing a Company</a:t>
            </a:r>
          </a:p>
        </p:txBody>
      </p:sp>
      <p:sp>
        <p:nvSpPr>
          <p:cNvPr id="24581" name="Rectangle 12"/>
          <p:cNvSpPr>
            <a:spLocks noGrp="1" noChangeArrowheads="1"/>
          </p:cNvSpPr>
          <p:nvPr>
            <p:ph idx="1"/>
          </p:nvPr>
        </p:nvSpPr>
        <p:spPr>
          <a:xfrm>
            <a:off x="569068" y="1676400"/>
            <a:ext cx="8305800" cy="5334000"/>
          </a:xfrm>
        </p:spPr>
        <p:txBody>
          <a:bodyPr vert="horz" wrap="square" lIns="91440" tIns="45720" rIns="91440" bIns="45720" numCol="1" anchor="t" anchorCtr="0" compatLnSpc="1">
            <a:prstTxWarp prst="textNoShape">
              <a:avLst/>
            </a:prstTxWarp>
          </a:bodyPr>
          <a:lstStyle/>
          <a:p>
            <a:pPr>
              <a:spcBef>
                <a:spcPct val="50000"/>
              </a:spcBef>
            </a:pPr>
            <a:endParaRPr lang="en-US" dirty="0"/>
          </a:p>
          <a:p>
            <a:pPr>
              <a:spcBef>
                <a:spcPct val="50000"/>
              </a:spcBef>
            </a:pPr>
            <a:r>
              <a:rPr lang="en-US" dirty="0"/>
              <a:t>Three steps are necessary to project key financial variables into the future:</a:t>
            </a:r>
          </a:p>
          <a:p>
            <a:pPr>
              <a:spcBef>
                <a:spcPct val="50000"/>
              </a:spcBef>
            </a:pPr>
            <a:endParaRPr lang="en-US" dirty="0"/>
          </a:p>
          <a:p>
            <a:pPr marL="457200" lvl="1" indent="0">
              <a:spcBef>
                <a:spcPct val="50000"/>
              </a:spcBef>
              <a:buNone/>
            </a:pPr>
            <a:r>
              <a:rPr lang="en-US" sz="2000" dirty="0"/>
              <a:t>Step 1:  Analyze financial statements and ratios</a:t>
            </a:r>
          </a:p>
          <a:p>
            <a:pPr marL="457200" lvl="1" indent="0">
              <a:spcBef>
                <a:spcPct val="50000"/>
              </a:spcBef>
              <a:buNone/>
            </a:pPr>
            <a:r>
              <a:rPr lang="en-US" sz="2000" dirty="0"/>
              <a:t>Step 2:  Forecast future sales, dividends, EPS, and P/E ratios.</a:t>
            </a:r>
          </a:p>
          <a:p>
            <a:pPr marL="457200" lvl="1" indent="0">
              <a:spcBef>
                <a:spcPct val="50000"/>
              </a:spcBef>
              <a:buNone/>
            </a:pPr>
            <a:r>
              <a:rPr lang="en-US" sz="2000" dirty="0"/>
              <a:t>Step 3:  Forecast future stock price.</a:t>
            </a:r>
          </a:p>
        </p:txBody>
      </p:sp>
    </p:spTree>
    <p:extLst>
      <p:ext uri="{BB962C8B-B14F-4D97-AF65-F5344CB8AC3E}">
        <p14:creationId xmlns:p14="http://schemas.microsoft.com/office/powerpoint/2010/main" val="4231099422"/>
      </p:ext>
    </p:extLst>
  </p:cSld>
  <p:clrMapOvr>
    <a:masterClrMapping/>
  </p:clrMapOvr>
  <p:transition spd="med">
    <p:wipe dir="r"/>
  </p:transition>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700" name="Rectangle 16"/>
          <p:cNvSpPr>
            <a:spLocks noGrp="1" noChangeArrowheads="1"/>
          </p:cNvSpPr>
          <p:nvPr>
            <p:ph type="title"/>
          </p:nvPr>
        </p:nvSpPr>
        <p:spPr>
          <a:xfrm>
            <a:off x="-152400" y="762000"/>
            <a:ext cx="8382000" cy="914400"/>
          </a:xfrm>
        </p:spPr>
        <p:txBody>
          <a:bodyPr anchor="ctr"/>
          <a:lstStyle/>
          <a:p>
            <a:r>
              <a:rPr lang="en-US" dirty="0"/>
              <a:t>Security Selection</a:t>
            </a:r>
          </a:p>
        </p:txBody>
      </p:sp>
      <p:sp>
        <p:nvSpPr>
          <p:cNvPr id="29701" name="Rectangle 17"/>
          <p:cNvSpPr>
            <a:spLocks noGrp="1" noChangeArrowheads="1"/>
          </p:cNvSpPr>
          <p:nvPr>
            <p:ph idx="1"/>
          </p:nvPr>
        </p:nvSpPr>
        <p:spPr>
          <a:xfrm>
            <a:off x="533400" y="1676400"/>
            <a:ext cx="8305800" cy="5334000"/>
          </a:xfrm>
        </p:spPr>
        <p:txBody>
          <a:bodyPr vert="horz" wrap="square" lIns="91440" tIns="45720" rIns="91440" bIns="45720" numCol="1" anchor="t" anchorCtr="0" compatLnSpc="1">
            <a:prstTxWarp prst="textNoShape">
              <a:avLst/>
            </a:prstTxWarp>
          </a:bodyPr>
          <a:lstStyle/>
          <a:p>
            <a:pPr>
              <a:tabLst>
                <a:tab pos="342900" algn="l"/>
                <a:tab pos="2171700" algn="l"/>
                <a:tab pos="2578100" algn="l"/>
                <a:tab pos="5372100" algn="l"/>
              </a:tabLst>
            </a:pPr>
            <a:endParaRPr lang="en-US" dirty="0"/>
          </a:p>
          <a:p>
            <a:pPr>
              <a:tabLst>
                <a:tab pos="342900" algn="l"/>
                <a:tab pos="2171700" algn="l"/>
                <a:tab pos="2578100" algn="l"/>
                <a:tab pos="5372100" algn="l"/>
              </a:tabLst>
            </a:pPr>
            <a:r>
              <a:rPr lang="en-US" dirty="0"/>
              <a:t>Once we have an estimated future stock price, we can compare it to the current market price to see if it may be a good investment candidate:</a:t>
            </a:r>
          </a:p>
          <a:p>
            <a:pPr>
              <a:spcBef>
                <a:spcPct val="100000"/>
              </a:spcBef>
              <a:spcAft>
                <a:spcPct val="50000"/>
              </a:spcAft>
              <a:buClr>
                <a:srgbClr val="9E0606"/>
              </a:buClr>
              <a:buNone/>
              <a:tabLst>
                <a:tab pos="342900" algn="l"/>
                <a:tab pos="2171700" algn="l"/>
                <a:tab pos="2578100" algn="l"/>
                <a:tab pos="5372100" algn="l"/>
              </a:tabLst>
            </a:pPr>
            <a:r>
              <a:rPr lang="en-US" sz="2000" dirty="0">
                <a:solidFill>
                  <a:srgbClr val="000000"/>
                </a:solidFill>
              </a:rPr>
              <a:t>	</a:t>
            </a:r>
            <a:r>
              <a:rPr lang="en-US" sz="2200" dirty="0">
                <a:solidFill>
                  <a:srgbClr val="000000"/>
                </a:solidFill>
              </a:rPr>
              <a:t>current price	&lt;	estimated price</a:t>
            </a:r>
            <a:r>
              <a:rPr lang="en-US" sz="2200" b="1" dirty="0">
                <a:solidFill>
                  <a:srgbClr val="000000"/>
                </a:solidFill>
              </a:rPr>
              <a:t>	</a:t>
            </a:r>
            <a:r>
              <a:rPr lang="en-US" sz="2200" dirty="0">
                <a:solidFill>
                  <a:srgbClr val="000000"/>
                </a:solidFill>
              </a:rPr>
              <a:t>undervalued</a:t>
            </a:r>
          </a:p>
          <a:p>
            <a:pPr>
              <a:spcBef>
                <a:spcPct val="10000"/>
              </a:spcBef>
              <a:spcAft>
                <a:spcPct val="50000"/>
              </a:spcAft>
              <a:buClr>
                <a:srgbClr val="9E0606"/>
              </a:buClr>
              <a:buNone/>
              <a:tabLst>
                <a:tab pos="342900" algn="l"/>
                <a:tab pos="2171700" algn="l"/>
                <a:tab pos="2578100" algn="l"/>
                <a:tab pos="5372100" algn="l"/>
              </a:tabLst>
            </a:pPr>
            <a:r>
              <a:rPr lang="en-US" sz="2200" dirty="0">
                <a:solidFill>
                  <a:srgbClr val="000000"/>
                </a:solidFill>
              </a:rPr>
              <a:t>	current price	=	estimated price</a:t>
            </a:r>
            <a:r>
              <a:rPr lang="en-US" sz="2200" b="1" dirty="0">
                <a:solidFill>
                  <a:srgbClr val="000000"/>
                </a:solidFill>
              </a:rPr>
              <a:t>	</a:t>
            </a:r>
            <a:r>
              <a:rPr lang="en-US" sz="2200" dirty="0">
                <a:solidFill>
                  <a:srgbClr val="000000"/>
                </a:solidFill>
              </a:rPr>
              <a:t>fairly valued</a:t>
            </a:r>
          </a:p>
          <a:p>
            <a:pPr>
              <a:spcBef>
                <a:spcPct val="10000"/>
              </a:spcBef>
              <a:spcAft>
                <a:spcPct val="50000"/>
              </a:spcAft>
              <a:buClr>
                <a:srgbClr val="9E0606"/>
              </a:buClr>
              <a:buNone/>
              <a:tabLst>
                <a:tab pos="342900" algn="l"/>
                <a:tab pos="2171700" algn="l"/>
                <a:tab pos="2578100" algn="l"/>
                <a:tab pos="5372100" algn="l"/>
              </a:tabLst>
            </a:pPr>
            <a:r>
              <a:rPr lang="en-US" sz="2200" dirty="0">
                <a:solidFill>
                  <a:srgbClr val="000000"/>
                </a:solidFill>
              </a:rPr>
              <a:t>	current price	&gt;	estimated price	overvalued</a:t>
            </a:r>
            <a:endParaRPr lang="en-US" dirty="0"/>
          </a:p>
        </p:txBody>
      </p:sp>
    </p:spTree>
    <p:extLst>
      <p:ext uri="{BB962C8B-B14F-4D97-AF65-F5344CB8AC3E}">
        <p14:creationId xmlns:p14="http://schemas.microsoft.com/office/powerpoint/2010/main" val="4035543884"/>
      </p:ext>
    </p:extLst>
  </p:cSld>
  <p:clrMapOvr>
    <a:masterClrMapping/>
  </p:clrMapOvr>
  <p:transition spd="med">
    <p:wipe dir="r"/>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Analyze financial statements and ratios</a:t>
            </a:r>
          </a:p>
        </p:txBody>
      </p:sp>
      <p:sp>
        <p:nvSpPr>
          <p:cNvPr id="3" name="Text Placeholder 2"/>
          <p:cNvSpPr>
            <a:spLocks noGrp="1"/>
          </p:cNvSpPr>
          <p:nvPr>
            <p:ph type="body" idx="1"/>
          </p:nvPr>
        </p:nvSpPr>
        <p:spPr/>
        <p:txBody>
          <a:bodyPr/>
          <a:lstStyle/>
          <a:p>
            <a:r>
              <a:rPr lang="en-US" sz="4000" dirty="0"/>
              <a:t>Step 1:</a:t>
            </a:r>
          </a:p>
        </p:txBody>
      </p:sp>
    </p:spTree>
    <p:extLst>
      <p:ext uri="{BB962C8B-B14F-4D97-AF65-F5344CB8AC3E}">
        <p14:creationId xmlns:p14="http://schemas.microsoft.com/office/powerpoint/2010/main" val="29780861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1143000" y="914400"/>
            <a:ext cx="8382000" cy="914400"/>
          </a:xfrm>
        </p:spPr>
        <p:txBody>
          <a:bodyPr/>
          <a:lstStyle/>
          <a:p>
            <a:pPr eaLnBrk="1" hangingPunct="1"/>
            <a:r>
              <a:rPr lang="en-US" dirty="0"/>
              <a:t>Three Important Financial Statements</a:t>
            </a:r>
          </a:p>
        </p:txBody>
      </p:sp>
      <p:sp>
        <p:nvSpPr>
          <p:cNvPr id="53251" name="Rectangle 3"/>
          <p:cNvSpPr>
            <a:spLocks noGrp="1" noChangeArrowheads="1"/>
          </p:cNvSpPr>
          <p:nvPr>
            <p:ph idx="1"/>
          </p:nvPr>
        </p:nvSpPr>
        <p:spPr>
          <a:xfrm>
            <a:off x="419100" y="2057400"/>
            <a:ext cx="8305800" cy="5334000"/>
          </a:xfrm>
        </p:spPr>
        <p:txBody>
          <a:bodyPr/>
          <a:lstStyle/>
          <a:p>
            <a:pPr eaLnBrk="1" hangingPunct="1">
              <a:buClr>
                <a:schemeClr val="tx1"/>
              </a:buClr>
            </a:pPr>
            <a:r>
              <a:rPr lang="en-US" sz="1800" b="1" dirty="0">
                <a:solidFill>
                  <a:srgbClr val="367D82"/>
                </a:solidFill>
              </a:rPr>
              <a:t>The Balance Sheet</a:t>
            </a:r>
            <a:r>
              <a:rPr lang="en-US" sz="1800" dirty="0"/>
              <a:t>:</a:t>
            </a:r>
          </a:p>
          <a:p>
            <a:pPr lvl="1" eaLnBrk="1" hangingPunct="1"/>
            <a:r>
              <a:rPr lang="en-US" sz="2000" dirty="0"/>
              <a:t>Provides a snapshot view of a company’s assets and liabilities.</a:t>
            </a:r>
          </a:p>
          <a:p>
            <a:pPr lvl="1" eaLnBrk="1" hangingPunct="1"/>
            <a:r>
              <a:rPr lang="en-US" sz="2000" dirty="0"/>
              <a:t>The Balance Sheet is as of a particular date.</a:t>
            </a:r>
          </a:p>
          <a:p>
            <a:pPr eaLnBrk="1" hangingPunct="1">
              <a:buClr>
                <a:schemeClr val="tx1"/>
              </a:buClr>
            </a:pPr>
            <a:r>
              <a:rPr lang="en-US" sz="1800" b="1" dirty="0">
                <a:solidFill>
                  <a:srgbClr val="367D82"/>
                </a:solidFill>
              </a:rPr>
              <a:t>The Income Statement</a:t>
            </a:r>
            <a:r>
              <a:rPr lang="en-US" sz="1800" dirty="0"/>
              <a:t>:</a:t>
            </a:r>
          </a:p>
          <a:p>
            <a:pPr lvl="1" eaLnBrk="1" hangingPunct="1"/>
            <a:r>
              <a:rPr lang="en-US" sz="2000" dirty="0"/>
              <a:t>Provides a summary of a firm’s revenues and expenses.</a:t>
            </a:r>
          </a:p>
          <a:p>
            <a:pPr lvl="1" eaLnBrk="1" hangingPunct="1"/>
            <a:r>
              <a:rPr lang="en-US" sz="2000" dirty="0"/>
              <a:t>The Income Statement is over a specific accounting period, usually a quarter or a year.</a:t>
            </a:r>
          </a:p>
          <a:p>
            <a:pPr eaLnBrk="1" hangingPunct="1">
              <a:buClr>
                <a:schemeClr val="tx1"/>
              </a:buClr>
            </a:pPr>
            <a:r>
              <a:rPr lang="en-US" sz="1800" b="1" dirty="0">
                <a:solidFill>
                  <a:srgbClr val="367D82"/>
                </a:solidFill>
              </a:rPr>
              <a:t>The Cash Flow Statement</a:t>
            </a:r>
            <a:r>
              <a:rPr lang="en-US" sz="1800" dirty="0"/>
              <a:t>:</a:t>
            </a:r>
          </a:p>
          <a:p>
            <a:pPr lvl="1" eaLnBrk="1" hangingPunct="1"/>
            <a:r>
              <a:rPr lang="en-US" sz="2000" dirty="0"/>
              <a:t>Is an analysis of the sources and uses of cash by the firm over an accounting period.</a:t>
            </a:r>
          </a:p>
          <a:p>
            <a:pPr lvl="1" eaLnBrk="1" hangingPunct="1"/>
            <a:r>
              <a:rPr lang="en-US" sz="2000" dirty="0"/>
              <a:t>Summarizes operating, investing, and financing cash flows.</a:t>
            </a:r>
          </a:p>
        </p:txBody>
      </p:sp>
    </p:spTree>
    <p:extLst>
      <p:ext uri="{BB962C8B-B14F-4D97-AF65-F5344CB8AC3E}">
        <p14:creationId xmlns:p14="http://schemas.microsoft.com/office/powerpoint/2010/main" val="20450604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4" name="Rectangle 12"/>
          <p:cNvSpPr>
            <a:spLocks noGrp="1" noChangeArrowheads="1"/>
          </p:cNvSpPr>
          <p:nvPr>
            <p:ph type="title"/>
          </p:nvPr>
        </p:nvSpPr>
        <p:spPr>
          <a:xfrm>
            <a:off x="-381000" y="703634"/>
            <a:ext cx="8382000" cy="914400"/>
          </a:xfrm>
        </p:spPr>
        <p:txBody>
          <a:bodyPr anchor="ctr"/>
          <a:lstStyle/>
          <a:p>
            <a:r>
              <a:rPr lang="en-US" sz="2800" dirty="0"/>
              <a:t>Financial Statements:</a:t>
            </a:r>
            <a:br>
              <a:rPr lang="en-US" sz="2800" dirty="0"/>
            </a:br>
            <a:r>
              <a:rPr lang="en-US" sz="2800" dirty="0"/>
              <a:t>The Balance Sheet</a:t>
            </a:r>
            <a:endParaRPr lang="en-US" dirty="0"/>
          </a:p>
        </p:txBody>
      </p:sp>
      <p:sp>
        <p:nvSpPr>
          <p:cNvPr id="46085" name="Rectangle 13"/>
          <p:cNvSpPr>
            <a:spLocks noGrp="1" noChangeArrowheads="1"/>
          </p:cNvSpPr>
          <p:nvPr>
            <p:ph idx="1"/>
          </p:nvPr>
        </p:nvSpPr>
        <p:spPr>
          <a:xfrm>
            <a:off x="609600" y="2057400"/>
            <a:ext cx="8305800" cy="5334000"/>
          </a:xfrm>
        </p:spPr>
        <p:txBody>
          <a:bodyPr vert="horz" wrap="square" lIns="91440" tIns="45720" rIns="91440" bIns="45720" numCol="1" anchor="t" anchorCtr="0" compatLnSpc="1">
            <a:prstTxWarp prst="textNoShape">
              <a:avLst/>
            </a:prstTxWarp>
          </a:bodyPr>
          <a:lstStyle/>
          <a:p>
            <a:r>
              <a:rPr lang="en-US" sz="2000" dirty="0"/>
              <a:t>Summary of a company’s assets, liabilities, and shareholders’ equity at a point in time</a:t>
            </a:r>
          </a:p>
          <a:p>
            <a:pPr lvl="1">
              <a:spcBef>
                <a:spcPct val="10000"/>
              </a:spcBef>
            </a:pPr>
            <a:r>
              <a:rPr lang="en-US" sz="1800" b="1" dirty="0"/>
              <a:t>Assets</a:t>
            </a:r>
            <a:r>
              <a:rPr lang="en-US" sz="1800" dirty="0"/>
              <a:t>: what the company owns (i.e. cash, inventory, accounts receivable, equipment, buildings, land)</a:t>
            </a:r>
          </a:p>
          <a:p>
            <a:pPr lvl="1">
              <a:spcBef>
                <a:spcPct val="10000"/>
              </a:spcBef>
            </a:pPr>
            <a:r>
              <a:rPr lang="en-US" sz="1800" b="1" dirty="0"/>
              <a:t>Liabilities</a:t>
            </a:r>
            <a:r>
              <a:rPr lang="en-US" sz="1800" dirty="0"/>
              <a:t>: what the company owes (i.e. bills, debt)</a:t>
            </a:r>
          </a:p>
          <a:p>
            <a:pPr lvl="1">
              <a:spcBef>
                <a:spcPct val="10000"/>
              </a:spcBef>
            </a:pPr>
            <a:r>
              <a:rPr lang="en-US" sz="1800" b="1" dirty="0"/>
              <a:t>Equity</a:t>
            </a:r>
            <a:r>
              <a:rPr lang="en-US" sz="1800" dirty="0"/>
              <a:t>: capital the stockholders have invested in </a:t>
            </a:r>
            <a:br>
              <a:rPr lang="en-US" sz="1800" dirty="0"/>
            </a:br>
            <a:r>
              <a:rPr lang="en-US" sz="1800" dirty="0"/>
              <a:t>the company</a:t>
            </a:r>
          </a:p>
          <a:p>
            <a:pPr>
              <a:spcBef>
                <a:spcPct val="40000"/>
              </a:spcBef>
            </a:pPr>
            <a:r>
              <a:rPr lang="en-US" sz="2000" dirty="0"/>
              <a:t>What are we looking for on the balance sheet?</a:t>
            </a:r>
          </a:p>
          <a:p>
            <a:pPr lvl="1">
              <a:spcBef>
                <a:spcPct val="10000"/>
              </a:spcBef>
            </a:pPr>
            <a:r>
              <a:rPr lang="en-US" sz="1800" dirty="0"/>
              <a:t>Relative amounts (large vs. small)</a:t>
            </a:r>
          </a:p>
          <a:p>
            <a:pPr lvl="1">
              <a:spcBef>
                <a:spcPct val="10000"/>
              </a:spcBef>
            </a:pPr>
            <a:r>
              <a:rPr lang="en-US" sz="1800" dirty="0"/>
              <a:t>Trends (improving vs. decreasing)</a:t>
            </a:r>
          </a:p>
        </p:txBody>
      </p:sp>
      <p:grpSp>
        <p:nvGrpSpPr>
          <p:cNvPr id="4" name="Group 7"/>
          <p:cNvGrpSpPr>
            <a:grpSpLocks/>
          </p:cNvGrpSpPr>
          <p:nvPr/>
        </p:nvGrpSpPr>
        <p:grpSpPr bwMode="auto">
          <a:xfrm>
            <a:off x="1981200" y="5212422"/>
            <a:ext cx="5105400" cy="762000"/>
            <a:chOff x="1152" y="3168"/>
            <a:chExt cx="3216" cy="480"/>
          </a:xfrm>
        </p:grpSpPr>
        <p:sp>
          <p:nvSpPr>
            <p:cNvPr id="5" name="AutoShape 2"/>
            <p:cNvSpPr>
              <a:spLocks noChangeArrowheads="1"/>
            </p:cNvSpPr>
            <p:nvPr/>
          </p:nvSpPr>
          <p:spPr bwMode="auto">
            <a:xfrm>
              <a:off x="1152" y="3168"/>
              <a:ext cx="3216" cy="480"/>
            </a:xfrm>
            <a:prstGeom prst="roundRect">
              <a:avLst>
                <a:gd name="adj" fmla="val 16667"/>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6" name="Text Box 6"/>
            <p:cNvSpPr txBox="1">
              <a:spLocks noChangeArrowheads="1"/>
            </p:cNvSpPr>
            <p:nvPr/>
          </p:nvSpPr>
          <p:spPr bwMode="auto">
            <a:xfrm>
              <a:off x="1248" y="3264"/>
              <a:ext cx="30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400">
                  <a:solidFill>
                    <a:schemeClr val="tx1"/>
                  </a:solidFill>
                  <a:latin typeface="Arial" charset="0"/>
                </a:defRPr>
              </a:lvl1pPr>
              <a:lvl2pPr marL="742950" indent="-285750">
                <a:defRPr sz="4400">
                  <a:solidFill>
                    <a:schemeClr val="tx1"/>
                  </a:solidFill>
                  <a:latin typeface="Arial" charset="0"/>
                </a:defRPr>
              </a:lvl2pPr>
              <a:lvl3pPr marL="1143000" indent="-228600">
                <a:defRPr sz="4400">
                  <a:solidFill>
                    <a:schemeClr val="tx1"/>
                  </a:solidFill>
                  <a:latin typeface="Arial" charset="0"/>
                </a:defRPr>
              </a:lvl3pPr>
              <a:lvl4pPr marL="1600200" indent="-228600">
                <a:defRPr sz="4400">
                  <a:solidFill>
                    <a:schemeClr val="tx1"/>
                  </a:solidFill>
                  <a:latin typeface="Arial" charset="0"/>
                </a:defRPr>
              </a:lvl4pPr>
              <a:lvl5pPr marL="2057400" indent="-228600">
                <a:defRPr sz="4400">
                  <a:solidFill>
                    <a:schemeClr val="tx1"/>
                  </a:solidFill>
                  <a:latin typeface="Arial" charset="0"/>
                </a:defRPr>
              </a:lvl5pPr>
              <a:lvl6pPr marL="2514600" indent="-228600" fontAlgn="base">
                <a:spcBef>
                  <a:spcPct val="0"/>
                </a:spcBef>
                <a:spcAft>
                  <a:spcPct val="0"/>
                </a:spcAft>
                <a:defRPr sz="4400">
                  <a:solidFill>
                    <a:schemeClr val="tx1"/>
                  </a:solidFill>
                  <a:latin typeface="Arial" charset="0"/>
                </a:defRPr>
              </a:lvl6pPr>
              <a:lvl7pPr marL="2971800" indent="-228600" fontAlgn="base">
                <a:spcBef>
                  <a:spcPct val="0"/>
                </a:spcBef>
                <a:spcAft>
                  <a:spcPct val="0"/>
                </a:spcAft>
                <a:defRPr sz="4400">
                  <a:solidFill>
                    <a:schemeClr val="tx1"/>
                  </a:solidFill>
                  <a:latin typeface="Arial" charset="0"/>
                </a:defRPr>
              </a:lvl7pPr>
              <a:lvl8pPr marL="3429000" indent="-228600" fontAlgn="base">
                <a:spcBef>
                  <a:spcPct val="0"/>
                </a:spcBef>
                <a:spcAft>
                  <a:spcPct val="0"/>
                </a:spcAft>
                <a:defRPr sz="4400">
                  <a:solidFill>
                    <a:schemeClr val="tx1"/>
                  </a:solidFill>
                  <a:latin typeface="Arial" charset="0"/>
                </a:defRPr>
              </a:lvl8pPr>
              <a:lvl9pPr marL="3886200" indent="-228600" fontAlgn="base">
                <a:spcBef>
                  <a:spcPct val="0"/>
                </a:spcBef>
                <a:spcAft>
                  <a:spcPct val="0"/>
                </a:spcAft>
                <a:defRPr sz="4400">
                  <a:solidFill>
                    <a:schemeClr val="tx1"/>
                  </a:solidFill>
                  <a:latin typeface="Arial" charset="0"/>
                </a:defRPr>
              </a:lvl9pPr>
            </a:lstStyle>
            <a:p>
              <a:pPr algn="ctr">
                <a:spcBef>
                  <a:spcPct val="50000"/>
                </a:spcBef>
              </a:pPr>
              <a:r>
                <a:rPr lang="en-US" sz="2400" dirty="0"/>
                <a:t>Assets = Liabilities + Equity</a:t>
              </a:r>
            </a:p>
          </p:txBody>
        </p:sp>
      </p:grpSp>
    </p:spTree>
    <p:extLst>
      <p:ext uri="{BB962C8B-B14F-4D97-AF65-F5344CB8AC3E}">
        <p14:creationId xmlns:p14="http://schemas.microsoft.com/office/powerpoint/2010/main" val="2726595584"/>
      </p:ext>
    </p:extLst>
  </p:cSld>
  <p:clrMapOvr>
    <a:masterClrMapping/>
  </p:clrMapOvr>
  <p:transition spd="med">
    <p:wipe dir="r"/>
  </p:transition>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8" name="Rectangle 2"/>
          <p:cNvSpPr>
            <a:spLocks noGrp="1" noChangeArrowheads="1"/>
          </p:cNvSpPr>
          <p:nvPr>
            <p:ph type="title"/>
          </p:nvPr>
        </p:nvSpPr>
        <p:spPr/>
        <p:txBody>
          <a:bodyPr anchor="ctr"/>
          <a:lstStyle/>
          <a:p>
            <a:r>
              <a:rPr lang="en-US" sz="2800" dirty="0"/>
              <a:t>Corporate Balance Sheet</a:t>
            </a:r>
          </a:p>
        </p:txBody>
      </p:sp>
      <p:sp>
        <p:nvSpPr>
          <p:cNvPr id="47109" name="Text Box 3"/>
          <p:cNvSpPr txBox="1">
            <a:spLocks noChangeArrowheads="1"/>
          </p:cNvSpPr>
          <p:nvPr/>
        </p:nvSpPr>
        <p:spPr bwMode="auto">
          <a:xfrm>
            <a:off x="3108325" y="20224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rgbClr val="CC3300"/>
                </a:solidFill>
                <a:latin typeface="Times New Roman" panose="02020603050405020304" pitchFamily="18" charset="0"/>
              </a:defRPr>
            </a:lvl1pPr>
            <a:lvl2pPr marL="742950" indent="-285750">
              <a:defRPr sz="2400">
                <a:solidFill>
                  <a:srgbClr val="CC3300"/>
                </a:solidFill>
                <a:latin typeface="Times New Roman" panose="02020603050405020304" pitchFamily="18" charset="0"/>
              </a:defRPr>
            </a:lvl2pPr>
            <a:lvl3pPr marL="1143000" indent="-228600">
              <a:defRPr sz="2400">
                <a:solidFill>
                  <a:srgbClr val="CC3300"/>
                </a:solidFill>
                <a:latin typeface="Times New Roman" panose="02020603050405020304" pitchFamily="18" charset="0"/>
              </a:defRPr>
            </a:lvl3pPr>
            <a:lvl4pPr marL="1600200" indent="-228600">
              <a:defRPr sz="2400">
                <a:solidFill>
                  <a:srgbClr val="CC3300"/>
                </a:solidFill>
                <a:latin typeface="Times New Roman" panose="02020603050405020304" pitchFamily="18" charset="0"/>
              </a:defRPr>
            </a:lvl4pPr>
            <a:lvl5pPr marL="2057400" indent="-228600">
              <a:defRPr sz="2400">
                <a:solidFill>
                  <a:srgbClr val="CC3300"/>
                </a:solidFill>
                <a:latin typeface="Times New Roman" panose="02020603050405020304" pitchFamily="18" charset="0"/>
              </a:defRPr>
            </a:lvl5pPr>
            <a:lvl6pPr marL="2514600" indent="-228600" eaLnBrk="0" fontAlgn="base" hangingPunct="0">
              <a:spcBef>
                <a:spcPct val="0"/>
              </a:spcBef>
              <a:spcAft>
                <a:spcPct val="0"/>
              </a:spcAft>
              <a:defRPr sz="2400">
                <a:solidFill>
                  <a:srgbClr val="CC3300"/>
                </a:solidFill>
                <a:latin typeface="Times New Roman" panose="02020603050405020304" pitchFamily="18" charset="0"/>
              </a:defRPr>
            </a:lvl6pPr>
            <a:lvl7pPr marL="2971800" indent="-228600" eaLnBrk="0" fontAlgn="base" hangingPunct="0">
              <a:spcBef>
                <a:spcPct val="0"/>
              </a:spcBef>
              <a:spcAft>
                <a:spcPct val="0"/>
              </a:spcAft>
              <a:defRPr sz="2400">
                <a:solidFill>
                  <a:srgbClr val="CC3300"/>
                </a:solidFill>
                <a:latin typeface="Times New Roman" panose="02020603050405020304" pitchFamily="18" charset="0"/>
              </a:defRPr>
            </a:lvl7pPr>
            <a:lvl8pPr marL="3429000" indent="-228600" eaLnBrk="0" fontAlgn="base" hangingPunct="0">
              <a:spcBef>
                <a:spcPct val="0"/>
              </a:spcBef>
              <a:spcAft>
                <a:spcPct val="0"/>
              </a:spcAft>
              <a:defRPr sz="2400">
                <a:solidFill>
                  <a:srgbClr val="CC3300"/>
                </a:solidFill>
                <a:latin typeface="Times New Roman" panose="02020603050405020304" pitchFamily="18" charset="0"/>
              </a:defRPr>
            </a:lvl8pPr>
            <a:lvl9pPr marL="3886200" indent="-228600" eaLnBrk="0" fontAlgn="base" hangingPunct="0">
              <a:spcBef>
                <a:spcPct val="0"/>
              </a:spcBef>
              <a:spcAft>
                <a:spcPct val="0"/>
              </a:spcAft>
              <a:defRPr sz="2400">
                <a:solidFill>
                  <a:srgbClr val="CC3300"/>
                </a:solidFill>
                <a:latin typeface="Times New Roman" panose="02020603050405020304" pitchFamily="18" charset="0"/>
              </a:defRPr>
            </a:lvl9pPr>
          </a:lstStyle>
          <a:p>
            <a:endParaRPr lang="en-US"/>
          </a:p>
        </p:txBody>
      </p:sp>
      <p:pic>
        <p:nvPicPr>
          <p:cNvPr id="47112" name="Picture 8" descr="tbl07_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875666"/>
            <a:ext cx="4953000" cy="5106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03190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32" name="Rectangle 11"/>
          <p:cNvSpPr>
            <a:spLocks noGrp="1" noChangeArrowheads="1"/>
          </p:cNvSpPr>
          <p:nvPr>
            <p:ph type="title"/>
          </p:nvPr>
        </p:nvSpPr>
        <p:spPr>
          <a:xfrm>
            <a:off x="-450715" y="640347"/>
            <a:ext cx="8382000" cy="914400"/>
          </a:xfrm>
        </p:spPr>
        <p:txBody>
          <a:bodyPr anchor="ctr"/>
          <a:lstStyle/>
          <a:p>
            <a:r>
              <a:rPr lang="en-US" sz="2800" dirty="0"/>
              <a:t>Financial Statements:</a:t>
            </a:r>
            <a:br>
              <a:rPr lang="en-US" sz="2800" dirty="0"/>
            </a:br>
            <a:r>
              <a:rPr lang="en-US" sz="2800" dirty="0"/>
              <a:t>The Income Statement</a:t>
            </a:r>
            <a:endParaRPr lang="en-US" dirty="0"/>
          </a:p>
        </p:txBody>
      </p:sp>
      <p:sp>
        <p:nvSpPr>
          <p:cNvPr id="48133" name="Rectangle 12"/>
          <p:cNvSpPr>
            <a:spLocks noGrp="1" noChangeArrowheads="1"/>
          </p:cNvSpPr>
          <p:nvPr>
            <p:ph idx="1"/>
          </p:nvPr>
        </p:nvSpPr>
        <p:spPr>
          <a:xfrm>
            <a:off x="800911" y="2133600"/>
            <a:ext cx="8305800" cy="5334000"/>
          </a:xfrm>
        </p:spPr>
        <p:txBody>
          <a:bodyPr vert="horz" wrap="square" lIns="91440" tIns="45720" rIns="91440" bIns="45720" numCol="1" anchor="t" anchorCtr="0" compatLnSpc="1">
            <a:prstTxWarp prst="textNoShape">
              <a:avLst/>
            </a:prstTxWarp>
          </a:bodyPr>
          <a:lstStyle/>
          <a:p>
            <a:pPr>
              <a:lnSpc>
                <a:spcPct val="90000"/>
              </a:lnSpc>
            </a:pPr>
            <a:r>
              <a:rPr lang="en-US" sz="1800" dirty="0"/>
              <a:t>Summary of a company’s operating results over a specific period of time, usually one year</a:t>
            </a:r>
          </a:p>
          <a:p>
            <a:pPr lvl="1">
              <a:lnSpc>
                <a:spcPct val="90000"/>
              </a:lnSpc>
              <a:spcBef>
                <a:spcPct val="10000"/>
              </a:spcBef>
            </a:pPr>
            <a:r>
              <a:rPr lang="en-US" sz="1600" b="1" dirty="0"/>
              <a:t>Revenues</a:t>
            </a:r>
            <a:r>
              <a:rPr lang="en-US" sz="1600" dirty="0"/>
              <a:t>: funds received for providing products and/or services</a:t>
            </a:r>
          </a:p>
          <a:p>
            <a:pPr lvl="1">
              <a:lnSpc>
                <a:spcPct val="90000"/>
              </a:lnSpc>
              <a:spcBef>
                <a:spcPct val="10000"/>
              </a:spcBef>
            </a:pPr>
            <a:r>
              <a:rPr lang="en-US" sz="1600" b="1" dirty="0"/>
              <a:t>Expenses</a:t>
            </a:r>
            <a:r>
              <a:rPr lang="en-US" sz="1600" dirty="0"/>
              <a:t>: funds used to pay for materials, labor, and other business costs</a:t>
            </a:r>
          </a:p>
          <a:p>
            <a:pPr lvl="1">
              <a:lnSpc>
                <a:spcPct val="90000"/>
              </a:lnSpc>
              <a:spcBef>
                <a:spcPct val="10000"/>
              </a:spcBef>
            </a:pPr>
            <a:r>
              <a:rPr lang="en-US" sz="1600" b="1" dirty="0"/>
              <a:t>Profit/Loss</a:t>
            </a:r>
            <a:r>
              <a:rPr lang="en-US" sz="1600" dirty="0"/>
              <a:t>: revenues less expenses</a:t>
            </a:r>
          </a:p>
          <a:p>
            <a:pPr>
              <a:lnSpc>
                <a:spcPct val="90000"/>
              </a:lnSpc>
              <a:spcBef>
                <a:spcPct val="50000"/>
              </a:spcBef>
            </a:pPr>
            <a:r>
              <a:rPr lang="en-US" sz="1800" dirty="0"/>
              <a:t>What are we looking for on the income statement?</a:t>
            </a:r>
          </a:p>
          <a:p>
            <a:pPr lvl="1">
              <a:lnSpc>
                <a:spcPct val="90000"/>
              </a:lnSpc>
              <a:spcBef>
                <a:spcPct val="10000"/>
              </a:spcBef>
            </a:pPr>
            <a:r>
              <a:rPr lang="en-US" sz="1600" dirty="0"/>
              <a:t>Relative amounts (large vs. small)</a:t>
            </a:r>
          </a:p>
          <a:p>
            <a:pPr lvl="1">
              <a:lnSpc>
                <a:spcPct val="90000"/>
              </a:lnSpc>
              <a:spcBef>
                <a:spcPct val="10000"/>
              </a:spcBef>
            </a:pPr>
            <a:r>
              <a:rPr lang="en-US" sz="1600" dirty="0"/>
              <a:t>Relationships (Are expenses growing faster or slower </a:t>
            </a:r>
            <a:br>
              <a:rPr lang="en-US" sz="1600" dirty="0"/>
            </a:br>
            <a:r>
              <a:rPr lang="en-US" sz="1600" dirty="0"/>
              <a:t>than revenues?)</a:t>
            </a:r>
          </a:p>
          <a:p>
            <a:pPr lvl="1">
              <a:lnSpc>
                <a:spcPct val="90000"/>
              </a:lnSpc>
              <a:spcBef>
                <a:spcPct val="10000"/>
              </a:spcBef>
            </a:pPr>
            <a:r>
              <a:rPr lang="en-US" sz="1600" dirty="0"/>
              <a:t>Trends (improving vs. decreasing)</a:t>
            </a:r>
            <a:endParaRPr lang="en-US" sz="2000" dirty="0"/>
          </a:p>
        </p:txBody>
      </p:sp>
      <p:grpSp>
        <p:nvGrpSpPr>
          <p:cNvPr id="4" name="Group 6"/>
          <p:cNvGrpSpPr>
            <a:grpSpLocks/>
          </p:cNvGrpSpPr>
          <p:nvPr/>
        </p:nvGrpSpPr>
        <p:grpSpPr bwMode="auto">
          <a:xfrm>
            <a:off x="1220821" y="4800600"/>
            <a:ext cx="6702358" cy="1219200"/>
            <a:chOff x="624" y="2400"/>
            <a:chExt cx="4896" cy="912"/>
          </a:xfrm>
        </p:grpSpPr>
        <p:sp>
          <p:nvSpPr>
            <p:cNvPr id="5" name="AutoShape 2"/>
            <p:cNvSpPr>
              <a:spLocks noChangeArrowheads="1"/>
            </p:cNvSpPr>
            <p:nvPr/>
          </p:nvSpPr>
          <p:spPr bwMode="auto">
            <a:xfrm>
              <a:off x="624" y="2400"/>
              <a:ext cx="4896" cy="912"/>
            </a:xfrm>
            <a:prstGeom prst="roundRect">
              <a:avLst>
                <a:gd name="adj" fmla="val 16667"/>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3600"/>
            </a:p>
          </p:txBody>
        </p:sp>
        <p:sp>
          <p:nvSpPr>
            <p:cNvPr id="6" name="Text Box 5"/>
            <p:cNvSpPr txBox="1">
              <a:spLocks noChangeArrowheads="1"/>
            </p:cNvSpPr>
            <p:nvPr/>
          </p:nvSpPr>
          <p:spPr bwMode="auto">
            <a:xfrm>
              <a:off x="816" y="2496"/>
              <a:ext cx="4512" cy="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400">
                  <a:solidFill>
                    <a:schemeClr val="tx1"/>
                  </a:solidFill>
                  <a:latin typeface="Arial" charset="0"/>
                </a:defRPr>
              </a:lvl1pPr>
              <a:lvl2pPr>
                <a:defRPr sz="4400">
                  <a:solidFill>
                    <a:schemeClr val="tx1"/>
                  </a:solidFill>
                  <a:latin typeface="Arial" charset="0"/>
                </a:defRPr>
              </a:lvl2pPr>
              <a:lvl3pPr marL="1143000" indent="-228600">
                <a:defRPr sz="4400">
                  <a:solidFill>
                    <a:schemeClr val="tx1"/>
                  </a:solidFill>
                  <a:latin typeface="Arial" charset="0"/>
                </a:defRPr>
              </a:lvl3pPr>
              <a:lvl4pPr marL="1600200" indent="-228600">
                <a:defRPr sz="4400">
                  <a:solidFill>
                    <a:schemeClr val="tx1"/>
                  </a:solidFill>
                  <a:latin typeface="Arial" charset="0"/>
                </a:defRPr>
              </a:lvl4pPr>
              <a:lvl5pPr marL="2057400" indent="-228600">
                <a:defRPr sz="4400">
                  <a:solidFill>
                    <a:schemeClr val="tx1"/>
                  </a:solidFill>
                  <a:latin typeface="Arial" charset="0"/>
                </a:defRPr>
              </a:lvl5pPr>
              <a:lvl6pPr marL="2514600" indent="-228600" fontAlgn="base">
                <a:spcBef>
                  <a:spcPct val="0"/>
                </a:spcBef>
                <a:spcAft>
                  <a:spcPct val="0"/>
                </a:spcAft>
                <a:defRPr sz="4400">
                  <a:solidFill>
                    <a:schemeClr val="tx1"/>
                  </a:solidFill>
                  <a:latin typeface="Arial" charset="0"/>
                </a:defRPr>
              </a:lvl6pPr>
              <a:lvl7pPr marL="2971800" indent="-228600" fontAlgn="base">
                <a:spcBef>
                  <a:spcPct val="0"/>
                </a:spcBef>
                <a:spcAft>
                  <a:spcPct val="0"/>
                </a:spcAft>
                <a:defRPr sz="4400">
                  <a:solidFill>
                    <a:schemeClr val="tx1"/>
                  </a:solidFill>
                  <a:latin typeface="Arial" charset="0"/>
                </a:defRPr>
              </a:lvl7pPr>
              <a:lvl8pPr marL="3429000" indent="-228600" fontAlgn="base">
                <a:spcBef>
                  <a:spcPct val="0"/>
                </a:spcBef>
                <a:spcAft>
                  <a:spcPct val="0"/>
                </a:spcAft>
                <a:defRPr sz="4400">
                  <a:solidFill>
                    <a:schemeClr val="tx1"/>
                  </a:solidFill>
                  <a:latin typeface="Arial" charset="0"/>
                </a:defRPr>
              </a:lvl8pPr>
              <a:lvl9pPr marL="3886200" indent="-228600" fontAlgn="base">
                <a:spcBef>
                  <a:spcPct val="0"/>
                </a:spcBef>
                <a:spcAft>
                  <a:spcPct val="0"/>
                </a:spcAft>
                <a:defRPr sz="4400">
                  <a:solidFill>
                    <a:schemeClr val="tx1"/>
                  </a:solidFill>
                  <a:latin typeface="Arial" charset="0"/>
                </a:defRPr>
              </a:lvl9pPr>
            </a:lstStyle>
            <a:p>
              <a:r>
                <a:rPr lang="en-US" sz="1600" dirty="0"/>
                <a:t> Net income    = Revenues – Expenses</a:t>
              </a:r>
              <a:br>
                <a:rPr lang="en-US" sz="1600" dirty="0"/>
              </a:br>
              <a:endParaRPr lang="en-US" sz="1600" dirty="0"/>
            </a:p>
            <a:p>
              <a:pPr lvl="1"/>
              <a:r>
                <a:rPr lang="en-US" sz="1600" dirty="0"/>
                <a:t>	          = Dividends + Addition to Retained earnings</a:t>
              </a:r>
            </a:p>
          </p:txBody>
        </p:sp>
      </p:grpSp>
    </p:spTree>
    <p:extLst>
      <p:ext uri="{BB962C8B-B14F-4D97-AF65-F5344CB8AC3E}">
        <p14:creationId xmlns:p14="http://schemas.microsoft.com/office/powerpoint/2010/main" val="65786636"/>
      </p:ext>
    </p:extLst>
  </p:cSld>
  <p:clrMapOvr>
    <a:masterClrMapping/>
  </p:clrMapOvr>
  <p:transition spd="med">
    <p:wipe dir="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6" name="Rectangle 2"/>
          <p:cNvSpPr>
            <a:spLocks noGrp="1" noChangeArrowheads="1"/>
          </p:cNvSpPr>
          <p:nvPr>
            <p:ph type="title"/>
          </p:nvPr>
        </p:nvSpPr>
        <p:spPr>
          <a:xfrm>
            <a:off x="12970" y="381000"/>
            <a:ext cx="8382000" cy="914400"/>
          </a:xfrm>
        </p:spPr>
        <p:txBody>
          <a:bodyPr anchor="ctr"/>
          <a:lstStyle/>
          <a:p>
            <a:r>
              <a:rPr lang="en-US" sz="2800" dirty="0"/>
              <a:t>Corporate Income Statement</a:t>
            </a:r>
            <a:endParaRPr lang="en-US" sz="2400" dirty="0"/>
          </a:p>
        </p:txBody>
      </p:sp>
      <p:sp>
        <p:nvSpPr>
          <p:cNvPr id="49157" name="Text Box 4"/>
          <p:cNvSpPr txBox="1">
            <a:spLocks noChangeArrowheads="1"/>
          </p:cNvSpPr>
          <p:nvPr/>
        </p:nvSpPr>
        <p:spPr bwMode="auto">
          <a:xfrm>
            <a:off x="3108325" y="20224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rgbClr val="CC3300"/>
                </a:solidFill>
                <a:latin typeface="Times New Roman" panose="02020603050405020304" pitchFamily="18" charset="0"/>
              </a:defRPr>
            </a:lvl1pPr>
            <a:lvl2pPr marL="742950" indent="-285750">
              <a:defRPr sz="2400">
                <a:solidFill>
                  <a:srgbClr val="CC3300"/>
                </a:solidFill>
                <a:latin typeface="Times New Roman" panose="02020603050405020304" pitchFamily="18" charset="0"/>
              </a:defRPr>
            </a:lvl2pPr>
            <a:lvl3pPr marL="1143000" indent="-228600">
              <a:defRPr sz="2400">
                <a:solidFill>
                  <a:srgbClr val="CC3300"/>
                </a:solidFill>
                <a:latin typeface="Times New Roman" panose="02020603050405020304" pitchFamily="18" charset="0"/>
              </a:defRPr>
            </a:lvl3pPr>
            <a:lvl4pPr marL="1600200" indent="-228600">
              <a:defRPr sz="2400">
                <a:solidFill>
                  <a:srgbClr val="CC3300"/>
                </a:solidFill>
                <a:latin typeface="Times New Roman" panose="02020603050405020304" pitchFamily="18" charset="0"/>
              </a:defRPr>
            </a:lvl4pPr>
            <a:lvl5pPr marL="2057400" indent="-228600">
              <a:defRPr sz="2400">
                <a:solidFill>
                  <a:srgbClr val="CC3300"/>
                </a:solidFill>
                <a:latin typeface="Times New Roman" panose="02020603050405020304" pitchFamily="18" charset="0"/>
              </a:defRPr>
            </a:lvl5pPr>
            <a:lvl6pPr marL="2514600" indent="-228600" eaLnBrk="0" fontAlgn="base" hangingPunct="0">
              <a:spcBef>
                <a:spcPct val="0"/>
              </a:spcBef>
              <a:spcAft>
                <a:spcPct val="0"/>
              </a:spcAft>
              <a:defRPr sz="2400">
                <a:solidFill>
                  <a:srgbClr val="CC3300"/>
                </a:solidFill>
                <a:latin typeface="Times New Roman" panose="02020603050405020304" pitchFamily="18" charset="0"/>
              </a:defRPr>
            </a:lvl6pPr>
            <a:lvl7pPr marL="2971800" indent="-228600" eaLnBrk="0" fontAlgn="base" hangingPunct="0">
              <a:spcBef>
                <a:spcPct val="0"/>
              </a:spcBef>
              <a:spcAft>
                <a:spcPct val="0"/>
              </a:spcAft>
              <a:defRPr sz="2400">
                <a:solidFill>
                  <a:srgbClr val="CC3300"/>
                </a:solidFill>
                <a:latin typeface="Times New Roman" panose="02020603050405020304" pitchFamily="18" charset="0"/>
              </a:defRPr>
            </a:lvl7pPr>
            <a:lvl8pPr marL="3429000" indent="-228600" eaLnBrk="0" fontAlgn="base" hangingPunct="0">
              <a:spcBef>
                <a:spcPct val="0"/>
              </a:spcBef>
              <a:spcAft>
                <a:spcPct val="0"/>
              </a:spcAft>
              <a:defRPr sz="2400">
                <a:solidFill>
                  <a:srgbClr val="CC3300"/>
                </a:solidFill>
                <a:latin typeface="Times New Roman" panose="02020603050405020304" pitchFamily="18" charset="0"/>
              </a:defRPr>
            </a:lvl8pPr>
            <a:lvl9pPr marL="3886200" indent="-228600" eaLnBrk="0" fontAlgn="base" hangingPunct="0">
              <a:spcBef>
                <a:spcPct val="0"/>
              </a:spcBef>
              <a:spcAft>
                <a:spcPct val="0"/>
              </a:spcAft>
              <a:defRPr sz="2400">
                <a:solidFill>
                  <a:srgbClr val="CC3300"/>
                </a:solidFill>
                <a:latin typeface="Times New Roman" panose="02020603050405020304" pitchFamily="18" charset="0"/>
              </a:defRPr>
            </a:lvl9pPr>
          </a:lstStyle>
          <a:p>
            <a:endParaRPr lang="en-US"/>
          </a:p>
        </p:txBody>
      </p:sp>
      <p:pic>
        <p:nvPicPr>
          <p:cNvPr id="49160" name="Picture 8" descr="tbl07_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1143000"/>
            <a:ext cx="6934200"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4318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80" name="Rectangle 7"/>
          <p:cNvSpPr>
            <a:spLocks noGrp="1" noChangeArrowheads="1"/>
          </p:cNvSpPr>
          <p:nvPr>
            <p:ph type="title"/>
          </p:nvPr>
        </p:nvSpPr>
        <p:spPr>
          <a:xfrm>
            <a:off x="76200" y="685800"/>
            <a:ext cx="8382000" cy="914400"/>
          </a:xfrm>
        </p:spPr>
        <p:txBody>
          <a:bodyPr anchor="ctr"/>
          <a:lstStyle/>
          <a:p>
            <a:r>
              <a:rPr lang="en-US" sz="2800" dirty="0"/>
              <a:t>Financial Statements:</a:t>
            </a:r>
            <a:br>
              <a:rPr lang="en-US" sz="2800" dirty="0"/>
            </a:br>
            <a:r>
              <a:rPr lang="en-US" sz="2800" dirty="0"/>
              <a:t>The Statement of Cash Flows</a:t>
            </a:r>
            <a:endParaRPr lang="en-US" dirty="0"/>
          </a:p>
        </p:txBody>
      </p:sp>
      <p:sp>
        <p:nvSpPr>
          <p:cNvPr id="50181" name="Rectangle 8"/>
          <p:cNvSpPr>
            <a:spLocks noGrp="1" noChangeArrowheads="1"/>
          </p:cNvSpPr>
          <p:nvPr>
            <p:ph idx="1"/>
          </p:nvPr>
        </p:nvSpPr>
        <p:spPr>
          <a:xfrm>
            <a:off x="457200" y="1981200"/>
            <a:ext cx="8229600" cy="5334000"/>
          </a:xfrm>
        </p:spPr>
        <p:txBody>
          <a:bodyPr vert="horz" wrap="square" lIns="91440" tIns="45720" rIns="91440" bIns="45720" numCol="1" anchor="t" anchorCtr="0" compatLnSpc="1">
            <a:prstTxWarp prst="textNoShape">
              <a:avLst/>
            </a:prstTxWarp>
            <a:noAutofit/>
          </a:bodyPr>
          <a:lstStyle/>
          <a:p>
            <a:r>
              <a:rPr lang="en-US" sz="1400" b="1" dirty="0"/>
              <a:t>Summary of a company’s cash flows and other events that caused changes in company’s cash</a:t>
            </a:r>
          </a:p>
          <a:p>
            <a:pPr lvl="1">
              <a:spcBef>
                <a:spcPct val="10000"/>
              </a:spcBef>
            </a:pPr>
            <a:r>
              <a:rPr lang="en-US" sz="1200" b="1" dirty="0"/>
              <a:t>Sources of Cash: proceeds from sale of products/ services, sales of equipment, borrowing money, sale of stock</a:t>
            </a:r>
          </a:p>
          <a:p>
            <a:pPr lvl="1">
              <a:spcBef>
                <a:spcPct val="10000"/>
              </a:spcBef>
            </a:pPr>
            <a:r>
              <a:rPr lang="en-US" sz="1200" b="1" dirty="0"/>
              <a:t>Use of Cash: payment of wages and/or materials, payment of operating expenses, purchases of equipment, payment of debt, payment of dividends</a:t>
            </a:r>
          </a:p>
          <a:p>
            <a:pPr lvl="1">
              <a:spcBef>
                <a:spcPct val="10000"/>
              </a:spcBef>
            </a:pPr>
            <a:endParaRPr lang="en-US" sz="1200" b="1" dirty="0"/>
          </a:p>
          <a:p>
            <a:pPr eaLnBrk="1" hangingPunct="1">
              <a:lnSpc>
                <a:spcPct val="90000"/>
              </a:lnSpc>
            </a:pPr>
            <a:r>
              <a:rPr lang="en-US" sz="1400" b="1" i="1" u="sng" dirty="0">
                <a:solidFill>
                  <a:srgbClr val="660066"/>
                </a:solidFill>
              </a:rPr>
              <a:t>Net Income</a:t>
            </a:r>
            <a:r>
              <a:rPr lang="en-US" sz="1400" b="1" i="1" u="sng" dirty="0"/>
              <a:t> </a:t>
            </a:r>
            <a:r>
              <a:rPr lang="en-US" sz="1400" b="1" u="sng" dirty="0"/>
              <a:t>does not equal cash flow.</a:t>
            </a:r>
          </a:p>
          <a:p>
            <a:pPr lvl="1" eaLnBrk="1" hangingPunct="1">
              <a:lnSpc>
                <a:spcPct val="90000"/>
              </a:lnSpc>
            </a:pPr>
            <a:r>
              <a:rPr lang="en-US" sz="1200" b="1" dirty="0"/>
              <a:t>Net income contains </a:t>
            </a:r>
            <a:r>
              <a:rPr lang="en-US" sz="1200" b="1" dirty="0">
                <a:solidFill>
                  <a:srgbClr val="367D82"/>
                </a:solidFill>
              </a:rPr>
              <a:t>non-cash</a:t>
            </a:r>
            <a:r>
              <a:rPr lang="en-US" sz="1200" b="1" dirty="0"/>
              <a:t> items.</a:t>
            </a:r>
            <a:r>
              <a:rPr lang="en-US" sz="1200" b="1" i="1" dirty="0"/>
              <a:t> </a:t>
            </a:r>
          </a:p>
          <a:p>
            <a:pPr lvl="1" eaLnBrk="1" hangingPunct="1">
              <a:lnSpc>
                <a:spcPct val="90000"/>
              </a:lnSpc>
            </a:pPr>
            <a:r>
              <a:rPr lang="en-US" sz="1200" b="1" dirty="0">
                <a:solidFill>
                  <a:srgbClr val="367D82"/>
                </a:solidFill>
              </a:rPr>
              <a:t>Non-cash</a:t>
            </a:r>
            <a:r>
              <a:rPr lang="en-US" sz="1200" b="1" dirty="0"/>
              <a:t> items are income and expenses not realized in cash form.</a:t>
            </a:r>
          </a:p>
          <a:p>
            <a:pPr lvl="1" eaLnBrk="1" hangingPunct="1">
              <a:lnSpc>
                <a:spcPct val="90000"/>
              </a:lnSpc>
            </a:pPr>
            <a:r>
              <a:rPr lang="en-US" sz="1200" b="1" dirty="0">
                <a:solidFill>
                  <a:srgbClr val="367D82"/>
                </a:solidFill>
              </a:rPr>
              <a:t>Depreciation</a:t>
            </a:r>
            <a:r>
              <a:rPr lang="en-US" sz="1200" b="1" dirty="0"/>
              <a:t> can be a significant </a:t>
            </a:r>
            <a:r>
              <a:rPr lang="en-US" sz="1200" b="1" dirty="0">
                <a:solidFill>
                  <a:srgbClr val="367D82"/>
                </a:solidFill>
              </a:rPr>
              <a:t>non-cash</a:t>
            </a:r>
            <a:r>
              <a:rPr lang="en-US" sz="1200" b="1" dirty="0">
                <a:solidFill>
                  <a:srgbClr val="008000"/>
                </a:solidFill>
              </a:rPr>
              <a:t> </a:t>
            </a:r>
            <a:r>
              <a:rPr lang="en-US" sz="1200" b="1" dirty="0"/>
              <a:t>item.</a:t>
            </a:r>
            <a:endParaRPr lang="en-US" sz="1600" b="1" dirty="0"/>
          </a:p>
          <a:p>
            <a:pPr eaLnBrk="1" hangingPunct="1">
              <a:lnSpc>
                <a:spcPct val="90000"/>
              </a:lnSpc>
            </a:pPr>
            <a:r>
              <a:rPr lang="en-US" sz="1400" b="1" i="1" dirty="0">
                <a:solidFill>
                  <a:srgbClr val="660066"/>
                </a:solidFill>
              </a:rPr>
              <a:t>Cash flow</a:t>
            </a:r>
            <a:r>
              <a:rPr lang="en-US" sz="1400" b="1" dirty="0"/>
              <a:t> represents all income realized in cash form.</a:t>
            </a:r>
          </a:p>
          <a:p>
            <a:pPr lvl="1" eaLnBrk="1" hangingPunct="1">
              <a:lnSpc>
                <a:spcPct val="90000"/>
              </a:lnSpc>
            </a:pPr>
            <a:r>
              <a:rPr lang="en-US" sz="1200" b="1" dirty="0"/>
              <a:t>Adjusting net income for non-cash items yields </a:t>
            </a:r>
            <a:r>
              <a:rPr lang="en-US" sz="1200" b="1" dirty="0">
                <a:solidFill>
                  <a:srgbClr val="367D82"/>
                </a:solidFill>
              </a:rPr>
              <a:t>Operating Cash</a:t>
            </a:r>
            <a:r>
              <a:rPr lang="en-US" sz="1200" b="1" dirty="0">
                <a:solidFill>
                  <a:srgbClr val="000099"/>
                </a:solidFill>
              </a:rPr>
              <a:t> </a:t>
            </a:r>
            <a:r>
              <a:rPr lang="en-US" sz="1200" b="1" dirty="0">
                <a:solidFill>
                  <a:srgbClr val="367D82"/>
                </a:solidFill>
              </a:rPr>
              <a:t>Flow</a:t>
            </a:r>
            <a:r>
              <a:rPr lang="en-US" sz="1200" b="1" dirty="0"/>
              <a:t>.</a:t>
            </a:r>
          </a:p>
          <a:p>
            <a:pPr lvl="1" eaLnBrk="1" hangingPunct="1">
              <a:lnSpc>
                <a:spcPct val="90000"/>
              </a:lnSpc>
            </a:pPr>
            <a:r>
              <a:rPr lang="en-US" sz="1200" b="1" dirty="0">
                <a:solidFill>
                  <a:srgbClr val="367D82"/>
                </a:solidFill>
              </a:rPr>
              <a:t>Investment Cash Flow</a:t>
            </a:r>
            <a:r>
              <a:rPr lang="en-US" sz="1200" b="1" dirty="0"/>
              <a:t> includes any purchases or sales of fixed assets and investments. </a:t>
            </a:r>
          </a:p>
          <a:p>
            <a:pPr lvl="1" eaLnBrk="1" hangingPunct="1">
              <a:lnSpc>
                <a:spcPct val="90000"/>
              </a:lnSpc>
            </a:pPr>
            <a:r>
              <a:rPr lang="en-US" sz="1200" b="1" dirty="0">
                <a:solidFill>
                  <a:srgbClr val="367D82"/>
                </a:solidFill>
              </a:rPr>
              <a:t>Financing Cash Flow</a:t>
            </a:r>
            <a:r>
              <a:rPr lang="en-US" sz="1200" b="1" dirty="0">
                <a:solidFill>
                  <a:srgbClr val="000099"/>
                </a:solidFill>
              </a:rPr>
              <a:t> </a:t>
            </a:r>
            <a:r>
              <a:rPr lang="en-US" sz="1200" b="1" dirty="0"/>
              <a:t>includes funds raised by issuing securities or expended by repurchasing outstanding securities.</a:t>
            </a:r>
          </a:p>
          <a:p>
            <a:pPr>
              <a:spcBef>
                <a:spcPct val="50000"/>
              </a:spcBef>
            </a:pPr>
            <a:r>
              <a:rPr lang="en-US" sz="1400" b="1" dirty="0"/>
              <a:t>What are we looking for on the cash flow statement?</a:t>
            </a:r>
          </a:p>
          <a:p>
            <a:pPr lvl="1">
              <a:spcBef>
                <a:spcPct val="10000"/>
              </a:spcBef>
            </a:pPr>
            <a:r>
              <a:rPr lang="en-US" sz="1200" b="1" dirty="0"/>
              <a:t>Relative amounts (more cash or less cash)</a:t>
            </a:r>
          </a:p>
          <a:p>
            <a:pPr lvl="1">
              <a:spcBef>
                <a:spcPct val="10000"/>
              </a:spcBef>
            </a:pPr>
            <a:r>
              <a:rPr lang="en-US" sz="1200" b="1" dirty="0"/>
              <a:t>Liquidity</a:t>
            </a:r>
          </a:p>
          <a:p>
            <a:pPr lvl="1">
              <a:spcBef>
                <a:spcPct val="10000"/>
              </a:spcBef>
            </a:pPr>
            <a:r>
              <a:rPr lang="en-US" sz="1200" b="1" dirty="0"/>
              <a:t>Trends (improving vs. decreasing)</a:t>
            </a:r>
          </a:p>
        </p:txBody>
      </p:sp>
    </p:spTree>
    <p:extLst>
      <p:ext uri="{BB962C8B-B14F-4D97-AF65-F5344CB8AC3E}">
        <p14:creationId xmlns:p14="http://schemas.microsoft.com/office/powerpoint/2010/main" val="1313854786"/>
      </p:ext>
    </p:extLst>
  </p:cSld>
  <p:clrMapOvr>
    <a:masterClrMapping/>
  </p:clrMapOvr>
  <p:transition spd="med">
    <p:wipe dir="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4" name="Rectangle 2"/>
          <p:cNvSpPr>
            <a:spLocks noGrp="1" noChangeArrowheads="1"/>
          </p:cNvSpPr>
          <p:nvPr>
            <p:ph type="title"/>
          </p:nvPr>
        </p:nvSpPr>
        <p:spPr>
          <a:xfrm>
            <a:off x="-32426" y="533400"/>
            <a:ext cx="8382000" cy="914400"/>
          </a:xfrm>
        </p:spPr>
        <p:txBody>
          <a:bodyPr anchor="ctr"/>
          <a:lstStyle/>
          <a:p>
            <a:r>
              <a:rPr lang="en-US" sz="2800" dirty="0"/>
              <a:t>Statement of Cash Flows</a:t>
            </a:r>
            <a:endParaRPr lang="en-US" sz="2400" dirty="0"/>
          </a:p>
        </p:txBody>
      </p:sp>
      <p:sp>
        <p:nvSpPr>
          <p:cNvPr id="51205" name="Text Box 3"/>
          <p:cNvSpPr txBox="1">
            <a:spLocks noChangeArrowheads="1"/>
          </p:cNvSpPr>
          <p:nvPr/>
        </p:nvSpPr>
        <p:spPr bwMode="auto">
          <a:xfrm>
            <a:off x="3108325" y="20224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rgbClr val="CC3300"/>
                </a:solidFill>
                <a:latin typeface="Times New Roman" panose="02020603050405020304" pitchFamily="18" charset="0"/>
              </a:defRPr>
            </a:lvl1pPr>
            <a:lvl2pPr marL="742950" indent="-285750">
              <a:defRPr sz="2400">
                <a:solidFill>
                  <a:srgbClr val="CC3300"/>
                </a:solidFill>
                <a:latin typeface="Times New Roman" panose="02020603050405020304" pitchFamily="18" charset="0"/>
              </a:defRPr>
            </a:lvl2pPr>
            <a:lvl3pPr marL="1143000" indent="-228600">
              <a:defRPr sz="2400">
                <a:solidFill>
                  <a:srgbClr val="CC3300"/>
                </a:solidFill>
                <a:latin typeface="Times New Roman" panose="02020603050405020304" pitchFamily="18" charset="0"/>
              </a:defRPr>
            </a:lvl3pPr>
            <a:lvl4pPr marL="1600200" indent="-228600">
              <a:defRPr sz="2400">
                <a:solidFill>
                  <a:srgbClr val="CC3300"/>
                </a:solidFill>
                <a:latin typeface="Times New Roman" panose="02020603050405020304" pitchFamily="18" charset="0"/>
              </a:defRPr>
            </a:lvl4pPr>
            <a:lvl5pPr marL="2057400" indent="-228600">
              <a:defRPr sz="2400">
                <a:solidFill>
                  <a:srgbClr val="CC3300"/>
                </a:solidFill>
                <a:latin typeface="Times New Roman" panose="02020603050405020304" pitchFamily="18" charset="0"/>
              </a:defRPr>
            </a:lvl5pPr>
            <a:lvl6pPr marL="2514600" indent="-228600" eaLnBrk="0" fontAlgn="base" hangingPunct="0">
              <a:spcBef>
                <a:spcPct val="0"/>
              </a:spcBef>
              <a:spcAft>
                <a:spcPct val="0"/>
              </a:spcAft>
              <a:defRPr sz="2400">
                <a:solidFill>
                  <a:srgbClr val="CC3300"/>
                </a:solidFill>
                <a:latin typeface="Times New Roman" panose="02020603050405020304" pitchFamily="18" charset="0"/>
              </a:defRPr>
            </a:lvl6pPr>
            <a:lvl7pPr marL="2971800" indent="-228600" eaLnBrk="0" fontAlgn="base" hangingPunct="0">
              <a:spcBef>
                <a:spcPct val="0"/>
              </a:spcBef>
              <a:spcAft>
                <a:spcPct val="0"/>
              </a:spcAft>
              <a:defRPr sz="2400">
                <a:solidFill>
                  <a:srgbClr val="CC3300"/>
                </a:solidFill>
                <a:latin typeface="Times New Roman" panose="02020603050405020304" pitchFamily="18" charset="0"/>
              </a:defRPr>
            </a:lvl7pPr>
            <a:lvl8pPr marL="3429000" indent="-228600" eaLnBrk="0" fontAlgn="base" hangingPunct="0">
              <a:spcBef>
                <a:spcPct val="0"/>
              </a:spcBef>
              <a:spcAft>
                <a:spcPct val="0"/>
              </a:spcAft>
              <a:defRPr sz="2400">
                <a:solidFill>
                  <a:srgbClr val="CC3300"/>
                </a:solidFill>
                <a:latin typeface="Times New Roman" panose="02020603050405020304" pitchFamily="18" charset="0"/>
              </a:defRPr>
            </a:lvl8pPr>
            <a:lvl9pPr marL="3886200" indent="-228600" eaLnBrk="0" fontAlgn="base" hangingPunct="0">
              <a:spcBef>
                <a:spcPct val="0"/>
              </a:spcBef>
              <a:spcAft>
                <a:spcPct val="0"/>
              </a:spcAft>
              <a:defRPr sz="2400">
                <a:solidFill>
                  <a:srgbClr val="CC3300"/>
                </a:solidFill>
                <a:latin typeface="Times New Roman" panose="02020603050405020304" pitchFamily="18" charset="0"/>
              </a:defRPr>
            </a:lvl9pPr>
          </a:lstStyle>
          <a:p>
            <a:endParaRPr lang="en-US"/>
          </a:p>
        </p:txBody>
      </p:sp>
      <p:pic>
        <p:nvPicPr>
          <p:cNvPr id="51208" name="Picture 8" descr="tbl07_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5235" y="1295400"/>
            <a:ext cx="5765929" cy="4495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92525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8" name="Rectangle 5"/>
          <p:cNvSpPr>
            <a:spLocks noGrp="1" noChangeArrowheads="1"/>
          </p:cNvSpPr>
          <p:nvPr>
            <p:ph type="title"/>
          </p:nvPr>
        </p:nvSpPr>
        <p:spPr>
          <a:xfrm>
            <a:off x="1066800" y="807396"/>
            <a:ext cx="8382000" cy="914400"/>
          </a:xfrm>
        </p:spPr>
        <p:txBody>
          <a:bodyPr anchor="ctr"/>
          <a:lstStyle/>
          <a:p>
            <a:r>
              <a:rPr lang="en-US" dirty="0"/>
              <a:t>Sources for Financial Statements</a:t>
            </a:r>
          </a:p>
        </p:txBody>
      </p:sp>
      <p:sp>
        <p:nvSpPr>
          <p:cNvPr id="52229" name="Rectangle 6"/>
          <p:cNvSpPr>
            <a:spLocks noGrp="1" noChangeArrowheads="1"/>
          </p:cNvSpPr>
          <p:nvPr>
            <p:ph idx="1"/>
          </p:nvPr>
        </p:nvSpPr>
        <p:spPr>
          <a:xfrm>
            <a:off x="609600" y="1752600"/>
            <a:ext cx="8382000" cy="5334000"/>
          </a:xfrm>
        </p:spPr>
        <p:txBody>
          <a:bodyPr vert="horz" wrap="square" lIns="91440" tIns="45720" rIns="91440" bIns="45720" numCol="1" anchor="t" anchorCtr="0" compatLnSpc="1">
            <a:prstTxWarp prst="textNoShape">
              <a:avLst/>
            </a:prstTxWarp>
            <a:noAutofit/>
          </a:bodyPr>
          <a:lstStyle/>
          <a:p>
            <a:pPr eaLnBrk="1" hangingPunct="1"/>
            <a:endParaRPr lang="en-US" sz="1600" dirty="0"/>
          </a:p>
          <a:p>
            <a:pPr eaLnBrk="1" hangingPunct="1"/>
            <a:r>
              <a:rPr lang="en-US" sz="1600" dirty="0"/>
              <a:t>The Securities and Exchange Commission (SEC) requires companies to prepare and submit regular reports</a:t>
            </a:r>
          </a:p>
          <a:p>
            <a:pPr lvl="1" eaLnBrk="1" hangingPunct="1"/>
            <a:r>
              <a:rPr lang="en-US" sz="1400" dirty="0"/>
              <a:t>These reports are freely made available  through the Electronic Data Gathering and Retrieval (EDGAR) archives </a:t>
            </a:r>
            <a:r>
              <a:rPr lang="en-US" sz="800" dirty="0"/>
              <a:t> </a:t>
            </a:r>
            <a:r>
              <a:rPr lang="en-US" sz="1400" dirty="0"/>
              <a:t>(www.sec.gov)</a:t>
            </a:r>
          </a:p>
          <a:p>
            <a:pPr lvl="1" eaLnBrk="1" hangingPunct="1"/>
            <a:r>
              <a:rPr lang="en-US" sz="1400" b="1" dirty="0">
                <a:solidFill>
                  <a:srgbClr val="FF0000"/>
                </a:solidFill>
              </a:rPr>
              <a:t>10K: Annual company report filed with the SEC.</a:t>
            </a:r>
          </a:p>
          <a:p>
            <a:pPr lvl="1" eaLnBrk="1" hangingPunct="1"/>
            <a:r>
              <a:rPr lang="en-US" sz="1400" b="1" dirty="0">
                <a:solidFill>
                  <a:srgbClr val="FF0000"/>
                </a:solidFill>
              </a:rPr>
              <a:t>10Q: Quarterly updates of 10K reports</a:t>
            </a:r>
            <a:r>
              <a:rPr lang="en-US" sz="1400" dirty="0"/>
              <a:t>.</a:t>
            </a:r>
            <a:endParaRPr lang="en-US" sz="1600" dirty="0"/>
          </a:p>
          <a:p>
            <a:pPr>
              <a:spcBef>
                <a:spcPct val="40000"/>
              </a:spcBef>
            </a:pPr>
            <a:r>
              <a:rPr lang="en-US" sz="1600" dirty="0"/>
              <a:t>Securities &amp; Exchange Commission </a:t>
            </a:r>
          </a:p>
          <a:p>
            <a:pPr>
              <a:spcBef>
                <a:spcPct val="40000"/>
              </a:spcBef>
            </a:pPr>
            <a:r>
              <a:rPr lang="en-US" sz="1600" i="1" dirty="0"/>
              <a:t>Standard &amp; Poor’s</a:t>
            </a:r>
            <a:r>
              <a:rPr lang="en-US" sz="1600" dirty="0"/>
              <a:t> or </a:t>
            </a:r>
            <a:r>
              <a:rPr lang="en-US" sz="1600" i="1" dirty="0"/>
              <a:t>Moody Reports</a:t>
            </a:r>
            <a:endParaRPr lang="en-US" sz="1600" dirty="0"/>
          </a:p>
          <a:p>
            <a:pPr>
              <a:spcBef>
                <a:spcPct val="40000"/>
              </a:spcBef>
            </a:pPr>
            <a:r>
              <a:rPr lang="en-US" sz="1600" dirty="0"/>
              <a:t>Internet financial portals and brokerage firm reports</a:t>
            </a:r>
          </a:p>
          <a:p>
            <a:pPr eaLnBrk="1" hangingPunct="1"/>
            <a:r>
              <a:rPr lang="en-US" sz="1600" dirty="0"/>
              <a:t>Also, the SEC </a:t>
            </a:r>
            <a:r>
              <a:rPr lang="en-US" sz="1600" i="1" dirty="0"/>
              <a:t>Regulation FD</a:t>
            </a:r>
            <a:r>
              <a:rPr lang="en-US" sz="1600" dirty="0"/>
              <a:t> (</a:t>
            </a:r>
            <a:r>
              <a:rPr lang="en-US" sz="1600" i="1" dirty="0"/>
              <a:t>Fair Disclosure</a:t>
            </a:r>
            <a:r>
              <a:rPr lang="en-US" sz="1600" dirty="0"/>
              <a:t>) requires companies making a public disclosure of </a:t>
            </a:r>
            <a:r>
              <a:rPr lang="en-US" sz="1600" b="1" dirty="0">
                <a:solidFill>
                  <a:srgbClr val="367D82"/>
                </a:solidFill>
              </a:rPr>
              <a:t>material</a:t>
            </a:r>
            <a:r>
              <a:rPr lang="en-US" sz="1600" dirty="0">
                <a:solidFill>
                  <a:srgbClr val="367D82"/>
                </a:solidFill>
              </a:rPr>
              <a:t> </a:t>
            </a:r>
            <a:r>
              <a:rPr lang="en-US" sz="1600" b="1" dirty="0">
                <a:solidFill>
                  <a:srgbClr val="367D82"/>
                </a:solidFill>
              </a:rPr>
              <a:t>nonpublic</a:t>
            </a:r>
            <a:r>
              <a:rPr lang="en-US" sz="1600" dirty="0">
                <a:solidFill>
                  <a:srgbClr val="367D82"/>
                </a:solidFill>
              </a:rPr>
              <a:t> </a:t>
            </a:r>
            <a:r>
              <a:rPr lang="en-US" sz="1600" b="1" dirty="0">
                <a:solidFill>
                  <a:srgbClr val="367D82"/>
                </a:solidFill>
              </a:rPr>
              <a:t>information</a:t>
            </a:r>
            <a:r>
              <a:rPr lang="en-US" sz="1600" dirty="0"/>
              <a:t> to do so fairly without preferential recipients.</a:t>
            </a:r>
          </a:p>
          <a:p>
            <a:pPr lvl="1" eaLnBrk="1" hangingPunct="1"/>
            <a:r>
              <a:rPr lang="en-US" sz="1400" b="1" dirty="0">
                <a:solidFill>
                  <a:srgbClr val="367D82"/>
                </a:solidFill>
              </a:rPr>
              <a:t>Material</a:t>
            </a:r>
            <a:r>
              <a:rPr lang="en-US" sz="1400" dirty="0">
                <a:solidFill>
                  <a:srgbClr val="367D82"/>
                </a:solidFill>
              </a:rPr>
              <a:t> </a:t>
            </a:r>
            <a:r>
              <a:rPr lang="en-US" sz="1400" b="1" dirty="0">
                <a:solidFill>
                  <a:srgbClr val="367D82"/>
                </a:solidFill>
              </a:rPr>
              <a:t>nonpublic</a:t>
            </a:r>
            <a:r>
              <a:rPr lang="en-US" sz="1400" dirty="0">
                <a:solidFill>
                  <a:srgbClr val="367D82"/>
                </a:solidFill>
              </a:rPr>
              <a:t> </a:t>
            </a:r>
            <a:r>
              <a:rPr lang="en-US" sz="1400" b="1" dirty="0">
                <a:solidFill>
                  <a:srgbClr val="367D82"/>
                </a:solidFill>
              </a:rPr>
              <a:t>information</a:t>
            </a:r>
            <a:r>
              <a:rPr lang="en-US" sz="1400" b="1" dirty="0">
                <a:solidFill>
                  <a:srgbClr val="000099"/>
                </a:solidFill>
              </a:rPr>
              <a:t> </a:t>
            </a:r>
            <a:r>
              <a:rPr lang="en-US" sz="1400" dirty="0"/>
              <a:t>is previously unknown information that could reasonably be expected to affect the price of a security. </a:t>
            </a:r>
          </a:p>
          <a:p>
            <a:pPr lvl="1" eaLnBrk="1" hangingPunct="1"/>
            <a:r>
              <a:rPr lang="en-US" sz="1400" dirty="0"/>
              <a:t>Most companies satisfy Regulation FD by distributing important announcements via e-mail alerts to those who register for the service at the company’s website (look in the </a:t>
            </a:r>
            <a:r>
              <a:rPr lang="en-US" sz="1400" dirty="0">
                <a:solidFill>
                  <a:srgbClr val="FF0000"/>
                </a:solidFill>
              </a:rPr>
              <a:t>investor relations </a:t>
            </a:r>
            <a:r>
              <a:rPr lang="en-US" sz="1400" dirty="0"/>
              <a:t>section).</a:t>
            </a:r>
          </a:p>
          <a:p>
            <a:pPr>
              <a:spcBef>
                <a:spcPct val="40000"/>
              </a:spcBef>
            </a:pPr>
            <a:endParaRPr lang="en-US" sz="1100" dirty="0"/>
          </a:p>
        </p:txBody>
      </p:sp>
    </p:spTree>
    <p:extLst>
      <p:ext uri="{BB962C8B-B14F-4D97-AF65-F5344CB8AC3E}">
        <p14:creationId xmlns:p14="http://schemas.microsoft.com/office/powerpoint/2010/main" val="1735849856"/>
      </p:ext>
    </p:extLst>
  </p:cSld>
  <p:clrMapOvr>
    <a:masterClrMapping/>
  </p:clrMapOvr>
  <p:transition spd="med">
    <p:wipe dir="r"/>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2" name="Rectangle 8"/>
          <p:cNvSpPr>
            <a:spLocks noGrp="1" noChangeArrowheads="1"/>
          </p:cNvSpPr>
          <p:nvPr>
            <p:ph type="title"/>
          </p:nvPr>
        </p:nvSpPr>
        <p:spPr>
          <a:xfrm>
            <a:off x="-228600" y="838200"/>
            <a:ext cx="8382000" cy="914400"/>
          </a:xfrm>
        </p:spPr>
        <p:txBody>
          <a:bodyPr anchor="ctr"/>
          <a:lstStyle/>
          <a:p>
            <a:r>
              <a:rPr lang="en-US" dirty="0"/>
              <a:t>Key Financial Ratios</a:t>
            </a:r>
          </a:p>
        </p:txBody>
      </p:sp>
      <p:sp>
        <p:nvSpPr>
          <p:cNvPr id="53253" name="Rectangle 9"/>
          <p:cNvSpPr>
            <a:spLocks noGrp="1" noChangeArrowheads="1"/>
          </p:cNvSpPr>
          <p:nvPr>
            <p:ph idx="1"/>
          </p:nvPr>
        </p:nvSpPr>
        <p:spPr>
          <a:xfrm>
            <a:off x="495300" y="1981200"/>
            <a:ext cx="8305800" cy="5334000"/>
          </a:xfrm>
        </p:spPr>
        <p:txBody>
          <a:bodyPr vert="horz" wrap="square" lIns="91440" tIns="45720" rIns="91440" bIns="45720" numCol="1" anchor="t" anchorCtr="0" compatLnSpc="1">
            <a:prstTxWarp prst="textNoShape">
              <a:avLst/>
            </a:prstTxWarp>
          </a:bodyPr>
          <a:lstStyle/>
          <a:p>
            <a:pPr>
              <a:lnSpc>
                <a:spcPct val="90000"/>
              </a:lnSpc>
            </a:pPr>
            <a:endParaRPr lang="en-US" dirty="0"/>
          </a:p>
          <a:p>
            <a:pPr>
              <a:lnSpc>
                <a:spcPct val="90000"/>
              </a:lnSpc>
            </a:pPr>
            <a:r>
              <a:rPr lang="en-US" dirty="0"/>
              <a:t>Study of the relationships between financial statement accounts</a:t>
            </a:r>
          </a:p>
          <a:p>
            <a:pPr>
              <a:lnSpc>
                <a:spcPct val="90000"/>
              </a:lnSpc>
              <a:spcBef>
                <a:spcPct val="40000"/>
              </a:spcBef>
            </a:pPr>
            <a:r>
              <a:rPr lang="en-US" dirty="0"/>
              <a:t>Purpose is to develop information about the past that can be used to get a handle on the future</a:t>
            </a:r>
          </a:p>
          <a:p>
            <a:pPr lvl="1">
              <a:lnSpc>
                <a:spcPct val="90000"/>
              </a:lnSpc>
            </a:pPr>
            <a:r>
              <a:rPr lang="en-US" sz="1800" dirty="0"/>
              <a:t>“X-rays” of the financial statements to look for meaningful relationships between numbers</a:t>
            </a:r>
          </a:p>
          <a:p>
            <a:pPr lvl="1">
              <a:lnSpc>
                <a:spcPct val="90000"/>
              </a:lnSpc>
              <a:spcBef>
                <a:spcPct val="10000"/>
              </a:spcBef>
            </a:pPr>
            <a:r>
              <a:rPr lang="en-US" sz="1800" dirty="0"/>
              <a:t>Looks at company’s </a:t>
            </a:r>
            <a:r>
              <a:rPr lang="en-US" sz="1800" dirty="0">
                <a:solidFill>
                  <a:srgbClr val="FF0000"/>
                </a:solidFill>
              </a:rPr>
              <a:t>historical trends </a:t>
            </a:r>
            <a:r>
              <a:rPr lang="en-US" sz="1800" dirty="0"/>
              <a:t>to see if improving or declining</a:t>
            </a:r>
          </a:p>
          <a:p>
            <a:pPr lvl="1">
              <a:lnSpc>
                <a:spcPct val="90000"/>
              </a:lnSpc>
              <a:spcBef>
                <a:spcPct val="10000"/>
              </a:spcBef>
            </a:pPr>
            <a:r>
              <a:rPr lang="en-US" sz="1800" dirty="0"/>
              <a:t>Looks at </a:t>
            </a:r>
            <a:r>
              <a:rPr lang="en-US" sz="1800" dirty="0">
                <a:solidFill>
                  <a:srgbClr val="FF0000"/>
                </a:solidFill>
              </a:rPr>
              <a:t>industry standards </a:t>
            </a:r>
            <a:r>
              <a:rPr lang="en-US" sz="1800" dirty="0"/>
              <a:t>to see how company compares to competitors</a:t>
            </a:r>
          </a:p>
        </p:txBody>
      </p:sp>
    </p:spTree>
    <p:extLst>
      <p:ext uri="{BB962C8B-B14F-4D97-AF65-F5344CB8AC3E}">
        <p14:creationId xmlns:p14="http://schemas.microsoft.com/office/powerpoint/2010/main" val="2394287872"/>
      </p:ext>
    </p:extLst>
  </p:cSld>
  <p:clrMapOvr>
    <a:masterClrMapping/>
  </p:clrMapOvr>
  <p:transition spd="med">
    <p:wipe dir="r"/>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276" name="Rectangle 5"/>
          <p:cNvSpPr>
            <a:spLocks noGrp="1" noChangeArrowheads="1"/>
          </p:cNvSpPr>
          <p:nvPr>
            <p:ph type="title"/>
          </p:nvPr>
        </p:nvSpPr>
        <p:spPr>
          <a:xfrm>
            <a:off x="789562" y="817123"/>
            <a:ext cx="8382000" cy="914400"/>
          </a:xfrm>
        </p:spPr>
        <p:txBody>
          <a:bodyPr anchor="ctr"/>
          <a:lstStyle/>
          <a:p>
            <a:r>
              <a:rPr lang="en-US" dirty="0"/>
              <a:t>Major Groups of Financial Ratios</a:t>
            </a:r>
          </a:p>
        </p:txBody>
      </p:sp>
      <p:sp>
        <p:nvSpPr>
          <p:cNvPr id="54277" name="Rectangle 6"/>
          <p:cNvSpPr>
            <a:spLocks noGrp="1" noChangeArrowheads="1"/>
          </p:cNvSpPr>
          <p:nvPr>
            <p:ph idx="1"/>
          </p:nvPr>
        </p:nvSpPr>
        <p:spPr>
          <a:xfrm>
            <a:off x="495300" y="1752600"/>
            <a:ext cx="8305800" cy="5334000"/>
          </a:xfrm>
        </p:spPr>
        <p:txBody>
          <a:bodyPr vert="horz" wrap="square" lIns="91440" tIns="45720" rIns="91440" bIns="45720" numCol="1" anchor="t" anchorCtr="0" compatLnSpc="1">
            <a:prstTxWarp prst="textNoShape">
              <a:avLst/>
            </a:prstTxWarp>
          </a:bodyPr>
          <a:lstStyle/>
          <a:p>
            <a:pPr>
              <a:spcBef>
                <a:spcPct val="35000"/>
              </a:spcBef>
            </a:pPr>
            <a:endParaRPr lang="en-US" sz="2000" b="1" dirty="0"/>
          </a:p>
          <a:p>
            <a:pPr>
              <a:spcBef>
                <a:spcPct val="35000"/>
              </a:spcBef>
            </a:pPr>
            <a:r>
              <a:rPr lang="en-US" sz="2000" b="1" dirty="0"/>
              <a:t>Liquidity Ratios</a:t>
            </a:r>
            <a:r>
              <a:rPr lang="en-US" sz="2000" dirty="0"/>
              <a:t>: the company’s ability to meet day-to-day operating expenses and satisfy short-term obligations as they become due</a:t>
            </a:r>
          </a:p>
          <a:p>
            <a:pPr>
              <a:spcBef>
                <a:spcPct val="35000"/>
              </a:spcBef>
            </a:pPr>
            <a:r>
              <a:rPr lang="en-US" sz="2000" b="1" dirty="0"/>
              <a:t>Activity Ratios</a:t>
            </a:r>
            <a:r>
              <a:rPr lang="en-US" sz="2000" dirty="0"/>
              <a:t>: how well the company is managing </a:t>
            </a:r>
            <a:br>
              <a:rPr lang="en-US" sz="2000" dirty="0"/>
            </a:br>
            <a:r>
              <a:rPr lang="en-US" sz="2000" dirty="0"/>
              <a:t>its assets</a:t>
            </a:r>
          </a:p>
          <a:p>
            <a:pPr>
              <a:spcBef>
                <a:spcPct val="35000"/>
              </a:spcBef>
            </a:pPr>
            <a:r>
              <a:rPr lang="en-US" sz="2000" b="1" dirty="0"/>
              <a:t>Leverage Ratios</a:t>
            </a:r>
            <a:r>
              <a:rPr lang="en-US" sz="2000" dirty="0"/>
              <a:t>: amount of debt used by the company</a:t>
            </a:r>
          </a:p>
          <a:p>
            <a:pPr>
              <a:spcBef>
                <a:spcPct val="35000"/>
              </a:spcBef>
            </a:pPr>
            <a:r>
              <a:rPr lang="en-US" sz="2000" b="1" dirty="0"/>
              <a:t>Profitability Ratios</a:t>
            </a:r>
            <a:r>
              <a:rPr lang="en-US" sz="2000" dirty="0"/>
              <a:t>: measures how successful the company is at creating profits</a:t>
            </a:r>
            <a:endParaRPr lang="en-US" sz="2000" b="1" i="1" dirty="0"/>
          </a:p>
          <a:p>
            <a:pPr>
              <a:spcBef>
                <a:spcPct val="35000"/>
              </a:spcBef>
            </a:pPr>
            <a:r>
              <a:rPr lang="en-US" sz="2000" b="1" dirty="0"/>
              <a:t>Price Ratios</a:t>
            </a:r>
            <a:r>
              <a:rPr lang="en-US" sz="2000" dirty="0"/>
              <a:t>: converts key financial information into per-share basis to simplify financial analysis</a:t>
            </a:r>
          </a:p>
        </p:txBody>
      </p:sp>
    </p:spTree>
    <p:extLst>
      <p:ext uri="{BB962C8B-B14F-4D97-AF65-F5344CB8AC3E}">
        <p14:creationId xmlns:p14="http://schemas.microsoft.com/office/powerpoint/2010/main" val="2082554735"/>
      </p:ext>
    </p:extLst>
  </p:cSld>
  <p:clrMapOvr>
    <a:masterClrMapping/>
  </p:clrMapOvr>
  <p:transition spd="med">
    <p:wipe dir="r"/>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9" name="Rectangle 9"/>
          <p:cNvSpPr>
            <a:spLocks noGrp="1" noChangeArrowheads="1"/>
          </p:cNvSpPr>
          <p:nvPr>
            <p:ph type="title" idx="4294967295"/>
          </p:nvPr>
        </p:nvSpPr>
        <p:spPr>
          <a:xfrm>
            <a:off x="-838200" y="829352"/>
            <a:ext cx="8382000" cy="914400"/>
          </a:xfrm>
        </p:spPr>
        <p:txBody>
          <a:bodyPr anchor="ctr"/>
          <a:lstStyle/>
          <a:p>
            <a:r>
              <a:rPr lang="en-US" dirty="0"/>
              <a:t>Liquidity Ratios</a:t>
            </a:r>
          </a:p>
        </p:txBody>
      </p:sp>
      <p:sp>
        <p:nvSpPr>
          <p:cNvPr id="1030" name="Rectangle 10"/>
          <p:cNvSpPr>
            <a:spLocks noGrp="1" noChangeArrowheads="1"/>
          </p:cNvSpPr>
          <p:nvPr>
            <p:ph type="body" idx="4294967295"/>
          </p:nvPr>
        </p:nvSpPr>
        <p:spPr>
          <a:xfrm>
            <a:off x="419100" y="1981200"/>
            <a:ext cx="8305800" cy="5334000"/>
          </a:xfrm>
        </p:spPr>
        <p:txBody>
          <a:bodyPr vert="horz" wrap="square" lIns="91440" tIns="45720" rIns="91440" bIns="45720" numCol="1" anchor="t" anchorCtr="0" compatLnSpc="1">
            <a:prstTxWarp prst="textNoShape">
              <a:avLst/>
            </a:prstTxWarp>
          </a:bodyPr>
          <a:lstStyle/>
          <a:p>
            <a:r>
              <a:rPr lang="en-US" sz="1800" b="1" dirty="0"/>
              <a:t>Current Ratio</a:t>
            </a:r>
            <a:r>
              <a:rPr lang="en-US" sz="1800" dirty="0"/>
              <a:t>: how many dollars of short-term assets are available for every dollar of short-term liabilities owed</a:t>
            </a:r>
          </a:p>
          <a:p>
            <a:pPr lvl="1"/>
            <a:r>
              <a:rPr lang="en-US" sz="1600" dirty="0"/>
              <a:t>Higher ratio: more liquidity</a:t>
            </a:r>
          </a:p>
          <a:p>
            <a:pPr lvl="1">
              <a:lnSpc>
                <a:spcPct val="90000"/>
              </a:lnSpc>
              <a:spcBef>
                <a:spcPct val="10000"/>
              </a:spcBef>
            </a:pPr>
            <a:r>
              <a:rPr lang="en-US" sz="1600" dirty="0"/>
              <a:t>Lower ratio: less liquidity</a:t>
            </a:r>
          </a:p>
          <a:p>
            <a:pPr>
              <a:lnSpc>
                <a:spcPct val="90000"/>
              </a:lnSpc>
              <a:spcBef>
                <a:spcPct val="10000"/>
              </a:spcBef>
            </a:pPr>
            <a:endParaRPr lang="en-US" sz="1800" dirty="0"/>
          </a:p>
          <a:p>
            <a:pPr>
              <a:lnSpc>
                <a:spcPct val="90000"/>
              </a:lnSpc>
              <a:spcBef>
                <a:spcPct val="10000"/>
              </a:spcBef>
            </a:pPr>
            <a:endParaRPr lang="en-US" sz="1800" dirty="0"/>
          </a:p>
          <a:p>
            <a:pPr marL="0" indent="0">
              <a:buNone/>
            </a:pPr>
            <a:endParaRPr lang="en-US" sz="1800" b="1" dirty="0"/>
          </a:p>
          <a:p>
            <a:r>
              <a:rPr lang="en-US" sz="1800" b="1" dirty="0"/>
              <a:t>Net Working Capital</a:t>
            </a:r>
            <a:r>
              <a:rPr lang="en-US" sz="1800" dirty="0"/>
              <a:t>: how many dollars of  working capital are available to pay bills and grow the business</a:t>
            </a:r>
          </a:p>
          <a:p>
            <a:pPr lvl="1"/>
            <a:r>
              <a:rPr lang="en-US" sz="1400" dirty="0"/>
              <a:t>Higher amounts: firm makes large investments in working capital</a:t>
            </a:r>
          </a:p>
          <a:p>
            <a:pPr lvl="1">
              <a:lnSpc>
                <a:spcPct val="90000"/>
              </a:lnSpc>
              <a:spcBef>
                <a:spcPct val="10000"/>
              </a:spcBef>
            </a:pPr>
            <a:r>
              <a:rPr lang="en-US" sz="1400" dirty="0"/>
              <a:t>Lower amounts: firms operates with less working capital</a:t>
            </a:r>
          </a:p>
        </p:txBody>
      </p:sp>
      <p:pic>
        <p:nvPicPr>
          <p:cNvPr id="1031" name="Picture 7" descr="eq07_01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3200400"/>
            <a:ext cx="4232275" cy="8604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descr="eq07_02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006" y="5195887"/>
            <a:ext cx="7164388" cy="492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500953"/>
      </p:ext>
    </p:extLst>
  </p:cSld>
  <p:clrMapOvr>
    <a:masterClrMapping/>
  </p:clrMapOvr>
  <p:transition spd="med">
    <p:wipe dir="r"/>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7" name="Rectangle 6"/>
          <p:cNvSpPr>
            <a:spLocks noGrp="1" noChangeArrowheads="1"/>
          </p:cNvSpPr>
          <p:nvPr>
            <p:ph type="title" idx="4294967295"/>
          </p:nvPr>
        </p:nvSpPr>
        <p:spPr>
          <a:xfrm>
            <a:off x="-760327" y="788995"/>
            <a:ext cx="8382000" cy="914400"/>
          </a:xfrm>
        </p:spPr>
        <p:txBody>
          <a:bodyPr anchor="ctr"/>
          <a:lstStyle/>
          <a:p>
            <a:r>
              <a:rPr lang="en-US" dirty="0"/>
              <a:t>Activity Ratios</a:t>
            </a:r>
          </a:p>
        </p:txBody>
      </p:sp>
      <p:sp>
        <p:nvSpPr>
          <p:cNvPr id="3078" name="Rectangle 7"/>
          <p:cNvSpPr>
            <a:spLocks noGrp="1" noChangeArrowheads="1"/>
          </p:cNvSpPr>
          <p:nvPr>
            <p:ph type="body" idx="4294967295"/>
          </p:nvPr>
        </p:nvSpPr>
        <p:spPr>
          <a:xfrm>
            <a:off x="381000" y="2133600"/>
            <a:ext cx="8305800" cy="5334000"/>
          </a:xfrm>
        </p:spPr>
        <p:txBody>
          <a:bodyPr vert="horz" wrap="square" lIns="91440" tIns="45720" rIns="91440" bIns="45720" numCol="1" anchor="t" anchorCtr="0" compatLnSpc="1">
            <a:prstTxWarp prst="textNoShape">
              <a:avLst/>
            </a:prstTxWarp>
          </a:bodyPr>
          <a:lstStyle/>
          <a:p>
            <a:r>
              <a:rPr lang="en-US" sz="2000" b="1" dirty="0"/>
              <a:t>Accounts Receivable Turnover</a:t>
            </a:r>
            <a:r>
              <a:rPr lang="en-US" sz="2000" dirty="0"/>
              <a:t>: how quickly the company is collecting its accounts receivable (sales to customers on credit)</a:t>
            </a:r>
          </a:p>
          <a:p>
            <a:pPr lvl="1"/>
            <a:r>
              <a:rPr lang="en-US" sz="1600" dirty="0"/>
              <a:t>Higher ratio: better</a:t>
            </a:r>
          </a:p>
          <a:p>
            <a:pPr lvl="1">
              <a:lnSpc>
                <a:spcPct val="90000"/>
              </a:lnSpc>
              <a:spcBef>
                <a:spcPct val="10000"/>
              </a:spcBef>
            </a:pPr>
            <a:r>
              <a:rPr lang="en-US" sz="1600" dirty="0"/>
              <a:t>Lower ratio: worse </a:t>
            </a:r>
          </a:p>
          <a:p>
            <a:endParaRPr lang="en-US" sz="2000" b="1" dirty="0"/>
          </a:p>
          <a:p>
            <a:r>
              <a:rPr lang="en-US" sz="2000" b="1" dirty="0"/>
              <a:t>Inventory Turnover</a:t>
            </a:r>
            <a:r>
              <a:rPr lang="en-US" sz="2000" dirty="0"/>
              <a:t>: how quickly the company is selling its inventory</a:t>
            </a:r>
          </a:p>
          <a:p>
            <a:pPr lvl="1"/>
            <a:r>
              <a:rPr lang="en-US" sz="1600" dirty="0"/>
              <a:t>Higher ratio: better</a:t>
            </a:r>
          </a:p>
          <a:p>
            <a:pPr lvl="1">
              <a:lnSpc>
                <a:spcPct val="90000"/>
              </a:lnSpc>
              <a:spcBef>
                <a:spcPct val="10000"/>
              </a:spcBef>
            </a:pPr>
            <a:r>
              <a:rPr lang="en-US" sz="1600" dirty="0"/>
              <a:t>Lower ratio: worse </a:t>
            </a:r>
          </a:p>
          <a:p>
            <a:pPr lvl="1">
              <a:lnSpc>
                <a:spcPct val="90000"/>
              </a:lnSpc>
              <a:spcBef>
                <a:spcPct val="10000"/>
              </a:spcBef>
            </a:pPr>
            <a:endParaRPr lang="en-US" sz="1600" dirty="0"/>
          </a:p>
          <a:p>
            <a:pPr>
              <a:spcBef>
                <a:spcPct val="10000"/>
              </a:spcBef>
            </a:pPr>
            <a:r>
              <a:rPr lang="en-US" sz="2000" b="1" dirty="0"/>
              <a:t>Total Asset Turnover</a:t>
            </a:r>
            <a:r>
              <a:rPr lang="en-US" sz="2000" dirty="0"/>
              <a:t>: how efficiently the company is using its assets to support sales</a:t>
            </a:r>
          </a:p>
          <a:p>
            <a:pPr lvl="1"/>
            <a:r>
              <a:rPr lang="en-US" sz="1600" dirty="0"/>
              <a:t>Higher ratio: better</a:t>
            </a:r>
          </a:p>
          <a:p>
            <a:pPr lvl="1">
              <a:lnSpc>
                <a:spcPct val="90000"/>
              </a:lnSpc>
              <a:spcBef>
                <a:spcPct val="10000"/>
              </a:spcBef>
            </a:pPr>
            <a:r>
              <a:rPr lang="en-US" sz="1600" dirty="0"/>
              <a:t>Lower ratio: worse </a:t>
            </a:r>
          </a:p>
          <a:p>
            <a:pPr>
              <a:spcBef>
                <a:spcPct val="10000"/>
              </a:spcBef>
            </a:pPr>
            <a:endParaRPr lang="en-US" sz="2000" dirty="0"/>
          </a:p>
        </p:txBody>
      </p:sp>
      <p:pic>
        <p:nvPicPr>
          <p:cNvPr id="3079" name="Picture 7" descr="eq07_03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1854" y="2823238"/>
            <a:ext cx="4900613" cy="65684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descr="eq07_04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0" y="4066409"/>
            <a:ext cx="3719116" cy="74659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7" descr="eq07_05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8327" y="5241587"/>
            <a:ext cx="3987665" cy="714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0695024"/>
      </p:ext>
    </p:extLst>
  </p:cSld>
  <p:clrMapOvr>
    <a:masterClrMapping/>
  </p:clrMapOvr>
  <p:transition spd="med">
    <p:wipe dir="r"/>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9" name="Rectangle 10"/>
          <p:cNvSpPr>
            <a:spLocks noGrp="1" noChangeArrowheads="1"/>
          </p:cNvSpPr>
          <p:nvPr>
            <p:ph type="title"/>
          </p:nvPr>
        </p:nvSpPr>
        <p:spPr>
          <a:xfrm>
            <a:off x="-609600" y="820164"/>
            <a:ext cx="8382000" cy="914400"/>
          </a:xfrm>
        </p:spPr>
        <p:txBody>
          <a:bodyPr anchor="ctr"/>
          <a:lstStyle/>
          <a:p>
            <a:r>
              <a:rPr lang="en-US" dirty="0"/>
              <a:t>Leverage Ratios</a:t>
            </a:r>
          </a:p>
        </p:txBody>
      </p:sp>
      <p:sp>
        <p:nvSpPr>
          <p:cNvPr id="6150" name="Rectangle 11"/>
          <p:cNvSpPr>
            <a:spLocks noGrp="1" noChangeArrowheads="1"/>
          </p:cNvSpPr>
          <p:nvPr>
            <p:ph idx="1"/>
          </p:nvPr>
        </p:nvSpPr>
        <p:spPr>
          <a:xfrm>
            <a:off x="536643" y="2133600"/>
            <a:ext cx="8305800" cy="5334000"/>
          </a:xfrm>
        </p:spPr>
        <p:txBody>
          <a:bodyPr vert="horz" wrap="square" lIns="91440" tIns="45720" rIns="91440" bIns="45720" numCol="1" anchor="t" anchorCtr="0" compatLnSpc="1">
            <a:prstTxWarp prst="textNoShape">
              <a:avLst/>
            </a:prstTxWarp>
          </a:bodyPr>
          <a:lstStyle/>
          <a:p>
            <a:r>
              <a:rPr lang="en-US" sz="2000" b="1" dirty="0"/>
              <a:t>Debt-Equity Ratio</a:t>
            </a:r>
            <a:r>
              <a:rPr lang="en-US" sz="2000" dirty="0"/>
              <a:t>: how much debt the company is using to support its business compared to how much stockholders’ equity it is using to support its business</a:t>
            </a:r>
          </a:p>
          <a:p>
            <a:pPr lvl="1"/>
            <a:r>
              <a:rPr lang="en-US" sz="1600" dirty="0"/>
              <a:t>Higher ratio: worse</a:t>
            </a:r>
          </a:p>
          <a:p>
            <a:pPr lvl="1">
              <a:lnSpc>
                <a:spcPct val="90000"/>
              </a:lnSpc>
              <a:spcBef>
                <a:spcPct val="10000"/>
              </a:spcBef>
            </a:pPr>
            <a:r>
              <a:rPr lang="en-US" sz="1600" dirty="0"/>
              <a:t>Lower ratio: better</a:t>
            </a:r>
          </a:p>
          <a:p>
            <a:pPr marL="0" indent="0">
              <a:buNone/>
            </a:pPr>
            <a:endParaRPr lang="en-US" sz="2000" b="1" dirty="0"/>
          </a:p>
          <a:p>
            <a:r>
              <a:rPr lang="en-US" sz="2000" b="1" dirty="0"/>
              <a:t>Time Interest Earned</a:t>
            </a:r>
            <a:r>
              <a:rPr lang="en-US" sz="2000" dirty="0"/>
              <a:t>: measures the ability of the firm to meet its fixed interest payments</a:t>
            </a:r>
          </a:p>
          <a:p>
            <a:pPr lvl="1"/>
            <a:r>
              <a:rPr lang="en-US" sz="1600" dirty="0"/>
              <a:t>Higher ratio: better</a:t>
            </a:r>
          </a:p>
          <a:p>
            <a:pPr lvl="1">
              <a:lnSpc>
                <a:spcPct val="90000"/>
              </a:lnSpc>
              <a:spcBef>
                <a:spcPct val="10000"/>
              </a:spcBef>
            </a:pPr>
            <a:r>
              <a:rPr lang="en-US" sz="1600" dirty="0"/>
              <a:t>Lower ratio: worse </a:t>
            </a:r>
          </a:p>
          <a:p>
            <a:endParaRPr lang="en-US" sz="2000" dirty="0"/>
          </a:p>
        </p:txBody>
      </p:sp>
      <p:pic>
        <p:nvPicPr>
          <p:cNvPr id="6151" name="Picture 7" descr="eq07_06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0" y="2895600"/>
            <a:ext cx="4967288" cy="8778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descr="eq07_07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250" y="5177918"/>
            <a:ext cx="6921500" cy="836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112321"/>
      </p:ext>
    </p:extLst>
  </p:cSld>
  <p:clrMapOvr>
    <a:masterClrMapping/>
  </p:clrMapOvr>
  <p:transition spd="med">
    <p:wipe dir="r"/>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21" name="Rectangle 10"/>
          <p:cNvSpPr>
            <a:spLocks noGrp="1" noChangeArrowheads="1"/>
          </p:cNvSpPr>
          <p:nvPr>
            <p:ph type="title"/>
          </p:nvPr>
        </p:nvSpPr>
        <p:spPr>
          <a:xfrm>
            <a:off x="-457200" y="787278"/>
            <a:ext cx="8382000" cy="914400"/>
          </a:xfrm>
        </p:spPr>
        <p:txBody>
          <a:bodyPr anchor="ctr"/>
          <a:lstStyle/>
          <a:p>
            <a:r>
              <a:rPr lang="en-US" dirty="0"/>
              <a:t>Profitability Ratios</a:t>
            </a:r>
          </a:p>
        </p:txBody>
      </p:sp>
      <p:sp>
        <p:nvSpPr>
          <p:cNvPr id="9222" name="Rectangle 11"/>
          <p:cNvSpPr>
            <a:spLocks noGrp="1" noChangeArrowheads="1"/>
          </p:cNvSpPr>
          <p:nvPr>
            <p:ph idx="1"/>
          </p:nvPr>
        </p:nvSpPr>
        <p:spPr>
          <a:xfrm>
            <a:off x="419100" y="2120381"/>
            <a:ext cx="8305800" cy="5334000"/>
          </a:xfrm>
        </p:spPr>
        <p:txBody>
          <a:bodyPr vert="horz" wrap="square" lIns="91440" tIns="45720" rIns="91440" bIns="45720" numCol="1" anchor="t" anchorCtr="0" compatLnSpc="1">
            <a:prstTxWarp prst="textNoShape">
              <a:avLst/>
            </a:prstTxWarp>
          </a:bodyPr>
          <a:lstStyle/>
          <a:p>
            <a:r>
              <a:rPr lang="en-US" sz="1800" b="1" dirty="0"/>
              <a:t>Net Profit Margin</a:t>
            </a:r>
            <a:r>
              <a:rPr lang="en-US" sz="1800" dirty="0"/>
              <a:t>: amount of profit earned from sales and other operations</a:t>
            </a:r>
          </a:p>
          <a:p>
            <a:pPr lvl="1"/>
            <a:r>
              <a:rPr lang="en-US" sz="1600" dirty="0"/>
              <a:t>Higher ratio: better</a:t>
            </a:r>
          </a:p>
          <a:p>
            <a:pPr lvl="1">
              <a:lnSpc>
                <a:spcPct val="90000"/>
              </a:lnSpc>
              <a:spcBef>
                <a:spcPct val="10000"/>
              </a:spcBef>
            </a:pPr>
            <a:r>
              <a:rPr lang="en-US" sz="1600" dirty="0"/>
              <a:t>Lower ratio: worse </a:t>
            </a:r>
          </a:p>
          <a:p>
            <a:pPr lvl="1">
              <a:lnSpc>
                <a:spcPct val="90000"/>
              </a:lnSpc>
              <a:spcBef>
                <a:spcPct val="10000"/>
              </a:spcBef>
            </a:pPr>
            <a:endParaRPr lang="en-US" sz="1600" dirty="0"/>
          </a:p>
          <a:p>
            <a:pPr lvl="1">
              <a:lnSpc>
                <a:spcPct val="90000"/>
              </a:lnSpc>
              <a:spcBef>
                <a:spcPct val="10000"/>
              </a:spcBef>
            </a:pPr>
            <a:endParaRPr lang="en-US" sz="1600" dirty="0"/>
          </a:p>
          <a:p>
            <a:r>
              <a:rPr lang="en-US" sz="1800" b="1" dirty="0"/>
              <a:t>Return on Assets</a:t>
            </a:r>
            <a:r>
              <a:rPr lang="en-US" sz="1800" dirty="0"/>
              <a:t>: amount of profit earned on each dollar invested in assets; measures management’s efficiency at using assets</a:t>
            </a:r>
          </a:p>
          <a:p>
            <a:pPr lvl="1"/>
            <a:r>
              <a:rPr lang="en-US" sz="1600" dirty="0"/>
              <a:t>Higher ratio: better</a:t>
            </a:r>
          </a:p>
          <a:p>
            <a:pPr lvl="1">
              <a:lnSpc>
                <a:spcPct val="90000"/>
              </a:lnSpc>
              <a:spcBef>
                <a:spcPct val="10000"/>
              </a:spcBef>
            </a:pPr>
            <a:r>
              <a:rPr lang="en-US" sz="1600" dirty="0"/>
              <a:t>Lower ratio: worse </a:t>
            </a:r>
          </a:p>
          <a:p>
            <a:pPr lvl="1">
              <a:lnSpc>
                <a:spcPct val="90000"/>
              </a:lnSpc>
              <a:spcBef>
                <a:spcPct val="10000"/>
              </a:spcBef>
            </a:pPr>
            <a:endParaRPr lang="en-US" sz="1600" dirty="0"/>
          </a:p>
          <a:p>
            <a:pPr lvl="1">
              <a:lnSpc>
                <a:spcPct val="90000"/>
              </a:lnSpc>
              <a:spcBef>
                <a:spcPct val="10000"/>
              </a:spcBef>
            </a:pPr>
            <a:endParaRPr lang="en-US" sz="1600" dirty="0"/>
          </a:p>
          <a:p>
            <a:pPr>
              <a:lnSpc>
                <a:spcPct val="90000"/>
              </a:lnSpc>
              <a:spcBef>
                <a:spcPct val="10000"/>
              </a:spcBef>
            </a:pPr>
            <a:r>
              <a:rPr lang="en-US" sz="1800" b="1" dirty="0"/>
              <a:t>Return on Equity</a:t>
            </a:r>
            <a:r>
              <a:rPr lang="en-US" sz="1800" dirty="0"/>
              <a:t>: amount of profit earned on each dollar invested by stockholders; measures management’s efficiency at using stockholders’ funds</a:t>
            </a:r>
          </a:p>
          <a:p>
            <a:pPr lvl="1"/>
            <a:r>
              <a:rPr lang="en-US" sz="1600" dirty="0"/>
              <a:t>Higher ratio: better</a:t>
            </a:r>
          </a:p>
          <a:p>
            <a:pPr lvl="1">
              <a:lnSpc>
                <a:spcPct val="90000"/>
              </a:lnSpc>
              <a:spcBef>
                <a:spcPct val="10000"/>
              </a:spcBef>
            </a:pPr>
            <a:r>
              <a:rPr lang="en-US" sz="1600" dirty="0"/>
              <a:t>Lower ratio: worse </a:t>
            </a:r>
          </a:p>
          <a:p>
            <a:pPr lvl="1">
              <a:lnSpc>
                <a:spcPct val="90000"/>
              </a:lnSpc>
              <a:spcBef>
                <a:spcPct val="10000"/>
              </a:spcBef>
            </a:pPr>
            <a:endParaRPr lang="en-US" sz="1600" dirty="0"/>
          </a:p>
        </p:txBody>
      </p:sp>
      <p:pic>
        <p:nvPicPr>
          <p:cNvPr id="9223" name="Picture 7" descr="eq07_09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7600" y="4015854"/>
            <a:ext cx="3729038" cy="8953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descr="eq07_10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0400" y="5748611"/>
            <a:ext cx="3756025" cy="86836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7" descr="eq07_08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5175" y="2527819"/>
            <a:ext cx="4891088" cy="7355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543104"/>
      </p:ext>
    </p:extLst>
  </p:cSld>
  <p:clrMapOvr>
    <a:masterClrMapping/>
  </p:clrMapOvr>
  <p:transition spd="med">
    <p:wipe dir="r"/>
  </p:transition>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9" name="Rectangle 9"/>
          <p:cNvSpPr>
            <a:spLocks noGrp="1" noChangeArrowheads="1"/>
          </p:cNvSpPr>
          <p:nvPr>
            <p:ph type="title"/>
          </p:nvPr>
        </p:nvSpPr>
        <p:spPr>
          <a:xfrm>
            <a:off x="-304800" y="710170"/>
            <a:ext cx="8382000" cy="914400"/>
          </a:xfrm>
        </p:spPr>
        <p:txBody>
          <a:bodyPr anchor="ctr"/>
          <a:lstStyle/>
          <a:p>
            <a:r>
              <a:rPr lang="en-US" sz="2800" dirty="0"/>
              <a:t>Breaking Down</a:t>
            </a:r>
            <a:br>
              <a:rPr lang="en-US" sz="2800" dirty="0"/>
            </a:br>
            <a:r>
              <a:rPr lang="en-US" sz="2800" dirty="0"/>
              <a:t>Return on Assets (ROA)</a:t>
            </a:r>
            <a:endParaRPr lang="en-US" dirty="0"/>
          </a:p>
        </p:txBody>
      </p:sp>
      <p:sp>
        <p:nvSpPr>
          <p:cNvPr id="11270" name="Rectangle 10"/>
          <p:cNvSpPr>
            <a:spLocks noGrp="1" noChangeArrowheads="1"/>
          </p:cNvSpPr>
          <p:nvPr>
            <p:ph idx="1"/>
          </p:nvPr>
        </p:nvSpPr>
        <p:spPr>
          <a:xfrm>
            <a:off x="419100" y="1752600"/>
            <a:ext cx="8305800" cy="5334000"/>
          </a:xfrm>
        </p:spPr>
        <p:txBody>
          <a:bodyPr vert="horz" wrap="square" lIns="91440" tIns="45720" rIns="91440" bIns="45720" numCol="1" anchor="t" anchorCtr="0" compatLnSpc="1">
            <a:prstTxWarp prst="textNoShape">
              <a:avLst/>
            </a:prstTxWarp>
          </a:bodyPr>
          <a:lstStyle/>
          <a:p>
            <a:pPr>
              <a:lnSpc>
                <a:spcPct val="90000"/>
              </a:lnSpc>
            </a:pPr>
            <a:endParaRPr lang="en-US" sz="2000" dirty="0"/>
          </a:p>
          <a:p>
            <a:pPr>
              <a:lnSpc>
                <a:spcPct val="90000"/>
              </a:lnSpc>
            </a:pPr>
            <a:r>
              <a:rPr lang="en-US" sz="2000" dirty="0"/>
              <a:t>Breaking down ROA allows investors to identify the components that are driving company profits.</a:t>
            </a:r>
          </a:p>
          <a:p>
            <a:pPr>
              <a:lnSpc>
                <a:spcPct val="90000"/>
              </a:lnSpc>
              <a:spcBef>
                <a:spcPct val="380000"/>
              </a:spcBef>
            </a:pPr>
            <a:r>
              <a:rPr lang="en-US" sz="2000" dirty="0"/>
              <a:t>Investors want to know if ROA is moving up (or down) because of improvement (or deterioration) in the company’s profit margin and/or its total asset turnover.</a:t>
            </a:r>
          </a:p>
        </p:txBody>
      </p:sp>
      <p:pic>
        <p:nvPicPr>
          <p:cNvPr id="11271" name="Picture 7" descr="eq07_11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2900362"/>
            <a:ext cx="6159500" cy="528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9180158"/>
      </p:ext>
    </p:extLst>
  </p:cSld>
  <p:clrMapOvr>
    <a:masterClrMapping/>
  </p:clrMapOvr>
  <p:transition spd="med">
    <p:wipe dir="r"/>
  </p:transition>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4" name="Rectangle 10"/>
          <p:cNvSpPr>
            <a:spLocks noGrp="1" noChangeArrowheads="1"/>
          </p:cNvSpPr>
          <p:nvPr>
            <p:ph type="title"/>
          </p:nvPr>
        </p:nvSpPr>
        <p:spPr>
          <a:xfrm>
            <a:off x="-14591" y="636609"/>
            <a:ext cx="8382000" cy="914400"/>
          </a:xfrm>
        </p:spPr>
        <p:txBody>
          <a:bodyPr anchor="ctr"/>
          <a:lstStyle/>
          <a:p>
            <a:r>
              <a:rPr lang="en-US" sz="2800" dirty="0"/>
              <a:t>Breaking Down</a:t>
            </a:r>
            <a:br>
              <a:rPr lang="en-US" sz="2800" dirty="0"/>
            </a:br>
            <a:r>
              <a:rPr lang="en-US" sz="2800" dirty="0"/>
              <a:t>Return on Equity (ROE)</a:t>
            </a:r>
          </a:p>
        </p:txBody>
      </p:sp>
      <p:sp>
        <p:nvSpPr>
          <p:cNvPr id="12295" name="Rectangle 11"/>
          <p:cNvSpPr>
            <a:spLocks noGrp="1" noChangeArrowheads="1"/>
          </p:cNvSpPr>
          <p:nvPr>
            <p:ph idx="1"/>
          </p:nvPr>
        </p:nvSpPr>
        <p:spPr>
          <a:xfrm>
            <a:off x="457200" y="2057400"/>
            <a:ext cx="8305800" cy="5334000"/>
          </a:xfrm>
        </p:spPr>
        <p:txBody>
          <a:bodyPr vert="horz" wrap="square" lIns="91440" tIns="45720" rIns="91440" bIns="45720" numCol="1" anchor="t" anchorCtr="0" compatLnSpc="1">
            <a:prstTxWarp prst="textNoShape">
              <a:avLst/>
            </a:prstTxWarp>
          </a:bodyPr>
          <a:lstStyle/>
          <a:p>
            <a:r>
              <a:rPr lang="en-US" sz="2000" dirty="0"/>
              <a:t>Breaking down ROE allows investors to identify the impact of financial leverage on company return.</a:t>
            </a:r>
          </a:p>
          <a:p>
            <a:endParaRPr lang="en-US" sz="2000" dirty="0"/>
          </a:p>
          <a:p>
            <a:pPr>
              <a:spcBef>
                <a:spcPct val="500000"/>
              </a:spcBef>
            </a:pPr>
            <a:r>
              <a:rPr lang="en-US" sz="2000" dirty="0"/>
              <a:t>Investors want to know if ROE is moving up (or down) because of how much debt the company is using or because of how the firm is managing its assets and operations.</a:t>
            </a:r>
          </a:p>
        </p:txBody>
      </p:sp>
      <p:graphicFrame>
        <p:nvGraphicFramePr>
          <p:cNvPr id="12291" name="Object 13"/>
          <p:cNvGraphicFramePr>
            <a:graphicFrameLocks noChangeAspect="1"/>
          </p:cNvGraphicFramePr>
          <p:nvPr>
            <p:extLst>
              <p:ext uri="{D42A27DB-BD31-4B8C-83A1-F6EECF244321}">
                <p14:modId xmlns:p14="http://schemas.microsoft.com/office/powerpoint/2010/main" val="319937378"/>
              </p:ext>
            </p:extLst>
          </p:nvPr>
        </p:nvGraphicFramePr>
        <p:xfrm>
          <a:off x="1901032" y="2969141"/>
          <a:ext cx="5324475" cy="765175"/>
        </p:xfrm>
        <a:graphic>
          <a:graphicData uri="http://schemas.openxmlformats.org/presentationml/2006/ole">
            <mc:AlternateContent xmlns:mc="http://schemas.openxmlformats.org/markup-compatibility/2006">
              <mc:Choice xmlns:v="urn:schemas-microsoft-com:vml" Requires="v">
                <p:oleObj name="Equation" r:id="rId2" imgW="2921000" imgH="419100" progId="Equation.DSMT4">
                  <p:embed/>
                </p:oleObj>
              </mc:Choice>
              <mc:Fallback>
                <p:oleObj name="Equation" r:id="rId2" imgW="2921000" imgH="419100" progId="Equation.DSMT4">
                  <p:embed/>
                  <p:pic>
                    <p:nvPicPr>
                      <p:cNvPr id="0" na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1032" y="2969141"/>
                        <a:ext cx="5324475" cy="765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2296" name="Picture 8" descr="eq07_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14140" y="3810000"/>
            <a:ext cx="5011738" cy="636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3420686"/>
      </p:ext>
    </p:extLst>
  </p:cSld>
  <p:clrMapOvr>
    <a:masterClrMapping/>
  </p:clrMapOvr>
  <p:transition spd="med">
    <p:wipe dir="r"/>
  </p:transition>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8" name="Rectangle 10"/>
          <p:cNvSpPr>
            <a:spLocks noGrp="1" noChangeArrowheads="1"/>
          </p:cNvSpPr>
          <p:nvPr>
            <p:ph type="title"/>
          </p:nvPr>
        </p:nvSpPr>
        <p:spPr>
          <a:xfrm>
            <a:off x="-914400" y="747613"/>
            <a:ext cx="8382000" cy="914400"/>
          </a:xfrm>
        </p:spPr>
        <p:txBody>
          <a:bodyPr anchor="ctr"/>
          <a:lstStyle/>
          <a:p>
            <a:r>
              <a:rPr lang="en-US" dirty="0"/>
              <a:t>Price Ratios</a:t>
            </a:r>
          </a:p>
        </p:txBody>
      </p:sp>
      <p:sp>
        <p:nvSpPr>
          <p:cNvPr id="13319" name="Rectangle 11"/>
          <p:cNvSpPr>
            <a:spLocks noGrp="1" noChangeArrowheads="1"/>
          </p:cNvSpPr>
          <p:nvPr>
            <p:ph idx="1"/>
          </p:nvPr>
        </p:nvSpPr>
        <p:spPr>
          <a:xfrm>
            <a:off x="564204" y="1742132"/>
            <a:ext cx="8305800" cy="5334000"/>
          </a:xfrm>
        </p:spPr>
        <p:txBody>
          <a:bodyPr vert="horz" wrap="square" lIns="91440" tIns="45720" rIns="91440" bIns="45720" numCol="1" anchor="t" anchorCtr="0" compatLnSpc="1">
            <a:prstTxWarp prst="textNoShape">
              <a:avLst/>
            </a:prstTxWarp>
          </a:bodyPr>
          <a:lstStyle/>
          <a:p>
            <a:pPr>
              <a:lnSpc>
                <a:spcPct val="90000"/>
              </a:lnSpc>
            </a:pPr>
            <a:endParaRPr lang="en-US" sz="2000" b="1" dirty="0"/>
          </a:p>
          <a:p>
            <a:pPr>
              <a:lnSpc>
                <a:spcPct val="90000"/>
              </a:lnSpc>
            </a:pPr>
            <a:r>
              <a:rPr lang="en-US" sz="2000" b="1" dirty="0"/>
              <a:t>Price/Earnings Ratio</a:t>
            </a:r>
            <a:r>
              <a:rPr lang="en-US" sz="2000" dirty="0"/>
              <a:t>: shows how the stock market is pricing the company’s common stock</a:t>
            </a:r>
          </a:p>
          <a:p>
            <a:pPr lvl="1">
              <a:lnSpc>
                <a:spcPct val="90000"/>
              </a:lnSpc>
              <a:spcBef>
                <a:spcPct val="10000"/>
              </a:spcBef>
            </a:pPr>
            <a:r>
              <a:rPr lang="en-US" sz="1800" dirty="0"/>
              <a:t>One of the most widely used ratios in common stock selection</a:t>
            </a:r>
          </a:p>
          <a:p>
            <a:pPr lvl="1">
              <a:lnSpc>
                <a:spcPct val="90000"/>
              </a:lnSpc>
              <a:spcBef>
                <a:spcPct val="10000"/>
              </a:spcBef>
            </a:pPr>
            <a:r>
              <a:rPr lang="en-US" sz="1800" dirty="0"/>
              <a:t>Often used in stock valuation models</a:t>
            </a:r>
          </a:p>
          <a:p>
            <a:pPr>
              <a:lnSpc>
                <a:spcPct val="90000"/>
              </a:lnSpc>
              <a:spcBef>
                <a:spcPct val="560000"/>
              </a:spcBef>
            </a:pPr>
            <a:r>
              <a:rPr lang="en-US" sz="2000" dirty="0"/>
              <a:t>Higher ratio: more expensive</a:t>
            </a:r>
          </a:p>
          <a:p>
            <a:pPr>
              <a:lnSpc>
                <a:spcPct val="90000"/>
              </a:lnSpc>
              <a:spcBef>
                <a:spcPct val="10000"/>
              </a:spcBef>
            </a:pPr>
            <a:r>
              <a:rPr lang="en-US" sz="2000" dirty="0"/>
              <a:t>Lower ratio: less expensive</a:t>
            </a:r>
          </a:p>
        </p:txBody>
      </p:sp>
      <p:graphicFrame>
        <p:nvGraphicFramePr>
          <p:cNvPr id="13315" name="Object 13"/>
          <p:cNvGraphicFramePr>
            <a:graphicFrameLocks noChangeAspect="1"/>
          </p:cNvGraphicFramePr>
          <p:nvPr>
            <p:extLst>
              <p:ext uri="{D42A27DB-BD31-4B8C-83A1-F6EECF244321}">
                <p14:modId xmlns:p14="http://schemas.microsoft.com/office/powerpoint/2010/main" val="3089528698"/>
              </p:ext>
            </p:extLst>
          </p:nvPr>
        </p:nvGraphicFramePr>
        <p:xfrm>
          <a:off x="2108886" y="5483770"/>
          <a:ext cx="4572000" cy="604937"/>
        </p:xfrm>
        <a:graphic>
          <a:graphicData uri="http://schemas.openxmlformats.org/presentationml/2006/ole">
            <mc:AlternateContent xmlns:mc="http://schemas.openxmlformats.org/markup-compatibility/2006">
              <mc:Choice xmlns:v="urn:schemas-microsoft-com:vml" Requires="v">
                <p:oleObj name="Equation" r:id="rId2" imgW="3162300" imgH="419100" progId="Equation.DSMT4">
                  <p:embed/>
                </p:oleObj>
              </mc:Choice>
              <mc:Fallback>
                <p:oleObj name="Equation" r:id="rId2" imgW="3162300" imgH="419100" progId="Equation.DSMT4">
                  <p:embed/>
                  <p:pic>
                    <p:nvPicPr>
                      <p:cNvPr id="0" na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8886" y="5483770"/>
                        <a:ext cx="4572000" cy="604937"/>
                      </a:xfrm>
                      <a:prstGeom prst="rect">
                        <a:avLst/>
                      </a:prstGeom>
                      <a:noFill/>
                      <a:ln>
                        <a:noFill/>
                      </a:ln>
                      <a:effectLst/>
                    </p:spPr>
                  </p:pic>
                </p:oleObj>
              </mc:Fallback>
            </mc:AlternateContent>
          </a:graphicData>
        </a:graphic>
      </p:graphicFrame>
      <p:pic>
        <p:nvPicPr>
          <p:cNvPr id="13320" name="Picture 8" descr="eq07_14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1286" y="3421707"/>
            <a:ext cx="4267200" cy="987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786412"/>
      </p:ext>
    </p:extLst>
  </p:cSld>
  <p:clrMapOvr>
    <a:masterClrMapping/>
  </p:clrMapOvr>
  <p:transition spd="med">
    <p:wipe dir="r"/>
  </p:transition>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4" name="Rectangle 2"/>
          <p:cNvSpPr>
            <a:spLocks noGrp="1" noChangeArrowheads="1"/>
          </p:cNvSpPr>
          <p:nvPr>
            <p:ph type="title"/>
          </p:nvPr>
        </p:nvSpPr>
        <p:spPr>
          <a:xfrm>
            <a:off x="304800" y="762000"/>
            <a:ext cx="8382000" cy="914400"/>
          </a:xfrm>
        </p:spPr>
        <p:txBody>
          <a:bodyPr anchor="ctr"/>
          <a:lstStyle/>
          <a:p>
            <a:r>
              <a:rPr lang="en-US" sz="2400" dirty="0"/>
              <a:t>Average P/E Ratio of S&amp;P 500 Stocks</a:t>
            </a:r>
          </a:p>
        </p:txBody>
      </p:sp>
      <p:pic>
        <p:nvPicPr>
          <p:cNvPr id="35846" name="Picture 6" descr="fig08_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100" y="2209800"/>
            <a:ext cx="7543800" cy="3500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13275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42" name="Rectangle 8"/>
          <p:cNvSpPr>
            <a:spLocks noGrp="1" noChangeArrowheads="1"/>
          </p:cNvSpPr>
          <p:nvPr>
            <p:ph type="title"/>
          </p:nvPr>
        </p:nvSpPr>
        <p:spPr>
          <a:xfrm>
            <a:off x="-304800" y="838200"/>
            <a:ext cx="8382000" cy="914400"/>
          </a:xfrm>
        </p:spPr>
        <p:txBody>
          <a:bodyPr anchor="ctr"/>
          <a:lstStyle/>
          <a:p>
            <a:r>
              <a:rPr lang="en-US" dirty="0"/>
              <a:t>Price Ratios (cont'd)</a:t>
            </a:r>
          </a:p>
        </p:txBody>
      </p:sp>
      <p:sp>
        <p:nvSpPr>
          <p:cNvPr id="14343" name="Rectangle 9"/>
          <p:cNvSpPr>
            <a:spLocks noGrp="1" noChangeArrowheads="1"/>
          </p:cNvSpPr>
          <p:nvPr>
            <p:ph idx="1"/>
          </p:nvPr>
        </p:nvSpPr>
        <p:spPr>
          <a:xfrm>
            <a:off x="557719" y="1752600"/>
            <a:ext cx="8305800" cy="5334000"/>
          </a:xfrm>
        </p:spPr>
        <p:txBody>
          <a:bodyPr vert="horz" wrap="square" lIns="91440" tIns="45720" rIns="91440" bIns="45720" numCol="1" anchor="t" anchorCtr="0" compatLnSpc="1">
            <a:prstTxWarp prst="textNoShape">
              <a:avLst/>
            </a:prstTxWarp>
          </a:bodyPr>
          <a:lstStyle/>
          <a:p>
            <a:pPr>
              <a:tabLst>
                <a:tab pos="1371600" algn="l"/>
                <a:tab pos="2921000" algn="l"/>
                <a:tab pos="4635500" algn="ctr"/>
                <a:tab pos="6235700" algn="l"/>
              </a:tabLst>
            </a:pPr>
            <a:endParaRPr lang="en-US" sz="1800" dirty="0"/>
          </a:p>
          <a:p>
            <a:pPr>
              <a:tabLst>
                <a:tab pos="1371600" algn="l"/>
                <a:tab pos="2921000" algn="l"/>
                <a:tab pos="4635500" algn="ctr"/>
                <a:tab pos="6235700" algn="l"/>
              </a:tabLst>
            </a:pPr>
            <a:r>
              <a:rPr lang="en-US" sz="1800" dirty="0"/>
              <a:t>What is the P/E ratio for a company with profits of $139.7 million, 61,815,000 outstanding shares of common stock and a current market price of $41.50 per share?</a:t>
            </a:r>
          </a:p>
        </p:txBody>
      </p:sp>
      <p:graphicFrame>
        <p:nvGraphicFramePr>
          <p:cNvPr id="14338" name="Object 14"/>
          <p:cNvGraphicFramePr>
            <a:graphicFrameLocks noChangeAspect="1"/>
          </p:cNvGraphicFramePr>
          <p:nvPr/>
        </p:nvGraphicFramePr>
        <p:xfrm>
          <a:off x="2363788" y="3200402"/>
          <a:ext cx="5167312" cy="923925"/>
        </p:xfrm>
        <a:graphic>
          <a:graphicData uri="http://schemas.openxmlformats.org/presentationml/2006/ole">
            <mc:AlternateContent xmlns:mc="http://schemas.openxmlformats.org/markup-compatibility/2006">
              <mc:Choice xmlns:v="urn:schemas-microsoft-com:vml" Requires="v">
                <p:oleObj name="Equation" r:id="rId2" imgW="2273300" imgH="406400" progId="Equation.DSMT4">
                  <p:embed/>
                </p:oleObj>
              </mc:Choice>
              <mc:Fallback>
                <p:oleObj name="Equation" r:id="rId2" imgW="2273300" imgH="406400" progId="Equation.DSMT4">
                  <p:embed/>
                  <p:pic>
                    <p:nvPicPr>
                      <p:cNvPr id="0" na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3788" y="3200402"/>
                        <a:ext cx="5167312"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4339" name="Object 15"/>
          <p:cNvGraphicFramePr>
            <a:graphicFrameLocks noChangeAspect="1"/>
          </p:cNvGraphicFramePr>
          <p:nvPr/>
        </p:nvGraphicFramePr>
        <p:xfrm>
          <a:off x="2190752" y="4572000"/>
          <a:ext cx="5521325" cy="935038"/>
        </p:xfrm>
        <a:graphic>
          <a:graphicData uri="http://schemas.openxmlformats.org/presentationml/2006/ole">
            <mc:AlternateContent xmlns:mc="http://schemas.openxmlformats.org/markup-compatibility/2006">
              <mc:Choice xmlns:v="urn:schemas-microsoft-com:vml" Requires="v">
                <p:oleObj name="Equation" r:id="rId4" imgW="2400300" imgH="406400" progId="Equation.DSMT4">
                  <p:embed/>
                </p:oleObj>
              </mc:Choice>
              <mc:Fallback>
                <p:oleObj name="Equation" r:id="rId4" imgW="2400300" imgH="40640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90752" y="4572000"/>
                        <a:ext cx="5521325" cy="935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421787479"/>
      </p:ext>
    </p:extLst>
  </p:cSld>
  <p:clrMapOvr>
    <a:masterClrMapping/>
  </p:clrMapOvr>
  <p:transition spd="med">
    <p:wipe dir="r"/>
  </p:transition>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5" name="Rectangle 9"/>
          <p:cNvSpPr>
            <a:spLocks noGrp="1" noChangeArrowheads="1"/>
          </p:cNvSpPr>
          <p:nvPr>
            <p:ph type="title"/>
          </p:nvPr>
        </p:nvSpPr>
        <p:spPr>
          <a:xfrm>
            <a:off x="-228600" y="762000"/>
            <a:ext cx="8382000" cy="914400"/>
          </a:xfrm>
        </p:spPr>
        <p:txBody>
          <a:bodyPr anchor="ctr"/>
          <a:lstStyle/>
          <a:p>
            <a:r>
              <a:rPr lang="en-US" dirty="0"/>
              <a:t>Price Ratios (cont'd)</a:t>
            </a:r>
          </a:p>
        </p:txBody>
      </p:sp>
      <p:sp>
        <p:nvSpPr>
          <p:cNvPr id="15366" name="Rectangle 10"/>
          <p:cNvSpPr>
            <a:spLocks noGrp="1" noChangeArrowheads="1"/>
          </p:cNvSpPr>
          <p:nvPr>
            <p:ph idx="1"/>
          </p:nvPr>
        </p:nvSpPr>
        <p:spPr>
          <a:xfrm>
            <a:off x="685800" y="1524000"/>
            <a:ext cx="8305800" cy="5334000"/>
          </a:xfrm>
        </p:spPr>
        <p:txBody>
          <a:bodyPr vert="horz" wrap="square" lIns="91440" tIns="45720" rIns="91440" bIns="45720" numCol="1" anchor="t" anchorCtr="0" compatLnSpc="1">
            <a:prstTxWarp prst="textNoShape">
              <a:avLst/>
            </a:prstTxWarp>
          </a:bodyPr>
          <a:lstStyle/>
          <a:p>
            <a:pPr>
              <a:spcBef>
                <a:spcPct val="10000"/>
              </a:spcBef>
              <a:tabLst>
                <a:tab pos="1201738" algn="l"/>
                <a:tab pos="1541463" algn="l"/>
                <a:tab pos="2006600" algn="l"/>
              </a:tabLst>
            </a:pPr>
            <a:endParaRPr lang="en-US" b="1" dirty="0"/>
          </a:p>
          <a:p>
            <a:pPr>
              <a:spcBef>
                <a:spcPct val="10000"/>
              </a:spcBef>
              <a:tabLst>
                <a:tab pos="1201738" algn="l"/>
                <a:tab pos="1541463" algn="l"/>
                <a:tab pos="2006600" algn="l"/>
              </a:tabLst>
            </a:pPr>
            <a:r>
              <a:rPr lang="en-US" b="1" dirty="0"/>
              <a:t>Price/Earnings Growth Ratio (PEG)</a:t>
            </a:r>
            <a:r>
              <a:rPr lang="en-US" dirty="0"/>
              <a:t>: compares company’s P/E ratio to the rate of growth in earnings</a:t>
            </a:r>
          </a:p>
          <a:p>
            <a:pPr>
              <a:spcBef>
                <a:spcPct val="10000"/>
              </a:spcBef>
              <a:tabLst>
                <a:tab pos="1201738" algn="l"/>
                <a:tab pos="1541463" algn="l"/>
                <a:tab pos="2006600" algn="l"/>
              </a:tabLst>
            </a:pPr>
            <a:endParaRPr lang="en-US" dirty="0"/>
          </a:p>
          <a:p>
            <a:pPr>
              <a:spcBef>
                <a:spcPct val="450000"/>
              </a:spcBef>
              <a:tabLst>
                <a:tab pos="1201738" algn="l"/>
                <a:tab pos="1541463" algn="l"/>
                <a:tab pos="2006600" algn="l"/>
              </a:tabLst>
            </a:pPr>
            <a:r>
              <a:rPr lang="en-US" dirty="0"/>
              <a:t>Ratio	&gt;	1:	stock may be fully valued</a:t>
            </a:r>
          </a:p>
          <a:p>
            <a:pPr>
              <a:spcBef>
                <a:spcPct val="10000"/>
              </a:spcBef>
              <a:tabLst>
                <a:tab pos="1201738" algn="l"/>
                <a:tab pos="1541463" algn="l"/>
                <a:tab pos="2006600" algn="l"/>
              </a:tabLst>
            </a:pPr>
            <a:r>
              <a:rPr lang="en-US" dirty="0"/>
              <a:t>PEG	=	1:	stock price in line with earnings growth</a:t>
            </a:r>
          </a:p>
          <a:p>
            <a:pPr>
              <a:spcBef>
                <a:spcPct val="10000"/>
              </a:spcBef>
              <a:tabLst>
                <a:tab pos="1201738" algn="l"/>
                <a:tab pos="1541463" algn="l"/>
                <a:tab pos="2006600" algn="l"/>
              </a:tabLst>
            </a:pPr>
            <a:r>
              <a:rPr lang="en-US" dirty="0"/>
              <a:t>Ratio	&lt;	1:	stock may be undervalued</a:t>
            </a:r>
          </a:p>
        </p:txBody>
      </p:sp>
      <p:pic>
        <p:nvPicPr>
          <p:cNvPr id="15367" name="Picture 7" descr="eq07_15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4151" y="3437107"/>
            <a:ext cx="6275697" cy="869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7815854"/>
      </p:ext>
    </p:extLst>
  </p:cSld>
  <p:clrMapOvr>
    <a:masterClrMapping/>
  </p:clrMapOvr>
  <p:transition spd="med">
    <p:wipe dir="r"/>
  </p:transition>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9" name="Rectangle 10"/>
          <p:cNvSpPr>
            <a:spLocks noGrp="1" noChangeArrowheads="1"/>
          </p:cNvSpPr>
          <p:nvPr>
            <p:ph type="title"/>
          </p:nvPr>
        </p:nvSpPr>
        <p:spPr>
          <a:xfrm>
            <a:off x="-312585" y="775678"/>
            <a:ext cx="8382000" cy="914400"/>
          </a:xfrm>
        </p:spPr>
        <p:txBody>
          <a:bodyPr anchor="ctr"/>
          <a:lstStyle/>
          <a:p>
            <a:r>
              <a:rPr lang="en-US" dirty="0"/>
              <a:t>Price Ratios (cont'd)</a:t>
            </a:r>
          </a:p>
        </p:txBody>
      </p:sp>
      <p:sp>
        <p:nvSpPr>
          <p:cNvPr id="16390" name="Rectangle 11"/>
          <p:cNvSpPr>
            <a:spLocks noGrp="1" noChangeArrowheads="1"/>
          </p:cNvSpPr>
          <p:nvPr>
            <p:ph idx="1"/>
          </p:nvPr>
        </p:nvSpPr>
        <p:spPr>
          <a:xfrm>
            <a:off x="685800" y="2057400"/>
            <a:ext cx="8001000" cy="5334000"/>
          </a:xfrm>
        </p:spPr>
        <p:txBody>
          <a:bodyPr vert="horz" wrap="square" lIns="91440" tIns="45720" rIns="91440" bIns="45720" numCol="1" anchor="t" anchorCtr="0" compatLnSpc="1">
            <a:prstTxWarp prst="textNoShape">
              <a:avLst/>
            </a:prstTxWarp>
          </a:bodyPr>
          <a:lstStyle/>
          <a:p>
            <a:r>
              <a:rPr lang="en-US" sz="1800" b="1" dirty="0"/>
              <a:t>Dividends per share</a:t>
            </a:r>
            <a:r>
              <a:rPr lang="en-US" sz="1800" dirty="0"/>
              <a:t>: the amount of dividends paid out to common stockholders</a:t>
            </a:r>
          </a:p>
          <a:p>
            <a:endParaRPr lang="en-US" sz="1800" dirty="0"/>
          </a:p>
          <a:p>
            <a:endParaRPr lang="en-US" sz="1800" dirty="0"/>
          </a:p>
          <a:p>
            <a:pPr marL="0" indent="0">
              <a:spcBef>
                <a:spcPct val="30000"/>
              </a:spcBef>
              <a:buNone/>
            </a:pPr>
            <a:endParaRPr lang="en-US" sz="1800" b="1" dirty="0"/>
          </a:p>
          <a:p>
            <a:pPr>
              <a:spcBef>
                <a:spcPct val="30000"/>
              </a:spcBef>
            </a:pPr>
            <a:r>
              <a:rPr lang="en-US" sz="1800" b="1" dirty="0"/>
              <a:t>Payout Ratio</a:t>
            </a:r>
            <a:r>
              <a:rPr lang="en-US" sz="1800" dirty="0"/>
              <a:t>: how much of its earnings a company pays out to stockholders in the form of dividends</a:t>
            </a:r>
          </a:p>
          <a:p>
            <a:pPr lvl="1">
              <a:spcBef>
                <a:spcPct val="30000"/>
              </a:spcBef>
            </a:pPr>
            <a:r>
              <a:rPr lang="en-US" sz="1400" dirty="0"/>
              <a:t>Traditional payout ratios have been 40% to 60%</a:t>
            </a:r>
          </a:p>
          <a:p>
            <a:pPr lvl="1">
              <a:spcBef>
                <a:spcPct val="30000"/>
              </a:spcBef>
            </a:pPr>
            <a:r>
              <a:rPr lang="en-US" sz="1400" dirty="0"/>
              <a:t>Recent trends have been lower payout ratios, with more tax efficient stock buyback programs used frequently</a:t>
            </a:r>
          </a:p>
          <a:p>
            <a:pPr lvl="1">
              <a:spcBef>
                <a:spcPct val="30000"/>
              </a:spcBef>
            </a:pPr>
            <a:r>
              <a:rPr lang="en-US" sz="1400" dirty="0"/>
              <a:t>High payout ratios may be difficult to maintain and the stock market does not like cuts in dividends</a:t>
            </a:r>
          </a:p>
          <a:p>
            <a:endParaRPr lang="en-US" sz="1800" dirty="0"/>
          </a:p>
        </p:txBody>
      </p:sp>
      <p:pic>
        <p:nvPicPr>
          <p:cNvPr id="16391" name="Picture 7" descr="eq07_16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781" y="2743200"/>
            <a:ext cx="7056438" cy="78323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descr="eq07_17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5410200"/>
            <a:ext cx="4559300" cy="929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1421203"/>
      </p:ext>
    </p:extLst>
  </p:cSld>
  <p:clrMapOvr>
    <a:masterClrMapping/>
  </p:clrMapOvr>
  <p:transition spd="med">
    <p:wipe dir="r"/>
  </p:transition>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7" name="Rectangle 13"/>
          <p:cNvSpPr>
            <a:spLocks noChangeArrowheads="1"/>
          </p:cNvSpPr>
          <p:nvPr/>
        </p:nvSpPr>
        <p:spPr bwMode="auto">
          <a:xfrm>
            <a:off x="8104188" y="354013"/>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rgbClr val="CC3300"/>
                </a:solidFill>
                <a:latin typeface="Times New Roman" panose="02020603050405020304" pitchFamily="18" charset="0"/>
              </a:defRPr>
            </a:lvl1pPr>
            <a:lvl2pPr marL="742950" indent="-285750">
              <a:defRPr sz="2400">
                <a:solidFill>
                  <a:srgbClr val="CC3300"/>
                </a:solidFill>
                <a:latin typeface="Times New Roman" panose="02020603050405020304" pitchFamily="18" charset="0"/>
              </a:defRPr>
            </a:lvl2pPr>
            <a:lvl3pPr marL="1143000" indent="-228600">
              <a:defRPr sz="2400">
                <a:solidFill>
                  <a:srgbClr val="CC3300"/>
                </a:solidFill>
                <a:latin typeface="Times New Roman" panose="02020603050405020304" pitchFamily="18" charset="0"/>
              </a:defRPr>
            </a:lvl3pPr>
            <a:lvl4pPr marL="1600200" indent="-228600">
              <a:defRPr sz="2400">
                <a:solidFill>
                  <a:srgbClr val="CC3300"/>
                </a:solidFill>
                <a:latin typeface="Times New Roman" panose="02020603050405020304" pitchFamily="18" charset="0"/>
              </a:defRPr>
            </a:lvl4pPr>
            <a:lvl5pPr marL="2057400" indent="-228600">
              <a:defRPr sz="2400">
                <a:solidFill>
                  <a:srgbClr val="CC3300"/>
                </a:solidFill>
                <a:latin typeface="Times New Roman" panose="02020603050405020304" pitchFamily="18" charset="0"/>
              </a:defRPr>
            </a:lvl5pPr>
            <a:lvl6pPr marL="2514600" indent="-228600" eaLnBrk="0" fontAlgn="base" hangingPunct="0">
              <a:spcBef>
                <a:spcPct val="0"/>
              </a:spcBef>
              <a:spcAft>
                <a:spcPct val="0"/>
              </a:spcAft>
              <a:defRPr sz="2400">
                <a:solidFill>
                  <a:srgbClr val="CC3300"/>
                </a:solidFill>
                <a:latin typeface="Times New Roman" panose="02020603050405020304" pitchFamily="18" charset="0"/>
              </a:defRPr>
            </a:lvl6pPr>
            <a:lvl7pPr marL="2971800" indent="-228600" eaLnBrk="0" fontAlgn="base" hangingPunct="0">
              <a:spcBef>
                <a:spcPct val="0"/>
              </a:spcBef>
              <a:spcAft>
                <a:spcPct val="0"/>
              </a:spcAft>
              <a:defRPr sz="2400">
                <a:solidFill>
                  <a:srgbClr val="CC3300"/>
                </a:solidFill>
                <a:latin typeface="Times New Roman" panose="02020603050405020304" pitchFamily="18" charset="0"/>
              </a:defRPr>
            </a:lvl7pPr>
            <a:lvl8pPr marL="3429000" indent="-228600" eaLnBrk="0" fontAlgn="base" hangingPunct="0">
              <a:spcBef>
                <a:spcPct val="0"/>
              </a:spcBef>
              <a:spcAft>
                <a:spcPct val="0"/>
              </a:spcAft>
              <a:defRPr sz="2400">
                <a:solidFill>
                  <a:srgbClr val="CC3300"/>
                </a:solidFill>
                <a:latin typeface="Times New Roman" panose="02020603050405020304" pitchFamily="18" charset="0"/>
              </a:defRPr>
            </a:lvl8pPr>
            <a:lvl9pPr marL="3886200" indent="-228600" eaLnBrk="0" fontAlgn="base" hangingPunct="0">
              <a:spcBef>
                <a:spcPct val="0"/>
              </a:spcBef>
              <a:spcAft>
                <a:spcPct val="0"/>
              </a:spcAft>
              <a:defRPr sz="2400">
                <a:solidFill>
                  <a:srgbClr val="CC3300"/>
                </a:solidFill>
                <a:latin typeface="Times New Roman" panose="02020603050405020304" pitchFamily="18" charset="0"/>
              </a:defRPr>
            </a:lvl9pPr>
          </a:lstStyle>
          <a:p>
            <a:endParaRPr lang="en-US"/>
          </a:p>
        </p:txBody>
      </p:sp>
      <p:sp>
        <p:nvSpPr>
          <p:cNvPr id="18438" name="Rectangle 14"/>
          <p:cNvSpPr>
            <a:spLocks noGrp="1" noChangeArrowheads="1"/>
          </p:cNvSpPr>
          <p:nvPr>
            <p:ph type="title"/>
          </p:nvPr>
        </p:nvSpPr>
        <p:spPr>
          <a:xfrm>
            <a:off x="-266463" y="829047"/>
            <a:ext cx="8382000" cy="914400"/>
          </a:xfrm>
        </p:spPr>
        <p:txBody>
          <a:bodyPr anchor="ctr"/>
          <a:lstStyle/>
          <a:p>
            <a:r>
              <a:rPr lang="en-US" dirty="0"/>
              <a:t>Price Ratios (cont'd)</a:t>
            </a:r>
          </a:p>
        </p:txBody>
      </p:sp>
      <p:sp>
        <p:nvSpPr>
          <p:cNvPr id="18439" name="Rectangle 15"/>
          <p:cNvSpPr>
            <a:spLocks noGrp="1" noChangeArrowheads="1"/>
          </p:cNvSpPr>
          <p:nvPr>
            <p:ph idx="1"/>
          </p:nvPr>
        </p:nvSpPr>
        <p:spPr>
          <a:xfrm>
            <a:off x="570689" y="2057400"/>
            <a:ext cx="8305800" cy="5334000"/>
          </a:xfrm>
        </p:spPr>
        <p:txBody>
          <a:bodyPr vert="horz" wrap="square" lIns="91440" tIns="45720" rIns="91440" bIns="45720" numCol="1" anchor="t" anchorCtr="0" compatLnSpc="1">
            <a:prstTxWarp prst="textNoShape">
              <a:avLst/>
            </a:prstTxWarp>
          </a:bodyPr>
          <a:lstStyle/>
          <a:p>
            <a:r>
              <a:rPr lang="en-US" sz="1800" b="1" dirty="0"/>
              <a:t>Book Value per Share</a:t>
            </a:r>
            <a:r>
              <a:rPr lang="en-US" sz="1800" dirty="0"/>
              <a:t>: difference between assets and liabilities (equity) per share</a:t>
            </a:r>
          </a:p>
          <a:p>
            <a:pPr lvl="1"/>
            <a:r>
              <a:rPr lang="en-US" sz="1600" dirty="0"/>
              <a:t>A company should be worth more than its book value.</a:t>
            </a:r>
          </a:p>
          <a:p>
            <a:pPr lvl="1"/>
            <a:endParaRPr lang="en-US" sz="2000" b="1" dirty="0"/>
          </a:p>
          <a:p>
            <a:pPr lvl="1"/>
            <a:endParaRPr lang="en-US" sz="2000" b="1" dirty="0"/>
          </a:p>
          <a:p>
            <a:endParaRPr lang="en-US" sz="1800" b="1" dirty="0"/>
          </a:p>
          <a:p>
            <a:r>
              <a:rPr lang="en-US" sz="1800" b="1" dirty="0"/>
              <a:t>Price-to-Book Ratio</a:t>
            </a:r>
            <a:r>
              <a:rPr lang="en-US" sz="1800" dirty="0"/>
              <a:t>: compares stock price to book value to see how aggressively the stock is being priced</a:t>
            </a:r>
          </a:p>
          <a:p>
            <a:pPr lvl="1"/>
            <a:r>
              <a:rPr lang="en-US" sz="1600" dirty="0"/>
              <a:t>Higher ratio: stock is fully-priced or overpriced</a:t>
            </a:r>
          </a:p>
          <a:p>
            <a:pPr lvl="1">
              <a:spcBef>
                <a:spcPct val="10000"/>
              </a:spcBef>
            </a:pPr>
            <a:r>
              <a:rPr lang="en-US" sz="1600" dirty="0"/>
              <a:t>Lower ratio: stock may be fairly priced or underpriced</a:t>
            </a:r>
          </a:p>
          <a:p>
            <a:pPr lvl="1"/>
            <a:endParaRPr lang="en-US" sz="2000" dirty="0"/>
          </a:p>
          <a:p>
            <a:pPr>
              <a:spcBef>
                <a:spcPct val="500000"/>
              </a:spcBef>
            </a:pPr>
            <a:endParaRPr lang="en-US" sz="1800" dirty="0"/>
          </a:p>
        </p:txBody>
      </p:sp>
      <p:pic>
        <p:nvPicPr>
          <p:cNvPr id="18440" name="Picture 8" descr="eq07_18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927" y="3124200"/>
            <a:ext cx="6987555" cy="77297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7" descr="eq07_19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5225189"/>
            <a:ext cx="6071807" cy="83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9405096"/>
      </p:ext>
    </p:extLst>
  </p:cSld>
  <p:clrMapOvr>
    <a:masterClrMapping/>
  </p:clrMapOvr>
  <p:transition spd="med">
    <p:wipe dir="r"/>
  </p:transition>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703" name="Rectangle 2"/>
          <p:cNvSpPr>
            <a:spLocks noGrp="1" noChangeArrowheads="1"/>
          </p:cNvSpPr>
          <p:nvPr>
            <p:ph type="title" idx="4294967295"/>
          </p:nvPr>
        </p:nvSpPr>
        <p:spPr>
          <a:xfrm>
            <a:off x="-228600" y="775097"/>
            <a:ext cx="8382000" cy="914400"/>
          </a:xfrm>
        </p:spPr>
        <p:txBody>
          <a:bodyPr/>
          <a:lstStyle/>
          <a:p>
            <a:pPr eaLnBrk="1" hangingPunct="1"/>
            <a:r>
              <a:rPr lang="en-US" dirty="0"/>
              <a:t>Three Price Multiples</a:t>
            </a:r>
          </a:p>
        </p:txBody>
      </p:sp>
      <p:sp>
        <p:nvSpPr>
          <p:cNvPr id="29704" name="Rectangle 3"/>
          <p:cNvSpPr>
            <a:spLocks noGrp="1" noChangeArrowheads="1"/>
          </p:cNvSpPr>
          <p:nvPr>
            <p:ph type="body" sz="half" idx="4294967295"/>
          </p:nvPr>
        </p:nvSpPr>
        <p:spPr>
          <a:xfrm>
            <a:off x="632298" y="2133600"/>
            <a:ext cx="8305800" cy="5334000"/>
          </a:xfrm>
        </p:spPr>
        <p:txBody>
          <a:bodyPr/>
          <a:lstStyle/>
          <a:p>
            <a:pPr eaLnBrk="1" hangingPunct="1"/>
            <a:r>
              <a:rPr lang="en-US" sz="1600" dirty="0"/>
              <a:t>Annual reports will often report per-share calculations of book value, earnings, and operating cash flow.</a:t>
            </a:r>
          </a:p>
          <a:p>
            <a:pPr lvl="1" eaLnBrk="1" hangingPunct="1"/>
            <a:r>
              <a:rPr lang="en-US" sz="1400" dirty="0"/>
              <a:t>Per share calculations require the number of shares outstanding.</a:t>
            </a:r>
          </a:p>
          <a:p>
            <a:pPr lvl="1" eaLnBrk="1" hangingPunct="1"/>
            <a:r>
              <a:rPr lang="en-US" sz="1400" dirty="0"/>
              <a:t>Cash flow per share uses </a:t>
            </a:r>
            <a:r>
              <a:rPr lang="en-US" sz="1400" b="1" dirty="0">
                <a:solidFill>
                  <a:srgbClr val="367D82"/>
                </a:solidFill>
              </a:rPr>
              <a:t>operating cash flow</a:t>
            </a:r>
            <a:r>
              <a:rPr lang="en-US" sz="1400" dirty="0"/>
              <a:t>!</a:t>
            </a:r>
          </a:p>
        </p:txBody>
      </p:sp>
      <p:graphicFrame>
        <p:nvGraphicFramePr>
          <p:cNvPr id="29701" name="Object 5"/>
          <p:cNvGraphicFramePr>
            <a:graphicFrameLocks noGrp="1" noChangeAspect="1"/>
          </p:cNvGraphicFramePr>
          <p:nvPr>
            <p:ph sz="quarter" idx="4294967295"/>
            <p:extLst>
              <p:ext uri="{D42A27DB-BD31-4B8C-83A1-F6EECF244321}">
                <p14:modId xmlns:p14="http://schemas.microsoft.com/office/powerpoint/2010/main" val="1447010321"/>
              </p:ext>
            </p:extLst>
          </p:nvPr>
        </p:nvGraphicFramePr>
        <p:xfrm>
          <a:off x="586902" y="3581400"/>
          <a:ext cx="3810000" cy="1994297"/>
        </p:xfrm>
        <a:graphic>
          <a:graphicData uri="http://schemas.openxmlformats.org/presentationml/2006/ole">
            <mc:AlternateContent xmlns:mc="http://schemas.openxmlformats.org/markup-compatibility/2006">
              <mc:Choice xmlns:v="urn:schemas-microsoft-com:vml" Requires="v">
                <p:oleObj name="Equation" r:id="rId3" imgW="3276360" imgH="1638000" progId="Equation.3">
                  <p:embed/>
                </p:oleObj>
              </mc:Choice>
              <mc:Fallback>
                <p:oleObj name="Equation" r:id="rId3" imgW="3276360" imgH="16380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902" y="3581400"/>
                        <a:ext cx="3810000" cy="1994297"/>
                      </a:xfrm>
                      <a:prstGeom prst="rect">
                        <a:avLst/>
                      </a:prstGeom>
                      <a:ln>
                        <a:solidFill>
                          <a:schemeClr val="accent2"/>
                        </a:solidFill>
                      </a:ln>
                    </p:spPr>
                  </p:pic>
                </p:oleObj>
              </mc:Fallback>
            </mc:AlternateContent>
          </a:graphicData>
        </a:graphic>
      </p:graphicFrame>
      <p:graphicFrame>
        <p:nvGraphicFramePr>
          <p:cNvPr id="2" name="Object 1"/>
          <p:cNvGraphicFramePr>
            <a:graphicFrameLocks noGrp="1" noChangeAspect="1"/>
          </p:cNvGraphicFramePr>
          <p:nvPr>
            <p:extLst>
              <p:ext uri="{D42A27DB-BD31-4B8C-83A1-F6EECF244321}">
                <p14:modId xmlns:p14="http://schemas.microsoft.com/office/powerpoint/2010/main" val="1065035901"/>
              </p:ext>
            </p:extLst>
          </p:nvPr>
        </p:nvGraphicFramePr>
        <p:xfrm>
          <a:off x="4442298" y="3553838"/>
          <a:ext cx="4343400" cy="2259478"/>
        </p:xfrm>
        <a:graphic>
          <a:graphicData uri="http://schemas.openxmlformats.org/presentationml/2006/ole">
            <mc:AlternateContent xmlns:mc="http://schemas.openxmlformats.org/markup-compatibility/2006">
              <mc:Choice xmlns:v="urn:schemas-microsoft-com:vml" Requires="v">
                <p:oleObj name="Equation" r:id="rId5" imgW="3073400" imgH="1676400" progId="Equation.3">
                  <p:embed/>
                </p:oleObj>
              </mc:Choice>
              <mc:Fallback>
                <p:oleObj name="Equation" r:id="rId5" imgW="3073400" imgH="1676400" progId="Equation.3">
                  <p:embed/>
                  <p:pic>
                    <p:nvPicPr>
                      <p:cNvPr id="0" name="Object 4"/>
                      <p:cNvPicPr>
                        <a:picLocks noGrp="1"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42298" y="3553838"/>
                        <a:ext cx="4343400" cy="2259478"/>
                      </a:xfrm>
                      <a:prstGeom prst="rect">
                        <a:avLst/>
                      </a:prstGeom>
                      <a:noFill/>
                      <a:ln>
                        <a:solidFill>
                          <a:srgbClr val="FF0000"/>
                        </a:solidFill>
                      </a:ln>
                    </p:spPr>
                  </p:pic>
                </p:oleObj>
              </mc:Fallback>
            </mc:AlternateContent>
          </a:graphicData>
        </a:graphic>
      </p:graphicFrame>
    </p:spTree>
    <p:extLst>
      <p:ext uri="{BB962C8B-B14F-4D97-AF65-F5344CB8AC3E}">
        <p14:creationId xmlns:p14="http://schemas.microsoft.com/office/powerpoint/2010/main" val="2232770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300" name="Rectangle 7"/>
          <p:cNvSpPr>
            <a:spLocks noGrp="1" noChangeArrowheads="1"/>
          </p:cNvSpPr>
          <p:nvPr>
            <p:ph type="title"/>
          </p:nvPr>
        </p:nvSpPr>
        <p:spPr>
          <a:xfrm>
            <a:off x="381000" y="762000"/>
            <a:ext cx="8382000" cy="914400"/>
          </a:xfrm>
        </p:spPr>
        <p:txBody>
          <a:bodyPr anchor="ctr"/>
          <a:lstStyle/>
          <a:p>
            <a:r>
              <a:rPr lang="en-US" dirty="0"/>
              <a:t>Interpreting Financial Ratios</a:t>
            </a:r>
          </a:p>
        </p:txBody>
      </p:sp>
      <p:sp>
        <p:nvSpPr>
          <p:cNvPr id="55301" name="Rectangle 8"/>
          <p:cNvSpPr>
            <a:spLocks noGrp="1" noChangeArrowheads="1"/>
          </p:cNvSpPr>
          <p:nvPr>
            <p:ph idx="1"/>
          </p:nvPr>
        </p:nvSpPr>
        <p:spPr>
          <a:xfrm>
            <a:off x="867383" y="1752600"/>
            <a:ext cx="8305800" cy="5334000"/>
          </a:xfrm>
        </p:spPr>
        <p:txBody>
          <a:bodyPr vert="horz" wrap="square" lIns="91440" tIns="45720" rIns="91440" bIns="45720" numCol="1" anchor="t" anchorCtr="0" compatLnSpc="1">
            <a:prstTxWarp prst="textNoShape">
              <a:avLst/>
            </a:prstTxWarp>
          </a:bodyPr>
          <a:lstStyle/>
          <a:p>
            <a:pPr>
              <a:spcBef>
                <a:spcPct val="70000"/>
              </a:spcBef>
            </a:pPr>
            <a:endParaRPr lang="en-US" dirty="0"/>
          </a:p>
          <a:p>
            <a:pPr>
              <a:spcBef>
                <a:spcPct val="70000"/>
              </a:spcBef>
            </a:pPr>
            <a:r>
              <a:rPr lang="en-US" dirty="0"/>
              <a:t>Sources of Ratio Analysis</a:t>
            </a:r>
          </a:p>
          <a:p>
            <a:pPr lvl="1">
              <a:spcBef>
                <a:spcPct val="70000"/>
              </a:spcBef>
            </a:pPr>
            <a:r>
              <a:rPr lang="en-US" sz="2000" dirty="0"/>
              <a:t> S</a:t>
            </a:r>
            <a:r>
              <a:rPr lang="en-US" sz="2000" i="1" dirty="0"/>
              <a:t>tandard &amp; Poor’s Stock Reports</a:t>
            </a:r>
            <a:endParaRPr lang="en-US" sz="2000" dirty="0"/>
          </a:p>
          <a:p>
            <a:pPr lvl="1">
              <a:spcBef>
                <a:spcPct val="70000"/>
              </a:spcBef>
            </a:pPr>
            <a:r>
              <a:rPr lang="en-US" sz="2000" dirty="0"/>
              <a:t> Brokerage firm reports</a:t>
            </a:r>
          </a:p>
          <a:p>
            <a:pPr lvl="1">
              <a:spcBef>
                <a:spcPct val="70000"/>
              </a:spcBef>
            </a:pPr>
            <a:r>
              <a:rPr lang="en-US" sz="2000" dirty="0"/>
              <a:t> </a:t>
            </a:r>
            <a:r>
              <a:rPr lang="en-US" sz="2000" i="1" dirty="0"/>
              <a:t>Value Line Reports</a:t>
            </a:r>
            <a:endParaRPr lang="en-US" sz="2000" dirty="0"/>
          </a:p>
        </p:txBody>
      </p:sp>
    </p:spTree>
    <p:extLst>
      <p:ext uri="{BB962C8B-B14F-4D97-AF65-F5344CB8AC3E}">
        <p14:creationId xmlns:p14="http://schemas.microsoft.com/office/powerpoint/2010/main" val="3038493037"/>
      </p:ext>
    </p:extLst>
  </p:cSld>
  <p:clrMapOvr>
    <a:masterClrMapping/>
  </p:clrMapOvr>
  <p:transition spd="med">
    <p:wipe dir="r"/>
  </p:transition>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324" name="Rectangle 6"/>
          <p:cNvSpPr>
            <a:spLocks noGrp="1" noChangeArrowheads="1"/>
          </p:cNvSpPr>
          <p:nvPr>
            <p:ph type="title" idx="4294967295"/>
          </p:nvPr>
        </p:nvSpPr>
        <p:spPr>
          <a:xfrm>
            <a:off x="5638800" y="1447800"/>
            <a:ext cx="3276600" cy="3200400"/>
          </a:xfrm>
        </p:spPr>
        <p:txBody>
          <a:bodyPr anchor="ctr"/>
          <a:lstStyle/>
          <a:p>
            <a:r>
              <a:rPr lang="en-US" sz="2800" dirty="0"/>
              <a:t>Example of Published Report with Financial Statistics</a:t>
            </a:r>
            <a:endParaRPr lang="en-US" dirty="0"/>
          </a:p>
        </p:txBody>
      </p:sp>
      <p:pic>
        <p:nvPicPr>
          <p:cNvPr id="56326" name="Picture 6" descr="fig07_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76200"/>
            <a:ext cx="4114800" cy="6705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0757765"/>
      </p:ext>
    </p:extLst>
  </p:cSld>
  <p:clrMapOvr>
    <a:masterClrMapping/>
  </p:clrMapOvr>
  <p:transition spd="med">
    <p:wipe dir="r"/>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348" name="Rectangle 7"/>
          <p:cNvSpPr>
            <a:spLocks noGrp="1" noChangeArrowheads="1"/>
          </p:cNvSpPr>
          <p:nvPr>
            <p:ph type="title"/>
          </p:nvPr>
        </p:nvSpPr>
        <p:spPr>
          <a:xfrm>
            <a:off x="577174" y="762000"/>
            <a:ext cx="8382000" cy="914400"/>
          </a:xfrm>
        </p:spPr>
        <p:txBody>
          <a:bodyPr anchor="ctr"/>
          <a:lstStyle/>
          <a:p>
            <a:r>
              <a:rPr lang="en-US" dirty="0"/>
              <a:t>Interpreting Financial Ratios</a:t>
            </a:r>
          </a:p>
        </p:txBody>
      </p:sp>
      <p:sp>
        <p:nvSpPr>
          <p:cNvPr id="57349" name="Rectangle 8"/>
          <p:cNvSpPr>
            <a:spLocks noGrp="1" noChangeArrowheads="1"/>
          </p:cNvSpPr>
          <p:nvPr>
            <p:ph idx="1"/>
          </p:nvPr>
        </p:nvSpPr>
        <p:spPr>
          <a:xfrm>
            <a:off x="685800" y="1905000"/>
            <a:ext cx="8305800" cy="5334000"/>
          </a:xfrm>
        </p:spPr>
        <p:txBody>
          <a:bodyPr vert="horz" wrap="square" lIns="91440" tIns="45720" rIns="91440" bIns="45720" numCol="1" anchor="t" anchorCtr="0" compatLnSpc="1">
            <a:prstTxWarp prst="textNoShape">
              <a:avLst/>
            </a:prstTxWarp>
          </a:bodyPr>
          <a:lstStyle/>
          <a:p>
            <a:pPr>
              <a:spcBef>
                <a:spcPct val="40000"/>
              </a:spcBef>
            </a:pPr>
            <a:endParaRPr lang="en-US" sz="2000" dirty="0"/>
          </a:p>
          <a:p>
            <a:pPr>
              <a:spcBef>
                <a:spcPct val="40000"/>
              </a:spcBef>
            </a:pPr>
            <a:r>
              <a:rPr lang="en-US" sz="2000" dirty="0"/>
              <a:t>Look at </a:t>
            </a:r>
            <a:r>
              <a:rPr lang="en-US" sz="2000" dirty="0">
                <a:solidFill>
                  <a:srgbClr val="FF0000"/>
                </a:solidFill>
              </a:rPr>
              <a:t>historical ratio </a:t>
            </a:r>
            <a:r>
              <a:rPr lang="en-US" sz="2000" dirty="0"/>
              <a:t>trends for the company</a:t>
            </a:r>
          </a:p>
          <a:p>
            <a:pPr>
              <a:spcBef>
                <a:spcPct val="40000"/>
              </a:spcBef>
            </a:pPr>
            <a:r>
              <a:rPr lang="en-US" sz="2000" dirty="0"/>
              <a:t>Look at </a:t>
            </a:r>
            <a:r>
              <a:rPr lang="en-US" sz="2000" dirty="0">
                <a:solidFill>
                  <a:srgbClr val="FF0000"/>
                </a:solidFill>
              </a:rPr>
              <a:t>ratios for the industry</a:t>
            </a:r>
          </a:p>
          <a:p>
            <a:pPr>
              <a:spcBef>
                <a:spcPct val="40000"/>
              </a:spcBef>
            </a:pPr>
            <a:r>
              <a:rPr lang="en-US" sz="2000" dirty="0"/>
              <a:t>Evaluate the firm relative to </a:t>
            </a:r>
            <a:r>
              <a:rPr lang="en-US" sz="2000" dirty="0">
                <a:solidFill>
                  <a:srgbClr val="FF0000"/>
                </a:solidFill>
              </a:rPr>
              <a:t>two or three major competitors</a:t>
            </a:r>
          </a:p>
          <a:p>
            <a:pPr>
              <a:spcBef>
                <a:spcPct val="40000"/>
              </a:spcBef>
            </a:pPr>
            <a:r>
              <a:rPr lang="en-US" sz="2000" dirty="0"/>
              <a:t>Try to determine if the financial information is telling you a good story about the company or a bad story</a:t>
            </a:r>
          </a:p>
          <a:p>
            <a:pPr>
              <a:spcBef>
                <a:spcPct val="40000"/>
              </a:spcBef>
            </a:pPr>
            <a:r>
              <a:rPr lang="en-US" sz="2000" dirty="0"/>
              <a:t>Use the story to decide if you think the stock has intrinsic value for you as an investor</a:t>
            </a:r>
          </a:p>
        </p:txBody>
      </p:sp>
    </p:spTree>
    <p:extLst>
      <p:ext uri="{BB962C8B-B14F-4D97-AF65-F5344CB8AC3E}">
        <p14:creationId xmlns:p14="http://schemas.microsoft.com/office/powerpoint/2010/main" val="1700544039"/>
      </p:ext>
    </p:extLst>
  </p:cSld>
  <p:clrMapOvr>
    <a:masterClrMapping/>
  </p:clrMapOvr>
  <p:transition spd="med">
    <p:wipe dir="r"/>
  </p:transition>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8372" name="Rectangle 2"/>
          <p:cNvSpPr>
            <a:spLocks noGrp="1" noChangeArrowheads="1"/>
          </p:cNvSpPr>
          <p:nvPr>
            <p:ph type="title"/>
          </p:nvPr>
        </p:nvSpPr>
        <p:spPr>
          <a:xfrm>
            <a:off x="495300" y="762000"/>
            <a:ext cx="8382000" cy="914400"/>
          </a:xfrm>
        </p:spPr>
        <p:txBody>
          <a:bodyPr anchor="ctr"/>
          <a:lstStyle/>
          <a:p>
            <a:r>
              <a:rPr lang="en-US" sz="2800" dirty="0"/>
              <a:t>Could There Be Trouble Brewing?</a:t>
            </a:r>
          </a:p>
        </p:txBody>
      </p:sp>
      <p:sp>
        <p:nvSpPr>
          <p:cNvPr id="58373" name="Rectangle 3"/>
          <p:cNvSpPr>
            <a:spLocks noGrp="1" noChangeArrowheads="1"/>
          </p:cNvSpPr>
          <p:nvPr>
            <p:ph idx="1"/>
          </p:nvPr>
        </p:nvSpPr>
        <p:spPr>
          <a:xfrm>
            <a:off x="495300" y="1752600"/>
            <a:ext cx="8305800" cy="5334000"/>
          </a:xfrm>
        </p:spPr>
        <p:txBody>
          <a:bodyPr vert="horz" wrap="square" lIns="91440" tIns="45720" rIns="91440" bIns="45720" numCol="1" anchor="t" anchorCtr="0" compatLnSpc="1">
            <a:prstTxWarp prst="textNoShape">
              <a:avLst/>
            </a:prstTxWarp>
          </a:bodyPr>
          <a:lstStyle/>
          <a:p>
            <a:pPr>
              <a:spcBef>
                <a:spcPct val="40000"/>
              </a:spcBef>
              <a:buFontTx/>
              <a:buNone/>
            </a:pPr>
            <a:endParaRPr lang="en-US" sz="2000" dirty="0"/>
          </a:p>
          <a:p>
            <a:pPr>
              <a:spcBef>
                <a:spcPct val="40000"/>
              </a:spcBef>
            </a:pPr>
            <a:r>
              <a:rPr lang="en-US" sz="2000" dirty="0">
                <a:solidFill>
                  <a:schemeClr val="tx1"/>
                </a:solidFill>
              </a:rPr>
              <a:t>The following financial statement developments could indicate a company </a:t>
            </a:r>
            <a:r>
              <a:rPr lang="en-US" sz="2000" dirty="0">
                <a:solidFill>
                  <a:srgbClr val="FF0000"/>
                </a:solidFill>
              </a:rPr>
              <a:t>heading for financial problems</a:t>
            </a:r>
            <a:r>
              <a:rPr lang="en-US" sz="2000" dirty="0">
                <a:solidFill>
                  <a:schemeClr val="tx1"/>
                </a:solidFill>
              </a:rPr>
              <a:t>:</a:t>
            </a:r>
          </a:p>
          <a:p>
            <a:pPr lvl="1">
              <a:spcBef>
                <a:spcPct val="40000"/>
              </a:spcBef>
            </a:pPr>
            <a:r>
              <a:rPr lang="en-US" sz="1800" dirty="0"/>
              <a:t>Inventories and receivables growing faster than sales</a:t>
            </a:r>
          </a:p>
          <a:p>
            <a:pPr lvl="1">
              <a:spcBef>
                <a:spcPct val="40000"/>
              </a:spcBef>
            </a:pPr>
            <a:r>
              <a:rPr lang="en-US" sz="1800" dirty="0"/>
              <a:t>A falling current ratio, caused by current liabilities increasing faster than current assets</a:t>
            </a:r>
          </a:p>
          <a:p>
            <a:pPr lvl="1">
              <a:spcBef>
                <a:spcPct val="40000"/>
              </a:spcBef>
            </a:pPr>
            <a:r>
              <a:rPr lang="en-US" sz="1800" dirty="0"/>
              <a:t>A high and rapidly increasing debt-to-equity ratio, suggesting problems with servicing debt in future</a:t>
            </a:r>
          </a:p>
          <a:p>
            <a:pPr lvl="1">
              <a:spcBef>
                <a:spcPct val="40000"/>
              </a:spcBef>
            </a:pPr>
            <a:r>
              <a:rPr lang="en-US" sz="1800" dirty="0"/>
              <a:t>Cash flow from operations dropping below net income</a:t>
            </a:r>
          </a:p>
          <a:p>
            <a:pPr lvl="1">
              <a:spcBef>
                <a:spcPct val="40000"/>
              </a:spcBef>
            </a:pPr>
            <a:r>
              <a:rPr lang="en-US" sz="1800" dirty="0"/>
              <a:t>Presence of lots of indecipherable off-balance sheet accounts and extraordinary income entries</a:t>
            </a:r>
          </a:p>
        </p:txBody>
      </p:sp>
    </p:spTree>
    <p:extLst>
      <p:ext uri="{BB962C8B-B14F-4D97-AF65-F5344CB8AC3E}">
        <p14:creationId xmlns:p14="http://schemas.microsoft.com/office/powerpoint/2010/main" val="600400898"/>
      </p:ext>
    </p:extLst>
  </p:cSld>
  <p:clrMapOvr>
    <a:masterClrMapping/>
  </p:clrMapOvr>
  <p:transition spd="med">
    <p:wipe dir="r"/>
  </p:transition>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492" name="Rectangle 2"/>
          <p:cNvSpPr>
            <a:spLocks noGrp="1" noChangeArrowheads="1"/>
          </p:cNvSpPr>
          <p:nvPr>
            <p:ph type="title"/>
          </p:nvPr>
        </p:nvSpPr>
        <p:spPr>
          <a:xfrm>
            <a:off x="990600" y="838200"/>
            <a:ext cx="8382000" cy="914400"/>
          </a:xfrm>
        </p:spPr>
        <p:txBody>
          <a:bodyPr anchor="ctr"/>
          <a:lstStyle/>
          <a:p>
            <a:r>
              <a:rPr lang="en-US" sz="2800" dirty="0"/>
              <a:t>Comparative Historical and Industry Ratios</a:t>
            </a:r>
            <a:endParaRPr lang="en-US" dirty="0"/>
          </a:p>
        </p:txBody>
      </p:sp>
      <p:pic>
        <p:nvPicPr>
          <p:cNvPr id="63494" name="Picture 6" descr="tbl07_0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1752600"/>
            <a:ext cx="5943947" cy="4053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94415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4516" name="Rectangle 2"/>
          <p:cNvSpPr>
            <a:spLocks noGrp="1" noChangeArrowheads="1"/>
          </p:cNvSpPr>
          <p:nvPr>
            <p:ph type="title"/>
          </p:nvPr>
        </p:nvSpPr>
        <p:spPr>
          <a:xfrm>
            <a:off x="1828800" y="1600200"/>
            <a:ext cx="6477000" cy="914400"/>
          </a:xfrm>
        </p:spPr>
        <p:txBody>
          <a:bodyPr anchor="ctr"/>
          <a:lstStyle/>
          <a:p>
            <a:r>
              <a:rPr lang="en-US" sz="1600" b="1" dirty="0"/>
              <a:t>Comparative Financial Statistics: Universal Office Furnishings and Its Major Competitors (All figures are for year-end 2010 or for the five-year period ending in 2010; $ in millions)</a:t>
            </a:r>
            <a:endParaRPr lang="en-US" sz="3200" b="1" dirty="0"/>
          </a:p>
        </p:txBody>
      </p:sp>
      <p:pic>
        <p:nvPicPr>
          <p:cNvPr id="64518" name="Picture 6" descr="tbl07_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9413" y="2443957"/>
            <a:ext cx="6477000" cy="34234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230313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11"/>
  <p:tag name="MMPROD_UIDATA" val="&lt;database version=&quot;7.0&quot;&gt;&lt;object type=&quot;1&quot; unique_id=&quot;10001&quot;&gt;&lt;object type=&quot;8&quot; unique_id=&quot;10507&quot;&gt;&lt;/object&gt;&lt;object type=&quot;2&quot; unique_id=&quot;10508&quot;&gt;&lt;object type=&quot;3&quot; unique_id=&quot;10509&quot;&gt;&lt;property id=&quot;20148&quot; value=&quot;5&quot;/&gt;&lt;property id=&quot;20300&quot; value=&quot;Slide 1 - &amp;quot;17&amp;quot;&quot;/&gt;&lt;property id=&quot;20307&quot; value=&quot;256&quot;/&gt;&lt;/object&gt;&lt;object type=&quot;3&quot; unique_id=&quot;10510&quot;&gt;&lt;property id=&quot;20148&quot; value=&quot;5&quot;/&gt;&lt;property id=&quot;20300&quot; value=&quot;Slide 2 - &amp;quot;Learning Objectives&amp;quot;&quot;/&gt;&lt;property id=&quot;20307&quot; value=&quot;313&quot;/&gt;&lt;/object&gt;&lt;object type=&quot;3&quot; unique_id=&quot;10511&quot;&gt;&lt;property id=&quot;20148&quot; value=&quot;5&quot;/&gt;&lt;property id=&quot;20300&quot; value=&quot;Slide 3 - &amp;quot;Earnings and Cash Flow Analysis&amp;quot;&quot;/&gt;&lt;property id=&quot;20307&quot; value=&quot;260&quot;/&gt;&lt;/object&gt;&lt;object type=&quot;3&quot; unique_id=&quot;10512&quot;&gt;&lt;property id=&quot;20148&quot; value=&quot;5&quot;/&gt;&lt;property id=&quot;20300&quot; value=&quot;Slide 4 - &amp;quot;Sources of Financial Information, I.&amp;quot;&quot;/&gt;&lt;property id=&quot;20307&quot; value=&quot;261&quot;/&gt;&lt;/object&gt;&lt;object type=&quot;3&quot; unique_id=&quot;10513&quot;&gt;&lt;property id=&quot;20148&quot; value=&quot;5&quot;/&gt;&lt;property id=&quot;20300&quot; value=&quot;Slide 5 - &amp;quot;Sources of Financial Information, II.&amp;quot;&quot;/&gt;&lt;property id=&quot;20307&quot; value=&quot;262&quot;/&gt;&lt;/object&gt;&lt;object type=&quot;3&quot; unique_id=&quot;10514&quot;&gt;&lt;property id=&quot;20148&quot; value=&quot;5&quot;/&gt;&lt;property id=&quot;20300&quot; value=&quot;Slide 6 - &amp;quot;Sources of Financial Information, III.&amp;quot;&quot;/&gt;&lt;property id=&quot;20307&quot; value=&quot;263&quot;/&gt;&lt;/object&gt;&lt;object type=&quot;3&quot; unique_id=&quot;10515&quot;&gt;&lt;property id=&quot;20148&quot; value=&quot;5&quot;/&gt;&lt;property id=&quot;20300&quot; value=&quot;Slide 7 - &amp;quot;Three Important Financial Statements&amp;quot;&quot;/&gt;&lt;property id=&quot;20307&quot; value=&quot;264&quot;/&gt;&lt;/object&gt;&lt;object type=&quot;3&quot; unique_id=&quot;10516&quot;&gt;&lt;property id=&quot;20148&quot; value=&quot;5&quot;/&gt;&lt;property id=&quot;20300&quot; value=&quot;Slide 8 - &amp;quot;The Balance Sheet&amp;quot;&quot;/&gt;&lt;property id=&quot;20307&quot; value=&quot;265&quot;/&gt;&lt;/object&gt;&lt;object type=&quot;3&quot; unique_id=&quot;10517&quot;&gt;&lt;property id=&quot;20148&quot; value=&quot;5&quot;/&gt;&lt;property id=&quot;20300&quot; value=&quot;Slide 9 - &amp;quot;Borg Corporation Balance Sheet&amp;quot;&quot;/&gt;&lt;property id=&quot;20307&quot; value=&quot;266&quot;/&gt;&lt;/object&gt;&lt;object type=&quot;3&quot; unique_id=&quot;10518&quot;&gt;&lt;property id=&quot;20148&quot; value=&quot;5&quot;/&gt;&lt;property id=&quot;20300&quot; value=&quot;Slide 10 - &amp;quot;Borg Corporation, &amp;#x0D;&amp;#x0A;Condensed Balance Sheet&amp;quot;&quot;/&gt;&lt;property id=&quot;20307&quot; value=&quot;267&quot;/&gt;&lt;/object&gt;&lt;object type=&quot;3&quot; unique_id=&quot;10519&quot;&gt;&lt;property id=&quot;20148&quot; value=&quot;5&quot;/&gt;&lt;property id=&quot;20300&quot; value=&quot;Slide 11 - &amp;quot;The Income Statement&amp;quot;&quot;/&gt;&lt;property id=&quot;20307&quot; value=&quot;268&quot;/&gt;&lt;/object&gt;&lt;object type=&quot;3&quot; unique_id=&quot;10520&quot;&gt;&lt;property id=&quot;20148&quot; value=&quot;5&quot;/&gt;&lt;property id=&quot;20300&quot; value=&quot;Slide 12 - &amp;quot;Borg Corporation,&amp;#x0D;&amp;#x0A; Income Statement&amp;quot;&quot;/&gt;&lt;property id=&quot;20307&quot; value=&quot;269&quot;/&gt;&lt;/object&gt;&lt;object type=&quot;3&quot; unique_id=&quot;10521&quot;&gt;&lt;property id=&quot;20148&quot; value=&quot;5&quot;/&gt;&lt;property id=&quot;20300&quot; value=&quot;Slide 13 - &amp;quot;The Cash Flow Statement&amp;quot;&quot;/&gt;&lt;property id=&quot;20307&quot; value=&quot;270&quot;/&gt;&lt;/object&gt;&lt;object type=&quot;3&quot; unique_id=&quot;10522&quot;&gt;&lt;property id=&quot;20148&quot; value=&quot;5&quot;/&gt;&lt;property id=&quot;20300&quot; value=&quot;Slide 14 - &amp;quot;Borg Corporation,&amp;#x0D;&amp;#x0A;Condensed Cash Flow Statement&amp;quot;&quot;/&gt;&lt;property id=&quot;20307&quot; value=&quot;271&quot;/&gt;&lt;/object&gt;&lt;object type=&quot;3&quot; unique_id=&quot;10523&quot;&gt;&lt;property id=&quot;20148&quot; value=&quot;5&quot;/&gt;&lt;property id=&quot;20300&quot; value=&quot;Slide 15 - &amp;quot;Performance, or Profitability, Ratios&amp;quot;&quot;/&gt;&lt;property id=&quot;20307&quot; value=&quot;272&quot;/&gt;&lt;/object&gt;&lt;object type=&quot;3&quot; unique_id=&quot;10524&quot;&gt;&lt;property id=&quot;20148&quot; value=&quot;5&quot;/&gt;&lt;property id=&quot;20300&quot; value=&quot;Slide 16 - &amp;quot;Example: Calculating Profitability Ratios&amp;quot;&quot;/&gt;&lt;property id=&quot;20307&quot; value=&quot;273&quot;/&gt;&lt;/object&gt;&lt;object type=&quot;3&quot; unique_id=&quot;10525&quot;&gt;&lt;property id=&quot;20148&quot; value=&quot;5&quot;/&gt;&lt;property id=&quot;20300&quot; value=&quot;Slide 17 - &amp;quot;Price Ratio Inputs&amp;quot;&quot;/&gt;&lt;property id=&quot;20307&quot; value=&quot;274&quot;/&gt;&lt;/object&gt;&lt;object type=&quot;3&quot; unique_id=&quot;10526&quot;&gt;&lt;property id=&quot;20148&quot; value=&quot;5&quot;/&gt;&lt;property id=&quot;20300&quot; value=&quot;Slide 18 - &amp;quot;Example: Calculating Price Ratio Inputs&amp;quot;&quot;/&gt;&lt;property id=&quot;20307&quot; value=&quot;275&quot;/&gt;&lt;/object&gt;&lt;object type=&quot;3&quot; unique_id=&quot;10527&quot;&gt;&lt;property id=&quot;20148&quot; value=&quot;5&quot;/&gt;&lt;property id=&quot;20300&quot; value=&quot;Slide 19 - &amp;quot;Price Ratios&amp;quot;&quot;/&gt;&lt;property id=&quot;20307&quot; value=&quot;276&quot;/&gt;&lt;/object&gt;&lt;object type=&quot;3&quot; unique_id=&quot;10528&quot;&gt;&lt;property id=&quot;20148&quot; value=&quot;5&quot;/&gt;&lt;property id=&quot;20300&quot; value=&quot;Slide 20 - &amp;quot;Example: Calculating Price Ratios&amp;quot;&quot;/&gt;&lt;property id=&quot;20307&quot; value=&quot;277&quot;/&gt;&lt;/object&gt;&lt;object type=&quot;3&quot; unique_id=&quot;10529&quot;&gt;&lt;property id=&quot;20148&quot; value=&quot;5&quot;/&gt;&lt;property id=&quot;20300&quot; value=&quot;Slide 21 - &amp;quot;Financial Statement Forecasting, I.&amp;quot;&quot;/&gt;&lt;property id=&quot;20307&quot; value=&quot;278&quot;/&gt;&lt;/object&gt;&lt;object type=&quot;3&quot; unique_id=&quot;10530&quot;&gt;&lt;property id=&quot;20148&quot; value=&quot;5&quot;/&gt;&lt;property id=&quot;20300&quot; value=&quot;Slide 22 - &amp;quot;Financial Statement Forecasting, II.&amp;quot;&quot;/&gt;&lt;property id=&quot;20307&quot; value=&quot;279&quot;/&gt;&lt;/object&gt;&lt;object type=&quot;3&quot; unique_id=&quot;10531&quot;&gt;&lt;property id=&quot;20148&quot; value=&quot;5&quot;/&gt;&lt;property id=&quot;20300&quot; value=&quot;Slide 23 - &amp;quot;Building the Pro Forma Income Statement, I.&amp;quot;&quot;/&gt;&lt;property id=&quot;20307&quot; value=&quot;300&quot;/&gt;&lt;/object&gt;&lt;object type=&quot;3&quot; unique_id=&quot;10532&quot;&gt;&lt;property id=&quot;20148&quot; value=&quot;5&quot;/&gt;&lt;property id=&quot;20300&quot; value=&quot;Slide 24 - &amp;quot;Building the Pro Forma Income Statement, II.&amp;quot;&quot;/&gt;&lt;property id=&quot;20307&quot; value=&quot;301&quot;/&gt;&lt;/object&gt;&lt;object type=&quot;3&quot; unique_id=&quot;10533&quot;&gt;&lt;property id=&quot;20148&quot; value=&quot;5&quot;/&gt;&lt;property id=&quot;20300&quot; value=&quot;Slide 25 - &amp;quot;The Pro Forma Income Statement&amp;quot;&quot;/&gt;&lt;property id=&quot;20307&quot; value=&quot;280&quot;/&gt;&lt;/object&gt;&lt;object type=&quot;3&quot; unique_id=&quot;10534&quot;&gt;&lt;property id=&quot;20148&quot; value=&quot;5&quot;/&gt;&lt;property id=&quot;20300&quot; value=&quot;Slide 26 - &amp;quot;Building the Pro Forma Balance Sheet&amp;quot;&quot;/&gt;&lt;property id=&quot;20307&quot; value=&quot;303&quot;/&gt;&lt;/object&gt;&lt;object type=&quot;3&quot; unique_id=&quot;10535&quot;&gt;&lt;property id=&quot;20148&quot; value=&quot;5&quot;/&gt;&lt;property id=&quot;20300&quot; value=&quot;Slide 27 - &amp;quot;The Partial Pro Forma Balance Sheet, I.&amp;quot;&quot;/&gt;&lt;property id=&quot;20307&quot; value=&quot;282&quot;/&gt;&lt;/object&gt;&lt;object type=&quot;3&quot; unique_id=&quot;10536&quot;&gt;&lt;property id=&quot;20148&quot; value=&quot;5&quot;/&gt;&lt;property id=&quot;20300&quot; value=&quot;Slide 28 - &amp;quot;The Partial Pro Forma Balance Sheet, II.&amp;quot;&quot;/&gt;&lt;property id=&quot;20307&quot; value=&quot;304&quot;/&gt;&lt;/object&gt;&lt;object type=&quot;3&quot; unique_id=&quot;10537&quot;&gt;&lt;property id=&quot;20148&quot; value=&quot;5&quot;/&gt;&lt;property id=&quot;20300&quot; value=&quot;Slide 29 - &amp;quot;The Partial Pro Forma Balance Sheet, III.&amp;quot;&quot;/&gt;&lt;property id=&quot;20307&quot; value=&quot;305&quot;/&gt;&lt;/object&gt;&lt;object type=&quot;3&quot; unique_id=&quot;10538&quot;&gt;&lt;property id=&quot;20148&quot; value=&quot;5&quot;/&gt;&lt;property id=&quot;20300&quot; value=&quot;Slide 30 - &amp;quot;The Pro Forma Balance Sheet&amp;quot;&quot;/&gt;&lt;property id=&quot;20307&quot; value=&quot;306&quot;/&gt;&lt;/object&gt;&lt;object type=&quot;3&quot; unique_id=&quot;10539&quot;&gt;&lt;property id=&quot;20148&quot; value=&quot;5&quot;/&gt;&lt;property id=&quot;20300&quot; value=&quot;Slide 31 - &amp;quot;Another Scenario to Consider&amp;quot;&quot;/&gt;&lt;property id=&quot;20307&quot; value=&quot;307&quot;/&gt;&lt;/object&gt;&lt;object type=&quot;3&quot; unique_id=&quot;10540&quot;&gt;&lt;property id=&quot;20148&quot; value=&quot;5&quot;/&gt;&lt;property id=&quot;20300&quot; value=&quot;Slide 32 - &amp;quot;The Resulting Pro Forma Balance Sheet&amp;quot;&quot;/&gt;&lt;property id=&quot;20307&quot; value=&quot;308&quot;/&gt;&lt;/object&gt;&lt;object type=&quot;3&quot; unique_id=&quot;10541&quot;&gt;&lt;property id=&quot;20148&quot; value=&quot;5&quot;/&gt;&lt;property id=&quot;20300&quot; value=&quot;Slide 33 - &amp;quot;Notes on this New Pro Forma Balance Sheet&amp;quot;&quot;/&gt;&lt;property id=&quot;20307&quot; value=&quot;309&quot;/&gt;&lt;/object&gt;&lt;object type=&quot;3&quot; unique_id=&quot;10542&quot;&gt;&lt;property id=&quot;20148&quot; value=&quot;5&quot;/&gt;&lt;property id=&quot;20300&quot; value=&quot;Slide 34 - &amp;quot;Projected Profitability and Price Ratios,&amp;#x0D;&amp;#x0A;The Borg Corporation&amp;quot;&quot;/&gt;&lt;property id=&quot;20307&quot; value=&quot;283&quot;/&gt;&lt;/object&gt;&lt;object type=&quot;3&quot; unique_id=&quot;10543&quot;&gt;&lt;property id=&quot;20148&quot; value=&quot;5&quot;/&gt;&lt;property id=&quot;20300&quot; value=&quot;Slide 35 - &amp;quot;Projected Stock Prices for Year 2537,&amp;#x0D;&amp;#x0A;The Borg Corporation&amp;quot;&quot;/&gt;&lt;property id=&quot;20307&quot; value=&quot;284&quot;/&gt;&lt;/object&gt;&lt;object type=&quot;3&quot; unique_id=&quot;10544&quot;&gt;&lt;property id=&quot;20148&quot; value=&quot;5&quot;/&gt;&lt;property id=&quot;20300&quot; value=&quot;Slide 36 - &amp;quot;Starbucks Corporation,&amp;#x0D;&amp;#x0A;Case Study&amp;quot;&quot;/&gt;&lt;property id=&quot;20307&quot; value=&quot;285&quot;/&gt;&lt;/object&gt;&lt;object type=&quot;3&quot; unique_id=&quot;10545&quot;&gt;&lt;property id=&quot;20148&quot; value=&quot;5&quot;/&gt;&lt;property id=&quot;20300&quot; value=&quot;Slide 37 - &amp;quot;Starbucks Corporation,&amp;#x0D;&amp;#x0A;2009 and 2008 Condensed Balance Sheet&amp;quot;&quot;/&gt;&lt;property id=&quot;20307&quot; value=&quot;286&quot;/&gt;&lt;/object&gt;&lt;object type=&quot;3&quot; unique_id=&quot;10546&quot;&gt;&lt;property id=&quot;20148&quot; value=&quot;5&quot;/&gt;&lt;property id=&quot;20300&quot; value=&quot;Slide 38 - &amp;quot;Starbucks Corporation, 2009 and&amp;#x0D;&amp;#x0A;2008 Condensed Income Statements&amp;quot;&quot;/&gt;&lt;property id=&quot;20307&quot; value=&quot;287&quot;/&gt;&lt;/object&gt;&lt;object type=&quot;3&quot; unique_id=&quot;10547&quot;&gt;&lt;property id=&quot;20148&quot; value=&quot;5&quot;/&gt;&lt;property id=&quot;20300&quot; value=&quot;Slide 39 - &amp;quot;Pro Forma Statements, Notes I.&amp;quot;&quot;/&gt;&lt;property id=&quot;20307&quot; value=&quot;289&quot;/&gt;&lt;/object&gt;&lt;object type=&quot;3&quot; unique_id=&quot;10548&quot;&gt;&lt;property id=&quot;20148&quot; value=&quot;5&quot;/&gt;&lt;property id=&quot;20300&quot; value=&quot;Slide 40 - &amp;quot;Starbucks Corporation,&amp;#x0D;&amp;#x0A;2010 Pro Forma Income Statement&amp;quot;&quot;/&gt;&lt;property id=&quot;20307&quot; value=&quot;292&quot;/&gt;&lt;/object&gt;&lt;object type=&quot;3&quot; unique_id=&quot;10549&quot;&gt;&lt;property id=&quot;20148&quot; value=&quot;5&quot;/&gt;&lt;property id=&quot;20300&quot; value=&quot;Slide 41 - &amp;quot;Starbucks Corporation,&amp;#x0D;&amp;#x0A;2010 Partial Pro Forma Balance Sheet&amp;quot;&quot;/&gt;&lt;property id=&quot;20307&quot; value=&quot;311&quot;/&gt;&lt;/object&gt;&lt;object type=&quot;3&quot; unique_id=&quot;10550&quot;&gt;&lt;property id=&quot;20148&quot; value=&quot;5&quot;/&gt;&lt;property id=&quot;20300&quot; value=&quot;Slide 42 - &amp;quot;Starbucks Corporation,&amp;#x0D;&amp;#x0A;2010 Pro Forma Balance Sheet&amp;quot;&quot;/&gt;&lt;property id=&quot;20307&quot; value=&quot;312&quot;/&gt;&lt;/object&gt;&lt;object type=&quot;3&quot; unique_id=&quot;10551&quot;&gt;&lt;property id=&quot;20148&quot; value=&quot;5&quot;/&gt;&lt;property id=&quot;20300&quot; value=&quot;Slide 43 - &amp;quot;Pro Forma Statements, Notes II.&amp;quot;&quot;/&gt;&lt;property id=&quot;20307&quot; value=&quot;290&quot;/&gt;&lt;/object&gt;&lt;object type=&quot;3&quot; unique_id=&quot;10552&quot;&gt;&lt;property id=&quot;20148&quot; value=&quot;5&quot;/&gt;&lt;property id=&quot;20300&quot; value=&quot;Slide 44 - &amp;quot;Projected Profitability and Price Ratios,&amp;#x0D;&amp;#x0A;Starbucks Corporation&amp;quot;&quot;/&gt;&lt;property id=&quot;20307&quot; value=&quot;295&quot;/&gt;&lt;/object&gt;&lt;object type=&quot;3&quot; unique_id=&quot;10553&quot;&gt;&lt;property id=&quot;20148&quot; value=&quot;5&quot;/&gt;&lt;property id=&quot;20300&quot; value=&quot;Slide 45 - &amp;quot;Useful Internet Sites&amp;quot;&quot;/&gt;&lt;property id=&quot;20307&quot; value=&quot;297&quot;/&gt;&lt;/object&gt;&lt;object type=&quot;3&quot; unique_id=&quot;10554&quot;&gt;&lt;property id=&quot;20148&quot; value=&quot;5&quot;/&gt;&lt;property id=&quot;20300&quot; value=&quot;Slide 46 - &amp;quot;Chapter Review, I.&amp;quot;&quot;/&gt;&lt;property id=&quot;20307&quot; value=&quot;298&quot;/&gt;&lt;/object&gt;&lt;object type=&quot;3&quot; unique_id=&quot;10555&quot;&gt;&lt;property id=&quot;20148&quot; value=&quot;5&quot;/&gt;&lt;property id=&quot;20300&quot; value=&quot;Slide 47 - &amp;quot;Chapter Review, II.&amp;quot;&quot;/&gt;&lt;property id=&quot;20307&quot; value=&quot;299&quot;/&gt;&lt;/object&gt;&lt;/object&gt;&lt;/object&gt;&lt;/database&gt;"/>
  <p:tag name="SECTOMILLISECCONVERTED" val="1"/>
</p:tagLst>
</file>

<file path=ppt/theme/theme1.xml><?xml version="1.0" encoding="utf-8"?>
<a:theme xmlns:a="http://schemas.openxmlformats.org/drawingml/2006/main" name="1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Custom Design">
  <a:themeElements>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2130</TotalTime>
  <Words>2135</Words>
  <Application>Microsoft Office PowerPoint</Application>
  <PresentationFormat>On-screen Show (4:3)</PresentationFormat>
  <Paragraphs>245</Paragraphs>
  <Slides>38</Slides>
  <Notes>7</Notes>
  <HiddenSlides>0</HiddenSlides>
  <MMClips>0</MMClips>
  <ScaleCrop>false</ScaleCrop>
  <HeadingPairs>
    <vt:vector size="8" baseType="variant">
      <vt:variant>
        <vt:lpstr>Fonts Used</vt:lpstr>
      </vt:variant>
      <vt:variant>
        <vt:i4>6</vt:i4>
      </vt:variant>
      <vt:variant>
        <vt:lpstr>Theme</vt:lpstr>
      </vt:variant>
      <vt:variant>
        <vt:i4>3</vt:i4>
      </vt:variant>
      <vt:variant>
        <vt:lpstr>Embedded OLE Servers</vt:lpstr>
      </vt:variant>
      <vt:variant>
        <vt:i4>1</vt:i4>
      </vt:variant>
      <vt:variant>
        <vt:lpstr>Slide Titles</vt:lpstr>
      </vt:variant>
      <vt:variant>
        <vt:i4>38</vt:i4>
      </vt:variant>
    </vt:vector>
  </HeadingPairs>
  <TitlesOfParts>
    <vt:vector size="48" baseType="lpstr">
      <vt:lpstr>Alexandria</vt:lpstr>
      <vt:lpstr>Arial</vt:lpstr>
      <vt:lpstr>Calibri</vt:lpstr>
      <vt:lpstr>Calibri Light</vt:lpstr>
      <vt:lpstr>Times New Roman</vt:lpstr>
      <vt:lpstr>ヒラギノ角ゴ Pro W3</vt:lpstr>
      <vt:lpstr>1_Custom Design</vt:lpstr>
      <vt:lpstr>2_Custom Design</vt:lpstr>
      <vt:lpstr>Office Theme</vt:lpstr>
      <vt:lpstr>Equation</vt:lpstr>
      <vt:lpstr>PowerPoint Presentation</vt:lpstr>
      <vt:lpstr>PowerPoint Presentation</vt:lpstr>
      <vt:lpstr>PowerPoint Presentation</vt:lpstr>
      <vt:lpstr>Learning Objectives</vt:lpstr>
      <vt:lpstr>Framework of Analysis</vt:lpstr>
      <vt:lpstr>Security Analysis</vt:lpstr>
      <vt:lpstr>Steps in Valuing a Company</vt:lpstr>
      <vt:lpstr>Security Selection</vt:lpstr>
      <vt:lpstr>Analyze financial statements and ratios</vt:lpstr>
      <vt:lpstr>Three Important Financial Statements</vt:lpstr>
      <vt:lpstr>Financial Statements: The Balance Sheet</vt:lpstr>
      <vt:lpstr>Corporate Balance Sheet</vt:lpstr>
      <vt:lpstr>Financial Statements: The Income Statement</vt:lpstr>
      <vt:lpstr>Corporate Income Statement</vt:lpstr>
      <vt:lpstr>Financial Statements: The Statement of Cash Flows</vt:lpstr>
      <vt:lpstr>Statement of Cash Flows</vt:lpstr>
      <vt:lpstr>Sources for Financial Statements</vt:lpstr>
      <vt:lpstr>Key Financial Ratios</vt:lpstr>
      <vt:lpstr>Major Groups of Financial Ratios</vt:lpstr>
      <vt:lpstr>Liquidity Ratios</vt:lpstr>
      <vt:lpstr>Activity Ratios</vt:lpstr>
      <vt:lpstr>Leverage Ratios</vt:lpstr>
      <vt:lpstr>Profitability Ratios</vt:lpstr>
      <vt:lpstr>Breaking Down Return on Assets (ROA)</vt:lpstr>
      <vt:lpstr>Breaking Down Return on Equity (ROE)</vt:lpstr>
      <vt:lpstr>Price Ratios</vt:lpstr>
      <vt:lpstr>Average P/E Ratio of S&amp;P 500 Stocks</vt:lpstr>
      <vt:lpstr>Price Ratios (cont'd)</vt:lpstr>
      <vt:lpstr>Price Ratios (cont'd)</vt:lpstr>
      <vt:lpstr>Price Ratios (cont'd)</vt:lpstr>
      <vt:lpstr>Price Ratios (cont'd)</vt:lpstr>
      <vt:lpstr>Three Price Multiples</vt:lpstr>
      <vt:lpstr>Interpreting Financial Ratios</vt:lpstr>
      <vt:lpstr>Example of Published Report with Financial Statistics</vt:lpstr>
      <vt:lpstr>Interpreting Financial Ratios</vt:lpstr>
      <vt:lpstr>Could There Be Trouble Brewing?</vt:lpstr>
      <vt:lpstr>Comparative Historical and Industry Ratios</vt:lpstr>
      <vt:lpstr>Comparative Financial Statistics: Universal Office Furnishings and Its Major Competitors (All figures are for year-end 2010 or for the five-year period ending in 2010; $ in millions)</vt:lpstr>
    </vt:vector>
  </TitlesOfParts>
  <Company>The McGraw-Hill Companies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MHE</dc:creator>
  <cp:lastModifiedBy>mohamed Hamouda</cp:lastModifiedBy>
  <cp:revision>124</cp:revision>
  <dcterms:created xsi:type="dcterms:W3CDTF">2006-03-14T22:58:03Z</dcterms:created>
  <dcterms:modified xsi:type="dcterms:W3CDTF">2024-02-13T08:56:34Z</dcterms:modified>
</cp:coreProperties>
</file>