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541" r:id="rId2"/>
    <p:sldId id="542" r:id="rId3"/>
    <p:sldId id="313" r:id="rId4"/>
    <p:sldId id="484" r:id="rId5"/>
    <p:sldId id="567" r:id="rId6"/>
    <p:sldId id="569" r:id="rId7"/>
    <p:sldId id="501" r:id="rId8"/>
    <p:sldId id="507" r:id="rId9"/>
    <p:sldId id="508" r:id="rId10"/>
    <p:sldId id="509" r:id="rId11"/>
    <p:sldId id="561" r:id="rId12"/>
    <p:sldId id="563" r:id="rId13"/>
    <p:sldId id="513" r:id="rId14"/>
    <p:sldId id="514" r:id="rId15"/>
    <p:sldId id="515" r:id="rId16"/>
    <p:sldId id="565" r:id="rId17"/>
    <p:sldId id="516" r:id="rId18"/>
    <p:sldId id="518" r:id="rId19"/>
    <p:sldId id="519" r:id="rId20"/>
    <p:sldId id="570" r:id="rId21"/>
    <p:sldId id="521" r:id="rId22"/>
    <p:sldId id="522" r:id="rId23"/>
    <p:sldId id="524" r:id="rId24"/>
    <p:sldId id="527" r:id="rId25"/>
    <p:sldId id="530" r:id="rId26"/>
    <p:sldId id="531" r:id="rId27"/>
    <p:sldId id="533" r:id="rId28"/>
    <p:sldId id="544" r:id="rId29"/>
    <p:sldId id="545" r:id="rId30"/>
    <p:sldId id="546" r:id="rId31"/>
    <p:sldId id="547" r:id="rId32"/>
    <p:sldId id="548" r:id="rId33"/>
    <p:sldId id="549" r:id="rId34"/>
    <p:sldId id="571" r:id="rId35"/>
    <p:sldId id="551" r:id="rId36"/>
    <p:sldId id="552" r:id="rId37"/>
    <p:sldId id="553" r:id="rId38"/>
    <p:sldId id="557" r:id="rId39"/>
    <p:sldId id="558" r:id="rId40"/>
    <p:sldId id="559" r:id="rId41"/>
    <p:sldId id="539" r:id="rId42"/>
    <p:sldId id="555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67"/>
            <p14:sldId id="569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7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71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61114" y="3979815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58147" y="1868308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21503" y="53457"/>
            <a:ext cx="2469298" cy="109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43840" y="-43544"/>
            <a:ext cx="693867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378305" y="3686534"/>
            <a:ext cx="8502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504581" y="4224268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504581" y="486785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1" y="219629"/>
            <a:ext cx="423672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900743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722880" y="1799094"/>
            <a:ext cx="93652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4181326" cy="555752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48322"/>
            <a:ext cx="11700393" cy="5434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228600" indent="-228600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228600" indent="-228600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project-planning chain and project-delivery chain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 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together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 they describe the full flow of a project — from initial idea and planning (planning chain) to actual execution and delivery of results (delivery chain).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174784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060F8-1CA5-42D6-483B-37693391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0CA6E91-734A-8BCA-7B20-115E6F608371}"/>
              </a:ext>
            </a:extLst>
          </p:cNvPr>
          <p:cNvSpPr/>
          <p:nvPr/>
        </p:nvSpPr>
        <p:spPr>
          <a:xfrm>
            <a:off x="8508514" y="1005840"/>
            <a:ext cx="418132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C47333-B5AE-BC8C-78A5-7CCD55FB45A5}"/>
              </a:ext>
            </a:extLst>
          </p:cNvPr>
          <p:cNvSpPr/>
          <p:nvPr/>
        </p:nvSpPr>
        <p:spPr>
          <a:xfrm>
            <a:off x="284723" y="1248322"/>
            <a:ext cx="11596101" cy="5434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Project-Planning Chain</a:t>
            </a:r>
          </a:p>
          <a:p>
            <a:pPr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the sequence of activities involved in preparing and organizing the project before execution begins.</a:t>
            </a:r>
            <a:b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typically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needs and objectives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studies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 estimation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planning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It is the thinking, analyzing, and organizing stage of the project.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642CFC2-18FD-8056-6763-8B62AE09EB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DD4DD2A-027C-D9F6-2116-0FFF2165A4A0}"/>
              </a:ext>
            </a:extLst>
          </p:cNvPr>
          <p:cNvSpPr/>
          <p:nvPr/>
        </p:nvSpPr>
        <p:spPr>
          <a:xfrm>
            <a:off x="2485572" y="174784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8F68D6-E24F-E4A4-DFC9-E5D3D198A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208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0EB33-22A5-D6E4-A58D-E845AF514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1DAE161-EB01-6AA3-A71A-7F94D5BD859E}"/>
              </a:ext>
            </a:extLst>
          </p:cNvPr>
          <p:cNvSpPr/>
          <p:nvPr/>
        </p:nvSpPr>
        <p:spPr>
          <a:xfrm>
            <a:off x="8508514" y="1005840"/>
            <a:ext cx="418132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838431-B8F5-F01A-AF08-0FE1FE733814}"/>
              </a:ext>
            </a:extLst>
          </p:cNvPr>
          <p:cNvSpPr/>
          <p:nvPr/>
        </p:nvSpPr>
        <p:spPr>
          <a:xfrm>
            <a:off x="284723" y="1248322"/>
            <a:ext cx="11596101" cy="5171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Project-Delivery Chain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the sequence of activities involved in executing and completing the project. </a:t>
            </a:r>
            <a:endParaRPr lang="ar-EG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typically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 or construction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delivery to the customer</a:t>
            </a:r>
          </a:p>
          <a:p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It is the implementation and execution stage of the project.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D9AB3F-8BD2-8265-5DCE-82D9609DD1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48BE55-3E32-4D32-879A-35416681FE0A}"/>
              </a:ext>
            </a:extLst>
          </p:cNvPr>
          <p:cNvSpPr/>
          <p:nvPr/>
        </p:nvSpPr>
        <p:spPr>
          <a:xfrm>
            <a:off x="2485572" y="174784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92077-66F2-A4E9-10A6-FA3C95174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62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407972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076962"/>
            <a:ext cx="11700394" cy="57015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228600" indent="-228600" algn="just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228600" indent="-228600" algn="just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228600" indent="-228600" algn="just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228600" indent="-228600" algn="just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128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76433" y="153667"/>
            <a:ext cx="94327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52840" y="644524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25286"/>
            <a:ext cx="4161006" cy="5796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3029" y="1288710"/>
            <a:ext cx="11421291" cy="52502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39086" y="276001"/>
            <a:ext cx="273825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55675"/>
            <a:ext cx="4201646" cy="531465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320799"/>
            <a:ext cx="11494745" cy="52838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0236" y="253385"/>
            <a:ext cx="334739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943026"/>
            <a:ext cx="4076841" cy="562106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219587"/>
            <a:ext cx="11538130" cy="51367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5750"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81142" y="205791"/>
            <a:ext cx="542969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02892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7457" y="1433896"/>
            <a:ext cx="11336383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6000"/>
            <a:ext cx="4293086" cy="525432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89284"/>
            <a:ext cx="11645809" cy="5254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60726" y="306599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4" y="858183"/>
            <a:ext cx="3759445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633525"/>
            <a:ext cx="11676289" cy="60827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32802"/>
            <a:ext cx="2305141" cy="7786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72959" y="-19167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12200" y="6429018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3779"/>
            <a:ext cx="4181326" cy="535654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4405" y="1220365"/>
            <a:ext cx="11565620" cy="5203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49618" y="206488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62918"/>
            <a:ext cx="4110206" cy="53074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318018"/>
            <a:ext cx="11615328" cy="5293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6970" y="246770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937486" cy="535489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318018"/>
            <a:ext cx="11483249" cy="51927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3897" y="347239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99844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772" y="1271922"/>
            <a:ext cx="11291388" cy="53173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64971" y="827314"/>
            <a:ext cx="4069566" cy="57408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3029" y="1155869"/>
            <a:ext cx="11289211" cy="5412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7919" y="190671"/>
            <a:ext cx="637402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40322"/>
            <a:ext cx="11576025" cy="51519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5936" y="58022"/>
            <a:ext cx="714439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31BAD-2BA5-2E00-6890-50778C8E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72AD8-9923-7CE7-6916-F08043D41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8A46F-894C-ACB3-39B3-82DBB659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74E1D9-2CD4-AF38-2B9E-31F8A1B1E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1563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683486" cy="54317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155869"/>
            <a:ext cx="11625489" cy="55175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27547" y="27342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1257" y="1064726"/>
            <a:ext cx="11470355" cy="55646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93663" indent="-292100" algn="just">
              <a:lnSpc>
                <a:spcPct val="90000"/>
              </a:lnSpc>
              <a:spcBef>
                <a:spcPts val="500"/>
              </a:spcBef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93663" indent="-292100" algn="just">
              <a:lnSpc>
                <a:spcPct val="90000"/>
              </a:lnSpc>
              <a:spcBef>
                <a:spcPts val="500"/>
              </a:spcBef>
              <a:buFontTx/>
              <a:buChar char="–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626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48278" y="-11914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2357"/>
            <a:ext cx="4242286" cy="544797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155869"/>
            <a:ext cx="11625489" cy="5378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24500" y="158116"/>
            <a:ext cx="29044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5686" y="1436914"/>
            <a:ext cx="11565139" cy="5040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7433" y="200413"/>
            <a:ext cx="427713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65199"/>
            <a:ext cx="4100046" cy="57562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155870"/>
            <a:ext cx="11501120" cy="5288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 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project team across multiple organisations (e.g. joint ventures) and/or multiple geographic locations (virtual teams) are extra challenges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3984" y="136658"/>
            <a:ext cx="427713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3" y="944880"/>
            <a:ext cx="4630543" cy="53254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198880"/>
            <a:ext cx="12120426" cy="5522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8" y="1155870"/>
            <a:ext cx="4680411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4160" y="1320800"/>
            <a:ext cx="11501120" cy="4943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2668" y="144699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066800"/>
            <a:ext cx="11494745" cy="54992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30549" y="291992"/>
            <a:ext cx="3530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4099560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4480" y="1066801"/>
            <a:ext cx="11643360" cy="5654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111125" indent="-279400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06640" y="241880"/>
            <a:ext cx="332167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2143" y="1110893"/>
            <a:ext cx="11523617" cy="54433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7120" y="303760"/>
            <a:ext cx="332167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63600"/>
            <a:ext cx="4128422" cy="55676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3029" y="1241891"/>
            <a:ext cx="11533051" cy="5114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– portfolio of characteristics relative to the task to be undertaken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6081" y="232682"/>
            <a:ext cx="301717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24560"/>
            <a:ext cx="4128422" cy="53457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219588"/>
            <a:ext cx="11565864" cy="5257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1542" y="153405"/>
            <a:ext cx="386625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0322"/>
            <a:ext cx="4128422" cy="53700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39" y="1178173"/>
            <a:ext cx="11535385" cy="5370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9696" y="207398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ECB6D-156F-30F0-7CE5-73393D7C3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DC12C-7B2E-1706-CC3B-3D4CE2609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9C57D-DA5D-AB98-FE07-0868FC1EF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F52F71-B170-029E-0A81-19C10D3BE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266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75857" y="1027618"/>
            <a:ext cx="4282926" cy="52427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1258" y="1318018"/>
            <a:ext cx="11361538" cy="48624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06781" y="310673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4128422" cy="528480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155868"/>
            <a:ext cx="11700394" cy="5375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963" y="170350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9740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115229"/>
            <a:ext cx="11606505" cy="5606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29129" y="136525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026160"/>
            <a:ext cx="4128422" cy="5244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374027" y="1297310"/>
            <a:ext cx="11443945" cy="5277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244661" y="283668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799987"/>
            <a:ext cx="4171166" cy="547034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311175" y="1069848"/>
            <a:ext cx="11569649" cy="5593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856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644323" y="194952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51240" y="648048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180431" y="1155869"/>
            <a:ext cx="11642621" cy="53709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506607" y="265674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920453" flipV="1">
            <a:off x="-1624119" y="446701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180080" y="647446"/>
            <a:ext cx="64891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623444" y="1940889"/>
            <a:ext cx="93450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13840"/>
            <a:ext cx="1132840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27E9D35-E321-4150-A9F3-3E02EC35949E}"/>
</file>

<file path=customXml/itemProps2.xml><?xml version="1.0" encoding="utf-8"?>
<ds:datastoreItem xmlns:ds="http://schemas.openxmlformats.org/officeDocument/2006/customXml" ds:itemID="{11C74BA5-F52D-483F-9C0A-4C640850D84E}"/>
</file>

<file path=customXml/itemProps3.xml><?xml version="1.0" encoding="utf-8"?>
<ds:datastoreItem xmlns:ds="http://schemas.openxmlformats.org/officeDocument/2006/customXml" ds:itemID="{24B650C3-A32A-4EC1-ADB4-670E418B3E36}"/>
</file>

<file path=docProps/app.xml><?xml version="1.0" encoding="utf-8"?>
<Properties xmlns="http://schemas.openxmlformats.org/officeDocument/2006/extended-properties" xmlns:vt="http://schemas.openxmlformats.org/officeDocument/2006/docPropsVTypes">
  <TotalTime>5697</TotalTime>
  <Words>2794</Words>
  <Application>Microsoft Office PowerPoint</Application>
  <PresentationFormat>Widescreen</PresentationFormat>
  <Paragraphs>455</Paragraphs>
  <Slides>43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Dr.Tarek Mohamed</cp:lastModifiedBy>
  <cp:revision>149</cp:revision>
  <dcterms:created xsi:type="dcterms:W3CDTF">2023-04-29T09:08:23Z</dcterms:created>
  <dcterms:modified xsi:type="dcterms:W3CDTF">2026-06-22T16:31:08Z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