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98" r:id="rId3"/>
    <p:sldId id="299" r:id="rId4"/>
    <p:sldId id="414" r:id="rId5"/>
    <p:sldId id="415" r:id="rId6"/>
    <p:sldId id="403" r:id="rId7"/>
    <p:sldId id="418" r:id="rId8"/>
    <p:sldId id="419" r:id="rId9"/>
    <p:sldId id="404" r:id="rId10"/>
    <p:sldId id="405" r:id="rId11"/>
    <p:sldId id="406" r:id="rId12"/>
    <p:sldId id="420" r:id="rId13"/>
    <p:sldId id="421" r:id="rId14"/>
    <p:sldId id="422" r:id="rId15"/>
    <p:sldId id="413" r:id="rId16"/>
    <p:sldId id="407" r:id="rId17"/>
    <p:sldId id="412" r:id="rId18"/>
    <p:sldId id="381" r:id="rId19"/>
    <p:sldId id="380" r:id="rId20"/>
    <p:sldId id="382" r:id="rId21"/>
    <p:sldId id="424" r:id="rId22"/>
    <p:sldId id="425" r:id="rId23"/>
    <p:sldId id="423" r:id="rId24"/>
    <p:sldId id="384" r:id="rId25"/>
    <p:sldId id="383" r:id="rId26"/>
    <p:sldId id="426" r:id="rId27"/>
    <p:sldId id="427" r:id="rId28"/>
    <p:sldId id="385" r:id="rId29"/>
    <p:sldId id="428" r:id="rId30"/>
    <p:sldId id="386" r:id="rId31"/>
    <p:sldId id="429" r:id="rId32"/>
    <p:sldId id="430" r:id="rId33"/>
    <p:sldId id="431" r:id="rId34"/>
    <p:sldId id="432" r:id="rId35"/>
    <p:sldId id="433" r:id="rId36"/>
    <p:sldId id="434" r:id="rId37"/>
    <p:sldId id="435" r:id="rId38"/>
    <p:sldId id="436" r:id="rId39"/>
    <p:sldId id="416" r:id="rId40"/>
    <p:sldId id="417"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71" d="100"/>
          <a:sy n="71" d="100"/>
        </p:scale>
        <p:origin x="78"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0" Type="http://schemas.openxmlformats.org/officeDocument/2006/relationships/slide" Target="slides/slide19.xml"/><Relationship Id="rId41" Type="http://schemas.openxmlformats.org/officeDocument/2006/relationships/slide" Target="slides/slide40.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3/1/2023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3/1/2023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3/1/2023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3/1/2023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3/1/2023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3/1/2023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3/1/2023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3/1/2023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3/1/2023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3/1/2023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3/1/2023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3/1/2023</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7" Type="http://schemas.openxmlformats.org/officeDocument/2006/relationships/hyperlink" Target="https://lms.esu.ac.ae/course/view.php?id=1262" TargetMode="External"/><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0.jpeg"/><Relationship Id="rId5" Type="http://schemas.openxmlformats.org/officeDocument/2006/relationships/image" Target="../media/image9.emf"/><Relationship Id="rId4" Type="http://schemas.openxmlformats.org/officeDocument/2006/relationships/image" Target="../media/image8.emf"/></Relationships>
</file>

<file path=ppt/slides/_rels/slide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2.xml"/><Relationship Id="rId5" Type="http://schemas.openxmlformats.org/officeDocument/2006/relationships/image" Target="../media/image9.emf"/><Relationship Id="rId4" Type="http://schemas.openxmlformats.org/officeDocument/2006/relationships/image" Target="../media/image8.emf"/></Relationships>
</file>

<file path=ppt/slides/_rels/slide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2.xml"/><Relationship Id="rId5" Type="http://schemas.openxmlformats.org/officeDocument/2006/relationships/image" Target="../media/image9.emf"/><Relationship Id="rId4" Type="http://schemas.openxmlformats.org/officeDocument/2006/relationships/image" Target="../media/image8.emf"/></Relationships>
</file>

<file path=ppt/slides/_rels/slide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2.xml"/><Relationship Id="rId5" Type="http://schemas.openxmlformats.org/officeDocument/2006/relationships/image" Target="../media/image9.emf"/><Relationship Id="rId4" Type="http://schemas.openxmlformats.org/officeDocument/2006/relationships/image" Target="../media/image8.emf"/></Relationships>
</file>

<file path=ppt/slides/_rels/slide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2.xml"/><Relationship Id="rId5" Type="http://schemas.openxmlformats.org/officeDocument/2006/relationships/image" Target="../media/image9.emf"/><Relationship Id="rId4" Type="http://schemas.openxmlformats.org/officeDocument/2006/relationships/image" Target="../media/image8.emf"/></Relationships>
</file>

<file path=ppt/slides/_rels/slide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2.xml"/><Relationship Id="rId5" Type="http://schemas.openxmlformats.org/officeDocument/2006/relationships/image" Target="../media/image9.emf"/><Relationship Id="rId4" Type="http://schemas.openxmlformats.org/officeDocument/2006/relationships/image" Target="../media/image8.emf"/></Relationships>
</file>

<file path=ppt/slides/_rels/slide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2.xml"/><Relationship Id="rId5" Type="http://schemas.openxmlformats.org/officeDocument/2006/relationships/image" Target="../media/image9.emf"/><Relationship Id="rId4" Type="http://schemas.openxmlformats.org/officeDocument/2006/relationships/image" Target="../media/image8.emf"/></Relationships>
</file>

<file path=ppt/slides/_rels/slide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2.xml"/><Relationship Id="rId5" Type="http://schemas.openxmlformats.org/officeDocument/2006/relationships/image" Target="../media/image9.emf"/><Relationship Id="rId4" Type="http://schemas.openxmlformats.org/officeDocument/2006/relationships/image" Target="../media/image8.emf"/></Relationships>
</file>

<file path=ppt/slides/_rels/slide1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2.xml"/><Relationship Id="rId5" Type="http://schemas.openxmlformats.org/officeDocument/2006/relationships/image" Target="../media/image9.emf"/><Relationship Id="rId4" Type="http://schemas.openxmlformats.org/officeDocument/2006/relationships/image" Target="../media/image8.emf"/></Relationships>
</file>

<file path=ppt/slides/_rels/slide1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2.xml"/><Relationship Id="rId5" Type="http://schemas.openxmlformats.org/officeDocument/2006/relationships/image" Target="../media/image9.emf"/><Relationship Id="rId4" Type="http://schemas.openxmlformats.org/officeDocument/2006/relationships/image" Target="../media/image8.emf"/></Relationships>
</file>

<file path=ppt/slides/_rels/slide1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2.xml"/><Relationship Id="rId5" Type="http://schemas.openxmlformats.org/officeDocument/2006/relationships/image" Target="../media/image9.emf"/><Relationship Id="rId4" Type="http://schemas.openxmlformats.org/officeDocument/2006/relationships/image" Target="../media/image8.emf"/></Relationships>
</file>

<file path=ppt/slides/_rels/slide1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2.xml"/><Relationship Id="rId5" Type="http://schemas.openxmlformats.org/officeDocument/2006/relationships/image" Target="../media/image9.emf"/><Relationship Id="rId4" Type="http://schemas.openxmlformats.org/officeDocument/2006/relationships/image" Target="../media/image8.emf"/></Relationships>
</file>

<file path=ppt/slides/_rels/slide1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2.xml"/><Relationship Id="rId5" Type="http://schemas.openxmlformats.org/officeDocument/2006/relationships/image" Target="../media/image9.emf"/><Relationship Id="rId4" Type="http://schemas.openxmlformats.org/officeDocument/2006/relationships/image" Target="../media/image8.emf"/></Relationships>
</file>

<file path=ppt/slides/_rels/slide1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2.xml"/><Relationship Id="rId5" Type="http://schemas.openxmlformats.org/officeDocument/2006/relationships/image" Target="../media/image9.emf"/><Relationship Id="rId4" Type="http://schemas.openxmlformats.org/officeDocument/2006/relationships/image" Target="../media/image8.emf"/></Relationships>
</file>

<file path=ppt/slides/_rels/slide1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2.xml"/><Relationship Id="rId5" Type="http://schemas.openxmlformats.org/officeDocument/2006/relationships/image" Target="../media/image9.emf"/><Relationship Id="rId4" Type="http://schemas.openxmlformats.org/officeDocument/2006/relationships/image" Target="../media/image8.emf"/></Relationships>
</file>

<file path=ppt/slides/_rels/slide1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2.xml"/><Relationship Id="rId5" Type="http://schemas.openxmlformats.org/officeDocument/2006/relationships/image" Target="../media/image9.emf"/><Relationship Id="rId4" Type="http://schemas.openxmlformats.org/officeDocument/2006/relationships/image" Target="../media/image8.emf"/></Relationships>
</file>

<file path=ppt/slides/_rels/slide1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2.xml"/><Relationship Id="rId5" Type="http://schemas.openxmlformats.org/officeDocument/2006/relationships/image" Target="../media/image9.emf"/><Relationship Id="rId4" Type="http://schemas.openxmlformats.org/officeDocument/2006/relationships/image" Target="../media/image8.emf"/></Relationships>
</file>

<file path=ppt/slides/_rels/slide1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2.xml"/><Relationship Id="rId5" Type="http://schemas.openxmlformats.org/officeDocument/2006/relationships/image" Target="../media/image9.emf"/><Relationship Id="rId4" Type="http://schemas.openxmlformats.org/officeDocument/2006/relationships/image" Target="../media/image8.emf"/></Relationships>
</file>

<file path=ppt/slides/_rels/slide2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2.xml"/><Relationship Id="rId5" Type="http://schemas.openxmlformats.org/officeDocument/2006/relationships/image" Target="../media/image9.emf"/><Relationship Id="rId4" Type="http://schemas.openxmlformats.org/officeDocument/2006/relationships/image" Target="../media/image8.emf"/></Relationships>
</file>

<file path=ppt/slides/_rels/slide2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2.xml"/><Relationship Id="rId5" Type="http://schemas.openxmlformats.org/officeDocument/2006/relationships/image" Target="../media/image9.emf"/><Relationship Id="rId4" Type="http://schemas.openxmlformats.org/officeDocument/2006/relationships/image" Target="../media/image8.emf"/></Relationships>
</file>

<file path=ppt/slides/_rels/slide2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2.xml"/><Relationship Id="rId5" Type="http://schemas.openxmlformats.org/officeDocument/2006/relationships/image" Target="../media/image9.emf"/><Relationship Id="rId4" Type="http://schemas.openxmlformats.org/officeDocument/2006/relationships/image" Target="../media/image8.emf"/></Relationships>
</file>

<file path=ppt/slides/_rels/slide2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2.xml"/><Relationship Id="rId5" Type="http://schemas.openxmlformats.org/officeDocument/2006/relationships/image" Target="../media/image9.emf"/><Relationship Id="rId4" Type="http://schemas.openxmlformats.org/officeDocument/2006/relationships/image" Target="../media/image8.emf"/></Relationships>
</file>

<file path=ppt/slides/_rels/slide2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2.xml"/><Relationship Id="rId5" Type="http://schemas.openxmlformats.org/officeDocument/2006/relationships/image" Target="../media/image9.emf"/><Relationship Id="rId4" Type="http://schemas.openxmlformats.org/officeDocument/2006/relationships/image" Target="../media/image8.emf"/></Relationships>
</file>

<file path=ppt/slides/_rels/slide2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2.xml"/><Relationship Id="rId5" Type="http://schemas.openxmlformats.org/officeDocument/2006/relationships/image" Target="../media/image9.emf"/><Relationship Id="rId4" Type="http://schemas.openxmlformats.org/officeDocument/2006/relationships/image" Target="../media/image8.emf"/></Relationships>
</file>

<file path=ppt/slides/_rels/slide2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2.xml"/><Relationship Id="rId6" Type="http://schemas.openxmlformats.org/officeDocument/2006/relationships/image" Target="../media/image11.jpeg"/><Relationship Id="rId5" Type="http://schemas.openxmlformats.org/officeDocument/2006/relationships/image" Target="../media/image9.emf"/><Relationship Id="rId4" Type="http://schemas.openxmlformats.org/officeDocument/2006/relationships/image" Target="../media/image8.emf"/></Relationships>
</file>

<file path=ppt/slides/_rels/slide2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2.xml"/><Relationship Id="rId6" Type="http://schemas.openxmlformats.org/officeDocument/2006/relationships/image" Target="../media/image11.jpeg"/><Relationship Id="rId5" Type="http://schemas.openxmlformats.org/officeDocument/2006/relationships/image" Target="../media/image9.emf"/><Relationship Id="rId4" Type="http://schemas.openxmlformats.org/officeDocument/2006/relationships/image" Target="../media/image8.emf"/></Relationships>
</file>

<file path=ppt/slides/_rels/slide2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image" Target="../media/image9.emf"/><Relationship Id="rId4" Type="http://schemas.openxmlformats.org/officeDocument/2006/relationships/image" Target="../media/image8.emf"/></Relationships>
</file>

<file path=ppt/slides/_rels/slide2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2.xml"/><Relationship Id="rId5" Type="http://schemas.openxmlformats.org/officeDocument/2006/relationships/image" Target="../media/image9.emf"/><Relationship Id="rId4" Type="http://schemas.openxmlformats.org/officeDocument/2006/relationships/image" Target="../media/image8.emf"/></Relationships>
</file>

<file path=ppt/slides/_rels/slide3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2.xml"/><Relationship Id="rId5" Type="http://schemas.openxmlformats.org/officeDocument/2006/relationships/image" Target="../media/image9.emf"/><Relationship Id="rId4" Type="http://schemas.openxmlformats.org/officeDocument/2006/relationships/image" Target="../media/image8.emf"/></Relationships>
</file>

<file path=ppt/slides/_rels/slide3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2.xml"/><Relationship Id="rId5" Type="http://schemas.openxmlformats.org/officeDocument/2006/relationships/image" Target="../media/image9.emf"/><Relationship Id="rId4" Type="http://schemas.openxmlformats.org/officeDocument/2006/relationships/image" Target="../media/image8.emf"/></Relationships>
</file>

<file path=ppt/slides/_rels/slide3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2.xml"/><Relationship Id="rId5" Type="http://schemas.openxmlformats.org/officeDocument/2006/relationships/image" Target="../media/image9.emf"/><Relationship Id="rId4" Type="http://schemas.openxmlformats.org/officeDocument/2006/relationships/image" Target="../media/image8.emf"/></Relationships>
</file>

<file path=ppt/slides/_rels/slide3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2.xml"/><Relationship Id="rId6" Type="http://schemas.openxmlformats.org/officeDocument/2006/relationships/image" Target="../media/image13.jpeg"/><Relationship Id="rId5" Type="http://schemas.openxmlformats.org/officeDocument/2006/relationships/image" Target="../media/image9.emf"/><Relationship Id="rId4" Type="http://schemas.openxmlformats.org/officeDocument/2006/relationships/image" Target="../media/image8.emf"/></Relationships>
</file>

<file path=ppt/slides/_rels/slide3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2.xml"/><Relationship Id="rId6" Type="http://schemas.openxmlformats.org/officeDocument/2006/relationships/image" Target="../media/image13.jpeg"/><Relationship Id="rId5" Type="http://schemas.openxmlformats.org/officeDocument/2006/relationships/image" Target="../media/image9.emf"/><Relationship Id="rId4" Type="http://schemas.openxmlformats.org/officeDocument/2006/relationships/image" Target="../media/image8.emf"/></Relationships>
</file>

<file path=ppt/slides/_rels/slide3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2.xml"/><Relationship Id="rId6" Type="http://schemas.openxmlformats.org/officeDocument/2006/relationships/image" Target="../media/image13.jpeg"/><Relationship Id="rId5" Type="http://schemas.openxmlformats.org/officeDocument/2006/relationships/image" Target="../media/image9.emf"/><Relationship Id="rId4" Type="http://schemas.openxmlformats.org/officeDocument/2006/relationships/image" Target="../media/image8.emf"/></Relationships>
</file>

<file path=ppt/slides/_rels/slide3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2.xml"/><Relationship Id="rId6" Type="http://schemas.openxmlformats.org/officeDocument/2006/relationships/image" Target="../media/image14.jpg"/><Relationship Id="rId5" Type="http://schemas.openxmlformats.org/officeDocument/2006/relationships/image" Target="../media/image9.emf"/><Relationship Id="rId4" Type="http://schemas.openxmlformats.org/officeDocument/2006/relationships/image" Target="../media/image8.emf"/></Relationships>
</file>

<file path=ppt/slides/_rels/slide3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2.xml"/><Relationship Id="rId6" Type="http://schemas.openxmlformats.org/officeDocument/2006/relationships/image" Target="../media/image14.jpg"/><Relationship Id="rId5" Type="http://schemas.openxmlformats.org/officeDocument/2006/relationships/image" Target="../media/image9.emf"/><Relationship Id="rId4" Type="http://schemas.openxmlformats.org/officeDocument/2006/relationships/image" Target="../media/image8.emf"/></Relationships>
</file>

<file path=ppt/slides/_rels/slide3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2.xml"/><Relationship Id="rId6" Type="http://schemas.openxmlformats.org/officeDocument/2006/relationships/image" Target="../media/image15.gif"/><Relationship Id="rId5" Type="http://schemas.openxmlformats.org/officeDocument/2006/relationships/image" Target="../media/image9.emf"/><Relationship Id="rId4" Type="http://schemas.openxmlformats.org/officeDocument/2006/relationships/image" Target="../media/image8.emf"/></Relationships>
</file>

<file path=ppt/slides/_rels/slide3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4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6.png"/><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112889" y="422122"/>
            <a:ext cx="6714451" cy="1972334"/>
          </a:xfrm>
          <a:prstGeom prst="rect">
            <a:avLst/>
          </a:prstGeom>
        </p:spPr>
      </p:pic>
      <p:pic>
        <p:nvPicPr>
          <p:cNvPr id="13" name="Picture 12"/>
          <p:cNvPicPr>
            <a:picLocks noChangeAspect="1"/>
          </p:cNvPicPr>
          <p:nvPr/>
        </p:nvPicPr>
        <p:blipFill>
          <a:blip r:embed="rId6"/>
          <a:stretch>
            <a:fillRect/>
          </a:stretch>
        </p:blipFill>
        <p:spPr>
          <a:xfrm>
            <a:off x="5116253" y="4600368"/>
            <a:ext cx="5882401" cy="1034667"/>
          </a:xfrm>
          <a:prstGeom prst="rect">
            <a:avLst/>
          </a:prstGeom>
        </p:spPr>
      </p:pic>
      <p:sp>
        <p:nvSpPr>
          <p:cNvPr id="14" name="TextBox 13"/>
          <p:cNvSpPr txBox="1"/>
          <p:nvPr/>
        </p:nvSpPr>
        <p:spPr>
          <a:xfrm>
            <a:off x="0" y="587971"/>
            <a:ext cx="6413935" cy="1384995"/>
          </a:xfrm>
          <a:prstGeom prst="rect">
            <a:avLst/>
          </a:prstGeom>
          <a:noFill/>
        </p:spPr>
        <p:txBody>
          <a:bodyPr wrap="none" rtlCol="0">
            <a:spAutoFit/>
          </a:bodyPr>
          <a:lstStyle/>
          <a:p>
            <a:r>
              <a:rPr lang="en-US" sz="2800" dirty="0" smtClean="0">
                <a:solidFill>
                  <a:schemeClr val="bg1"/>
                </a:solidFill>
                <a:latin typeface="Tajawal Medium" panose="00000600000000000000" pitchFamily="2" charset="-78"/>
                <a:cs typeface="Tajawal Medium" panose="00000600000000000000" pitchFamily="2" charset="-78"/>
              </a:rPr>
              <a:t>Digital Consumer Behavior</a:t>
            </a:r>
            <a:endParaRPr lang="en-US" sz="2800" dirty="0">
              <a:solidFill>
                <a:schemeClr val="bg1"/>
              </a:solidFill>
              <a:latin typeface="Tajawal Medium" panose="00000600000000000000" pitchFamily="2" charset="-78"/>
              <a:cs typeface="Tajawal Medium" panose="00000600000000000000" pitchFamily="2" charset="-78"/>
            </a:endParaRPr>
          </a:p>
          <a:p>
            <a:r>
              <a:rPr lang="en-US" sz="2800" dirty="0">
                <a:solidFill>
                  <a:srgbClr val="24A9E1"/>
                </a:solidFill>
                <a:latin typeface="Tajawal Medium" panose="00000600000000000000" pitchFamily="2" charset="-78"/>
                <a:cs typeface="Tajawal Medium" panose="00000600000000000000" pitchFamily="2" charset="-78"/>
              </a:rPr>
              <a:t>Prepared by Dr. </a:t>
            </a:r>
            <a:r>
              <a:rPr lang="en-US" sz="2800" dirty="0" err="1" smtClean="0">
                <a:solidFill>
                  <a:srgbClr val="24A9E1"/>
                </a:solidFill>
                <a:latin typeface="Tajawal Medium" panose="00000600000000000000" pitchFamily="2" charset="-78"/>
                <a:cs typeface="Tajawal Medium" panose="00000600000000000000" pitchFamily="2" charset="-78"/>
              </a:rPr>
              <a:t>Noha</a:t>
            </a:r>
            <a:r>
              <a:rPr lang="en-US" sz="2800" dirty="0" smtClean="0">
                <a:solidFill>
                  <a:srgbClr val="24A9E1"/>
                </a:solidFill>
                <a:latin typeface="Tajawal Medium" panose="00000600000000000000" pitchFamily="2" charset="-78"/>
                <a:cs typeface="Tajawal Medium" panose="00000600000000000000" pitchFamily="2" charset="-78"/>
              </a:rPr>
              <a:t> El Aswad</a:t>
            </a:r>
            <a:endParaRPr lang="en-US" sz="2800" dirty="0">
              <a:solidFill>
                <a:srgbClr val="24A9E1"/>
              </a:solidFill>
              <a:latin typeface="Tajawal Medium" panose="00000600000000000000" pitchFamily="2" charset="-78"/>
              <a:cs typeface="Tajawal Medium" panose="00000600000000000000" pitchFamily="2" charset="-78"/>
            </a:endParaRPr>
          </a:p>
          <a:p>
            <a:r>
              <a:rPr lang="en-US" sz="2800" dirty="0">
                <a:solidFill>
                  <a:srgbClr val="FF9518"/>
                </a:solidFill>
                <a:latin typeface="Tajawal Medium" panose="00000600000000000000" pitchFamily="2" charset="-78"/>
                <a:cs typeface="Tajawal Medium" panose="00000600000000000000" pitchFamily="2" charset="-78"/>
              </a:rPr>
              <a:t>Lecture </a:t>
            </a:r>
            <a:r>
              <a:rPr lang="en-US" sz="2800" dirty="0" smtClean="0">
                <a:solidFill>
                  <a:srgbClr val="FF9518"/>
                </a:solidFill>
                <a:latin typeface="Tajawal Medium" panose="00000600000000000000" pitchFamily="2" charset="-78"/>
                <a:cs typeface="Tajawal Medium" panose="00000600000000000000" pitchFamily="2" charset="-78"/>
              </a:rPr>
              <a:t>8</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6" name="TextBox 15"/>
          <p:cNvSpPr txBox="1"/>
          <p:nvPr/>
        </p:nvSpPr>
        <p:spPr>
          <a:xfrm>
            <a:off x="5963323" y="4743875"/>
            <a:ext cx="2970172" cy="800219"/>
          </a:xfrm>
          <a:prstGeom prst="rect">
            <a:avLst/>
          </a:prstGeom>
          <a:noFill/>
        </p:spPr>
        <p:txBody>
          <a:bodyPr wrap="none" rtlCol="0">
            <a:spAutoFit/>
          </a:bodyPr>
          <a:lstStyle/>
          <a:p>
            <a:r>
              <a:rPr lang="en-US" u="sng" dirty="0" smtClean="0">
                <a:hlinkClick r:id="rId7"/>
              </a:rPr>
              <a:t>MKT713_</a:t>
            </a:r>
            <a:endParaRPr lang="en-US" u="sng" dirty="0" smtClean="0"/>
          </a:p>
          <a:p>
            <a:r>
              <a:rPr lang="en-US" dirty="0" smtClean="0"/>
              <a:t>Master </a:t>
            </a:r>
            <a:r>
              <a:rPr lang="en-US" dirty="0"/>
              <a:t>of Digital Marketing</a:t>
            </a:r>
            <a:r>
              <a:rPr lang="en-US" sz="2800" dirty="0" smtClean="0">
                <a:solidFill>
                  <a:srgbClr val="FF9518"/>
                </a:solidFill>
                <a:latin typeface="Tajawal Medium" panose="00000600000000000000" pitchFamily="2" charset="-78"/>
                <a:cs typeface="Tajawal Medium" panose="00000600000000000000" pitchFamily="2" charset="-78"/>
              </a:rPr>
              <a:t> </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722494"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Buying, Having, Being</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a:t>
            </a:r>
            <a:r>
              <a:rPr lang="ar-EG" sz="2800" dirty="0" smtClean="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Rectangle 19">
            <a:extLst>
              <a:ext uri="{FF2B5EF4-FFF2-40B4-BE49-F238E27FC236}">
                <a16:creationId xmlns:a16="http://schemas.microsoft.com/office/drawing/2014/main" id="{0B03ED97-E46A-0BDD-483F-840D583BB761}"/>
              </a:ext>
            </a:extLst>
          </p:cNvPr>
          <p:cNvSpPr>
            <a:spLocks noChangeArrowheads="1"/>
          </p:cNvSpPr>
          <p:nvPr/>
        </p:nvSpPr>
        <p:spPr bwMode="auto">
          <a:xfrm>
            <a:off x="2440788" y="3101329"/>
            <a:ext cx="3276600" cy="1419225"/>
          </a:xfrm>
          <a:prstGeom prst="rect">
            <a:avLst/>
          </a:prstGeom>
          <a:noFill/>
          <a:ln w="9525">
            <a:noFill/>
            <a:miter lim="800000"/>
            <a:headEnd/>
            <a:tailEnd/>
          </a:ln>
        </p:spPr>
        <p:txBody>
          <a:bodyPr anchor="b"/>
          <a:lstStyle/>
          <a:p>
            <a:r>
              <a:rPr lang="en-US" sz="3000" b="1" dirty="0">
                <a:solidFill>
                  <a:srgbClr val="000066"/>
                </a:solidFill>
              </a:rPr>
              <a:t>CONSUMER BEHAVIOR, 10e</a:t>
            </a:r>
            <a:br>
              <a:rPr lang="en-US" sz="3000" b="1" dirty="0">
                <a:solidFill>
                  <a:srgbClr val="000066"/>
                </a:solidFill>
              </a:rPr>
            </a:br>
            <a:r>
              <a:rPr lang="en-US" sz="2200" b="1" dirty="0">
                <a:solidFill>
                  <a:srgbClr val="000066"/>
                </a:solidFill>
              </a:rPr>
              <a:t>Michael R. Solomon</a:t>
            </a:r>
            <a:endParaRPr lang="en-US" sz="3300" b="1" dirty="0">
              <a:solidFill>
                <a:srgbClr val="CC0066"/>
              </a:solidFill>
            </a:endParaRPr>
          </a:p>
        </p:txBody>
      </p:sp>
      <p:pic>
        <p:nvPicPr>
          <p:cNvPr id="10" name="Picture 9" descr="0132671840_i.jpg">
            <a:extLst>
              <a:ext uri="{FF2B5EF4-FFF2-40B4-BE49-F238E27FC236}">
                <a16:creationId xmlns:a16="http://schemas.microsoft.com/office/drawing/2014/main" id="{BE8953B7-8B5A-4BE9-BA4D-177C81F098AD}"/>
              </a:ext>
            </a:extLst>
          </p:cNvPr>
          <p:cNvPicPr>
            <a:picLocks noChangeAspect="1"/>
          </p:cNvPicPr>
          <p:nvPr/>
        </p:nvPicPr>
        <p:blipFill>
          <a:blip r:embed="rId6" cstate="print"/>
          <a:stretch>
            <a:fillRect/>
          </a:stretch>
        </p:blipFill>
        <p:spPr>
          <a:xfrm>
            <a:off x="7088988" y="2263128"/>
            <a:ext cx="2335742" cy="3033188"/>
          </a:xfrm>
          <a:prstGeom prst="rect">
            <a:avLst/>
          </a:prstGeom>
        </p:spPr>
      </p:pic>
    </p:spTree>
    <p:extLst>
      <p:ext uri="{BB962C8B-B14F-4D97-AF65-F5344CB8AC3E}">
        <p14:creationId xmlns:p14="http://schemas.microsoft.com/office/powerpoint/2010/main" val="244615031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259470" cy="523220"/>
          </a:xfrm>
          <a:prstGeom prst="rect">
            <a:avLst/>
          </a:prstGeom>
          <a:noFill/>
        </p:spPr>
        <p:txBody>
          <a:bodyPr wrap="square" rtlCol="0">
            <a:spAutoFit/>
          </a:bodyPr>
          <a:lstStyle/>
          <a:p>
            <a:r>
              <a:rPr lang="en-US" sz="2800" dirty="0">
                <a:solidFill>
                  <a:schemeClr val="bg1"/>
                </a:solidFill>
              </a:rPr>
              <a:t>Chapter Objectives</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a:t>
            </a:r>
            <a:r>
              <a:rPr lang="ar-EG" sz="2800" dirty="0" smtClean="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Rectangle 3"/>
          <p:cNvSpPr>
            <a:spLocks noGrp="1" noChangeArrowheads="1"/>
          </p:cNvSpPr>
          <p:nvPr>
            <p:ph idx="1"/>
          </p:nvPr>
        </p:nvSpPr>
        <p:spPr>
          <a:xfrm>
            <a:off x="843844" y="1846924"/>
            <a:ext cx="10515600" cy="4351338"/>
          </a:xfrm>
        </p:spPr>
        <p:txBody>
          <a:bodyPr/>
          <a:lstStyle/>
          <a:p>
            <a:pPr>
              <a:buNone/>
            </a:pPr>
            <a:r>
              <a:rPr lang="en-US" sz="3200" dirty="0"/>
              <a:t>When you finish this chapter, you should understand why</a:t>
            </a:r>
            <a:r>
              <a:rPr lang="en-US" sz="3200" dirty="0" smtClean="0"/>
              <a:t>:</a:t>
            </a:r>
          </a:p>
          <a:p>
            <a:pPr lvl="1"/>
            <a:r>
              <a:rPr lang="en-US" dirty="0">
                <a:solidFill>
                  <a:srgbClr val="FF0000"/>
                </a:solidFill>
              </a:rPr>
              <a:t>Ethical business </a:t>
            </a:r>
            <a:r>
              <a:rPr lang="en-US" dirty="0"/>
              <a:t>is good business.</a:t>
            </a:r>
          </a:p>
          <a:p>
            <a:pPr lvl="1"/>
            <a:r>
              <a:rPr lang="en-US" dirty="0">
                <a:solidFill>
                  <a:srgbClr val="FF0000"/>
                </a:solidFill>
              </a:rPr>
              <a:t>Marketers have an obligation </a:t>
            </a:r>
            <a:r>
              <a:rPr lang="en-US" dirty="0"/>
              <a:t>to provide safe and functional products as part of their business activities. </a:t>
            </a:r>
          </a:p>
          <a:p>
            <a:pPr lvl="1"/>
            <a:r>
              <a:rPr lang="en-US" dirty="0">
                <a:solidFill>
                  <a:srgbClr val="FF0000"/>
                </a:solidFill>
              </a:rPr>
              <a:t>Consumer behavior impacts directly </a:t>
            </a:r>
            <a:r>
              <a:rPr lang="en-US" dirty="0"/>
              <a:t>on major public policy issues that confront our society. </a:t>
            </a:r>
          </a:p>
          <a:p>
            <a:pPr lvl="1"/>
            <a:r>
              <a:rPr lang="en-US" dirty="0"/>
              <a:t> </a:t>
            </a:r>
            <a:r>
              <a:rPr lang="en-US" dirty="0">
                <a:solidFill>
                  <a:srgbClr val="FF0000"/>
                </a:solidFill>
              </a:rPr>
              <a:t>Consumer behavior </a:t>
            </a:r>
            <a:r>
              <a:rPr lang="en-US" dirty="0"/>
              <a:t>can be harmful to individuals and to society</a:t>
            </a:r>
          </a:p>
          <a:p>
            <a:pPr>
              <a:buNone/>
            </a:pPr>
            <a:endParaRPr lang="en-US" sz="3200" dirty="0">
              <a:sym typeface="Wingdings" pitchFamily="2" charset="2"/>
            </a:endParaRPr>
          </a:p>
        </p:txBody>
      </p:sp>
    </p:spTree>
    <p:extLst>
      <p:ext uri="{BB962C8B-B14F-4D97-AF65-F5344CB8AC3E}">
        <p14:creationId xmlns:p14="http://schemas.microsoft.com/office/powerpoint/2010/main" val="88234120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259470" cy="523220"/>
          </a:xfrm>
          <a:prstGeom prst="rect">
            <a:avLst/>
          </a:prstGeom>
          <a:noFill/>
        </p:spPr>
        <p:txBody>
          <a:bodyPr wrap="square" rtlCol="0">
            <a:spAutoFit/>
          </a:bodyPr>
          <a:lstStyle/>
          <a:p>
            <a:r>
              <a:rPr lang="en-US" sz="2800" dirty="0" smtClean="0">
                <a:solidFill>
                  <a:schemeClr val="bg1"/>
                </a:solidFill>
              </a:rPr>
              <a:t>Lecture  Objectives 1/2</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a:t>
            </a:r>
            <a:r>
              <a:rPr lang="ar-EG" sz="2800" dirty="0" smtClean="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Rectangle 3"/>
          <p:cNvSpPr>
            <a:spLocks noGrp="1" noChangeArrowheads="1"/>
          </p:cNvSpPr>
          <p:nvPr>
            <p:ph idx="1"/>
          </p:nvPr>
        </p:nvSpPr>
        <p:spPr>
          <a:xfrm>
            <a:off x="843844" y="1846924"/>
            <a:ext cx="10515600" cy="4351338"/>
          </a:xfrm>
        </p:spPr>
        <p:txBody>
          <a:bodyPr>
            <a:normAutofit/>
          </a:bodyPr>
          <a:lstStyle/>
          <a:p>
            <a:pPr>
              <a:buNone/>
            </a:pPr>
            <a:r>
              <a:rPr lang="en-US" sz="3200" dirty="0"/>
              <a:t>When you finish this </a:t>
            </a:r>
            <a:r>
              <a:rPr lang="en-US" sz="3200" dirty="0" smtClean="0"/>
              <a:t>lecture, </a:t>
            </a:r>
            <a:r>
              <a:rPr lang="en-US" sz="3200" dirty="0"/>
              <a:t>you should understand why</a:t>
            </a:r>
            <a:r>
              <a:rPr lang="en-US" sz="3200" dirty="0" smtClean="0"/>
              <a:t>:</a:t>
            </a:r>
          </a:p>
          <a:p>
            <a:r>
              <a:rPr lang="en-US" sz="2400" dirty="0" smtClean="0"/>
              <a:t>Part 2 in Learning objective two in chapter 2</a:t>
            </a:r>
          </a:p>
          <a:p>
            <a:pPr lvl="1"/>
            <a:r>
              <a:rPr lang="en-US" sz="2000" dirty="0" smtClean="0"/>
              <a:t>Market regulation</a:t>
            </a:r>
          </a:p>
          <a:p>
            <a:pPr lvl="2"/>
            <a:r>
              <a:rPr lang="en-US" sz="1600" dirty="0"/>
              <a:t>Corrective </a:t>
            </a:r>
            <a:r>
              <a:rPr lang="en-US" sz="1600" dirty="0" smtClean="0"/>
              <a:t>advertising</a:t>
            </a:r>
          </a:p>
          <a:p>
            <a:pPr lvl="1"/>
            <a:r>
              <a:rPr lang="en-US" sz="2000" dirty="0"/>
              <a:t>Consumerism</a:t>
            </a:r>
          </a:p>
          <a:p>
            <a:pPr lvl="2"/>
            <a:r>
              <a:rPr lang="en-US" sz="1600" dirty="0" smtClean="0"/>
              <a:t>Culture jamming</a:t>
            </a:r>
          </a:p>
          <a:p>
            <a:pPr lvl="1"/>
            <a:r>
              <a:rPr lang="en-US" sz="2000" dirty="0" smtClean="0"/>
              <a:t>Transformative Consumer</a:t>
            </a:r>
          </a:p>
          <a:p>
            <a:pPr lvl="1"/>
            <a:r>
              <a:rPr lang="en-US" sz="2000" dirty="0"/>
              <a:t>Social Marketing and Corporate Social </a:t>
            </a:r>
            <a:r>
              <a:rPr lang="en-US" sz="2000" dirty="0" smtClean="0"/>
              <a:t>responsibility</a:t>
            </a:r>
          </a:p>
          <a:p>
            <a:pPr lvl="2"/>
            <a:r>
              <a:rPr lang="en-US" sz="1600" dirty="0" smtClean="0"/>
              <a:t>Corporate </a:t>
            </a:r>
            <a:r>
              <a:rPr lang="en-US" sz="1600" dirty="0"/>
              <a:t>Social </a:t>
            </a:r>
            <a:r>
              <a:rPr lang="en-US" sz="1600" dirty="0" smtClean="0"/>
              <a:t>responsibility</a:t>
            </a:r>
          </a:p>
          <a:p>
            <a:pPr lvl="2"/>
            <a:r>
              <a:rPr lang="en-US" sz="1600" dirty="0"/>
              <a:t>Social </a:t>
            </a:r>
            <a:r>
              <a:rPr lang="en-US" sz="1600" dirty="0" smtClean="0"/>
              <a:t>Marketing</a:t>
            </a:r>
            <a:endParaRPr lang="en-US" sz="1600" dirty="0"/>
          </a:p>
          <a:p>
            <a:pPr lvl="2"/>
            <a:r>
              <a:rPr lang="en-US" sz="1600" dirty="0" smtClean="0"/>
              <a:t>Cause marketing</a:t>
            </a:r>
          </a:p>
          <a:p>
            <a:pPr lvl="1"/>
            <a:endParaRPr lang="en-US" sz="2000" dirty="0" smtClean="0"/>
          </a:p>
          <a:p>
            <a:pPr lvl="2"/>
            <a:endParaRPr lang="en-US" dirty="0">
              <a:solidFill>
                <a:srgbClr val="0070C0"/>
              </a:solidFill>
            </a:endParaRPr>
          </a:p>
          <a:p>
            <a:pPr lvl="1">
              <a:buNone/>
            </a:pPr>
            <a:endParaRPr lang="en-US" sz="2800" dirty="0">
              <a:solidFill>
                <a:srgbClr val="0070C0"/>
              </a:solidFill>
              <a:sym typeface="Wingdings" pitchFamily="2" charset="2"/>
            </a:endParaRPr>
          </a:p>
        </p:txBody>
      </p:sp>
    </p:spTree>
    <p:extLst>
      <p:ext uri="{BB962C8B-B14F-4D97-AF65-F5344CB8AC3E}">
        <p14:creationId xmlns:p14="http://schemas.microsoft.com/office/powerpoint/2010/main" val="265721466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259470" cy="523220"/>
          </a:xfrm>
          <a:prstGeom prst="rect">
            <a:avLst/>
          </a:prstGeom>
          <a:noFill/>
        </p:spPr>
        <p:txBody>
          <a:bodyPr wrap="square" rtlCol="0">
            <a:spAutoFit/>
          </a:bodyPr>
          <a:lstStyle/>
          <a:p>
            <a:r>
              <a:rPr lang="en-US" sz="2800" dirty="0" smtClean="0">
                <a:solidFill>
                  <a:schemeClr val="bg1"/>
                </a:solidFill>
              </a:rPr>
              <a:t>Lecture  Objectives 2/2</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a:t>
            </a:r>
            <a:r>
              <a:rPr lang="ar-EG" sz="2800" dirty="0" smtClean="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Rectangle 3"/>
          <p:cNvSpPr>
            <a:spLocks noGrp="1" noChangeArrowheads="1"/>
          </p:cNvSpPr>
          <p:nvPr>
            <p:ph idx="1"/>
          </p:nvPr>
        </p:nvSpPr>
        <p:spPr>
          <a:xfrm>
            <a:off x="843844" y="1846924"/>
            <a:ext cx="10515600" cy="4351338"/>
          </a:xfrm>
        </p:spPr>
        <p:txBody>
          <a:bodyPr>
            <a:normAutofit/>
          </a:bodyPr>
          <a:lstStyle/>
          <a:p>
            <a:pPr>
              <a:buNone/>
            </a:pPr>
            <a:r>
              <a:rPr lang="en-US" sz="3200" dirty="0"/>
              <a:t>When you finish this </a:t>
            </a:r>
            <a:r>
              <a:rPr lang="en-US" sz="3200" dirty="0" smtClean="0"/>
              <a:t>lecture, </a:t>
            </a:r>
            <a:r>
              <a:rPr lang="en-US" sz="3200" dirty="0"/>
              <a:t>you should understand why</a:t>
            </a:r>
            <a:r>
              <a:rPr lang="en-US" sz="3200" dirty="0" smtClean="0"/>
              <a:t>:</a:t>
            </a:r>
          </a:p>
          <a:p>
            <a:r>
              <a:rPr lang="en-US" sz="2400" dirty="0" smtClean="0">
                <a:solidFill>
                  <a:srgbClr val="FF0000"/>
                </a:solidFill>
              </a:rPr>
              <a:t>Part 1 in Learning </a:t>
            </a:r>
            <a:r>
              <a:rPr lang="en-US" sz="2400" dirty="0">
                <a:solidFill>
                  <a:srgbClr val="FF0000"/>
                </a:solidFill>
              </a:rPr>
              <a:t>objective </a:t>
            </a:r>
            <a:r>
              <a:rPr lang="en-US" sz="2400" dirty="0" smtClean="0">
                <a:solidFill>
                  <a:srgbClr val="FF0000"/>
                </a:solidFill>
              </a:rPr>
              <a:t>three </a:t>
            </a:r>
            <a:r>
              <a:rPr lang="en-US" sz="2400" dirty="0">
                <a:solidFill>
                  <a:srgbClr val="FF0000"/>
                </a:solidFill>
              </a:rPr>
              <a:t>in chapter </a:t>
            </a:r>
            <a:r>
              <a:rPr lang="en-US" sz="2400" dirty="0" smtClean="0">
                <a:solidFill>
                  <a:srgbClr val="FF0000"/>
                </a:solidFill>
              </a:rPr>
              <a:t>2 (</a:t>
            </a:r>
            <a:r>
              <a:rPr lang="en-US" sz="2400" dirty="0">
                <a:solidFill>
                  <a:srgbClr val="FF0000"/>
                </a:solidFill>
              </a:rPr>
              <a:t>Consumer behavior impacts directly on major public policy issues that confront our society</a:t>
            </a:r>
            <a:r>
              <a:rPr lang="en-US" sz="2400" dirty="0" smtClean="0">
                <a:solidFill>
                  <a:srgbClr val="FF0000"/>
                </a:solidFill>
              </a:rPr>
              <a:t>.).</a:t>
            </a:r>
          </a:p>
          <a:p>
            <a:pPr lvl="1"/>
            <a:r>
              <a:rPr lang="en-US" sz="2000" dirty="0"/>
              <a:t>Major policy issues relevant to Consumer </a:t>
            </a:r>
            <a:r>
              <a:rPr lang="en-US" sz="2000" dirty="0" smtClean="0"/>
              <a:t>Behavior</a:t>
            </a:r>
          </a:p>
          <a:p>
            <a:pPr lvl="2"/>
            <a:r>
              <a:rPr lang="en-US" dirty="0"/>
              <a:t>Data privacy and identity </a:t>
            </a:r>
            <a:r>
              <a:rPr lang="en-US" dirty="0" smtClean="0"/>
              <a:t>theft</a:t>
            </a:r>
          </a:p>
          <a:p>
            <a:pPr lvl="2"/>
            <a:r>
              <a:rPr lang="en-US" dirty="0"/>
              <a:t>Real-time </a:t>
            </a:r>
            <a:r>
              <a:rPr lang="en-US" dirty="0" smtClean="0"/>
              <a:t>bidding</a:t>
            </a:r>
          </a:p>
          <a:p>
            <a:pPr lvl="2"/>
            <a:r>
              <a:rPr lang="en-US" dirty="0"/>
              <a:t>Identity </a:t>
            </a:r>
            <a:r>
              <a:rPr lang="en-US" dirty="0" smtClean="0"/>
              <a:t>theft</a:t>
            </a:r>
          </a:p>
          <a:p>
            <a:pPr lvl="2"/>
            <a:endParaRPr lang="en-US" dirty="0" smtClean="0"/>
          </a:p>
          <a:p>
            <a:pPr lvl="1"/>
            <a:r>
              <a:rPr lang="en-US" dirty="0" smtClean="0">
                <a:solidFill>
                  <a:schemeClr val="bg1"/>
                </a:solidFill>
              </a:rPr>
              <a:t>?</a:t>
            </a:r>
            <a:endParaRPr lang="en-US" dirty="0">
              <a:solidFill>
                <a:schemeClr val="bg1"/>
              </a:solidFill>
              <a:latin typeface="Tajawal Medium" panose="00000600000000000000" pitchFamily="2" charset="-78"/>
              <a:cs typeface="Tajawal Medium" panose="00000600000000000000" pitchFamily="2" charset="-78"/>
            </a:endParaRPr>
          </a:p>
          <a:p>
            <a:pPr marL="914400" lvl="2" indent="0">
              <a:buNone/>
            </a:pPr>
            <a:endParaRPr lang="en-US" dirty="0" smtClean="0"/>
          </a:p>
          <a:p>
            <a:pPr lvl="2"/>
            <a:endParaRPr lang="en-US" dirty="0">
              <a:solidFill>
                <a:srgbClr val="0070C0"/>
              </a:solidFill>
              <a:latin typeface="Tajawal Medium" panose="00000600000000000000" pitchFamily="2" charset="-78"/>
              <a:cs typeface="Tajawal Medium" panose="00000600000000000000" pitchFamily="2" charset="-78"/>
            </a:endParaRPr>
          </a:p>
          <a:p>
            <a:pPr lvl="2"/>
            <a:endParaRPr lang="en-US" dirty="0">
              <a:solidFill>
                <a:srgbClr val="0070C0"/>
              </a:solidFill>
            </a:endParaRPr>
          </a:p>
          <a:p>
            <a:pPr lvl="1">
              <a:buNone/>
            </a:pPr>
            <a:endParaRPr lang="en-US" sz="2800" dirty="0">
              <a:solidFill>
                <a:srgbClr val="0070C0"/>
              </a:solidFill>
              <a:sym typeface="Wingdings" pitchFamily="2" charset="2"/>
            </a:endParaRPr>
          </a:p>
        </p:txBody>
      </p:sp>
    </p:spTree>
    <p:extLst>
      <p:ext uri="{BB962C8B-B14F-4D97-AF65-F5344CB8AC3E}">
        <p14:creationId xmlns:p14="http://schemas.microsoft.com/office/powerpoint/2010/main" val="196737275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553272" y="543490"/>
            <a:ext cx="4373509" cy="523220"/>
          </a:xfrm>
          <a:prstGeom prst="rect">
            <a:avLst/>
          </a:prstGeom>
          <a:noFill/>
        </p:spPr>
        <p:txBody>
          <a:bodyPr wrap="square" rtlCol="0">
            <a:spAutoFit/>
          </a:bodyPr>
          <a:lstStyle/>
          <a:p>
            <a:r>
              <a:rPr lang="en-US" sz="2800" dirty="0">
                <a:solidFill>
                  <a:schemeClr val="bg1"/>
                </a:solidFill>
              </a:rPr>
              <a:t>Market </a:t>
            </a:r>
            <a:r>
              <a:rPr lang="en-US" sz="2800" dirty="0" smtClean="0">
                <a:solidFill>
                  <a:schemeClr val="bg1"/>
                </a:solidFill>
              </a:rPr>
              <a:t>regulation 1/3</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ar-EG" sz="2800" dirty="0" smtClean="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Content Placeholder 9"/>
          <p:cNvSpPr>
            <a:spLocks noGrp="1"/>
          </p:cNvSpPr>
          <p:nvPr>
            <p:ph idx="1"/>
          </p:nvPr>
        </p:nvSpPr>
        <p:spPr/>
        <p:txBody>
          <a:bodyPr/>
          <a:lstStyle/>
          <a:p>
            <a:r>
              <a:rPr lang="en-US" dirty="0"/>
              <a:t>Concern for the welfare of consumers has been an issue since </a:t>
            </a:r>
            <a:r>
              <a:rPr lang="en-US" dirty="0" smtClean="0"/>
              <a:t>a </a:t>
            </a:r>
            <a:r>
              <a:rPr lang="en-US" dirty="0"/>
              <a:t>least the beginning of the 20th century, and activists continue to voice concerns about a range of issues such as child labor, exploitative advertising, and genetically engineered food</a:t>
            </a:r>
          </a:p>
        </p:txBody>
      </p:sp>
    </p:spTree>
    <p:extLst>
      <p:ext uri="{BB962C8B-B14F-4D97-AF65-F5344CB8AC3E}">
        <p14:creationId xmlns:p14="http://schemas.microsoft.com/office/powerpoint/2010/main" val="176192788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553272" y="543490"/>
            <a:ext cx="4373509" cy="523220"/>
          </a:xfrm>
          <a:prstGeom prst="rect">
            <a:avLst/>
          </a:prstGeom>
          <a:noFill/>
        </p:spPr>
        <p:txBody>
          <a:bodyPr wrap="square" rtlCol="0">
            <a:spAutoFit/>
          </a:bodyPr>
          <a:lstStyle/>
          <a:p>
            <a:r>
              <a:rPr lang="en-US" sz="2800" dirty="0">
                <a:solidFill>
                  <a:schemeClr val="bg1"/>
                </a:solidFill>
              </a:rPr>
              <a:t>Market </a:t>
            </a:r>
            <a:r>
              <a:rPr lang="en-US" sz="2800" dirty="0" smtClean="0">
                <a:solidFill>
                  <a:schemeClr val="bg1"/>
                </a:solidFill>
              </a:rPr>
              <a:t>regulation 2/3</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ar-EG" sz="2800" dirty="0" smtClean="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Content Placeholder 9"/>
          <p:cNvSpPr>
            <a:spLocks noGrp="1"/>
          </p:cNvSpPr>
          <p:nvPr>
            <p:ph idx="1"/>
          </p:nvPr>
        </p:nvSpPr>
        <p:spPr/>
        <p:txBody>
          <a:bodyPr/>
          <a:lstStyle/>
          <a:p>
            <a:r>
              <a:rPr lang="en-US" dirty="0"/>
              <a:t>Partly as a result of consumers’ efforts, the U.S. government established </a:t>
            </a:r>
            <a:r>
              <a:rPr lang="en-US" dirty="0" smtClean="0"/>
              <a:t>many federal </a:t>
            </a:r>
            <a:r>
              <a:rPr lang="en-US" dirty="0"/>
              <a:t>agencies to oversee consumer-related activities. These include the </a:t>
            </a:r>
            <a:r>
              <a:rPr lang="en-US" dirty="0" smtClean="0"/>
              <a:t>Department of </a:t>
            </a:r>
            <a:r>
              <a:rPr lang="en-US" dirty="0"/>
              <a:t>Agriculture, the Federal Trade Commission, the Food and Drug Administration, </a:t>
            </a:r>
            <a:r>
              <a:rPr lang="en-US" dirty="0" smtClean="0"/>
              <a:t>the Securities </a:t>
            </a:r>
            <a:r>
              <a:rPr lang="en-US" dirty="0"/>
              <a:t>and Exchange Commission, and the EPA.</a:t>
            </a:r>
          </a:p>
        </p:txBody>
      </p:sp>
    </p:spTree>
    <p:extLst>
      <p:ext uri="{BB962C8B-B14F-4D97-AF65-F5344CB8AC3E}">
        <p14:creationId xmlns:p14="http://schemas.microsoft.com/office/powerpoint/2010/main" val="301908399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553272" y="543490"/>
            <a:ext cx="4373509" cy="523220"/>
          </a:xfrm>
          <a:prstGeom prst="rect">
            <a:avLst/>
          </a:prstGeom>
          <a:noFill/>
        </p:spPr>
        <p:txBody>
          <a:bodyPr wrap="square" rtlCol="0">
            <a:spAutoFit/>
          </a:bodyPr>
          <a:lstStyle/>
          <a:p>
            <a:r>
              <a:rPr lang="en-US" sz="2800" dirty="0">
                <a:solidFill>
                  <a:schemeClr val="bg1"/>
                </a:solidFill>
              </a:rPr>
              <a:t>Market </a:t>
            </a:r>
            <a:r>
              <a:rPr lang="en-US" sz="2800" dirty="0" smtClean="0">
                <a:solidFill>
                  <a:schemeClr val="bg1"/>
                </a:solidFill>
              </a:rPr>
              <a:t>regulation 3/3</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ar-EG" sz="2800" dirty="0" smtClean="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Content Placeholder 9"/>
          <p:cNvSpPr>
            <a:spLocks noGrp="1"/>
          </p:cNvSpPr>
          <p:nvPr>
            <p:ph idx="1"/>
          </p:nvPr>
        </p:nvSpPr>
        <p:spPr/>
        <p:txBody>
          <a:bodyPr/>
          <a:lstStyle/>
          <a:p>
            <a:r>
              <a:rPr lang="en-US" dirty="0"/>
              <a:t>One of the </a:t>
            </a:r>
            <a:r>
              <a:rPr lang="en-US" dirty="0" smtClean="0"/>
              <a:t>most important </a:t>
            </a:r>
            <a:r>
              <a:rPr lang="en-US" dirty="0"/>
              <a:t>ones for consumers is The Food and Drug Administration (FDA); it </a:t>
            </a:r>
            <a:r>
              <a:rPr lang="en-US" dirty="0" smtClean="0"/>
              <a:t>polices advertising </a:t>
            </a:r>
            <a:r>
              <a:rPr lang="en-US" dirty="0"/>
              <a:t>claims as well as the contents of edible products and pharmaceuticals</a:t>
            </a:r>
            <a:r>
              <a:rPr lang="en-US" dirty="0" smtClean="0"/>
              <a:t>.</a:t>
            </a:r>
            <a:endParaRPr lang="en-US" dirty="0"/>
          </a:p>
        </p:txBody>
      </p:sp>
    </p:spTree>
    <p:extLst>
      <p:ext uri="{BB962C8B-B14F-4D97-AF65-F5344CB8AC3E}">
        <p14:creationId xmlns:p14="http://schemas.microsoft.com/office/powerpoint/2010/main" val="386746966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553272" y="543490"/>
            <a:ext cx="4373509" cy="523220"/>
          </a:xfrm>
          <a:prstGeom prst="rect">
            <a:avLst/>
          </a:prstGeom>
          <a:noFill/>
        </p:spPr>
        <p:txBody>
          <a:bodyPr wrap="square" rtlCol="0">
            <a:spAutoFit/>
          </a:bodyPr>
          <a:lstStyle/>
          <a:p>
            <a:r>
              <a:rPr lang="en-US" sz="2800" dirty="0" smtClean="0">
                <a:solidFill>
                  <a:schemeClr val="bg1"/>
                </a:solidFill>
              </a:rPr>
              <a:t>A- Corrective advertising 1/3 </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ar-EG" sz="2800" dirty="0" smtClean="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Content Placeholder 9"/>
          <p:cNvSpPr>
            <a:spLocks noGrp="1"/>
          </p:cNvSpPr>
          <p:nvPr>
            <p:ph idx="1"/>
          </p:nvPr>
        </p:nvSpPr>
        <p:spPr/>
        <p:txBody>
          <a:bodyPr/>
          <a:lstStyle/>
          <a:p>
            <a:r>
              <a:rPr lang="en-US" dirty="0" smtClean="0"/>
              <a:t>For example</a:t>
            </a:r>
            <a:r>
              <a:rPr lang="en-US" dirty="0"/>
              <a:t>, as part of an FDA crackdown on consumer drug advertising</a:t>
            </a:r>
            <a:r>
              <a:rPr lang="en-US" dirty="0" smtClean="0"/>
              <a:t>, Bayer </a:t>
            </a:r>
            <a:r>
              <a:rPr lang="en-US" dirty="0"/>
              <a:t>HealthCare Pharmaceuticals launched a $20 million corrective advertising campaign for </a:t>
            </a:r>
            <a:r>
              <a:rPr lang="en-US" dirty="0" err="1"/>
              <a:t>Yaz</a:t>
            </a:r>
            <a:r>
              <a:rPr lang="en-US" dirty="0"/>
              <a:t>, the most popular birth control pill in the United States. </a:t>
            </a:r>
          </a:p>
        </p:txBody>
      </p:sp>
    </p:spTree>
    <p:extLst>
      <p:ext uri="{BB962C8B-B14F-4D97-AF65-F5344CB8AC3E}">
        <p14:creationId xmlns:p14="http://schemas.microsoft.com/office/powerpoint/2010/main" val="86231091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553272" y="543490"/>
            <a:ext cx="4373509" cy="523220"/>
          </a:xfrm>
          <a:prstGeom prst="rect">
            <a:avLst/>
          </a:prstGeom>
          <a:noFill/>
        </p:spPr>
        <p:txBody>
          <a:bodyPr wrap="square" rtlCol="0">
            <a:spAutoFit/>
          </a:bodyPr>
          <a:lstStyle/>
          <a:p>
            <a:r>
              <a:rPr lang="en-US" sz="2800" dirty="0" smtClean="0">
                <a:solidFill>
                  <a:schemeClr val="bg1"/>
                </a:solidFill>
              </a:rPr>
              <a:t>A-Corrective advertising 2/3 </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ar-EG" sz="2800" dirty="0" smtClean="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Content Placeholder 9"/>
          <p:cNvSpPr>
            <a:spLocks noGrp="1"/>
          </p:cNvSpPr>
          <p:nvPr>
            <p:ph idx="1"/>
          </p:nvPr>
        </p:nvSpPr>
        <p:spPr/>
        <p:txBody>
          <a:bodyPr/>
          <a:lstStyle/>
          <a:p>
            <a:r>
              <a:rPr lang="en-US" dirty="0" smtClean="0"/>
              <a:t>This </a:t>
            </a:r>
            <a:r>
              <a:rPr lang="en-US" dirty="0"/>
              <a:t>term means that the company must inform consumers that previous messages were wrong or misleading. </a:t>
            </a:r>
          </a:p>
        </p:txBody>
      </p:sp>
    </p:spTree>
    <p:extLst>
      <p:ext uri="{BB962C8B-B14F-4D97-AF65-F5344CB8AC3E}">
        <p14:creationId xmlns:p14="http://schemas.microsoft.com/office/powerpoint/2010/main" val="412829857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553272" y="543490"/>
            <a:ext cx="4373509" cy="523220"/>
          </a:xfrm>
          <a:prstGeom prst="rect">
            <a:avLst/>
          </a:prstGeom>
          <a:noFill/>
        </p:spPr>
        <p:txBody>
          <a:bodyPr wrap="square" rtlCol="0">
            <a:spAutoFit/>
          </a:bodyPr>
          <a:lstStyle/>
          <a:p>
            <a:r>
              <a:rPr lang="en-US" sz="2800" dirty="0" smtClean="0">
                <a:solidFill>
                  <a:schemeClr val="bg1"/>
                </a:solidFill>
              </a:rPr>
              <a:t>A-Corrective </a:t>
            </a:r>
            <a:r>
              <a:rPr lang="en-US" sz="2800" dirty="0">
                <a:solidFill>
                  <a:schemeClr val="bg1"/>
                </a:solidFill>
              </a:rPr>
              <a:t>advertising </a:t>
            </a:r>
            <a:r>
              <a:rPr lang="en-US" sz="2800" dirty="0" smtClean="0">
                <a:solidFill>
                  <a:schemeClr val="bg1"/>
                </a:solidFill>
              </a:rPr>
              <a:t> 3/3</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ar-EG" sz="2800" dirty="0" smtClean="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Content Placeholder 9"/>
          <p:cNvSpPr>
            <a:spLocks noGrp="1"/>
          </p:cNvSpPr>
          <p:nvPr>
            <p:ph idx="1"/>
          </p:nvPr>
        </p:nvSpPr>
        <p:spPr/>
        <p:txBody>
          <a:bodyPr/>
          <a:lstStyle/>
          <a:p>
            <a:r>
              <a:rPr lang="en-US" dirty="0" smtClean="0"/>
              <a:t>The </a:t>
            </a:r>
            <a:r>
              <a:rPr lang="en-US" dirty="0"/>
              <a:t>TV commercials, which ran during prime-time shows such as Grey’s Anatomy and on cable networks, warn that nobody should take </a:t>
            </a:r>
            <a:r>
              <a:rPr lang="en-US" dirty="0" err="1"/>
              <a:t>Yaz</a:t>
            </a:r>
            <a:r>
              <a:rPr lang="en-US" dirty="0"/>
              <a:t> hoping that it will also cure pimples. Bayer was required to run these ads to correct previous messages after regulators decided the previous ads overstated the drug’s ability to improve women’s moods and clear up acne.</a:t>
            </a:r>
          </a:p>
        </p:txBody>
      </p:sp>
    </p:spTree>
    <p:extLst>
      <p:ext uri="{BB962C8B-B14F-4D97-AF65-F5344CB8AC3E}">
        <p14:creationId xmlns:p14="http://schemas.microsoft.com/office/powerpoint/2010/main" val="42840179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471759" y="543490"/>
            <a:ext cx="4373509" cy="523220"/>
          </a:xfrm>
          <a:prstGeom prst="rect">
            <a:avLst/>
          </a:prstGeom>
          <a:noFill/>
        </p:spPr>
        <p:txBody>
          <a:bodyPr wrap="square" rtlCol="0">
            <a:spAutoFit/>
          </a:bodyPr>
          <a:lstStyle/>
          <a:p>
            <a:r>
              <a:rPr lang="en-US" sz="2800" dirty="0" smtClean="0">
                <a:solidFill>
                  <a:schemeClr val="bg1"/>
                </a:solidFill>
              </a:rPr>
              <a:t>Consumerism 1/3</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ar-EG" sz="2800" dirty="0" smtClean="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Content Placeholder 9"/>
          <p:cNvSpPr>
            <a:spLocks noGrp="1"/>
          </p:cNvSpPr>
          <p:nvPr>
            <p:ph idx="1"/>
          </p:nvPr>
        </p:nvSpPr>
        <p:spPr/>
        <p:txBody>
          <a:bodyPr/>
          <a:lstStyle/>
          <a:p>
            <a:r>
              <a:rPr lang="en-US" dirty="0"/>
              <a:t>President John F. Kennedy ushered in the modern era of consumerism with his “Declaration of Consumer Rights” in 1962. These include the right to </a:t>
            </a:r>
            <a:r>
              <a:rPr lang="en-US" dirty="0">
                <a:solidFill>
                  <a:srgbClr val="FF0000"/>
                </a:solidFill>
              </a:rPr>
              <a:t>safety, the right to be informed, the right to redress, and </a:t>
            </a:r>
            <a:r>
              <a:rPr lang="en-US" dirty="0"/>
              <a:t>the right to choice. </a:t>
            </a:r>
          </a:p>
        </p:txBody>
      </p:sp>
    </p:spTree>
    <p:extLst>
      <p:ext uri="{BB962C8B-B14F-4D97-AF65-F5344CB8AC3E}">
        <p14:creationId xmlns:p14="http://schemas.microsoft.com/office/powerpoint/2010/main" val="229515703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471759" y="543490"/>
            <a:ext cx="4373509" cy="523220"/>
          </a:xfrm>
          <a:prstGeom prst="rect">
            <a:avLst/>
          </a:prstGeom>
          <a:noFill/>
        </p:spPr>
        <p:txBody>
          <a:bodyPr wrap="square" rtlCol="0">
            <a:spAutoFit/>
          </a:bodyPr>
          <a:lstStyle/>
          <a:p>
            <a:r>
              <a:rPr lang="en-US" sz="2800" dirty="0" smtClean="0">
                <a:solidFill>
                  <a:schemeClr val="bg1"/>
                </a:solidFill>
              </a:rPr>
              <a:t>Consumerism 2/3</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ar-EG" sz="2800" dirty="0" smtClean="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Content Placeholder 9"/>
          <p:cNvSpPr>
            <a:spLocks noGrp="1"/>
          </p:cNvSpPr>
          <p:nvPr>
            <p:ph idx="1"/>
          </p:nvPr>
        </p:nvSpPr>
        <p:spPr/>
        <p:txBody>
          <a:bodyPr/>
          <a:lstStyle/>
          <a:p>
            <a:r>
              <a:rPr lang="en-US" dirty="0" smtClean="0"/>
              <a:t>The </a:t>
            </a:r>
            <a:r>
              <a:rPr lang="en-US" dirty="0"/>
              <a:t>1960s and 1970s were a time of consumer activism as consumers began to organize to demand better-quality products (and to boycott companies that did not provide them).</a:t>
            </a:r>
          </a:p>
        </p:txBody>
      </p:sp>
    </p:spTree>
    <p:extLst>
      <p:ext uri="{BB962C8B-B14F-4D97-AF65-F5344CB8AC3E}">
        <p14:creationId xmlns:p14="http://schemas.microsoft.com/office/powerpoint/2010/main" val="385430244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471759" y="543490"/>
            <a:ext cx="4373509" cy="523220"/>
          </a:xfrm>
          <a:prstGeom prst="rect">
            <a:avLst/>
          </a:prstGeom>
          <a:noFill/>
        </p:spPr>
        <p:txBody>
          <a:bodyPr wrap="square" rtlCol="0">
            <a:spAutoFit/>
          </a:bodyPr>
          <a:lstStyle/>
          <a:p>
            <a:r>
              <a:rPr lang="en-US" sz="2800" dirty="0" smtClean="0">
                <a:solidFill>
                  <a:schemeClr val="bg1"/>
                </a:solidFill>
              </a:rPr>
              <a:t>Consumerism 3/3</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ar-EG" sz="2800" dirty="0" smtClean="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Content Placeholder 9"/>
          <p:cNvSpPr>
            <a:spLocks noGrp="1"/>
          </p:cNvSpPr>
          <p:nvPr>
            <p:ph idx="1"/>
          </p:nvPr>
        </p:nvSpPr>
        <p:spPr/>
        <p:txBody>
          <a:bodyPr/>
          <a:lstStyle/>
          <a:p>
            <a:r>
              <a:rPr lang="en-US" dirty="0"/>
              <a:t>Many people have a vigorous interest in consumer-related issues, ranging from environmental concerns such as global warming and climate change, toxic waste, and so on</a:t>
            </a:r>
          </a:p>
        </p:txBody>
      </p:sp>
    </p:spTree>
    <p:extLst>
      <p:ext uri="{BB962C8B-B14F-4D97-AF65-F5344CB8AC3E}">
        <p14:creationId xmlns:p14="http://schemas.microsoft.com/office/powerpoint/2010/main" val="16355246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553272" y="543490"/>
            <a:ext cx="4373509" cy="523220"/>
          </a:xfrm>
          <a:prstGeom prst="rect">
            <a:avLst/>
          </a:prstGeom>
          <a:noFill/>
        </p:spPr>
        <p:txBody>
          <a:bodyPr wrap="square" rtlCol="0">
            <a:spAutoFit/>
          </a:bodyPr>
          <a:lstStyle/>
          <a:p>
            <a:r>
              <a:rPr lang="en-US" sz="2800" dirty="0" smtClean="0">
                <a:solidFill>
                  <a:schemeClr val="bg1"/>
                </a:solidFill>
              </a:rPr>
              <a:t>A-Culture jamming 1/2 </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ar-EG" sz="2800" dirty="0" smtClean="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Content Placeholder 9"/>
          <p:cNvSpPr>
            <a:spLocks noGrp="1"/>
          </p:cNvSpPr>
          <p:nvPr>
            <p:ph idx="1"/>
          </p:nvPr>
        </p:nvSpPr>
        <p:spPr/>
        <p:txBody>
          <a:bodyPr/>
          <a:lstStyle/>
          <a:p>
            <a:r>
              <a:rPr lang="en-US" dirty="0"/>
              <a:t>which is a strategy to disrupt efforts by the corporate world to dominate our cultural landscape. </a:t>
            </a:r>
          </a:p>
        </p:txBody>
      </p:sp>
    </p:spTree>
    <p:extLst>
      <p:ext uri="{BB962C8B-B14F-4D97-AF65-F5344CB8AC3E}">
        <p14:creationId xmlns:p14="http://schemas.microsoft.com/office/powerpoint/2010/main" val="21849476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553272" y="543490"/>
            <a:ext cx="4373509" cy="523220"/>
          </a:xfrm>
          <a:prstGeom prst="rect">
            <a:avLst/>
          </a:prstGeom>
          <a:noFill/>
        </p:spPr>
        <p:txBody>
          <a:bodyPr wrap="square" rtlCol="0">
            <a:spAutoFit/>
          </a:bodyPr>
          <a:lstStyle/>
          <a:p>
            <a:r>
              <a:rPr lang="en-US" sz="2800" dirty="0" smtClean="0">
                <a:solidFill>
                  <a:schemeClr val="bg1"/>
                </a:solidFill>
              </a:rPr>
              <a:t>A-Culture jamming 2/2 </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ar-EG" sz="2800" dirty="0" smtClean="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Content Placeholder 9"/>
          <p:cNvSpPr>
            <a:spLocks noGrp="1"/>
          </p:cNvSpPr>
          <p:nvPr>
            <p:ph idx="1"/>
          </p:nvPr>
        </p:nvSpPr>
        <p:spPr/>
        <p:txBody>
          <a:bodyPr/>
          <a:lstStyle/>
          <a:p>
            <a:r>
              <a:rPr lang="en-US" dirty="0" smtClean="0"/>
              <a:t>The </a:t>
            </a:r>
            <a:r>
              <a:rPr lang="en-US" dirty="0"/>
              <a:t>movement believes that “culture jamming” will change the way information flows; the way institutions wield power; the way TV stations are run;  and the way the food, fashion, automobile, sports, music, and culture industries set their  agendas.</a:t>
            </a:r>
          </a:p>
        </p:txBody>
      </p:sp>
    </p:spTree>
    <p:extLst>
      <p:ext uri="{BB962C8B-B14F-4D97-AF65-F5344CB8AC3E}">
        <p14:creationId xmlns:p14="http://schemas.microsoft.com/office/powerpoint/2010/main" val="171174086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471759" y="543490"/>
            <a:ext cx="5466528" cy="523220"/>
          </a:xfrm>
          <a:prstGeom prst="rect">
            <a:avLst/>
          </a:prstGeom>
          <a:noFill/>
        </p:spPr>
        <p:txBody>
          <a:bodyPr wrap="square" rtlCol="0">
            <a:spAutoFit/>
          </a:bodyPr>
          <a:lstStyle/>
          <a:p>
            <a:r>
              <a:rPr lang="en-US" sz="2800" dirty="0">
                <a:solidFill>
                  <a:schemeClr val="bg1"/>
                </a:solidFill>
              </a:rPr>
              <a:t>Transformative </a:t>
            </a:r>
            <a:r>
              <a:rPr lang="en-US" sz="2800" dirty="0" smtClean="0">
                <a:solidFill>
                  <a:schemeClr val="bg1"/>
                </a:solidFill>
              </a:rPr>
              <a:t>Consumer 1/3</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ar-EG" sz="2800" dirty="0" smtClean="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Content Placeholder 9"/>
          <p:cNvSpPr>
            <a:spLocks noGrp="1"/>
          </p:cNvSpPr>
          <p:nvPr>
            <p:ph idx="1"/>
          </p:nvPr>
        </p:nvSpPr>
        <p:spPr/>
        <p:txBody>
          <a:bodyPr/>
          <a:lstStyle/>
          <a:p>
            <a:r>
              <a:rPr lang="en-US" dirty="0"/>
              <a:t>Indeed, some consumer researchers are themselves organizing, not only to study but also to rectify what they see as pressing social problems in the marketplace. This perspective is called participatory action research (PAR) or transformative consumer research (TCR). </a:t>
            </a:r>
          </a:p>
        </p:txBody>
      </p:sp>
    </p:spTree>
    <p:extLst>
      <p:ext uri="{BB962C8B-B14F-4D97-AF65-F5344CB8AC3E}">
        <p14:creationId xmlns:p14="http://schemas.microsoft.com/office/powerpoint/2010/main" val="417341777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471759" y="543490"/>
            <a:ext cx="5466528" cy="523220"/>
          </a:xfrm>
          <a:prstGeom prst="rect">
            <a:avLst/>
          </a:prstGeom>
          <a:noFill/>
        </p:spPr>
        <p:txBody>
          <a:bodyPr wrap="square" rtlCol="0">
            <a:spAutoFit/>
          </a:bodyPr>
          <a:lstStyle/>
          <a:p>
            <a:r>
              <a:rPr lang="en-US" sz="2800" dirty="0">
                <a:solidFill>
                  <a:schemeClr val="bg1"/>
                </a:solidFill>
              </a:rPr>
              <a:t>Transformative </a:t>
            </a:r>
            <a:r>
              <a:rPr lang="en-US" sz="2800" dirty="0" smtClean="0">
                <a:solidFill>
                  <a:schemeClr val="bg1"/>
                </a:solidFill>
              </a:rPr>
              <a:t>Consumer 2/3</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ar-EG" sz="2800" dirty="0" smtClean="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Content Placeholder 9"/>
          <p:cNvSpPr>
            <a:spLocks noGrp="1"/>
          </p:cNvSpPr>
          <p:nvPr>
            <p:ph idx="1"/>
          </p:nvPr>
        </p:nvSpPr>
        <p:spPr/>
        <p:txBody>
          <a:bodyPr/>
          <a:lstStyle/>
          <a:p>
            <a:r>
              <a:rPr lang="en-US" dirty="0" smtClean="0">
                <a:solidFill>
                  <a:srgbClr val="FF0000"/>
                </a:solidFill>
              </a:rPr>
              <a:t>It </a:t>
            </a:r>
            <a:r>
              <a:rPr lang="en-US" dirty="0">
                <a:solidFill>
                  <a:srgbClr val="FF0000"/>
                </a:solidFill>
              </a:rPr>
              <a:t>promotes research projects that include the goal of helping people or bringing about social change. </a:t>
            </a:r>
          </a:p>
        </p:txBody>
      </p:sp>
    </p:spTree>
    <p:extLst>
      <p:ext uri="{BB962C8B-B14F-4D97-AF65-F5344CB8AC3E}">
        <p14:creationId xmlns:p14="http://schemas.microsoft.com/office/powerpoint/2010/main" val="105392955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471759" y="543490"/>
            <a:ext cx="5466528" cy="523220"/>
          </a:xfrm>
          <a:prstGeom prst="rect">
            <a:avLst/>
          </a:prstGeom>
          <a:noFill/>
        </p:spPr>
        <p:txBody>
          <a:bodyPr wrap="square" rtlCol="0">
            <a:spAutoFit/>
          </a:bodyPr>
          <a:lstStyle/>
          <a:p>
            <a:r>
              <a:rPr lang="en-US" sz="2800" dirty="0">
                <a:solidFill>
                  <a:schemeClr val="bg1"/>
                </a:solidFill>
              </a:rPr>
              <a:t>Transformative </a:t>
            </a:r>
            <a:r>
              <a:rPr lang="en-US" sz="2800" dirty="0" smtClean="0">
                <a:solidFill>
                  <a:schemeClr val="bg1"/>
                </a:solidFill>
              </a:rPr>
              <a:t>Consumer 3/3</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ar-EG" sz="2800" dirty="0" smtClean="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Content Placeholder 9"/>
          <p:cNvSpPr>
            <a:spLocks noGrp="1"/>
          </p:cNvSpPr>
          <p:nvPr>
            <p:ph idx="1"/>
          </p:nvPr>
        </p:nvSpPr>
        <p:spPr/>
        <p:txBody>
          <a:bodyPr/>
          <a:lstStyle/>
          <a:p>
            <a:r>
              <a:rPr lang="en-US" dirty="0" smtClean="0"/>
              <a:t>Adherents </a:t>
            </a:r>
            <a:r>
              <a:rPr lang="en-US" dirty="0"/>
              <a:t>of TCR work with at-risk populations, such as children, the disadvantaged, and the disabled, or on such topics as materialism and consumption of dangerous products.</a:t>
            </a:r>
          </a:p>
        </p:txBody>
      </p:sp>
    </p:spTree>
    <p:extLst>
      <p:ext uri="{BB962C8B-B14F-4D97-AF65-F5344CB8AC3E}">
        <p14:creationId xmlns:p14="http://schemas.microsoft.com/office/powerpoint/2010/main" val="22272198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7" y="0"/>
            <a:ext cx="11655371" cy="1610200"/>
          </a:xfrm>
          <a:prstGeom prst="rect">
            <a:avLst/>
          </a:prstGeom>
        </p:spPr>
      </p:pic>
      <p:sp>
        <p:nvSpPr>
          <p:cNvPr id="7" name="TextBox 6"/>
          <p:cNvSpPr txBox="1"/>
          <p:nvPr/>
        </p:nvSpPr>
        <p:spPr>
          <a:xfrm>
            <a:off x="2471759" y="543490"/>
            <a:ext cx="9277876" cy="523220"/>
          </a:xfrm>
          <a:prstGeom prst="rect">
            <a:avLst/>
          </a:prstGeom>
          <a:noFill/>
        </p:spPr>
        <p:txBody>
          <a:bodyPr wrap="square" rtlCol="0">
            <a:spAutoFit/>
          </a:bodyPr>
          <a:lstStyle/>
          <a:p>
            <a:r>
              <a:rPr lang="en-US" sz="2800" dirty="0">
                <a:solidFill>
                  <a:schemeClr val="bg1"/>
                </a:solidFill>
              </a:rPr>
              <a:t>Social Marketing and Corporate Social responsibility (CSR</a:t>
            </a:r>
            <a:r>
              <a:rPr lang="en-US" sz="2800" dirty="0" smtClean="0">
                <a:solidFill>
                  <a:schemeClr val="bg1"/>
                </a:solidFill>
              </a:rPr>
              <a:t>) 1/3</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ar-EG" sz="2800" dirty="0" smtClean="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Content Placeholder 9"/>
          <p:cNvSpPr>
            <a:spLocks noGrp="1"/>
          </p:cNvSpPr>
          <p:nvPr>
            <p:ph idx="1"/>
          </p:nvPr>
        </p:nvSpPr>
        <p:spPr/>
        <p:txBody>
          <a:bodyPr/>
          <a:lstStyle/>
          <a:p>
            <a:r>
              <a:rPr lang="en-US" dirty="0"/>
              <a:t>The evidence is mounting that a brand’s philanthropic activities can influence </a:t>
            </a:r>
            <a:r>
              <a:rPr lang="en-US" dirty="0" smtClean="0"/>
              <a:t>shopper behavior </a:t>
            </a:r>
            <a:r>
              <a:rPr lang="en-US" dirty="0"/>
              <a:t>and ultimately purchase decisions. Consumers are especially interested in </a:t>
            </a:r>
            <a:r>
              <a:rPr lang="en-US" dirty="0" smtClean="0"/>
              <a:t>choosing brands </a:t>
            </a:r>
            <a:r>
              <a:rPr lang="en-US" dirty="0"/>
              <a:t>that support causes they find personally relevant. </a:t>
            </a:r>
            <a:endParaRPr lang="en-US" dirty="0" smtClean="0"/>
          </a:p>
        </p:txBody>
      </p:sp>
    </p:spTree>
    <p:extLst>
      <p:ext uri="{BB962C8B-B14F-4D97-AF65-F5344CB8AC3E}">
        <p14:creationId xmlns:p14="http://schemas.microsoft.com/office/powerpoint/2010/main" val="282848444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7" y="0"/>
            <a:ext cx="11655371" cy="1610200"/>
          </a:xfrm>
          <a:prstGeom prst="rect">
            <a:avLst/>
          </a:prstGeom>
        </p:spPr>
      </p:pic>
      <p:sp>
        <p:nvSpPr>
          <p:cNvPr id="7" name="TextBox 6"/>
          <p:cNvSpPr txBox="1"/>
          <p:nvPr/>
        </p:nvSpPr>
        <p:spPr>
          <a:xfrm>
            <a:off x="2471759" y="543490"/>
            <a:ext cx="9277876" cy="523220"/>
          </a:xfrm>
          <a:prstGeom prst="rect">
            <a:avLst/>
          </a:prstGeom>
          <a:noFill/>
        </p:spPr>
        <p:txBody>
          <a:bodyPr wrap="square" rtlCol="0">
            <a:spAutoFit/>
          </a:bodyPr>
          <a:lstStyle/>
          <a:p>
            <a:r>
              <a:rPr lang="en-US" sz="2800" dirty="0">
                <a:solidFill>
                  <a:schemeClr val="bg1"/>
                </a:solidFill>
              </a:rPr>
              <a:t>Social Marketing and Corporate Social responsibility (CSR</a:t>
            </a:r>
            <a:r>
              <a:rPr lang="en-US" sz="2800" dirty="0" smtClean="0">
                <a:solidFill>
                  <a:schemeClr val="bg1"/>
                </a:solidFill>
              </a:rPr>
              <a:t>) 2/3</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ar-EG" sz="2800" dirty="0" smtClean="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Content Placeholder 9"/>
          <p:cNvSpPr>
            <a:spLocks noGrp="1"/>
          </p:cNvSpPr>
          <p:nvPr>
            <p:ph idx="1"/>
          </p:nvPr>
        </p:nvSpPr>
        <p:spPr/>
        <p:txBody>
          <a:bodyPr/>
          <a:lstStyle/>
          <a:p>
            <a:r>
              <a:rPr lang="en-US" dirty="0" smtClean="0"/>
              <a:t>These </a:t>
            </a:r>
            <a:r>
              <a:rPr lang="en-US" dirty="0"/>
              <a:t>causes include </a:t>
            </a:r>
            <a:r>
              <a:rPr lang="en-US" dirty="0" smtClean="0"/>
              <a:t>medical cures </a:t>
            </a:r>
            <a:r>
              <a:rPr lang="en-US" dirty="0"/>
              <a:t>and disease prevention, social change, faith-based initiatives, and animal and </a:t>
            </a:r>
            <a:r>
              <a:rPr lang="en-US" dirty="0" smtClean="0"/>
              <a:t>child welfare.</a:t>
            </a:r>
            <a:endParaRPr lang="en-US" dirty="0">
              <a:solidFill>
                <a:srgbClr val="FF0000"/>
              </a:solidFill>
            </a:endParaRPr>
          </a:p>
        </p:txBody>
      </p:sp>
    </p:spTree>
    <p:extLst>
      <p:ext uri="{BB962C8B-B14F-4D97-AF65-F5344CB8AC3E}">
        <p14:creationId xmlns:p14="http://schemas.microsoft.com/office/powerpoint/2010/main" val="368523130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7" y="0"/>
            <a:ext cx="11655371" cy="1610200"/>
          </a:xfrm>
          <a:prstGeom prst="rect">
            <a:avLst/>
          </a:prstGeom>
        </p:spPr>
      </p:pic>
      <p:sp>
        <p:nvSpPr>
          <p:cNvPr id="7" name="TextBox 6"/>
          <p:cNvSpPr txBox="1"/>
          <p:nvPr/>
        </p:nvSpPr>
        <p:spPr>
          <a:xfrm>
            <a:off x="2471759" y="543490"/>
            <a:ext cx="9277876" cy="523220"/>
          </a:xfrm>
          <a:prstGeom prst="rect">
            <a:avLst/>
          </a:prstGeom>
          <a:noFill/>
        </p:spPr>
        <p:txBody>
          <a:bodyPr wrap="square" rtlCol="0">
            <a:spAutoFit/>
          </a:bodyPr>
          <a:lstStyle/>
          <a:p>
            <a:r>
              <a:rPr lang="en-US" sz="2800" dirty="0">
                <a:solidFill>
                  <a:schemeClr val="bg1"/>
                </a:solidFill>
              </a:rPr>
              <a:t>Social Marketing and Corporate Social responsibility (CSR</a:t>
            </a:r>
            <a:r>
              <a:rPr lang="en-US" sz="2800" dirty="0" smtClean="0">
                <a:solidFill>
                  <a:schemeClr val="bg1"/>
                </a:solidFill>
              </a:rPr>
              <a:t>) 3/3</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ar-EG" sz="2800" dirty="0" smtClean="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Content Placeholder 9"/>
          <p:cNvSpPr>
            <a:spLocks noGrp="1"/>
          </p:cNvSpPr>
          <p:nvPr>
            <p:ph idx="1"/>
          </p:nvPr>
        </p:nvSpPr>
        <p:spPr/>
        <p:txBody>
          <a:bodyPr/>
          <a:lstStyle/>
          <a:p>
            <a:r>
              <a:rPr lang="en-US" dirty="0"/>
              <a:t>As the emerging TCR </a:t>
            </a:r>
            <a:r>
              <a:rPr lang="en-US" dirty="0" smtClean="0"/>
              <a:t>(</a:t>
            </a:r>
            <a:r>
              <a:rPr lang="en-US" dirty="0"/>
              <a:t> </a:t>
            </a:r>
            <a:r>
              <a:rPr lang="en-US" b="1" dirty="0"/>
              <a:t>Transformative Consumer </a:t>
            </a:r>
            <a:r>
              <a:rPr lang="en-US" b="1" dirty="0" smtClean="0"/>
              <a:t>Research) </a:t>
            </a:r>
            <a:r>
              <a:rPr lang="en-US" dirty="0" smtClean="0"/>
              <a:t>perspective </a:t>
            </a:r>
            <a:r>
              <a:rPr lang="en-US" dirty="0"/>
              <a:t>shows, the field of consumer behavior can help </a:t>
            </a:r>
            <a:r>
              <a:rPr lang="en-US" dirty="0" smtClean="0"/>
              <a:t>to improve </a:t>
            </a:r>
            <a:r>
              <a:rPr lang="en-US" dirty="0"/>
              <a:t>our lives as consumers</a:t>
            </a:r>
            <a:r>
              <a:rPr lang="en-US" dirty="0" smtClean="0"/>
              <a:t>.</a:t>
            </a:r>
            <a:endParaRPr lang="en-US" dirty="0">
              <a:solidFill>
                <a:srgbClr val="FF0000"/>
              </a:solidFill>
            </a:endParaRPr>
          </a:p>
        </p:txBody>
      </p:sp>
    </p:spTree>
    <p:extLst>
      <p:ext uri="{BB962C8B-B14F-4D97-AF65-F5344CB8AC3E}">
        <p14:creationId xmlns:p14="http://schemas.microsoft.com/office/powerpoint/2010/main" val="267012717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7" y="0"/>
            <a:ext cx="11655371" cy="1610200"/>
          </a:xfrm>
          <a:prstGeom prst="rect">
            <a:avLst/>
          </a:prstGeom>
        </p:spPr>
      </p:pic>
      <p:sp>
        <p:nvSpPr>
          <p:cNvPr id="7" name="TextBox 6"/>
          <p:cNvSpPr txBox="1"/>
          <p:nvPr/>
        </p:nvSpPr>
        <p:spPr>
          <a:xfrm>
            <a:off x="2471759" y="543490"/>
            <a:ext cx="9277876" cy="523220"/>
          </a:xfrm>
          <a:prstGeom prst="rect">
            <a:avLst/>
          </a:prstGeom>
          <a:noFill/>
        </p:spPr>
        <p:txBody>
          <a:bodyPr wrap="square" rtlCol="0">
            <a:spAutoFit/>
          </a:bodyPr>
          <a:lstStyle/>
          <a:p>
            <a:r>
              <a:rPr lang="en-US" sz="2800" dirty="0" smtClean="0">
                <a:solidFill>
                  <a:schemeClr val="bg1"/>
                </a:solidFill>
              </a:rPr>
              <a:t>A- Corporate </a:t>
            </a:r>
            <a:r>
              <a:rPr lang="en-US" sz="2800" dirty="0">
                <a:solidFill>
                  <a:schemeClr val="bg1"/>
                </a:solidFill>
              </a:rPr>
              <a:t>Social responsibility (CSR</a:t>
            </a:r>
            <a:r>
              <a:rPr lang="en-US" sz="2800" dirty="0" smtClean="0">
                <a:solidFill>
                  <a:schemeClr val="bg1"/>
                </a:solidFill>
              </a:rPr>
              <a:t>) 1/3</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ar-EG" sz="2800" dirty="0" smtClean="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Content Placeholder 9"/>
          <p:cNvSpPr>
            <a:spLocks noGrp="1"/>
          </p:cNvSpPr>
          <p:nvPr>
            <p:ph idx="1"/>
          </p:nvPr>
        </p:nvSpPr>
        <p:spPr/>
        <p:txBody>
          <a:bodyPr/>
          <a:lstStyle/>
          <a:p>
            <a:r>
              <a:rPr lang="en-US" dirty="0"/>
              <a:t>Many firms today try to integrate corporate social responsibility (CSR) into their business models. </a:t>
            </a:r>
            <a:r>
              <a:rPr lang="en-US" dirty="0">
                <a:solidFill>
                  <a:srgbClr val="FF0000"/>
                </a:solidFill>
              </a:rPr>
              <a:t>CSR describes processes that encourage the organization to make a positive impact on the various stakeholders in its community including consumers, employees, and the environment.</a:t>
            </a:r>
          </a:p>
          <a:p>
            <a:endParaRPr lang="en-US" dirty="0">
              <a:solidFill>
                <a:srgbClr val="FF0000"/>
              </a:solidFill>
            </a:endParaRPr>
          </a:p>
        </p:txBody>
      </p:sp>
    </p:spTree>
    <p:extLst>
      <p:ext uri="{BB962C8B-B14F-4D97-AF65-F5344CB8AC3E}">
        <p14:creationId xmlns:p14="http://schemas.microsoft.com/office/powerpoint/2010/main" val="33638600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7" y="0"/>
            <a:ext cx="11655371" cy="1610200"/>
          </a:xfrm>
          <a:prstGeom prst="rect">
            <a:avLst/>
          </a:prstGeom>
        </p:spPr>
      </p:pic>
      <p:sp>
        <p:nvSpPr>
          <p:cNvPr id="7" name="TextBox 6"/>
          <p:cNvSpPr txBox="1"/>
          <p:nvPr/>
        </p:nvSpPr>
        <p:spPr>
          <a:xfrm>
            <a:off x="2471759" y="543490"/>
            <a:ext cx="9277876" cy="523220"/>
          </a:xfrm>
          <a:prstGeom prst="rect">
            <a:avLst/>
          </a:prstGeom>
          <a:noFill/>
        </p:spPr>
        <p:txBody>
          <a:bodyPr wrap="square" rtlCol="0">
            <a:spAutoFit/>
          </a:bodyPr>
          <a:lstStyle/>
          <a:p>
            <a:r>
              <a:rPr lang="en-US" sz="2800" dirty="0" smtClean="0">
                <a:solidFill>
                  <a:schemeClr val="bg1"/>
                </a:solidFill>
              </a:rPr>
              <a:t>A-Corporate </a:t>
            </a:r>
            <a:r>
              <a:rPr lang="en-US" sz="2800" dirty="0">
                <a:solidFill>
                  <a:schemeClr val="bg1"/>
                </a:solidFill>
              </a:rPr>
              <a:t>Social responsibility (CSR</a:t>
            </a:r>
            <a:r>
              <a:rPr lang="en-US" sz="2800" dirty="0" smtClean="0">
                <a:solidFill>
                  <a:schemeClr val="bg1"/>
                </a:solidFill>
              </a:rPr>
              <a:t>) 2/3</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ar-EG" sz="2800" dirty="0" smtClean="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Content Placeholder 9"/>
          <p:cNvSpPr>
            <a:spLocks noGrp="1"/>
          </p:cNvSpPr>
          <p:nvPr>
            <p:ph idx="1"/>
          </p:nvPr>
        </p:nvSpPr>
        <p:spPr/>
        <p:txBody>
          <a:bodyPr/>
          <a:lstStyle/>
          <a:p>
            <a:r>
              <a:rPr lang="en-US" dirty="0" smtClean="0"/>
              <a:t>For </a:t>
            </a:r>
            <a:r>
              <a:rPr lang="en-US" dirty="0"/>
              <a:t>example, the shoe company TOMS is well-known for its promise to give a needy child a pair of shoes for every pair it sells. CSR is more than a nice idea; it’s also good business. </a:t>
            </a:r>
          </a:p>
        </p:txBody>
      </p:sp>
    </p:spTree>
    <p:extLst>
      <p:ext uri="{BB962C8B-B14F-4D97-AF65-F5344CB8AC3E}">
        <p14:creationId xmlns:p14="http://schemas.microsoft.com/office/powerpoint/2010/main" val="275004405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7" y="0"/>
            <a:ext cx="11655371" cy="1610200"/>
          </a:xfrm>
          <a:prstGeom prst="rect">
            <a:avLst/>
          </a:prstGeom>
        </p:spPr>
      </p:pic>
      <p:sp>
        <p:nvSpPr>
          <p:cNvPr id="7" name="TextBox 6"/>
          <p:cNvSpPr txBox="1"/>
          <p:nvPr/>
        </p:nvSpPr>
        <p:spPr>
          <a:xfrm>
            <a:off x="2471759" y="543490"/>
            <a:ext cx="9277876" cy="523220"/>
          </a:xfrm>
          <a:prstGeom prst="rect">
            <a:avLst/>
          </a:prstGeom>
          <a:noFill/>
        </p:spPr>
        <p:txBody>
          <a:bodyPr wrap="square" rtlCol="0">
            <a:spAutoFit/>
          </a:bodyPr>
          <a:lstStyle/>
          <a:p>
            <a:r>
              <a:rPr lang="en-US" sz="2800" dirty="0" smtClean="0">
                <a:solidFill>
                  <a:schemeClr val="bg1"/>
                </a:solidFill>
              </a:rPr>
              <a:t>   A-Corporate </a:t>
            </a:r>
            <a:r>
              <a:rPr lang="en-US" sz="2800" dirty="0">
                <a:solidFill>
                  <a:schemeClr val="bg1"/>
                </a:solidFill>
              </a:rPr>
              <a:t>Social responsibility (CSR</a:t>
            </a:r>
            <a:r>
              <a:rPr lang="en-US" sz="2800" dirty="0" smtClean="0">
                <a:solidFill>
                  <a:schemeClr val="bg1"/>
                </a:solidFill>
              </a:rPr>
              <a:t>) 3/3</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ar-EG" sz="2800" dirty="0" smtClean="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Content Placeholder 9"/>
          <p:cNvSpPr>
            <a:spLocks noGrp="1"/>
          </p:cNvSpPr>
          <p:nvPr>
            <p:ph idx="1"/>
          </p:nvPr>
        </p:nvSpPr>
        <p:spPr/>
        <p:txBody>
          <a:bodyPr/>
          <a:lstStyle/>
          <a:p>
            <a:r>
              <a:rPr lang="en-US" dirty="0" smtClean="0"/>
              <a:t>Consumer </a:t>
            </a:r>
            <a:r>
              <a:rPr lang="en-US" dirty="0"/>
              <a:t>research  shows that, all things equal, people are likely to choose </a:t>
            </a:r>
            <a:r>
              <a:rPr lang="en-US" dirty="0">
                <a:solidFill>
                  <a:srgbClr val="FF0000"/>
                </a:solidFill>
              </a:rPr>
              <a:t>a brand </a:t>
            </a:r>
            <a:r>
              <a:rPr lang="en-US">
                <a:solidFill>
                  <a:srgbClr val="FF0000"/>
                </a:solidFill>
              </a:rPr>
              <a:t>that </a:t>
            </a:r>
            <a:r>
              <a:rPr lang="en-US" smtClean="0">
                <a:solidFill>
                  <a:srgbClr val="FF0000"/>
                </a:solidFill>
              </a:rPr>
              <a:t>gives back </a:t>
            </a:r>
            <a:r>
              <a:rPr lang="en-US" dirty="0">
                <a:solidFill>
                  <a:srgbClr val="FF0000"/>
                </a:solidFill>
              </a:rPr>
              <a:t>to the community. </a:t>
            </a:r>
          </a:p>
        </p:txBody>
      </p:sp>
    </p:spTree>
    <p:extLst>
      <p:ext uri="{BB962C8B-B14F-4D97-AF65-F5344CB8AC3E}">
        <p14:creationId xmlns:p14="http://schemas.microsoft.com/office/powerpoint/2010/main" val="399965130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7" y="0"/>
            <a:ext cx="11655371" cy="1610200"/>
          </a:xfrm>
          <a:prstGeom prst="rect">
            <a:avLst/>
          </a:prstGeom>
        </p:spPr>
      </p:pic>
      <p:sp>
        <p:nvSpPr>
          <p:cNvPr id="7" name="TextBox 6"/>
          <p:cNvSpPr txBox="1"/>
          <p:nvPr/>
        </p:nvSpPr>
        <p:spPr>
          <a:xfrm>
            <a:off x="2471759" y="543490"/>
            <a:ext cx="9277876" cy="523220"/>
          </a:xfrm>
          <a:prstGeom prst="rect">
            <a:avLst/>
          </a:prstGeom>
          <a:noFill/>
        </p:spPr>
        <p:txBody>
          <a:bodyPr wrap="square" rtlCol="0">
            <a:spAutoFit/>
          </a:bodyPr>
          <a:lstStyle/>
          <a:p>
            <a:r>
              <a:rPr lang="en-US" sz="2800" dirty="0" smtClean="0">
                <a:solidFill>
                  <a:schemeClr val="bg1"/>
                </a:solidFill>
              </a:rPr>
              <a:t>      B- Social Marketing 1/2</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ar-EG" sz="2800" dirty="0" smtClean="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Content Placeholder 9"/>
          <p:cNvSpPr>
            <a:spLocks noGrp="1"/>
          </p:cNvSpPr>
          <p:nvPr>
            <p:ph idx="1"/>
          </p:nvPr>
        </p:nvSpPr>
        <p:spPr/>
        <p:txBody>
          <a:bodyPr>
            <a:normAutofit/>
          </a:bodyPr>
          <a:lstStyle/>
          <a:p>
            <a:r>
              <a:rPr lang="en-US" b="1" dirty="0"/>
              <a:t>Social marketing </a:t>
            </a:r>
            <a:r>
              <a:rPr lang="en-US" dirty="0"/>
              <a:t>strategies use the techniques </a:t>
            </a:r>
            <a:r>
              <a:rPr lang="en-US" dirty="0" smtClean="0"/>
              <a:t>that marketers </a:t>
            </a:r>
            <a:r>
              <a:rPr lang="en-US" dirty="0"/>
              <a:t>normally employ to sell beer or detergent to encourage positive behaviors </a:t>
            </a:r>
            <a:r>
              <a:rPr lang="en-US" dirty="0" smtClean="0"/>
              <a:t>such as </a:t>
            </a:r>
            <a:r>
              <a:rPr lang="en-US" dirty="0"/>
              <a:t>increased literacy and to discourage negative activities such as drunk driving</a:t>
            </a:r>
            <a:r>
              <a:rPr lang="en-US" dirty="0" smtClean="0"/>
              <a:t>.</a:t>
            </a:r>
          </a:p>
          <a:p>
            <a:r>
              <a:rPr lang="en-US" dirty="0" smtClean="0"/>
              <a:t> </a:t>
            </a:r>
            <a:endParaRPr lang="en-US" dirty="0">
              <a:solidFill>
                <a:srgbClr val="FF0000"/>
              </a:solidFill>
            </a:endParaRPr>
          </a:p>
        </p:txBody>
      </p:sp>
      <p:pic>
        <p:nvPicPr>
          <p:cNvPr id="9" name="Picture 8"/>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559245" y="3351024"/>
            <a:ext cx="4981015" cy="2490508"/>
          </a:xfrm>
          <a:prstGeom prst="rect">
            <a:avLst/>
          </a:prstGeom>
        </p:spPr>
      </p:pic>
    </p:spTree>
    <p:extLst>
      <p:ext uri="{BB962C8B-B14F-4D97-AF65-F5344CB8AC3E}">
        <p14:creationId xmlns:p14="http://schemas.microsoft.com/office/powerpoint/2010/main" val="253832231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7" y="0"/>
            <a:ext cx="11655371" cy="1610200"/>
          </a:xfrm>
          <a:prstGeom prst="rect">
            <a:avLst/>
          </a:prstGeom>
        </p:spPr>
      </p:pic>
      <p:sp>
        <p:nvSpPr>
          <p:cNvPr id="7" name="TextBox 6"/>
          <p:cNvSpPr txBox="1"/>
          <p:nvPr/>
        </p:nvSpPr>
        <p:spPr>
          <a:xfrm>
            <a:off x="2471759" y="543490"/>
            <a:ext cx="9277876" cy="523220"/>
          </a:xfrm>
          <a:prstGeom prst="rect">
            <a:avLst/>
          </a:prstGeom>
          <a:noFill/>
        </p:spPr>
        <p:txBody>
          <a:bodyPr wrap="square" rtlCol="0">
            <a:spAutoFit/>
          </a:bodyPr>
          <a:lstStyle/>
          <a:p>
            <a:r>
              <a:rPr lang="en-US" sz="2800" dirty="0" smtClean="0">
                <a:solidFill>
                  <a:schemeClr val="bg1"/>
                </a:solidFill>
              </a:rPr>
              <a:t>      B- Social Marketing 2/2</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ar-EG" sz="2800" dirty="0" smtClean="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Content Placeholder 9"/>
          <p:cNvSpPr>
            <a:spLocks noGrp="1"/>
          </p:cNvSpPr>
          <p:nvPr>
            <p:ph idx="1"/>
          </p:nvPr>
        </p:nvSpPr>
        <p:spPr/>
        <p:txBody>
          <a:bodyPr>
            <a:normAutofit/>
          </a:bodyPr>
          <a:lstStyle/>
          <a:p>
            <a:r>
              <a:rPr lang="en-US" dirty="0" smtClean="0"/>
              <a:t>Many researchers </a:t>
            </a:r>
            <a:r>
              <a:rPr lang="en-US" dirty="0"/>
              <a:t>help to evaluate or create public policies to ensure that products are </a:t>
            </a:r>
            <a:r>
              <a:rPr lang="en-US" dirty="0" smtClean="0"/>
              <a:t>labeled accurately</a:t>
            </a:r>
            <a:r>
              <a:rPr lang="en-US" dirty="0"/>
              <a:t>, to certify that people can comprehend important information in </a:t>
            </a:r>
            <a:r>
              <a:rPr lang="en-US" dirty="0" smtClean="0"/>
              <a:t>advertising messages</a:t>
            </a:r>
            <a:r>
              <a:rPr lang="en-US" dirty="0"/>
              <a:t>, or to prevent children from being exploited by program-length toy </a:t>
            </a:r>
            <a:r>
              <a:rPr lang="en-US" dirty="0" smtClean="0"/>
              <a:t>commercials that </a:t>
            </a:r>
            <a:r>
              <a:rPr lang="en-US" dirty="0"/>
              <a:t>masquerade as television shows.</a:t>
            </a:r>
            <a:endParaRPr lang="en-US" dirty="0">
              <a:solidFill>
                <a:srgbClr val="FF0000"/>
              </a:solidFill>
            </a:endParaRPr>
          </a:p>
        </p:txBody>
      </p:sp>
      <p:pic>
        <p:nvPicPr>
          <p:cNvPr id="11" name="Picture 10"/>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559245" y="3953434"/>
            <a:ext cx="4981015" cy="1888097"/>
          </a:xfrm>
          <a:prstGeom prst="rect">
            <a:avLst/>
          </a:prstGeom>
        </p:spPr>
      </p:pic>
    </p:spTree>
    <p:extLst>
      <p:ext uri="{BB962C8B-B14F-4D97-AF65-F5344CB8AC3E}">
        <p14:creationId xmlns:p14="http://schemas.microsoft.com/office/powerpoint/2010/main" val="263101486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7" y="0"/>
            <a:ext cx="11655371" cy="1610200"/>
          </a:xfrm>
          <a:prstGeom prst="rect">
            <a:avLst/>
          </a:prstGeom>
        </p:spPr>
      </p:pic>
      <p:sp>
        <p:nvSpPr>
          <p:cNvPr id="7" name="TextBox 6"/>
          <p:cNvSpPr txBox="1"/>
          <p:nvPr/>
        </p:nvSpPr>
        <p:spPr>
          <a:xfrm>
            <a:off x="3065141" y="543490"/>
            <a:ext cx="9277876" cy="523220"/>
          </a:xfrm>
          <a:prstGeom prst="rect">
            <a:avLst/>
          </a:prstGeom>
          <a:noFill/>
        </p:spPr>
        <p:txBody>
          <a:bodyPr wrap="square" rtlCol="0">
            <a:spAutoFit/>
          </a:bodyPr>
          <a:lstStyle/>
          <a:p>
            <a:r>
              <a:rPr lang="en-US" sz="2800" dirty="0">
                <a:solidFill>
                  <a:schemeClr val="bg1"/>
                </a:solidFill>
              </a:rPr>
              <a:t>Cause </a:t>
            </a:r>
            <a:r>
              <a:rPr lang="en-US" sz="2800" dirty="0" smtClean="0">
                <a:solidFill>
                  <a:schemeClr val="bg1"/>
                </a:solidFill>
              </a:rPr>
              <a:t>marketing 1/2</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ar-EG" sz="2800" dirty="0" smtClean="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Content Placeholder 9"/>
          <p:cNvSpPr>
            <a:spLocks noGrp="1"/>
          </p:cNvSpPr>
          <p:nvPr>
            <p:ph idx="1"/>
          </p:nvPr>
        </p:nvSpPr>
        <p:spPr/>
        <p:txBody>
          <a:bodyPr/>
          <a:lstStyle/>
          <a:p>
            <a:r>
              <a:rPr lang="en-US" dirty="0"/>
              <a:t>Cause marketing is a popular strategy that aligns a company or brand with a cause to generate business and societal benefits. </a:t>
            </a:r>
          </a:p>
        </p:txBody>
      </p:sp>
      <p:pic>
        <p:nvPicPr>
          <p:cNvPr id="9" name="Picture 8"/>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276274" y="2676429"/>
            <a:ext cx="4602397" cy="3272815"/>
          </a:xfrm>
          <a:prstGeom prst="rect">
            <a:avLst/>
          </a:prstGeom>
        </p:spPr>
      </p:pic>
    </p:spTree>
    <p:extLst>
      <p:ext uri="{BB962C8B-B14F-4D97-AF65-F5344CB8AC3E}">
        <p14:creationId xmlns:p14="http://schemas.microsoft.com/office/powerpoint/2010/main" val="173500223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7" y="0"/>
            <a:ext cx="11655371" cy="1610200"/>
          </a:xfrm>
          <a:prstGeom prst="rect">
            <a:avLst/>
          </a:prstGeom>
        </p:spPr>
      </p:pic>
      <p:sp>
        <p:nvSpPr>
          <p:cNvPr id="7" name="TextBox 6"/>
          <p:cNvSpPr txBox="1"/>
          <p:nvPr/>
        </p:nvSpPr>
        <p:spPr>
          <a:xfrm>
            <a:off x="3065141" y="543490"/>
            <a:ext cx="9277876" cy="523220"/>
          </a:xfrm>
          <a:prstGeom prst="rect">
            <a:avLst/>
          </a:prstGeom>
          <a:noFill/>
        </p:spPr>
        <p:txBody>
          <a:bodyPr wrap="square" rtlCol="0">
            <a:spAutoFit/>
          </a:bodyPr>
          <a:lstStyle/>
          <a:p>
            <a:r>
              <a:rPr lang="en-US" sz="2800" dirty="0">
                <a:solidFill>
                  <a:schemeClr val="bg1"/>
                </a:solidFill>
              </a:rPr>
              <a:t>Cause </a:t>
            </a:r>
            <a:r>
              <a:rPr lang="en-US" sz="2800" dirty="0" smtClean="0">
                <a:solidFill>
                  <a:schemeClr val="bg1"/>
                </a:solidFill>
              </a:rPr>
              <a:t>marketing 2/2</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ar-EG" sz="2800" dirty="0" smtClean="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Content Placeholder 9"/>
          <p:cNvSpPr>
            <a:spLocks noGrp="1"/>
          </p:cNvSpPr>
          <p:nvPr>
            <p:ph idx="1"/>
          </p:nvPr>
        </p:nvSpPr>
        <p:spPr/>
        <p:txBody>
          <a:bodyPr/>
          <a:lstStyle/>
          <a:p>
            <a:r>
              <a:rPr lang="en-US" dirty="0" smtClean="0"/>
              <a:t>Indeed</a:t>
            </a:r>
            <a:r>
              <a:rPr lang="en-US" dirty="0"/>
              <a:t>, one </a:t>
            </a:r>
            <a:r>
              <a:rPr lang="en-US" dirty="0">
                <a:solidFill>
                  <a:srgbClr val="FF0000"/>
                </a:solidFill>
              </a:rPr>
              <a:t>survey reported that three out of five consumers bought a product or service in the previous year because of its association with a cause. </a:t>
            </a:r>
            <a:r>
              <a:rPr lang="en-US" dirty="0"/>
              <a:t>An executive observed, “As a whole, Americans do have a heightened sensitivity to how they can help make a difference.</a:t>
            </a:r>
          </a:p>
        </p:txBody>
      </p:sp>
    </p:spTree>
    <p:extLst>
      <p:ext uri="{BB962C8B-B14F-4D97-AF65-F5344CB8AC3E}">
        <p14:creationId xmlns:p14="http://schemas.microsoft.com/office/powerpoint/2010/main" val="169849052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7" y="0"/>
            <a:ext cx="11655371" cy="1610200"/>
          </a:xfrm>
          <a:prstGeom prst="rect">
            <a:avLst/>
          </a:prstGeom>
        </p:spPr>
      </p:pic>
      <p:sp>
        <p:nvSpPr>
          <p:cNvPr id="7" name="TextBox 6"/>
          <p:cNvSpPr txBox="1"/>
          <p:nvPr/>
        </p:nvSpPr>
        <p:spPr>
          <a:xfrm>
            <a:off x="2794799" y="543490"/>
            <a:ext cx="9277876" cy="646331"/>
          </a:xfrm>
          <a:prstGeom prst="rect">
            <a:avLst/>
          </a:prstGeom>
          <a:noFill/>
        </p:spPr>
        <p:txBody>
          <a:bodyPr wrap="square" rtlCol="0">
            <a:spAutoFit/>
          </a:bodyPr>
          <a:lstStyle/>
          <a:p>
            <a:r>
              <a:rPr lang="en-US" sz="3600" dirty="0" smtClean="0">
                <a:solidFill>
                  <a:schemeClr val="bg1"/>
                </a:solidFill>
              </a:rPr>
              <a:t>Learning objective 3</a:t>
            </a:r>
            <a:endParaRPr lang="en-US" sz="3600" dirty="0">
              <a:solidFill>
                <a:schemeClr val="bg1"/>
              </a:solidFill>
            </a:endParaRPr>
          </a:p>
        </p:txBody>
      </p:sp>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ar-EG" sz="2800" dirty="0" smtClean="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Content Placeholder 9"/>
          <p:cNvSpPr>
            <a:spLocks noGrp="1"/>
          </p:cNvSpPr>
          <p:nvPr>
            <p:ph idx="1"/>
          </p:nvPr>
        </p:nvSpPr>
        <p:spPr/>
        <p:txBody>
          <a:bodyPr/>
          <a:lstStyle/>
          <a:p>
            <a:r>
              <a:rPr lang="en-US" dirty="0"/>
              <a:t>Consumer </a:t>
            </a:r>
            <a:r>
              <a:rPr lang="en-US" dirty="0" smtClean="0"/>
              <a:t>behavior impacts </a:t>
            </a:r>
            <a:r>
              <a:rPr lang="en-US" dirty="0"/>
              <a:t>directly on </a:t>
            </a:r>
            <a:r>
              <a:rPr lang="en-US" dirty="0" smtClean="0"/>
              <a:t>major public </a:t>
            </a:r>
            <a:r>
              <a:rPr lang="en-US" dirty="0"/>
              <a:t>policy issues </a:t>
            </a:r>
            <a:r>
              <a:rPr lang="en-US" dirty="0" smtClean="0"/>
              <a:t>that confront </a:t>
            </a:r>
            <a:r>
              <a:rPr lang="en-US" dirty="0"/>
              <a:t>our society.</a:t>
            </a:r>
            <a:endParaRPr lang="en-US" sz="4000" dirty="0">
              <a:solidFill>
                <a:schemeClr val="bg1"/>
              </a:solidFill>
              <a:latin typeface="Tajawal Medium" panose="00000600000000000000" pitchFamily="2" charset="-78"/>
              <a:cs typeface="Tajawal Medium" panose="00000600000000000000" pitchFamily="2" charset="-78"/>
            </a:endParaRPr>
          </a:p>
          <a:p>
            <a:pPr marL="0" indent="0">
              <a:buNone/>
            </a:pPr>
            <a:endParaRPr lang="en-US" dirty="0"/>
          </a:p>
        </p:txBody>
      </p:sp>
    </p:spTree>
    <p:extLst>
      <p:ext uri="{BB962C8B-B14F-4D97-AF65-F5344CB8AC3E}">
        <p14:creationId xmlns:p14="http://schemas.microsoft.com/office/powerpoint/2010/main" val="317092269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7" y="0"/>
            <a:ext cx="12062472" cy="1610200"/>
          </a:xfrm>
          <a:prstGeom prst="rect">
            <a:avLst/>
          </a:prstGeom>
        </p:spPr>
      </p:pic>
      <p:sp>
        <p:nvSpPr>
          <p:cNvPr id="7" name="TextBox 6"/>
          <p:cNvSpPr txBox="1"/>
          <p:nvPr/>
        </p:nvSpPr>
        <p:spPr>
          <a:xfrm>
            <a:off x="2794799" y="543490"/>
            <a:ext cx="9277876" cy="584775"/>
          </a:xfrm>
          <a:prstGeom prst="rect">
            <a:avLst/>
          </a:prstGeom>
          <a:noFill/>
        </p:spPr>
        <p:txBody>
          <a:bodyPr wrap="square" rtlCol="0">
            <a:spAutoFit/>
          </a:bodyPr>
          <a:lstStyle/>
          <a:p>
            <a:r>
              <a:rPr lang="en-US" sz="3200" dirty="0">
                <a:solidFill>
                  <a:schemeClr val="bg1"/>
                </a:solidFill>
              </a:rPr>
              <a:t>Major policy issues </a:t>
            </a:r>
            <a:r>
              <a:rPr lang="en-US" sz="3200" dirty="0" smtClean="0">
                <a:solidFill>
                  <a:schemeClr val="bg1"/>
                </a:solidFill>
              </a:rPr>
              <a:t>relevant to </a:t>
            </a:r>
            <a:r>
              <a:rPr lang="en-US" sz="3200" dirty="0">
                <a:solidFill>
                  <a:schemeClr val="bg1"/>
                </a:solidFill>
              </a:rPr>
              <a:t>Consumer </a:t>
            </a:r>
            <a:r>
              <a:rPr lang="en-US" sz="3200" dirty="0" smtClean="0">
                <a:solidFill>
                  <a:schemeClr val="bg1"/>
                </a:solidFill>
              </a:rPr>
              <a:t>Behavior 1/2</a:t>
            </a:r>
            <a:endParaRPr lang="en-US" sz="3200" dirty="0">
              <a:solidFill>
                <a:schemeClr val="bg1"/>
              </a:solidFill>
            </a:endParaRPr>
          </a:p>
        </p:txBody>
      </p:sp>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ar-EG" sz="2800" dirty="0" smtClean="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Content Placeholder 9"/>
          <p:cNvSpPr>
            <a:spLocks noGrp="1"/>
          </p:cNvSpPr>
          <p:nvPr>
            <p:ph idx="1"/>
          </p:nvPr>
        </p:nvSpPr>
        <p:spPr/>
        <p:txBody>
          <a:bodyPr/>
          <a:lstStyle/>
          <a:p>
            <a:r>
              <a:rPr lang="en-US" dirty="0"/>
              <a:t>It’s hard to divorce consumer behavior from most of what </a:t>
            </a:r>
            <a:r>
              <a:rPr lang="en-US" dirty="0" smtClean="0"/>
              <a:t>goes on </a:t>
            </a:r>
            <a:r>
              <a:rPr lang="en-US" dirty="0"/>
              <a:t>around us. </a:t>
            </a:r>
            <a:endParaRPr lang="en-US" dirty="0" smtClean="0"/>
          </a:p>
          <a:p>
            <a:r>
              <a:rPr lang="en-US" dirty="0" smtClean="0"/>
              <a:t>The </a:t>
            </a:r>
            <a:r>
              <a:rPr lang="en-US" dirty="0"/>
              <a:t>field intersects with many of the big issues </a:t>
            </a:r>
            <a:r>
              <a:rPr lang="en-US" dirty="0" smtClean="0"/>
              <a:t>we read </a:t>
            </a:r>
            <a:r>
              <a:rPr lang="en-US" dirty="0"/>
              <a:t>about and debate every day. </a:t>
            </a:r>
          </a:p>
        </p:txBody>
      </p:sp>
    </p:spTree>
    <p:extLst>
      <p:ext uri="{BB962C8B-B14F-4D97-AF65-F5344CB8AC3E}">
        <p14:creationId xmlns:p14="http://schemas.microsoft.com/office/powerpoint/2010/main" val="32929461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7" y="0"/>
            <a:ext cx="12062472" cy="1610200"/>
          </a:xfrm>
          <a:prstGeom prst="rect">
            <a:avLst/>
          </a:prstGeom>
        </p:spPr>
      </p:pic>
      <p:sp>
        <p:nvSpPr>
          <p:cNvPr id="7" name="TextBox 6"/>
          <p:cNvSpPr txBox="1"/>
          <p:nvPr/>
        </p:nvSpPr>
        <p:spPr>
          <a:xfrm>
            <a:off x="2794799" y="543490"/>
            <a:ext cx="9277876" cy="584775"/>
          </a:xfrm>
          <a:prstGeom prst="rect">
            <a:avLst/>
          </a:prstGeom>
          <a:noFill/>
        </p:spPr>
        <p:txBody>
          <a:bodyPr wrap="square" rtlCol="0">
            <a:spAutoFit/>
          </a:bodyPr>
          <a:lstStyle/>
          <a:p>
            <a:r>
              <a:rPr lang="en-US" sz="3200" dirty="0">
                <a:solidFill>
                  <a:schemeClr val="bg1"/>
                </a:solidFill>
              </a:rPr>
              <a:t>Major policy issues </a:t>
            </a:r>
            <a:r>
              <a:rPr lang="en-US" sz="3200" dirty="0" smtClean="0">
                <a:solidFill>
                  <a:schemeClr val="bg1"/>
                </a:solidFill>
              </a:rPr>
              <a:t>relevant to </a:t>
            </a:r>
            <a:r>
              <a:rPr lang="en-US" sz="3200" dirty="0">
                <a:solidFill>
                  <a:schemeClr val="bg1"/>
                </a:solidFill>
              </a:rPr>
              <a:t>Consumer </a:t>
            </a:r>
            <a:r>
              <a:rPr lang="en-US" sz="3200" dirty="0" smtClean="0">
                <a:solidFill>
                  <a:schemeClr val="bg1"/>
                </a:solidFill>
              </a:rPr>
              <a:t>Behavior 1/2</a:t>
            </a:r>
            <a:endParaRPr lang="en-US" sz="3200" dirty="0">
              <a:solidFill>
                <a:schemeClr val="bg1"/>
              </a:solidFill>
            </a:endParaRPr>
          </a:p>
        </p:txBody>
      </p:sp>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ar-EG" sz="2800" dirty="0" smtClean="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Content Placeholder 9"/>
          <p:cNvSpPr>
            <a:spLocks noGrp="1"/>
          </p:cNvSpPr>
          <p:nvPr>
            <p:ph idx="1"/>
          </p:nvPr>
        </p:nvSpPr>
        <p:spPr/>
        <p:txBody>
          <a:bodyPr/>
          <a:lstStyle/>
          <a:p>
            <a:r>
              <a:rPr lang="en-US" dirty="0" smtClean="0"/>
              <a:t>These </a:t>
            </a:r>
            <a:r>
              <a:rPr lang="en-US" dirty="0"/>
              <a:t>range from human </a:t>
            </a:r>
            <a:r>
              <a:rPr lang="en-US" dirty="0" smtClean="0"/>
              <a:t>rights and </a:t>
            </a:r>
            <a:r>
              <a:rPr lang="en-US" dirty="0"/>
              <a:t>humane working conditions to the safety of what we eat, </a:t>
            </a:r>
            <a:r>
              <a:rPr lang="en-US" dirty="0" smtClean="0"/>
              <a:t>the future </a:t>
            </a:r>
            <a:r>
              <a:rPr lang="en-US" dirty="0"/>
              <a:t>of our environment, and our relationships with governments, </a:t>
            </a:r>
            <a:r>
              <a:rPr lang="en-US" dirty="0" smtClean="0"/>
              <a:t> corporations</a:t>
            </a:r>
            <a:r>
              <a:rPr lang="en-US" dirty="0"/>
              <a:t>, </a:t>
            </a:r>
            <a:r>
              <a:rPr lang="en-US" dirty="0" smtClean="0"/>
              <a:t>and other </a:t>
            </a:r>
            <a:r>
              <a:rPr lang="en-US" dirty="0"/>
              <a:t>organizations. </a:t>
            </a:r>
            <a:endParaRPr lang="en-US" dirty="0" smtClean="0"/>
          </a:p>
          <a:p>
            <a:r>
              <a:rPr lang="en-US" dirty="0" smtClean="0"/>
              <a:t>In </a:t>
            </a:r>
            <a:r>
              <a:rPr lang="en-US" dirty="0"/>
              <a:t>this section, we’ll introduce three major issues—without </a:t>
            </a:r>
            <a:r>
              <a:rPr lang="en-US" dirty="0" smtClean="0"/>
              <a:t>pretending to </a:t>
            </a:r>
            <a:r>
              <a:rPr lang="en-US" dirty="0"/>
              <a:t>cover </a:t>
            </a:r>
            <a:r>
              <a:rPr lang="en-US" i="1" dirty="0"/>
              <a:t>all </a:t>
            </a:r>
            <a:r>
              <a:rPr lang="en-US" dirty="0"/>
              <a:t>of the important ones.</a:t>
            </a:r>
          </a:p>
        </p:txBody>
      </p:sp>
    </p:spTree>
    <p:extLst>
      <p:ext uri="{BB962C8B-B14F-4D97-AF65-F5344CB8AC3E}">
        <p14:creationId xmlns:p14="http://schemas.microsoft.com/office/powerpoint/2010/main" val="271546335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7" y="0"/>
            <a:ext cx="12062472" cy="1610200"/>
          </a:xfrm>
          <a:prstGeom prst="rect">
            <a:avLst/>
          </a:prstGeom>
        </p:spPr>
      </p:pic>
      <p:sp>
        <p:nvSpPr>
          <p:cNvPr id="7" name="TextBox 6"/>
          <p:cNvSpPr txBox="1"/>
          <p:nvPr/>
        </p:nvSpPr>
        <p:spPr>
          <a:xfrm>
            <a:off x="2794799" y="543490"/>
            <a:ext cx="9277876" cy="523220"/>
          </a:xfrm>
          <a:prstGeom prst="rect">
            <a:avLst/>
          </a:prstGeom>
          <a:noFill/>
        </p:spPr>
        <p:txBody>
          <a:bodyPr wrap="square" rtlCol="0">
            <a:spAutoFit/>
          </a:bodyPr>
          <a:lstStyle/>
          <a:p>
            <a:r>
              <a:rPr lang="en-US" sz="2800" dirty="0">
                <a:solidFill>
                  <a:schemeClr val="bg1"/>
                </a:solidFill>
              </a:rPr>
              <a:t>Data privacy and identity theft </a:t>
            </a:r>
            <a:r>
              <a:rPr lang="en-US" sz="2800" dirty="0" smtClean="0">
                <a:solidFill>
                  <a:schemeClr val="bg1"/>
                </a:solidFill>
              </a:rPr>
              <a:t>1/3</a:t>
            </a:r>
            <a:endParaRPr lang="en-US" sz="2800" dirty="0">
              <a:solidFill>
                <a:schemeClr val="bg1"/>
              </a:solidFill>
            </a:endParaRPr>
          </a:p>
        </p:txBody>
      </p:sp>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ar-EG" sz="2800" dirty="0" smtClean="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Content Placeholder 9"/>
          <p:cNvSpPr>
            <a:spLocks noGrp="1"/>
          </p:cNvSpPr>
          <p:nvPr>
            <p:ph idx="1"/>
          </p:nvPr>
        </p:nvSpPr>
        <p:spPr/>
        <p:txBody>
          <a:bodyPr>
            <a:normAutofit/>
          </a:bodyPr>
          <a:lstStyle/>
          <a:p>
            <a:r>
              <a:rPr lang="en-US" dirty="0"/>
              <a:t>One of the biggest ethical issues many marketers face today relates to how much </a:t>
            </a:r>
            <a:r>
              <a:rPr lang="en-US" dirty="0" smtClean="0"/>
              <a:t>they can—or </a:t>
            </a:r>
            <a:r>
              <a:rPr lang="en-US" dirty="0"/>
              <a:t>should—know about their customers. Virtually anyone who surfs the Web </a:t>
            </a:r>
            <a:r>
              <a:rPr lang="en-US" dirty="0" smtClean="0"/>
              <a:t>or who </a:t>
            </a:r>
            <a:r>
              <a:rPr lang="en-US" dirty="0"/>
              <a:t>carries a cell phone (especially a smartphone with GPS capability) shares reams </a:t>
            </a:r>
            <a:r>
              <a:rPr lang="en-US" dirty="0" smtClean="0"/>
              <a:t>of personal </a:t>
            </a:r>
            <a:r>
              <a:rPr lang="en-US" dirty="0"/>
              <a:t>information with all sorts of companies (whether they know it or not</a:t>
            </a:r>
            <a:r>
              <a:rPr lang="en-US" dirty="0" smtClean="0"/>
              <a:t>).</a:t>
            </a:r>
            <a:endParaRPr lang="en-US" dirty="0"/>
          </a:p>
        </p:txBody>
      </p:sp>
      <p:pic>
        <p:nvPicPr>
          <p:cNvPr id="11" name="Picture 10"/>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148233" y="3853555"/>
            <a:ext cx="3676649" cy="2095689"/>
          </a:xfrm>
          <a:prstGeom prst="rect">
            <a:avLst/>
          </a:prstGeom>
        </p:spPr>
      </p:pic>
    </p:spTree>
    <p:extLst>
      <p:ext uri="{BB962C8B-B14F-4D97-AF65-F5344CB8AC3E}">
        <p14:creationId xmlns:p14="http://schemas.microsoft.com/office/powerpoint/2010/main" val="309166254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7" y="0"/>
            <a:ext cx="12062472" cy="1610200"/>
          </a:xfrm>
          <a:prstGeom prst="rect">
            <a:avLst/>
          </a:prstGeom>
        </p:spPr>
      </p:pic>
      <p:sp>
        <p:nvSpPr>
          <p:cNvPr id="7" name="TextBox 6"/>
          <p:cNvSpPr txBox="1"/>
          <p:nvPr/>
        </p:nvSpPr>
        <p:spPr>
          <a:xfrm>
            <a:off x="2794799" y="543490"/>
            <a:ext cx="9277876" cy="523220"/>
          </a:xfrm>
          <a:prstGeom prst="rect">
            <a:avLst/>
          </a:prstGeom>
          <a:noFill/>
        </p:spPr>
        <p:txBody>
          <a:bodyPr wrap="square" rtlCol="0">
            <a:spAutoFit/>
          </a:bodyPr>
          <a:lstStyle/>
          <a:p>
            <a:r>
              <a:rPr lang="en-US" sz="2800" dirty="0">
                <a:solidFill>
                  <a:schemeClr val="bg1"/>
                </a:solidFill>
              </a:rPr>
              <a:t>Data privacy and identity theft </a:t>
            </a:r>
            <a:r>
              <a:rPr lang="en-US" sz="2800" dirty="0" smtClean="0">
                <a:solidFill>
                  <a:schemeClr val="bg1"/>
                </a:solidFill>
              </a:rPr>
              <a:t>2/3</a:t>
            </a:r>
            <a:endParaRPr lang="en-US" sz="2800" dirty="0">
              <a:solidFill>
                <a:schemeClr val="bg1"/>
              </a:solidFill>
            </a:endParaRPr>
          </a:p>
        </p:txBody>
      </p:sp>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ar-EG" sz="2800" dirty="0" smtClean="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Content Placeholder 9"/>
          <p:cNvSpPr>
            <a:spLocks noGrp="1"/>
          </p:cNvSpPr>
          <p:nvPr>
            <p:ph idx="1"/>
          </p:nvPr>
        </p:nvSpPr>
        <p:spPr/>
        <p:txBody>
          <a:bodyPr>
            <a:normAutofit/>
          </a:bodyPr>
          <a:lstStyle/>
          <a:p>
            <a:r>
              <a:rPr lang="en-US" dirty="0" smtClean="0"/>
              <a:t>Clearly</a:t>
            </a:r>
            <a:r>
              <a:rPr lang="en-US" dirty="0"/>
              <a:t>, we all benefit from technologies that allow companies to precisely tailor </a:t>
            </a:r>
            <a:r>
              <a:rPr lang="en-US" dirty="0" smtClean="0"/>
              <a:t>their messages </a:t>
            </a:r>
            <a:r>
              <a:rPr lang="en-US" dirty="0"/>
              <a:t>to our needs based on the product information we look for. Indeed, </a:t>
            </a:r>
            <a:r>
              <a:rPr lang="en-US" dirty="0" smtClean="0"/>
              <a:t>industry researchers </a:t>
            </a:r>
            <a:r>
              <a:rPr lang="en-US" dirty="0"/>
              <a:t>report that a lot of people actually don’t mind the ads if they are </a:t>
            </a:r>
            <a:r>
              <a:rPr lang="en-US" dirty="0" smtClean="0"/>
              <a:t>personally relevant.</a:t>
            </a:r>
            <a:endParaRPr lang="en-US" dirty="0"/>
          </a:p>
        </p:txBody>
      </p:sp>
      <p:pic>
        <p:nvPicPr>
          <p:cNvPr id="11" name="Picture 10"/>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188575" y="3477168"/>
            <a:ext cx="3959038" cy="2256651"/>
          </a:xfrm>
          <a:prstGeom prst="rect">
            <a:avLst/>
          </a:prstGeom>
        </p:spPr>
      </p:pic>
    </p:spTree>
    <p:extLst>
      <p:ext uri="{BB962C8B-B14F-4D97-AF65-F5344CB8AC3E}">
        <p14:creationId xmlns:p14="http://schemas.microsoft.com/office/powerpoint/2010/main" val="44280479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7" y="0"/>
            <a:ext cx="12062472" cy="1610200"/>
          </a:xfrm>
          <a:prstGeom prst="rect">
            <a:avLst/>
          </a:prstGeom>
        </p:spPr>
      </p:pic>
      <p:sp>
        <p:nvSpPr>
          <p:cNvPr id="7" name="TextBox 6"/>
          <p:cNvSpPr txBox="1"/>
          <p:nvPr/>
        </p:nvSpPr>
        <p:spPr>
          <a:xfrm>
            <a:off x="2794799" y="543490"/>
            <a:ext cx="9277876" cy="523220"/>
          </a:xfrm>
          <a:prstGeom prst="rect">
            <a:avLst/>
          </a:prstGeom>
          <a:noFill/>
        </p:spPr>
        <p:txBody>
          <a:bodyPr wrap="square" rtlCol="0">
            <a:spAutoFit/>
          </a:bodyPr>
          <a:lstStyle/>
          <a:p>
            <a:r>
              <a:rPr lang="en-US" sz="2800" dirty="0">
                <a:solidFill>
                  <a:schemeClr val="bg1"/>
                </a:solidFill>
              </a:rPr>
              <a:t>Data privacy and identity theft </a:t>
            </a:r>
            <a:r>
              <a:rPr lang="en-US" sz="2800" dirty="0" smtClean="0">
                <a:solidFill>
                  <a:schemeClr val="bg1"/>
                </a:solidFill>
              </a:rPr>
              <a:t>3/3</a:t>
            </a:r>
            <a:endParaRPr lang="en-US" sz="2800" dirty="0">
              <a:solidFill>
                <a:schemeClr val="bg1"/>
              </a:solidFill>
            </a:endParaRPr>
          </a:p>
        </p:txBody>
      </p:sp>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ar-EG" sz="2800" dirty="0" smtClean="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Content Placeholder 9"/>
          <p:cNvSpPr>
            <a:spLocks noGrp="1"/>
          </p:cNvSpPr>
          <p:nvPr>
            <p:ph idx="1"/>
          </p:nvPr>
        </p:nvSpPr>
        <p:spPr/>
        <p:txBody>
          <a:bodyPr>
            <a:normAutofit/>
          </a:bodyPr>
          <a:lstStyle/>
          <a:p>
            <a:r>
              <a:rPr lang="en-US" dirty="0"/>
              <a:t>But some consumer advocates argue that we pay a high cost for </a:t>
            </a:r>
            <a:r>
              <a:rPr lang="en-US" dirty="0" smtClean="0"/>
              <a:t>this </a:t>
            </a:r>
            <a:r>
              <a:rPr lang="en-US" dirty="0"/>
              <a:t>convenience. As the director of one consumer group phrased it in a complaint to </a:t>
            </a:r>
            <a:r>
              <a:rPr lang="en-US" dirty="0" smtClean="0"/>
              <a:t>the Federal </a:t>
            </a:r>
            <a:r>
              <a:rPr lang="en-US" dirty="0"/>
              <a:t>Trade Commission, “Online consumers are being bought and sold like chattel.”</a:t>
            </a:r>
          </a:p>
        </p:txBody>
      </p:sp>
      <p:pic>
        <p:nvPicPr>
          <p:cNvPr id="9" name="Picture 8"/>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228916" y="3264371"/>
            <a:ext cx="3959038" cy="2256651"/>
          </a:xfrm>
          <a:prstGeom prst="rect">
            <a:avLst/>
          </a:prstGeom>
        </p:spPr>
      </p:pic>
    </p:spTree>
    <p:extLst>
      <p:ext uri="{BB962C8B-B14F-4D97-AF65-F5344CB8AC3E}">
        <p14:creationId xmlns:p14="http://schemas.microsoft.com/office/powerpoint/2010/main" val="283341947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7" y="0"/>
            <a:ext cx="12062472" cy="1610200"/>
          </a:xfrm>
          <a:prstGeom prst="rect">
            <a:avLst/>
          </a:prstGeom>
        </p:spPr>
      </p:pic>
      <p:sp>
        <p:nvSpPr>
          <p:cNvPr id="7" name="TextBox 6"/>
          <p:cNvSpPr txBox="1"/>
          <p:nvPr/>
        </p:nvSpPr>
        <p:spPr>
          <a:xfrm>
            <a:off x="2794799" y="543490"/>
            <a:ext cx="9277876" cy="523220"/>
          </a:xfrm>
          <a:prstGeom prst="rect">
            <a:avLst/>
          </a:prstGeom>
          <a:noFill/>
        </p:spPr>
        <p:txBody>
          <a:bodyPr wrap="square" rtlCol="0">
            <a:spAutoFit/>
          </a:bodyPr>
          <a:lstStyle/>
          <a:p>
            <a:r>
              <a:rPr lang="en-US" sz="2800" b="1" dirty="0" smtClean="0">
                <a:solidFill>
                  <a:schemeClr val="bg1"/>
                </a:solidFill>
              </a:rPr>
              <a:t>Real-time </a:t>
            </a:r>
            <a:r>
              <a:rPr lang="en-US" sz="2800" b="1" dirty="0">
                <a:solidFill>
                  <a:schemeClr val="bg1"/>
                </a:solidFill>
              </a:rPr>
              <a:t>bidding </a:t>
            </a:r>
            <a:r>
              <a:rPr lang="en-US" sz="2800" dirty="0" smtClean="0">
                <a:solidFill>
                  <a:schemeClr val="bg1"/>
                </a:solidFill>
              </a:rPr>
              <a:t>1/2</a:t>
            </a:r>
            <a:endParaRPr lang="en-US" sz="2800" dirty="0">
              <a:solidFill>
                <a:schemeClr val="bg1"/>
              </a:solidFill>
            </a:endParaRPr>
          </a:p>
        </p:txBody>
      </p:sp>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ar-EG" sz="2800" dirty="0" smtClean="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Content Placeholder 9"/>
          <p:cNvSpPr>
            <a:spLocks noGrp="1"/>
          </p:cNvSpPr>
          <p:nvPr>
            <p:ph idx="1"/>
          </p:nvPr>
        </p:nvSpPr>
        <p:spPr/>
        <p:txBody>
          <a:bodyPr>
            <a:normAutofit/>
          </a:bodyPr>
          <a:lstStyle/>
          <a:p>
            <a:r>
              <a:rPr lang="en-US" dirty="0"/>
              <a:t>Are we for sale? In some sense, yes. If you surf the Web (and who doesn’t today?), </a:t>
            </a:r>
            <a:r>
              <a:rPr lang="en-US" dirty="0" smtClean="0"/>
              <a:t>it’s likely </a:t>
            </a:r>
            <a:r>
              <a:rPr lang="en-US" dirty="0"/>
              <a:t>that someone is carefully tracking your clicks—the search items you Google, </a:t>
            </a:r>
            <a:r>
              <a:rPr lang="en-US" dirty="0" smtClean="0"/>
              <a:t>the sites </a:t>
            </a:r>
            <a:r>
              <a:rPr lang="en-US" dirty="0"/>
              <a:t>you visit, perhaps even the comments you post on Facebook. </a:t>
            </a:r>
            <a:endParaRPr lang="en-US" dirty="0" smtClean="0"/>
          </a:p>
          <a:p>
            <a:endParaRPr lang="en-US" dirty="0"/>
          </a:p>
        </p:txBody>
      </p:sp>
      <p:pic>
        <p:nvPicPr>
          <p:cNvPr id="11" name="Picture 10"/>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371672" y="3388988"/>
            <a:ext cx="4168588" cy="2344831"/>
          </a:xfrm>
          <a:prstGeom prst="rect">
            <a:avLst/>
          </a:prstGeom>
        </p:spPr>
      </p:pic>
    </p:spTree>
    <p:extLst>
      <p:ext uri="{BB962C8B-B14F-4D97-AF65-F5344CB8AC3E}">
        <p14:creationId xmlns:p14="http://schemas.microsoft.com/office/powerpoint/2010/main" val="365923562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7" y="0"/>
            <a:ext cx="12062472" cy="1610200"/>
          </a:xfrm>
          <a:prstGeom prst="rect">
            <a:avLst/>
          </a:prstGeom>
        </p:spPr>
      </p:pic>
      <p:sp>
        <p:nvSpPr>
          <p:cNvPr id="7" name="TextBox 6"/>
          <p:cNvSpPr txBox="1"/>
          <p:nvPr/>
        </p:nvSpPr>
        <p:spPr>
          <a:xfrm>
            <a:off x="2794799" y="543490"/>
            <a:ext cx="9277876" cy="523220"/>
          </a:xfrm>
          <a:prstGeom prst="rect">
            <a:avLst/>
          </a:prstGeom>
          <a:noFill/>
        </p:spPr>
        <p:txBody>
          <a:bodyPr wrap="square" rtlCol="0">
            <a:spAutoFit/>
          </a:bodyPr>
          <a:lstStyle/>
          <a:p>
            <a:r>
              <a:rPr lang="en-US" sz="2800" b="1" dirty="0" smtClean="0">
                <a:solidFill>
                  <a:schemeClr val="bg1"/>
                </a:solidFill>
              </a:rPr>
              <a:t>Real-time </a:t>
            </a:r>
            <a:r>
              <a:rPr lang="en-US" sz="2800" b="1" dirty="0">
                <a:solidFill>
                  <a:schemeClr val="bg1"/>
                </a:solidFill>
              </a:rPr>
              <a:t>bidding </a:t>
            </a:r>
            <a:r>
              <a:rPr lang="en-US" sz="2800" dirty="0" smtClean="0">
                <a:solidFill>
                  <a:schemeClr val="bg1"/>
                </a:solidFill>
              </a:rPr>
              <a:t>2/2</a:t>
            </a:r>
            <a:endParaRPr lang="en-US" sz="2800" dirty="0">
              <a:solidFill>
                <a:schemeClr val="bg1"/>
              </a:solidFill>
            </a:endParaRPr>
          </a:p>
        </p:txBody>
      </p:sp>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ar-EG" sz="2800" dirty="0" smtClean="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Content Placeholder 9"/>
          <p:cNvSpPr>
            <a:spLocks noGrp="1"/>
          </p:cNvSpPr>
          <p:nvPr>
            <p:ph idx="1"/>
          </p:nvPr>
        </p:nvSpPr>
        <p:spPr/>
        <p:txBody>
          <a:bodyPr>
            <a:normAutofit/>
          </a:bodyPr>
          <a:lstStyle/>
          <a:p>
            <a:r>
              <a:rPr lang="en-US" dirty="0" smtClean="0"/>
              <a:t>Your </a:t>
            </a:r>
            <a:r>
              <a:rPr lang="en-US" dirty="0"/>
              <a:t>digital actions </a:t>
            </a:r>
            <a:r>
              <a:rPr lang="en-US" dirty="0" smtClean="0"/>
              <a:t>have actual </a:t>
            </a:r>
            <a:r>
              <a:rPr lang="en-US" dirty="0"/>
              <a:t>financial value, because of the industry called </a:t>
            </a:r>
            <a:r>
              <a:rPr lang="en-US" b="1" dirty="0"/>
              <a:t>real-time bidding</a:t>
            </a:r>
            <a:r>
              <a:rPr lang="en-US" dirty="0"/>
              <a:t>; an </a:t>
            </a:r>
            <a:r>
              <a:rPr lang="en-US" dirty="0" smtClean="0"/>
              <a:t>electronic trading </a:t>
            </a:r>
            <a:r>
              <a:rPr lang="en-US" dirty="0"/>
              <a:t>system that sells ad space on the Web pages people click on at the moment </a:t>
            </a:r>
            <a:r>
              <a:rPr lang="en-US" dirty="0" smtClean="0"/>
              <a:t>they visit </a:t>
            </a:r>
            <a:r>
              <a:rPr lang="en-US" dirty="0"/>
              <a:t>them</a:t>
            </a:r>
          </a:p>
        </p:txBody>
      </p:sp>
      <p:pic>
        <p:nvPicPr>
          <p:cNvPr id="9" name="Picture 8"/>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5526741" y="3298220"/>
            <a:ext cx="4329953" cy="2435599"/>
          </a:xfrm>
          <a:prstGeom prst="rect">
            <a:avLst/>
          </a:prstGeom>
        </p:spPr>
      </p:pic>
    </p:spTree>
    <p:extLst>
      <p:ext uri="{BB962C8B-B14F-4D97-AF65-F5344CB8AC3E}">
        <p14:creationId xmlns:p14="http://schemas.microsoft.com/office/powerpoint/2010/main" val="94570483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7" y="0"/>
            <a:ext cx="12062472" cy="1610200"/>
          </a:xfrm>
          <a:prstGeom prst="rect">
            <a:avLst/>
          </a:prstGeom>
        </p:spPr>
      </p:pic>
      <p:sp>
        <p:nvSpPr>
          <p:cNvPr id="7" name="TextBox 6"/>
          <p:cNvSpPr txBox="1"/>
          <p:nvPr/>
        </p:nvSpPr>
        <p:spPr>
          <a:xfrm>
            <a:off x="2794799" y="543490"/>
            <a:ext cx="9277876" cy="523220"/>
          </a:xfrm>
          <a:prstGeom prst="rect">
            <a:avLst/>
          </a:prstGeom>
          <a:noFill/>
        </p:spPr>
        <p:txBody>
          <a:bodyPr wrap="square" rtlCol="0">
            <a:spAutoFit/>
          </a:bodyPr>
          <a:lstStyle/>
          <a:p>
            <a:r>
              <a:rPr lang="en-US" sz="2800" b="1" dirty="0">
                <a:solidFill>
                  <a:schemeClr val="bg1"/>
                </a:solidFill>
              </a:rPr>
              <a:t>Identity </a:t>
            </a:r>
            <a:r>
              <a:rPr lang="en-US" sz="2800" b="1" dirty="0" smtClean="0">
                <a:solidFill>
                  <a:schemeClr val="bg1"/>
                </a:solidFill>
              </a:rPr>
              <a:t>theft</a:t>
            </a:r>
            <a:endParaRPr lang="en-US" sz="2800" dirty="0">
              <a:solidFill>
                <a:schemeClr val="bg1"/>
              </a:solidFill>
            </a:endParaRPr>
          </a:p>
        </p:txBody>
      </p:sp>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ar-EG" sz="2800" dirty="0" smtClean="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Content Placeholder 9"/>
          <p:cNvSpPr>
            <a:spLocks noGrp="1"/>
          </p:cNvSpPr>
          <p:nvPr>
            <p:ph idx="1"/>
          </p:nvPr>
        </p:nvSpPr>
        <p:spPr/>
        <p:txBody>
          <a:bodyPr>
            <a:normAutofit/>
          </a:bodyPr>
          <a:lstStyle/>
          <a:p>
            <a:r>
              <a:rPr lang="en-US" b="1" dirty="0"/>
              <a:t>Identity theft </a:t>
            </a:r>
            <a:r>
              <a:rPr lang="en-US" dirty="0"/>
              <a:t>occurs when someone steals your personal information and uses </a:t>
            </a:r>
            <a:r>
              <a:rPr lang="en-US" dirty="0" smtClean="0"/>
              <a:t>it without </a:t>
            </a:r>
            <a:r>
              <a:rPr lang="en-US" dirty="0"/>
              <a:t>your permission. They may charge items on a credit card or perhaps access </a:t>
            </a:r>
            <a:r>
              <a:rPr lang="en-US" dirty="0" smtClean="0"/>
              <a:t>medical services </a:t>
            </a:r>
            <a:r>
              <a:rPr lang="en-US" dirty="0"/>
              <a:t>via your health benefits.</a:t>
            </a:r>
          </a:p>
        </p:txBody>
      </p:sp>
      <p:pic>
        <p:nvPicPr>
          <p:cNvPr id="9" name="Picture 8"/>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858435" y="3111780"/>
            <a:ext cx="5495365" cy="2729752"/>
          </a:xfrm>
          <a:prstGeom prst="rect">
            <a:avLst/>
          </a:prstGeom>
        </p:spPr>
      </p:pic>
    </p:spTree>
    <p:extLst>
      <p:ext uri="{BB962C8B-B14F-4D97-AF65-F5344CB8AC3E}">
        <p14:creationId xmlns:p14="http://schemas.microsoft.com/office/powerpoint/2010/main" val="1851481918"/>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1858507" y="6502766"/>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284262"/>
            <a:ext cx="9533101" cy="1610200"/>
          </a:xfrm>
          <a:prstGeom prst="rect">
            <a:avLst/>
          </a:prstGeom>
        </p:spPr>
      </p:pic>
      <p:sp>
        <p:nvSpPr>
          <p:cNvPr id="7" name="TextBox 6"/>
          <p:cNvSpPr txBox="1"/>
          <p:nvPr/>
        </p:nvSpPr>
        <p:spPr>
          <a:xfrm>
            <a:off x="2717612" y="233127"/>
            <a:ext cx="2800960" cy="523220"/>
          </a:xfrm>
          <a:prstGeom prst="rect">
            <a:avLst/>
          </a:prstGeom>
          <a:noFill/>
        </p:spPr>
        <p:txBody>
          <a:bodyPr wrap="none" rtlCol="0">
            <a:spAutoFit/>
          </a:bodyPr>
          <a:lstStyle/>
          <a:p>
            <a:r>
              <a:rPr lang="en-US" sz="2800" dirty="0" smtClean="0">
                <a:solidFill>
                  <a:schemeClr val="bg1"/>
                </a:solidFill>
              </a:rPr>
              <a:t>Lecture summary </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ar-EG" sz="2800" dirty="0" smtClean="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Rectangle 9"/>
          <p:cNvSpPr/>
          <p:nvPr/>
        </p:nvSpPr>
        <p:spPr>
          <a:xfrm>
            <a:off x="2028730" y="851208"/>
            <a:ext cx="9014849" cy="7232749"/>
          </a:xfrm>
          <a:prstGeom prst="rect">
            <a:avLst/>
          </a:prstGeom>
        </p:spPr>
        <p:txBody>
          <a:bodyPr wrap="square">
            <a:spAutoFit/>
          </a:bodyPr>
          <a:lstStyle/>
          <a:p>
            <a:pPr>
              <a:buFont typeface="Arial" panose="020B0604020202020204" pitchFamily="34" charset="0"/>
              <a:buNone/>
            </a:pPr>
            <a:r>
              <a:rPr lang="en-US" sz="2800" dirty="0"/>
              <a:t>We have been learning</a:t>
            </a:r>
            <a:r>
              <a:rPr lang="en-US" sz="2800" dirty="0" smtClean="0"/>
              <a:t>:-</a:t>
            </a:r>
          </a:p>
          <a:p>
            <a:r>
              <a:rPr lang="en-US" sz="2400" dirty="0"/>
              <a:t>Part 2 in Learning objective two in chapter 2</a:t>
            </a:r>
          </a:p>
          <a:p>
            <a:pPr lvl="1"/>
            <a:r>
              <a:rPr lang="en-US" sz="2000" dirty="0"/>
              <a:t>Market regulation</a:t>
            </a:r>
          </a:p>
          <a:p>
            <a:pPr lvl="2"/>
            <a:r>
              <a:rPr lang="en-US" sz="1600" dirty="0"/>
              <a:t>Corrective advertising</a:t>
            </a:r>
          </a:p>
          <a:p>
            <a:pPr lvl="1"/>
            <a:r>
              <a:rPr lang="en-US" sz="2000" dirty="0"/>
              <a:t>Consumerism</a:t>
            </a:r>
          </a:p>
          <a:p>
            <a:pPr lvl="2"/>
            <a:r>
              <a:rPr lang="en-US" sz="1600" dirty="0"/>
              <a:t>Culture jamming</a:t>
            </a:r>
          </a:p>
          <a:p>
            <a:pPr lvl="1"/>
            <a:r>
              <a:rPr lang="en-US" sz="2000" dirty="0"/>
              <a:t>Transformative Consumer</a:t>
            </a:r>
          </a:p>
          <a:p>
            <a:pPr lvl="1"/>
            <a:r>
              <a:rPr lang="en-US" sz="2000" dirty="0"/>
              <a:t>Social Marketing and Corporate Social responsibility</a:t>
            </a:r>
          </a:p>
          <a:p>
            <a:pPr lvl="2"/>
            <a:r>
              <a:rPr lang="en-US" sz="1600" dirty="0"/>
              <a:t>Corporate Social responsibility</a:t>
            </a:r>
          </a:p>
          <a:p>
            <a:pPr lvl="2"/>
            <a:r>
              <a:rPr lang="en-US" sz="1600" dirty="0"/>
              <a:t>Social Marketing</a:t>
            </a:r>
          </a:p>
          <a:p>
            <a:pPr lvl="2"/>
            <a:r>
              <a:rPr lang="en-US" sz="1600" dirty="0"/>
              <a:t>Cause marketing</a:t>
            </a:r>
          </a:p>
          <a:p>
            <a:r>
              <a:rPr lang="en-US" sz="2400" dirty="0" smtClean="0">
                <a:solidFill>
                  <a:srgbClr val="FF0000"/>
                </a:solidFill>
              </a:rPr>
              <a:t>Part </a:t>
            </a:r>
            <a:r>
              <a:rPr lang="en-US" sz="2400" dirty="0">
                <a:solidFill>
                  <a:srgbClr val="FF0000"/>
                </a:solidFill>
              </a:rPr>
              <a:t>1 in Learning objective three in chapter 2 (Consumer behavior impacts directly on major public policy issues that confront our society.).</a:t>
            </a:r>
          </a:p>
          <a:p>
            <a:pPr lvl="1"/>
            <a:r>
              <a:rPr lang="en-US" sz="2000" dirty="0"/>
              <a:t>Major policy issues relevant to Consumer Behavior</a:t>
            </a:r>
          </a:p>
          <a:p>
            <a:pPr lvl="2"/>
            <a:r>
              <a:rPr lang="en-US" dirty="0"/>
              <a:t>Data privacy and identity theft</a:t>
            </a:r>
          </a:p>
          <a:p>
            <a:pPr lvl="2"/>
            <a:r>
              <a:rPr lang="en-US" dirty="0"/>
              <a:t>Real-time bidding</a:t>
            </a:r>
          </a:p>
          <a:p>
            <a:pPr lvl="2"/>
            <a:r>
              <a:rPr lang="en-US" dirty="0"/>
              <a:t>Identity </a:t>
            </a:r>
            <a:r>
              <a:rPr lang="en-US" dirty="0" smtClean="0"/>
              <a:t>theft</a:t>
            </a:r>
            <a:endParaRPr lang="en-US" dirty="0">
              <a:solidFill>
                <a:schemeClr val="bg1"/>
              </a:solidFill>
              <a:latin typeface="Tajawal Medium" panose="00000600000000000000" pitchFamily="2" charset="-78"/>
              <a:cs typeface="Tajawal Medium" panose="00000600000000000000" pitchFamily="2" charset="-78"/>
            </a:endParaRPr>
          </a:p>
          <a:p>
            <a:pPr lvl="2"/>
            <a:endParaRPr lang="en-US" dirty="0">
              <a:solidFill>
                <a:srgbClr val="0070C0"/>
              </a:solidFill>
              <a:latin typeface="Tajawal Medium" panose="00000600000000000000" pitchFamily="2" charset="-78"/>
              <a:cs typeface="Tajawal Medium" panose="00000600000000000000" pitchFamily="2" charset="-78"/>
            </a:endParaRPr>
          </a:p>
          <a:p>
            <a:pPr lvl="2"/>
            <a:endParaRPr lang="en-US" dirty="0">
              <a:solidFill>
                <a:srgbClr val="0070C0"/>
              </a:solidFill>
            </a:endParaRPr>
          </a:p>
          <a:p>
            <a:pPr lvl="2"/>
            <a:endParaRPr lang="en-US" dirty="0">
              <a:solidFill>
                <a:srgbClr val="FF0000"/>
              </a:solidFill>
            </a:endParaRPr>
          </a:p>
          <a:p>
            <a:pPr>
              <a:buFont typeface="Arial" panose="020B0604020202020204" pitchFamily="34" charset="0"/>
              <a:buNone/>
            </a:pPr>
            <a:endParaRPr lang="en-US" sz="2800" dirty="0" smtClean="0"/>
          </a:p>
          <a:p>
            <a:pPr>
              <a:buFont typeface="Arial" panose="020B0604020202020204" pitchFamily="34" charset="0"/>
              <a:buNone/>
            </a:pPr>
            <a:endParaRPr lang="en-US" sz="2400" dirty="0"/>
          </a:p>
        </p:txBody>
      </p:sp>
    </p:spTree>
    <p:extLst>
      <p:ext uri="{BB962C8B-B14F-4D97-AF65-F5344CB8AC3E}">
        <p14:creationId xmlns:p14="http://schemas.microsoft.com/office/powerpoint/2010/main" val="1682234072"/>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descr="A picture containing text, clipart&#10;&#10;Description automatically generated">
            <a:extLst>
              <a:ext uri="{FF2B5EF4-FFF2-40B4-BE49-F238E27FC236}">
                <a16:creationId xmlns:a16="http://schemas.microsoft.com/office/drawing/2014/main" id="{D411AC3C-D568-D066-0CD2-4318DF970DAF}"/>
              </a:ext>
            </a:extLst>
          </p:cNvPr>
          <p:cNvPicPr>
            <a:picLocks noChangeAspect="1"/>
          </p:cNvPicPr>
          <p:nvPr/>
        </p:nvPicPr>
        <p:blipFill rotWithShape="1">
          <a:blip r:embed="rId2">
            <a:extLst>
              <a:ext uri="{28A0092B-C50C-407E-A947-70E740481C1C}">
                <a14:useLocalDpi xmlns:a14="http://schemas.microsoft.com/office/drawing/2010/main" val="0"/>
              </a:ext>
            </a:extLst>
          </a:blip>
          <a:srcRect b="8239"/>
          <a:stretch/>
        </p:blipFill>
        <p:spPr>
          <a:xfrm>
            <a:off x="2489812" y="2073233"/>
            <a:ext cx="7778668" cy="2568865"/>
          </a:xfrm>
          <a:prstGeom prst="rect">
            <a:avLst/>
          </a:prstGeom>
        </p:spPr>
      </p:pic>
      <p:sp>
        <p:nvSpPr>
          <p:cNvPr id="13" name="Freeform 5"/>
          <p:cNvSpPr>
            <a:spLocks/>
          </p:cNvSpPr>
          <p:nvPr/>
        </p:nvSpPr>
        <p:spPr bwMode="auto">
          <a:xfrm>
            <a:off x="85724" y="1588"/>
            <a:ext cx="3450689" cy="2356022"/>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6" y="1588"/>
            <a:ext cx="3450689" cy="2356022"/>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4" y="1588"/>
            <a:ext cx="3484277" cy="2356022"/>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92099" y="141689"/>
            <a:ext cx="1997713" cy="1791443"/>
          </a:xfrm>
          <a:prstGeom prst="rect">
            <a:avLst/>
          </a:prstGeom>
        </p:spPr>
      </p:pic>
      <p:pic>
        <p:nvPicPr>
          <p:cNvPr id="3" name="Picture 2"/>
          <p:cNvPicPr>
            <a:picLocks noChangeAspect="1"/>
          </p:cNvPicPr>
          <p:nvPr/>
        </p:nvPicPr>
        <p:blipFill>
          <a:blip r:embed="rId4"/>
          <a:stretch>
            <a:fillRect/>
          </a:stretch>
        </p:blipFill>
        <p:spPr>
          <a:xfrm>
            <a:off x="1801805" y="5949244"/>
            <a:ext cx="10515600" cy="217529"/>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Tree>
    <p:extLst>
      <p:ext uri="{BB962C8B-B14F-4D97-AF65-F5344CB8AC3E}">
        <p14:creationId xmlns:p14="http://schemas.microsoft.com/office/powerpoint/2010/main" val="274234038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450</TotalTime>
  <Words>1699</Words>
  <Application>Microsoft Office PowerPoint</Application>
  <PresentationFormat>Widescreen</PresentationFormat>
  <Paragraphs>202</Paragraphs>
  <Slides>40</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40</vt:i4>
      </vt:variant>
    </vt:vector>
  </HeadingPairs>
  <TitlesOfParts>
    <vt:vector size="46" baseType="lpstr">
      <vt:lpstr>Arial</vt:lpstr>
      <vt:lpstr>Calibri</vt:lpstr>
      <vt:lpstr>Calibri Light</vt:lpstr>
      <vt:lpstr>Tajawal Medium</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Ahmed Saied</cp:lastModifiedBy>
  <cp:revision>48</cp:revision>
  <dcterms:created xsi:type="dcterms:W3CDTF">2021-08-03T13:03:26Z</dcterms:created>
  <dcterms:modified xsi:type="dcterms:W3CDTF">2023-03-01T20:05:00Z</dcterms:modified>
</cp:coreProperties>
</file>