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notesSlides/notesSlide4.xml" ContentType="application/vnd.openxmlformats-officedocument.presentationml.notesSlide+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notesMasterIdLst>
    <p:notesMasterId r:id="rId46"/>
  </p:notesMasterIdLst>
  <p:sldIdLst>
    <p:sldId id="565" r:id="rId2"/>
    <p:sldId id="303" r:id="rId3"/>
    <p:sldId id="552" r:id="rId4"/>
    <p:sldId id="484" r:id="rId5"/>
    <p:sldId id="498" r:id="rId6"/>
    <p:sldId id="513" r:id="rId7"/>
    <p:sldId id="558" r:id="rId8"/>
    <p:sldId id="559" r:id="rId9"/>
    <p:sldId id="557" r:id="rId10"/>
    <p:sldId id="542" r:id="rId11"/>
    <p:sldId id="541" r:id="rId12"/>
    <p:sldId id="556" r:id="rId13"/>
    <p:sldId id="527" r:id="rId14"/>
    <p:sldId id="521" r:id="rId15"/>
    <p:sldId id="524" r:id="rId16"/>
    <p:sldId id="502" r:id="rId17"/>
    <p:sldId id="560" r:id="rId18"/>
    <p:sldId id="553" r:id="rId19"/>
    <p:sldId id="554" r:id="rId20"/>
    <p:sldId id="525" r:id="rId21"/>
    <p:sldId id="501" r:id="rId22"/>
    <p:sldId id="511" r:id="rId23"/>
    <p:sldId id="528" r:id="rId24"/>
    <p:sldId id="548" r:id="rId25"/>
    <p:sldId id="529" r:id="rId26"/>
    <p:sldId id="549" r:id="rId27"/>
    <p:sldId id="482" r:id="rId28"/>
    <p:sldId id="550" r:id="rId29"/>
    <p:sldId id="531" r:id="rId30"/>
    <p:sldId id="530" r:id="rId31"/>
    <p:sldId id="271" r:id="rId32"/>
    <p:sldId id="561" r:id="rId33"/>
    <p:sldId id="563" r:id="rId34"/>
    <p:sldId id="562" r:id="rId35"/>
    <p:sldId id="490" r:id="rId36"/>
    <p:sldId id="547" r:id="rId37"/>
    <p:sldId id="485" r:id="rId38"/>
    <p:sldId id="555" r:id="rId39"/>
    <p:sldId id="532" r:id="rId40"/>
    <p:sldId id="540" r:id="rId41"/>
    <p:sldId id="566" r:id="rId42"/>
    <p:sldId id="514" r:id="rId43"/>
    <p:sldId id="496" r:id="rId44"/>
    <p:sldId id="567" r:id="rId4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5"/>
            <p14:sldId id="303"/>
            <p14:sldId id="552"/>
            <p14:sldId id="484"/>
            <p14:sldId id="498"/>
            <p14:sldId id="513"/>
            <p14:sldId id="558"/>
            <p14:sldId id="559"/>
            <p14:sldId id="557"/>
            <p14:sldId id="542"/>
            <p14:sldId id="541"/>
            <p14:sldId id="556"/>
            <p14:sldId id="527"/>
            <p14:sldId id="521"/>
            <p14:sldId id="524"/>
            <p14:sldId id="502"/>
            <p14:sldId id="560"/>
            <p14:sldId id="553"/>
            <p14:sldId id="554"/>
            <p14:sldId id="525"/>
            <p14:sldId id="501"/>
            <p14:sldId id="511"/>
            <p14:sldId id="528"/>
            <p14:sldId id="548"/>
            <p14:sldId id="529"/>
            <p14:sldId id="549"/>
            <p14:sldId id="482"/>
            <p14:sldId id="550"/>
            <p14:sldId id="531"/>
            <p14:sldId id="530"/>
            <p14:sldId id="271"/>
            <p14:sldId id="561"/>
            <p14:sldId id="563"/>
            <p14:sldId id="562"/>
            <p14:sldId id="490"/>
            <p14:sldId id="547"/>
            <p14:sldId id="485"/>
            <p14:sldId id="555"/>
            <p14:sldId id="532"/>
            <p14:sldId id="540"/>
            <p14:sldId id="566"/>
            <p14:sldId id="514"/>
            <p14:sldId id="496"/>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59" autoAdjust="0"/>
    <p:restoredTop sz="93738" autoAdjust="0"/>
  </p:normalViewPr>
  <p:slideViewPr>
    <p:cSldViewPr snapToGrid="0">
      <p:cViewPr varScale="1">
        <p:scale>
          <a:sx n="74" d="100"/>
          <a:sy n="74" d="100"/>
        </p:scale>
        <p:origin x="5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Segoe UI" panose="020B0502040204020203" pitchFamily="34" charset="0"/>
              <a:cs typeface="Segoe UI" panose="020B0502040204020203" pitchFamily="34" charset="0"/>
            </a:rPr>
            <a:t>مفهوم النظرية وتاريخ نشأتها</a:t>
          </a:r>
          <a:endParaRPr lang="en-US" sz="20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5C0F3E0F-5B69-4DA1-BBD2-597EE292B126}" type="sib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B57E269A-6A82-4FEF-9161-F4941CBFC491}">
      <dgm:prSet phldrT="[Text]" custT="1"/>
      <dgm:spPr/>
      <dgm:t>
        <a:bodyPr/>
        <a:lstStyle/>
        <a:p>
          <a:r>
            <a:rPr lang="ar-JO" sz="2000" dirty="0">
              <a:latin typeface="Segoe UI" panose="020B0502040204020203" pitchFamily="34" charset="0"/>
              <a:cs typeface="Segoe UI" panose="020B0502040204020203" pitchFamily="34" charset="0"/>
            </a:rPr>
            <a:t>أنواع النظريات بشكل عام</a:t>
          </a:r>
          <a:endParaRPr lang="en-US" sz="2000" dirty="0">
            <a:latin typeface="Segoe UI" panose="020B0502040204020203" pitchFamily="34" charset="0"/>
            <a:cs typeface="Segoe UI" panose="020B0502040204020203" pitchFamily="34" charset="0"/>
          </a:endParaRPr>
        </a:p>
      </dgm:t>
    </dgm:pt>
    <dgm:pt modelId="{4541C686-A388-4B35-A9BF-DD14EF231EC1}" type="par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AD4842F-65F6-4C92-95C7-CC81DF988A87}" type="sib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7A5324DE-FA82-49F6-BB1C-6BFE081150D5}">
      <dgm:prSet phldrT="[Text]" custT="1"/>
      <dgm:spPr/>
      <dgm:t>
        <a:bodyPr/>
        <a:lstStyle/>
        <a:p>
          <a:r>
            <a:rPr lang="ar-JO" sz="1800" dirty="0">
              <a:latin typeface="Segoe UI" panose="020B0502040204020203" pitchFamily="34" charset="0"/>
              <a:cs typeface="Segoe UI" panose="020B0502040204020203" pitchFamily="34" charset="0"/>
            </a:rPr>
            <a:t>أبعاد السياسات </a:t>
          </a:r>
          <a:r>
            <a:rPr lang="ar-JO" sz="2000" dirty="0">
              <a:latin typeface="Segoe UI" panose="020B0502040204020203" pitchFamily="34" charset="0"/>
              <a:cs typeface="Segoe UI" panose="020B0502040204020203" pitchFamily="34" charset="0"/>
            </a:rPr>
            <a:t>التعليمية</a:t>
          </a:r>
          <a:endParaRPr lang="en-US" sz="1600" dirty="0">
            <a:latin typeface="Segoe UI" panose="020B0502040204020203" pitchFamily="34" charset="0"/>
            <a:cs typeface="Segoe UI" panose="020B0502040204020203" pitchFamily="34" charset="0"/>
          </a:endParaRPr>
        </a:p>
      </dgm:t>
    </dgm:pt>
    <dgm:pt modelId="{BDAC39ED-B98C-4A2D-851D-2F3157870F5F}" type="parTrans" cxnId="{59C6ED0B-AB89-492B-924B-F632D7E34644}">
      <dgm:prSet/>
      <dgm:spPr/>
      <dgm:t>
        <a:bodyPr/>
        <a:lstStyle/>
        <a:p>
          <a:endParaRPr lang="en-US">
            <a:latin typeface="Segoe UI" panose="020B0502040204020203" pitchFamily="34" charset="0"/>
            <a:cs typeface="Segoe UI" panose="020B0502040204020203" pitchFamily="34" charset="0"/>
          </a:endParaRPr>
        </a:p>
      </dgm:t>
    </dgm:pt>
    <dgm:pt modelId="{38DCC17D-558F-456A-BF78-5F3450029EAD}" type="sibTrans" cxnId="{59C6ED0B-AB89-492B-924B-F632D7E34644}">
      <dgm:prSet/>
      <dgm:spPr/>
      <dgm:t>
        <a:bodyPr/>
        <a:lstStyle/>
        <a:p>
          <a:endParaRPr lang="en-US">
            <a:latin typeface="Segoe UI" panose="020B0502040204020203" pitchFamily="34" charset="0"/>
            <a:cs typeface="Segoe UI" panose="020B0502040204020203" pitchFamily="34" charset="0"/>
          </a:endParaRPr>
        </a:p>
      </dgm:t>
    </dgm:pt>
    <dgm:pt modelId="{B125E95B-41A2-497F-B238-B143C904E364}">
      <dgm:prSet custT="1"/>
      <dgm:spPr/>
      <dgm:t>
        <a:bodyPr/>
        <a:lstStyle/>
        <a:p>
          <a:r>
            <a:rPr lang="ar-JO" sz="2000" dirty="0">
              <a:latin typeface="Segoe UI" panose="020B0502040204020203" pitchFamily="34" charset="0"/>
              <a:cs typeface="Segoe UI" panose="020B0502040204020203" pitchFamily="34" charset="0"/>
            </a:rPr>
            <a:t>نظريات السياسات التعليمية</a:t>
          </a:r>
          <a:endParaRPr lang="en-US" sz="2000" dirty="0">
            <a:latin typeface="Segoe UI" panose="020B0502040204020203" pitchFamily="34" charset="0"/>
            <a:cs typeface="Segoe UI" panose="020B0502040204020203" pitchFamily="34" charset="0"/>
          </a:endParaRPr>
        </a:p>
      </dgm:t>
    </dgm:pt>
    <dgm:pt modelId="{2014C2C3-9CFF-45C7-A71D-7E74AFD2D5AE}" type="parTrans" cxnId="{9BE9E44C-B5DD-4C03-A177-ACD11709A934}">
      <dgm:prSet/>
      <dgm:spPr/>
      <dgm:t>
        <a:bodyPr/>
        <a:lstStyle/>
        <a:p>
          <a:endParaRPr lang="en-US">
            <a:latin typeface="Segoe UI" panose="020B0502040204020203" pitchFamily="34" charset="0"/>
            <a:cs typeface="Segoe UI" panose="020B0502040204020203" pitchFamily="34" charset="0"/>
          </a:endParaRPr>
        </a:p>
      </dgm:t>
    </dgm:pt>
    <dgm:pt modelId="{22EFDAF3-FB40-4ACE-875B-A92E32B864A9}" type="sibTrans" cxnId="{9BE9E44C-B5DD-4C03-A177-ACD11709A934}">
      <dgm:prSet/>
      <dgm:spPr/>
      <dgm:t>
        <a:bodyPr/>
        <a:lstStyle/>
        <a:p>
          <a:endParaRPr lang="en-US">
            <a:latin typeface="Segoe UI" panose="020B0502040204020203" pitchFamily="34" charset="0"/>
            <a:cs typeface="Segoe UI" panose="020B0502040204020203" pitchFamily="34" charset="0"/>
          </a:endParaRPr>
        </a:p>
      </dgm:t>
    </dgm:pt>
    <dgm:pt modelId="{83CBDBCF-24DA-4ACB-8882-427170DBA220}">
      <dgm:prSet custT="1"/>
      <dgm:spPr/>
      <dgm:t>
        <a:bodyPr/>
        <a:lstStyle/>
        <a:p>
          <a:r>
            <a:rPr lang="ar-JO" sz="2000" dirty="0">
              <a:latin typeface="Segoe UI" panose="020B0502040204020203" pitchFamily="34" charset="0"/>
              <a:cs typeface="Segoe UI" panose="020B0502040204020203" pitchFamily="34" charset="0"/>
            </a:rPr>
            <a:t>نظريات التعلم</a:t>
          </a:r>
          <a:endParaRPr lang="en-US" sz="2000" dirty="0">
            <a:latin typeface="Segoe UI" panose="020B0502040204020203" pitchFamily="34" charset="0"/>
            <a:cs typeface="Segoe UI" panose="020B0502040204020203" pitchFamily="34" charset="0"/>
          </a:endParaRPr>
        </a:p>
      </dgm:t>
    </dgm:pt>
    <dgm:pt modelId="{B832CF29-6DBF-42EF-B221-8BF85243D2E7}" type="par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D469660A-EDDC-472C-A5AF-B4871EB63405}" type="sib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t>
        <a:bodyPr/>
        <a:lstStyle/>
        <a:p>
          <a:endParaRPr lang="en-US"/>
        </a:p>
      </dgm:t>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t>
        <a:bodyPr/>
        <a:lstStyle/>
        <a:p>
          <a:endParaRPr lang="en-US"/>
        </a:p>
      </dgm:t>
    </dgm:pt>
  </dgm:ptLst>
  <dgm:cxnLst>
    <dgm:cxn modelId="{9BE9E44C-B5DD-4C03-A177-ACD11709A934}" srcId="{C77BC66A-AD09-4678-BB48-842329347B67}" destId="{B125E95B-41A2-497F-B238-B143C904E364}" srcOrd="3" destOrd="0" parTransId="{2014C2C3-9CFF-45C7-A71D-7E74AFD2D5AE}" sibTransId="{22EFDAF3-FB40-4ACE-875B-A92E32B864A9}"/>
    <dgm:cxn modelId="{59C6ED0B-AB89-492B-924B-F632D7E34644}" srcId="{C77BC66A-AD09-4678-BB48-842329347B67}" destId="{7A5324DE-FA82-49F6-BB1C-6BFE081150D5}" srcOrd="4" destOrd="0" parTransId="{BDAC39ED-B98C-4A2D-851D-2F3157870F5F}" sibTransId="{38DCC17D-558F-456A-BF78-5F3450029EAD}"/>
    <dgm:cxn modelId="{1F29F08F-3DCF-47D9-9F99-C728D8732463}" type="presOf" srcId="{B57E269A-6A82-4FEF-9161-F4941CBFC491}" destId="{316FD740-1B6F-4066-B4AF-188BD1581777}" srcOrd="0" destOrd="0" presId="urn:microsoft.com/office/officeart/2005/8/layout/vList3"/>
    <dgm:cxn modelId="{2E45FC85-9C23-41A6-82E2-7E7A03ED2AB2}" type="presOf" srcId="{7A5324DE-FA82-49F6-BB1C-6BFE081150D5}" destId="{98EFBB6F-4931-49A6-A33F-D03AA1ECCCA8}"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3323A844-A1C8-4641-AB29-E5C255E53F5F}" type="presOf" srcId="{C77BC66A-AD09-4678-BB48-842329347B67}" destId="{8B5F6B06-C4D3-4592-924A-14F7FC3BF82B}"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400" b="1" dirty="0">
              <a:latin typeface="Segoe UI" panose="020B0502040204020203" pitchFamily="34" charset="0"/>
              <a:cs typeface="Segoe UI" panose="020B0502040204020203" pitchFamily="34" charset="0"/>
            </a:rPr>
            <a:t>المدخل الاقتصادي للتعليم</a:t>
          </a:r>
          <a:endParaRPr lang="en-US" sz="1400" b="1" dirty="0">
            <a:latin typeface="Segoe UI" panose="020B0502040204020203" pitchFamily="34" charset="0"/>
            <a:cs typeface="Segoe UI" panose="020B0502040204020203" pitchFamily="34" charset="0"/>
          </a:endParaRPr>
        </a:p>
      </dgm:t>
    </dgm:pt>
    <dgm:pt modelId="{116D506F-3683-431A-82D1-072D5706B967}" type="parTrans" cxnId="{52AAC9E3-774B-4DF4-BA5F-A6240C55AA0A}">
      <dgm:prSet/>
      <dgm:spPr/>
      <dgm:t>
        <a:bodyPr/>
        <a:lstStyle/>
        <a:p>
          <a:endParaRPr lang="en-US" sz="1400">
            <a:latin typeface="Segoe UI" panose="020B0502040204020203" pitchFamily="34" charset="0"/>
            <a:cs typeface="Segoe UI" panose="020B0502040204020203" pitchFamily="34" charset="0"/>
          </a:endParaRPr>
        </a:p>
      </dgm:t>
    </dgm:pt>
    <dgm:pt modelId="{B993EEB2-B65D-49C6-A488-108321570668}" type="sibTrans" cxnId="{52AAC9E3-774B-4DF4-BA5F-A6240C55AA0A}">
      <dgm:prSet/>
      <dgm:spPr/>
      <dgm:t>
        <a:bodyPr/>
        <a:lstStyle/>
        <a:p>
          <a:endParaRPr lang="en-US" sz="1400">
            <a:latin typeface="Segoe UI" panose="020B0502040204020203" pitchFamily="34" charset="0"/>
            <a:cs typeface="Segoe UI" panose="020B0502040204020203" pitchFamily="34" charset="0"/>
          </a:endParaRPr>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400" b="1" kern="1200" dirty="0">
              <a:solidFill>
                <a:prstClr val="white"/>
              </a:solidFill>
              <a:latin typeface="Segoe UI" panose="020B0502040204020203" pitchFamily="34" charset="0"/>
              <a:ea typeface="+mn-ea"/>
              <a:cs typeface="Segoe UI" panose="020B0502040204020203" pitchFamily="34" charset="0"/>
            </a:rPr>
            <a:t>مفهوم اقتصاديات التعليم</a:t>
          </a:r>
          <a:endParaRPr lang="en-US" sz="1400" b="1" kern="1200" dirty="0">
            <a:solidFill>
              <a:prstClr val="white"/>
            </a:solidFill>
            <a:latin typeface="Segoe UI" panose="020B0502040204020203" pitchFamily="34" charset="0"/>
            <a:ea typeface="+mn-ea"/>
            <a:cs typeface="Segoe UI" panose="020B0502040204020203" pitchFamily="34" charset="0"/>
          </a:endParaRPr>
        </a:p>
      </dgm:t>
    </dgm:pt>
    <dgm:pt modelId="{2635DCF1-8C1F-4B18-8BD5-E07B6768CD5A}" type="parTrans" cxnId="{10D574B4-EAE1-4199-86C8-D574F142DAB2}">
      <dgm:prSet/>
      <dgm:spPr/>
      <dgm:t>
        <a:bodyPr/>
        <a:lstStyle/>
        <a:p>
          <a:endParaRPr lang="en-US" sz="1400">
            <a:latin typeface="Segoe UI" panose="020B0502040204020203" pitchFamily="34" charset="0"/>
            <a:cs typeface="Segoe UI" panose="020B0502040204020203" pitchFamily="34" charset="0"/>
          </a:endParaRPr>
        </a:p>
      </dgm:t>
    </dgm:pt>
    <dgm:pt modelId="{0F42D841-AF00-4457-92A1-51359D60606B}" type="sibTrans" cxnId="{10D574B4-EAE1-4199-86C8-D574F142DAB2}">
      <dgm:prSet/>
      <dgm:spPr/>
      <dgm:t>
        <a:bodyPr/>
        <a:lstStyle/>
        <a:p>
          <a:endParaRPr lang="en-US" sz="1400">
            <a:latin typeface="Segoe UI" panose="020B0502040204020203" pitchFamily="34" charset="0"/>
            <a:cs typeface="Segoe UI" panose="020B0502040204020203" pitchFamily="34" charset="0"/>
          </a:endParaRPr>
        </a:p>
      </dgm:t>
    </dgm:pt>
    <dgm:pt modelId="{D5F73F09-4FAD-4410-AB39-A230B0046A45}">
      <dgm:prSet phldrT="[Text]" custT="1"/>
      <dgm:spPr/>
      <dgm:t>
        <a:bodyPr/>
        <a:lstStyle/>
        <a:p>
          <a:r>
            <a:rPr lang="ar-JO" sz="1400" b="1" dirty="0">
              <a:latin typeface="Segoe UI" panose="020B0502040204020203" pitchFamily="34" charset="0"/>
              <a:cs typeface="Segoe UI" panose="020B0502040204020203" pitchFamily="34" charset="0"/>
            </a:rPr>
            <a:t>نشوء وتطور اقتصاديات التعليم</a:t>
          </a:r>
          <a:endParaRPr lang="en-US" sz="1400" b="1" dirty="0">
            <a:latin typeface="Segoe UI" panose="020B0502040204020203" pitchFamily="34" charset="0"/>
            <a:cs typeface="Segoe UI" panose="020B0502040204020203" pitchFamily="34" charset="0"/>
          </a:endParaRPr>
        </a:p>
      </dgm:t>
    </dgm:pt>
    <dgm:pt modelId="{81B6CF74-0852-4796-8294-C2881F07C844}" type="parTrans" cxnId="{62055D9C-9256-4C62-98F6-7E5868D47AA2}">
      <dgm:prSet/>
      <dgm:spPr/>
      <dgm:t>
        <a:bodyPr/>
        <a:lstStyle/>
        <a:p>
          <a:endParaRPr lang="en-US" sz="1400">
            <a:latin typeface="Segoe UI" panose="020B0502040204020203" pitchFamily="34" charset="0"/>
            <a:cs typeface="Segoe UI" panose="020B0502040204020203" pitchFamily="34" charset="0"/>
          </a:endParaRPr>
        </a:p>
      </dgm:t>
    </dgm:pt>
    <dgm:pt modelId="{E5ECF4E5-827E-4E4C-84F2-C6C573E159C1}" type="sibTrans" cxnId="{62055D9C-9256-4C62-98F6-7E5868D47AA2}">
      <dgm:prSet/>
      <dgm:spPr/>
      <dgm:t>
        <a:bodyPr/>
        <a:lstStyle/>
        <a:p>
          <a:endParaRPr lang="en-US" sz="1400">
            <a:latin typeface="Segoe UI" panose="020B0502040204020203" pitchFamily="34" charset="0"/>
            <a:cs typeface="Segoe UI" panose="020B0502040204020203" pitchFamily="34" charset="0"/>
          </a:endParaRPr>
        </a:p>
      </dgm:t>
    </dgm:pt>
    <dgm:pt modelId="{BB31EF55-2421-4B33-8411-9412C3865829}">
      <dgm:prSet custT="1"/>
      <dgm:spPr/>
      <dgm:t>
        <a:bodyPr/>
        <a:lstStyle/>
        <a:p>
          <a:pPr>
            <a:buNone/>
          </a:pPr>
          <a:r>
            <a:rPr lang="ar-JO" sz="1400" b="1" dirty="0">
              <a:latin typeface="Segoe UI" panose="020B0502040204020203" pitchFamily="34" charset="0"/>
              <a:cs typeface="Segoe UI" panose="020B0502040204020203" pitchFamily="34" charset="0"/>
            </a:rPr>
            <a:t>العائد والاستهلاك والتكلفة في التعليم</a:t>
          </a:r>
          <a:endParaRPr lang="en-US" sz="1400" dirty="0">
            <a:latin typeface="Segoe UI" panose="020B0502040204020203" pitchFamily="34" charset="0"/>
            <a:cs typeface="Segoe UI" panose="020B0502040204020203" pitchFamily="34" charset="0"/>
          </a:endParaRPr>
        </a:p>
      </dgm:t>
    </dgm:pt>
    <dgm:pt modelId="{C819B6B3-DE33-487B-88E7-8E1B5342879E}" type="parTrans" cxnId="{98E7B2CB-90C3-40E2-A124-992EEE50B75D}">
      <dgm:prSet/>
      <dgm:spPr/>
      <dgm:t>
        <a:bodyPr/>
        <a:lstStyle/>
        <a:p>
          <a:endParaRPr lang="en-US" sz="1400">
            <a:latin typeface="Segoe UI" panose="020B0502040204020203" pitchFamily="34" charset="0"/>
            <a:cs typeface="Segoe UI" panose="020B0502040204020203" pitchFamily="34" charset="0"/>
          </a:endParaRPr>
        </a:p>
      </dgm:t>
    </dgm:pt>
    <dgm:pt modelId="{E3EC123A-3001-4F80-BECF-ABE0B2D32F0E}" type="sibTrans" cxnId="{98E7B2CB-90C3-40E2-A124-992EEE50B75D}">
      <dgm:prSet/>
      <dgm:spPr/>
      <dgm:t>
        <a:bodyPr/>
        <a:lstStyle/>
        <a:p>
          <a:endParaRPr lang="en-US" sz="1400">
            <a:latin typeface="Segoe UI" panose="020B0502040204020203" pitchFamily="34" charset="0"/>
            <a:cs typeface="Segoe UI" panose="020B0502040204020203" pitchFamily="34" charset="0"/>
          </a:endParaRPr>
        </a:p>
      </dgm:t>
    </dgm:pt>
    <dgm:pt modelId="{89CFF072-A1A0-4F09-9F67-EE4D236805D3}">
      <dgm:prSet custT="1"/>
      <dgm:spPr/>
      <dgm:t>
        <a:bodyPr/>
        <a:lstStyle/>
        <a:p>
          <a:r>
            <a:rPr lang="ar-JO" sz="1400" b="1" dirty="0">
              <a:latin typeface="Segoe UI" panose="020B0502040204020203" pitchFamily="34" charset="0"/>
              <a:cs typeface="Segoe UI" panose="020B0502040204020203" pitchFamily="34" charset="0"/>
            </a:rPr>
            <a:t>مجالات البحث في اقتصاديات التعليم</a:t>
          </a:r>
          <a:endParaRPr lang="en-US" sz="1400" dirty="0">
            <a:latin typeface="Segoe UI" panose="020B0502040204020203" pitchFamily="34" charset="0"/>
            <a:cs typeface="Segoe UI" panose="020B0502040204020203" pitchFamily="34" charset="0"/>
          </a:endParaRPr>
        </a:p>
      </dgm:t>
    </dgm:pt>
    <dgm:pt modelId="{AABCCB18-3072-4FFB-838D-EB549A07C1B6}" type="parTrans" cxnId="{16F0926A-67CF-4929-AEC2-EFB875093347}">
      <dgm:prSet/>
      <dgm:spPr/>
      <dgm:t>
        <a:bodyPr/>
        <a:lstStyle/>
        <a:p>
          <a:endParaRPr lang="en-US" sz="1400">
            <a:latin typeface="Segoe UI" panose="020B0502040204020203" pitchFamily="34" charset="0"/>
            <a:cs typeface="Segoe UI" panose="020B0502040204020203" pitchFamily="34" charset="0"/>
          </a:endParaRPr>
        </a:p>
      </dgm:t>
    </dgm:pt>
    <dgm:pt modelId="{B113AC43-1CEC-489F-8372-422940150501}" type="sibTrans" cxnId="{16F0926A-67CF-4929-AEC2-EFB875093347}">
      <dgm:prSet/>
      <dgm:spPr/>
      <dgm:t>
        <a:bodyPr/>
        <a:lstStyle/>
        <a:p>
          <a:endParaRPr lang="en-US" sz="1400">
            <a:latin typeface="Segoe UI" panose="020B0502040204020203" pitchFamily="34" charset="0"/>
            <a:cs typeface="Segoe UI" panose="020B0502040204020203" pitchFamily="34" charset="0"/>
          </a:endParaRPr>
        </a:p>
      </dgm:t>
    </dgm:pt>
    <dgm:pt modelId="{782506A2-8DD4-4D67-8E0C-2C3A607BF5CB}">
      <dgm:prSet custT="1"/>
      <dgm:spPr/>
      <dgm:t>
        <a:bodyPr/>
        <a:lstStyle/>
        <a:p>
          <a:r>
            <a:rPr lang="ar-JO" sz="1400" b="1" dirty="0">
              <a:latin typeface="Segoe UI" panose="020B0502040204020203" pitchFamily="34" charset="0"/>
              <a:cs typeface="Segoe UI" panose="020B0502040204020203" pitchFamily="34" charset="0"/>
            </a:rPr>
            <a:t>تمويل</a:t>
          </a:r>
          <a:r>
            <a:rPr lang="ar-JO" sz="1400" b="0" dirty="0">
              <a:latin typeface="Segoe UI" panose="020B0502040204020203" pitchFamily="34" charset="0"/>
              <a:cs typeface="Segoe UI" panose="020B0502040204020203" pitchFamily="34" charset="0"/>
            </a:rPr>
            <a:t> </a:t>
          </a:r>
          <a:r>
            <a:rPr lang="ar-JO" sz="1400" b="1" dirty="0">
              <a:latin typeface="Segoe UI" panose="020B0502040204020203" pitchFamily="34" charset="0"/>
              <a:cs typeface="Segoe UI" panose="020B0502040204020203" pitchFamily="34" charset="0"/>
            </a:rPr>
            <a:t>التعليم</a:t>
          </a:r>
          <a:endParaRPr lang="en-US" sz="1400" b="1" dirty="0">
            <a:latin typeface="Segoe UI" panose="020B0502040204020203" pitchFamily="34" charset="0"/>
            <a:cs typeface="Segoe UI" panose="020B0502040204020203" pitchFamily="34" charset="0"/>
          </a:endParaRPr>
        </a:p>
      </dgm:t>
    </dgm:pt>
    <dgm:pt modelId="{3C4C620E-D0DE-4654-B020-BAC931CE805F}" type="parTrans" cxnId="{949548F0-848E-413E-828B-7489F047F04C}">
      <dgm:prSet/>
      <dgm:spPr/>
      <dgm:t>
        <a:bodyPr/>
        <a:lstStyle/>
        <a:p>
          <a:endParaRPr lang="en-US" sz="1400">
            <a:latin typeface="Segoe UI" panose="020B0502040204020203" pitchFamily="34" charset="0"/>
            <a:cs typeface="Segoe UI" panose="020B0502040204020203" pitchFamily="34" charset="0"/>
          </a:endParaRPr>
        </a:p>
      </dgm:t>
    </dgm:pt>
    <dgm:pt modelId="{614DEFE2-F39D-4746-A5DE-1D6FB47F6F57}" type="sibTrans" cxnId="{949548F0-848E-413E-828B-7489F047F04C}">
      <dgm:prSet/>
      <dgm:spPr/>
      <dgm:t>
        <a:bodyPr/>
        <a:lstStyle/>
        <a:p>
          <a:endParaRPr lang="en-US" sz="1400">
            <a:latin typeface="Segoe UI" panose="020B0502040204020203" pitchFamily="34" charset="0"/>
            <a:cs typeface="Segoe UI" panose="020B0502040204020203" pitchFamily="34" charset="0"/>
          </a:endParaRPr>
        </a:p>
      </dgm:t>
    </dgm:pt>
    <dgm:pt modelId="{D1600C61-5B18-4335-874D-7213F3EC9984}" type="pres">
      <dgm:prSet presAssocID="{95F60F96-AD7F-48F9-A337-52B047C88AD2}" presName="rootnode" presStyleCnt="0">
        <dgm:presLayoutVars>
          <dgm:chMax/>
          <dgm:chPref/>
          <dgm:dir/>
          <dgm:animLvl val="lvl"/>
        </dgm:presLayoutVars>
      </dgm:prSet>
      <dgm:spPr/>
      <dgm:t>
        <a:bodyPr/>
        <a:lstStyle/>
        <a:p>
          <a:endParaRPr lang="en-US"/>
        </a:p>
      </dgm:t>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5"/>
      <dgm:spPr/>
    </dgm:pt>
    <dgm:pt modelId="{F5F26FEB-CEC7-4A5A-90CD-9DEA208F73CC}" type="pres">
      <dgm:prSet presAssocID="{3149DEB9-4BE9-4918-9D3A-4524A6A0CC27}" presName="ParentText" presStyleLbl="node1" presStyleIdx="0" presStyleCnt="6" custScaleX="378420" custScaleY="129966" custLinFactNeighborY="-26799">
        <dgm:presLayoutVars>
          <dgm:chMax val="1"/>
          <dgm:chPref val="1"/>
          <dgm:bulletEnabled val="1"/>
        </dgm:presLayoutVars>
      </dgm:prSet>
      <dgm:spPr/>
      <dgm:t>
        <a:bodyPr/>
        <a:lstStyle/>
        <a:p>
          <a:endParaRPr lang="en-US"/>
        </a:p>
      </dgm:t>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5"/>
      <dgm:spPr/>
    </dgm:pt>
    <dgm:pt modelId="{99B531EB-AC65-400E-A17C-5A763DA8A38F}" type="pres">
      <dgm:prSet presAssocID="{0B48E2DC-DC23-450C-A1F5-930B15E5CFA1}" presName="ParentText" presStyleLbl="node1" presStyleIdx="1" presStyleCnt="6" custScaleX="527824" custScaleY="149806" custLinFactNeighborX="-50949" custLinFactNeighborY="-5480">
        <dgm:presLayoutVars>
          <dgm:chMax val="1"/>
          <dgm:chPref val="1"/>
          <dgm:bulletEnabled val="1"/>
        </dgm:presLayoutVars>
      </dgm:prSet>
      <dgm:spPr/>
      <dgm:t>
        <a:bodyPr/>
        <a:lstStyle/>
        <a:p>
          <a:endParaRPr lang="en-US"/>
        </a:p>
      </dgm:t>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5" custLinFactNeighborY="0"/>
      <dgm:spPr/>
    </dgm:pt>
    <dgm:pt modelId="{EA4ABEC6-B080-41E3-98CF-5FCC5922CC16}" type="pres">
      <dgm:prSet presAssocID="{D5F73F09-4FAD-4410-AB39-A230B0046A45}" presName="ParentText" presStyleLbl="node1" presStyleIdx="2" presStyleCnt="6" custScaleX="584531" custScaleY="113208" custLinFactNeighborX="-71467" custLinFactNeighborY="25429">
        <dgm:presLayoutVars>
          <dgm:chMax val="1"/>
          <dgm:chPref val="1"/>
          <dgm:bulletEnabled val="1"/>
        </dgm:presLayoutVars>
      </dgm:prSet>
      <dgm:spPr/>
      <dgm:t>
        <a:bodyPr/>
        <a:lstStyle/>
        <a:p>
          <a:endParaRPr lang="en-US"/>
        </a:p>
      </dgm:t>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5"/>
      <dgm:spPr/>
    </dgm:pt>
    <dgm:pt modelId="{1C5B7D4A-316A-4BB2-AF37-EE55E83F6900}" type="pres">
      <dgm:prSet presAssocID="{89CFF072-A1A0-4F09-9F67-EE4D236805D3}" presName="ParentText" presStyleLbl="node1" presStyleIdx="3" presStyleCnt="6" custScaleX="615259" custScaleY="119253" custLinFactX="-48026" custLinFactNeighborX="-100000" custLinFactNeighborY="41152">
        <dgm:presLayoutVars>
          <dgm:chMax val="1"/>
          <dgm:chPref val="1"/>
          <dgm:bulletEnabled val="1"/>
        </dgm:presLayoutVars>
      </dgm:prSet>
      <dgm:spPr/>
      <dgm:t>
        <a:bodyPr/>
        <a:lstStyle/>
        <a:p>
          <a:endParaRPr lang="en-US"/>
        </a:p>
      </dgm:t>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0DC50F96-EACF-4910-9097-F68DA20060AE}" type="pres">
      <dgm:prSet presAssocID="{BB31EF55-2421-4B33-8411-9412C3865829}" presName="bentUpArrow1" presStyleLbl="alignImgPlace1" presStyleIdx="4" presStyleCnt="5"/>
      <dgm:spPr/>
    </dgm:pt>
    <dgm:pt modelId="{77A5EE82-C52F-409A-962F-FADD3502A9BB}" type="pres">
      <dgm:prSet presAssocID="{BB31EF55-2421-4B33-8411-9412C3865829}" presName="ParentText" presStyleLbl="node1" presStyleIdx="4" presStyleCnt="6" custScaleX="544518" custScaleY="130087" custLinFactX="-23419" custLinFactNeighborX="-100000" custLinFactNeighborY="71554">
        <dgm:presLayoutVars>
          <dgm:chMax val="1"/>
          <dgm:chPref val="1"/>
          <dgm:bulletEnabled val="1"/>
        </dgm:presLayoutVars>
      </dgm:prSet>
      <dgm:spPr/>
      <dgm:t>
        <a:bodyPr/>
        <a:lstStyle/>
        <a:p>
          <a:endParaRPr lang="en-US"/>
        </a:p>
      </dgm:t>
    </dgm:pt>
    <dgm:pt modelId="{D825E164-1A6E-489E-9A47-8AF3F11C736A}" type="pres">
      <dgm:prSet presAssocID="{BB31EF55-2421-4B33-8411-9412C3865829}" presName="ChildText" presStyleLbl="revTx" presStyleIdx="4" presStyleCnt="5">
        <dgm:presLayoutVars>
          <dgm:chMax val="0"/>
          <dgm:chPref val="0"/>
          <dgm:bulletEnabled val="1"/>
        </dgm:presLayoutVars>
      </dgm:prSet>
      <dgm:spPr/>
    </dgm:pt>
    <dgm:pt modelId="{4C25BCC8-AB36-4A34-B495-DBDFE9F6309A}" type="pres">
      <dgm:prSet presAssocID="{E3EC123A-3001-4F80-BECF-ABE0B2D32F0E}" presName="sibTrans" presStyleCnt="0"/>
      <dgm:spPr/>
    </dgm:pt>
    <dgm:pt modelId="{62347F87-F478-4E80-95D7-23893A9450B1}" type="pres">
      <dgm:prSet presAssocID="{782506A2-8DD4-4D67-8E0C-2C3A607BF5CB}" presName="composite" presStyleCnt="0"/>
      <dgm:spPr/>
    </dgm:pt>
    <dgm:pt modelId="{DC2A7709-8B16-436E-B186-FA6A0133B752}" type="pres">
      <dgm:prSet presAssocID="{782506A2-8DD4-4D67-8E0C-2C3A607BF5CB}" presName="ParentText" presStyleLbl="node1" presStyleIdx="5" presStyleCnt="6" custScaleX="399300" custLinFactNeighborX="5521" custLinFactNeighborY="84413">
        <dgm:presLayoutVars>
          <dgm:chMax val="1"/>
          <dgm:chPref val="1"/>
          <dgm:bulletEnabled val="1"/>
        </dgm:presLayoutVars>
      </dgm:prSet>
      <dgm:spPr/>
      <dgm:t>
        <a:bodyPr/>
        <a:lstStyle/>
        <a:p>
          <a:endParaRPr lang="en-US"/>
        </a:p>
      </dgm:t>
    </dgm:pt>
  </dgm:ptLst>
  <dgm:cxnLst>
    <dgm:cxn modelId="{7B631019-07DE-46C7-99CA-319769C16B8C}" type="presOf" srcId="{BB31EF55-2421-4B33-8411-9412C3865829}" destId="{77A5EE82-C52F-409A-962F-FADD3502A9BB}"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1E5BC495-0DD0-4420-80D8-78810D22C6CC}" type="presOf" srcId="{782506A2-8DD4-4D67-8E0C-2C3A607BF5CB}" destId="{DC2A7709-8B16-436E-B186-FA6A0133B752}"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E3DCC20B-D2D0-409C-A9D0-04A2D4FBEDA1}" type="presOf" srcId="{D5F73F09-4FAD-4410-AB39-A230B0046A45}" destId="{EA4ABEC6-B080-41E3-98CF-5FCC5922CC16}"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62055D9C-9256-4C62-98F6-7E5868D47AA2}" srcId="{95F60F96-AD7F-48F9-A337-52B047C88AD2}" destId="{D5F73F09-4FAD-4410-AB39-A230B0046A45}" srcOrd="2" destOrd="0" parTransId="{81B6CF74-0852-4796-8294-C2881F07C844}" sibTransId="{E5ECF4E5-827E-4E4C-84F2-C6C573E159C1}"/>
    <dgm:cxn modelId="{949548F0-848E-413E-828B-7489F047F04C}" srcId="{95F60F96-AD7F-48F9-A337-52B047C88AD2}" destId="{782506A2-8DD4-4D67-8E0C-2C3A607BF5CB}" srcOrd="5" destOrd="0" parTransId="{3C4C620E-D0DE-4654-B020-BAC931CE805F}" sibTransId="{614DEFE2-F39D-4746-A5DE-1D6FB47F6F57}"/>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341AE573-A947-4B15-9B2A-1A64B86709D0}" type="presOf" srcId="{0B48E2DC-DC23-450C-A1F5-930B15E5CFA1}" destId="{99B531EB-AC65-400E-A17C-5A763DA8A38F}" srcOrd="0" destOrd="0" presId="urn:microsoft.com/office/officeart/2005/8/layout/StepDownProcess"/>
    <dgm:cxn modelId="{17E93452-39BE-4DC7-BB38-2CBA19BB24D7}" type="presOf" srcId="{95F60F96-AD7F-48F9-A337-52B047C88AD2}" destId="{D1600C61-5B18-4335-874D-7213F3EC9984}"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E209F326-8DD9-444C-BE06-4A32251172F6}" type="presParOf" srcId="{44505696-04B5-4A64-8494-D476D8093891}" destId="{0DC50F96-EACF-4910-9097-F68DA20060AE}" srcOrd="0" destOrd="0" presId="urn:microsoft.com/office/officeart/2005/8/layout/StepDownProcess"/>
    <dgm:cxn modelId="{D35420B6-DED6-4107-95DE-9BA9FBD1C539}" type="presParOf" srcId="{44505696-04B5-4A64-8494-D476D8093891}" destId="{77A5EE82-C52F-409A-962F-FADD3502A9BB}" srcOrd="1" destOrd="0" presId="urn:microsoft.com/office/officeart/2005/8/layout/StepDownProcess"/>
    <dgm:cxn modelId="{D68895B7-B328-455D-A18E-EB4DDCC09B74}" type="presParOf" srcId="{44505696-04B5-4A64-8494-D476D8093891}" destId="{D825E164-1A6E-489E-9A47-8AF3F11C736A}" srcOrd="2" destOrd="0" presId="urn:microsoft.com/office/officeart/2005/8/layout/StepDownProcess"/>
    <dgm:cxn modelId="{15001EB2-2756-474F-9C22-DDD616344880}" type="presParOf" srcId="{D1600C61-5B18-4335-874D-7213F3EC9984}" destId="{4C25BCC8-AB36-4A34-B495-DBDFE9F6309A}" srcOrd="9" destOrd="0" presId="urn:microsoft.com/office/officeart/2005/8/layout/StepDownProcess"/>
    <dgm:cxn modelId="{242BA9CC-68FD-4BC1-A3AA-006946ADEDCA}" type="presParOf" srcId="{D1600C61-5B18-4335-874D-7213F3EC9984}" destId="{62347F87-F478-4E80-95D7-23893A9450B1}" srcOrd="10" destOrd="0" presId="urn:microsoft.com/office/officeart/2005/8/layout/StepDownProcess"/>
    <dgm:cxn modelId="{28E64FCC-B838-4E36-A680-535B058850BB}" type="presParOf" srcId="{62347F87-F478-4E80-95D7-23893A9450B1}" destId="{DC2A7709-8B16-436E-B186-FA6A0133B752}"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400" b="1" dirty="0">
              <a:latin typeface="Segoe UI" panose="020B0502040204020203" pitchFamily="34" charset="0"/>
              <a:cs typeface="Segoe UI" panose="020B0502040204020203" pitchFamily="34" charset="0"/>
            </a:rPr>
            <a:t>المدخل الاقتصادي للتعليم</a:t>
          </a:r>
          <a:endParaRPr lang="en-US" sz="1400" b="1" dirty="0">
            <a:latin typeface="Segoe UI" panose="020B0502040204020203" pitchFamily="34" charset="0"/>
            <a:cs typeface="Segoe UI" panose="020B0502040204020203" pitchFamily="34" charset="0"/>
          </a:endParaRPr>
        </a:p>
      </dgm:t>
    </dgm:pt>
    <dgm:pt modelId="{116D506F-3683-431A-82D1-072D5706B967}" type="parTrans" cxnId="{52AAC9E3-774B-4DF4-BA5F-A6240C55AA0A}">
      <dgm:prSet/>
      <dgm:spPr/>
      <dgm:t>
        <a:bodyPr/>
        <a:lstStyle/>
        <a:p>
          <a:endParaRPr lang="en-US" sz="1400">
            <a:latin typeface="Segoe UI" panose="020B0502040204020203" pitchFamily="34" charset="0"/>
            <a:cs typeface="Segoe UI" panose="020B0502040204020203" pitchFamily="34" charset="0"/>
          </a:endParaRPr>
        </a:p>
      </dgm:t>
    </dgm:pt>
    <dgm:pt modelId="{B993EEB2-B65D-49C6-A488-108321570668}" type="sibTrans" cxnId="{52AAC9E3-774B-4DF4-BA5F-A6240C55AA0A}">
      <dgm:prSet/>
      <dgm:spPr/>
      <dgm:t>
        <a:bodyPr/>
        <a:lstStyle/>
        <a:p>
          <a:endParaRPr lang="en-US" sz="1400">
            <a:latin typeface="Segoe UI" panose="020B0502040204020203" pitchFamily="34" charset="0"/>
            <a:cs typeface="Segoe UI" panose="020B0502040204020203" pitchFamily="34" charset="0"/>
          </a:endParaRPr>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400" b="1" kern="1200" dirty="0">
              <a:solidFill>
                <a:prstClr val="white"/>
              </a:solidFill>
              <a:latin typeface="Segoe UI" panose="020B0502040204020203" pitchFamily="34" charset="0"/>
              <a:ea typeface="+mn-ea"/>
              <a:cs typeface="Segoe UI" panose="020B0502040204020203" pitchFamily="34" charset="0"/>
            </a:rPr>
            <a:t>مفهوم اقتصاديات التعليم</a:t>
          </a:r>
          <a:endParaRPr lang="en-US" sz="1400" b="1" kern="1200" dirty="0">
            <a:solidFill>
              <a:prstClr val="white"/>
            </a:solidFill>
            <a:latin typeface="Segoe UI" panose="020B0502040204020203" pitchFamily="34" charset="0"/>
            <a:ea typeface="+mn-ea"/>
            <a:cs typeface="Segoe UI" panose="020B0502040204020203" pitchFamily="34" charset="0"/>
          </a:endParaRPr>
        </a:p>
      </dgm:t>
    </dgm:pt>
    <dgm:pt modelId="{2635DCF1-8C1F-4B18-8BD5-E07B6768CD5A}" type="parTrans" cxnId="{10D574B4-EAE1-4199-86C8-D574F142DAB2}">
      <dgm:prSet/>
      <dgm:spPr/>
      <dgm:t>
        <a:bodyPr/>
        <a:lstStyle/>
        <a:p>
          <a:endParaRPr lang="en-US" sz="1400">
            <a:latin typeface="Segoe UI" panose="020B0502040204020203" pitchFamily="34" charset="0"/>
            <a:cs typeface="Segoe UI" panose="020B0502040204020203" pitchFamily="34" charset="0"/>
          </a:endParaRPr>
        </a:p>
      </dgm:t>
    </dgm:pt>
    <dgm:pt modelId="{0F42D841-AF00-4457-92A1-51359D60606B}" type="sibTrans" cxnId="{10D574B4-EAE1-4199-86C8-D574F142DAB2}">
      <dgm:prSet/>
      <dgm:spPr/>
      <dgm:t>
        <a:bodyPr/>
        <a:lstStyle/>
        <a:p>
          <a:endParaRPr lang="en-US" sz="1400">
            <a:latin typeface="Segoe UI" panose="020B0502040204020203" pitchFamily="34" charset="0"/>
            <a:cs typeface="Segoe UI" panose="020B0502040204020203" pitchFamily="34" charset="0"/>
          </a:endParaRPr>
        </a:p>
      </dgm:t>
    </dgm:pt>
    <dgm:pt modelId="{D5F73F09-4FAD-4410-AB39-A230B0046A45}">
      <dgm:prSet phldrT="[Text]" custT="1"/>
      <dgm:spPr/>
      <dgm:t>
        <a:bodyPr/>
        <a:lstStyle/>
        <a:p>
          <a:r>
            <a:rPr lang="ar-JO" sz="1400" b="1" dirty="0">
              <a:latin typeface="Segoe UI" panose="020B0502040204020203" pitchFamily="34" charset="0"/>
              <a:cs typeface="Segoe UI" panose="020B0502040204020203" pitchFamily="34" charset="0"/>
            </a:rPr>
            <a:t>نشوء وتطور اقتصاديات التعليم</a:t>
          </a:r>
          <a:endParaRPr lang="en-US" sz="1400" b="1" dirty="0">
            <a:latin typeface="Segoe UI" panose="020B0502040204020203" pitchFamily="34" charset="0"/>
            <a:cs typeface="Segoe UI" panose="020B0502040204020203" pitchFamily="34" charset="0"/>
          </a:endParaRPr>
        </a:p>
      </dgm:t>
    </dgm:pt>
    <dgm:pt modelId="{81B6CF74-0852-4796-8294-C2881F07C844}" type="parTrans" cxnId="{62055D9C-9256-4C62-98F6-7E5868D47AA2}">
      <dgm:prSet/>
      <dgm:spPr/>
      <dgm:t>
        <a:bodyPr/>
        <a:lstStyle/>
        <a:p>
          <a:endParaRPr lang="en-US" sz="1400">
            <a:latin typeface="Segoe UI" panose="020B0502040204020203" pitchFamily="34" charset="0"/>
            <a:cs typeface="Segoe UI" panose="020B0502040204020203" pitchFamily="34" charset="0"/>
          </a:endParaRPr>
        </a:p>
      </dgm:t>
    </dgm:pt>
    <dgm:pt modelId="{E5ECF4E5-827E-4E4C-84F2-C6C573E159C1}" type="sibTrans" cxnId="{62055D9C-9256-4C62-98F6-7E5868D47AA2}">
      <dgm:prSet/>
      <dgm:spPr/>
      <dgm:t>
        <a:bodyPr/>
        <a:lstStyle/>
        <a:p>
          <a:endParaRPr lang="en-US" sz="1400">
            <a:latin typeface="Segoe UI" panose="020B0502040204020203" pitchFamily="34" charset="0"/>
            <a:cs typeface="Segoe UI" panose="020B0502040204020203" pitchFamily="34" charset="0"/>
          </a:endParaRPr>
        </a:p>
      </dgm:t>
    </dgm:pt>
    <dgm:pt modelId="{BB31EF55-2421-4B33-8411-9412C3865829}">
      <dgm:prSet custT="1"/>
      <dgm:spPr/>
      <dgm:t>
        <a:bodyPr/>
        <a:lstStyle/>
        <a:p>
          <a:pPr>
            <a:buNone/>
          </a:pPr>
          <a:r>
            <a:rPr lang="ar-JO" sz="1400" b="1" dirty="0">
              <a:latin typeface="Segoe UI" panose="020B0502040204020203" pitchFamily="34" charset="0"/>
              <a:cs typeface="Segoe UI" panose="020B0502040204020203" pitchFamily="34" charset="0"/>
            </a:rPr>
            <a:t>العائد والاستهلاك والتكلفة في التعليم</a:t>
          </a:r>
          <a:endParaRPr lang="en-US" sz="1400" dirty="0">
            <a:latin typeface="Segoe UI" panose="020B0502040204020203" pitchFamily="34" charset="0"/>
            <a:cs typeface="Segoe UI" panose="020B0502040204020203" pitchFamily="34" charset="0"/>
          </a:endParaRPr>
        </a:p>
      </dgm:t>
    </dgm:pt>
    <dgm:pt modelId="{C819B6B3-DE33-487B-88E7-8E1B5342879E}" type="parTrans" cxnId="{98E7B2CB-90C3-40E2-A124-992EEE50B75D}">
      <dgm:prSet/>
      <dgm:spPr/>
      <dgm:t>
        <a:bodyPr/>
        <a:lstStyle/>
        <a:p>
          <a:endParaRPr lang="en-US" sz="1400">
            <a:latin typeface="Segoe UI" panose="020B0502040204020203" pitchFamily="34" charset="0"/>
            <a:cs typeface="Segoe UI" panose="020B0502040204020203" pitchFamily="34" charset="0"/>
          </a:endParaRPr>
        </a:p>
      </dgm:t>
    </dgm:pt>
    <dgm:pt modelId="{E3EC123A-3001-4F80-BECF-ABE0B2D32F0E}" type="sibTrans" cxnId="{98E7B2CB-90C3-40E2-A124-992EEE50B75D}">
      <dgm:prSet/>
      <dgm:spPr/>
      <dgm:t>
        <a:bodyPr/>
        <a:lstStyle/>
        <a:p>
          <a:endParaRPr lang="en-US" sz="1400">
            <a:latin typeface="Segoe UI" panose="020B0502040204020203" pitchFamily="34" charset="0"/>
            <a:cs typeface="Segoe UI" panose="020B0502040204020203" pitchFamily="34" charset="0"/>
          </a:endParaRPr>
        </a:p>
      </dgm:t>
    </dgm:pt>
    <dgm:pt modelId="{89CFF072-A1A0-4F09-9F67-EE4D236805D3}">
      <dgm:prSet custT="1"/>
      <dgm:spPr/>
      <dgm:t>
        <a:bodyPr/>
        <a:lstStyle/>
        <a:p>
          <a:r>
            <a:rPr lang="ar-JO" sz="1400" b="1" dirty="0">
              <a:latin typeface="Segoe UI" panose="020B0502040204020203" pitchFamily="34" charset="0"/>
              <a:cs typeface="Segoe UI" panose="020B0502040204020203" pitchFamily="34" charset="0"/>
            </a:rPr>
            <a:t>مجالات البحث في اقتصاديات التعليم</a:t>
          </a:r>
          <a:endParaRPr lang="en-US" sz="1400" dirty="0">
            <a:latin typeface="Segoe UI" panose="020B0502040204020203" pitchFamily="34" charset="0"/>
            <a:cs typeface="Segoe UI" panose="020B0502040204020203" pitchFamily="34" charset="0"/>
          </a:endParaRPr>
        </a:p>
      </dgm:t>
    </dgm:pt>
    <dgm:pt modelId="{AABCCB18-3072-4FFB-838D-EB549A07C1B6}" type="parTrans" cxnId="{16F0926A-67CF-4929-AEC2-EFB875093347}">
      <dgm:prSet/>
      <dgm:spPr/>
      <dgm:t>
        <a:bodyPr/>
        <a:lstStyle/>
        <a:p>
          <a:endParaRPr lang="en-US" sz="1400">
            <a:latin typeface="Segoe UI" panose="020B0502040204020203" pitchFamily="34" charset="0"/>
            <a:cs typeface="Segoe UI" panose="020B0502040204020203" pitchFamily="34" charset="0"/>
          </a:endParaRPr>
        </a:p>
      </dgm:t>
    </dgm:pt>
    <dgm:pt modelId="{B113AC43-1CEC-489F-8372-422940150501}" type="sibTrans" cxnId="{16F0926A-67CF-4929-AEC2-EFB875093347}">
      <dgm:prSet/>
      <dgm:spPr/>
      <dgm:t>
        <a:bodyPr/>
        <a:lstStyle/>
        <a:p>
          <a:endParaRPr lang="en-US" sz="1400">
            <a:latin typeface="Segoe UI" panose="020B0502040204020203" pitchFamily="34" charset="0"/>
            <a:cs typeface="Segoe UI" panose="020B0502040204020203" pitchFamily="34" charset="0"/>
          </a:endParaRPr>
        </a:p>
      </dgm:t>
    </dgm:pt>
    <dgm:pt modelId="{782506A2-8DD4-4D67-8E0C-2C3A607BF5CB}">
      <dgm:prSet custT="1"/>
      <dgm:spPr/>
      <dgm:t>
        <a:bodyPr/>
        <a:lstStyle/>
        <a:p>
          <a:r>
            <a:rPr lang="ar-JO" sz="1400" b="1" dirty="0">
              <a:latin typeface="Segoe UI" panose="020B0502040204020203" pitchFamily="34" charset="0"/>
              <a:cs typeface="Segoe UI" panose="020B0502040204020203" pitchFamily="34" charset="0"/>
            </a:rPr>
            <a:t>تمويل</a:t>
          </a:r>
          <a:r>
            <a:rPr lang="ar-JO" sz="1400" b="0" dirty="0">
              <a:latin typeface="Segoe UI" panose="020B0502040204020203" pitchFamily="34" charset="0"/>
              <a:cs typeface="Segoe UI" panose="020B0502040204020203" pitchFamily="34" charset="0"/>
            </a:rPr>
            <a:t> </a:t>
          </a:r>
          <a:r>
            <a:rPr lang="ar-JO" sz="1400" b="1" dirty="0">
              <a:latin typeface="Segoe UI" panose="020B0502040204020203" pitchFamily="34" charset="0"/>
              <a:cs typeface="Segoe UI" panose="020B0502040204020203" pitchFamily="34" charset="0"/>
            </a:rPr>
            <a:t>التعليم</a:t>
          </a:r>
          <a:endParaRPr lang="en-US" sz="1400" b="1" dirty="0">
            <a:latin typeface="Segoe UI" panose="020B0502040204020203" pitchFamily="34" charset="0"/>
            <a:cs typeface="Segoe UI" panose="020B0502040204020203" pitchFamily="34" charset="0"/>
          </a:endParaRPr>
        </a:p>
      </dgm:t>
    </dgm:pt>
    <dgm:pt modelId="{3C4C620E-D0DE-4654-B020-BAC931CE805F}" type="parTrans" cxnId="{949548F0-848E-413E-828B-7489F047F04C}">
      <dgm:prSet/>
      <dgm:spPr/>
      <dgm:t>
        <a:bodyPr/>
        <a:lstStyle/>
        <a:p>
          <a:endParaRPr lang="en-US" sz="1400">
            <a:latin typeface="Segoe UI" panose="020B0502040204020203" pitchFamily="34" charset="0"/>
            <a:cs typeface="Segoe UI" panose="020B0502040204020203" pitchFamily="34" charset="0"/>
          </a:endParaRPr>
        </a:p>
      </dgm:t>
    </dgm:pt>
    <dgm:pt modelId="{614DEFE2-F39D-4746-A5DE-1D6FB47F6F57}" type="sibTrans" cxnId="{949548F0-848E-413E-828B-7489F047F04C}">
      <dgm:prSet/>
      <dgm:spPr/>
      <dgm:t>
        <a:bodyPr/>
        <a:lstStyle/>
        <a:p>
          <a:endParaRPr lang="en-US" sz="1400">
            <a:latin typeface="Segoe UI" panose="020B0502040204020203" pitchFamily="34" charset="0"/>
            <a:cs typeface="Segoe UI" panose="020B0502040204020203" pitchFamily="34" charset="0"/>
          </a:endParaRPr>
        </a:p>
      </dgm:t>
    </dgm:pt>
    <dgm:pt modelId="{D1600C61-5B18-4335-874D-7213F3EC9984}" type="pres">
      <dgm:prSet presAssocID="{95F60F96-AD7F-48F9-A337-52B047C88AD2}" presName="rootnode" presStyleCnt="0">
        <dgm:presLayoutVars>
          <dgm:chMax/>
          <dgm:chPref/>
          <dgm:dir/>
          <dgm:animLvl val="lvl"/>
        </dgm:presLayoutVars>
      </dgm:prSet>
      <dgm:spPr/>
      <dgm:t>
        <a:bodyPr/>
        <a:lstStyle/>
        <a:p>
          <a:endParaRPr lang="en-US"/>
        </a:p>
      </dgm:t>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5"/>
      <dgm:spPr/>
    </dgm:pt>
    <dgm:pt modelId="{F5F26FEB-CEC7-4A5A-90CD-9DEA208F73CC}" type="pres">
      <dgm:prSet presAssocID="{3149DEB9-4BE9-4918-9D3A-4524A6A0CC27}" presName="ParentText" presStyleLbl="node1" presStyleIdx="0" presStyleCnt="6" custScaleX="378420" custScaleY="121854">
        <dgm:presLayoutVars>
          <dgm:chMax val="1"/>
          <dgm:chPref val="1"/>
          <dgm:bulletEnabled val="1"/>
        </dgm:presLayoutVars>
      </dgm:prSet>
      <dgm:spPr/>
      <dgm:t>
        <a:bodyPr/>
        <a:lstStyle/>
        <a:p>
          <a:endParaRPr lang="en-US"/>
        </a:p>
      </dgm:t>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5"/>
      <dgm:spPr/>
    </dgm:pt>
    <dgm:pt modelId="{99B531EB-AC65-400E-A17C-5A763DA8A38F}" type="pres">
      <dgm:prSet presAssocID="{0B48E2DC-DC23-450C-A1F5-930B15E5CFA1}" presName="ParentText" presStyleLbl="node1" presStyleIdx="1" presStyleCnt="6" custScaleX="527824" custScaleY="146612" custLinFactNeighborX="-50949" custLinFactNeighborY="-5480">
        <dgm:presLayoutVars>
          <dgm:chMax val="1"/>
          <dgm:chPref val="1"/>
          <dgm:bulletEnabled val="1"/>
        </dgm:presLayoutVars>
      </dgm:prSet>
      <dgm:spPr/>
      <dgm:t>
        <a:bodyPr/>
        <a:lstStyle/>
        <a:p>
          <a:endParaRPr lang="en-US"/>
        </a:p>
      </dgm:t>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5" custLinFactNeighborY="0"/>
      <dgm:spPr/>
    </dgm:pt>
    <dgm:pt modelId="{EA4ABEC6-B080-41E3-98CF-5FCC5922CC16}" type="pres">
      <dgm:prSet presAssocID="{D5F73F09-4FAD-4410-AB39-A230B0046A45}" presName="ParentText" presStyleLbl="node1" presStyleIdx="2" presStyleCnt="6" custScaleX="584531" custScaleY="147380" custLinFactNeighborX="-71467" custLinFactNeighborY="-9139">
        <dgm:presLayoutVars>
          <dgm:chMax val="1"/>
          <dgm:chPref val="1"/>
          <dgm:bulletEnabled val="1"/>
        </dgm:presLayoutVars>
      </dgm:prSet>
      <dgm:spPr/>
      <dgm:t>
        <a:bodyPr/>
        <a:lstStyle/>
        <a:p>
          <a:endParaRPr lang="en-US"/>
        </a:p>
      </dgm:t>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5"/>
      <dgm:spPr/>
    </dgm:pt>
    <dgm:pt modelId="{1C5B7D4A-316A-4BB2-AF37-EE55E83F6900}" type="pres">
      <dgm:prSet presAssocID="{89CFF072-A1A0-4F09-9F67-EE4D236805D3}" presName="ParentText" presStyleLbl="node1" presStyleIdx="3" presStyleCnt="6" custScaleX="615259" custScaleY="140327" custLinFactX="-62682" custLinFactNeighborX="-100000" custLinFactNeighborY="-9659">
        <dgm:presLayoutVars>
          <dgm:chMax val="1"/>
          <dgm:chPref val="1"/>
          <dgm:bulletEnabled val="1"/>
        </dgm:presLayoutVars>
      </dgm:prSet>
      <dgm:spPr/>
      <dgm:t>
        <a:bodyPr/>
        <a:lstStyle/>
        <a:p>
          <a:endParaRPr lang="en-US"/>
        </a:p>
      </dgm:t>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0DC50F96-EACF-4910-9097-F68DA20060AE}" type="pres">
      <dgm:prSet presAssocID="{BB31EF55-2421-4B33-8411-9412C3865829}" presName="bentUpArrow1" presStyleLbl="alignImgPlace1" presStyleIdx="4" presStyleCnt="5"/>
      <dgm:spPr/>
    </dgm:pt>
    <dgm:pt modelId="{77A5EE82-C52F-409A-962F-FADD3502A9BB}" type="pres">
      <dgm:prSet presAssocID="{BB31EF55-2421-4B33-8411-9412C3865829}" presName="ParentText" presStyleLbl="node1" presStyleIdx="4" presStyleCnt="6" custScaleX="544518" custScaleY="110957" custLinFactX="-45508" custLinFactNeighborX="-100000" custLinFactNeighborY="2130">
        <dgm:presLayoutVars>
          <dgm:chMax val="1"/>
          <dgm:chPref val="1"/>
          <dgm:bulletEnabled val="1"/>
        </dgm:presLayoutVars>
      </dgm:prSet>
      <dgm:spPr/>
      <dgm:t>
        <a:bodyPr/>
        <a:lstStyle/>
        <a:p>
          <a:endParaRPr lang="en-US"/>
        </a:p>
      </dgm:t>
    </dgm:pt>
    <dgm:pt modelId="{D825E164-1A6E-489E-9A47-8AF3F11C736A}" type="pres">
      <dgm:prSet presAssocID="{BB31EF55-2421-4B33-8411-9412C3865829}" presName="ChildText" presStyleLbl="revTx" presStyleIdx="4" presStyleCnt="5">
        <dgm:presLayoutVars>
          <dgm:chMax val="0"/>
          <dgm:chPref val="0"/>
          <dgm:bulletEnabled val="1"/>
        </dgm:presLayoutVars>
      </dgm:prSet>
      <dgm:spPr/>
    </dgm:pt>
    <dgm:pt modelId="{4C25BCC8-AB36-4A34-B495-DBDFE9F6309A}" type="pres">
      <dgm:prSet presAssocID="{E3EC123A-3001-4F80-BECF-ABE0B2D32F0E}" presName="sibTrans" presStyleCnt="0"/>
      <dgm:spPr/>
    </dgm:pt>
    <dgm:pt modelId="{62347F87-F478-4E80-95D7-23893A9450B1}" type="pres">
      <dgm:prSet presAssocID="{782506A2-8DD4-4D67-8E0C-2C3A607BF5CB}" presName="composite" presStyleCnt="0"/>
      <dgm:spPr/>
    </dgm:pt>
    <dgm:pt modelId="{DC2A7709-8B16-436E-B186-FA6A0133B752}" type="pres">
      <dgm:prSet presAssocID="{782506A2-8DD4-4D67-8E0C-2C3A607BF5CB}" presName="ParentText" presStyleLbl="node1" presStyleIdx="5" presStyleCnt="6" custScaleX="399300" custScaleY="169241" custLinFactNeighborX="-7732" custLinFactNeighborY="23016">
        <dgm:presLayoutVars>
          <dgm:chMax val="1"/>
          <dgm:chPref val="1"/>
          <dgm:bulletEnabled val="1"/>
        </dgm:presLayoutVars>
      </dgm:prSet>
      <dgm:spPr/>
      <dgm:t>
        <a:bodyPr/>
        <a:lstStyle/>
        <a:p>
          <a:endParaRPr lang="en-US"/>
        </a:p>
      </dgm:t>
    </dgm:pt>
  </dgm:ptLst>
  <dgm:cxnLst>
    <dgm:cxn modelId="{7B631019-07DE-46C7-99CA-319769C16B8C}" type="presOf" srcId="{BB31EF55-2421-4B33-8411-9412C3865829}" destId="{77A5EE82-C52F-409A-962F-FADD3502A9BB}"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1E5BC495-0DD0-4420-80D8-78810D22C6CC}" type="presOf" srcId="{782506A2-8DD4-4D67-8E0C-2C3A607BF5CB}" destId="{DC2A7709-8B16-436E-B186-FA6A0133B752}"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E3DCC20B-D2D0-409C-A9D0-04A2D4FBEDA1}" type="presOf" srcId="{D5F73F09-4FAD-4410-AB39-A230B0046A45}" destId="{EA4ABEC6-B080-41E3-98CF-5FCC5922CC16}"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62055D9C-9256-4C62-98F6-7E5868D47AA2}" srcId="{95F60F96-AD7F-48F9-A337-52B047C88AD2}" destId="{D5F73F09-4FAD-4410-AB39-A230B0046A45}" srcOrd="2" destOrd="0" parTransId="{81B6CF74-0852-4796-8294-C2881F07C844}" sibTransId="{E5ECF4E5-827E-4E4C-84F2-C6C573E159C1}"/>
    <dgm:cxn modelId="{949548F0-848E-413E-828B-7489F047F04C}" srcId="{95F60F96-AD7F-48F9-A337-52B047C88AD2}" destId="{782506A2-8DD4-4D67-8E0C-2C3A607BF5CB}" srcOrd="5" destOrd="0" parTransId="{3C4C620E-D0DE-4654-B020-BAC931CE805F}" sibTransId="{614DEFE2-F39D-4746-A5DE-1D6FB47F6F57}"/>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341AE573-A947-4B15-9B2A-1A64B86709D0}" type="presOf" srcId="{0B48E2DC-DC23-450C-A1F5-930B15E5CFA1}" destId="{99B531EB-AC65-400E-A17C-5A763DA8A38F}" srcOrd="0" destOrd="0" presId="urn:microsoft.com/office/officeart/2005/8/layout/StepDownProcess"/>
    <dgm:cxn modelId="{17E93452-39BE-4DC7-BB38-2CBA19BB24D7}" type="presOf" srcId="{95F60F96-AD7F-48F9-A337-52B047C88AD2}" destId="{D1600C61-5B18-4335-874D-7213F3EC9984}"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E209F326-8DD9-444C-BE06-4A32251172F6}" type="presParOf" srcId="{44505696-04B5-4A64-8494-D476D8093891}" destId="{0DC50F96-EACF-4910-9097-F68DA20060AE}" srcOrd="0" destOrd="0" presId="urn:microsoft.com/office/officeart/2005/8/layout/StepDownProcess"/>
    <dgm:cxn modelId="{D35420B6-DED6-4107-95DE-9BA9FBD1C539}" type="presParOf" srcId="{44505696-04B5-4A64-8494-D476D8093891}" destId="{77A5EE82-C52F-409A-962F-FADD3502A9BB}" srcOrd="1" destOrd="0" presId="urn:microsoft.com/office/officeart/2005/8/layout/StepDownProcess"/>
    <dgm:cxn modelId="{D68895B7-B328-455D-A18E-EB4DDCC09B74}" type="presParOf" srcId="{44505696-04B5-4A64-8494-D476D8093891}" destId="{D825E164-1A6E-489E-9A47-8AF3F11C736A}" srcOrd="2" destOrd="0" presId="urn:microsoft.com/office/officeart/2005/8/layout/StepDownProcess"/>
    <dgm:cxn modelId="{15001EB2-2756-474F-9C22-DDD616344880}" type="presParOf" srcId="{D1600C61-5B18-4335-874D-7213F3EC9984}" destId="{4C25BCC8-AB36-4A34-B495-DBDFE9F6309A}" srcOrd="9" destOrd="0" presId="urn:microsoft.com/office/officeart/2005/8/layout/StepDownProcess"/>
    <dgm:cxn modelId="{242BA9CC-68FD-4BC1-A3AA-006946ADEDCA}" type="presParOf" srcId="{D1600C61-5B18-4335-874D-7213F3EC9984}" destId="{62347F87-F478-4E80-95D7-23893A9450B1}" srcOrd="10" destOrd="0" presId="urn:microsoft.com/office/officeart/2005/8/layout/StepDownProcess"/>
    <dgm:cxn modelId="{28E64FCC-B838-4E36-A680-535B058850BB}" type="presParOf" srcId="{62347F87-F478-4E80-95D7-23893A9450B1}" destId="{DC2A7709-8B16-436E-B186-FA6A0133B752}"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مفهوم النظرية وتاريخ نشأتها</a:t>
          </a:r>
          <a:endParaRPr lang="en-US" sz="2000" kern="1200" dirty="0">
            <a:latin typeface="Segoe UI" panose="020B0502040204020203" pitchFamily="34" charset="0"/>
            <a:cs typeface="Segoe UI" panose="020B0502040204020203" pitchFamily="34" charset="0"/>
          </a:endParaRPr>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أنواع النظريات بشكل عام</a:t>
          </a:r>
          <a:endParaRPr lang="en-US" sz="2000" kern="1200" dirty="0">
            <a:latin typeface="Segoe UI" panose="020B0502040204020203" pitchFamily="34" charset="0"/>
            <a:cs typeface="Segoe UI" panose="020B0502040204020203" pitchFamily="34" charset="0"/>
          </a:endParaRPr>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نظريات التعلم</a:t>
          </a:r>
          <a:endParaRPr lang="en-US" sz="2000" kern="1200" dirty="0">
            <a:latin typeface="Segoe UI" panose="020B0502040204020203" pitchFamily="34" charset="0"/>
            <a:cs typeface="Segoe UI" panose="020B0502040204020203" pitchFamily="34" charset="0"/>
          </a:endParaRPr>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نظريات السياسات التعليمية</a:t>
          </a:r>
          <a:endParaRPr lang="en-US" sz="2000" kern="1200" dirty="0">
            <a:latin typeface="Segoe UI" panose="020B0502040204020203" pitchFamily="34" charset="0"/>
            <a:cs typeface="Segoe UI" panose="020B0502040204020203" pitchFamily="34" charset="0"/>
          </a:endParaRPr>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أبعاد السياسات </a:t>
          </a:r>
          <a:r>
            <a:rPr lang="ar-JO" sz="2000" kern="1200" dirty="0">
              <a:latin typeface="Segoe UI" panose="020B0502040204020203" pitchFamily="34" charset="0"/>
              <a:cs typeface="Segoe UI" panose="020B0502040204020203" pitchFamily="34" charset="0"/>
            </a:rPr>
            <a:t>التعليمية</a:t>
          </a:r>
          <a:endParaRPr lang="en-US" sz="1600" kern="1200" dirty="0">
            <a:latin typeface="Segoe UI" panose="020B0502040204020203" pitchFamily="34" charset="0"/>
            <a:cs typeface="Segoe UI" panose="020B0502040204020203" pitchFamily="34" charset="0"/>
          </a:endParaRPr>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984966" y="923120"/>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3174" y="320569"/>
          <a:ext cx="2397766" cy="576421"/>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ar-JO" sz="1400" b="1" kern="1200" dirty="0">
              <a:latin typeface="Segoe UI" panose="020B0502040204020203" pitchFamily="34" charset="0"/>
              <a:cs typeface="Segoe UI" panose="020B0502040204020203" pitchFamily="34" charset="0"/>
            </a:rPr>
            <a:t>المدخل الاقتصادي للتعليم</a:t>
          </a:r>
          <a:endParaRPr lang="en-US" sz="1400" b="1" kern="1200" dirty="0">
            <a:latin typeface="Segoe UI" panose="020B0502040204020203" pitchFamily="34" charset="0"/>
            <a:cs typeface="Segoe UI" panose="020B0502040204020203" pitchFamily="34" charset="0"/>
          </a:endParaRPr>
        </a:p>
      </dsp:txBody>
      <dsp:txXfrm>
        <a:off x="31318" y="348713"/>
        <a:ext cx="2341478" cy="520133"/>
      </dsp:txXfrm>
    </dsp:sp>
    <dsp:sp modelId="{89960AC2-0694-4799-87D3-3CEE9BDADCE4}">
      <dsp:nvSpPr>
        <dsp:cNvPr id="0" name=""/>
        <dsp:cNvSpPr/>
      </dsp:nvSpPr>
      <dsp:spPr>
        <a:xfrm>
          <a:off x="2646727" y="428170"/>
          <a:ext cx="1975211" cy="358470"/>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770483" y="1531786"/>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992534" y="979791"/>
          <a:ext cx="3344429" cy="66441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711200">
            <a:lnSpc>
              <a:spcPct val="90000"/>
            </a:lnSpc>
            <a:spcBef>
              <a:spcPct val="0"/>
            </a:spcBef>
            <a:spcAft>
              <a:spcPct val="35000"/>
            </a:spcAft>
            <a:buNone/>
          </a:pPr>
          <a:r>
            <a:rPr lang="ar-JO" sz="1400" b="1" kern="1200" dirty="0">
              <a:solidFill>
                <a:prstClr val="white"/>
              </a:solidFill>
              <a:latin typeface="Segoe UI" panose="020B0502040204020203" pitchFamily="34" charset="0"/>
              <a:ea typeface="+mn-ea"/>
              <a:cs typeface="Segoe UI" panose="020B0502040204020203" pitchFamily="34" charset="0"/>
            </a:rPr>
            <a:t>مفهوم اقتصاديات التعليم</a:t>
          </a:r>
          <a:endParaRPr lang="en-US" sz="1400" b="1" kern="1200" dirty="0">
            <a:solidFill>
              <a:prstClr val="white"/>
            </a:solidFill>
            <a:latin typeface="Segoe UI" panose="020B0502040204020203" pitchFamily="34" charset="0"/>
            <a:ea typeface="+mn-ea"/>
            <a:cs typeface="Segoe UI" panose="020B0502040204020203" pitchFamily="34" charset="0"/>
          </a:endParaRPr>
        </a:p>
      </dsp:txBody>
      <dsp:txXfrm>
        <a:off x="1024974" y="1012231"/>
        <a:ext cx="3279549" cy="599535"/>
      </dsp:txXfrm>
    </dsp:sp>
    <dsp:sp modelId="{6EDD9BAD-0086-421D-8F3A-65C576AA67DC}">
      <dsp:nvSpPr>
        <dsp:cNvPr id="0" name=""/>
        <dsp:cNvSpPr/>
      </dsp:nvSpPr>
      <dsp:spPr>
        <a:xfrm>
          <a:off x="3304388" y="1156845"/>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262325" y="2059292"/>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174713" y="1725544"/>
          <a:ext cx="3703739" cy="50209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ar-JO" sz="1400" b="1" kern="1200" dirty="0">
              <a:latin typeface="Segoe UI" panose="020B0502040204020203" pitchFamily="34" charset="0"/>
              <a:cs typeface="Segoe UI" panose="020B0502040204020203" pitchFamily="34" charset="0"/>
            </a:rPr>
            <a:t>نشوء وتطور اقتصاديات التعليم</a:t>
          </a:r>
          <a:endParaRPr lang="en-US" sz="1400" b="1" kern="1200" dirty="0">
            <a:latin typeface="Segoe UI" panose="020B0502040204020203" pitchFamily="34" charset="0"/>
            <a:cs typeface="Segoe UI" panose="020B0502040204020203" pitchFamily="34" charset="0"/>
          </a:endParaRPr>
        </a:p>
      </dsp:txBody>
      <dsp:txXfrm>
        <a:off x="2199228" y="1750059"/>
        <a:ext cx="3654709" cy="453067"/>
      </dsp:txXfrm>
    </dsp:sp>
    <dsp:sp modelId="{C7E54DB4-5269-4080-9D9F-A5B297E1FEC0}">
      <dsp:nvSpPr>
        <dsp:cNvPr id="0" name=""/>
        <dsp:cNvSpPr/>
      </dsp:nvSpPr>
      <dsp:spPr>
        <a:xfrm>
          <a:off x="4796229" y="1684351"/>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671861" y="2600204"/>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001802" y="2322785"/>
          <a:ext cx="3898439" cy="52890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ar-JO" sz="1400" b="1" kern="1200" dirty="0">
              <a:latin typeface="Segoe UI" panose="020B0502040204020203" pitchFamily="34" charset="0"/>
              <a:cs typeface="Segoe UI" panose="020B0502040204020203" pitchFamily="34" charset="0"/>
            </a:rPr>
            <a:t>مجالات البحث في اقتصاديات التعليم</a:t>
          </a:r>
          <a:endParaRPr lang="en-US" sz="1400" kern="1200" dirty="0">
            <a:latin typeface="Segoe UI" panose="020B0502040204020203" pitchFamily="34" charset="0"/>
            <a:cs typeface="Segoe UI" panose="020B0502040204020203" pitchFamily="34" charset="0"/>
          </a:endParaRPr>
        </a:p>
      </dsp:txBody>
      <dsp:txXfrm>
        <a:off x="3027626" y="2348609"/>
        <a:ext cx="3846791" cy="477259"/>
      </dsp:txXfrm>
    </dsp:sp>
    <dsp:sp modelId="{228855C6-F372-45F0-939A-45180865521C}">
      <dsp:nvSpPr>
        <dsp:cNvPr id="0" name=""/>
        <dsp:cNvSpPr/>
      </dsp:nvSpPr>
      <dsp:spPr>
        <a:xfrm>
          <a:off x="6205766" y="2225263"/>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0DC50F96-EACF-4910-9097-F68DA20060AE}">
      <dsp:nvSpPr>
        <dsp:cNvPr id="0" name=""/>
        <dsp:cNvSpPr/>
      </dsp:nvSpPr>
      <dsp:spPr>
        <a:xfrm rot="5400000">
          <a:off x="6759931" y="3165141"/>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A5EE82-C52F-409A-962F-FADD3502A9BB}">
      <dsp:nvSpPr>
        <dsp:cNvPr id="0" name=""/>
        <dsp:cNvSpPr/>
      </dsp:nvSpPr>
      <dsp:spPr>
        <a:xfrm>
          <a:off x="4469904" y="2998535"/>
          <a:ext cx="3450206" cy="57695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buNone/>
          </a:pPr>
          <a:r>
            <a:rPr lang="ar-JO" sz="1400" b="1" kern="1200" dirty="0">
              <a:latin typeface="Segoe UI" panose="020B0502040204020203" pitchFamily="34" charset="0"/>
              <a:cs typeface="Segoe UI" panose="020B0502040204020203" pitchFamily="34" charset="0"/>
            </a:rPr>
            <a:t>العائد والاستهلاك والتكلفة في التعليم</a:t>
          </a:r>
          <a:endParaRPr lang="en-US" sz="1400" kern="1200" dirty="0">
            <a:latin typeface="Segoe UI" panose="020B0502040204020203" pitchFamily="34" charset="0"/>
            <a:cs typeface="Segoe UI" panose="020B0502040204020203" pitchFamily="34" charset="0"/>
          </a:endParaRPr>
        </a:p>
      </dsp:txBody>
      <dsp:txXfrm>
        <a:off x="4498074" y="3026705"/>
        <a:ext cx="3393866" cy="520618"/>
      </dsp:txXfrm>
    </dsp:sp>
    <dsp:sp modelId="{D825E164-1A6E-489E-9A47-8AF3F11C736A}">
      <dsp:nvSpPr>
        <dsp:cNvPr id="0" name=""/>
        <dsp:cNvSpPr/>
      </dsp:nvSpPr>
      <dsp:spPr>
        <a:xfrm>
          <a:off x="7293835" y="2790200"/>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DC2A7709-8B16-436E-B186-FA6A0133B752}">
      <dsp:nvSpPr>
        <dsp:cNvPr id="0" name=""/>
        <dsp:cNvSpPr/>
      </dsp:nvSpPr>
      <dsp:spPr>
        <a:xfrm>
          <a:off x="6567280" y="3620504"/>
          <a:ext cx="2530067" cy="44351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ar-JO" sz="1400" b="1" kern="1200" dirty="0">
              <a:latin typeface="Segoe UI" panose="020B0502040204020203" pitchFamily="34" charset="0"/>
              <a:cs typeface="Segoe UI" panose="020B0502040204020203" pitchFamily="34" charset="0"/>
            </a:rPr>
            <a:t>تمويل</a:t>
          </a:r>
          <a:r>
            <a:rPr lang="ar-JO" sz="1400" b="0" kern="1200" dirty="0">
              <a:latin typeface="Segoe UI" panose="020B0502040204020203" pitchFamily="34" charset="0"/>
              <a:cs typeface="Segoe UI" panose="020B0502040204020203" pitchFamily="34" charset="0"/>
            </a:rPr>
            <a:t> </a:t>
          </a:r>
          <a:r>
            <a:rPr lang="ar-JO" sz="1400" b="1" kern="1200" dirty="0">
              <a:latin typeface="Segoe UI" panose="020B0502040204020203" pitchFamily="34" charset="0"/>
              <a:cs typeface="Segoe UI" panose="020B0502040204020203" pitchFamily="34" charset="0"/>
            </a:rPr>
            <a:t>التعليم</a:t>
          </a:r>
          <a:endParaRPr lang="en-US" sz="1400" b="1" kern="1200" dirty="0">
            <a:latin typeface="Segoe UI" panose="020B0502040204020203" pitchFamily="34" charset="0"/>
            <a:cs typeface="Segoe UI" panose="020B0502040204020203" pitchFamily="34" charset="0"/>
          </a:endParaRPr>
        </a:p>
      </dsp:txBody>
      <dsp:txXfrm>
        <a:off x="6588935" y="3642159"/>
        <a:ext cx="2486757" cy="4002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1041631" y="480214"/>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67447" y="18119"/>
          <a:ext cx="2379185" cy="53625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ar-JO" sz="1400" b="1" kern="1200" dirty="0">
              <a:latin typeface="Segoe UI" panose="020B0502040204020203" pitchFamily="34" charset="0"/>
              <a:cs typeface="Segoe UI" panose="020B0502040204020203" pitchFamily="34" charset="0"/>
            </a:rPr>
            <a:t>المدخل الاقتصادي للتعليم</a:t>
          </a:r>
          <a:endParaRPr lang="en-US" sz="1400" b="1" kern="1200" dirty="0">
            <a:latin typeface="Segoe UI" panose="020B0502040204020203" pitchFamily="34" charset="0"/>
            <a:cs typeface="Segoe UI" panose="020B0502040204020203" pitchFamily="34" charset="0"/>
          </a:endParaRPr>
        </a:p>
      </dsp:txBody>
      <dsp:txXfrm>
        <a:off x="93630" y="44302"/>
        <a:ext cx="2326819" cy="483889"/>
      </dsp:txXfrm>
    </dsp:sp>
    <dsp:sp modelId="{89960AC2-0694-4799-87D3-3CEE9BDADCE4}">
      <dsp:nvSpPr>
        <dsp:cNvPr id="0" name=""/>
        <dsp:cNvSpPr/>
      </dsp:nvSpPr>
      <dsp:spPr>
        <a:xfrm>
          <a:off x="2690515" y="0"/>
          <a:ext cx="1959904" cy="355692"/>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813311" y="1077134"/>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049141" y="536446"/>
          <a:ext cx="3318511" cy="64521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711200">
            <a:lnSpc>
              <a:spcPct val="90000"/>
            </a:lnSpc>
            <a:spcBef>
              <a:spcPct val="0"/>
            </a:spcBef>
            <a:spcAft>
              <a:spcPct val="35000"/>
            </a:spcAft>
            <a:buNone/>
          </a:pPr>
          <a:r>
            <a:rPr lang="ar-JO" sz="1400" b="1" kern="1200" dirty="0">
              <a:solidFill>
                <a:prstClr val="white"/>
              </a:solidFill>
              <a:latin typeface="Segoe UI" panose="020B0502040204020203" pitchFamily="34" charset="0"/>
              <a:ea typeface="+mn-ea"/>
              <a:cs typeface="Segoe UI" panose="020B0502040204020203" pitchFamily="34" charset="0"/>
            </a:rPr>
            <a:t>مفهوم اقتصاديات التعليم</a:t>
          </a:r>
          <a:endParaRPr lang="en-US" sz="1400" b="1" kern="1200" dirty="0">
            <a:solidFill>
              <a:prstClr val="white"/>
            </a:solidFill>
            <a:latin typeface="Segoe UI" panose="020B0502040204020203" pitchFamily="34" charset="0"/>
            <a:ea typeface="+mn-ea"/>
            <a:cs typeface="Segoe UI" panose="020B0502040204020203" pitchFamily="34" charset="0"/>
          </a:endParaRPr>
        </a:p>
      </dsp:txBody>
      <dsp:txXfrm>
        <a:off x="1080643" y="567948"/>
        <a:ext cx="3255507" cy="582206"/>
      </dsp:txXfrm>
    </dsp:sp>
    <dsp:sp modelId="{6EDD9BAD-0086-421D-8F3A-65C576AA67DC}">
      <dsp:nvSpPr>
        <dsp:cNvPr id="0" name=""/>
        <dsp:cNvSpPr/>
      </dsp:nvSpPr>
      <dsp:spPr>
        <a:xfrm>
          <a:off x="3343078" y="705099"/>
          <a:ext cx="457267" cy="355692"/>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293592" y="1675745"/>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222158" y="1117264"/>
          <a:ext cx="3675036" cy="64859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ar-JO" sz="1400" b="1" kern="1200" dirty="0">
              <a:latin typeface="Segoe UI" panose="020B0502040204020203" pitchFamily="34" charset="0"/>
              <a:cs typeface="Segoe UI" panose="020B0502040204020203" pitchFamily="34" charset="0"/>
            </a:rPr>
            <a:t>نشوء وتطور اقتصاديات التعليم</a:t>
          </a:r>
          <a:endParaRPr lang="en-US" sz="1400" b="1" kern="1200" dirty="0">
            <a:latin typeface="Segoe UI" panose="020B0502040204020203" pitchFamily="34" charset="0"/>
            <a:cs typeface="Segoe UI" panose="020B0502040204020203" pitchFamily="34" charset="0"/>
          </a:endParaRPr>
        </a:p>
      </dsp:txBody>
      <dsp:txXfrm>
        <a:off x="2253825" y="1148931"/>
        <a:ext cx="3611702" cy="585256"/>
      </dsp:txXfrm>
    </dsp:sp>
    <dsp:sp modelId="{C7E54DB4-5269-4080-9D9F-A5B297E1FEC0}">
      <dsp:nvSpPr>
        <dsp:cNvPr id="0" name=""/>
        <dsp:cNvSpPr/>
      </dsp:nvSpPr>
      <dsp:spPr>
        <a:xfrm>
          <a:off x="4823359" y="1303710"/>
          <a:ext cx="457267" cy="355692"/>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692205" y="2258836"/>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2950693" y="1713586"/>
          <a:ext cx="3868228" cy="617551"/>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ar-JO" sz="1400" b="1" kern="1200" dirty="0">
              <a:latin typeface="Segoe UI" panose="020B0502040204020203" pitchFamily="34" charset="0"/>
              <a:cs typeface="Segoe UI" panose="020B0502040204020203" pitchFamily="34" charset="0"/>
            </a:rPr>
            <a:t>مجالات البحث في اقتصاديات التعليم</a:t>
          </a:r>
          <a:endParaRPr lang="en-US" sz="1400" kern="1200" dirty="0">
            <a:latin typeface="Segoe UI" panose="020B0502040204020203" pitchFamily="34" charset="0"/>
            <a:cs typeface="Segoe UI" panose="020B0502040204020203" pitchFamily="34" charset="0"/>
          </a:endParaRPr>
        </a:p>
      </dsp:txBody>
      <dsp:txXfrm>
        <a:off x="2980845" y="1743738"/>
        <a:ext cx="3807924" cy="557247"/>
      </dsp:txXfrm>
    </dsp:sp>
    <dsp:sp modelId="{228855C6-F372-45F0-939A-45180865521C}">
      <dsp:nvSpPr>
        <dsp:cNvPr id="0" name=""/>
        <dsp:cNvSpPr/>
      </dsp:nvSpPr>
      <dsp:spPr>
        <a:xfrm>
          <a:off x="6221972" y="1886801"/>
          <a:ext cx="457267" cy="355692"/>
        </a:xfrm>
        <a:prstGeom prst="rect">
          <a:avLst/>
        </a:prstGeom>
        <a:noFill/>
        <a:ln>
          <a:noFill/>
        </a:ln>
        <a:effectLst/>
      </dsp:spPr>
      <dsp:style>
        <a:lnRef idx="0">
          <a:scrgbClr r="0" g="0" b="0"/>
        </a:lnRef>
        <a:fillRef idx="0">
          <a:scrgbClr r="0" g="0" b="0"/>
        </a:fillRef>
        <a:effectRef idx="0">
          <a:scrgbClr r="0" g="0" b="0"/>
        </a:effectRef>
        <a:fontRef idx="minor"/>
      </dsp:style>
    </dsp:sp>
    <dsp:sp modelId="{0DC50F96-EACF-4910-9097-F68DA20060AE}">
      <dsp:nvSpPr>
        <dsp:cNvPr id="0" name=""/>
        <dsp:cNvSpPr/>
      </dsp:nvSpPr>
      <dsp:spPr>
        <a:xfrm rot="5400000">
          <a:off x="6771843" y="2777301"/>
          <a:ext cx="373477" cy="425190"/>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A5EE82-C52F-409A-962F-FADD3502A9BB}">
      <dsp:nvSpPr>
        <dsp:cNvPr id="0" name=""/>
        <dsp:cNvSpPr/>
      </dsp:nvSpPr>
      <dsp:spPr>
        <a:xfrm>
          <a:off x="4360686" y="2348559"/>
          <a:ext cx="3423468" cy="48830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buNone/>
          </a:pPr>
          <a:r>
            <a:rPr lang="ar-JO" sz="1400" b="1" kern="1200" dirty="0">
              <a:latin typeface="Segoe UI" panose="020B0502040204020203" pitchFamily="34" charset="0"/>
              <a:cs typeface="Segoe UI" panose="020B0502040204020203" pitchFamily="34" charset="0"/>
            </a:rPr>
            <a:t>العائد والاستهلاك والتكلفة في التعليم</a:t>
          </a:r>
          <a:endParaRPr lang="en-US" sz="1400" kern="1200" dirty="0">
            <a:latin typeface="Segoe UI" panose="020B0502040204020203" pitchFamily="34" charset="0"/>
            <a:cs typeface="Segoe UI" panose="020B0502040204020203" pitchFamily="34" charset="0"/>
          </a:endParaRPr>
        </a:p>
      </dsp:txBody>
      <dsp:txXfrm>
        <a:off x="4384527" y="2372400"/>
        <a:ext cx="3375786" cy="440618"/>
      </dsp:txXfrm>
    </dsp:sp>
    <dsp:sp modelId="{D825E164-1A6E-489E-9A47-8AF3F11C736A}">
      <dsp:nvSpPr>
        <dsp:cNvPr id="0" name=""/>
        <dsp:cNvSpPr/>
      </dsp:nvSpPr>
      <dsp:spPr>
        <a:xfrm>
          <a:off x="7301609" y="2405266"/>
          <a:ext cx="457267" cy="355692"/>
        </a:xfrm>
        <a:prstGeom prst="rect">
          <a:avLst/>
        </a:prstGeom>
        <a:noFill/>
        <a:ln>
          <a:noFill/>
        </a:ln>
        <a:effectLst/>
      </dsp:spPr>
      <dsp:style>
        <a:lnRef idx="0">
          <a:scrgbClr r="0" g="0" b="0"/>
        </a:lnRef>
        <a:fillRef idx="0">
          <a:scrgbClr r="0" g="0" b="0"/>
        </a:fillRef>
        <a:effectRef idx="0">
          <a:scrgbClr r="0" g="0" b="0"/>
        </a:effectRef>
        <a:fontRef idx="minor"/>
      </dsp:style>
    </dsp:sp>
    <dsp:sp modelId="{DC2A7709-8B16-436E-B186-FA6A0133B752}">
      <dsp:nvSpPr>
        <dsp:cNvPr id="0" name=""/>
        <dsp:cNvSpPr/>
      </dsp:nvSpPr>
      <dsp:spPr>
        <a:xfrm>
          <a:off x="6528922" y="2875770"/>
          <a:ext cx="2510460" cy="74479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ar-JO" sz="1400" b="1" kern="1200" dirty="0">
              <a:latin typeface="Segoe UI" panose="020B0502040204020203" pitchFamily="34" charset="0"/>
              <a:cs typeface="Segoe UI" panose="020B0502040204020203" pitchFamily="34" charset="0"/>
            </a:rPr>
            <a:t>تمويل</a:t>
          </a:r>
          <a:r>
            <a:rPr lang="ar-JO" sz="1400" b="0" kern="1200" dirty="0">
              <a:latin typeface="Segoe UI" panose="020B0502040204020203" pitchFamily="34" charset="0"/>
              <a:cs typeface="Segoe UI" panose="020B0502040204020203" pitchFamily="34" charset="0"/>
            </a:rPr>
            <a:t> </a:t>
          </a:r>
          <a:r>
            <a:rPr lang="ar-JO" sz="1400" b="1" kern="1200" dirty="0">
              <a:latin typeface="Segoe UI" panose="020B0502040204020203" pitchFamily="34" charset="0"/>
              <a:cs typeface="Segoe UI" panose="020B0502040204020203" pitchFamily="34" charset="0"/>
            </a:rPr>
            <a:t>التعليم</a:t>
          </a:r>
          <a:endParaRPr lang="en-US" sz="1400" b="1" kern="1200" dirty="0">
            <a:latin typeface="Segoe UI" panose="020B0502040204020203" pitchFamily="34" charset="0"/>
            <a:cs typeface="Segoe UI" panose="020B0502040204020203" pitchFamily="34" charset="0"/>
          </a:endParaRPr>
        </a:p>
      </dsp:txBody>
      <dsp:txXfrm>
        <a:off x="6565286" y="2912134"/>
        <a:ext cx="2437732" cy="672068"/>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E8DF744-AB4A-4A0F-92CE-6DEBABF2DA97}" type="datetimeFigureOut">
              <a:rPr lang="en-US" smtClean="0"/>
              <a:t>2/28/2026</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16287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5506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622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9476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6108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6504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4600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1556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432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5720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0924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710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7652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51542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8298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468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90454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2980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2540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93950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6058967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0883547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0466973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3039103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4207990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094489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098509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118624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812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27847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64312467"/>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662" r:id="rId19"/>
    <p:sldLayoutId id="2147483664" r:id="rId20"/>
    <p:sldLayoutId id="2147483667" r:id="rId21"/>
    <p:sldLayoutId id="2147483687" r:id="rId22"/>
    <p:sldLayoutId id="2147483688" r:id="rId23"/>
    <p:sldLayoutId id="2147483689" r:id="rId24"/>
    <p:sldLayoutId id="2147483690" r:id="rId25"/>
    <p:sldLayoutId id="2147483691" r:id="rId26"/>
    <p:sldLayoutId id="2147483692" r:id="rId27"/>
    <p:sldLayoutId id="2147483693" r:id="rId28"/>
    <p:sldLayoutId id="2147483694" r:id="rId29"/>
    <p:sldLayoutId id="2147483695" r:id="rId30"/>
    <p:sldLayoutId id="2147483696" r:id="rId3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0.png"/></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startimes.com/?t=24455505" TargetMode="Externa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05122" y="5371453"/>
            <a:ext cx="1098378"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ELD</a:t>
            </a:r>
            <a:r>
              <a:rPr kumimoji="0" lang="ar-JO"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a:t>
            </a:r>
            <a:r>
              <a:rPr kumimoji="0" lang="en-US" sz="20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Prepared by Dr. </a:t>
            </a:r>
            <a:r>
              <a:rPr kumimoji="0" lang="en-US" sz="2400" b="1" i="0" u="none" strike="noStrike" kern="1200" cap="none" spc="0" normalizeH="0" baseline="0" noProof="0" dirty="0" err="1">
                <a:ln>
                  <a:noFill/>
                </a:ln>
                <a:solidFill>
                  <a:prstClr val="black"/>
                </a:solidFill>
                <a:effectLst/>
                <a:uLnTx/>
                <a:uFillTx/>
                <a:latin typeface="Segoe UI" panose="020B0502040204020203" pitchFamily="34" charset="0"/>
                <a:cs typeface="Segoe UI" panose="020B0502040204020203" pitchFamily="34" charset="0"/>
              </a:rPr>
              <a:t>Eman</a:t>
            </a:r>
            <a:r>
              <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rPr>
              <a:t>المحاضرة </a:t>
            </a:r>
            <a:r>
              <a:rPr lang="ar-JO" b="1" dirty="0">
                <a:solidFill>
                  <a:prstClr val="white"/>
                </a:solidFill>
                <a:latin typeface="Segoe UI" panose="020B0502040204020203" pitchFamily="34" charset="0"/>
                <a:cs typeface="Segoe UI" panose="020B0502040204020203" pitchFamily="34" charset="0"/>
              </a:rPr>
              <a:t>الخامسة</a:t>
            </a:r>
            <a:endParaRPr kumimoji="0" lang="en-US" b="1"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extLst mod="1">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03860" y="8872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Segoe UI" panose="020B0502040204020203" pitchFamily="34" charset="0"/>
              <a:cs typeface="Segoe UI" panose="020B0502040204020203" pitchFamily="34"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314596" y="5109479"/>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المداخل الاقتصادية لصنع السياسات التعليمية</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rPr>
              <a:t>Dr. </a:t>
            </a:r>
            <a:r>
              <a:rPr kumimoji="0" lang="en-US" sz="2800" b="1" i="0" u="none" strike="noStrike" kern="1200" cap="none" spc="0" normalizeH="0" baseline="0" noProof="0" dirty="0" err="1">
                <a:ln>
                  <a:noFill/>
                </a:ln>
                <a:solidFill>
                  <a:srgbClr val="00B0F0"/>
                </a:solidFill>
                <a:effectLst/>
                <a:uLnTx/>
                <a:uFillTx/>
                <a:latin typeface="Alexandria" pitchFamily="2" charset="-78"/>
                <a:cs typeface="Alexandria" pitchFamily="2" charset="-78"/>
              </a:rPr>
              <a:t>Eman</a:t>
            </a:r>
            <a:r>
              <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rPr>
              <a:t> </a:t>
            </a:r>
            <a:r>
              <a:rPr kumimoji="0" lang="en-US" sz="2800" b="1" i="0" u="none" strike="noStrike" kern="1200" cap="none" spc="0" normalizeH="0" baseline="0" noProof="0" dirty="0" err="1">
                <a:ln>
                  <a:noFill/>
                </a:ln>
                <a:solidFill>
                  <a:srgbClr val="00B0F0"/>
                </a:solidFill>
                <a:effectLst/>
                <a:uLnTx/>
                <a:uFillTx/>
                <a:latin typeface="Alexandria" pitchFamily="2" charset="-78"/>
                <a:cs typeface="Alexandria" pitchFamily="2" charset="-78"/>
              </a:rPr>
              <a:t>ALmasri</a:t>
            </a:r>
            <a:endPar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endPar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646472" y="5189220"/>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ELD721 </a:t>
            </a:r>
            <a:r>
              <a:rPr kumimoji="0" lang="ar-JO"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5</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xmlns="" id="{31E81D18-4E67-B9BC-825A-8CA299F8C8ED}"/>
              </a:ext>
            </a:extLst>
          </p:cNvPr>
          <p:cNvSpPr txBox="1"/>
          <p:nvPr/>
        </p:nvSpPr>
        <p:spPr>
          <a:xfrm>
            <a:off x="4496127" y="4697696"/>
            <a:ext cx="3407464" cy="400110"/>
          </a:xfrm>
          <a:prstGeom prst="rect">
            <a:avLst/>
          </a:prstGeom>
          <a:noFill/>
        </p:spPr>
        <p:txBody>
          <a:bodyPr wrap="square" rtlCol="0">
            <a:spAutoFit/>
          </a:bodyPr>
          <a:lstStyle/>
          <a:p>
            <a:r>
              <a:rPr lang="ar-JO" sz="2000" b="1" dirty="0">
                <a:solidFill>
                  <a:srgbClr val="00B0F0"/>
                </a:solidFill>
                <a:latin typeface="Segoe UI" panose="020B0502040204020203" pitchFamily="34" charset="0"/>
                <a:cs typeface="Segoe UI" panose="020B0502040204020203" pitchFamily="34" charset="0"/>
              </a:rPr>
              <a:t>المحاضرة الخامسة</a:t>
            </a:r>
            <a:endParaRPr lang="en-US" sz="2000" b="1" dirty="0">
              <a:solidFill>
                <a:srgbClr val="00B0F0"/>
              </a:solidFill>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0711CE99-2F2A-160F-E15D-777691FD1BFE}"/>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80853A8-46F5-F025-B64E-ECA8E25C5DC5}"/>
              </a:ext>
            </a:extLst>
          </p:cNvPr>
          <p:cNvSpPr txBox="1"/>
          <p:nvPr/>
        </p:nvSpPr>
        <p:spPr>
          <a:xfrm>
            <a:off x="3211286" y="1470324"/>
            <a:ext cx="5769424" cy="461665"/>
          </a:xfrm>
          <a:prstGeom prst="rect">
            <a:avLst/>
          </a:prstGeom>
          <a:noFill/>
        </p:spPr>
        <p:txBody>
          <a:bodyPr wrap="square" rtlCol="0">
            <a:spAutoFit/>
          </a:bodyPr>
          <a:lstStyle/>
          <a:p>
            <a:pPr algn="ctr"/>
            <a:r>
              <a:rPr lang="ar-JO" altLang="en-US" sz="2400" b="1" dirty="0">
                <a:solidFill>
                  <a:srgbClr val="00B0F0"/>
                </a:solidFill>
                <a:latin typeface="Segoe UI" panose="020B0502040204020203" pitchFamily="34" charset="0"/>
                <a:cs typeface="Segoe UI" panose="020B0502040204020203" pitchFamily="34" charset="0"/>
              </a:rPr>
              <a:t>نتاجات المحاضرة السابقة</a:t>
            </a:r>
            <a:endParaRPr lang="ar-JO" altLang="en-US" sz="2400" b="1" u="sng" dirty="0">
              <a:solidFill>
                <a:srgbClr val="00B0F0"/>
              </a:solidFill>
              <a:latin typeface="Segoe UI" panose="020B0502040204020203" pitchFamily="34" charset="0"/>
              <a:cs typeface="Segoe UI" panose="020B0502040204020203" pitchFamily="34" charset="0"/>
            </a:endParaRPr>
          </a:p>
        </p:txBody>
      </p:sp>
      <p:graphicFrame>
        <p:nvGraphicFramePr>
          <p:cNvPr id="4" name="Diagram 3">
            <a:extLst>
              <a:ext uri="{FF2B5EF4-FFF2-40B4-BE49-F238E27FC236}">
                <a16:creationId xmlns:a16="http://schemas.microsoft.com/office/drawing/2014/main" xmlns="" id="{1A59E8D7-3AF8-47AB-E297-064B1DB7F91E}"/>
              </a:ext>
            </a:extLst>
          </p:cNvPr>
          <p:cNvGraphicFramePr/>
          <p:nvPr>
            <p:extLst>
              <p:ext uri="{D42A27DB-BD31-4B8C-83A1-F6EECF244321}">
                <p14:modId xmlns:p14="http://schemas.microsoft.com/office/powerpoint/2010/main" val="1623388596"/>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Graphic 21">
            <a:extLst>
              <a:ext uri="{FF2B5EF4-FFF2-40B4-BE49-F238E27FC236}">
                <a16:creationId xmlns:a16="http://schemas.microsoft.com/office/drawing/2014/main" xmlns="" id="{0BE8EDAE-5D54-2E1D-F913-1EEE3E3E9FC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3387" y="182289"/>
            <a:ext cx="2382284" cy="1112364"/>
          </a:xfrm>
          <a:prstGeom prst="rect">
            <a:avLst/>
          </a:prstGeom>
        </p:spPr>
      </p:pic>
    </p:spTree>
    <p:custDataLst>
      <p:tags r:id="rId1"/>
    </p:custDataLst>
    <p:extLst>
      <p:ext uri="{BB962C8B-B14F-4D97-AF65-F5344CB8AC3E}">
        <p14:creationId xmlns:p14="http://schemas.microsoft.com/office/powerpoint/2010/main" val="358590371"/>
      </p:ext>
    </p:extLst>
  </p:cSld>
  <p:clrMapOvr>
    <a:masterClrMapping/>
  </p:clrMapOvr>
  <mc:AlternateContent xmlns:mc="http://schemas.openxmlformats.org/markup-compatibility/2006" xmlns:p14="http://schemas.microsoft.com/office/powerpoint/2010/main">
    <mc:Choice Requires="p14">
      <p:transition spd="slow" p14:dur="1600" advTm="115271">
        <p14:prism isInverted="1"/>
      </p:transition>
    </mc:Choice>
    <mc:Fallback xmlns="">
      <p:transition spd="slow" advTm="115271">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9E60145-3A16-E963-9460-14F934294889}"/>
              </a:ext>
            </a:extLst>
          </p:cNvPr>
          <p:cNvSpPr/>
          <p:nvPr/>
        </p:nvSpPr>
        <p:spPr>
          <a:xfrm>
            <a:off x="847321" y="125520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444240" y="1395080"/>
            <a:ext cx="6370320" cy="461665"/>
          </a:xfrm>
          <a:prstGeom prst="rect">
            <a:avLst/>
          </a:prstGeom>
          <a:noFill/>
        </p:spPr>
        <p:txBody>
          <a:bodyPr wrap="square" rtlCol="0">
            <a:spAutoFit/>
          </a:bodyPr>
          <a:lstStyle/>
          <a:p>
            <a:r>
              <a:rPr lang="ar-JO" sz="2400" dirty="0">
                <a:latin typeface="Segoe UI" panose="020B0502040204020203" pitchFamily="34" charset="0"/>
                <a:cs typeface="Segoe UI" panose="020B0502040204020203" pitchFamily="34" charset="0"/>
              </a:rPr>
              <a:t>محتوى المادة الدراسية والجدول الزّمني</a:t>
            </a:r>
            <a:endParaRPr lang="en-US" sz="2400" dirty="0">
              <a:latin typeface="Segoe UI" panose="020B0502040204020203" pitchFamily="34" charset="0"/>
              <a:cs typeface="Segoe UI" panose="020B0502040204020203" pitchFamily="34" charset="0"/>
            </a:endParaRPr>
          </a:p>
        </p:txBody>
      </p:sp>
      <p:graphicFrame>
        <p:nvGraphicFramePr>
          <p:cNvPr id="2" name="Table 1">
            <a:extLst>
              <a:ext uri="{FF2B5EF4-FFF2-40B4-BE49-F238E27FC236}">
                <a16:creationId xmlns:a16="http://schemas.microsoft.com/office/drawing/2014/main" xmlns="" id="{D7CD67A0-6325-A101-6C83-40F4DBC49CD7}"/>
              </a:ext>
            </a:extLst>
          </p:cNvPr>
          <p:cNvGraphicFramePr>
            <a:graphicFrameLocks noGrp="1"/>
          </p:cNvGraphicFramePr>
          <p:nvPr>
            <p:extLst>
              <p:ext uri="{D42A27DB-BD31-4B8C-83A1-F6EECF244321}">
                <p14:modId xmlns:p14="http://schemas.microsoft.com/office/powerpoint/2010/main" val="257460514"/>
              </p:ext>
            </p:extLst>
          </p:nvPr>
        </p:nvGraphicFramePr>
        <p:xfrm>
          <a:off x="1943583" y="1978641"/>
          <a:ext cx="8152139" cy="3799948"/>
        </p:xfrm>
        <a:graphic>
          <a:graphicData uri="http://schemas.openxmlformats.org/drawingml/2006/table">
            <a:tbl>
              <a:tblPr rtl="1" firstRow="1" firstCol="1" bandRow="1">
                <a:tableStyleId>{5C22544A-7EE6-4342-B048-85BDC9FD1C3A}</a:tableStyleId>
              </a:tblPr>
              <a:tblGrid>
                <a:gridCol w="954973">
                  <a:extLst>
                    <a:ext uri="{9D8B030D-6E8A-4147-A177-3AD203B41FA5}">
                      <a16:colId xmlns:a16="http://schemas.microsoft.com/office/drawing/2014/main" xmlns="" val="1807025547"/>
                    </a:ext>
                  </a:extLst>
                </a:gridCol>
                <a:gridCol w="4958064">
                  <a:extLst>
                    <a:ext uri="{9D8B030D-6E8A-4147-A177-3AD203B41FA5}">
                      <a16:colId xmlns:a16="http://schemas.microsoft.com/office/drawing/2014/main" xmlns="" val="1615406851"/>
                    </a:ext>
                  </a:extLst>
                </a:gridCol>
                <a:gridCol w="1034620">
                  <a:extLst>
                    <a:ext uri="{9D8B030D-6E8A-4147-A177-3AD203B41FA5}">
                      <a16:colId xmlns:a16="http://schemas.microsoft.com/office/drawing/2014/main" xmlns="" val="3921856315"/>
                    </a:ext>
                  </a:extLst>
                </a:gridCol>
                <a:gridCol w="1204482">
                  <a:extLst>
                    <a:ext uri="{9D8B030D-6E8A-4147-A177-3AD203B41FA5}">
                      <a16:colId xmlns:a16="http://schemas.microsoft.com/office/drawing/2014/main" xmlns="" val="123633427"/>
                    </a:ext>
                  </a:extLst>
                </a:gridCol>
              </a:tblGrid>
              <a:tr h="472255">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المحاضرة</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ملاحظات</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262507">
                <a:tc>
                  <a:txBody>
                    <a:bodyPr/>
                    <a:lstStyle/>
                    <a:p>
                      <a:pPr marL="342900" marR="0" lvl="0" indent="-342900" algn="just" rtl="1">
                        <a:lnSpc>
                          <a:spcPct val="115000"/>
                        </a:lnSpc>
                        <a:spcBef>
                          <a:spcPts val="0"/>
                        </a:spcBef>
                        <a:spcAft>
                          <a:spcPts val="0"/>
                        </a:spcAft>
                        <a:buFont typeface="+mj-lt"/>
                        <a:buAutoNum type="arabicPeriod"/>
                      </a:pPr>
                      <a:r>
                        <a:rPr lang="ar-JO"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مفهوم السياسات التعليمية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EG" sz="1400" b="1" kern="1200" dirty="0">
                          <a:solidFill>
                            <a:schemeClr val="dk1"/>
                          </a:solidFill>
                          <a:effectLst/>
                          <a:latin typeface="Segoe UI" panose="020B0502040204020203" pitchFamily="34" charset="0"/>
                          <a:ea typeface="+mn-ea"/>
                          <a:cs typeface="Segoe UI" panose="020B0502040204020203" pitchFamily="34" charset="0"/>
                        </a:rPr>
                        <a:t>√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264088">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2 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خصائص السياسات التعليمية وأنواعها</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EG" sz="1400" b="1" kern="1200" dirty="0">
                          <a:solidFill>
                            <a:schemeClr val="dk1"/>
                          </a:solidFill>
                          <a:effectLst/>
                          <a:latin typeface="Segoe UI" panose="020B0502040204020203" pitchFamily="34" charset="0"/>
                          <a:ea typeface="+mn-ea"/>
                          <a:cs typeface="Segoe UI" panose="020B0502040204020203" pitchFamily="34" charset="0"/>
                        </a:rPr>
                        <a:t>√ </a:t>
                      </a:r>
                      <a:r>
                        <a:rPr lang="ar-SA"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525600">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3 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التطورات التاريخية والحديثة والمنهجية للسياسات التعليمية</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EG" sz="1400" b="1" kern="1200" dirty="0">
                          <a:solidFill>
                            <a:schemeClr val="dk1"/>
                          </a:solidFill>
                          <a:effectLst/>
                          <a:latin typeface="Segoe UI" panose="020B0502040204020203" pitchFamily="34" charset="0"/>
                          <a:ea typeface="+mn-ea"/>
                          <a:cs typeface="Segoe UI" panose="020B0502040204020203" pitchFamily="34" charset="0"/>
                        </a:rPr>
                        <a:t>√ </a:t>
                      </a:r>
                      <a:r>
                        <a:rPr lang="ar-SA"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472255">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4 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نظريات السياسات التعليمية</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lang="ar-SA" sz="1400" dirty="0">
                          <a:effectLst/>
                          <a:latin typeface="Segoe UI" panose="020B0502040204020203" pitchFamily="34" charset="0"/>
                          <a:cs typeface="Segoe UI" panose="020B0502040204020203" pitchFamily="34" charset="0"/>
                        </a:rPr>
                        <a:t> </a:t>
                      </a:r>
                      <a:r>
                        <a:rPr lang="ar-EG" sz="1400" b="1" kern="1200" dirty="0">
                          <a:solidFill>
                            <a:schemeClr val="dk1"/>
                          </a:solidFill>
                          <a:effectLst/>
                          <a:latin typeface="Segoe UI" panose="020B0502040204020203" pitchFamily="34" charset="0"/>
                          <a:ea typeface="+mn-ea"/>
                          <a:cs typeface="Segoe UI" panose="020B0502040204020203" pitchFamily="34" charset="0"/>
                        </a:rPr>
                        <a:t>√ </a:t>
                      </a:r>
                      <a:r>
                        <a:rPr lang="ar-SA"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p>
                      <a:pPr marL="0" marR="0" algn="r" rtl="1">
                        <a:lnSpc>
                          <a:spcPct val="115000"/>
                        </a:lnSpc>
                        <a:spcBef>
                          <a:spcPts val="0"/>
                        </a:spcBef>
                        <a:spcAft>
                          <a:spcPts val="0"/>
                        </a:spcAft>
                      </a:pP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256798">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5 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المداخل الاقتصادية لصنع السياسات التعليمية</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256798">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latin typeface="Segoe UI" panose="020B0502040204020203" pitchFamily="34" charset="0"/>
                          <a:cs typeface="Segoe UI" panose="020B0502040204020203" pitchFamily="34" charset="0"/>
                        </a:rPr>
                        <a:t>6 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a:effectLst/>
                          <a:latin typeface="Segoe UI" panose="020B0502040204020203" pitchFamily="34" charset="0"/>
                          <a:cs typeface="Segoe UI" panose="020B0502040204020203" pitchFamily="34" charset="0"/>
                        </a:rPr>
                        <a:t>مؤسسات صنع السياسات التعليمية</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262507">
                <a:tc>
                  <a:txBody>
                    <a:bodyPr/>
                    <a:lstStyle/>
                    <a:p>
                      <a:pPr marL="0" marR="0" lvl="0" indent="0" algn="r" rtl="1">
                        <a:lnSpc>
                          <a:spcPct val="115000"/>
                        </a:lnSpc>
                        <a:spcBef>
                          <a:spcPts val="0"/>
                        </a:spcBef>
                        <a:spcAft>
                          <a:spcPts val="0"/>
                        </a:spcAft>
                        <a:buFont typeface="+mj-lt"/>
                        <a:buNone/>
                        <a:tabLst>
                          <a:tab pos="38735" algn="l"/>
                        </a:tabLst>
                      </a:pPr>
                      <a:r>
                        <a:rPr lang="ar-JO" sz="1400" dirty="0">
                          <a:effectLst/>
                          <a:latin typeface="Segoe UI" panose="020B0502040204020203" pitchFamily="34" charset="0"/>
                          <a:cs typeface="Segoe UI" panose="020B0502040204020203" pitchFamily="34" charset="0"/>
                        </a:rPr>
                        <a:t>7 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400">
                          <a:effectLst/>
                          <a:latin typeface="Segoe UI" panose="020B0502040204020203" pitchFamily="34" charset="0"/>
                          <a:cs typeface="Segoe UI" panose="020B0502040204020203" pitchFamily="34" charset="0"/>
                        </a:rPr>
                        <a:t>صنع السياسات التعليمية والتخطيط التربوي</a:t>
                      </a:r>
                      <a:endParaRPr lang="en-US" sz="14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256798">
                <a:tc>
                  <a:txBody>
                    <a:bodyPr/>
                    <a:lstStyle/>
                    <a:p>
                      <a:pPr marL="0" marR="0" lvl="0" indent="0" algn="just"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8 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تحليل السياسات التعليمية ودور البحث التربوي</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256798">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9</a:t>
                      </a:r>
                      <a:r>
                        <a:rPr lang="ar-SA"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خصخصة التعليم</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256798">
                <a:tc>
                  <a:txBody>
                    <a:bodyPr/>
                    <a:lstStyle/>
                    <a:p>
                      <a:pPr marL="0" marR="0" lvl="0" indent="0" algn="r" rtl="1">
                        <a:lnSpc>
                          <a:spcPct val="115000"/>
                        </a:lnSpc>
                        <a:spcBef>
                          <a:spcPts val="0"/>
                        </a:spcBef>
                        <a:spcAft>
                          <a:spcPts val="800"/>
                        </a:spcAft>
                        <a:buFont typeface="+mj-lt"/>
                        <a:buNone/>
                      </a:pPr>
                      <a:r>
                        <a:rPr lang="ar-JO" sz="1400" dirty="0">
                          <a:effectLst/>
                          <a:latin typeface="Segoe UI" panose="020B0502040204020203" pitchFamily="34" charset="0"/>
                          <a:cs typeface="Segoe UI" panose="020B0502040204020203" pitchFamily="34" charset="0"/>
                        </a:rPr>
                        <a:t>10 </a:t>
                      </a:r>
                      <a:endParaRPr lang="en-US" sz="14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نماذج من السياسات التعليمية في الوطن العربي والعالم</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256746">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الامتحان النهائي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4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Graphic 21">
            <a:extLst>
              <a:ext uri="{FF2B5EF4-FFF2-40B4-BE49-F238E27FC236}">
                <a16:creationId xmlns:a16="http://schemas.microsoft.com/office/drawing/2014/main" xmlns="" id="{DBD5D375-2CF1-7331-11D1-CDD2A9179B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9580" y="142844"/>
            <a:ext cx="2382284" cy="111236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49174">
        <p14:prism isInverted="1"/>
      </p:transition>
    </mc:Choice>
    <mc:Fallback xmlns="">
      <p:transition spd="slow" advTm="149174">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5760A6C-566F-B7E3-1EEE-CB29F0CF0113}"/>
              </a:ext>
            </a:extLst>
          </p:cNvPr>
          <p:cNvSpPr txBox="1"/>
          <p:nvPr/>
        </p:nvSpPr>
        <p:spPr>
          <a:xfrm>
            <a:off x="5851962" y="544983"/>
            <a:ext cx="1118006" cy="461024"/>
          </a:xfrm>
          <a:prstGeom prst="rect">
            <a:avLst/>
          </a:prstGeom>
          <a:noFill/>
        </p:spPr>
        <p:txBody>
          <a:bodyPr wrap="square" rtlCol="0">
            <a:spAutoFit/>
          </a:bodyPr>
          <a:lstStyle/>
          <a:p>
            <a:pPr>
              <a:lnSpc>
                <a:spcPct val="150000"/>
              </a:lnSpc>
            </a:pPr>
            <a:r>
              <a:rPr lang="ar-JO" b="1" dirty="0">
                <a:solidFill>
                  <a:srgbClr val="00B0F0"/>
                </a:solidFill>
                <a:latin typeface="Segoe UI" panose="020B0502040204020203" pitchFamily="34" charset="0"/>
                <a:cs typeface="Segoe UI" panose="020B0502040204020203" pitchFamily="34" charset="0"/>
              </a:rPr>
              <a:t>مقدمة</a:t>
            </a:r>
            <a:endParaRPr lang="ar-JO" altLang="en-US" sz="1600" b="1" dirty="0">
              <a:solidFill>
                <a:srgbClr val="00B0F0"/>
              </a:solidFill>
              <a:latin typeface="Segoe UI" panose="020B0502040204020203" pitchFamily="34" charset="0"/>
              <a:cs typeface="Segoe UI" panose="020B0502040204020203" pitchFamily="34" charset="0"/>
            </a:endParaRPr>
          </a:p>
        </p:txBody>
      </p:sp>
      <p:pic>
        <p:nvPicPr>
          <p:cNvPr id="2" name="Graphic 21">
            <a:extLst>
              <a:ext uri="{FF2B5EF4-FFF2-40B4-BE49-F238E27FC236}">
                <a16:creationId xmlns:a16="http://schemas.microsoft.com/office/drawing/2014/main" xmlns="" id="{2619E565-DFBD-1607-2BA9-70A9970174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4072" y="79506"/>
            <a:ext cx="2382284" cy="1112364"/>
          </a:xfrm>
          <a:prstGeom prst="rect">
            <a:avLst/>
          </a:prstGeom>
        </p:spPr>
      </p:pic>
      <p:sp>
        <p:nvSpPr>
          <p:cNvPr id="6" name="Rectangle: Rounded Corners 5">
            <a:extLst>
              <a:ext uri="{FF2B5EF4-FFF2-40B4-BE49-F238E27FC236}">
                <a16:creationId xmlns:a16="http://schemas.microsoft.com/office/drawing/2014/main" xmlns="" id="{CE3BA3B6-C367-A502-E535-180EFAA8B4BB}"/>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xmlns="" id="{8F2D6F91-78DB-C333-FFAC-FF52CB9F2DF3}"/>
              </a:ext>
            </a:extLst>
          </p:cNvPr>
          <p:cNvSpPr txBox="1"/>
          <p:nvPr/>
        </p:nvSpPr>
        <p:spPr>
          <a:xfrm>
            <a:off x="1371601" y="1170811"/>
            <a:ext cx="9789434" cy="3882794"/>
          </a:xfrm>
          <a:prstGeom prst="rect">
            <a:avLst/>
          </a:prstGeom>
          <a:noFill/>
        </p:spPr>
        <p:txBody>
          <a:bodyPr wrap="square" rtlCol="0">
            <a:spAutoFit/>
          </a:bodyPr>
          <a:lstStyle/>
          <a:p>
            <a:pPr marL="0" marR="0" algn="just" rtl="1">
              <a:lnSpc>
                <a:spcPct val="150000"/>
              </a:lnSpc>
              <a:spcBef>
                <a:spcPts val="0"/>
              </a:spcBef>
              <a:spcAft>
                <a:spcPts val="800"/>
              </a:spcAft>
            </a:pPr>
            <a:r>
              <a:rPr lang="ar-JO" sz="1600" dirty="0">
                <a:effectLst/>
                <a:latin typeface="Segoe UI" panose="020B0502040204020203" pitchFamily="34" charset="0"/>
                <a:ea typeface="Calibri" panose="020F0502020204030204" pitchFamily="34" charset="0"/>
                <a:cs typeface="Segoe UI" panose="020B0502040204020203" pitchFamily="34" charset="0"/>
              </a:rPr>
              <a:t> </a:t>
            </a:r>
            <a:r>
              <a:rPr lang="ar-JO" sz="1600" kern="100" dirty="0">
                <a:effectLst/>
                <a:latin typeface="Segoe UI" panose="020B0502040204020203" pitchFamily="34" charset="0"/>
                <a:ea typeface="Calibri" panose="020F0502020204030204" pitchFamily="34" charset="0"/>
                <a:cs typeface="Segoe UI" panose="020B0502040204020203" pitchFamily="34" charset="0"/>
              </a:rPr>
              <a:t>  </a:t>
            </a:r>
            <a:r>
              <a:rPr lang="ar-JO" b="0" i="0" dirty="0">
                <a:solidFill>
                  <a:srgbClr val="333333"/>
                </a:solidFill>
                <a:effectLst/>
                <a:latin typeface="Segoe UI" panose="020B0502040204020203" pitchFamily="34" charset="0"/>
                <a:cs typeface="Segoe UI" panose="020B0502040204020203" pitchFamily="34" charset="0"/>
              </a:rPr>
              <a:t>زاد</a:t>
            </a:r>
            <a:r>
              <a:rPr lang="ar-YE" b="0" i="0" dirty="0">
                <a:solidFill>
                  <a:srgbClr val="333333"/>
                </a:solidFill>
                <a:effectLst/>
                <a:latin typeface="Segoe UI" panose="020B0502040204020203" pitchFamily="34" charset="0"/>
                <a:cs typeface="Segoe UI" panose="020B0502040204020203" pitchFamily="34" charset="0"/>
              </a:rPr>
              <a:t> الاهتمام </a:t>
            </a:r>
            <a:r>
              <a:rPr lang="ar-JO" b="0" i="0" dirty="0">
                <a:solidFill>
                  <a:srgbClr val="333333"/>
                </a:solidFill>
                <a:effectLst/>
                <a:latin typeface="Segoe UI" panose="020B0502040204020203" pitchFamily="34" charset="0"/>
                <a:cs typeface="Segoe UI" panose="020B0502040204020203" pitchFamily="34" charset="0"/>
              </a:rPr>
              <a:t>بدراسة قضايا </a:t>
            </a:r>
            <a:r>
              <a:rPr lang="ar-YE" b="0" i="0" dirty="0">
                <a:solidFill>
                  <a:srgbClr val="333333"/>
                </a:solidFill>
                <a:effectLst/>
                <a:latin typeface="Segoe UI" panose="020B0502040204020203" pitchFamily="34" charset="0"/>
                <a:cs typeface="Segoe UI" panose="020B0502040204020203" pitchFamily="34" charset="0"/>
              </a:rPr>
              <a:t>التعليم في القرن الحادي والعشرين</a:t>
            </a:r>
            <a:r>
              <a:rPr lang="ar-JO" b="0" i="0" dirty="0">
                <a:solidFill>
                  <a:srgbClr val="333333"/>
                </a:solidFill>
                <a:effectLst/>
                <a:latin typeface="Segoe UI" panose="020B0502040204020203" pitchFamily="34" charset="0"/>
                <a:cs typeface="Segoe UI" panose="020B0502040204020203" pitchFamily="34" charset="0"/>
              </a:rPr>
              <a:t> وبخاصة</a:t>
            </a:r>
            <a:r>
              <a:rPr lang="ar-YE" b="0" i="0" dirty="0">
                <a:solidFill>
                  <a:srgbClr val="333333"/>
                </a:solidFill>
                <a:effectLst/>
                <a:latin typeface="Segoe UI" panose="020B0502040204020203" pitchFamily="34" charset="0"/>
                <a:cs typeface="Segoe UI" panose="020B0502040204020203" pitchFamily="34" charset="0"/>
              </a:rPr>
              <a:t> دراسة الوظيفة الاقتصادية للتعليم بجانب العناية بالوظائف </a:t>
            </a:r>
            <a:r>
              <a:rPr lang="ar-JO" b="0" i="0" dirty="0">
                <a:solidFill>
                  <a:srgbClr val="333333"/>
                </a:solidFill>
                <a:effectLst/>
                <a:latin typeface="Segoe UI" panose="020B0502040204020203" pitchFamily="34" charset="0"/>
                <a:cs typeface="Segoe UI" panose="020B0502040204020203" pitchFamily="34" charset="0"/>
              </a:rPr>
              <a:t>المعرفية والاجتماعية </a:t>
            </a:r>
            <a:r>
              <a:rPr lang="ar-YE" b="0" i="0" dirty="0">
                <a:solidFill>
                  <a:srgbClr val="333333"/>
                </a:solidFill>
                <a:effectLst/>
                <a:latin typeface="Segoe UI" panose="020B0502040204020203" pitchFamily="34" charset="0"/>
                <a:cs typeface="Segoe UI" panose="020B0502040204020203" pitchFamily="34" charset="0"/>
              </a:rPr>
              <a:t>والثقافية </a:t>
            </a:r>
            <a:r>
              <a:rPr lang="ar-JO" b="0" i="0" dirty="0">
                <a:solidFill>
                  <a:srgbClr val="333333"/>
                </a:solidFill>
                <a:effectLst/>
                <a:latin typeface="Segoe UI" panose="020B0502040204020203" pitchFamily="34" charset="0"/>
                <a:cs typeface="Segoe UI" panose="020B0502040204020203" pitchFamily="34" charset="0"/>
              </a:rPr>
              <a:t>للتعليم</a:t>
            </a:r>
            <a:r>
              <a:rPr lang="ar-YE" b="0" i="0" dirty="0">
                <a:solidFill>
                  <a:srgbClr val="333333"/>
                </a:solidFill>
                <a:effectLst/>
                <a:latin typeface="Segoe UI" panose="020B0502040204020203" pitchFamily="34" charset="0"/>
                <a:cs typeface="Segoe UI" panose="020B0502040204020203" pitchFamily="34" charset="0"/>
              </a:rPr>
              <a:t>. وبذلك أصبح</a:t>
            </a:r>
            <a:r>
              <a:rPr lang="ar-JO" b="0" i="0" dirty="0">
                <a:solidFill>
                  <a:srgbClr val="333333"/>
                </a:solidFill>
                <a:effectLst/>
                <a:latin typeface="Segoe UI" panose="020B0502040204020203" pitchFamily="34" charset="0"/>
                <a:cs typeface="Segoe UI" panose="020B0502040204020203" pitchFamily="34" charset="0"/>
              </a:rPr>
              <a:t> المدخل الاقتصادي ومنه </a:t>
            </a:r>
            <a:r>
              <a:rPr lang="ar-YE" b="0" i="0" dirty="0">
                <a:solidFill>
                  <a:srgbClr val="333333"/>
                </a:solidFill>
                <a:effectLst/>
                <a:latin typeface="Segoe UI" panose="020B0502040204020203" pitchFamily="34" charset="0"/>
                <a:cs typeface="Segoe UI" panose="020B0502040204020203" pitchFamily="34" charset="0"/>
              </a:rPr>
              <a:t> اقتصاديات التعليم </a:t>
            </a:r>
            <a:r>
              <a:rPr lang="en-US" b="0" i="0" dirty="0">
                <a:solidFill>
                  <a:srgbClr val="333333"/>
                </a:solidFill>
                <a:effectLst/>
                <a:latin typeface="Segoe UI" panose="020B0502040204020203" pitchFamily="34" charset="0"/>
                <a:cs typeface="Segoe UI" panose="020B0502040204020203" pitchFamily="34" charset="0"/>
              </a:rPr>
              <a:t>Economics of Education</a:t>
            </a:r>
            <a:r>
              <a:rPr lang="ar-JO" b="0" i="0" dirty="0">
                <a:solidFill>
                  <a:srgbClr val="333333"/>
                </a:solidFill>
                <a:effectLst/>
                <a:latin typeface="Segoe UI" panose="020B0502040204020203" pitchFamily="34" charset="0"/>
                <a:cs typeface="Segoe UI" panose="020B0502040204020203" pitchFamily="34" charset="0"/>
              </a:rPr>
              <a:t> ي</a:t>
            </a:r>
            <a:r>
              <a:rPr lang="ar-YE" b="0" i="0" dirty="0">
                <a:solidFill>
                  <a:srgbClr val="333333"/>
                </a:solidFill>
                <a:effectLst/>
                <a:latin typeface="Segoe UI" panose="020B0502040204020203" pitchFamily="34" charset="0"/>
                <a:cs typeface="Segoe UI" panose="020B0502040204020203" pitchFamily="34" charset="0"/>
              </a:rPr>
              <a:t>مثل أحد الموضوعات الرئيسة </a:t>
            </a:r>
            <a:r>
              <a:rPr lang="ar-JO" b="0" i="0" dirty="0">
                <a:solidFill>
                  <a:srgbClr val="333333"/>
                </a:solidFill>
                <a:effectLst/>
                <a:latin typeface="Segoe UI" panose="020B0502040204020203" pitchFamily="34" charset="0"/>
                <a:cs typeface="Segoe UI" panose="020B0502040204020203" pitchFamily="34" charset="0"/>
              </a:rPr>
              <a:t>التي تؤثر في تطور سياسات التعليم. فقد فقد برز هذا المفهوم في </a:t>
            </a:r>
            <a:r>
              <a:rPr lang="ar-YE" b="0" i="0" dirty="0">
                <a:solidFill>
                  <a:srgbClr val="333333"/>
                </a:solidFill>
                <a:effectLst/>
                <a:latin typeface="Segoe UI" panose="020B0502040204020203" pitchFamily="34" charset="0"/>
                <a:cs typeface="Segoe UI" panose="020B0502040204020203" pitchFamily="34" charset="0"/>
              </a:rPr>
              <a:t>علوم التعليم وأصبح هذا الاهتمام يمثل موضوع دراسة قائم بحد ذاته، بل وأصبح تخصص يجمع بين علم التربية والتعليم وعلم الاقتصاد.</a:t>
            </a:r>
          </a:p>
          <a:p>
            <a:pPr algn="just" rtl="1" fontAlgn="base">
              <a:lnSpc>
                <a:spcPct val="150000"/>
              </a:lnSpc>
            </a:pPr>
            <a:r>
              <a:rPr lang="ar-JO" b="0" i="0" dirty="0">
                <a:solidFill>
                  <a:srgbClr val="333333"/>
                </a:solidFill>
                <a:effectLst/>
                <a:latin typeface="Segoe UI" panose="020B0502040204020203" pitchFamily="34" charset="0"/>
                <a:cs typeface="Segoe UI" panose="020B0502040204020203" pitchFamily="34" charset="0"/>
              </a:rPr>
              <a:t>وسبب اهتمام المختصين</a:t>
            </a:r>
            <a:r>
              <a:rPr lang="ar-YE" b="0" i="0" dirty="0">
                <a:solidFill>
                  <a:srgbClr val="333333"/>
                </a:solidFill>
                <a:effectLst/>
                <a:latin typeface="Segoe UI" panose="020B0502040204020203" pitchFamily="34" charset="0"/>
                <a:cs typeface="Segoe UI" panose="020B0502040204020203" pitchFamily="34" charset="0"/>
              </a:rPr>
              <a:t> بدراسة آثاره الاقتصادية ترجع إلى عوامل متعددة كان من أهمها :</a:t>
            </a:r>
          </a:p>
          <a:p>
            <a:pPr algn="just" rtl="1" fontAlgn="base">
              <a:lnSpc>
                <a:spcPct val="150000"/>
              </a:lnSpc>
            </a:pPr>
            <a:r>
              <a:rPr lang="ar-YE" b="0" i="0" dirty="0">
                <a:solidFill>
                  <a:srgbClr val="333333"/>
                </a:solidFill>
                <a:effectLst/>
                <a:latin typeface="Segoe UI" panose="020B0502040204020203" pitchFamily="34" charset="0"/>
                <a:cs typeface="Segoe UI" panose="020B0502040204020203" pitchFamily="34" charset="0"/>
              </a:rPr>
              <a:t>-</a:t>
            </a:r>
            <a:r>
              <a:rPr lang="ar-JO" b="0" i="0" dirty="0">
                <a:solidFill>
                  <a:srgbClr val="333333"/>
                </a:solidFill>
                <a:effectLst/>
                <a:latin typeface="Segoe UI" panose="020B0502040204020203" pitchFamily="34" charset="0"/>
                <a:cs typeface="Segoe UI" panose="020B0502040204020203" pitchFamily="34" charset="0"/>
              </a:rPr>
              <a:t> </a:t>
            </a:r>
            <a:r>
              <a:rPr lang="ar-YE" b="0" i="0" dirty="0">
                <a:solidFill>
                  <a:srgbClr val="333333"/>
                </a:solidFill>
                <a:effectLst/>
                <a:latin typeface="Segoe UI" panose="020B0502040204020203" pitchFamily="34" charset="0"/>
                <a:cs typeface="Segoe UI" panose="020B0502040204020203" pitchFamily="34" charset="0"/>
              </a:rPr>
              <a:t>دور التعليم المتزايد في دفع عملية التقدم والنمو الاقتصادي والتنمية الاقتصادية حيث أثبتت الأبحاث المتعددة أن الإنفاق على التعليم يمثل استثمارا للموارد البشرية بجانب كونه يمثل خدمة </a:t>
            </a:r>
            <a:r>
              <a:rPr lang="ar-JO" b="0" i="0" dirty="0">
                <a:solidFill>
                  <a:srgbClr val="333333"/>
                </a:solidFill>
                <a:effectLst/>
                <a:latin typeface="Segoe UI" panose="020B0502040204020203" pitchFamily="34" charset="0"/>
                <a:cs typeface="Segoe UI" panose="020B0502040204020203" pitchFamily="34" charset="0"/>
              </a:rPr>
              <a:t>تقدم للمجتمع</a:t>
            </a:r>
            <a:r>
              <a:rPr lang="ar-YE" b="0" i="0" dirty="0">
                <a:solidFill>
                  <a:srgbClr val="333333"/>
                </a:solidFill>
                <a:effectLst/>
                <a:latin typeface="Segoe UI" panose="020B0502040204020203" pitchFamily="34" charset="0"/>
                <a:cs typeface="Segoe UI" panose="020B0502040204020203" pitchFamily="34" charset="0"/>
              </a:rPr>
              <a:t>.</a:t>
            </a:r>
          </a:p>
          <a:p>
            <a:pPr marL="0" marR="0" algn="just" rtl="1">
              <a:lnSpc>
                <a:spcPct val="150000"/>
              </a:lnSpc>
              <a:spcBef>
                <a:spcPts val="0"/>
              </a:spcBef>
              <a:spcAft>
                <a:spcPts val="800"/>
              </a:spcAft>
            </a:pPr>
            <a:r>
              <a:rPr lang="ar-SA"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 </a:t>
            </a:r>
            <a:r>
              <a:rPr lang="ar-JO"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فما هي المداخل الاقتصادية لصنع السياسات التعليمية</a:t>
            </a:r>
            <a:r>
              <a:rPr lang="ar-JO" b="1" dirty="0">
                <a:solidFill>
                  <a:srgbClr val="00B0F0"/>
                </a:solidFill>
                <a:latin typeface="Segoe UI" panose="020B0502040204020203" pitchFamily="34" charset="0"/>
                <a:ea typeface="Calibri" panose="020F0502020204030204" pitchFamily="34" charset="0"/>
                <a:cs typeface="Segoe UI" panose="020B0502040204020203" pitchFamily="34" charset="0"/>
              </a:rPr>
              <a:t> </a:t>
            </a:r>
            <a:r>
              <a:rPr lang="ar-JO"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a:t>
            </a:r>
            <a:endParaRPr lang="en-US" b="1"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0100">
        <p14:prism isInverted="1"/>
      </p:transition>
    </mc:Choice>
    <mc:Fallback xmlns="">
      <p:transition spd="slow" advTm="1401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A074CA0-EC6A-2012-D545-C3B8D98E5C88}"/>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332328" y="1362203"/>
            <a:ext cx="5527343"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نتاجات المحاضرة الخامسة</a:t>
            </a:r>
            <a:endParaRPr lang="en-US" sz="2400" b="1" dirty="0">
              <a:solidFill>
                <a:srgbClr val="00B0F0"/>
              </a:solidFill>
              <a:latin typeface="Segoe UI" panose="020B0502040204020203" pitchFamily="34" charset="0"/>
              <a:cs typeface="Segoe UI" panose="020B0502040204020203" pitchFamily="34" charset="0"/>
            </a:endParaRPr>
          </a:p>
        </p:txBody>
      </p:sp>
      <p:pic>
        <p:nvPicPr>
          <p:cNvPr id="12" name="Graphic 21">
            <a:extLst>
              <a:ext uri="{FF2B5EF4-FFF2-40B4-BE49-F238E27FC236}">
                <a16:creationId xmlns:a16="http://schemas.microsoft.com/office/drawing/2014/main" xmlns="" id="{B3398702-253A-81D1-A114-A2B5CB0A8E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4730" y="-83700"/>
            <a:ext cx="2382284" cy="1112364"/>
          </a:xfrm>
          <a:prstGeom prst="rect">
            <a:avLst/>
          </a:prstGeom>
        </p:spPr>
      </p:pic>
      <p:graphicFrame>
        <p:nvGraphicFramePr>
          <p:cNvPr id="16" name="Diagram 15">
            <a:extLst>
              <a:ext uri="{FF2B5EF4-FFF2-40B4-BE49-F238E27FC236}">
                <a16:creationId xmlns:a16="http://schemas.microsoft.com/office/drawing/2014/main" xmlns="" id="{8E70DF0E-C3A8-618F-FBCC-EEACBE28CF19}"/>
              </a:ext>
            </a:extLst>
          </p:cNvPr>
          <p:cNvGraphicFramePr/>
          <p:nvPr>
            <p:extLst>
              <p:ext uri="{D42A27DB-BD31-4B8C-83A1-F6EECF244321}">
                <p14:modId xmlns:p14="http://schemas.microsoft.com/office/powerpoint/2010/main" val="4212673264"/>
              </p:ext>
            </p:extLst>
          </p:nvPr>
        </p:nvGraphicFramePr>
        <p:xfrm>
          <a:off x="1959428" y="1823867"/>
          <a:ext cx="9097348" cy="41290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81618">
        <p14:prism isInverted="1"/>
      </p:transition>
    </mc:Choice>
    <mc:Fallback xmlns="">
      <p:transition spd="slow" advTm="81618">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65EE934-FD7E-4637-38D9-AA6F7183F34B}"/>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572622" y="1413560"/>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المدخل الاقتصادي للتعليم</a:t>
            </a:r>
            <a:endParaRPr lang="en-US" sz="2000" b="1" dirty="0">
              <a:solidFill>
                <a:srgbClr val="00B0F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BB95FDC1-745B-5E08-C4A2-0B18A58E3720}"/>
              </a:ext>
            </a:extLst>
          </p:cNvPr>
          <p:cNvSpPr txBox="1"/>
          <p:nvPr/>
        </p:nvSpPr>
        <p:spPr>
          <a:xfrm>
            <a:off x="1207063" y="2060101"/>
            <a:ext cx="10054905" cy="2631811"/>
          </a:xfrm>
          <a:prstGeom prst="rect">
            <a:avLst/>
          </a:prstGeom>
          <a:noFill/>
        </p:spPr>
        <p:txBody>
          <a:bodyPr wrap="square" rtlCol="0">
            <a:spAutoFit/>
          </a:bodyPr>
          <a:lstStyle/>
          <a:p>
            <a:pPr algn="just" rtl="1">
              <a:lnSpc>
                <a:spcPct val="150000"/>
              </a:lnSpc>
            </a:pPr>
            <a:r>
              <a:rPr lang="ar-JO" sz="1600" kern="0" dirty="0">
                <a:solidFill>
                  <a:srgbClr val="333333"/>
                </a:solidFill>
                <a:latin typeface="Segoe UI" panose="020B0502040204020203" pitchFamily="34" charset="0"/>
                <a:cs typeface="Segoe UI" panose="020B0502040204020203" pitchFamily="34" charset="0"/>
              </a:rPr>
              <a:t>    هناك</a:t>
            </a:r>
            <a:r>
              <a:rPr lang="ar-YE" sz="1600" kern="0" dirty="0">
                <a:solidFill>
                  <a:srgbClr val="333333"/>
                </a:solidFill>
                <a:latin typeface="Segoe UI" panose="020B0502040204020203" pitchFamily="34" charset="0"/>
                <a:cs typeface="Segoe UI" panose="020B0502040204020203" pitchFamily="34" charset="0"/>
              </a:rPr>
              <a:t> إجماع </a:t>
            </a:r>
            <a:r>
              <a:rPr lang="ar-JO" sz="1600" kern="0" dirty="0">
                <a:solidFill>
                  <a:srgbClr val="333333"/>
                </a:solidFill>
                <a:latin typeface="Segoe UI" panose="020B0502040204020203" pitchFamily="34" charset="0"/>
                <a:cs typeface="Segoe UI" panose="020B0502040204020203" pitchFamily="34" charset="0"/>
              </a:rPr>
              <a:t>في العصر الحالي </a:t>
            </a:r>
            <a:r>
              <a:rPr lang="ar-YE" sz="1600" kern="0" dirty="0">
                <a:solidFill>
                  <a:srgbClr val="333333"/>
                </a:solidFill>
                <a:latin typeface="Segoe UI" panose="020B0502040204020203" pitchFamily="34" charset="0"/>
                <a:cs typeface="Segoe UI" panose="020B0502040204020203" pitchFamily="34" charset="0"/>
              </a:rPr>
              <a:t>على الاعتراف بما للتعليم والتدريب من مساهمة لا تقدر بثمن في تحسين نوعية البشر و زيادة العدالة الاجتماعية والاقتصادية وتسريع النمو والتعليم يفتح الباب أمام المساواة الاجتماعية والفرصة الاقتصادية حيث تعتبر الموارد البشرية من أهم عناصر التنمية الاقتصادية، ولقد أصبحت النظرة إلى تلك الموارد في العقود القليلة الماضية أنها استثمار له عائد مرتفع طويل الأجل، حيث يمتد ذلك العائد خلال الحياة الإنتاجية للفرد، ولقد اعتبرت تلك الموارد وتنميتها من أهم عوامل نجاح أي عملية تنمية اقتصادية، وكشرط ضروري النجاح العوامل الأخرى مثل رأس المال والموارد الطبيع</a:t>
            </a:r>
            <a:r>
              <a:rPr lang="ar-JO" sz="1600" kern="0" dirty="0">
                <a:solidFill>
                  <a:srgbClr val="333333"/>
                </a:solidFill>
                <a:latin typeface="Segoe UI" panose="020B0502040204020203" pitchFamily="34" charset="0"/>
                <a:cs typeface="Segoe UI" panose="020B0502040204020203" pitchFamily="34" charset="0"/>
              </a:rPr>
              <a:t>ي</a:t>
            </a:r>
            <a:r>
              <a:rPr lang="ar-YE" sz="1600" kern="0" dirty="0">
                <a:solidFill>
                  <a:srgbClr val="333333"/>
                </a:solidFill>
                <a:latin typeface="Segoe UI" panose="020B0502040204020203" pitchFamily="34" charset="0"/>
                <a:cs typeface="Segoe UI" panose="020B0502040204020203" pitchFamily="34" charset="0"/>
              </a:rPr>
              <a:t>ة فشرط كفاءة هذه العوامل وجود أو توافر القوى البشرية الملائمة والمناسبة والمؤهلة</a:t>
            </a:r>
            <a:r>
              <a:rPr lang="ar-JO" sz="1600" kern="0" dirty="0">
                <a:solidFill>
                  <a:srgbClr val="333333"/>
                </a:solidFill>
                <a:latin typeface="Segoe UI" panose="020B0502040204020203" pitchFamily="34" charset="0"/>
                <a:cs typeface="Segoe UI" panose="020B0502040204020203" pitchFamily="34" charset="0"/>
              </a:rPr>
              <a:t> </a:t>
            </a:r>
            <a:r>
              <a:rPr lang="ar-YE" sz="1600" kern="0" dirty="0">
                <a:solidFill>
                  <a:srgbClr val="333333"/>
                </a:solidFill>
                <a:latin typeface="Segoe UI" panose="020B0502040204020203" pitchFamily="34" charset="0"/>
                <a:cs typeface="Segoe UI" panose="020B0502040204020203" pitchFamily="34" charset="0"/>
              </a:rPr>
              <a:t>لاستخدام هذه العوامل بصورة فعالة وتتعدد العوامل المؤثرة في تلك الموارد البشرية، حيث يعتبر التعليم من أهم هذه العوامل</a:t>
            </a:r>
            <a:r>
              <a:rPr lang="ar-JO" sz="1600" kern="0" dirty="0">
                <a:solidFill>
                  <a:srgbClr val="333333"/>
                </a:solidFill>
                <a:latin typeface="Segoe UI" panose="020B0502040204020203" pitchFamily="34" charset="0"/>
                <a:cs typeface="Segoe UI" panose="020B0502040204020203" pitchFamily="34" charset="0"/>
              </a:rPr>
              <a:t>.</a:t>
            </a:r>
            <a:r>
              <a:rPr lang="ar-YE" sz="1600" kern="0" dirty="0">
                <a:solidFill>
                  <a:srgbClr val="333333"/>
                </a:solidFill>
                <a:latin typeface="Segoe UI" panose="020B0502040204020203" pitchFamily="34" charset="0"/>
                <a:cs typeface="Segoe UI" panose="020B0502040204020203" pitchFamily="34" charset="0"/>
              </a:rPr>
              <a:t> </a:t>
            </a:r>
            <a:endParaRPr lang="en-US" sz="1600" kern="0" dirty="0">
              <a:solidFill>
                <a:srgbClr val="333333"/>
              </a:solidFill>
              <a:latin typeface="Segoe UI" panose="020B0502040204020203" pitchFamily="34" charset="0"/>
              <a:cs typeface="Segoe UI" panose="020B0502040204020203" pitchFamily="34" charset="0"/>
            </a:endParaRPr>
          </a:p>
        </p:txBody>
      </p:sp>
      <p:pic>
        <p:nvPicPr>
          <p:cNvPr id="12" name="Graphic 21">
            <a:extLst>
              <a:ext uri="{FF2B5EF4-FFF2-40B4-BE49-F238E27FC236}">
                <a16:creationId xmlns:a16="http://schemas.microsoft.com/office/drawing/2014/main" xmlns="" id="{58F577B4-03E3-50F0-01BF-341062D52D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335224284"/>
      </p:ext>
    </p:extLst>
  </p:cSld>
  <p:clrMapOvr>
    <a:masterClrMapping/>
  </p:clrMapOvr>
  <mc:AlternateContent xmlns:mc="http://schemas.openxmlformats.org/markup-compatibility/2006" xmlns:p14="http://schemas.microsoft.com/office/powerpoint/2010/main">
    <mc:Choice Requires="p14">
      <p:transition spd="slow" p14:dur="1600" advTm="153303">
        <p14:prism isInverted="1"/>
      </p:transition>
    </mc:Choice>
    <mc:Fallback xmlns="">
      <p:transition spd="slow" advTm="153303">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xmlns="" id="{9E062C4D-24D8-9C90-8AA4-2A9211116DE6}"/>
              </a:ext>
            </a:extLst>
          </p:cNvPr>
          <p:cNvSpPr/>
          <p:nvPr/>
        </p:nvSpPr>
        <p:spPr>
          <a:xfrm>
            <a:off x="985838" y="119186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572622" y="1413560"/>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المدخل الاقتصادي للتعليم</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sp>
        <p:nvSpPr>
          <p:cNvPr id="3" name="TextBox 2">
            <a:extLst>
              <a:ext uri="{FF2B5EF4-FFF2-40B4-BE49-F238E27FC236}">
                <a16:creationId xmlns:a16="http://schemas.microsoft.com/office/drawing/2014/main" xmlns="" id="{BB95FDC1-745B-5E08-C4A2-0B18A58E3720}"/>
              </a:ext>
            </a:extLst>
          </p:cNvPr>
          <p:cNvSpPr txBox="1"/>
          <p:nvPr/>
        </p:nvSpPr>
        <p:spPr>
          <a:xfrm>
            <a:off x="1121412" y="1589615"/>
            <a:ext cx="10084750" cy="3595536"/>
          </a:xfrm>
          <a:prstGeom prst="rect">
            <a:avLst/>
          </a:prstGeom>
          <a:noFill/>
        </p:spPr>
        <p:txBody>
          <a:bodyPr wrap="square" rtlCol="0">
            <a:spAutoFit/>
          </a:bodyPr>
          <a:lstStyle/>
          <a:p>
            <a:pPr algn="just" rtl="1">
              <a:lnSpc>
                <a:spcPct val="150000"/>
              </a:lnSpc>
            </a:pPr>
            <a:r>
              <a:rPr lang="ar-JO" sz="2800" b="1" kern="0" dirty="0">
                <a:solidFill>
                  <a:srgbClr val="333333"/>
                </a:solidFill>
                <a:latin typeface="Segoe UI" panose="020B0502040204020203" pitchFamily="34" charset="0"/>
                <a:cs typeface="Segoe UI" panose="020B0502040204020203" pitchFamily="34" charset="0"/>
              </a:rPr>
              <a:t>    </a:t>
            </a:r>
            <a:r>
              <a:rPr lang="ar-YE" kern="0" dirty="0">
                <a:solidFill>
                  <a:srgbClr val="333333"/>
                </a:solidFill>
                <a:latin typeface="Segoe UI" panose="020B0502040204020203" pitchFamily="34" charset="0"/>
                <a:cs typeface="Segoe UI" panose="020B0502040204020203" pitchFamily="34" charset="0"/>
              </a:rPr>
              <a:t>يؤثر التعليم في </a:t>
            </a:r>
            <a:r>
              <a:rPr lang="ar-JO" kern="0" dirty="0">
                <a:solidFill>
                  <a:srgbClr val="333333"/>
                </a:solidFill>
                <a:latin typeface="Segoe UI" panose="020B0502040204020203" pitchFamily="34" charset="0"/>
                <a:cs typeface="Segoe UI" panose="020B0502040204020203" pitchFamily="34" charset="0"/>
              </a:rPr>
              <a:t>تطوير الموارد البشرية من خلال رفع كفاءتها وإنتاجيتها وبذلك يسهم في عملية التنمية بصورة فعالة، ولقد اعتمدت العديد من الدول الكبرى في بداية خطواتها للنمو على التعليم وتطويره كركيزة أولى للتنمية الاقتصادية وقد استطاعت من خلال المستوى التعليمي المرتفع لأفراد القوى العاملة تحقيق معدلات تنمية سريعة ومتلاحقة مما أدى بها إلى الدخول في مصاف الدول الكبرى.</a:t>
            </a:r>
          </a:p>
          <a:p>
            <a:pPr algn="just" rtl="1">
              <a:lnSpc>
                <a:spcPct val="150000"/>
              </a:lnSpc>
            </a:pPr>
            <a:r>
              <a:rPr lang="ar-JO" kern="0" dirty="0">
                <a:solidFill>
                  <a:srgbClr val="333333"/>
                </a:solidFill>
                <a:latin typeface="Segoe UI" panose="020B0502040204020203" pitchFamily="34" charset="0"/>
                <a:cs typeface="Segoe UI" panose="020B0502040204020203" pitchFamily="34" charset="0"/>
              </a:rPr>
              <a:t> ومن أهم الأمثلة على ذلك بعض الدول الأسيوية والأوروبية والتي اتخذت من التعليم أساس لتحقيق تنميتها الاقتصادية . من خلال ما تخصصه له من موارد مالية ضخمة، مما يسهم في أداء عمله بكفاءة ونجاح وذلك في وجود سياسة تعليمية مناسبة. فيظهر من خلال دور التعليم في التأثير على الموارد البشرية، وجودة الإنتاج تتضح العلاقة القومية بين النظام التعليمي في المجمع والاقتصاد القومي.</a:t>
            </a:r>
            <a:endParaRPr lang="en-US" kern="0" dirty="0">
              <a:solidFill>
                <a:srgbClr val="333333"/>
              </a:solidFill>
              <a:latin typeface="Segoe UI" panose="020B0502040204020203"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7607288A-42AC-48F2-30DD-2012E596C6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87828">
        <p14:prism isInverted="1"/>
      </p:transition>
    </mc:Choice>
    <mc:Fallback xmlns="">
      <p:transition spd="slow" advTm="187828">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BB6DD62-8AB3-C5A7-AE7D-080975F9476D}"/>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572622" y="1413560"/>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القيمة الاقتصادية للتعليم</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245078" y="2060155"/>
            <a:ext cx="10054904" cy="2672206"/>
          </a:xfrm>
          <a:prstGeom prst="rect">
            <a:avLst/>
          </a:prstGeom>
          <a:noFill/>
        </p:spPr>
        <p:txBody>
          <a:bodyPr wrap="square" rtlCol="0">
            <a:spAutoFit/>
          </a:bodyPr>
          <a:lstStyle/>
          <a:p>
            <a:pPr marL="0" marR="0" algn="just" rtl="1">
              <a:lnSpc>
                <a:spcPct val="150000"/>
              </a:lnSpc>
              <a:spcBef>
                <a:spcPts val="0"/>
              </a:spcBef>
              <a:spcAft>
                <a:spcPts val="0"/>
              </a:spcAft>
            </a:pPr>
            <a:r>
              <a:rPr lang="ar-JO" sz="2400" b="1"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لا شك  أن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هناك علاقة وثيقة بين التعليم و الاقتصاد والتنمية</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حيث أن التعليم يسهم في العملية التنموية إسهاما كبيراً</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فالتعليم يمد خطط التنمية بالكفاءات البشرية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المؤهلة ب</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المعارف و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المهارات الشخصية والتكنولوجية والتخصصية،</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و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كذلك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فإن الاقتصاد يوفر للتعليم موارد مختلفة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مادية أكانت أم مالية،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و ينظر إلى التعليم على أنه مزيج من الإنفاق و الادخار</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حيث أن المجتمع بمؤسساته المختلفة يخصص مبالغ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مالية كبيرة</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لمجال التعليم على أمل الحصول منه على عوائد مستقبلية</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و يطلق على هذه العملية مصطلحين هما تكلفة التعليم و عائدات التعليم</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و هما أبعاد لمصطلح أكبر هو اقتصاديات التعليم</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7A1A9615-6263-14C0-F739-4D70E453C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75915">
        <p14:prism isInverted="1"/>
      </p:transition>
    </mc:Choice>
    <mc:Fallback xmlns="">
      <p:transition spd="slow" advTm="75915">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xmlns="" id="{543199EF-F740-BC99-4122-2BACEA2D7776}"/>
              </a:ext>
            </a:extLst>
          </p:cNvPr>
          <p:cNvSpPr/>
          <p:nvPr/>
        </p:nvSpPr>
        <p:spPr>
          <a:xfrm>
            <a:off x="1068548" y="1171663"/>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849086" y="1577715"/>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مفهوم اقتصاديات التعليم</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068548" y="2219033"/>
            <a:ext cx="10054903" cy="2226892"/>
          </a:xfrm>
          <a:prstGeom prst="rect">
            <a:avLst/>
          </a:prstGeom>
          <a:noFill/>
        </p:spPr>
        <p:txBody>
          <a:bodyPr wrap="square" rtlCol="0">
            <a:spAutoFit/>
          </a:bodyPr>
          <a:lstStyle/>
          <a:p>
            <a:pPr algn="just" rtl="1" fontAlgn="base">
              <a:lnSpc>
                <a:spcPct val="200000"/>
              </a:lnSpc>
            </a:pPr>
            <a:r>
              <a:rPr lang="ar-JO" kern="0" dirty="0">
                <a:solidFill>
                  <a:srgbClr val="333333"/>
                </a:solidFill>
                <a:latin typeface="Segoe UI" panose="020B0502040204020203" pitchFamily="34" charset="0"/>
                <a:cs typeface="Segoe UI" panose="020B0502040204020203" pitchFamily="34" charset="0"/>
              </a:rPr>
              <a:t>الاقتصاد لغة:</a:t>
            </a:r>
          </a:p>
          <a:p>
            <a:pPr algn="just" rtl="1" fontAlgn="base">
              <a:lnSpc>
                <a:spcPct val="200000"/>
              </a:lnSpc>
            </a:pPr>
            <a:r>
              <a:rPr lang="ar-JO" kern="0" dirty="0">
                <a:solidFill>
                  <a:srgbClr val="333333"/>
                </a:solidFill>
                <a:latin typeface="Segoe UI" panose="020B0502040204020203" pitchFamily="34" charset="0"/>
                <a:cs typeface="Segoe UI" panose="020B0502040204020203" pitchFamily="34" charset="0"/>
              </a:rPr>
              <a:t>يتكون م</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صطلح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اقتصاديات التعليم ) من</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جزأين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فالجزء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الأول هو الاقتصاد والآخر هو التعليم</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endPar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fontAlgn="base">
              <a:lnSpc>
                <a:spcPct val="200000"/>
              </a:lnSpc>
            </a:pP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فالاقتصاد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لغة</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هو: مصدر اقتصد، ويأتي بمعنى الادخار وعدم التبذير، والاقتصاد هو مظاهر الإنتاج والتوزيع والتصدير في البلاد.</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6C7C59E9-258F-BA4D-0349-FF98F0AC23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9610" y="1406590"/>
            <a:ext cx="2619375" cy="1372618"/>
          </a:xfrm>
          <a:prstGeom prst="rect">
            <a:avLst/>
          </a:prstGeom>
        </p:spPr>
      </p:pic>
      <p:pic>
        <p:nvPicPr>
          <p:cNvPr id="12" name="Graphic 21">
            <a:extLst>
              <a:ext uri="{FF2B5EF4-FFF2-40B4-BE49-F238E27FC236}">
                <a16:creationId xmlns:a16="http://schemas.microsoft.com/office/drawing/2014/main" xmlns="" id="{447C596A-34E7-C0D9-2B2F-B4366F4D9F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00200">
        <p14:prism isInverted="1"/>
      </p:transition>
    </mc:Choice>
    <mc:Fallback xmlns="">
      <p:transition spd="slow" advTm="1002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D30CD28-BFB6-45EE-B1F4-3BAD92FB49F9}"/>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527854" y="1443841"/>
            <a:ext cx="9706700" cy="3903313"/>
          </a:xfrm>
          <a:prstGeom prst="rect">
            <a:avLst/>
          </a:prstGeom>
          <a:noFill/>
        </p:spPr>
        <p:txBody>
          <a:bodyPr wrap="square" rtlCol="0">
            <a:spAutoFit/>
          </a:bodyPr>
          <a:lstStyle/>
          <a:p>
            <a:pPr algn="r" rtl="1"/>
            <a:r>
              <a:rPr lang="ar-JO" sz="2000" b="1" i="0" dirty="0">
                <a:solidFill>
                  <a:srgbClr val="00B0F0"/>
                </a:solidFill>
                <a:effectLst/>
                <a:latin typeface="Segoe UI" panose="020B0502040204020203" pitchFamily="34" charset="0"/>
                <a:cs typeface="Segoe UI" panose="020B0502040204020203" pitchFamily="34" charset="0"/>
              </a:rPr>
              <a:t>اقتصاديات التعليم اصطلاحًا</a:t>
            </a:r>
          </a:p>
          <a:p>
            <a:pPr algn="just" rtl="1">
              <a:lnSpc>
                <a:spcPct val="150000"/>
              </a:lnSpc>
            </a:pPr>
            <a:r>
              <a:rPr lang="ar-JO" sz="2800" b="1" i="0" dirty="0">
                <a:effectLst/>
                <a:latin typeface="Segoe UI" panose="020B0502040204020203" pitchFamily="34" charset="0"/>
                <a:cs typeface="Segoe UI" panose="020B0502040204020203" pitchFamily="34" charset="0"/>
              </a:rPr>
              <a:t>    </a:t>
            </a:r>
            <a:r>
              <a:rPr lang="ar-YE" i="0" dirty="0">
                <a:effectLst/>
                <a:latin typeface="Segoe UI" panose="020B0502040204020203" pitchFamily="34" charset="0"/>
                <a:cs typeface="Segoe UI" panose="020B0502040204020203" pitchFamily="34" charset="0"/>
              </a:rPr>
              <a:t>"</a:t>
            </a:r>
            <a:r>
              <a:rPr lang="ar-JO" i="0" dirty="0">
                <a:effectLst/>
                <a:latin typeface="Segoe UI" panose="020B0502040204020203" pitchFamily="34" charset="0"/>
                <a:cs typeface="Segoe UI" panose="020B0502040204020203" pitchFamily="34" charset="0"/>
              </a:rPr>
              <a:t>ال</a:t>
            </a:r>
            <a:r>
              <a:rPr lang="ar-YE" i="0" dirty="0">
                <a:effectLst/>
                <a:latin typeface="Segoe UI" panose="020B0502040204020203" pitchFamily="34" charset="0"/>
                <a:cs typeface="Segoe UI" panose="020B0502040204020203" pitchFamily="34" charset="0"/>
              </a:rPr>
              <a:t>علم </a:t>
            </a:r>
            <a:r>
              <a:rPr lang="ar-JO" i="0" dirty="0">
                <a:effectLst/>
                <a:latin typeface="Segoe UI" panose="020B0502040204020203" pitchFamily="34" charset="0"/>
                <a:cs typeface="Segoe UI" panose="020B0502040204020203" pitchFamily="34" charset="0"/>
              </a:rPr>
              <a:t> الذي </a:t>
            </a:r>
            <a:r>
              <a:rPr lang="ar-YE" i="0" dirty="0">
                <a:effectLst/>
                <a:latin typeface="Segoe UI" panose="020B0502040204020203" pitchFamily="34" charset="0"/>
                <a:cs typeface="Segoe UI" panose="020B0502040204020203" pitchFamily="34" charset="0"/>
              </a:rPr>
              <a:t>يبحث </a:t>
            </a:r>
            <a:r>
              <a:rPr lang="ar-JO" i="0" dirty="0">
                <a:effectLst/>
                <a:latin typeface="Segoe UI" panose="020B0502040204020203" pitchFamily="34" charset="0"/>
                <a:cs typeface="Segoe UI" panose="020B0502040204020203" pitchFamily="34" charset="0"/>
              </a:rPr>
              <a:t>في أفضل</a:t>
            </a:r>
            <a:r>
              <a:rPr lang="ar-YE" i="0" dirty="0">
                <a:effectLst/>
                <a:latin typeface="Segoe UI" panose="020B0502040204020203" pitchFamily="34" charset="0"/>
                <a:cs typeface="Segoe UI" panose="020B0502040204020203" pitchFamily="34" charset="0"/>
              </a:rPr>
              <a:t> الطرق </a:t>
            </a:r>
            <a:r>
              <a:rPr lang="ar-JO" i="0" dirty="0">
                <a:effectLst/>
                <a:latin typeface="Segoe UI" panose="020B0502040204020203" pitchFamily="34" charset="0"/>
                <a:cs typeface="Segoe UI" panose="020B0502040204020203" pitchFamily="34" charset="0"/>
              </a:rPr>
              <a:t>استخدامًا</a:t>
            </a:r>
            <a:r>
              <a:rPr lang="ar-YE" i="0" dirty="0">
                <a:effectLst/>
                <a:latin typeface="Segoe UI" panose="020B0502040204020203" pitchFamily="34" charset="0"/>
                <a:cs typeface="Segoe UI" panose="020B0502040204020203" pitchFamily="34" charset="0"/>
              </a:rPr>
              <a:t> </a:t>
            </a:r>
            <a:r>
              <a:rPr lang="ar-JO" i="0" dirty="0">
                <a:effectLst/>
                <a:latin typeface="Segoe UI" panose="020B0502040204020203" pitchFamily="34" charset="0"/>
                <a:cs typeface="Segoe UI" panose="020B0502040204020203" pitchFamily="34" charset="0"/>
              </a:rPr>
              <a:t>ل</a:t>
            </a:r>
            <a:r>
              <a:rPr lang="ar-YE" i="0" dirty="0">
                <a:effectLst/>
                <a:latin typeface="Segoe UI" panose="020B0502040204020203" pitchFamily="34" charset="0"/>
                <a:cs typeface="Segoe UI" panose="020B0502040204020203" pitchFamily="34" charset="0"/>
              </a:rPr>
              <a:t>لموارد التعليمية مالياً وبشرياً وتكنولوجياً وزمنياً من أجل </a:t>
            </a:r>
            <a:r>
              <a:rPr lang="ar-JO" i="0" dirty="0">
                <a:effectLst/>
                <a:latin typeface="Segoe UI" panose="020B0502040204020203" pitchFamily="34" charset="0"/>
                <a:cs typeface="Segoe UI" panose="020B0502040204020203" pitchFamily="34" charset="0"/>
              </a:rPr>
              <a:t>تأهيل الطلبة </a:t>
            </a:r>
            <a:r>
              <a:rPr lang="ar-YE" i="0" dirty="0">
                <a:effectLst/>
                <a:latin typeface="Segoe UI" panose="020B0502040204020203" pitchFamily="34" charset="0"/>
                <a:cs typeface="Segoe UI" panose="020B0502040204020203" pitchFamily="34" charset="0"/>
              </a:rPr>
              <a:t>بالتعليم والتدريب عقلاً وعلماً ومهارة </a:t>
            </a:r>
            <a:r>
              <a:rPr lang="ar-JO" i="0" dirty="0">
                <a:effectLst/>
                <a:latin typeface="Segoe UI" panose="020B0502040204020203" pitchFamily="34" charset="0"/>
                <a:cs typeface="Segoe UI" panose="020B0502040204020203" pitchFamily="34" charset="0"/>
              </a:rPr>
              <a:t>وقيمًا </a:t>
            </a:r>
            <a:r>
              <a:rPr lang="ar-YE" i="0" dirty="0">
                <a:effectLst/>
                <a:latin typeface="Segoe UI" panose="020B0502040204020203" pitchFamily="34" charset="0"/>
                <a:cs typeface="Segoe UI" panose="020B0502040204020203" pitchFamily="34" charset="0"/>
              </a:rPr>
              <a:t>وصحة </a:t>
            </a:r>
            <a:r>
              <a:rPr lang="ar-JO" i="0" dirty="0">
                <a:effectLst/>
                <a:latin typeface="Segoe UI" panose="020B0502040204020203" pitchFamily="34" charset="0"/>
                <a:cs typeface="Segoe UI" panose="020B0502040204020203" pitchFamily="34" charset="0"/>
              </a:rPr>
              <a:t>واجتماعيًا</a:t>
            </a:r>
            <a:r>
              <a:rPr lang="ar-YE" i="0" dirty="0">
                <a:effectLst/>
                <a:latin typeface="Segoe UI" panose="020B0502040204020203" pitchFamily="34" charset="0"/>
                <a:cs typeface="Segoe UI" panose="020B0502040204020203" pitchFamily="34" charset="0"/>
              </a:rPr>
              <a:t> </a:t>
            </a:r>
            <a:r>
              <a:rPr lang="ar-JO" i="0" dirty="0">
                <a:effectLst/>
                <a:latin typeface="Segoe UI" panose="020B0502040204020203" pitchFamily="34" charset="0"/>
                <a:cs typeface="Segoe UI" panose="020B0502040204020203" pitchFamily="34" charset="0"/>
              </a:rPr>
              <a:t>لإفادة </a:t>
            </a:r>
            <a:r>
              <a:rPr lang="ar-YE" i="0" dirty="0">
                <a:effectLst/>
                <a:latin typeface="Segoe UI" panose="020B0502040204020203" pitchFamily="34" charset="0"/>
                <a:cs typeface="Segoe UI" panose="020B0502040204020203" pitchFamily="34" charset="0"/>
              </a:rPr>
              <a:t>المجتمعات التي يعيشون فيها حاضراً أو مستقبلاً </a:t>
            </a:r>
            <a:r>
              <a:rPr lang="ar-JO" i="0" dirty="0">
                <a:effectLst/>
                <a:latin typeface="Segoe UI" panose="020B0502040204020203" pitchFamily="34" charset="0"/>
                <a:cs typeface="Segoe UI" panose="020B0502040204020203" pitchFamily="34" charset="0"/>
              </a:rPr>
              <a:t>.</a:t>
            </a:r>
            <a:endParaRPr lang="ar-YE" i="0" dirty="0">
              <a:effectLst/>
              <a:latin typeface="Segoe UI" panose="020B0502040204020203" pitchFamily="34" charset="0"/>
              <a:cs typeface="Segoe UI" panose="020B0502040204020203" pitchFamily="34" charset="0"/>
            </a:endParaRPr>
          </a:p>
          <a:p>
            <a:pPr algn="just" rtl="1">
              <a:lnSpc>
                <a:spcPct val="150000"/>
              </a:lnSpc>
            </a:pPr>
            <a:r>
              <a:rPr lang="ar-JO" i="0" dirty="0">
                <a:effectLst/>
                <a:latin typeface="Segoe UI" panose="020B0502040204020203" pitchFamily="34" charset="0"/>
                <a:cs typeface="Segoe UI" panose="020B0502040204020203" pitchFamily="34" charset="0"/>
              </a:rPr>
              <a:t>    </a:t>
            </a:r>
            <a:r>
              <a:rPr lang="ar-YE" i="0" dirty="0">
                <a:effectLst/>
                <a:latin typeface="Segoe UI" panose="020B0502040204020203" pitchFamily="34" charset="0"/>
                <a:cs typeface="Segoe UI" panose="020B0502040204020203" pitchFamily="34" charset="0"/>
              </a:rPr>
              <a:t>وقد عرف </a:t>
            </a:r>
            <a:r>
              <a:rPr lang="ar-JO" i="0" dirty="0">
                <a:effectLst/>
                <a:latin typeface="Segoe UI" panose="020B0502040204020203" pitchFamily="34" charset="0"/>
                <a:cs typeface="Segoe UI" panose="020B0502040204020203" pitchFamily="34" charset="0"/>
              </a:rPr>
              <a:t>العالم </a:t>
            </a:r>
            <a:r>
              <a:rPr lang="ar-YE" i="0" dirty="0">
                <a:effectLst/>
                <a:latin typeface="Segoe UI" panose="020B0502040204020203" pitchFamily="34" charset="0"/>
                <a:cs typeface="Segoe UI" panose="020B0502040204020203" pitchFamily="34" charset="0"/>
              </a:rPr>
              <a:t>كوهن اقتصاديات التعليم " بأنه دراسة كيفية اختيار المجتمع وأفراده </a:t>
            </a:r>
            <a:r>
              <a:rPr lang="ar-JO" i="0" dirty="0">
                <a:effectLst/>
                <a:latin typeface="Segoe UI" panose="020B0502040204020203" pitchFamily="34" charset="0"/>
                <a:cs typeface="Segoe UI" panose="020B0502040204020203" pitchFamily="34" charset="0"/>
              </a:rPr>
              <a:t>ل</a:t>
            </a:r>
            <a:r>
              <a:rPr lang="ar-YE" i="0" dirty="0">
                <a:effectLst/>
                <a:latin typeface="Segoe UI" panose="020B0502040204020203" pitchFamily="34" charset="0"/>
                <a:cs typeface="Segoe UI" panose="020B0502040204020203" pitchFamily="34" charset="0"/>
              </a:rPr>
              <a:t>استخدام الموارد الإنتاجية </a:t>
            </a:r>
            <a:r>
              <a:rPr lang="ar-JO" i="0" dirty="0">
                <a:effectLst/>
                <a:latin typeface="Segoe UI" panose="020B0502040204020203" pitchFamily="34" charset="0"/>
                <a:cs typeface="Segoe UI" panose="020B0502040204020203" pitchFamily="34" charset="0"/>
              </a:rPr>
              <a:t>لتدريب </a:t>
            </a:r>
            <a:r>
              <a:rPr lang="ar-YE" i="0" dirty="0">
                <a:effectLst/>
                <a:latin typeface="Segoe UI" panose="020B0502040204020203" pitchFamily="34" charset="0"/>
                <a:cs typeface="Segoe UI" panose="020B0502040204020203" pitchFamily="34" charset="0"/>
              </a:rPr>
              <a:t>وتنمية شخصية </a:t>
            </a:r>
            <a:r>
              <a:rPr lang="ar-JO" i="0" dirty="0">
                <a:effectLst/>
                <a:latin typeface="Segoe UI" panose="020B0502040204020203" pitchFamily="34" charset="0"/>
                <a:cs typeface="Segoe UI" panose="020B0502040204020203" pitchFamily="34" charset="0"/>
              </a:rPr>
              <a:t>المتعلمين </a:t>
            </a:r>
            <a:r>
              <a:rPr lang="ar-YE" i="0" dirty="0">
                <a:effectLst/>
                <a:latin typeface="Segoe UI" panose="020B0502040204020203" pitchFamily="34" charset="0"/>
                <a:cs typeface="Segoe UI" panose="020B0502040204020203" pitchFamily="34" charset="0"/>
              </a:rPr>
              <a:t>من خلال المعرفة والمهارات وغيرها اعتماداً على التعليم خلال فترة زمنية محددة وكيفية توزيعها بين الأفراد والمجموعات في الحاضر والمستقبل". </a:t>
            </a:r>
            <a:endParaRPr lang="ar-JO" i="0" dirty="0">
              <a:effectLst/>
              <a:latin typeface="Segoe UI" panose="020B0502040204020203" pitchFamily="34" charset="0"/>
              <a:cs typeface="Segoe UI" panose="020B0502040204020203" pitchFamily="34" charset="0"/>
            </a:endParaRPr>
          </a:p>
          <a:p>
            <a:pPr algn="just" rtl="1">
              <a:lnSpc>
                <a:spcPct val="150000"/>
              </a:lnSpc>
            </a:pPr>
            <a:r>
              <a:rPr lang="ar-YE" i="0" dirty="0">
                <a:effectLst/>
                <a:latin typeface="Segoe UI" panose="020B0502040204020203" pitchFamily="34" charset="0"/>
                <a:cs typeface="Segoe UI" panose="020B0502040204020203" pitchFamily="34" charset="0"/>
              </a:rPr>
              <a:t>أي أن اقتصاديات التعليم تهتم بالعمليات التي يتم بها إنتاج التعليم وتوزيعه بين الأفراد والمجموعات المتنافسة، وتحديد حجم الإنفاق على التعليم سواء من الأفراد أو المجتمع</a:t>
            </a:r>
            <a:r>
              <a:rPr lang="ar-JO" i="0" dirty="0">
                <a:effectLst/>
                <a:latin typeface="Segoe UI" panose="020B0502040204020203" pitchFamily="34" charset="0"/>
                <a:cs typeface="Segoe UI" panose="020B0502040204020203" pitchFamily="34" charset="0"/>
              </a:rPr>
              <a:t>.</a:t>
            </a:r>
            <a:endParaRPr lang="ar-YE"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08586DEB-BCC3-A4EE-55E2-2FF497C7A4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08744">
        <p14:prism isInverted="1"/>
      </p:transition>
    </mc:Choice>
    <mc:Fallback xmlns="">
      <p:transition spd="slow" advTm="208744">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67901D9F-12C0-9105-34C5-E1BFA6826029}"/>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068548" y="1597818"/>
            <a:ext cx="10054904" cy="400110"/>
          </a:xfrm>
          <a:prstGeom prst="rect">
            <a:avLst/>
          </a:prstGeom>
          <a:noFill/>
        </p:spPr>
        <p:txBody>
          <a:bodyPr wrap="square" rtlCol="0">
            <a:spAutoFit/>
          </a:bodyPr>
          <a:lstStyle/>
          <a:p>
            <a:pPr algn="ctr" rtl="1"/>
            <a:r>
              <a:rPr lang="ar-JO" sz="2000" b="1" i="0" u="none" strike="noStrike" baseline="0" dirty="0">
                <a:solidFill>
                  <a:srgbClr val="00B0F0"/>
                </a:solidFill>
                <a:latin typeface="Segoe UI" panose="020B0502040204020203" pitchFamily="34" charset="0"/>
                <a:cs typeface="Segoe UI" panose="020B0502040204020203" pitchFamily="34" charset="0"/>
              </a:rPr>
              <a:t>نشوء وتطور اقتصاديات التعليم</a:t>
            </a: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270919" y="2078049"/>
            <a:ext cx="9852533" cy="3862596"/>
          </a:xfrm>
          <a:prstGeom prst="rect">
            <a:avLst/>
          </a:prstGeom>
          <a:noFill/>
        </p:spPr>
        <p:txBody>
          <a:bodyPr wrap="square" rtlCol="0">
            <a:spAutoFit/>
          </a:bodyPr>
          <a:lstStyle/>
          <a:p>
            <a:pPr algn="just" rtl="1">
              <a:lnSpc>
                <a:spcPct val="150000"/>
              </a:lnSpc>
            </a:pPr>
            <a:r>
              <a:rPr lang="ar-JO" dirty="0">
                <a:latin typeface="Segoe UI" panose="020B0502040204020203" pitchFamily="34" charset="0"/>
                <a:cs typeface="Segoe UI" panose="020B0502040204020203" pitchFamily="34" charset="0"/>
              </a:rPr>
              <a:t>   </a:t>
            </a:r>
            <a:r>
              <a:rPr lang="ar-JO" sz="1600" dirty="0">
                <a:latin typeface="Segoe UI" panose="020B0502040204020203" pitchFamily="34" charset="0"/>
                <a:cs typeface="Segoe UI" panose="020B0502040204020203" pitchFamily="34" charset="0"/>
              </a:rPr>
              <a:t>ترجع </a:t>
            </a:r>
            <a:r>
              <a:rPr lang="ar-YE" sz="1600" dirty="0">
                <a:latin typeface="Segoe UI" panose="020B0502040204020203" pitchFamily="34" charset="0"/>
                <a:cs typeface="Segoe UI" panose="020B0502040204020203" pitchFamily="34" charset="0"/>
              </a:rPr>
              <a:t>بدايات </a:t>
            </a:r>
            <a:r>
              <a:rPr lang="ar-JO" sz="1600" dirty="0">
                <a:latin typeface="Segoe UI" panose="020B0502040204020203" pitchFamily="34" charset="0"/>
                <a:cs typeface="Segoe UI" panose="020B0502040204020203" pitchFamily="34" charset="0"/>
              </a:rPr>
              <a:t>هذا </a:t>
            </a:r>
            <a:r>
              <a:rPr lang="ar-YE" sz="1600" dirty="0">
                <a:latin typeface="Segoe UI" panose="020B0502040204020203" pitchFamily="34" charset="0"/>
                <a:cs typeface="Segoe UI" panose="020B0502040204020203" pitchFamily="34" charset="0"/>
              </a:rPr>
              <a:t>العلم إلى كتابات آدم سميث في </a:t>
            </a:r>
            <a:r>
              <a:rPr lang="ar-JO" sz="1600" dirty="0">
                <a:latin typeface="Segoe UI" panose="020B0502040204020203" pitchFamily="34" charset="0"/>
                <a:cs typeface="Segoe UI" panose="020B0502040204020203" pitchFamily="34" charset="0"/>
              </a:rPr>
              <a:t>كتابه</a:t>
            </a:r>
            <a:r>
              <a:rPr lang="ar-YE" sz="1600" dirty="0">
                <a:latin typeface="Segoe UI" panose="020B0502040204020203" pitchFamily="34" charset="0"/>
                <a:cs typeface="Segoe UI" panose="020B0502040204020203" pitchFamily="34" charset="0"/>
              </a:rPr>
              <a:t> </a:t>
            </a:r>
            <a:r>
              <a:rPr lang="ar-YE" sz="1600" i="0" dirty="0">
                <a:effectLst/>
                <a:latin typeface="Segoe UI" panose="020B0502040204020203" pitchFamily="34" charset="0"/>
                <a:cs typeface="Segoe UI" panose="020B0502040204020203" pitchFamily="34" charset="0"/>
              </a:rPr>
              <a:t>الشهير ثروة الأمم الذي نشر سنة</a:t>
            </a:r>
            <a:r>
              <a:rPr lang="ar-JO" sz="1600" i="0" dirty="0">
                <a:effectLst/>
                <a:latin typeface="Segoe UI" panose="020B0502040204020203" pitchFamily="34" charset="0"/>
                <a:cs typeface="Segoe UI" panose="020B0502040204020203" pitchFamily="34" charset="0"/>
              </a:rPr>
              <a:t>(</a:t>
            </a:r>
            <a:r>
              <a:rPr lang="ar-YE" sz="1600" i="0" dirty="0">
                <a:effectLst/>
                <a:latin typeface="Segoe UI" panose="020B0502040204020203" pitchFamily="34" charset="0"/>
                <a:cs typeface="Segoe UI" panose="020B0502040204020203" pitchFamily="34" charset="0"/>
              </a:rPr>
              <a:t> 1776</a:t>
            </a:r>
            <a:r>
              <a:rPr lang="ar-JO" sz="1600" i="0" dirty="0">
                <a:effectLst/>
                <a:latin typeface="Segoe UI" panose="020B0502040204020203" pitchFamily="34" charset="0"/>
                <a:cs typeface="Segoe UI" panose="020B0502040204020203" pitchFamily="34" charset="0"/>
              </a:rPr>
              <a:t>)</a:t>
            </a:r>
            <a:r>
              <a:rPr lang="ar-YE" sz="1600" i="0" dirty="0">
                <a:effectLst/>
                <a:latin typeface="Segoe UI" panose="020B0502040204020203" pitchFamily="34" charset="0"/>
                <a:cs typeface="Segoe UI" panose="020B0502040204020203" pitchFamily="34" charset="0"/>
              </a:rPr>
              <a:t>م . حيث بين أهمية التعليم وأن التعليم هو المجال الذي يمكن أن يمنع الفساد بين العمال بل انه سيكون عنصر فعال في استقرار المجتمع اقتصادياً وسياسياً </a:t>
            </a:r>
            <a:r>
              <a:rPr lang="ar-JO" sz="1600" i="0" dirty="0">
                <a:effectLst/>
                <a:latin typeface="Segoe UI" panose="020B0502040204020203" pitchFamily="34" charset="0"/>
                <a:cs typeface="Segoe UI" panose="020B0502040204020203" pitchFamily="34" charset="0"/>
              </a:rPr>
              <a:t>.</a:t>
            </a:r>
          </a:p>
          <a:p>
            <a:pPr algn="just" rtl="1">
              <a:lnSpc>
                <a:spcPct val="150000"/>
              </a:lnSpc>
            </a:pPr>
            <a:r>
              <a:rPr lang="ar-YE" sz="1600" i="0" dirty="0">
                <a:effectLst/>
                <a:latin typeface="Segoe UI" panose="020B0502040204020203" pitchFamily="34" charset="0"/>
                <a:cs typeface="Segoe UI" panose="020B0502040204020203" pitchFamily="34" charset="0"/>
              </a:rPr>
              <a:t> </a:t>
            </a:r>
            <a:r>
              <a:rPr lang="ar-JO" sz="1600" i="0" dirty="0">
                <a:effectLst/>
                <a:latin typeface="Segoe UI" panose="020B0502040204020203" pitchFamily="34" charset="0"/>
                <a:cs typeface="Segoe UI" panose="020B0502040204020203" pitchFamily="34" charset="0"/>
              </a:rPr>
              <a:t>   </a:t>
            </a:r>
            <a:r>
              <a:rPr lang="ar-YE" sz="1600" i="0" dirty="0">
                <a:effectLst/>
                <a:latin typeface="Segoe UI" panose="020B0502040204020203" pitchFamily="34" charset="0"/>
                <a:cs typeface="Segoe UI" panose="020B0502040204020203" pitchFamily="34" charset="0"/>
              </a:rPr>
              <a:t>واتفق معه في ذلك مالتوس</a:t>
            </a:r>
            <a:r>
              <a:rPr lang="en-US" sz="1600" i="0" dirty="0">
                <a:effectLst/>
                <a:latin typeface="Segoe UI" panose="020B0502040204020203" pitchFamily="34" charset="0"/>
                <a:cs typeface="Segoe UI" panose="020B0502040204020203" pitchFamily="34" charset="0"/>
              </a:rPr>
              <a:t> </a:t>
            </a:r>
            <a:r>
              <a:rPr lang="ar-YE" sz="1600" i="0" dirty="0">
                <a:effectLst/>
                <a:latin typeface="Segoe UI" panose="020B0502040204020203" pitchFamily="34" charset="0"/>
                <a:cs typeface="Segoe UI" panose="020B0502040204020203" pitchFamily="34" charset="0"/>
              </a:rPr>
              <a:t>صاحب نظرية السكان، وقد اعتبر التعليم عامل من عوامل تحديد النسل، كما أعتبر سميث التعليم من عناصر رأس المال الثابت مثل المباني والآلات والمعدات .</a:t>
            </a:r>
          </a:p>
          <a:p>
            <a:pPr algn="just" rtl="1">
              <a:lnSpc>
                <a:spcPct val="150000"/>
              </a:lnSpc>
            </a:pPr>
            <a:r>
              <a:rPr lang="ar-JO" sz="1600" i="0" dirty="0">
                <a:effectLst/>
                <a:latin typeface="Segoe UI" panose="020B0502040204020203" pitchFamily="34" charset="0"/>
                <a:cs typeface="Segoe UI" panose="020B0502040204020203" pitchFamily="34" charset="0"/>
              </a:rPr>
              <a:t>    </a:t>
            </a:r>
            <a:r>
              <a:rPr lang="ar-YE" sz="1600" i="0" dirty="0">
                <a:effectLst/>
                <a:latin typeface="Segoe UI" panose="020B0502040204020203" pitchFamily="34" charset="0"/>
                <a:cs typeface="Segoe UI" panose="020B0502040204020203" pitchFamily="34" charset="0"/>
              </a:rPr>
              <a:t>ويعد الاقتصادي الكبير الفرد مارشال من أوائل الاقتصاديين الذين أشاروا إلى القيمة الاقتصادية للتعليم حيث أكد على " أن اكثر أنواع الاستثمارات الرأسمالية قيمة ما يستثمر في البشر"</a:t>
            </a:r>
            <a:endParaRPr lang="ar-JO" sz="1600" i="0" dirty="0">
              <a:effectLst/>
              <a:latin typeface="Segoe UI" panose="020B0502040204020203" pitchFamily="34" charset="0"/>
              <a:cs typeface="Segoe UI" panose="020B0502040204020203" pitchFamily="34" charset="0"/>
            </a:endParaRPr>
          </a:p>
          <a:p>
            <a:pPr algn="just" rtl="1">
              <a:lnSpc>
                <a:spcPct val="150000"/>
              </a:lnSpc>
            </a:pPr>
            <a:r>
              <a:rPr lang="ar-YE" sz="1600" i="0" dirty="0">
                <a:effectLst/>
                <a:latin typeface="Segoe UI" panose="020B0502040204020203" pitchFamily="34" charset="0"/>
                <a:cs typeface="Segoe UI" panose="020B0502040204020203" pitchFamily="34" charset="0"/>
              </a:rPr>
              <a:t> </a:t>
            </a:r>
            <a:r>
              <a:rPr lang="ar-JO" sz="1600" i="0" dirty="0">
                <a:effectLst/>
                <a:latin typeface="Segoe UI" panose="020B0502040204020203" pitchFamily="34" charset="0"/>
                <a:cs typeface="Segoe UI" panose="020B0502040204020203" pitchFamily="34" charset="0"/>
              </a:rPr>
              <a:t> </a:t>
            </a:r>
            <a:r>
              <a:rPr lang="ar-YE" sz="1600" i="0" dirty="0">
                <a:effectLst/>
                <a:latin typeface="Segoe UI" panose="020B0502040204020203" pitchFamily="34" charset="0"/>
                <a:cs typeface="Segoe UI" panose="020B0502040204020203" pitchFamily="34" charset="0"/>
              </a:rPr>
              <a:t>وأكد كارل ماركس على علاقة التعليم بالتنمية الاقتصادية والاجتماعية ، كما أكد على أهمية التعليم والتدريب في زيادة وترقية مهارات العمل </a:t>
            </a:r>
            <a:r>
              <a:rPr lang="ar-JO" sz="1600" i="0" dirty="0">
                <a:effectLst/>
                <a:latin typeface="Segoe UI" panose="020B0502040204020203" pitchFamily="34" charset="0"/>
                <a:cs typeface="Segoe UI" panose="020B0502040204020203" pitchFamily="34" charset="0"/>
              </a:rPr>
              <a:t>.</a:t>
            </a:r>
          </a:p>
          <a:p>
            <a:pPr algn="r" rtl="1"/>
            <a:endParaRPr lang="ar-YE" sz="2000" b="1" i="0" dirty="0">
              <a:effectLst/>
              <a:latin typeface="Segoe UI" panose="020B0502040204020203" pitchFamily="34" charset="0"/>
              <a:cs typeface="Segoe UI" panose="020B0502040204020203" pitchFamily="34" charset="0"/>
            </a:endParaRPr>
          </a:p>
        </p:txBody>
      </p:sp>
      <p:pic>
        <p:nvPicPr>
          <p:cNvPr id="12" name="Audio 11">
            <a:hlinkClick r:id="" action="ppaction://media"/>
            <a:extLst>
              <a:ext uri="{FF2B5EF4-FFF2-40B4-BE49-F238E27FC236}">
                <a16:creationId xmlns:a16="http://schemas.microsoft.com/office/drawing/2014/main" xmlns="" id="{745BE6A2-DCDC-6992-2AE1-0A2FB868C99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0000" t="-90625" r="-200000" b="-90625"/>
          <a:stretch>
            <a:fillRect/>
          </a:stretch>
        </p:blipFill>
        <p:spPr>
          <a:xfrm>
            <a:off x="-853208" y="5512436"/>
            <a:ext cx="3048000" cy="1714500"/>
          </a:xfrm>
          <a:prstGeom prst="rect">
            <a:avLst/>
          </a:prstGeom>
        </p:spPr>
      </p:pic>
      <p:pic>
        <p:nvPicPr>
          <p:cNvPr id="3" name="Graphic 21">
            <a:extLst>
              <a:ext uri="{FF2B5EF4-FFF2-40B4-BE49-F238E27FC236}">
                <a16:creationId xmlns:a16="http://schemas.microsoft.com/office/drawing/2014/main" xmlns="" id="{E9DD72F5-7DF2-AB48-472F-A59BE5B33F7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999241"/>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65650">
        <p14:prism isInverted="1"/>
      </p:transition>
    </mc:Choice>
    <mc:Fallback xmlns="">
      <p:transition spd="slow" advTm="1656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125BAE7-F81E-15CD-4102-DB0BB9120571}"/>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436914" y="1888102"/>
            <a:ext cx="9863068" cy="3308598"/>
          </a:xfrm>
          <a:prstGeom prst="rect">
            <a:avLst/>
          </a:prstGeom>
          <a:noFill/>
        </p:spPr>
        <p:txBody>
          <a:bodyPr wrap="square" rtlCol="0">
            <a:spAutoFit/>
          </a:bodyPr>
          <a:lstStyle/>
          <a:p>
            <a:pPr algn="just" rtl="1">
              <a:lnSpc>
                <a:spcPct val="150000"/>
              </a:lnSpc>
            </a:pPr>
            <a:r>
              <a:rPr lang="ar-JO" i="0" dirty="0">
                <a:effectLst/>
                <a:latin typeface="Segoe UI" panose="020B0502040204020203" pitchFamily="34" charset="0"/>
                <a:cs typeface="Segoe UI" panose="020B0502040204020203" pitchFamily="34" charset="0"/>
              </a:rPr>
              <a:t>    </a:t>
            </a:r>
            <a:r>
              <a:rPr lang="ar-YE" i="0" dirty="0">
                <a:effectLst/>
                <a:latin typeface="Segoe UI" panose="020B0502040204020203" pitchFamily="34" charset="0"/>
                <a:cs typeface="Segoe UI" panose="020B0502040204020203" pitchFamily="34" charset="0"/>
              </a:rPr>
              <a:t>إلا أن البداية الحقيقية </a:t>
            </a:r>
            <a:r>
              <a:rPr lang="ar-JO" i="0" dirty="0">
                <a:effectLst/>
                <a:latin typeface="Segoe UI" panose="020B0502040204020203" pitchFamily="34" charset="0"/>
                <a:cs typeface="Segoe UI" panose="020B0502040204020203" pitchFamily="34" charset="0"/>
              </a:rPr>
              <a:t>ل</a:t>
            </a:r>
            <a:r>
              <a:rPr lang="ar-YE" i="0" dirty="0">
                <a:effectLst/>
                <a:latin typeface="Segoe UI" panose="020B0502040204020203" pitchFamily="34" charset="0"/>
                <a:cs typeface="Segoe UI" panose="020B0502040204020203" pitchFamily="34" charset="0"/>
              </a:rPr>
              <a:t>حقل اقتصاديات التعليم كانت </a:t>
            </a:r>
            <a:r>
              <a:rPr lang="ar-JO" i="0" dirty="0">
                <a:effectLst/>
                <a:latin typeface="Segoe UI" panose="020B0502040204020203" pitchFamily="34" charset="0"/>
                <a:cs typeface="Segoe UI" panose="020B0502040204020203" pitchFamily="34" charset="0"/>
              </a:rPr>
              <a:t>بعد </a:t>
            </a:r>
            <a:r>
              <a:rPr lang="ar-YE" i="0" dirty="0">
                <a:effectLst/>
                <a:latin typeface="Segoe UI" panose="020B0502040204020203" pitchFamily="34" charset="0"/>
                <a:cs typeface="Segoe UI" panose="020B0502040204020203" pitchFamily="34" charset="0"/>
              </a:rPr>
              <a:t>الحرب العالمية الثانية وبالتحديد في نهاية الخمسينات وأوائل الستينات من القرن العشرين على يد روبرت سولو </a:t>
            </a:r>
            <a:r>
              <a:rPr lang="en-US" i="0" dirty="0">
                <a:effectLst/>
                <a:latin typeface="Segoe UI" panose="020B0502040204020203" pitchFamily="34" charset="0"/>
                <a:cs typeface="Segoe UI" panose="020B0502040204020203" pitchFamily="34" charset="0"/>
              </a:rPr>
              <a:t>1957 </a:t>
            </a:r>
            <a:r>
              <a:rPr lang="ar-YE" i="0" dirty="0">
                <a:effectLst/>
                <a:latin typeface="Segoe UI" panose="020B0502040204020203" pitchFamily="34" charset="0"/>
                <a:cs typeface="Segoe UI" panose="020B0502040204020203" pitchFamily="34" charset="0"/>
              </a:rPr>
              <a:t>وثيودور شولتز وجاري بيكر</a:t>
            </a:r>
            <a:r>
              <a:rPr lang="en-US" i="0" dirty="0">
                <a:effectLst/>
                <a:latin typeface="Segoe UI" panose="020B0502040204020203" pitchFamily="34" charset="0"/>
                <a:cs typeface="Segoe UI" panose="020B0502040204020203" pitchFamily="34" charset="0"/>
              </a:rPr>
              <a:t>، </a:t>
            </a:r>
            <a:r>
              <a:rPr lang="ar-YE" i="0" dirty="0">
                <a:effectLst/>
                <a:latin typeface="Segoe UI" panose="020B0502040204020203" pitchFamily="34" charset="0"/>
                <a:cs typeface="Segoe UI" panose="020B0502040204020203" pitchFamily="34" charset="0"/>
              </a:rPr>
              <a:t>ودينيسون وهاربيسون وغيرهم .</a:t>
            </a:r>
            <a:endParaRPr lang="ar-JO" i="0" dirty="0">
              <a:effectLst/>
              <a:latin typeface="Segoe UI" panose="020B0502040204020203" pitchFamily="34" charset="0"/>
              <a:cs typeface="Segoe UI" panose="020B0502040204020203" pitchFamily="34" charset="0"/>
            </a:endParaRPr>
          </a:p>
          <a:p>
            <a:pPr algn="just" rtl="1">
              <a:lnSpc>
                <a:spcPct val="150000"/>
              </a:lnSpc>
            </a:pPr>
            <a:r>
              <a:rPr lang="ar-JO" dirty="0">
                <a:latin typeface="Segoe UI" panose="020B0502040204020203" pitchFamily="34" charset="0"/>
                <a:cs typeface="Segoe UI" panose="020B0502040204020203" pitchFamily="34" charset="0"/>
              </a:rPr>
              <a:t> </a:t>
            </a:r>
            <a:r>
              <a:rPr lang="ar-YE" i="0" dirty="0">
                <a:effectLst/>
                <a:latin typeface="Segoe UI" panose="020B0502040204020203" pitchFamily="34" charset="0"/>
                <a:cs typeface="Segoe UI" panose="020B0502040204020203" pitchFamily="34" charset="0"/>
              </a:rPr>
              <a:t>وتعد الفترة من </a:t>
            </a:r>
            <a:r>
              <a:rPr lang="ar-JO" i="0" dirty="0">
                <a:effectLst/>
                <a:latin typeface="Segoe UI" panose="020B0502040204020203" pitchFamily="34" charset="0"/>
                <a:cs typeface="Segoe UI" panose="020B0502040204020203" pitchFamily="34" charset="0"/>
              </a:rPr>
              <a:t>(</a:t>
            </a:r>
            <a:r>
              <a:rPr lang="ar-YE" i="0" dirty="0">
                <a:effectLst/>
                <a:latin typeface="Segoe UI" panose="020B0502040204020203" pitchFamily="34" charset="0"/>
                <a:cs typeface="Segoe UI" panose="020B0502040204020203" pitchFamily="34" charset="0"/>
              </a:rPr>
              <a:t>19</a:t>
            </a:r>
            <a:r>
              <a:rPr lang="ar-JO" i="0" dirty="0">
                <a:effectLst/>
                <a:latin typeface="Segoe UI" panose="020B0502040204020203" pitchFamily="34" charset="0"/>
                <a:cs typeface="Segoe UI" panose="020B0502040204020203" pitchFamily="34" charset="0"/>
              </a:rPr>
              <a:t>60</a:t>
            </a:r>
            <a:r>
              <a:rPr lang="ar-YE" i="0" dirty="0">
                <a:effectLst/>
                <a:latin typeface="Segoe UI" panose="020B0502040204020203" pitchFamily="34" charset="0"/>
                <a:cs typeface="Segoe UI" panose="020B0502040204020203" pitchFamily="34" charset="0"/>
              </a:rPr>
              <a:t>-19</a:t>
            </a:r>
            <a:r>
              <a:rPr lang="ar-JO" i="0" dirty="0">
                <a:effectLst/>
                <a:latin typeface="Segoe UI" panose="020B0502040204020203" pitchFamily="34" charset="0"/>
                <a:cs typeface="Segoe UI" panose="020B0502040204020203" pitchFamily="34" charset="0"/>
              </a:rPr>
              <a:t>7</a:t>
            </a:r>
            <a:r>
              <a:rPr lang="ar-YE" i="0" dirty="0">
                <a:effectLst/>
                <a:latin typeface="Segoe UI" panose="020B0502040204020203" pitchFamily="34" charset="0"/>
                <a:cs typeface="Segoe UI" panose="020B0502040204020203" pitchFamily="34" charset="0"/>
              </a:rPr>
              <a:t>0</a:t>
            </a:r>
            <a:r>
              <a:rPr lang="ar-JO" i="0" dirty="0">
                <a:effectLst/>
                <a:latin typeface="Segoe UI" panose="020B0502040204020203" pitchFamily="34" charset="0"/>
                <a:cs typeface="Segoe UI" panose="020B0502040204020203" pitchFamily="34" charset="0"/>
              </a:rPr>
              <a:t>)</a:t>
            </a:r>
            <a:r>
              <a:rPr lang="ar-YE" i="0" dirty="0">
                <a:effectLst/>
                <a:latin typeface="Segoe UI" panose="020B0502040204020203" pitchFamily="34" charset="0"/>
                <a:cs typeface="Segoe UI" panose="020B0502040204020203" pitchFamily="34" charset="0"/>
              </a:rPr>
              <a:t> المرحلة التي تبلور فيها هذا الحقل وتطورت فيها الدراسات والأبحاث التطبيقية، وهناك من يسميها فترة أو مرحلة الحماس، وقد برز أيضاً في هذا المجال</a:t>
            </a:r>
            <a:r>
              <a:rPr lang="ar-JO" i="0" dirty="0">
                <a:effectLst/>
                <a:latin typeface="Segoe UI" panose="020B0502040204020203" pitchFamily="34" charset="0"/>
                <a:cs typeface="Segoe UI" panose="020B0502040204020203" pitchFamily="34" charset="0"/>
              </a:rPr>
              <a:t>:   </a:t>
            </a:r>
            <a:r>
              <a:rPr lang="ar-YE" i="0" dirty="0">
                <a:effectLst/>
                <a:latin typeface="Segoe UI" panose="020B0502040204020203" pitchFamily="34" charset="0"/>
                <a:cs typeface="Segoe UI" panose="020B0502040204020203" pitchFamily="34" charset="0"/>
              </a:rPr>
              <a:t> عبد الله عبدالدايم وحامد عمار في الوطن العربي، أما في العقود الثلاثة التالية فقد برز بعض من الاقتصاديين والتربويين مثل جورج ساكاروبولس وتيلاك</a:t>
            </a:r>
            <a:r>
              <a:rPr lang="en-US" i="0" dirty="0">
                <a:effectLst/>
                <a:latin typeface="Segoe UI" panose="020B0502040204020203" pitchFamily="34" charset="0"/>
                <a:cs typeface="Segoe UI" panose="020B0502040204020203" pitchFamily="34" charset="0"/>
              </a:rPr>
              <a:t> </a:t>
            </a:r>
            <a:r>
              <a:rPr lang="ar-YE" i="0" dirty="0">
                <a:effectLst/>
                <a:latin typeface="Segoe UI" panose="020B0502040204020203" pitchFamily="34" charset="0"/>
                <a:cs typeface="Segoe UI" panose="020B0502040204020203" pitchFamily="34" charset="0"/>
              </a:rPr>
              <a:t>وغيرهم في الدول المتقدمة ومحمد غنيمة في الوطن العربي .</a:t>
            </a:r>
          </a:p>
          <a:p>
            <a:pPr algn="r" rtl="1"/>
            <a:r>
              <a:rPr lang="ar-YE" sz="2000" b="1" i="0" dirty="0">
                <a:effectLst/>
                <a:latin typeface="Segoe UI" panose="020B0502040204020203" pitchFamily="34" charset="0"/>
                <a:cs typeface="Segoe UI" panose="020B0502040204020203" pitchFamily="34" charset="0"/>
              </a:rPr>
              <a:t> </a:t>
            </a:r>
            <a:endParaRPr lang="ar-YE" sz="2400" b="1" i="0" dirty="0">
              <a:effectLst/>
              <a:latin typeface="Segoe UI" panose="020B0502040204020203" pitchFamily="34" charset="0"/>
              <a:cs typeface="Segoe UI" panose="020B0502040204020203"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xmlns=""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pic>
        <p:nvPicPr>
          <p:cNvPr id="4" name="Graphic 21">
            <a:extLst>
              <a:ext uri="{FF2B5EF4-FFF2-40B4-BE49-F238E27FC236}">
                <a16:creationId xmlns:a16="http://schemas.microsoft.com/office/drawing/2014/main" xmlns="" id="{1318D7FF-2A33-78F6-351E-3666BF327613}"/>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31765">
        <p14:prism isInverted="1"/>
      </p:transition>
    </mc:Choice>
    <mc:Fallback xmlns="">
      <p:transition spd="slow" advTm="131765">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F2816E40-18E8-51DA-6309-8BD851C68947}"/>
              </a:ext>
            </a:extLst>
          </p:cNvPr>
          <p:cNvSpPr/>
          <p:nvPr/>
        </p:nvSpPr>
        <p:spPr>
          <a:xfrm>
            <a:off x="1023851" y="116372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306286" y="1677652"/>
            <a:ext cx="9730144" cy="3364704"/>
          </a:xfrm>
          <a:prstGeom prst="rect">
            <a:avLst/>
          </a:prstGeom>
          <a:noFill/>
        </p:spPr>
        <p:txBody>
          <a:bodyPr wrap="square" rtlCol="0">
            <a:spAutoFit/>
          </a:bodyPr>
          <a:lstStyle/>
          <a:p>
            <a:pPr algn="just" rtl="1">
              <a:lnSpc>
                <a:spcPct val="150000"/>
              </a:lnSpc>
            </a:pPr>
            <a:r>
              <a:rPr lang="ar-SA" sz="1800" b="1"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النظام التعليمي لا يعمل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لوحده منفصلًا عن مجالات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المجتمع السياسية والاقتصادية والاجتماعية، وإنما يعمل في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دائرة واحدة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م</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عها</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يؤثر فيها ويتأثر بها يقدم لها خدماته ويفيد من خدماتها بمعنى أنها تعمل جميعاً في منظومة شاملة واحدة.</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وقد تغيرت </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النظرة إلى التعليم من كونه قطاع خدماتي إلى مفهوم أعم وأشمل من ذلك إذ ترتكز عليه عملية التنمية البشرية التي هي الهدف الأسمى والغاية المنشودة، وبدأت النظرة إلى الانفاق على التعليم تتغير تدريجياً وبدأ مفهوم رأس المال البشري في الشيوع بين علماء الاقتصاد المهتمين بالتربية،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و</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أن للتعليم دور كبيراً في المساهمة بالتنمية الاقتصادية، من أجل ذلك جاءت اقتصاديات التعليم كمنتج اقتصادي وتبنى عليه الخطط التعليمية</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وأن قيمة رأس المال</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الب</a:t>
            </a:r>
            <a:r>
              <a:rPr lang="ar-SA"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شري يفوق أضعاف رأس المال المادي التقليدي وأن للتعليم دوراً بارزاً في النمو الاقتصادي.</a:t>
            </a:r>
            <a:endParaRPr lang="en-US" dirty="0">
              <a:latin typeface="Segoe UI" panose="020B0502040204020203" pitchFamily="34" charset="0"/>
              <a:cs typeface="Segoe UI" panose="020B0502040204020203" pitchFamily="34" charset="0"/>
            </a:endParaRPr>
          </a:p>
        </p:txBody>
      </p:sp>
      <p:pic>
        <p:nvPicPr>
          <p:cNvPr id="11" name="Graphic 21">
            <a:extLst>
              <a:ext uri="{FF2B5EF4-FFF2-40B4-BE49-F238E27FC236}">
                <a16:creationId xmlns:a16="http://schemas.microsoft.com/office/drawing/2014/main" xmlns="" id="{1D3D0399-88AB-DDCA-B88C-FE4DB5073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50950">
        <p14:prism isInverted="1"/>
      </p:transition>
    </mc:Choice>
    <mc:Fallback xmlns="">
      <p:transition spd="slow" advTm="15095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31A45816-BA61-12E6-5B15-29D9A176A3E1}"/>
              </a:ext>
            </a:extLst>
          </p:cNvPr>
          <p:cNvSpPr/>
          <p:nvPr/>
        </p:nvSpPr>
        <p:spPr>
          <a:xfrm>
            <a:off x="780421" y="1191867"/>
            <a:ext cx="1074078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780421" y="1786294"/>
            <a:ext cx="10534501" cy="3774751"/>
          </a:xfrm>
          <a:prstGeom prst="rect">
            <a:avLst/>
          </a:prstGeom>
          <a:noFill/>
        </p:spPr>
        <p:txBody>
          <a:bodyPr wrap="square" rtlCol="0">
            <a:spAutoFit/>
          </a:bodyPr>
          <a:lstStyle/>
          <a:p>
            <a:pPr algn="ctr" rtl="1">
              <a:lnSpc>
                <a:spcPct val="150000"/>
              </a:lnSpc>
            </a:pPr>
            <a:r>
              <a:rPr lang="ar-JO" sz="2000" dirty="0">
                <a:latin typeface="Segoe UI" panose="020B0502040204020203" pitchFamily="34" charset="0"/>
                <a:cs typeface="Segoe UI" panose="020B0502040204020203" pitchFamily="34" charset="0"/>
              </a:rPr>
              <a:t> </a:t>
            </a: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a:t>
            </a:r>
            <a:r>
              <a:rPr lang="ar-SA"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هداف اقتصاديات التعليم </a:t>
            </a:r>
            <a:endPar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marL="457200" indent="-457200" algn="r" rtl="1">
              <a:lnSpc>
                <a:spcPct val="150000"/>
              </a:lnSpc>
              <a:buFont typeface="+mj-lt"/>
              <a:buAutoNum type="arabicPeriod"/>
            </a:pP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رفع مستوى الكفاية الاقتصادية للتعليم</a:t>
            </a:r>
            <a:r>
              <a:rPr lang="ar-JO"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a:t>
            </a: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و ذلك من خلال التوظيف الأمثل للإمكانيات وزيادة الموارد المخصصة للتعليم لضمان الجودة .</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marL="228600" marR="0" indent="-457200" algn="r" rtl="1">
              <a:lnSpc>
                <a:spcPct val="150000"/>
              </a:lnSpc>
              <a:spcBef>
                <a:spcPts val="0"/>
              </a:spcBef>
              <a:spcAft>
                <a:spcPts val="800"/>
              </a:spcAft>
              <a:buFont typeface="+mj-lt"/>
              <a:buAutoNum type="arabicPeriod"/>
            </a:pPr>
            <a:r>
              <a:rPr lang="ar-SA" sz="1600" kern="0" dirty="0">
                <a:solidFill>
                  <a:srgbClr val="333333"/>
                </a:solidFill>
                <a:latin typeface="Segoe UI" panose="020B0502040204020203" pitchFamily="34" charset="0"/>
                <a:cs typeface="Segoe UI" panose="020B0502040204020203" pitchFamily="34" charset="0"/>
              </a:rPr>
              <a:t> إيجاد مستثمرين فاعلين يدخلون كشركاء مع ما تتبناه الدولة من مشاريع و مصاريف في المجال التعليمي .</a:t>
            </a:r>
            <a:endParaRPr lang="en-US" sz="1600" kern="0" dirty="0">
              <a:solidFill>
                <a:srgbClr val="333333"/>
              </a:solidFill>
              <a:latin typeface="Segoe UI" panose="020B0502040204020203" pitchFamily="34" charset="0"/>
              <a:cs typeface="Segoe UI" panose="020B0502040204020203" pitchFamily="34" charset="0"/>
            </a:endParaRPr>
          </a:p>
          <a:p>
            <a:pPr marL="228600" marR="0" indent="-457200" algn="r" rtl="1">
              <a:lnSpc>
                <a:spcPct val="150000"/>
              </a:lnSpc>
              <a:spcBef>
                <a:spcPts val="0"/>
              </a:spcBef>
              <a:spcAft>
                <a:spcPts val="800"/>
              </a:spcAft>
              <a:buFont typeface="+mj-lt"/>
              <a:buAutoNum type="arabicPeriod"/>
            </a:pPr>
            <a:r>
              <a:rPr lang="ar-SA" sz="1600" kern="0" dirty="0">
                <a:solidFill>
                  <a:srgbClr val="333333"/>
                </a:solidFill>
                <a:latin typeface="Segoe UI" panose="020B0502040204020203" pitchFamily="34" charset="0"/>
                <a:cs typeface="Segoe UI" panose="020B0502040204020203" pitchFamily="34" charset="0"/>
              </a:rPr>
              <a:t>التخطيط الجيد لكل البرامج التعليمية و السياسات التربوية</a:t>
            </a:r>
            <a:r>
              <a:rPr lang="ar-JO" sz="1600" kern="0" dirty="0">
                <a:solidFill>
                  <a:srgbClr val="333333"/>
                </a:solidFill>
                <a:latin typeface="Segoe UI" panose="020B0502040204020203" pitchFamily="34" charset="0"/>
                <a:cs typeface="Segoe UI" panose="020B0502040204020203" pitchFamily="34" charset="0"/>
              </a:rPr>
              <a:t>، </a:t>
            </a:r>
            <a:r>
              <a:rPr lang="ar-SA" sz="1600" kern="0" dirty="0">
                <a:solidFill>
                  <a:srgbClr val="333333"/>
                </a:solidFill>
                <a:latin typeface="Segoe UI" panose="020B0502040204020203" pitchFamily="34" charset="0"/>
                <a:cs typeface="Segoe UI" panose="020B0502040204020203" pitchFamily="34" charset="0"/>
              </a:rPr>
              <a:t>والتي تسعى لتحقيق اقتصاد استثماري جيد .</a:t>
            </a:r>
            <a:endParaRPr lang="en-US" sz="1600" kern="0" dirty="0">
              <a:solidFill>
                <a:srgbClr val="333333"/>
              </a:solidFill>
              <a:latin typeface="Segoe UI" panose="020B0502040204020203" pitchFamily="34" charset="0"/>
              <a:cs typeface="Segoe UI" panose="020B0502040204020203" pitchFamily="34" charset="0"/>
            </a:endParaRPr>
          </a:p>
          <a:p>
            <a:pPr marL="228600" marR="0" indent="-457200" algn="r" rtl="1">
              <a:lnSpc>
                <a:spcPct val="150000"/>
              </a:lnSpc>
              <a:spcBef>
                <a:spcPts val="0"/>
              </a:spcBef>
              <a:spcAft>
                <a:spcPts val="800"/>
              </a:spcAft>
              <a:buFont typeface="+mj-lt"/>
              <a:buAutoNum type="arabicPeriod"/>
            </a:pPr>
            <a:r>
              <a:rPr lang="ar-SA" sz="1600" kern="0" dirty="0">
                <a:solidFill>
                  <a:srgbClr val="333333"/>
                </a:solidFill>
                <a:latin typeface="Segoe UI" panose="020B0502040204020203" pitchFamily="34" charset="0"/>
                <a:cs typeface="Segoe UI" panose="020B0502040204020203" pitchFamily="34" charset="0"/>
              </a:rPr>
              <a:t>تشجيع المجتمع المحلي على المشاركة الفعالة في كافة المشاريع التربوية التي تتبناها الدولة في الاستثمار في مجال التعليم .</a:t>
            </a:r>
            <a:endParaRPr lang="en-US" sz="1600" kern="0" dirty="0">
              <a:solidFill>
                <a:srgbClr val="333333"/>
              </a:solidFill>
              <a:latin typeface="Segoe UI" panose="020B0502040204020203" pitchFamily="34" charset="0"/>
              <a:cs typeface="Segoe UI" panose="020B0502040204020203" pitchFamily="34" charset="0"/>
            </a:endParaRPr>
          </a:p>
          <a:p>
            <a:pPr marL="457200" indent="-457200" algn="r" rtl="1">
              <a:lnSpc>
                <a:spcPct val="150000"/>
              </a:lnSpc>
              <a:buFont typeface="+mj-lt"/>
              <a:buAutoNum type="arabicPeriod"/>
            </a:pPr>
            <a:r>
              <a:rPr lang="ar-SA" sz="1600" kern="0" dirty="0">
                <a:solidFill>
                  <a:srgbClr val="333333"/>
                </a:solidFill>
                <a:latin typeface="Segoe UI" panose="020B0502040204020203" pitchFamily="34" charset="0"/>
                <a:cs typeface="Segoe UI" panose="020B0502040204020203" pitchFamily="34" charset="0"/>
              </a:rPr>
              <a:t>نشر ثقافة الاقتصاد التعليمي مفهوماً و عملاً في كافة أجهزة الوزارة و التوعية بأهمية البعد الاقتصادي في اتخاذ القرار </a:t>
            </a: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التربوي </a:t>
            </a:r>
            <a:r>
              <a:rPr lang="en-US" sz="16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a:t>
            </a:r>
            <a:endParaRPr lang="en-US" sz="1600" i="0" u="none" strike="noStrike" baseline="0" dirty="0">
              <a:solidFill>
                <a:srgbClr val="00B0F0"/>
              </a:solidFill>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DBF8D4E0-E46E-7F45-3075-08C37233F6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460" y="1273183"/>
            <a:ext cx="2628900" cy="866221"/>
          </a:xfrm>
          <a:prstGeom prst="rect">
            <a:avLst/>
          </a:prstGeom>
        </p:spPr>
      </p:pic>
      <p:pic>
        <p:nvPicPr>
          <p:cNvPr id="3" name="Graphic 21">
            <a:extLst>
              <a:ext uri="{FF2B5EF4-FFF2-40B4-BE49-F238E27FC236}">
                <a16:creationId xmlns:a16="http://schemas.microsoft.com/office/drawing/2014/main" xmlns="" id="{2BD8BC3D-5904-7040-B0E4-3E5FE72C6F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247159">
        <p14:prism isInverted="1"/>
      </p:transition>
    </mc:Choice>
    <mc:Fallback xmlns="">
      <p:transition spd="slow" advTm="24715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56D3C8E-199D-6156-A3DA-C9CC187EBA8D}"/>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2B44F1AA-1BD0-FF73-6B2F-F6E44C6107F8}"/>
              </a:ext>
            </a:extLst>
          </p:cNvPr>
          <p:cNvSpPr txBox="1"/>
          <p:nvPr/>
        </p:nvSpPr>
        <p:spPr>
          <a:xfrm>
            <a:off x="1127761" y="1643896"/>
            <a:ext cx="10246255" cy="3508012"/>
          </a:xfrm>
          <a:prstGeom prst="rect">
            <a:avLst/>
          </a:prstGeom>
          <a:noFill/>
        </p:spPr>
        <p:txBody>
          <a:bodyPr wrap="square" rtlCol="0">
            <a:spAutoFit/>
          </a:bodyPr>
          <a:lstStyle/>
          <a:p>
            <a:pPr algn="just" rtl="1">
              <a:lnSpc>
                <a:spcPct val="150000"/>
              </a:lnSpc>
            </a:pPr>
            <a:r>
              <a:rPr lang="ar-JO"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5</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يزيد التعليم من إنتاجية العمال وذلك من خلال اكتساب القوى العاملة المهارات والمعارف</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6.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ويعمل أيضا على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ص</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قل مواهب الأفراد وزيادة كفاءتهم وقدرتهم على استيعاب التكنولوجيا والفنون الإنتاجية المتطورة.</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7.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يساعد التعليم على تراكم رأس المال فهو يمكن ان يكون مكملا لرأس المال المادي، ويعني ذلك ان تراكم رأس المال في النمو الاقتصادي يكون ذا فائدة كبيرة إلى ذلك الحد الذي يتوفر فيه رأس المال البشري بدرجة كافية ليكمل التحسينات في رأس المال المادي، فرأس المال</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المادي يجب ان يتوفر له العقلية البشرية بالعدد اللازم لاستخدامه في تطوير العملية الإنتاجية </a:t>
            </a:r>
            <a:endParaRPr lang="ar-YE" kern="0" dirty="0">
              <a:solidFill>
                <a:srgbClr val="00000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6586F300-67FB-1126-4466-CDA02B7E97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22327">
        <p14:prism isInverted="1"/>
      </p:transition>
    </mc:Choice>
    <mc:Fallback xmlns="">
      <p:transition spd="slow" advTm="122327">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7B58F74-ED03-A0D6-7ED9-D158E0E33D85}"/>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2B44F1AA-1BD0-FF73-6B2F-F6E44C6107F8}"/>
              </a:ext>
            </a:extLst>
          </p:cNvPr>
          <p:cNvSpPr txBox="1"/>
          <p:nvPr/>
        </p:nvSpPr>
        <p:spPr>
          <a:xfrm>
            <a:off x="1259634" y="1289564"/>
            <a:ext cx="10049068" cy="3826368"/>
          </a:xfrm>
          <a:prstGeom prst="rect">
            <a:avLst/>
          </a:prstGeom>
          <a:noFill/>
        </p:spPr>
        <p:txBody>
          <a:bodyPr wrap="square" rtlCol="0">
            <a:spAutoFit/>
          </a:bodyPr>
          <a:lstStyle/>
          <a:p>
            <a:pPr algn="just" rtl="1">
              <a:lnSpc>
                <a:spcPct val="150000"/>
              </a:lnSpc>
            </a:pPr>
            <a:r>
              <a:rPr lang="ar-JO"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8</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يساعد التعليم على التقدم الفني، وذلك من خلال البحث العلمي وتطوير المناهج والمقررات التي تدرس وتطوير التعليم وتطوير أنظمته باستمرار يؤدي إلى زيادة مقدرة الافراد على القيام بالبحوث العلمية والفنية وبذلك تزيد قيمة رأس المال البشري والتي تقوم بدورها بالاختراعات الفنية والابتكارات </a:t>
            </a:r>
          </a:p>
          <a:p>
            <a:pPr algn="just"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9. ويساعد التعليم أيضا في تطبيق مبدأ التخصص وتقسيم العمل والذي ينتج عنه تخصصات دقيقة ومهارات محددة مما يجعل استخدام الآلات والمعدات الحديثة أمرا ميسورا. </a:t>
            </a:r>
          </a:p>
          <a:p>
            <a:pPr algn="just"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10. يؤدي التعليم إلى كبر أحجام المشاريع وذلك عن طريق مساهمته في زيادة التقدم الفني وزيادة رأس المال المادي. </a:t>
            </a:r>
          </a:p>
          <a:p>
            <a:pPr algn="r"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يمد التعليم متخذي القرارات الفنية والاقتصادية بالمعلومات ونظرة أكثر شمولا بحيث يمكن تجنب وقوع أخطاء في المستقبل.</a:t>
            </a:r>
            <a:endParaRPr lang="ar-YE" kern="0" dirty="0">
              <a:solidFill>
                <a:srgbClr val="000000"/>
              </a:solidFill>
              <a:latin typeface="Segoe UI" panose="020B0502040204020203" pitchFamily="34" charset="0"/>
              <a:cs typeface="Segoe UI" panose="020B0502040204020203" pitchFamily="34" charset="0"/>
            </a:endParaRPr>
          </a:p>
        </p:txBody>
      </p:sp>
      <p:pic>
        <p:nvPicPr>
          <p:cNvPr id="2" name="Graphic 21">
            <a:extLst>
              <a:ext uri="{FF2B5EF4-FFF2-40B4-BE49-F238E27FC236}">
                <a16:creationId xmlns:a16="http://schemas.microsoft.com/office/drawing/2014/main" xmlns="" id="{083626BA-1F64-7925-4EE7-FB0B1D9264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156009">
        <p14:prism isInverted="1"/>
      </p:transition>
    </mc:Choice>
    <mc:Fallback xmlns="">
      <p:transition spd="slow" advTm="156009">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2EBB5B7-F1E1-1873-447C-3138BAE14BE0}"/>
              </a:ext>
            </a:extLst>
          </p:cNvPr>
          <p:cNvSpPr/>
          <p:nvPr/>
        </p:nvSpPr>
        <p:spPr>
          <a:xfrm>
            <a:off x="728163" y="124528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xmlns="" id="{895D895A-C544-381F-36FD-E6E4DA144EED}"/>
              </a:ext>
            </a:extLst>
          </p:cNvPr>
          <p:cNvSpPr txBox="1"/>
          <p:nvPr/>
        </p:nvSpPr>
        <p:spPr>
          <a:xfrm>
            <a:off x="2456598" y="1433015"/>
            <a:ext cx="7040490"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مجالات البحث في اقتصاديات التعليم</a:t>
            </a:r>
            <a:endParaRPr lang="en-US" sz="2400" b="1" dirty="0">
              <a:solidFill>
                <a:srgbClr val="00B0F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0E508B33-19EC-3701-B553-EF21E78D6F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9744" y="2022964"/>
            <a:ext cx="6114197" cy="3402021"/>
          </a:xfrm>
          <a:prstGeom prst="rect">
            <a:avLst/>
          </a:prstGeom>
        </p:spPr>
      </p:pic>
      <p:pic>
        <p:nvPicPr>
          <p:cNvPr id="4" name="Graphic 21">
            <a:extLst>
              <a:ext uri="{FF2B5EF4-FFF2-40B4-BE49-F238E27FC236}">
                <a16:creationId xmlns:a16="http://schemas.microsoft.com/office/drawing/2014/main" xmlns="" id="{6386C75F-A257-B8AA-FCCA-24DD7543E3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25498">
        <p14:prism isInverted="1"/>
      </p:transition>
    </mc:Choice>
    <mc:Fallback xmlns="">
      <p:transition spd="slow" advTm="25498">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A5446E6-FA9E-C6F1-C01E-A28C424EC0BD}"/>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6278BDE9-38C4-8979-CE01-06C214593AAA}"/>
              </a:ext>
            </a:extLst>
          </p:cNvPr>
          <p:cNvSpPr txBox="1"/>
          <p:nvPr/>
        </p:nvSpPr>
        <p:spPr>
          <a:xfrm>
            <a:off x="3311857" y="1553563"/>
            <a:ext cx="7287904" cy="400110"/>
          </a:xfrm>
          <a:prstGeom prst="rect">
            <a:avLst/>
          </a:prstGeom>
          <a:noFill/>
        </p:spPr>
        <p:txBody>
          <a:bodyPr wrap="square" rtlCol="0">
            <a:spAutoFit/>
          </a:bodyPr>
          <a:lstStyle/>
          <a:p>
            <a:pPr algn="ctr"/>
            <a:r>
              <a:rPr lang="ar-SA"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مجالات البحث في اقتصاديات التعليم</a:t>
            </a:r>
            <a:endParaRPr lang="en-US" sz="2000" dirty="0">
              <a:solidFill>
                <a:srgbClr val="00B0F0"/>
              </a:solidFill>
              <a:latin typeface="Segoe UI" panose="020B0502040204020203" pitchFamily="34" charset="0"/>
              <a:cs typeface="Segoe UI" panose="020B0502040204020203" pitchFamily="34" charset="0"/>
            </a:endParaRPr>
          </a:p>
        </p:txBody>
      </p:sp>
      <p:sp>
        <p:nvSpPr>
          <p:cNvPr id="4" name="TextBox 3">
            <a:extLst>
              <a:ext uri="{FF2B5EF4-FFF2-40B4-BE49-F238E27FC236}">
                <a16:creationId xmlns:a16="http://schemas.microsoft.com/office/drawing/2014/main" xmlns="" id="{2F6112A2-F56D-1924-7370-67075BFD88A8}"/>
              </a:ext>
            </a:extLst>
          </p:cNvPr>
          <p:cNvSpPr txBox="1"/>
          <p:nvPr/>
        </p:nvSpPr>
        <p:spPr>
          <a:xfrm>
            <a:off x="1175657" y="2324350"/>
            <a:ext cx="10248691" cy="2775440"/>
          </a:xfrm>
          <a:prstGeom prst="rect">
            <a:avLst/>
          </a:prstGeom>
          <a:noFill/>
        </p:spPr>
        <p:txBody>
          <a:bodyPr wrap="square" rtlCol="0">
            <a:spAutoFit/>
          </a:bodyPr>
          <a:lstStyle/>
          <a:p>
            <a:pPr marL="0" marR="0" indent="-228600" algn="r" rtl="1">
              <a:lnSpc>
                <a:spcPct val="150000"/>
              </a:lnSpc>
              <a:spcBef>
                <a:spcPts val="0"/>
              </a:spcBef>
              <a:spcAft>
                <a:spcPts val="800"/>
              </a:spcAft>
            </a:pP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1- مقدار المبالغ التي ينبغي على الدولة أن تنفقها على التعليم ووسائل تدبير هذه المبالغ .</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marL="0" marR="0" indent="-228600" algn="r" rtl="1">
              <a:lnSpc>
                <a:spcPct val="150000"/>
              </a:lnSpc>
              <a:spcBef>
                <a:spcPts val="0"/>
              </a:spcBef>
              <a:spcAft>
                <a:spcPts val="800"/>
              </a:spcAft>
            </a:pP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2- الانفاق على التعليم هل هو إنفاق استثماري أو استهلاكي ؟ و ما هو العائد من هذا الاستثمار؟.</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marL="0" marR="0" indent="-228600" algn="r" rtl="1">
              <a:lnSpc>
                <a:spcPct val="150000"/>
              </a:lnSpc>
              <a:spcBef>
                <a:spcPts val="0"/>
              </a:spcBef>
              <a:spcAft>
                <a:spcPts val="800"/>
              </a:spcAft>
            </a:pP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3- تحديد التركيبة المثلى من وقت التلاميذ و</a:t>
            </a:r>
            <a:r>
              <a:rPr lang="ar-JO"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ا</a:t>
            </a: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لمدرسين والمباني والأدوات اللازمة للعملية التعليمية .</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marL="0" marR="0" indent="-228600" algn="r" rtl="1">
              <a:lnSpc>
                <a:spcPct val="150000"/>
              </a:lnSpc>
              <a:spcBef>
                <a:spcPts val="0"/>
              </a:spcBef>
              <a:spcAft>
                <a:spcPts val="800"/>
              </a:spcAft>
            </a:pP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4- تحديد الهيكل الأمثل للهرم التعليمي</a:t>
            </a:r>
            <a:r>
              <a:rPr lang="ar-JO"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وتحديد عدد التلاميذ عند كل مستوى من مستويات التعليم .</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marL="0" marR="0" indent="-228600" algn="r" rtl="1">
              <a:lnSpc>
                <a:spcPct val="150000"/>
              </a:lnSpc>
              <a:spcBef>
                <a:spcPts val="0"/>
              </a:spcBef>
              <a:spcAft>
                <a:spcPts val="800"/>
              </a:spcAft>
            </a:pP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5- تحديد التوليفة المناسبة من التعليم الرسمي الذي يتم داخل المدارس و الكليات</a:t>
            </a:r>
            <a:r>
              <a:rPr lang="ar-JO"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و التعليم غير الرسمي الذي يتم خارجها .</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SA" sz="1600" kern="0" dirty="0">
                <a:solidFill>
                  <a:srgbClr val="333333"/>
                </a:solidFill>
                <a:effectLst/>
                <a:latin typeface="Segoe UI" panose="020B0502040204020203" pitchFamily="34" charset="0"/>
                <a:ea typeface="Times New Roman" panose="02020603050405020304" pitchFamily="18" charset="0"/>
                <a:cs typeface="Segoe UI" panose="020B0502040204020203" pitchFamily="34" charset="0"/>
              </a:rPr>
              <a:t>6- مساهمة التعليم في تنمية العنصر البشري و حثه على المساهمة في دفع عجلة التنمية الاقتصادية</a:t>
            </a:r>
            <a:endParaRPr lang="en-US" sz="1600" dirty="0">
              <a:latin typeface="Segoe UI" panose="020B0502040204020203" pitchFamily="34" charset="0"/>
              <a:cs typeface="Segoe UI" panose="020B0502040204020203" pitchFamily="34" charset="0"/>
            </a:endParaRPr>
          </a:p>
        </p:txBody>
      </p:sp>
      <p:pic>
        <p:nvPicPr>
          <p:cNvPr id="10" name="Picture 9">
            <a:extLst>
              <a:ext uri="{FF2B5EF4-FFF2-40B4-BE49-F238E27FC236}">
                <a16:creationId xmlns:a16="http://schemas.microsoft.com/office/drawing/2014/main" xmlns="" id="{3008EAB0-80B4-3A7D-8584-98A24CD2BB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3404" y="1582995"/>
            <a:ext cx="2686050" cy="856553"/>
          </a:xfrm>
          <a:prstGeom prst="rect">
            <a:avLst/>
          </a:prstGeom>
        </p:spPr>
      </p:pic>
      <p:pic>
        <p:nvPicPr>
          <p:cNvPr id="11" name="Graphic 21">
            <a:extLst>
              <a:ext uri="{FF2B5EF4-FFF2-40B4-BE49-F238E27FC236}">
                <a16:creationId xmlns:a16="http://schemas.microsoft.com/office/drawing/2014/main" xmlns="" id="{E86B6027-D249-0BAA-6765-0446796917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211983">
        <p14:prism isInverted="1"/>
      </p:transition>
    </mc:Choice>
    <mc:Fallback xmlns="">
      <p:transition spd="slow" advTm="211983">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xmlns="" id="{B5C6E819-9E5D-98E4-3031-7F0A8075AEEB}"/>
              </a:ext>
            </a:extLst>
          </p:cNvPr>
          <p:cNvSpPr/>
          <p:nvPr/>
        </p:nvSpPr>
        <p:spPr>
          <a:xfrm>
            <a:off x="627799" y="1191867"/>
            <a:ext cx="10893410"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89311" y="1258833"/>
            <a:ext cx="3156368" cy="553998"/>
          </a:xfrm>
          <a:prstGeom prst="rect">
            <a:avLst/>
          </a:prstGeom>
          <a:noFill/>
        </p:spPr>
        <p:txBody>
          <a:bodyPr wrap="square" rtlCol="0">
            <a:spAutoFit/>
          </a:bodyPr>
          <a:lstStyle/>
          <a:p>
            <a:pPr marL="0" marR="0" algn="ctr" rtl="1">
              <a:lnSpc>
                <a:spcPct val="150000"/>
              </a:lnSpc>
              <a:spcBef>
                <a:spcPts val="0"/>
              </a:spcBef>
              <a:spcAft>
                <a:spcPts val="800"/>
              </a:spcAft>
            </a:pPr>
            <a:r>
              <a:rPr lang="ar-JO" sz="2000" b="1"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العائد من التعليم</a:t>
            </a:r>
            <a:endParaRPr lang="en-US" sz="20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AF2F0897-1643-8640-44A3-7468727F0497}"/>
              </a:ext>
            </a:extLst>
          </p:cNvPr>
          <p:cNvSpPr txBox="1"/>
          <p:nvPr/>
        </p:nvSpPr>
        <p:spPr>
          <a:xfrm>
            <a:off x="730819" y="1815965"/>
            <a:ext cx="10687370" cy="2949205"/>
          </a:xfrm>
          <a:prstGeom prst="rect">
            <a:avLst/>
          </a:prstGeom>
          <a:noFill/>
        </p:spPr>
        <p:txBody>
          <a:bodyPr wrap="square" rtlCol="0">
            <a:spAutoFit/>
          </a:bodyPr>
          <a:lstStyle/>
          <a:p>
            <a:pPr algn="just" rtl="1">
              <a:lnSpc>
                <a:spcPct val="150000"/>
              </a:lnSpc>
            </a:pPr>
            <a:r>
              <a:rPr lang="ar-JO"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العائد لغة</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اسم فاعل من عاد والعائد دخل إيراد، وما يعود من ربح عائد للتجارة، وعائدات العمل منفعته وعائدات الدولة: مداخيلها. </a:t>
            </a:r>
          </a:p>
          <a:p>
            <a:pPr algn="just" rtl="1">
              <a:lnSpc>
                <a:spcPct val="150000"/>
              </a:lnSpc>
            </a:pPr>
            <a:r>
              <a:rPr lang="ar-JO"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والعائد في الاصطلاح الاقتصادي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هو: أفضل طريقة القياس الربحية وأداء الإدارة. </a:t>
            </a:r>
          </a:p>
          <a:p>
            <a:pPr algn="just"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يعرف </a:t>
            </a:r>
            <a:r>
              <a:rPr lang="ar-JO"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معدل العائد على التعليم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بأنه: " الزيادة النسبية في دخل الفرد المتأتي من العمل في سوق تنافسي للعمل، نتيجة زيادة سنوات الدراسة بسنة واحدة ". يعتبر حساب معدلات العائد للتعليم شرطاً أساسياً مسبقاً وعلى درجة من الأهمية لعملية التخطيط التعليمي الناجح، ولكل من الأفراد أنفسهم والسلطات المسؤولة عن التعليم، وتعتبر معرفة العوائد من التعليم على درجة من الأهمية لتحديد الطلب على التعليم.</a:t>
            </a:r>
            <a:endParaRPr lang="en-US" sz="2000" dirty="0">
              <a:latin typeface="Segoe UI" panose="020B0502040204020203" pitchFamily="34" charset="0"/>
              <a:cs typeface="Segoe UI" panose="020B0502040204020203" pitchFamily="34" charset="0"/>
            </a:endParaRPr>
          </a:p>
        </p:txBody>
      </p:sp>
      <p:pic>
        <p:nvPicPr>
          <p:cNvPr id="12" name="Graphic 21">
            <a:extLst>
              <a:ext uri="{FF2B5EF4-FFF2-40B4-BE49-F238E27FC236}">
                <a16:creationId xmlns:a16="http://schemas.microsoft.com/office/drawing/2014/main" xmlns="" id="{91196C6A-9FB3-F424-D960-99A0292C6B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7798" y="129422"/>
            <a:ext cx="2382284" cy="111236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223222">
        <p14:prism isInverted="1"/>
      </p:transition>
    </mc:Choice>
    <mc:Fallback xmlns="">
      <p:transition spd="slow" advTm="223222">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94838B7-1891-ED42-6114-EB7F3B503226}"/>
              </a:ext>
            </a:extLst>
          </p:cNvPr>
          <p:cNvSpPr/>
          <p:nvPr/>
        </p:nvSpPr>
        <p:spPr>
          <a:xfrm>
            <a:off x="818867" y="1191867"/>
            <a:ext cx="10702342"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E663E696-5E6E-86A0-1BCC-CF18A434FEBA}"/>
              </a:ext>
            </a:extLst>
          </p:cNvPr>
          <p:cNvSpPr txBox="1"/>
          <p:nvPr/>
        </p:nvSpPr>
        <p:spPr>
          <a:xfrm>
            <a:off x="1063690" y="1523505"/>
            <a:ext cx="10309443" cy="3554178"/>
          </a:xfrm>
          <a:prstGeom prst="rect">
            <a:avLst/>
          </a:prstGeom>
          <a:noFill/>
        </p:spPr>
        <p:txBody>
          <a:bodyPr wrap="square" rtlCol="0">
            <a:spAutoFit/>
          </a:bodyPr>
          <a:lstStyle/>
          <a:p>
            <a:pPr algn="ctr" rtl="1">
              <a:lnSpc>
                <a:spcPct val="150000"/>
              </a:lnSpc>
            </a:pP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مراحل دراسة عوائد التعليم</a:t>
            </a:r>
          </a:p>
          <a:p>
            <a:pPr algn="just" rtl="1">
              <a:lnSpc>
                <a:spcPct val="150000"/>
              </a:lnSpc>
            </a:pPr>
            <a:r>
              <a:rPr lang="ar-JO"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مرت دراسة عوائد التعليم بمرحلتين أساسيتين: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المرحلة الأولى: مرحلة التقرير حيث لاحظ المفكرون والمتخصصون فروقاً جوهرية عامة بين المتعلمين وغير المتعلمين في جوانب السلوك والإنتاج وغير ذلك من الجوانب، ولقد دفعت هذه الفروق هؤلاء لتقرير وجود آثار وعوائد ايجابية للتعليم في بناء الإنسان.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50000"/>
              </a:lnSpc>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المرحلة الثانية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مرحلة القياس حيث اعتمد الباحثون على معطيات المرحلة السابقة وحاولوا قياس بعض آثار التعليم في الدخل القومي والفردي وفي جوانب الشخصية المختلفة بعد ذلك، ولا سيما بعد ما تطورت وسائل القياس وتوافرت البيانات اللازمة.</a:t>
            </a:r>
            <a:endParaRPr lang="en-US" sz="320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CEFD7F13-0655-7298-70BA-8B6411B2F9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86270">
        <p14:prism isInverted="1"/>
      </p:transition>
    </mc:Choice>
    <mc:Fallback xmlns="">
      <p:transition spd="slow" advTm="18627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A7B5865-5B01-B750-31F4-8A7B7EE3DCAE}"/>
              </a:ext>
            </a:extLst>
          </p:cNvPr>
          <p:cNvSpPr/>
          <p:nvPr/>
        </p:nvSpPr>
        <p:spPr>
          <a:xfrm>
            <a:off x="1023851" y="119186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1EE01C9F-D15D-AFF6-71F8-123F8164663E}"/>
              </a:ext>
            </a:extLst>
          </p:cNvPr>
          <p:cNvSpPr txBox="1"/>
          <p:nvPr/>
        </p:nvSpPr>
        <p:spPr>
          <a:xfrm>
            <a:off x="1445810" y="1559675"/>
            <a:ext cx="10066266" cy="3046988"/>
          </a:xfrm>
          <a:prstGeom prst="rect">
            <a:avLst/>
          </a:prstGeom>
          <a:noFill/>
        </p:spPr>
        <p:txBody>
          <a:bodyPr wrap="square" rtlCol="0">
            <a:spAutoFit/>
          </a:bodyPr>
          <a:lstStyle/>
          <a:p>
            <a:pPr marL="0" marR="0" algn="ctr" rtl="1">
              <a:lnSpc>
                <a:spcPct val="150000"/>
              </a:lnSpc>
              <a:spcBef>
                <a:spcPts val="0"/>
              </a:spcBef>
              <a:spcAft>
                <a:spcPts val="0"/>
              </a:spcAft>
            </a:pP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تصنيفات عوائد</a:t>
            </a:r>
            <a:r>
              <a:rPr lang="ar-SA"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(مردود) التعليم</a:t>
            </a:r>
            <a:endPar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rtl="1">
              <a:lnSpc>
                <a:spcPct val="150000"/>
              </a:lnSpc>
              <a:spcBef>
                <a:spcPts val="0"/>
              </a:spcBef>
              <a:spcAft>
                <a:spcPts val="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تصنف العوائد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إلى:</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1-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عوائد استهلاكية وقتية مثال : إعطاء فرصة للآباء للارتياح من متاعب الأبناء بإرسالهم إلى المدرسة، أو استمتاع بعض الأطفال بالحياة المدرسية والمعيشية وسط الأقران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2-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عوائد رأسمالية طويلة المدى وذات تأثير في حياة الفرد ومستقبله مثل : زيادة القدرة (والإنتاجية) لدى الفرد واكتسابه مهارة أو عادة القراءة البصيرة والاطلاع المفيد .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rtl="1">
              <a:lnSpc>
                <a:spcPct val="150000"/>
              </a:lnSpc>
              <a:spcBef>
                <a:spcPts val="0"/>
              </a:spcBef>
              <a:spcAft>
                <a:spcPts val="0"/>
              </a:spcAft>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3-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عوائد فردية أو شخصية مثل: زيادة دخل الفرد </a:t>
            </a:r>
            <a:r>
              <a:rPr lang="ar-SA" kern="0" dirty="0" smtClean="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واستمتاعه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بوقت فراغه</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p:txBody>
      </p:sp>
      <p:pic>
        <p:nvPicPr>
          <p:cNvPr id="4" name="Graphic 21">
            <a:extLst>
              <a:ext uri="{FF2B5EF4-FFF2-40B4-BE49-F238E27FC236}">
                <a16:creationId xmlns:a16="http://schemas.microsoft.com/office/drawing/2014/main" xmlns="" id="{2054426E-178F-6DDF-3AF5-84CBCB128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22784">
        <p14:prism isInverted="1"/>
      </p:transition>
    </mc:Choice>
    <mc:Fallback xmlns="">
      <p:transition spd="slow" advTm="122784">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B62899C-8E62-F19D-0C9B-DF3DC3C25909}"/>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B3005F66-4963-5249-AF44-6666A630DE03}"/>
              </a:ext>
            </a:extLst>
          </p:cNvPr>
          <p:cNvSpPr txBox="1"/>
          <p:nvPr/>
        </p:nvSpPr>
        <p:spPr>
          <a:xfrm>
            <a:off x="3989093" y="1554132"/>
            <a:ext cx="5172503" cy="589072"/>
          </a:xfrm>
          <a:prstGeom prst="rect">
            <a:avLst/>
          </a:prstGeom>
          <a:noFill/>
        </p:spPr>
        <p:txBody>
          <a:bodyPr wrap="square" rtlCol="0">
            <a:spAutoFit/>
          </a:bodyPr>
          <a:lstStyle/>
          <a:p>
            <a:pPr marL="0" marR="0" algn="ctr" rtl="1">
              <a:lnSpc>
                <a:spcPct val="150000"/>
              </a:lnSpc>
              <a:spcBef>
                <a:spcPts val="0"/>
              </a:spcBef>
              <a:spcAft>
                <a:spcPts val="0"/>
              </a:spcAft>
            </a:pPr>
            <a:r>
              <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تصنيفات عوائد</a:t>
            </a:r>
            <a:r>
              <a:rPr lang="ar-SA"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 (مردود) التعليم</a:t>
            </a:r>
            <a:endPar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endParaRPr>
          </a:p>
        </p:txBody>
      </p:sp>
      <p:pic>
        <p:nvPicPr>
          <p:cNvPr id="4" name="Picture 3">
            <a:extLst>
              <a:ext uri="{FF2B5EF4-FFF2-40B4-BE49-F238E27FC236}">
                <a16:creationId xmlns:a16="http://schemas.microsoft.com/office/drawing/2014/main" xmlns="" id="{1FB9E6CA-BEFD-4EC8-14EC-098A6397D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7134" y="1314927"/>
            <a:ext cx="1978899" cy="1266627"/>
          </a:xfrm>
          <a:prstGeom prst="rect">
            <a:avLst/>
          </a:prstGeom>
        </p:spPr>
      </p:pic>
      <p:pic>
        <p:nvPicPr>
          <p:cNvPr id="10" name="Graphic 21">
            <a:extLst>
              <a:ext uri="{FF2B5EF4-FFF2-40B4-BE49-F238E27FC236}">
                <a16:creationId xmlns:a16="http://schemas.microsoft.com/office/drawing/2014/main" xmlns="" id="{6AA0B2AC-D370-CC57-3F8B-B7E3849029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pic>
        <p:nvPicPr>
          <p:cNvPr id="9" name="Picture 8">
            <a:extLst>
              <a:ext uri="{FF2B5EF4-FFF2-40B4-BE49-F238E27FC236}">
                <a16:creationId xmlns:a16="http://schemas.microsoft.com/office/drawing/2014/main" xmlns="" id="{28ABC6E1-33B0-800F-DCB9-BFD0787E6319}"/>
              </a:ext>
            </a:extLst>
          </p:cNvPr>
          <p:cNvPicPr>
            <a:picLocks noChangeAspect="1"/>
          </p:cNvPicPr>
          <p:nvPr/>
        </p:nvPicPr>
        <p:blipFill>
          <a:blip r:embed="rId5"/>
          <a:stretch>
            <a:fillRect/>
          </a:stretch>
        </p:blipFill>
        <p:spPr>
          <a:xfrm>
            <a:off x="2289361" y="2798918"/>
            <a:ext cx="8919221" cy="2286198"/>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91717">
        <p14:prism isInverted="1"/>
      </p:transition>
    </mc:Choice>
    <mc:Fallback xmlns="">
      <p:transition spd="slow" advTm="91717">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C492116-57EA-2BF8-240C-F9F85076F2A9}"/>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1EE01C9F-D15D-AFF6-71F8-123F8164663E}"/>
              </a:ext>
            </a:extLst>
          </p:cNvPr>
          <p:cNvSpPr txBox="1"/>
          <p:nvPr/>
        </p:nvSpPr>
        <p:spPr>
          <a:xfrm>
            <a:off x="1446244" y="1591135"/>
            <a:ext cx="9669279" cy="3569567"/>
          </a:xfrm>
          <a:prstGeom prst="rect">
            <a:avLst/>
          </a:prstGeom>
          <a:noFill/>
        </p:spPr>
        <p:txBody>
          <a:bodyPr wrap="square" rtlCol="0">
            <a:spAutoFit/>
          </a:bodyPr>
          <a:lstStyle/>
          <a:p>
            <a:pPr algn="ctr" rtl="1"/>
            <a:r>
              <a:rPr lang="ar-JO" sz="2000" b="1" dirty="0">
                <a:solidFill>
                  <a:srgbClr val="00B0F0"/>
                </a:solidFill>
                <a:latin typeface="Segoe UI" panose="020B0502040204020203" pitchFamily="34" charset="0"/>
                <a:cs typeface="Segoe UI" panose="020B0502040204020203" pitchFamily="34" charset="0"/>
              </a:rPr>
              <a:t>التعليم عملية استهلاكية</a:t>
            </a:r>
            <a:endParaRPr lang="ar-EG" sz="2000" b="1" dirty="0">
              <a:solidFill>
                <a:srgbClr val="00B0F0"/>
              </a:solidFill>
              <a:latin typeface="Segoe UI" panose="020B0502040204020203" pitchFamily="34" charset="0"/>
              <a:cs typeface="Segoe UI" panose="020B0502040204020203" pitchFamily="34" charset="0"/>
            </a:endParaRPr>
          </a:p>
          <a:p>
            <a:pPr algn="ctr" rtl="1"/>
            <a:endParaRPr lang="ar-JO" sz="2000" b="1" dirty="0">
              <a:solidFill>
                <a:srgbClr val="00B0F0"/>
              </a:solidFill>
              <a:latin typeface="Segoe UI" panose="020B0502040204020203" pitchFamily="34" charset="0"/>
              <a:cs typeface="Segoe UI" panose="020B0502040204020203" pitchFamily="34" charset="0"/>
            </a:endParaRPr>
          </a:p>
          <a:p>
            <a:pPr marL="342900" indent="-342900" algn="just" rtl="1">
              <a:lnSpc>
                <a:spcPct val="150000"/>
              </a:lnSpc>
              <a:buFont typeface="Wingdings" panose="05000000000000000000" pitchFamily="2" charset="2"/>
              <a:buChar char="ü"/>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الاستهلاك لغة مصدر استهلك استهلاك المال أي أنفقه. </a:t>
            </a:r>
          </a:p>
          <a:p>
            <a:pPr marL="342900" indent="-342900" algn="just" rtl="1">
              <a:lnSpc>
                <a:spcPct val="150000"/>
              </a:lnSpc>
              <a:buFont typeface="Wingdings" panose="05000000000000000000" pitchFamily="2" charset="2"/>
              <a:buChar char="ü"/>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الاستهلاك اصطلاحاً يعرف على أنه النفقات على السلع والخدمات المستخدمة في تلبيةاحتياجات ورغبات خلال فترة معينة. ويعرف أيضا بأنه: الفعل المتحقق من قبل الفرد في شراء أو استخدام أو الانتفاع من منتج أو خدمة متضمنة عدد من العمليات الذهنية والاجتماعية التي تقود إلى تحقيق ذلك الفعل. </a:t>
            </a:r>
          </a:p>
          <a:p>
            <a:pPr marL="342900" indent="-342900" algn="just" rtl="1">
              <a:lnSpc>
                <a:spcPct val="150000"/>
              </a:lnSpc>
              <a:buFont typeface="Wingdings" panose="05000000000000000000" pitchFamily="2" charset="2"/>
              <a:buChar char="ü"/>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الاستهلاك في التعليم هو مجموع المبالغ المنفقة على جوانب التعليم المختلفة والخدمات ذات العلاقة بها، لتحقيق أهداف للتعليم وتلبية احتياجات ورغبات الأفراد والمجتمع.</a:t>
            </a:r>
            <a:endParaRPr lang="en-US"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252C4503-38FB-49DB-8251-3FA27D14BC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201763"/>
            <a:ext cx="2382284" cy="111236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28127">
        <p14:prism isInverted="1"/>
      </p:transition>
    </mc:Choice>
    <mc:Fallback xmlns="">
      <p:transition spd="slow" advTm="128127">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92EB0B52-E1F1-3EE0-A06E-BD762C3C45BC}"/>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446244" y="1399114"/>
            <a:ext cx="9741159" cy="4508285"/>
          </a:xfrm>
          <a:prstGeom prst="rect">
            <a:avLst/>
          </a:prstGeom>
          <a:noFill/>
          <a:ln w="28575">
            <a:noFill/>
          </a:ln>
        </p:spPr>
        <p:txBody>
          <a:bodyPr wrap="square" rtlCol="0">
            <a:spAutoFit/>
          </a:bodyPr>
          <a:lstStyle/>
          <a:p>
            <a:pPr algn="ctr" rtl="1"/>
            <a:r>
              <a:rPr lang="ar-JO" sz="2000" b="1" kern="0" dirty="0">
                <a:solidFill>
                  <a:srgbClr val="000000"/>
                </a:solidFill>
                <a:latin typeface="Segoe UI" panose="020B0502040204020203" pitchFamily="34" charset="0"/>
                <a:cs typeface="Segoe UI" panose="020B0502040204020203" pitchFamily="34" charset="0"/>
              </a:rPr>
              <a:t> </a:t>
            </a:r>
            <a:r>
              <a:rPr lang="ar-JO" sz="2000" b="1" kern="0" dirty="0">
                <a:solidFill>
                  <a:srgbClr val="00B0F0"/>
                </a:solidFill>
                <a:latin typeface="Segoe UI" panose="020B0502040204020203" pitchFamily="34" charset="0"/>
                <a:cs typeface="Segoe UI" panose="020B0502040204020203" pitchFamily="34" charset="0"/>
              </a:rPr>
              <a:t>أسباب النظرة </a:t>
            </a: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الاستهلاكية للتعليم :</a:t>
            </a:r>
          </a:p>
          <a:p>
            <a:pPr marL="457200" indent="-457200" algn="just" rtl="1">
              <a:lnSpc>
                <a:spcPct val="150000"/>
              </a:lnSpc>
              <a:buFont typeface="+mj-lt"/>
              <a:buAutoNum type="arabicPeriod"/>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ينظر الأفراد إلى التعليم على أنه استهلاك لحظي أو آني، دون أن تكون له عائدات مستقبلية بهدف تعظيم المكاسب، وذلك في عدد من الحالات منها: النظرة للطلب على التعليم على أنه استهلاك قد تظهر عند زيادة العمر وقلة الفرص المتاحة للالتحاق بالعمل وزيادة الدخل أو بعد الوصول إلى سن التقاعد.</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457200" indent="-457200" algn="just" rtl="1">
              <a:lnSpc>
                <a:spcPct val="150000"/>
              </a:lnSpc>
              <a:buFont typeface="+mj-lt"/>
              <a:buAutoNum type="arabicPeriod"/>
            </a:pP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457200" indent="-457200" algn="just" rtl="1">
              <a:lnSpc>
                <a:spcPct val="150000"/>
              </a:lnSpc>
              <a:buFont typeface="+mj-lt"/>
              <a:buAutoNum type="arabicPeriod"/>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عند ارتفاع مستوى الدخل أو انتماء الفرد لطبقة معينة مرموقة اجتماعياً أو مادياً فقد تعد النظرة إلى التعليم من وجهة نظرهم استهلاكًا لحظيًا لاستغلال الوقت و قضاء وقت الفراغ.</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457200" indent="-457200" algn="just" rtl="1">
              <a:lnSpc>
                <a:spcPct val="150000"/>
              </a:lnSpc>
              <a:buFont typeface="+mj-lt"/>
              <a:buAutoNum type="arabicPeriod"/>
            </a:pP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457200" indent="-457200" algn="r" rtl="1">
              <a:lnSpc>
                <a:spcPct val="150000"/>
              </a:lnSpc>
              <a:buFont typeface="+mj-lt"/>
              <a:buAutoNum type="arabicPeriod"/>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كذلك نظرة البعض للالتحاق بالتعليم أو الدورات المتعددة أو إكمال التعليم العالي بعدالحصول على الوظيفة نوعاً من الاستهلاك</a:t>
            </a:r>
            <a:endParaRPr lang="ar-YE" sz="2000" i="0" u="none"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95006D1D-B718-D956-8367-48F10BE1AB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74657">
        <p14:prism isInverted="1"/>
      </p:transition>
    </mc:Choice>
    <mc:Fallback xmlns="">
      <p:transition spd="slow" advTm="174657">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D145543-600C-E137-8EB2-59937ED455CC}"/>
              </a:ext>
            </a:extLst>
          </p:cNvPr>
          <p:cNvSpPr/>
          <p:nvPr/>
        </p:nvSpPr>
        <p:spPr>
          <a:xfrm>
            <a:off x="690465" y="1125098"/>
            <a:ext cx="10804849"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2B44F1AA-1BD0-FF73-6B2F-F6E44C6107F8}"/>
              </a:ext>
            </a:extLst>
          </p:cNvPr>
          <p:cNvSpPr txBox="1"/>
          <p:nvPr/>
        </p:nvSpPr>
        <p:spPr>
          <a:xfrm>
            <a:off x="802639" y="1425874"/>
            <a:ext cx="10496731" cy="4200509"/>
          </a:xfrm>
          <a:prstGeom prst="rect">
            <a:avLst/>
          </a:prstGeom>
          <a:noFill/>
        </p:spPr>
        <p:txBody>
          <a:bodyPr wrap="square" rtlCol="0">
            <a:spAutoFit/>
          </a:bodyPr>
          <a:lstStyle/>
          <a:p>
            <a:pPr algn="just"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4-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عند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عدم القدرة على</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الحصول على المقعد الجامعي أو الحصول عليه بشكل غير مناسب لميول الأفراد ورغباتهم، ومن ثم الالتحاق بالتخصصات غير المطلوبة وإمضاء الوقت في دراستها بعد استهلاك</a:t>
            </a: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ًا</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وليس استثمار</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قد يدر عليه عائدات مستقبلية . </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5-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في حالة عدم وضوح الرؤية حول مخرجات التعليم النوعية، وقلة الوعي والإدراك لماهية</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هذه المخرجات وأهميتها وأنواعها المتجددة مع الزمن ومتطلبات العصر. </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6-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قد تكون لدى بعض الأفراد قدرات ومهارات خاصة واحتياجات يسعى إلى إشباعها من التعليم وتتفق مع ميوله وأهدافه و تأكيد ذاته وتنميتها دون أن تكون لها علاقة بمستقبله أو تكون له عائدات بعيدة المدى، وبالتالي تكون المنفعة لحظية و</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آ</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نية و استهلاك</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وليس استثمار</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YE" sz="2400" i="0" u="none" strike="noStrike" baseline="0" dirty="0">
              <a:solidFill>
                <a:srgbClr val="00B0F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42713AA9-009B-D8D6-75CF-C002D43BA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73198">
        <p14:prism isInverted="1"/>
      </p:transition>
    </mc:Choice>
    <mc:Fallback xmlns="">
      <p:transition spd="slow" advTm="173198">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3FB83431-99A1-C51B-550A-515771FD39C4}"/>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28515" y="1749469"/>
            <a:ext cx="10371481" cy="3364704"/>
          </a:xfrm>
          <a:prstGeom prst="rect">
            <a:avLst/>
          </a:prstGeom>
          <a:noFill/>
        </p:spPr>
        <p:txBody>
          <a:bodyPr wrap="square" rtlCol="0">
            <a:spAutoFit/>
          </a:bodyPr>
          <a:lstStyle/>
          <a:p>
            <a:pPr algn="r" rtl="1">
              <a:lnSpc>
                <a:spcPct val="150000"/>
              </a:lnSpc>
            </a:pPr>
            <a:r>
              <a:rPr lang="ar-JO" kern="0" dirty="0">
                <a:solidFill>
                  <a:srgbClr val="000000"/>
                </a:solidFill>
                <a:latin typeface="Segoe UI" panose="020B0502040204020203" pitchFamily="34" charset="0"/>
                <a:cs typeface="Segoe UI" panose="020B0502040204020203" pitchFamily="34" charset="0"/>
              </a:rPr>
              <a:t>7- قصر أهمية التعليم على التعرف على التراث الثقافي والحضاري و آخر ما توصلت إليه المعارف والقدرات والقيم الإنسانية، مع تبسيط هذا التراث وتعزيزه وتجديده لمجاراة روح العصر، ونقله إلى الأفراد عن طريق ما يتوفر للتعليم من خبراء ومختصين ، وعزل الجانب النظري عن التطبيقي.</a:t>
            </a:r>
            <a:endParaRPr lang="ar-EG" kern="0" dirty="0">
              <a:solidFill>
                <a:srgbClr val="000000"/>
              </a:solidFill>
              <a:latin typeface="Segoe UI" panose="020B0502040204020203" pitchFamily="34" charset="0"/>
              <a:cs typeface="Segoe UI" panose="020B0502040204020203" pitchFamily="34" charset="0"/>
            </a:endParaRPr>
          </a:p>
          <a:p>
            <a:pPr algn="r" rtl="1">
              <a:lnSpc>
                <a:spcPct val="150000"/>
              </a:lnSpc>
            </a:pPr>
            <a:endParaRPr lang="ar-JO" kern="0" dirty="0">
              <a:solidFill>
                <a:srgbClr val="000000"/>
              </a:solidFill>
              <a:latin typeface="Segoe UI" panose="020B0502040204020203" pitchFamily="34" charset="0"/>
              <a:cs typeface="Segoe UI" panose="020B0502040204020203" pitchFamily="34" charset="0"/>
            </a:endParaRPr>
          </a:p>
          <a:p>
            <a:pPr algn="r" rtl="1">
              <a:lnSpc>
                <a:spcPct val="150000"/>
              </a:lnSpc>
            </a:pPr>
            <a:r>
              <a:rPr lang="ar-JO" kern="0" dirty="0">
                <a:solidFill>
                  <a:srgbClr val="000000"/>
                </a:solidFill>
                <a:latin typeface="Segoe UI" panose="020B0502040204020203" pitchFamily="34" charset="0"/>
                <a:cs typeface="Segoe UI" panose="020B0502040204020203" pitchFamily="34" charset="0"/>
              </a:rPr>
              <a:t>8- انعدام الشعور بالمسؤولية والبحث والتقصي في العائدات المستقبلية.</a:t>
            </a:r>
            <a:endParaRPr lang="ar-EG" kern="0" dirty="0">
              <a:solidFill>
                <a:srgbClr val="000000"/>
              </a:solidFill>
              <a:latin typeface="Segoe UI" panose="020B0502040204020203" pitchFamily="34" charset="0"/>
              <a:cs typeface="Segoe UI" panose="020B0502040204020203" pitchFamily="34" charset="0"/>
            </a:endParaRPr>
          </a:p>
          <a:p>
            <a:pPr algn="r" rtl="1">
              <a:lnSpc>
                <a:spcPct val="150000"/>
              </a:lnSpc>
            </a:pPr>
            <a:endParaRPr lang="ar-JO" kern="0" dirty="0">
              <a:solidFill>
                <a:srgbClr val="000000"/>
              </a:solidFill>
              <a:latin typeface="Segoe UI" panose="020B0502040204020203" pitchFamily="34" charset="0"/>
              <a:cs typeface="Segoe UI" panose="020B0502040204020203" pitchFamily="34" charset="0"/>
            </a:endParaRPr>
          </a:p>
          <a:p>
            <a:pPr algn="r" rtl="1">
              <a:lnSpc>
                <a:spcPct val="150000"/>
              </a:lnSpc>
            </a:pPr>
            <a:r>
              <a:rPr lang="ar-JO" kern="0" dirty="0">
                <a:solidFill>
                  <a:srgbClr val="000000"/>
                </a:solidFill>
                <a:latin typeface="Segoe UI" panose="020B0502040204020203" pitchFamily="34" charset="0"/>
                <a:cs typeface="Segoe UI" panose="020B0502040204020203" pitchFamily="34" charset="0"/>
              </a:rPr>
              <a:t> 9- رغبة البعض في الحصول على قدر من التعليم الصحي والديني والثقافي واللغوي والتربوي للاستفادة منه في حالات الضرورة، وليس لغرض استخدام هذه العلوم في أغراضاستثمارية وتحسين الدخل.</a:t>
            </a:r>
            <a:endParaRPr lang="ar-YE" kern="0" dirty="0">
              <a:solidFill>
                <a:srgbClr val="00000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85D053A7-1223-1033-90B2-7653414B80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161691">
        <p14:prism isInverted="1"/>
      </p:transition>
    </mc:Choice>
    <mc:Fallback xmlns="">
      <p:transition spd="slow" advTm="16169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AD3A11EE-1E22-1767-6E0B-17015B5AFDD9}"/>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141201" y="1610772"/>
            <a:ext cx="9998960" cy="3318537"/>
          </a:xfrm>
          <a:prstGeom prst="rect">
            <a:avLst/>
          </a:prstGeom>
          <a:noFill/>
        </p:spPr>
        <p:txBody>
          <a:bodyPr wrap="square" rtlCol="0">
            <a:spAutoFit/>
          </a:bodyPr>
          <a:lstStyle/>
          <a:p>
            <a:pPr algn="ctr" rtl="1"/>
            <a:r>
              <a:rPr lang="ar-JO" sz="2400" b="1" kern="0" dirty="0">
                <a:solidFill>
                  <a:srgbClr val="00B0F0"/>
                </a:solidFill>
                <a:latin typeface="Segoe UI" panose="020B0502040204020203" pitchFamily="34" charset="0"/>
                <a:cs typeface="Segoe UI" panose="020B0502040204020203" pitchFamily="34" charset="0"/>
              </a:rPr>
              <a:t>تكلفة التعليم</a:t>
            </a:r>
            <a:endParaRPr lang="ar-EG" sz="2400" b="1" kern="0" dirty="0">
              <a:solidFill>
                <a:srgbClr val="00B0F0"/>
              </a:solidFill>
              <a:latin typeface="Segoe UI" panose="020B0502040204020203" pitchFamily="34" charset="0"/>
              <a:cs typeface="Segoe UI" panose="020B0502040204020203" pitchFamily="34" charset="0"/>
            </a:endParaRPr>
          </a:p>
          <a:p>
            <a:pPr algn="just" rtl="1">
              <a:lnSpc>
                <a:spcPct val="150000"/>
              </a:lnSpc>
            </a:pPr>
            <a:r>
              <a:rPr lang="ar-SA" kern="0" dirty="0">
                <a:solidFill>
                  <a:srgbClr val="000000"/>
                </a:solidFill>
                <a:latin typeface="Segoe UI" panose="020B0502040204020203" pitchFamily="34" charset="0"/>
                <a:cs typeface="Segoe UI" panose="020B0502040204020203" pitchFamily="34" charset="0"/>
              </a:rPr>
              <a:t>الكلفة لغة: ما ينفق على الشيء لتحصيله من جهد أو مال، </a:t>
            </a:r>
            <a:endParaRPr lang="ar-JO" kern="0" dirty="0">
              <a:solidFill>
                <a:srgbClr val="000000"/>
              </a:solidFill>
              <a:latin typeface="Segoe UI" panose="020B0502040204020203" pitchFamily="34" charset="0"/>
              <a:cs typeface="Segoe UI" panose="020B0502040204020203" pitchFamily="34" charset="0"/>
            </a:endParaRPr>
          </a:p>
          <a:p>
            <a:pPr algn="just" rtl="1">
              <a:lnSpc>
                <a:spcPct val="150000"/>
              </a:lnSpc>
            </a:pPr>
            <a:r>
              <a:rPr lang="ar-SA" kern="0" dirty="0">
                <a:solidFill>
                  <a:srgbClr val="000000"/>
                </a:solidFill>
                <a:latin typeface="Segoe UI" panose="020B0502040204020203" pitchFamily="34" charset="0"/>
                <a:cs typeface="Segoe UI" panose="020B0502040204020203" pitchFamily="34" charset="0"/>
              </a:rPr>
              <a:t>وتكلفة المعيشة : قياس نفقات السلع والخدمات التي يحتاجها الناس في المجتمع. </a:t>
            </a:r>
            <a:endParaRPr lang="ar-JO" kern="0" dirty="0">
              <a:solidFill>
                <a:srgbClr val="000000"/>
              </a:solidFill>
              <a:latin typeface="Segoe UI" panose="020B0502040204020203" pitchFamily="34" charset="0"/>
              <a:cs typeface="Segoe UI" panose="020B0502040204020203" pitchFamily="34" charset="0"/>
            </a:endParaRPr>
          </a:p>
          <a:p>
            <a:pPr algn="just" rtl="1">
              <a:lnSpc>
                <a:spcPct val="150000"/>
              </a:lnSpc>
            </a:pPr>
            <a:r>
              <a:rPr lang="ar-SA" kern="0" dirty="0">
                <a:solidFill>
                  <a:srgbClr val="000000"/>
                </a:solidFill>
                <a:latin typeface="Segoe UI" panose="020B0502040204020203" pitchFamily="34" charset="0"/>
                <a:cs typeface="Segoe UI" panose="020B0502040204020203" pitchFamily="34" charset="0"/>
              </a:rPr>
              <a:t>- الكلفة في الاصطلاح الاقتصادي: هي إجمالي الإنفاق اللازم لإنتاج كمية معينة من السلع أو الخدمات، وتعني جميع النفقات التي تدفعها المؤسسة من أجل ضمان مساهمة عناصر الانتاج في العملية الانتاجية.</a:t>
            </a:r>
            <a:endParaRPr lang="ar-JO" kern="0" dirty="0">
              <a:solidFill>
                <a:srgbClr val="000000"/>
              </a:solidFill>
              <a:latin typeface="Segoe UI" panose="020B0502040204020203" pitchFamily="34" charset="0"/>
              <a:cs typeface="Segoe UI" panose="020B0502040204020203" pitchFamily="34" charset="0"/>
            </a:endParaRPr>
          </a:p>
          <a:p>
            <a:pPr algn="just" rtl="1">
              <a:lnSpc>
                <a:spcPct val="150000"/>
              </a:lnSpc>
            </a:pPr>
            <a:r>
              <a:rPr lang="ar-SA" kern="0" dirty="0">
                <a:solidFill>
                  <a:srgbClr val="000000"/>
                </a:solidFill>
                <a:latin typeface="Segoe UI" panose="020B0502040204020203" pitchFamily="34" charset="0"/>
                <a:cs typeface="Segoe UI" panose="020B0502040204020203" pitchFamily="34" charset="0"/>
              </a:rPr>
              <a:t> الكلفة في التعليم: هي مقياس لمقدار الإنفاق النقدي وغير النقدي الذي يتم في سبيل تحقيق منفعة محددة، وتعرف بأنها التضحية الاقتصادية التي يتحملها النظام التعليمي أو المؤسسة التعليمية مقابل الحصول على خدمة أو منفعة ضرورية طب</a:t>
            </a:r>
            <a:r>
              <a:rPr lang="ar-JO" kern="0" dirty="0">
                <a:solidFill>
                  <a:srgbClr val="000000"/>
                </a:solidFill>
                <a:latin typeface="Segoe UI" panose="020B0502040204020203" pitchFamily="34" charset="0"/>
                <a:cs typeface="Segoe UI" panose="020B0502040204020203" pitchFamily="34" charset="0"/>
              </a:rPr>
              <a:t>قًا</a:t>
            </a:r>
            <a:r>
              <a:rPr lang="ar-SA" kern="0" dirty="0">
                <a:solidFill>
                  <a:srgbClr val="000000"/>
                </a:solidFill>
                <a:latin typeface="Segoe UI" panose="020B0502040204020203" pitchFamily="34" charset="0"/>
                <a:cs typeface="Segoe UI" panose="020B0502040204020203" pitchFamily="34" charset="0"/>
              </a:rPr>
              <a:t> للمعايير المقررة ويمكن قياسها في شكل وحدات نقدية</a:t>
            </a:r>
            <a:r>
              <a:rPr lang="ar-JO" kern="0" dirty="0">
                <a:solidFill>
                  <a:srgbClr val="000000"/>
                </a:solidFill>
                <a:latin typeface="Segoe UI" panose="020B0502040204020203" pitchFamily="34" charset="0"/>
                <a:cs typeface="Segoe UI" panose="020B0502040204020203" pitchFamily="34" charset="0"/>
              </a:rPr>
              <a:t>.</a:t>
            </a:r>
            <a:endParaRPr lang="ar-YE" sz="2400" i="0" u="none" strike="noStrike" baseline="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877AB5A7-3952-FC9B-228B-1B49DDBDA5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7522" y="1273183"/>
            <a:ext cx="2857500" cy="1107332"/>
          </a:xfrm>
          <a:prstGeom prst="rect">
            <a:avLst/>
          </a:prstGeom>
        </p:spPr>
      </p:pic>
      <p:pic>
        <p:nvPicPr>
          <p:cNvPr id="2" name="Graphic 21">
            <a:extLst>
              <a:ext uri="{FF2B5EF4-FFF2-40B4-BE49-F238E27FC236}">
                <a16:creationId xmlns:a16="http://schemas.microsoft.com/office/drawing/2014/main" xmlns="" id="{836AD0FD-40CF-71C4-BF2D-0FCEBCCB60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11367">
        <p14:prism isInverted="1"/>
      </p:transition>
    </mc:Choice>
    <mc:Fallback xmlns="">
      <p:transition spd="slow" advTm="111367">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86BE49C-191E-63CC-8C7C-61D53E51792F}"/>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247403" y="1499632"/>
            <a:ext cx="9989614" cy="3461845"/>
          </a:xfrm>
          <a:prstGeom prst="rect">
            <a:avLst/>
          </a:prstGeom>
          <a:noFill/>
        </p:spPr>
        <p:txBody>
          <a:bodyPr wrap="square" rtlCol="0">
            <a:spAutoFit/>
          </a:bodyPr>
          <a:lstStyle/>
          <a:p>
            <a:pPr algn="just" rtl="1">
              <a:lnSpc>
                <a:spcPct val="150000"/>
              </a:lnSpc>
            </a:pPr>
            <a:r>
              <a:rPr lang="ar-JO" sz="2000" b="1" kern="0" dirty="0">
                <a:solidFill>
                  <a:srgbClr val="00B0F0"/>
                </a:solidFill>
                <a:latin typeface="Segoe UI" panose="020B0502040204020203" pitchFamily="34" charset="0"/>
                <a:cs typeface="Segoe UI" panose="020B0502040204020203" pitchFamily="34" charset="0"/>
              </a:rPr>
              <a:t>تكلفة التعليم</a:t>
            </a:r>
            <a:r>
              <a:rPr lang="ar-EG" sz="2000" b="1" kern="0" dirty="0">
                <a:solidFill>
                  <a:srgbClr val="00B0F0"/>
                </a:solidFill>
                <a:latin typeface="Segoe UI" panose="020B0502040204020203" pitchFamily="34" charset="0"/>
                <a:cs typeface="Segoe UI" panose="020B0502040204020203" pitchFamily="34" charset="0"/>
              </a:rPr>
              <a:t>:</a:t>
            </a:r>
          </a:p>
          <a:p>
            <a:pPr algn="just" rtl="1">
              <a:lnSpc>
                <a:spcPct val="150000"/>
              </a:lnSpc>
            </a:pPr>
            <a:endParaRPr lang="ar-JO" sz="2000" b="1" kern="0" dirty="0">
              <a:solidFill>
                <a:srgbClr val="00B0F0"/>
              </a:solidFill>
              <a:latin typeface="Segoe UI" panose="020B0502040204020203" pitchFamily="34" charset="0"/>
              <a:cs typeface="Segoe UI" panose="020B0502040204020203" pitchFamily="34" charset="0"/>
            </a:endParaRPr>
          </a:p>
          <a:p>
            <a:pPr algn="just" rtl="1">
              <a:lnSpc>
                <a:spcPct val="150000"/>
              </a:lnSpc>
            </a:pPr>
            <a:r>
              <a:rPr lang="ar-JO" kern="0" dirty="0">
                <a:solidFill>
                  <a:srgbClr val="000000"/>
                </a:solidFill>
                <a:latin typeface="Segoe UI" panose="020B0502040204020203" pitchFamily="34" charset="0"/>
                <a:cs typeface="Segoe UI" panose="020B0502040204020203" pitchFamily="34" charset="0"/>
              </a:rPr>
              <a:t>وتعرف أيضا بأنها مجموع النفقات المالية الحالية أو المتوقع إنفاقها لإنتاج مخرجات معينة من القوى البشرية المجهزة بالمعارف والمهارات والاتجاهات الأساسية التي تمكنهم من التكيف مع الحياة والانخراط في أحد أنشطة المجتمع.</a:t>
            </a:r>
          </a:p>
          <a:p>
            <a:pPr algn="just" rtl="1">
              <a:lnSpc>
                <a:spcPct val="150000"/>
              </a:lnSpc>
            </a:pPr>
            <a:r>
              <a:rPr lang="ar-JO" kern="0" dirty="0">
                <a:solidFill>
                  <a:srgbClr val="000000"/>
                </a:solidFill>
                <a:latin typeface="Segoe UI" panose="020B0502040204020203" pitchFamily="34" charset="0"/>
                <a:cs typeface="Segoe UI" panose="020B0502040204020203" pitchFamily="34" charset="0"/>
              </a:rPr>
              <a:t>فاعلية التكلفة في التعليم :يقصد بفعالية التكلفة تقويم التكلفة بربط النتائج أو المنافع المتحققة بتكاليفها التي يمكن الحصول عليها، وذلك بغرض تحديد التكاليف التي يمكن أن تعطي أفضل النتائج أوالمنافع بأقل التكاليف.</a:t>
            </a:r>
          </a:p>
        </p:txBody>
      </p:sp>
      <p:pic>
        <p:nvPicPr>
          <p:cNvPr id="3" name="Picture 2">
            <a:extLst>
              <a:ext uri="{FF2B5EF4-FFF2-40B4-BE49-F238E27FC236}">
                <a16:creationId xmlns:a16="http://schemas.microsoft.com/office/drawing/2014/main" xmlns="" id="{9D125A4A-DD84-455A-C943-A5ACE3EDE2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6953" y="1398896"/>
            <a:ext cx="2628900" cy="786078"/>
          </a:xfrm>
          <a:prstGeom prst="rect">
            <a:avLst/>
          </a:prstGeom>
        </p:spPr>
      </p:pic>
      <p:pic>
        <p:nvPicPr>
          <p:cNvPr id="4" name="Graphic 21">
            <a:extLst>
              <a:ext uri="{FF2B5EF4-FFF2-40B4-BE49-F238E27FC236}">
                <a16:creationId xmlns:a16="http://schemas.microsoft.com/office/drawing/2014/main" xmlns="" id="{1F1A32B0-3B62-D3DF-9633-06861BC639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90593">
        <p14:prism isInverted="1"/>
      </p:transition>
    </mc:Choice>
    <mc:Fallback xmlns="">
      <p:transition spd="slow" advTm="90593">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C4C755D3-310A-E955-5F89-4301F248398C}"/>
              </a:ext>
            </a:extLst>
          </p:cNvPr>
          <p:cNvSpPr/>
          <p:nvPr/>
        </p:nvSpPr>
        <p:spPr>
          <a:xfrm>
            <a:off x="760815"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33828" y="1297926"/>
            <a:ext cx="10076294" cy="4062009"/>
          </a:xfrm>
          <a:prstGeom prst="rect">
            <a:avLst/>
          </a:prstGeom>
          <a:noFill/>
        </p:spPr>
        <p:txBody>
          <a:bodyPr wrap="square" rtlCol="0">
            <a:spAutoFit/>
          </a:bodyPr>
          <a:lstStyle/>
          <a:p>
            <a:pPr algn="ctr" rtl="1">
              <a:lnSpc>
                <a:spcPct val="150000"/>
              </a:lnSpc>
            </a:pPr>
            <a:r>
              <a:rPr lang="ar-JO" sz="2400" b="1" i="0" u="none" strike="noStrike" baseline="0" dirty="0">
                <a:solidFill>
                  <a:srgbClr val="00B0F0"/>
                </a:solidFill>
                <a:latin typeface="Segoe UI" panose="020B0502040204020203" pitchFamily="34" charset="0"/>
                <a:cs typeface="Segoe UI" panose="020B0502040204020203" pitchFamily="34" charset="0"/>
              </a:rPr>
              <a:t>أسباب ارتفاع تكلفة التعليم:</a:t>
            </a:r>
            <a:endParaRPr lang="ar-EG" sz="2400" b="1" i="0" u="none" strike="noStrike" baseline="0" dirty="0">
              <a:solidFill>
                <a:srgbClr val="00B0F0"/>
              </a:solidFill>
              <a:latin typeface="Segoe UI" panose="020B0502040204020203" pitchFamily="34" charset="0"/>
              <a:cs typeface="Segoe UI" panose="020B0502040204020203" pitchFamily="34" charset="0"/>
            </a:endParaRPr>
          </a:p>
          <a:p>
            <a:pPr algn="ctr" rtl="1">
              <a:lnSpc>
                <a:spcPct val="150000"/>
              </a:lnSpc>
            </a:pPr>
            <a:endParaRPr lang="ar-JO" sz="2400" b="1" i="0" u="none" strike="noStrike" baseline="0" dirty="0">
              <a:solidFill>
                <a:srgbClr val="00B0F0"/>
              </a:solidFill>
              <a:latin typeface="Segoe UI" panose="020B0502040204020203" pitchFamily="34" charset="0"/>
              <a:cs typeface="Segoe UI" panose="020B0502040204020203" pitchFamily="34" charset="0"/>
            </a:endParaRPr>
          </a:p>
          <a:p>
            <a:pPr marL="457200" indent="-457200" algn="just" rtl="1">
              <a:lnSpc>
                <a:spcPct val="150000"/>
              </a:lnSpc>
              <a:buFont typeface="+mj-lt"/>
              <a:buAutoNum type="arabicPeriod"/>
            </a:pPr>
            <a:r>
              <a:rPr lang="ar-JO" kern="0" dirty="0">
                <a:solidFill>
                  <a:srgbClr val="000000"/>
                </a:solidFill>
                <a:latin typeface="Segoe UI" panose="020B0502040204020203" pitchFamily="34" charset="0"/>
                <a:cs typeface="Segoe UI" panose="020B0502040204020203" pitchFamily="34" charset="0"/>
              </a:rPr>
              <a:t>زيادة أعداد الطلبة وخاصة في مراحله الأولى نتيجة ارتفاع معدلات النمو السكاني. </a:t>
            </a:r>
          </a:p>
          <a:p>
            <a:pPr marL="457200" indent="-457200" algn="just" rtl="1">
              <a:lnSpc>
                <a:spcPct val="150000"/>
              </a:lnSpc>
              <a:buFont typeface="+mj-lt"/>
              <a:buAutoNum type="arabicPeriod"/>
            </a:pPr>
            <a:r>
              <a:rPr lang="ar-JO" kern="0" dirty="0">
                <a:solidFill>
                  <a:srgbClr val="000000"/>
                </a:solidFill>
                <a:latin typeface="Segoe UI" panose="020B0502040204020203" pitchFamily="34" charset="0"/>
                <a:cs typeface="Segoe UI" panose="020B0502040204020203" pitchFamily="34" charset="0"/>
              </a:rPr>
              <a:t>تبني مختلف دول العالم مبدأ الزامية ومجانية التعليم في مراحل التعليم الأولى ليس تطبيقاً للدساتير وقوانين التعليم فحسبب وإنما أيضاً باعتباره حقًا إنسانيًا وضرورة حياتية.</a:t>
            </a:r>
            <a:r>
              <a:rPr lang="en-US" kern="0" dirty="0">
                <a:solidFill>
                  <a:srgbClr val="000000"/>
                </a:solidFill>
                <a:latin typeface="Segoe UI" panose="020B0502040204020203" pitchFamily="34" charset="0"/>
                <a:cs typeface="Segoe UI" panose="020B0502040204020203" pitchFamily="34" charset="0"/>
              </a:rPr>
              <a:t> </a:t>
            </a:r>
            <a:endParaRPr lang="ar-JO" kern="0" dirty="0">
              <a:solidFill>
                <a:srgbClr val="000000"/>
              </a:solidFill>
              <a:latin typeface="Segoe UI" panose="020B0502040204020203" pitchFamily="34" charset="0"/>
              <a:cs typeface="Segoe UI" panose="020B0502040204020203" pitchFamily="34" charset="0"/>
            </a:endParaRPr>
          </a:p>
          <a:p>
            <a:pPr marL="457200" indent="-457200" algn="just" rtl="1">
              <a:lnSpc>
                <a:spcPct val="150000"/>
              </a:lnSpc>
              <a:buFont typeface="+mj-lt"/>
              <a:buAutoNum type="arabicPeriod"/>
            </a:pPr>
            <a:r>
              <a:rPr lang="ar-JO" kern="0" dirty="0">
                <a:solidFill>
                  <a:srgbClr val="000000"/>
                </a:solidFill>
                <a:latin typeface="Segoe UI" panose="020B0502040204020203" pitchFamily="34" charset="0"/>
                <a:cs typeface="Segoe UI" panose="020B0502040204020203" pitchFamily="34" charset="0"/>
              </a:rPr>
              <a:t>طول سنوات الدراسة لعدد كبير من السكان مقابل تزايد التوجه نحو أنواع التعليم الأكثر تكلفة للاهتمام بنوعية التعليم قبل الكم.</a:t>
            </a:r>
          </a:p>
          <a:p>
            <a:pPr marL="457200" indent="-457200" algn="just" rtl="1">
              <a:lnSpc>
                <a:spcPct val="150000"/>
              </a:lnSpc>
              <a:buFont typeface="+mj-lt"/>
              <a:buAutoNum type="arabicPeriod"/>
            </a:pPr>
            <a:r>
              <a:rPr lang="ar-JO" kern="0" dirty="0">
                <a:solidFill>
                  <a:srgbClr val="000000"/>
                </a:solidFill>
                <a:latin typeface="Segoe UI" panose="020B0502040204020203" pitchFamily="34" charset="0"/>
                <a:cs typeface="Segoe UI" panose="020B0502040204020203" pitchFamily="34" charset="0"/>
              </a:rPr>
              <a:t>الاهتمام المتزايد بتحسين نوعية التعليم وتجويد مخرجاته، وما يتطلبه ذلك من تطوير نظم تعليمية حديثة تلبي حاجات الدارسين المتنوعة والمتباينة، وتطوير المناهج التعليمية.</a:t>
            </a:r>
            <a:endParaRPr lang="ar-YE" sz="2000" kern="0" dirty="0">
              <a:solidFill>
                <a:srgbClr val="000000"/>
              </a:solidFill>
              <a:latin typeface="Segoe UI" panose="020B0502040204020203" pitchFamily="34" charset="0"/>
              <a:cs typeface="Segoe UI" panose="020B0502040204020203" pitchFamily="34" charset="0"/>
            </a:endParaRPr>
          </a:p>
        </p:txBody>
      </p:sp>
      <p:pic>
        <p:nvPicPr>
          <p:cNvPr id="2" name="Graphic 21">
            <a:extLst>
              <a:ext uri="{FF2B5EF4-FFF2-40B4-BE49-F238E27FC236}">
                <a16:creationId xmlns:a16="http://schemas.microsoft.com/office/drawing/2014/main" xmlns="" id="{95AE3946-BF18-42B5-02C7-701CB5FCF4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171248">
        <p14:prism isInverted="1"/>
      </p:transition>
    </mc:Choice>
    <mc:Fallback xmlns="">
      <p:transition spd="slow" advTm="171248">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04CCAE7-4F32-1D83-4A50-21D1DB9B84CA}"/>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063690" y="1219759"/>
            <a:ext cx="10114383" cy="4442883"/>
          </a:xfrm>
          <a:prstGeom prst="rect">
            <a:avLst/>
          </a:prstGeom>
          <a:noFill/>
        </p:spPr>
        <p:txBody>
          <a:bodyPr wrap="square" rtlCol="0">
            <a:spAutoFit/>
          </a:bodyPr>
          <a:lstStyle/>
          <a:p>
            <a:pPr algn="just" rtl="1">
              <a:lnSpc>
                <a:spcPct val="20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5-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تطوير المناهج التعليمية والارتقاء بمستوى أداء المعلمين والإداريين وغيرهم</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حتى نضمن الحصول على نوعية تعليم جيدة</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6</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تقليل كثافة الفصول الدراسية بتوفير</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المباني المدرسية ونموها. </a:t>
            </a:r>
            <a:endPar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r>
              <a:rPr lang="ar-E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7</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زايد التوجه نحو الاستخدام المكلف لتقنيات التعليم والتعلم، ومصادر التعليم الحديثة مقابل سرعة تقادمها، وبالتالي ضرورة متابعة الجديد والمستحدث فيها من جهة وزيادة أسعارها عالمياً من جهة ثانية، مع تزايد اعتماد المؤسسات التعليمية عليها كضرورة للعمليةالتعليمية التربوية</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A4F6FE5D-4AAD-E742-85FF-D2E99FC0E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2432" y="2025642"/>
            <a:ext cx="2590800" cy="1403358"/>
          </a:xfrm>
          <a:prstGeom prst="rect">
            <a:avLst/>
          </a:prstGeom>
        </p:spPr>
      </p:pic>
      <p:pic>
        <p:nvPicPr>
          <p:cNvPr id="2" name="Graphic 21">
            <a:extLst>
              <a:ext uri="{FF2B5EF4-FFF2-40B4-BE49-F238E27FC236}">
                <a16:creationId xmlns:a16="http://schemas.microsoft.com/office/drawing/2014/main" xmlns="" id="{C028A520-FB59-A98A-8AC8-3ADEDDEB70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97915">
        <p14:prism isInverted="1"/>
      </p:transition>
    </mc:Choice>
    <mc:Fallback xmlns="">
      <p:transition spd="slow" advTm="97915">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DFFD89DF-0883-3D67-E5A1-E2A73770E290}"/>
              </a:ext>
            </a:extLst>
          </p:cNvPr>
          <p:cNvSpPr/>
          <p:nvPr/>
        </p:nvSpPr>
        <p:spPr>
          <a:xfrm>
            <a:off x="802640"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3258627" y="1102234"/>
            <a:ext cx="5585382" cy="722377"/>
          </a:xfrm>
          <a:prstGeom prst="rect">
            <a:avLst/>
          </a:prstGeom>
          <a:noFill/>
        </p:spPr>
        <p:txBody>
          <a:bodyPr wrap="square" rtlCol="0">
            <a:spAutoFit/>
          </a:bodyPr>
          <a:lstStyle/>
          <a:p>
            <a:pPr algn="ctr" rtl="1">
              <a:lnSpc>
                <a:spcPct val="200000"/>
              </a:lnSpc>
            </a:pPr>
            <a:r>
              <a:rPr lang="ar-JO" sz="24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تمويل التعليم</a:t>
            </a:r>
            <a:endParaRPr lang="en-US" sz="44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10" name="Picture 9">
            <a:extLst>
              <a:ext uri="{FF2B5EF4-FFF2-40B4-BE49-F238E27FC236}">
                <a16:creationId xmlns:a16="http://schemas.microsoft.com/office/drawing/2014/main" xmlns="" id="{76470A3F-3E42-A3CF-8A15-1383DF5298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8485" y="1980402"/>
            <a:ext cx="6701050" cy="3604415"/>
          </a:xfrm>
          <a:prstGeom prst="rect">
            <a:avLst/>
          </a:prstGeom>
        </p:spPr>
      </p:pic>
      <p:sp>
        <p:nvSpPr>
          <p:cNvPr id="11" name="TextBox 10">
            <a:extLst>
              <a:ext uri="{FF2B5EF4-FFF2-40B4-BE49-F238E27FC236}">
                <a16:creationId xmlns:a16="http://schemas.microsoft.com/office/drawing/2014/main" xmlns="" id="{918EC057-2B2B-19C7-7661-2B67F24A35DC}"/>
              </a:ext>
            </a:extLst>
          </p:cNvPr>
          <p:cNvSpPr txBox="1"/>
          <p:nvPr/>
        </p:nvSpPr>
        <p:spPr>
          <a:xfrm>
            <a:off x="2232582" y="4992695"/>
            <a:ext cx="7779224" cy="523220"/>
          </a:xfrm>
          <a:prstGeom prst="rect">
            <a:avLst/>
          </a:prstGeom>
          <a:solidFill>
            <a:schemeClr val="bg1"/>
          </a:solidFill>
        </p:spPr>
        <p:txBody>
          <a:bodyPr wrap="square" rtlCol="0">
            <a:spAutoFit/>
          </a:bodyPr>
          <a:lstStyle/>
          <a:p>
            <a:pPr algn="ctr"/>
            <a:r>
              <a:rPr lang="en-US" sz="2800" b="1" dirty="0">
                <a:latin typeface="Alexandria" pitchFamily="2" charset="-78"/>
                <a:cs typeface="Alexandria" pitchFamily="2" charset="-78"/>
              </a:rPr>
              <a:t>Educational</a:t>
            </a:r>
            <a:r>
              <a:rPr lang="ar-JO" sz="2800" b="1" dirty="0">
                <a:latin typeface="Alexandria" pitchFamily="2" charset="-78"/>
                <a:cs typeface="Alexandria" pitchFamily="2" charset="-78"/>
              </a:rPr>
              <a:t>  </a:t>
            </a:r>
            <a:r>
              <a:rPr lang="en-US" sz="2800" b="1" dirty="0">
                <a:latin typeface="Alexandria" pitchFamily="2" charset="-78"/>
                <a:cs typeface="Alexandria" pitchFamily="2" charset="-78"/>
              </a:rPr>
              <a:t>Finance</a:t>
            </a:r>
            <a:r>
              <a:rPr lang="ar-JO" sz="2800" b="1" dirty="0">
                <a:latin typeface="Alexandria" pitchFamily="2" charset="-78"/>
                <a:cs typeface="Alexandria" pitchFamily="2" charset="-78"/>
              </a:rPr>
              <a:t> </a:t>
            </a:r>
            <a:endParaRPr lang="en-US" sz="2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xmlns="" id="{609D296A-8572-799E-78AE-8F1D32BADB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16381">
        <p14:prism isInverted="1"/>
      </p:transition>
    </mc:Choice>
    <mc:Fallback xmlns="">
      <p:transition spd="slow" advTm="16381">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6AB64FCB-FE0B-04D4-0BC7-FC61F0787B17}"/>
              </a:ext>
            </a:extLst>
          </p:cNvPr>
          <p:cNvSpPr/>
          <p:nvPr/>
        </p:nvSpPr>
        <p:spPr>
          <a:xfrm>
            <a:off x="802640" y="1081607"/>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3355987" y="1137462"/>
            <a:ext cx="5776450" cy="833433"/>
          </a:xfrm>
          <a:prstGeom prst="rect">
            <a:avLst/>
          </a:prstGeom>
          <a:noFill/>
          <a:ln>
            <a:noFill/>
          </a:ln>
        </p:spPr>
        <p:txBody>
          <a:bodyPr wrap="square" rtlCol="0">
            <a:spAutoFit/>
          </a:bodyPr>
          <a:lstStyle/>
          <a:p>
            <a:pPr algn="ctr" rtl="1">
              <a:lnSpc>
                <a:spcPct val="200000"/>
              </a:lnSpc>
            </a:pPr>
            <a:r>
              <a:rPr lang="ar-EG" sz="2800" b="1" kern="0" dirty="0">
                <a:solidFill>
                  <a:srgbClr val="00B0F0"/>
                </a:solidFill>
                <a:effectLst/>
                <a:ea typeface="Times New Roman" panose="02020603050405020304" pitchFamily="18" charset="0"/>
                <a:cs typeface="Calibri" panose="020F0502020204030204" pitchFamily="34" charset="0"/>
              </a:rPr>
              <a:t>م</a:t>
            </a:r>
            <a:r>
              <a:rPr lang="ar-JO" sz="2800" b="1" kern="0" dirty="0">
                <a:solidFill>
                  <a:srgbClr val="00B0F0"/>
                </a:solidFill>
                <a:effectLst/>
                <a:ea typeface="Times New Roman" panose="02020603050405020304" pitchFamily="18" charset="0"/>
                <a:cs typeface="Calibri" panose="020F0502020204030204" pitchFamily="34" charset="0"/>
              </a:rPr>
              <a:t>فهوم التمويل</a:t>
            </a:r>
            <a:endParaRPr lang="en-US" sz="48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xmlns="" id="{A3A1C097-ED6B-481E-0B65-0E942320F2C9}"/>
              </a:ext>
            </a:extLst>
          </p:cNvPr>
          <p:cNvSpPr txBox="1"/>
          <p:nvPr/>
        </p:nvSpPr>
        <p:spPr>
          <a:xfrm>
            <a:off x="1390048" y="2193971"/>
            <a:ext cx="9322539" cy="2954014"/>
          </a:xfrm>
          <a:prstGeom prst="rect">
            <a:avLst/>
          </a:prstGeom>
          <a:noFill/>
        </p:spPr>
        <p:txBody>
          <a:bodyPr wrap="square" rtlCol="0">
            <a:spAutoFit/>
          </a:bodyPr>
          <a:lstStyle/>
          <a:p>
            <a:pPr algn="r" rtl="1">
              <a:lnSpc>
                <a:spcPct val="150000"/>
              </a:lnSpc>
            </a:pPr>
            <a:r>
              <a:rPr lang="ar-YE" kern="0" dirty="0">
                <a:solidFill>
                  <a:srgbClr val="000000"/>
                </a:solidFill>
                <a:latin typeface="Segoe UI" panose="020B0502040204020203" pitchFamily="34" charset="0"/>
                <a:cs typeface="Segoe UI" panose="020B0502040204020203" pitchFamily="34" charset="0"/>
              </a:rPr>
              <a:t>التمويل لغة : وتعنى :(م</a:t>
            </a:r>
            <a:r>
              <a:rPr lang="ar-JO" kern="0" dirty="0">
                <a:solidFill>
                  <a:srgbClr val="000000"/>
                </a:solidFill>
                <a:latin typeface="Segoe UI" panose="020B0502040204020203" pitchFamily="34" charset="0"/>
                <a:cs typeface="Segoe UI" panose="020B0502040204020203" pitchFamily="34" charset="0"/>
              </a:rPr>
              <a:t>َ</a:t>
            </a:r>
            <a:r>
              <a:rPr lang="ar-YE" kern="0" dirty="0">
                <a:solidFill>
                  <a:srgbClr val="000000"/>
                </a:solidFill>
                <a:latin typeface="Segoe UI" panose="020B0502040204020203" pitchFamily="34" charset="0"/>
                <a:cs typeface="Segoe UI" panose="020B0502040204020203" pitchFamily="34" charset="0"/>
              </a:rPr>
              <a:t>و</a:t>
            </a:r>
            <a:r>
              <a:rPr lang="ar-JO" kern="0" dirty="0">
                <a:solidFill>
                  <a:srgbClr val="000000"/>
                </a:solidFill>
                <a:latin typeface="Segoe UI" panose="020B0502040204020203" pitchFamily="34" charset="0"/>
                <a:cs typeface="Segoe UI" panose="020B0502040204020203" pitchFamily="34" charset="0"/>
              </a:rPr>
              <a:t>َّ</a:t>
            </a:r>
            <a:r>
              <a:rPr lang="ar-YE" kern="0" dirty="0">
                <a:solidFill>
                  <a:srgbClr val="000000"/>
                </a:solidFill>
                <a:latin typeface="Segoe UI" panose="020B0502040204020203" pitchFamily="34" charset="0"/>
                <a:cs typeface="Segoe UI" panose="020B0502040204020203" pitchFamily="34" charset="0"/>
              </a:rPr>
              <a:t>ل</a:t>
            </a:r>
            <a:r>
              <a:rPr lang="ar-JO" kern="0" dirty="0">
                <a:solidFill>
                  <a:srgbClr val="000000"/>
                </a:solidFill>
                <a:latin typeface="Segoe UI" panose="020B0502040204020203" pitchFamily="34" charset="0"/>
                <a:cs typeface="Segoe UI" panose="020B0502040204020203" pitchFamily="34" charset="0"/>
              </a:rPr>
              <a:t>َ</a:t>
            </a:r>
            <a:r>
              <a:rPr lang="ar-YE" kern="0" dirty="0">
                <a:solidFill>
                  <a:srgbClr val="000000"/>
                </a:solidFill>
                <a:latin typeface="Segoe UI" panose="020B0502040204020203" pitchFamily="34" charset="0"/>
                <a:cs typeface="Segoe UI" panose="020B0502040204020203" pitchFamily="34" charset="0"/>
              </a:rPr>
              <a:t>ه) قدم له ما يحتاجه من مال . </a:t>
            </a:r>
            <a:endParaRPr lang="ar-JO" kern="0"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kern="0" dirty="0">
                <a:solidFill>
                  <a:srgbClr val="000000"/>
                </a:solidFill>
                <a:latin typeface="Segoe UI" panose="020B0502040204020203" pitchFamily="34" charset="0"/>
                <a:cs typeface="Segoe UI" panose="020B0502040204020203" pitchFamily="34" charset="0"/>
              </a:rPr>
              <a:t>والمال</a:t>
            </a:r>
            <a:r>
              <a:rPr lang="ar-JO" kern="0" dirty="0">
                <a:solidFill>
                  <a:srgbClr val="000000"/>
                </a:solidFill>
                <a:latin typeface="Segoe UI" panose="020B0502040204020203" pitchFamily="34" charset="0"/>
                <a:cs typeface="Segoe UI" panose="020B0502040204020203" pitchFamily="34" charset="0"/>
              </a:rPr>
              <a:t>:</a:t>
            </a:r>
            <a:r>
              <a:rPr lang="ar-YE" kern="0" dirty="0">
                <a:solidFill>
                  <a:srgbClr val="000000"/>
                </a:solidFill>
                <a:latin typeface="Segoe UI" panose="020B0502040204020203" pitchFamily="34" charset="0"/>
                <a:cs typeface="Segoe UI" panose="020B0502040204020203" pitchFamily="34" charset="0"/>
              </a:rPr>
              <a:t> كل ما يملكه الفرد أو الجماعة أو عروض تجارة ، أو نقود. </a:t>
            </a:r>
            <a:endParaRPr lang="ar-JO" kern="0"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kern="0" dirty="0">
                <a:solidFill>
                  <a:srgbClr val="000000"/>
                </a:solidFill>
                <a:latin typeface="Segoe UI" panose="020B0502040204020203" pitchFamily="34" charset="0"/>
                <a:cs typeface="Segoe UI" panose="020B0502040204020203" pitchFamily="34" charset="0"/>
              </a:rPr>
              <a:t> الممول</a:t>
            </a:r>
            <a:r>
              <a:rPr lang="ar-JO" kern="0" dirty="0">
                <a:solidFill>
                  <a:srgbClr val="000000"/>
                </a:solidFill>
                <a:latin typeface="Segoe UI" panose="020B0502040204020203" pitchFamily="34" charset="0"/>
                <a:cs typeface="Segoe UI" panose="020B0502040204020203" pitchFamily="34" charset="0"/>
              </a:rPr>
              <a:t>: </a:t>
            </a:r>
            <a:r>
              <a:rPr lang="ar-YE" kern="0" dirty="0">
                <a:solidFill>
                  <a:srgbClr val="000000"/>
                </a:solidFill>
                <a:latin typeface="Segoe UI" panose="020B0502040204020203" pitchFamily="34" charset="0"/>
                <a:cs typeface="Segoe UI" panose="020B0502040204020203" pitchFamily="34" charset="0"/>
              </a:rPr>
              <a:t>من ينفق على عمل ما</a:t>
            </a:r>
            <a:r>
              <a:rPr lang="ar-JO" kern="0" dirty="0">
                <a:solidFill>
                  <a:srgbClr val="000000"/>
                </a:solidFill>
                <a:latin typeface="Segoe UI" panose="020B0502040204020203" pitchFamily="34" charset="0"/>
                <a:cs typeface="Segoe UI" panose="020B0502040204020203" pitchFamily="34" charset="0"/>
              </a:rPr>
              <a:t> أو شيء</a:t>
            </a:r>
            <a:r>
              <a:rPr lang="ar-YE" kern="0" dirty="0">
                <a:solidFill>
                  <a:srgbClr val="000000"/>
                </a:solidFill>
                <a:latin typeface="Segoe UI" panose="020B0502040204020203" pitchFamily="34" charset="0"/>
                <a:cs typeface="Segoe UI" panose="020B0502040204020203" pitchFamily="34" charset="0"/>
              </a:rPr>
              <a:t> </a:t>
            </a:r>
            <a:r>
              <a:rPr lang="ar-JO" kern="0" dirty="0">
                <a:solidFill>
                  <a:srgbClr val="000000"/>
                </a:solidFill>
                <a:latin typeface="Segoe UI" panose="020B0502040204020203" pitchFamily="34" charset="0"/>
                <a:cs typeface="Segoe UI" panose="020B0502040204020203" pitchFamily="34" charset="0"/>
              </a:rPr>
              <a:t>.</a:t>
            </a:r>
          </a:p>
          <a:p>
            <a:pPr algn="r" rtl="1">
              <a:lnSpc>
                <a:spcPct val="150000"/>
              </a:lnSpc>
            </a:pPr>
            <a:r>
              <a:rPr lang="ar-YE" kern="0" dirty="0">
                <a:solidFill>
                  <a:srgbClr val="000000"/>
                </a:solidFill>
                <a:latin typeface="Segoe UI" panose="020B0502040204020203" pitchFamily="34" charset="0"/>
                <a:cs typeface="Segoe UI" panose="020B0502040204020203" pitchFamily="34" charset="0"/>
              </a:rPr>
              <a:t>التمويل اصطلاح</a:t>
            </a:r>
            <a:r>
              <a:rPr lang="ar-JO" kern="0" dirty="0">
                <a:solidFill>
                  <a:srgbClr val="000000"/>
                </a:solidFill>
                <a:latin typeface="Segoe UI" panose="020B0502040204020203" pitchFamily="34" charset="0"/>
                <a:cs typeface="Segoe UI" panose="020B0502040204020203" pitchFamily="34" charset="0"/>
              </a:rPr>
              <a:t>ً</a:t>
            </a:r>
            <a:r>
              <a:rPr lang="ar-YE" kern="0" dirty="0">
                <a:solidFill>
                  <a:srgbClr val="000000"/>
                </a:solidFill>
                <a:latin typeface="Segoe UI" panose="020B0502040204020203" pitchFamily="34" charset="0"/>
                <a:cs typeface="Segoe UI" panose="020B0502040204020203" pitchFamily="34" charset="0"/>
              </a:rPr>
              <a:t>ا </a:t>
            </a:r>
            <a:r>
              <a:rPr lang="ar-JO" kern="0" dirty="0">
                <a:solidFill>
                  <a:srgbClr val="000000"/>
                </a:solidFill>
                <a:latin typeface="Segoe UI" panose="020B0502040204020203" pitchFamily="34" charset="0"/>
                <a:cs typeface="Segoe UI" panose="020B0502040204020203" pitchFamily="34" charset="0"/>
              </a:rPr>
              <a:t>:</a:t>
            </a:r>
            <a:r>
              <a:rPr lang="ar-YE" kern="0" dirty="0">
                <a:solidFill>
                  <a:srgbClr val="000000"/>
                </a:solidFill>
                <a:latin typeface="Segoe UI" panose="020B0502040204020203" pitchFamily="34" charset="0"/>
                <a:cs typeface="Segoe UI" panose="020B0502040204020203" pitchFamily="34" charset="0"/>
              </a:rPr>
              <a:t> مجموعة الموارد المالية المرصودة للمؤسسات</a:t>
            </a:r>
            <a:r>
              <a:rPr lang="ar-JO" kern="0" dirty="0">
                <a:solidFill>
                  <a:srgbClr val="000000"/>
                </a:solidFill>
                <a:latin typeface="Segoe UI" panose="020B0502040204020203" pitchFamily="34" charset="0"/>
                <a:cs typeface="Segoe UI" panose="020B0502040204020203" pitchFamily="34" charset="0"/>
              </a:rPr>
              <a:t> </a:t>
            </a:r>
            <a:r>
              <a:rPr lang="ar-YE" kern="0" dirty="0">
                <a:solidFill>
                  <a:srgbClr val="000000"/>
                </a:solidFill>
                <a:latin typeface="Segoe UI" panose="020B0502040204020203" pitchFamily="34" charset="0"/>
                <a:cs typeface="Segoe UI" panose="020B0502040204020203" pitchFamily="34" charset="0"/>
              </a:rPr>
              <a:t>لتحقيق</a:t>
            </a:r>
            <a:endParaRPr lang="ar-JO" kern="0"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kern="0" dirty="0">
                <a:solidFill>
                  <a:srgbClr val="000000"/>
                </a:solidFill>
                <a:latin typeface="Segoe UI" panose="020B0502040204020203" pitchFamily="34" charset="0"/>
                <a:cs typeface="Segoe UI" panose="020B0502040204020203" pitchFamily="34" charset="0"/>
              </a:rPr>
              <a:t> أهداف محددة وإدارتها بكفاءة عالية.</a:t>
            </a:r>
            <a:endParaRPr lang="ar-JO" kern="0"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kern="0" dirty="0">
                <a:solidFill>
                  <a:srgbClr val="000000"/>
                </a:solidFill>
                <a:latin typeface="Segoe UI" panose="020B0502040204020203" pitchFamily="34" charset="0"/>
                <a:cs typeface="Segoe UI" panose="020B0502040204020203" pitchFamily="34" charset="0"/>
              </a:rPr>
              <a:t>ويعرف أيضاً بأنه " تكوين رأس مال لتنفيذ عمل معين، لتحقيق نتيجة مرغوباً فيها قد تكون اقتصادية أو اجتماعية أو ثقافية أو قد تكون جامعة لهذه الأغراض</a:t>
            </a:r>
            <a:r>
              <a:rPr lang="ar-JO" kern="0" dirty="0">
                <a:solidFill>
                  <a:srgbClr val="000000"/>
                </a:solidFill>
                <a:latin typeface="Segoe UI" panose="020B0502040204020203" pitchFamily="34" charset="0"/>
                <a:cs typeface="Segoe UI" panose="020B0502040204020203" pitchFamily="34" charset="0"/>
              </a:rPr>
              <a:t>.</a:t>
            </a:r>
            <a:endParaRPr lang="en-US" kern="0" dirty="0">
              <a:solidFill>
                <a:srgbClr val="000000"/>
              </a:solidFill>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84E4F2F5-080C-89B9-962D-940E3F6462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7091" y="1527758"/>
            <a:ext cx="2562225" cy="1252684"/>
          </a:xfrm>
          <a:prstGeom prst="rect">
            <a:avLst/>
          </a:prstGeom>
        </p:spPr>
      </p:pic>
      <p:pic>
        <p:nvPicPr>
          <p:cNvPr id="10" name="Graphic 21">
            <a:extLst>
              <a:ext uri="{FF2B5EF4-FFF2-40B4-BE49-F238E27FC236}">
                <a16:creationId xmlns:a16="http://schemas.microsoft.com/office/drawing/2014/main" xmlns="" id="{919B25AA-876C-7692-3A51-6064BDCDAA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2146685528"/>
      </p:ext>
    </p:extLst>
  </p:cSld>
  <p:clrMapOvr>
    <a:masterClrMapping/>
  </p:clrMapOvr>
  <mc:AlternateContent xmlns:mc="http://schemas.openxmlformats.org/markup-compatibility/2006" xmlns:p14="http://schemas.microsoft.com/office/powerpoint/2010/main">
    <mc:Choice Requires="p14">
      <p:transition spd="slow" p14:dur="1600" advTm="72420">
        <p14:prism isInverted="1"/>
      </p:transition>
    </mc:Choice>
    <mc:Fallback xmlns="">
      <p:transition spd="slow" advTm="7242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0CEB5DD-4EA9-9F69-DED4-CDE1529D7B95}"/>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4767943" y="1152941"/>
            <a:ext cx="3160605" cy="939360"/>
          </a:xfrm>
          <a:prstGeom prst="rect">
            <a:avLst/>
          </a:prstGeom>
          <a:noFill/>
        </p:spPr>
        <p:txBody>
          <a:bodyPr wrap="square" rtlCol="0">
            <a:spAutoFit/>
          </a:bodyPr>
          <a:lstStyle/>
          <a:p>
            <a:pPr algn="ctr" rtl="1">
              <a:lnSpc>
                <a:spcPct val="200000"/>
              </a:lnSpc>
            </a:pPr>
            <a:r>
              <a:rPr lang="ar-JO" sz="3200" b="1" kern="0" dirty="0">
                <a:solidFill>
                  <a:srgbClr val="00B0F0"/>
                </a:solidFill>
                <a:effectLst/>
                <a:ea typeface="Times New Roman" panose="02020603050405020304" pitchFamily="18" charset="0"/>
                <a:cs typeface="Calibri" panose="020F0502020204030204" pitchFamily="34" charset="0"/>
              </a:rPr>
              <a:t>مفهوم تمويل التعليم</a:t>
            </a:r>
            <a:endParaRPr lang="en-US" sz="5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xmlns="" id="{A3A1C097-ED6B-481E-0B65-0E942320F2C9}"/>
              </a:ext>
            </a:extLst>
          </p:cNvPr>
          <p:cNvSpPr txBox="1"/>
          <p:nvPr/>
        </p:nvSpPr>
        <p:spPr>
          <a:xfrm>
            <a:off x="1054359" y="2650056"/>
            <a:ext cx="10242539" cy="2308324"/>
          </a:xfrm>
          <a:prstGeom prst="rect">
            <a:avLst/>
          </a:prstGeom>
          <a:noFill/>
        </p:spPr>
        <p:txBody>
          <a:bodyPr wrap="square" rtlCol="0">
            <a:spAutoFit/>
          </a:bodyPr>
          <a:lstStyle/>
          <a:p>
            <a:pPr algn="r" rtl="1"/>
            <a:r>
              <a:rPr lang="ar-YE" u="sng" kern="0" dirty="0">
                <a:solidFill>
                  <a:srgbClr val="000000"/>
                </a:solidFill>
                <a:latin typeface="Segoe UI" panose="020B0502040204020203" pitchFamily="34" charset="0"/>
                <a:cs typeface="Segoe UI" panose="020B0502040204020203" pitchFamily="34" charset="0"/>
              </a:rPr>
              <a:t>تمويل التع</a:t>
            </a:r>
            <a:r>
              <a:rPr lang="ar-JO" u="sng" kern="0" dirty="0">
                <a:solidFill>
                  <a:srgbClr val="000000"/>
                </a:solidFill>
                <a:latin typeface="Segoe UI" panose="020B0502040204020203" pitchFamily="34" charset="0"/>
                <a:cs typeface="Segoe UI" panose="020B0502040204020203" pitchFamily="34" charset="0"/>
              </a:rPr>
              <a:t>ل</a:t>
            </a:r>
            <a:r>
              <a:rPr lang="ar-YE" u="sng" kern="0" dirty="0">
                <a:solidFill>
                  <a:srgbClr val="000000"/>
                </a:solidFill>
                <a:latin typeface="Segoe UI" panose="020B0502040204020203" pitchFamily="34" charset="0"/>
                <a:cs typeface="Segoe UI" panose="020B0502040204020203" pitchFamily="34" charset="0"/>
              </a:rPr>
              <a:t>يم</a:t>
            </a:r>
            <a:r>
              <a:rPr lang="ar-YE" kern="0" dirty="0">
                <a:solidFill>
                  <a:srgbClr val="000000"/>
                </a:solidFill>
                <a:latin typeface="Segoe UI" panose="020B0502040204020203" pitchFamily="34" charset="0"/>
                <a:cs typeface="Segoe UI" panose="020B0502040204020203" pitchFamily="34" charset="0"/>
              </a:rPr>
              <a:t>: توفير كافة النفقات والموارد المالية التي تحتاج</a:t>
            </a:r>
            <a:r>
              <a:rPr lang="ar-JO" kern="0" dirty="0">
                <a:solidFill>
                  <a:srgbClr val="000000"/>
                </a:solidFill>
                <a:latin typeface="Segoe UI" panose="020B0502040204020203" pitchFamily="34" charset="0"/>
                <a:cs typeface="Segoe UI" panose="020B0502040204020203" pitchFamily="34" charset="0"/>
              </a:rPr>
              <a:t>ه</a:t>
            </a:r>
            <a:r>
              <a:rPr lang="ar-YE" kern="0" dirty="0">
                <a:solidFill>
                  <a:srgbClr val="000000"/>
                </a:solidFill>
                <a:latin typeface="Segoe UI" panose="020B0502040204020203" pitchFamily="34" charset="0"/>
                <a:cs typeface="Segoe UI" panose="020B0502040204020203" pitchFamily="34" charset="0"/>
              </a:rPr>
              <a:t>ا العم</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ية</a:t>
            </a:r>
            <a:r>
              <a:rPr lang="ar-JO" kern="0" dirty="0">
                <a:solidFill>
                  <a:srgbClr val="000000"/>
                </a:solidFill>
                <a:latin typeface="Segoe UI" panose="020B0502040204020203" pitchFamily="34" charset="0"/>
                <a:cs typeface="Segoe UI" panose="020B0502040204020203" pitchFamily="34" charset="0"/>
              </a:rPr>
              <a:t> </a:t>
            </a:r>
            <a:r>
              <a:rPr lang="ar-YE" kern="0" dirty="0">
                <a:solidFill>
                  <a:srgbClr val="000000"/>
                </a:solidFill>
                <a:latin typeface="Segoe UI" panose="020B0502040204020203" pitchFamily="34" charset="0"/>
                <a:cs typeface="Segoe UI" panose="020B0502040204020203" pitchFamily="34" charset="0"/>
              </a:rPr>
              <a:t>التع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يمية لتواكب الط</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ب المتز</a:t>
            </a:r>
            <a:r>
              <a:rPr lang="ar-JO" kern="0" dirty="0">
                <a:solidFill>
                  <a:srgbClr val="000000"/>
                </a:solidFill>
                <a:latin typeface="Segoe UI" panose="020B0502040204020203" pitchFamily="34" charset="0"/>
                <a:cs typeface="Segoe UI" panose="020B0502040204020203" pitchFamily="34" charset="0"/>
              </a:rPr>
              <a:t>ا</a:t>
            </a:r>
            <a:r>
              <a:rPr lang="ar-YE" kern="0" dirty="0">
                <a:solidFill>
                  <a:srgbClr val="000000"/>
                </a:solidFill>
                <a:latin typeface="Segoe UI" panose="020B0502040204020203" pitchFamily="34" charset="0"/>
                <a:cs typeface="Segoe UI" panose="020B0502040204020203" pitchFamily="34" charset="0"/>
              </a:rPr>
              <a:t>يد 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ى التع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يم والتطور التكنولوجي مما </a:t>
            </a:r>
            <a:r>
              <a:rPr lang="ar-JO" kern="0" dirty="0">
                <a:solidFill>
                  <a:srgbClr val="000000"/>
                </a:solidFill>
                <a:latin typeface="Segoe UI" panose="020B0502040204020203" pitchFamily="34" charset="0"/>
                <a:cs typeface="Segoe UI" panose="020B0502040204020203" pitchFamily="34" charset="0"/>
              </a:rPr>
              <a:t>يحقق </a:t>
            </a:r>
            <a:r>
              <a:rPr lang="ar-YE" kern="0" dirty="0">
                <a:solidFill>
                  <a:srgbClr val="000000"/>
                </a:solidFill>
                <a:latin typeface="Segoe UI" panose="020B0502040204020203" pitchFamily="34" charset="0"/>
                <a:cs typeface="Segoe UI" panose="020B0502040204020203" pitchFamily="34" charset="0"/>
              </a:rPr>
              <a:t>لمخرجات التع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يم أفضل </a:t>
            </a:r>
            <a:r>
              <a:rPr lang="ar-JO" kern="0" dirty="0">
                <a:solidFill>
                  <a:srgbClr val="000000"/>
                </a:solidFill>
                <a:latin typeface="Segoe UI" panose="020B0502040204020203" pitchFamily="34" charset="0"/>
                <a:cs typeface="Segoe UI" panose="020B0502040204020203" pitchFamily="34" charset="0"/>
              </a:rPr>
              <a:t>نتائجها</a:t>
            </a:r>
            <a:r>
              <a:rPr lang="ar-YE" kern="0" dirty="0">
                <a:solidFill>
                  <a:srgbClr val="000000"/>
                </a:solidFill>
                <a:latin typeface="Segoe UI" panose="020B0502040204020203" pitchFamily="34" charset="0"/>
                <a:cs typeface="Segoe UI" panose="020B0502040204020203" pitchFamily="34" charset="0"/>
              </a:rPr>
              <a:t>.</a:t>
            </a:r>
            <a:endParaRPr lang="ar-JO" kern="0" dirty="0">
              <a:solidFill>
                <a:srgbClr val="000000"/>
              </a:solidFill>
              <a:latin typeface="Segoe UI" panose="020B0502040204020203" pitchFamily="34" charset="0"/>
              <a:cs typeface="Segoe UI" panose="020B0502040204020203" pitchFamily="34" charset="0"/>
            </a:endParaRPr>
          </a:p>
          <a:p>
            <a:pPr algn="r" rtl="1"/>
            <a:r>
              <a:rPr lang="ar-YE" kern="0" dirty="0">
                <a:solidFill>
                  <a:srgbClr val="000000"/>
                </a:solidFill>
                <a:latin typeface="Segoe UI" panose="020B0502040204020203" pitchFamily="34" charset="0"/>
                <a:cs typeface="Segoe UI" panose="020B0502040204020203" pitchFamily="34" charset="0"/>
              </a:rPr>
              <a:t> </a:t>
            </a:r>
          </a:p>
          <a:p>
            <a:pPr algn="r" rtl="1"/>
            <a:r>
              <a:rPr lang="ar-JO" kern="0" dirty="0">
                <a:solidFill>
                  <a:srgbClr val="000000"/>
                </a:solidFill>
                <a:latin typeface="Segoe UI" panose="020B0502040204020203" pitchFamily="34" charset="0"/>
                <a:cs typeface="Segoe UI" panose="020B0502040204020203" pitchFamily="34" charset="0"/>
              </a:rPr>
              <a:t>وكذلك يعّرف بأنه </a:t>
            </a:r>
            <a:r>
              <a:rPr lang="ar-YE" kern="0" dirty="0">
                <a:solidFill>
                  <a:srgbClr val="000000"/>
                </a:solidFill>
                <a:latin typeface="Segoe UI" panose="020B0502040204020203" pitchFamily="34" charset="0"/>
                <a:cs typeface="Segoe UI" panose="020B0502040204020203" pitchFamily="34" charset="0"/>
              </a:rPr>
              <a:t>توفير الموارد المالية وإنفاقها في التعليم وإدارة الش</a:t>
            </a:r>
            <a:r>
              <a:rPr lang="ar-JO" kern="0" dirty="0">
                <a:solidFill>
                  <a:srgbClr val="000000"/>
                </a:solidFill>
                <a:latin typeface="Segoe UI" panose="020B0502040204020203" pitchFamily="34" charset="0"/>
                <a:cs typeface="Segoe UI" panose="020B0502040204020203" pitchFamily="34" charset="0"/>
              </a:rPr>
              <a:t>ؤو</a:t>
            </a:r>
            <a:r>
              <a:rPr lang="ar-YE" kern="0" dirty="0">
                <a:solidFill>
                  <a:srgbClr val="000000"/>
                </a:solidFill>
                <a:latin typeface="Segoe UI" panose="020B0502040204020203" pitchFamily="34" charset="0"/>
                <a:cs typeface="Segoe UI" panose="020B0502040204020203" pitchFamily="34" charset="0"/>
              </a:rPr>
              <a:t>ن المالية في المدارس والمعاهد</a:t>
            </a:r>
            <a:r>
              <a:rPr lang="ar-JO" kern="0" dirty="0">
                <a:solidFill>
                  <a:srgbClr val="000000"/>
                </a:solidFill>
                <a:latin typeface="Segoe UI" panose="020B0502040204020203" pitchFamily="34" charset="0"/>
                <a:cs typeface="Segoe UI" panose="020B0502040204020203" pitchFamily="34" charset="0"/>
              </a:rPr>
              <a:t>.</a:t>
            </a:r>
          </a:p>
          <a:p>
            <a:pPr algn="r" rtl="1"/>
            <a:endParaRPr lang="ar-JO" kern="0" dirty="0">
              <a:solidFill>
                <a:srgbClr val="000000"/>
              </a:solidFill>
              <a:latin typeface="Segoe UI" panose="020B0502040204020203" pitchFamily="34" charset="0"/>
              <a:cs typeface="Segoe UI" panose="020B0502040204020203" pitchFamily="34" charset="0"/>
            </a:endParaRPr>
          </a:p>
          <a:p>
            <a:pPr algn="r" rtl="1"/>
            <a:r>
              <a:rPr lang="ar-YE" kern="0" dirty="0">
                <a:solidFill>
                  <a:srgbClr val="000000"/>
                </a:solidFill>
                <a:latin typeface="Segoe UI" panose="020B0502040204020203" pitchFamily="34" charset="0"/>
                <a:cs typeface="Segoe UI" panose="020B0502040204020203" pitchFamily="34" charset="0"/>
              </a:rPr>
              <a:t> </a:t>
            </a:r>
            <a:r>
              <a:rPr lang="ar-JO" kern="0" dirty="0">
                <a:solidFill>
                  <a:srgbClr val="000000"/>
                </a:solidFill>
                <a:latin typeface="Segoe UI" panose="020B0502040204020203" pitchFamily="34" charset="0"/>
                <a:cs typeface="Segoe UI" panose="020B0502040204020203" pitchFamily="34" charset="0"/>
              </a:rPr>
              <a:t>و</a:t>
            </a:r>
            <a:r>
              <a:rPr lang="ar-YE" kern="0" dirty="0">
                <a:solidFill>
                  <a:srgbClr val="000000"/>
                </a:solidFill>
                <a:latin typeface="Segoe UI" panose="020B0502040204020203" pitchFamily="34" charset="0"/>
                <a:cs typeface="Segoe UI" panose="020B0502040204020203" pitchFamily="34" charset="0"/>
              </a:rPr>
              <a:t>تمويل التعليم هو الوظيفة الإدارية التي تختص بعمليات التخطيط للأموال، والحصول عليها من مصادر التمويل المناسبة لتوفير الاحتياجات المالية اللازمة لأداء الأنشطة المختلفة ، بما يساعد على تحقيق أهداف هذه الأنشطة</a:t>
            </a:r>
            <a:r>
              <a:rPr lang="ar-JO" kern="0" dirty="0">
                <a:solidFill>
                  <a:srgbClr val="000000"/>
                </a:solidFill>
                <a:latin typeface="Segoe UI" panose="020B0502040204020203" pitchFamily="34" charset="0"/>
                <a:cs typeface="Segoe UI" panose="020B0502040204020203" pitchFamily="34" charset="0"/>
              </a:rPr>
              <a:t>.</a:t>
            </a:r>
            <a:endParaRPr lang="en-US" kern="0" dirty="0">
              <a:solidFill>
                <a:srgbClr val="000000"/>
              </a:solidFill>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84E4F2F5-080C-89B9-962D-940E3F6462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6635" y="1474483"/>
            <a:ext cx="2562225" cy="939360"/>
          </a:xfrm>
          <a:prstGeom prst="rect">
            <a:avLst/>
          </a:prstGeom>
        </p:spPr>
      </p:pic>
      <p:pic>
        <p:nvPicPr>
          <p:cNvPr id="10" name="Graphic 21">
            <a:extLst>
              <a:ext uri="{FF2B5EF4-FFF2-40B4-BE49-F238E27FC236}">
                <a16:creationId xmlns:a16="http://schemas.microsoft.com/office/drawing/2014/main" xmlns="" id="{5293A262-21E4-0D7C-FBEB-CFEC5EF07C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5399" y="0"/>
            <a:ext cx="2382284" cy="1112364"/>
          </a:xfrm>
          <a:prstGeom prst="rect">
            <a:avLst/>
          </a:prstGeom>
        </p:spPr>
      </p:pic>
    </p:spTree>
    <p:extLst>
      <p:ext uri="{BB962C8B-B14F-4D97-AF65-F5344CB8AC3E}">
        <p14:creationId xmlns:p14="http://schemas.microsoft.com/office/powerpoint/2010/main" val="1494904845"/>
      </p:ext>
    </p:extLst>
  </p:cSld>
  <p:clrMapOvr>
    <a:masterClrMapping/>
  </p:clrMapOvr>
  <mc:AlternateContent xmlns:mc="http://schemas.openxmlformats.org/markup-compatibility/2006" xmlns:p14="http://schemas.microsoft.com/office/powerpoint/2010/main">
    <mc:Choice Requires="p14">
      <p:transition spd="slow" p14:dur="1600" advTm="86030">
        <p14:prism isInverted="1"/>
      </p:transition>
    </mc:Choice>
    <mc:Fallback xmlns="">
      <p:transition spd="slow" advTm="8603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159BF4DD-5FBC-463D-6C01-5879FB042EC8}"/>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xmlns="" id="{633687B6-F7BB-A52C-36B6-38EF49E178DF}"/>
              </a:ext>
            </a:extLst>
          </p:cNvPr>
          <p:cNvSpPr txBox="1"/>
          <p:nvPr/>
        </p:nvSpPr>
        <p:spPr>
          <a:xfrm>
            <a:off x="4436288" y="1273183"/>
            <a:ext cx="3747770" cy="461665"/>
          </a:xfrm>
          <a:prstGeom prst="rect">
            <a:avLst/>
          </a:prstGeom>
          <a:noFill/>
        </p:spPr>
        <p:txBody>
          <a:bodyPr wrap="square" rtlCol="0">
            <a:spAutoFit/>
          </a:bodyPr>
          <a:lstStyle/>
          <a:p>
            <a:pPr algn="ctr"/>
            <a:r>
              <a:rPr lang="ar-JO" sz="24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إشكالية تمويل التعليم</a:t>
            </a:r>
            <a:endParaRPr lang="en-US" sz="24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7048301E-ED6A-18CE-285B-E3634C46A2BF}"/>
              </a:ext>
            </a:extLst>
          </p:cNvPr>
          <p:cNvSpPr txBox="1"/>
          <p:nvPr/>
        </p:nvSpPr>
        <p:spPr>
          <a:xfrm>
            <a:off x="1095814" y="1953537"/>
            <a:ext cx="10089734" cy="3077446"/>
          </a:xfrm>
          <a:prstGeom prst="rect">
            <a:avLst/>
          </a:prstGeom>
          <a:noFill/>
        </p:spPr>
        <p:txBody>
          <a:bodyPr wrap="square" rtlCol="0">
            <a:spAutoFit/>
          </a:bodyPr>
          <a:lstStyle/>
          <a:p>
            <a:pPr marL="0" marR="0" algn="just" rtl="1">
              <a:lnSpc>
                <a:spcPct val="150000"/>
              </a:lnSpc>
              <a:spcBef>
                <a:spcPts val="0"/>
              </a:spcBef>
              <a:spcAft>
                <a:spcPts val="1000"/>
              </a:spcAft>
            </a:pPr>
            <a:r>
              <a:rPr lang="ar-JO" dirty="0">
                <a:effectLst/>
                <a:latin typeface="Segoe UI" panose="020B0502040204020203" pitchFamily="34" charset="0"/>
                <a:ea typeface="Cambria" panose="02040503050406030204" pitchFamily="18"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تعتمد الموارد المالية في مؤسسات التعليم في معظم الدول بشكلِ أساسيِّ على التمويل الحكومي والذي أصبح لا يفي بمتطلبات ارتفاع نفقات </a:t>
            </a:r>
            <a:r>
              <a:rPr lang="ar-JO" kern="0" dirty="0">
                <a:solidFill>
                  <a:srgbClr val="000000"/>
                </a:solidFill>
                <a:latin typeface="Segoe UI" panose="020B0502040204020203" pitchFamily="34" charset="0"/>
                <a:cs typeface="Segoe UI" panose="020B0502040204020203" pitchFamily="34" charset="0"/>
              </a:rPr>
              <a:t>المدارس والجامعات</a:t>
            </a:r>
            <a:r>
              <a:rPr lang="ar-SA" kern="0" dirty="0">
                <a:solidFill>
                  <a:srgbClr val="000000"/>
                </a:solidFill>
                <a:latin typeface="Segoe UI" panose="020B0502040204020203" pitchFamily="34" charset="0"/>
                <a:cs typeface="Segoe UI" panose="020B0502040204020203" pitchFamily="34" charset="0"/>
              </a:rPr>
              <a:t>، مع استحالة زيادة المخصصات المالية للجامعات في الموازنة العامة للدولة؛ ويرجع ذلك إلى ما تواجهه هذه الدول من صعوبات اقتصادية ومديونية عالية. مما أثر سلبًا على فاعلية التعليم وجودة الخريجين. </a:t>
            </a:r>
            <a:r>
              <a:rPr lang="ar-JO" kern="0" dirty="0">
                <a:solidFill>
                  <a:srgbClr val="000000"/>
                </a:solidFill>
                <a:latin typeface="Segoe UI" panose="020B0502040204020203" pitchFamily="34" charset="0"/>
                <a:cs typeface="Segoe UI" panose="020B0502040204020203" pitchFamily="34" charset="0"/>
              </a:rPr>
              <a:t>و</a:t>
            </a:r>
            <a:r>
              <a:rPr lang="ar-SA" kern="0" dirty="0">
                <a:solidFill>
                  <a:srgbClr val="000000"/>
                </a:solidFill>
                <a:latin typeface="Segoe UI" panose="020B0502040204020203" pitchFamily="34" charset="0"/>
                <a:cs typeface="Segoe UI" panose="020B0502040204020203" pitchFamily="34" charset="0"/>
              </a:rPr>
              <a:t>من أسباب تفاقم أزمة التمويل مثل</a:t>
            </a:r>
            <a:r>
              <a:rPr lang="ar-JO" kern="0" dirty="0">
                <a:solidFill>
                  <a:srgbClr val="000000"/>
                </a:solidFill>
                <a:latin typeface="Segoe UI" panose="020B0502040204020203" pitchFamily="34" charset="0"/>
                <a:cs typeface="Segoe UI" panose="020B0502040204020203" pitchFamily="34" charset="0"/>
              </a:rPr>
              <a:t>:</a:t>
            </a:r>
          </a:p>
          <a:p>
            <a:pPr marL="0" marR="0" algn="just" rtl="1">
              <a:lnSpc>
                <a:spcPct val="150000"/>
              </a:lnSpc>
              <a:spcBef>
                <a:spcPts val="0"/>
              </a:spcBef>
              <a:spcAft>
                <a:spcPts val="1000"/>
              </a:spcAft>
            </a:pP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تزايد الطلب الاجتماعي على التعليم العالي، بالإضافة إلى زيادة النمو السكاني بما لا يتناسب مع الموارد المالية، </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التراجع الاقتصادي لمعظم الدول</a:t>
            </a:r>
            <a:r>
              <a:rPr lang="ar-JO" kern="0" dirty="0">
                <a:solidFill>
                  <a:srgbClr val="000000"/>
                </a:solidFill>
                <a:latin typeface="Segoe UI" panose="020B0502040204020203" pitchFamily="34" charset="0"/>
                <a:cs typeface="Segoe UI" panose="020B0502040204020203" pitchFamily="34" charset="0"/>
              </a:rPr>
              <a:t>.*</a:t>
            </a:r>
            <a:r>
              <a:rPr lang="ar-SA" kern="0" dirty="0">
                <a:solidFill>
                  <a:srgbClr val="000000"/>
                </a:solidFill>
                <a:latin typeface="Segoe UI" panose="020B0502040204020203" pitchFamily="34" charset="0"/>
                <a:cs typeface="Segoe UI" panose="020B0502040204020203" pitchFamily="34" charset="0"/>
              </a:rPr>
              <a:t>كذلك سوء إدارة الموارد المادية والمالية لهذه المؤسسات وعدم استثمارها الاستثمار الأمثل. </a:t>
            </a:r>
            <a:endParaRPr lang="en-US" kern="0" dirty="0">
              <a:solidFill>
                <a:srgbClr val="00000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234F1FC1-62A2-5DDD-B436-EC3A3F03CC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1600" advTm="146249">
        <p14:prism isInverted="1"/>
      </p:transition>
    </mc:Choice>
    <mc:Fallback xmlns="">
      <p:transition spd="slow" advTm="146249">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C0F111F-3490-85F6-D87A-DF7AE25EB9EE}"/>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3610946" y="1273183"/>
            <a:ext cx="4177905" cy="501932"/>
          </a:xfrm>
          <a:prstGeom prst="rect">
            <a:avLst/>
          </a:prstGeom>
          <a:noFill/>
        </p:spPr>
        <p:txBody>
          <a:bodyPr wrap="square" rtlCol="0">
            <a:spAutoFit/>
          </a:bodyPr>
          <a:lstStyle/>
          <a:p>
            <a:pPr algn="ctr" rtl="1">
              <a:lnSpc>
                <a:spcPct val="150000"/>
              </a:lnSpc>
            </a:pPr>
            <a:r>
              <a:rPr lang="ar-JO" sz="2000" b="1" i="0" u="none" strike="noStrike" baseline="0" dirty="0">
                <a:solidFill>
                  <a:srgbClr val="00B0F0"/>
                </a:solidFill>
                <a:latin typeface="Segoe UI" panose="020B0502040204020203" pitchFamily="34" charset="0"/>
                <a:cs typeface="Segoe UI" panose="020B0502040204020203" pitchFamily="34" charset="0"/>
              </a:rPr>
              <a:t>مصادر تمويل التعليم</a:t>
            </a:r>
            <a:endParaRPr lang="en-US" sz="32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E7758CAA-5E28-4210-8ABB-396AD03A324E}"/>
              </a:ext>
            </a:extLst>
          </p:cNvPr>
          <p:cNvSpPr txBox="1"/>
          <p:nvPr/>
        </p:nvSpPr>
        <p:spPr>
          <a:xfrm>
            <a:off x="1132460" y="2063359"/>
            <a:ext cx="10167537" cy="3159198"/>
          </a:xfrm>
          <a:prstGeom prst="rect">
            <a:avLst/>
          </a:prstGeom>
          <a:noFill/>
        </p:spPr>
        <p:txBody>
          <a:bodyPr wrap="square" rtlCol="0">
            <a:spAutoFit/>
          </a:bodyPr>
          <a:lstStyle/>
          <a:p>
            <a:pPr marL="0" marR="0" algn="just" rtl="1">
              <a:lnSpc>
                <a:spcPct val="150000"/>
              </a:lnSpc>
              <a:spcBef>
                <a:spcPts val="0"/>
              </a:spcBef>
              <a:spcAft>
                <a:spcPts val="750"/>
              </a:spcAft>
            </a:pPr>
            <a:r>
              <a:rPr lang="ar-SA" kern="0" dirty="0">
                <a:solidFill>
                  <a:srgbClr val="000000"/>
                </a:solidFill>
                <a:latin typeface="Segoe UI" panose="020B0502040204020203" pitchFamily="34" charset="0"/>
                <a:cs typeface="Segoe UI" panose="020B0502040204020203" pitchFamily="34" charset="0"/>
              </a:rPr>
              <a:t>وتنقسم مصادر التمويل </a:t>
            </a:r>
            <a:r>
              <a:rPr lang="ar-JO" kern="0" dirty="0">
                <a:solidFill>
                  <a:srgbClr val="000000"/>
                </a:solidFill>
                <a:latin typeface="Segoe UI" panose="020B0502040204020203" pitchFamily="34" charset="0"/>
                <a:cs typeface="Segoe UI" panose="020B0502040204020203" pitchFamily="34" charset="0"/>
              </a:rPr>
              <a:t> ( التعليم العام و</a:t>
            </a:r>
            <a:r>
              <a:rPr lang="ar-SA" kern="0" dirty="0">
                <a:solidFill>
                  <a:srgbClr val="000000"/>
                </a:solidFill>
                <a:latin typeface="Segoe UI" panose="020B0502040204020203" pitchFamily="34" charset="0"/>
                <a:cs typeface="Segoe UI" panose="020B0502040204020203" pitchFamily="34" charset="0"/>
              </a:rPr>
              <a:t>العالي </a:t>
            </a:r>
            <a:r>
              <a:rPr lang="ar-JO" kern="0" dirty="0">
                <a:solidFill>
                  <a:srgbClr val="000000"/>
                </a:solidFill>
                <a:latin typeface="Segoe UI" panose="020B0502040204020203" pitchFamily="34" charset="0"/>
                <a:cs typeface="Segoe UI" panose="020B0502040204020203" pitchFamily="34" charset="0"/>
              </a:rPr>
              <a:t>) إ</a:t>
            </a:r>
            <a:r>
              <a:rPr lang="ar-SA" kern="0" dirty="0">
                <a:solidFill>
                  <a:srgbClr val="000000"/>
                </a:solidFill>
                <a:latin typeface="Segoe UI" panose="020B0502040204020203" pitchFamily="34" charset="0"/>
                <a:cs typeface="Segoe UI" panose="020B0502040204020203" pitchFamily="34" charset="0"/>
              </a:rPr>
              <a:t>لى قسمين هما:</a:t>
            </a:r>
            <a:endParaRPr lang="en-US" kern="0" dirty="0">
              <a:solidFill>
                <a:srgbClr val="00000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750"/>
              </a:spcAft>
            </a:pPr>
            <a:r>
              <a:rPr lang="ar-SA" b="1" kern="0" dirty="0">
                <a:solidFill>
                  <a:srgbClr val="00B0F0"/>
                </a:solidFill>
                <a:latin typeface="Segoe UI" panose="020B0502040204020203" pitchFamily="34" charset="0"/>
                <a:cs typeface="Segoe UI" panose="020B0502040204020203" pitchFamily="34" charset="0"/>
              </a:rPr>
              <a:t>- </a:t>
            </a:r>
            <a:r>
              <a:rPr lang="ar-JO" b="1" u="sng" kern="0" dirty="0">
                <a:solidFill>
                  <a:srgbClr val="00B0F0"/>
                </a:solidFill>
                <a:latin typeface="Segoe UI" panose="020B0502040204020203" pitchFamily="34" charset="0"/>
                <a:cs typeface="Segoe UI" panose="020B0502040204020203" pitchFamily="34" charset="0"/>
              </a:rPr>
              <a:t>المصادر الحكومية</a:t>
            </a:r>
            <a:r>
              <a:rPr lang="ar-SA" b="1" kern="0" dirty="0">
                <a:solidFill>
                  <a:srgbClr val="00B0F0"/>
                </a:solidFill>
                <a:latin typeface="Segoe UI" panose="020B0502040204020203" pitchFamily="34" charset="0"/>
                <a:cs typeface="Segoe UI" panose="020B0502040204020203" pitchFamily="34" charset="0"/>
              </a:rPr>
              <a:t>: </a:t>
            </a:r>
            <a:endParaRPr lang="ar-JO" b="1" kern="0" dirty="0">
              <a:solidFill>
                <a:srgbClr val="00B0F0"/>
              </a:solidFill>
              <a:latin typeface="Segoe UI" panose="020B0502040204020203" pitchFamily="34" charset="0"/>
              <a:cs typeface="Segoe UI" panose="020B0502040204020203" pitchFamily="34" charset="0"/>
            </a:endParaRPr>
          </a:p>
          <a:p>
            <a:pPr marL="0" marR="0" algn="just" rtl="1">
              <a:lnSpc>
                <a:spcPct val="150000"/>
              </a:lnSpc>
              <a:spcBef>
                <a:spcPts val="0"/>
              </a:spcBef>
              <a:spcAft>
                <a:spcPts val="750"/>
              </a:spcAft>
            </a:pPr>
            <a:r>
              <a:rPr lang="ar-JO" kern="0" dirty="0">
                <a:solidFill>
                  <a:srgbClr val="000000"/>
                </a:solidFill>
                <a:latin typeface="Segoe UI" panose="020B0502040204020203" pitchFamily="34" charset="0"/>
                <a:cs typeface="Segoe UI" panose="020B0502040204020203" pitchFamily="34" charset="0"/>
              </a:rPr>
              <a:t>تقوم الحكومات من خلال موازناتها السنوية برصد مبالغ مالية تنفق على قطاع التعليم</a:t>
            </a:r>
            <a:r>
              <a:rPr lang="ar-SA" kern="0" dirty="0">
                <a:solidFill>
                  <a:srgbClr val="000000"/>
                </a:solidFill>
                <a:latin typeface="Segoe UI" panose="020B0502040204020203" pitchFamily="34" charset="0"/>
                <a:cs typeface="Segoe UI" panose="020B0502040204020203" pitchFamily="34" charset="0"/>
              </a:rPr>
              <a:t>، </a:t>
            </a:r>
            <a:r>
              <a:rPr lang="ar-YE" kern="0" dirty="0">
                <a:solidFill>
                  <a:srgbClr val="000000"/>
                </a:solidFill>
                <a:latin typeface="Segoe UI" panose="020B0502040204020203" pitchFamily="34" charset="0"/>
                <a:cs typeface="Segoe UI" panose="020B0502040204020203" pitchFamily="34" charset="0"/>
              </a:rPr>
              <a:t>ويعد ا</a:t>
            </a:r>
            <a:r>
              <a:rPr lang="ar-JO" kern="0" dirty="0">
                <a:solidFill>
                  <a:srgbClr val="000000"/>
                </a:solidFill>
                <a:latin typeface="Segoe UI" panose="020B0502040204020203" pitchFamily="34" charset="0"/>
                <a:cs typeface="Segoe UI" panose="020B0502040204020203" pitchFamily="34" charset="0"/>
              </a:rPr>
              <a:t>لإنفاق</a:t>
            </a:r>
            <a:r>
              <a:rPr lang="ar-YE" kern="0" dirty="0">
                <a:solidFill>
                  <a:srgbClr val="000000"/>
                </a:solidFill>
                <a:latin typeface="Segoe UI" panose="020B0502040204020203" pitchFamily="34" charset="0"/>
                <a:cs typeface="Segoe UI" panose="020B0502040204020203" pitchFamily="34" charset="0"/>
              </a:rPr>
              <a:t> الحكومي من </a:t>
            </a:r>
            <a:r>
              <a:rPr lang="ar-JO" kern="0" dirty="0">
                <a:solidFill>
                  <a:srgbClr val="000000"/>
                </a:solidFill>
                <a:latin typeface="Segoe UI" panose="020B0502040204020203" pitchFamily="34" charset="0"/>
                <a:cs typeface="Segoe UI" panose="020B0502040204020203" pitchFamily="34" charset="0"/>
              </a:rPr>
              <a:t>أه</a:t>
            </a:r>
            <a:r>
              <a:rPr lang="ar-YE" kern="0" dirty="0">
                <a:solidFill>
                  <a:srgbClr val="000000"/>
                </a:solidFill>
                <a:latin typeface="Segoe UI" panose="020B0502040204020203" pitchFamily="34" charset="0"/>
                <a:cs typeface="Segoe UI" panose="020B0502040204020203" pitchFamily="34" charset="0"/>
              </a:rPr>
              <a:t>م مصادر تمويل التع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يم حيث </a:t>
            </a:r>
            <a:r>
              <a:rPr lang="ar-JO" kern="0" dirty="0">
                <a:solidFill>
                  <a:srgbClr val="000000"/>
                </a:solidFill>
                <a:latin typeface="Segoe UI" panose="020B0502040204020203" pitchFamily="34" charset="0"/>
                <a:cs typeface="Segoe UI" panose="020B0502040204020203" pitchFamily="34" charset="0"/>
              </a:rPr>
              <a:t>تلتز</a:t>
            </a:r>
            <a:r>
              <a:rPr lang="ar-YE" kern="0" dirty="0">
                <a:solidFill>
                  <a:srgbClr val="000000"/>
                </a:solidFill>
                <a:latin typeface="Segoe UI" panose="020B0502040204020203" pitchFamily="34" charset="0"/>
                <a:cs typeface="Segoe UI" panose="020B0502040204020203" pitchFamily="34" charset="0"/>
              </a:rPr>
              <a:t>م الدولة بتوفير كافة الخدمات التع</a:t>
            </a:r>
            <a:r>
              <a:rPr lang="ar-JO" kern="0" dirty="0">
                <a:solidFill>
                  <a:srgbClr val="000000"/>
                </a:solidFill>
                <a:latin typeface="Segoe UI" panose="020B0502040204020203" pitchFamily="34" charset="0"/>
                <a:cs typeface="Segoe UI" panose="020B0502040204020203" pitchFamily="34" charset="0"/>
              </a:rPr>
              <a:t>ليمية</a:t>
            </a:r>
            <a:r>
              <a:rPr lang="ar-YE" kern="0" dirty="0">
                <a:solidFill>
                  <a:srgbClr val="000000"/>
                </a:solidFill>
                <a:latin typeface="Segoe UI" panose="020B0502040204020203" pitchFamily="34" charset="0"/>
                <a:cs typeface="Segoe UI" panose="020B0502040204020203" pitchFamily="34" charset="0"/>
              </a:rPr>
              <a:t> ضمن الميزانية العامة </a:t>
            </a:r>
            <a:r>
              <a:rPr lang="ar-JO" kern="0" dirty="0">
                <a:solidFill>
                  <a:srgbClr val="000000"/>
                </a:solidFill>
                <a:latin typeface="Segoe UI" panose="020B0502040204020203" pitchFamily="34" charset="0"/>
                <a:cs typeface="Segoe UI" panose="020B0502040204020203" pitchFamily="34" charset="0"/>
              </a:rPr>
              <a:t>للدول التي </a:t>
            </a:r>
            <a:r>
              <a:rPr lang="ar-YE" kern="0" dirty="0">
                <a:solidFill>
                  <a:srgbClr val="000000"/>
                </a:solidFill>
                <a:latin typeface="Segoe UI" panose="020B0502040204020203" pitchFamily="34" charset="0"/>
                <a:cs typeface="Segoe UI" panose="020B0502040204020203" pitchFamily="34" charset="0"/>
              </a:rPr>
              <a:t>يكفل دستور</a:t>
            </a:r>
            <a:r>
              <a:rPr lang="ar-JO" kern="0" dirty="0">
                <a:solidFill>
                  <a:srgbClr val="000000"/>
                </a:solidFill>
                <a:latin typeface="Segoe UI" panose="020B0502040204020203" pitchFamily="34" charset="0"/>
                <a:cs typeface="Segoe UI" panose="020B0502040204020203" pitchFamily="34" charset="0"/>
              </a:rPr>
              <a:t>ها</a:t>
            </a:r>
            <a:r>
              <a:rPr lang="ar-YE" kern="0" dirty="0">
                <a:solidFill>
                  <a:srgbClr val="000000"/>
                </a:solidFill>
                <a:latin typeface="Segoe UI" panose="020B0502040204020203" pitchFamily="34" charset="0"/>
                <a:cs typeface="Segoe UI" panose="020B0502040204020203" pitchFamily="34" charset="0"/>
              </a:rPr>
              <a:t> حق مجانية التع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يم الحكومي لكافة المراحل الدراسية في قانون التع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يم العام وتشمل الخدمات التع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يمية الجوانب </a:t>
            </a:r>
            <a:r>
              <a:rPr lang="ar-JO" kern="0" dirty="0">
                <a:solidFill>
                  <a:srgbClr val="000000"/>
                </a:solidFill>
                <a:latin typeface="Segoe UI" panose="020B0502040204020203" pitchFamily="34" charset="0"/>
                <a:cs typeface="Segoe UI" panose="020B0502040204020203" pitchFamily="34" charset="0"/>
              </a:rPr>
              <a:t>الآتية</a:t>
            </a:r>
            <a:r>
              <a:rPr lang="ar-YE" kern="0" dirty="0">
                <a:solidFill>
                  <a:srgbClr val="000000"/>
                </a:solidFill>
                <a:latin typeface="Segoe UI" panose="020B0502040204020203" pitchFamily="34" charset="0"/>
                <a:cs typeface="Segoe UI" panose="020B0502040204020203" pitchFamily="34" charset="0"/>
              </a:rPr>
              <a:t>: إنشاء المباني المدرسية، توفير ال</a:t>
            </a:r>
            <a:r>
              <a:rPr lang="ar-JO" kern="0" dirty="0">
                <a:solidFill>
                  <a:srgbClr val="000000"/>
                </a:solidFill>
                <a:latin typeface="Segoe UI" panose="020B0502040204020203" pitchFamily="34" charset="0"/>
                <a:cs typeface="Segoe UI" panose="020B0502040204020203" pitchFamily="34" charset="0"/>
              </a:rPr>
              <a:t>ب</a:t>
            </a:r>
            <a:r>
              <a:rPr lang="ar-YE" kern="0" dirty="0">
                <a:solidFill>
                  <a:srgbClr val="000000"/>
                </a:solidFill>
                <a:latin typeface="Segoe UI" panose="020B0502040204020203" pitchFamily="34" charset="0"/>
                <a:cs typeface="Segoe UI" panose="020B0502040204020203" pitchFamily="34" charset="0"/>
              </a:rPr>
              <a:t>يئة التدريسية و</a:t>
            </a:r>
            <a:r>
              <a:rPr lang="ar-JO" kern="0" dirty="0">
                <a:solidFill>
                  <a:srgbClr val="000000"/>
                </a:solidFill>
                <a:latin typeface="Segoe UI" panose="020B0502040204020203" pitchFamily="34" charset="0"/>
                <a:cs typeface="Segoe UI" panose="020B0502040204020203" pitchFamily="34" charset="0"/>
              </a:rPr>
              <a:t>الإد</a:t>
            </a:r>
            <a:r>
              <a:rPr lang="ar-YE" kern="0" dirty="0">
                <a:solidFill>
                  <a:srgbClr val="000000"/>
                </a:solidFill>
                <a:latin typeface="Segoe UI" panose="020B0502040204020203" pitchFamily="34" charset="0"/>
                <a:cs typeface="Segoe UI" panose="020B0502040204020203" pitchFamily="34" charset="0"/>
              </a:rPr>
              <a:t>رية، والوسائل </a:t>
            </a:r>
            <a:r>
              <a:rPr lang="ar-JO" kern="0" dirty="0">
                <a:solidFill>
                  <a:srgbClr val="000000"/>
                </a:solidFill>
                <a:latin typeface="Segoe UI" panose="020B0502040204020203" pitchFamily="34" charset="0"/>
                <a:cs typeface="Segoe UI" panose="020B0502040204020203" pitchFamily="34" charset="0"/>
              </a:rPr>
              <a:t>التعليمية </a:t>
            </a:r>
            <a:r>
              <a:rPr lang="ar-YE" kern="0" dirty="0">
                <a:solidFill>
                  <a:srgbClr val="000000"/>
                </a:solidFill>
                <a:latin typeface="Segoe UI" panose="020B0502040204020203" pitchFamily="34" charset="0"/>
                <a:cs typeface="Segoe UI" panose="020B0502040204020203" pitchFamily="34" charset="0"/>
              </a:rPr>
              <a:t>الذي أدى إلى تشكيل عبء مالي ع</a:t>
            </a:r>
            <a:r>
              <a:rPr lang="ar-JO" kern="0" dirty="0">
                <a:solidFill>
                  <a:srgbClr val="000000"/>
                </a:solidFill>
                <a:latin typeface="Segoe UI" panose="020B0502040204020203" pitchFamily="34" charset="0"/>
                <a:cs typeface="Segoe UI" panose="020B0502040204020203" pitchFamily="34" charset="0"/>
              </a:rPr>
              <a:t>ل</a:t>
            </a:r>
            <a:r>
              <a:rPr lang="ar-YE" kern="0" dirty="0">
                <a:solidFill>
                  <a:srgbClr val="000000"/>
                </a:solidFill>
                <a:latin typeface="Segoe UI" panose="020B0502040204020203" pitchFamily="34" charset="0"/>
                <a:cs typeface="Segoe UI" panose="020B0502040204020203" pitchFamily="34" charset="0"/>
              </a:rPr>
              <a:t>ى الحكومة</a:t>
            </a:r>
            <a:r>
              <a:rPr lang="ar-JO" kern="0" dirty="0">
                <a:solidFill>
                  <a:srgbClr val="000000"/>
                </a:solidFill>
                <a:latin typeface="Segoe UI" panose="020B0502040204020203" pitchFamily="34" charset="0"/>
                <a:cs typeface="Segoe UI" panose="020B0502040204020203" pitchFamily="34" charset="0"/>
              </a:rPr>
              <a:t>.</a:t>
            </a:r>
            <a:endParaRPr lang="en-US" kern="0" dirty="0">
              <a:solidFill>
                <a:srgbClr val="00000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3FFFC46D-78A6-8232-70F0-EDF67BD16D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1071296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75067">
        <p14:prism isInverted="1"/>
      </p:transition>
    </mc:Choice>
    <mc:Fallback xmlns="">
      <p:transition spd="slow" advTm="75067">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E759FBD-E607-FAAB-DBEE-CC3B97424978}"/>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9C9875EF-80DB-20F8-E488-43537262612C}"/>
              </a:ext>
            </a:extLst>
          </p:cNvPr>
          <p:cNvSpPr txBox="1"/>
          <p:nvPr/>
        </p:nvSpPr>
        <p:spPr>
          <a:xfrm>
            <a:off x="1134807" y="1649955"/>
            <a:ext cx="10011747" cy="3414781"/>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b="1" kern="0" dirty="0">
                <a:solidFill>
                  <a:srgbClr val="00B0F0"/>
                </a:solidFill>
                <a:latin typeface="Segoe UI" panose="020B0502040204020203" pitchFamily="34" charset="0"/>
                <a:cs typeface="Segoe UI" panose="020B0502040204020203" pitchFamily="34" charset="0"/>
              </a:rPr>
              <a:t>     </a:t>
            </a:r>
            <a:r>
              <a:rPr lang="ar-SA" b="1" kern="0" dirty="0">
                <a:solidFill>
                  <a:srgbClr val="00B0F0"/>
                </a:solidFill>
                <a:latin typeface="Segoe UI" panose="020B0502040204020203" pitchFamily="34" charset="0"/>
                <a:cs typeface="Segoe UI" panose="020B0502040204020203" pitchFamily="34" charset="0"/>
              </a:rPr>
              <a:t>- </a:t>
            </a:r>
            <a:r>
              <a:rPr lang="ar-JO" b="1" u="sng" kern="0" dirty="0">
                <a:solidFill>
                  <a:srgbClr val="00B0F0"/>
                </a:solidFill>
                <a:latin typeface="Segoe UI" panose="020B0502040204020203" pitchFamily="34" charset="0"/>
                <a:cs typeface="Segoe UI" panose="020B0502040204020203" pitchFamily="34" charset="0"/>
              </a:rPr>
              <a:t>المصادر غير الحكومية</a:t>
            </a:r>
            <a:endParaRPr lang="ar-JO" b="1" kern="0" dirty="0">
              <a:solidFill>
                <a:srgbClr val="00B0F0"/>
              </a:solidFill>
              <a:latin typeface="Segoe UI" panose="020B0502040204020203" pitchFamily="34" charset="0"/>
              <a:cs typeface="Segoe UI" panose="020B0502040204020203" pitchFamily="34" charset="0"/>
            </a:endParaRPr>
          </a:p>
          <a:p>
            <a:pPr marL="342900" marR="285750" indent="-342900" algn="just" rtl="1">
              <a:lnSpc>
                <a:spcPct val="150000"/>
              </a:lnSpc>
              <a:tabLst>
                <a:tab pos="457200" algn="l"/>
              </a:tabLst>
            </a:pP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 هو ما يتوفر للنظم التعليمية من موارد مالية أو غير مالية مباشرة ويتم من خلالها تنفيذ البرامج والخطط التعليمية وتيسيرها وذلك بسبب عجز الميزانيات الحكومية عن تغطية النفقات اللازمة للتعليم، ومن هذه الموارد :</a:t>
            </a:r>
            <a:endParaRPr lang="ar-JO" kern="0" dirty="0">
              <a:solidFill>
                <a:srgbClr val="000000"/>
              </a:solidFill>
              <a:latin typeface="Segoe UI" panose="020B0502040204020203" pitchFamily="34" charset="0"/>
              <a:cs typeface="Segoe UI" panose="020B0502040204020203" pitchFamily="34" charset="0"/>
            </a:endParaRPr>
          </a:p>
          <a:p>
            <a:pPr marL="342900" marR="285750" indent="-342900" algn="just" rtl="1">
              <a:lnSpc>
                <a:spcPct val="150000"/>
              </a:lnSpc>
              <a:tabLst>
                <a:tab pos="457200" algn="l"/>
              </a:tabLst>
            </a:pPr>
            <a:r>
              <a:rPr lang="ar-SA" kern="0" dirty="0">
                <a:solidFill>
                  <a:srgbClr val="000000"/>
                </a:solidFill>
                <a:latin typeface="Segoe UI" panose="020B0502040204020203" pitchFamily="34" charset="0"/>
                <a:cs typeface="Segoe UI" panose="020B0502040204020203" pitchFamily="34" charset="0"/>
              </a:rPr>
              <a:t> </a:t>
            </a:r>
            <a:r>
              <a:rPr lang="ar-JO" kern="0" dirty="0">
                <a:solidFill>
                  <a:srgbClr val="000000"/>
                </a:solidFill>
                <a:latin typeface="Segoe UI" panose="020B0502040204020203" pitchFamily="34" charset="0"/>
                <a:cs typeface="Segoe UI" panose="020B0502040204020203" pitchFamily="34" charset="0"/>
              </a:rPr>
              <a:t>1- </a:t>
            </a:r>
            <a:r>
              <a:rPr lang="ar-SA" kern="0" dirty="0">
                <a:solidFill>
                  <a:srgbClr val="000000"/>
                </a:solidFill>
                <a:latin typeface="Segoe UI" panose="020B0502040204020203" pitchFamily="34" charset="0"/>
                <a:cs typeface="Segoe UI" panose="020B0502040204020203" pitchFamily="34" charset="0"/>
              </a:rPr>
              <a:t>الرسوم الدراسية</a:t>
            </a:r>
            <a:r>
              <a:rPr lang="ar-JO" kern="0" dirty="0">
                <a:solidFill>
                  <a:srgbClr val="000000"/>
                </a:solidFill>
                <a:latin typeface="Segoe UI" panose="020B0502040204020203" pitchFamily="34" charset="0"/>
                <a:cs typeface="Segoe UI" panose="020B0502040204020203" pitchFamily="34" charset="0"/>
              </a:rPr>
              <a:t>:</a:t>
            </a:r>
            <a:r>
              <a:rPr lang="ar-SA" kern="0" dirty="0">
                <a:solidFill>
                  <a:srgbClr val="000000"/>
                </a:solidFill>
                <a:latin typeface="Segoe UI" panose="020B0502040204020203" pitchFamily="34" charset="0"/>
                <a:cs typeface="Segoe UI" panose="020B0502040204020203" pitchFamily="34" charset="0"/>
              </a:rPr>
              <a:t> و</a:t>
            </a:r>
            <a:r>
              <a:rPr lang="ar-JO" kern="0" dirty="0">
                <a:solidFill>
                  <a:srgbClr val="000000"/>
                </a:solidFill>
                <a:latin typeface="Segoe UI" panose="020B0502040204020203" pitchFamily="34" charset="0"/>
                <a:cs typeface="Segoe UI" panose="020B0502040204020203" pitchFamily="34" charset="0"/>
              </a:rPr>
              <a:t>هي </a:t>
            </a:r>
            <a:r>
              <a:rPr lang="ar-SA" kern="0" dirty="0">
                <a:solidFill>
                  <a:srgbClr val="000000"/>
                </a:solidFill>
                <a:latin typeface="Segoe UI" panose="020B0502040204020203" pitchFamily="34" charset="0"/>
                <a:cs typeface="Segoe UI" panose="020B0502040204020203" pitchFamily="34" charset="0"/>
              </a:rPr>
              <a:t>ما تحصل عليه المؤسسات التعليمية من رسوم دراسية من الطلاب مقابل الخدمات التعليمية التي يحصلون عليها وغالبا ما تكون الرسوم</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الدراسية قليلة ولا تمثل نسبة كبيرة من نسبة الإتفاق على التعليم</a:t>
            </a:r>
            <a:r>
              <a:rPr lang="ar-JO" kern="0" dirty="0">
                <a:solidFill>
                  <a:srgbClr val="000000"/>
                </a:solidFill>
                <a:latin typeface="Segoe UI" panose="020B0502040204020203" pitchFamily="34" charset="0"/>
                <a:cs typeface="Segoe UI" panose="020B0502040204020203" pitchFamily="34" charset="0"/>
              </a:rPr>
              <a:t>.</a:t>
            </a:r>
          </a:p>
          <a:p>
            <a:pPr marL="342900" marR="285750" indent="-342900" algn="just" rtl="1">
              <a:lnSpc>
                <a:spcPct val="150000"/>
              </a:lnSpc>
              <a:tabLst>
                <a:tab pos="457200" algn="l"/>
              </a:tabLst>
            </a:pPr>
            <a:endParaRPr lang="en-US" sz="2000" kern="0" dirty="0">
              <a:solidFill>
                <a:srgbClr val="00000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B835AC6B-64B9-CFA3-294A-5BF270E6E9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55976" y="204324"/>
            <a:ext cx="2382284" cy="1112364"/>
          </a:xfrm>
          <a:prstGeom prst="rect">
            <a:avLst/>
          </a:prstGeom>
        </p:spPr>
      </p:pic>
    </p:spTree>
    <p:extLst>
      <p:ext uri="{BB962C8B-B14F-4D97-AF65-F5344CB8AC3E}">
        <p14:creationId xmlns:p14="http://schemas.microsoft.com/office/powerpoint/2010/main" val="1153637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82603">
        <p14:prism isInverted="1"/>
      </p:transition>
    </mc:Choice>
    <mc:Fallback xmlns="">
      <p:transition spd="slow" advTm="82603">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E25F0C61-5E93-801A-0516-B0184AEC1B51}"/>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9C9875EF-80DB-20F8-E488-43537262612C}"/>
              </a:ext>
            </a:extLst>
          </p:cNvPr>
          <p:cNvSpPr txBox="1"/>
          <p:nvPr/>
        </p:nvSpPr>
        <p:spPr>
          <a:xfrm>
            <a:off x="1023582" y="1273183"/>
            <a:ext cx="10276415" cy="4195700"/>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b="1" kern="0" dirty="0">
                <a:solidFill>
                  <a:srgbClr val="00B0F0"/>
                </a:solidFill>
                <a:latin typeface="Segoe UI" panose="020B0502040204020203" pitchFamily="34" charset="0"/>
                <a:cs typeface="Segoe UI" panose="020B0502040204020203" pitchFamily="34" charset="0"/>
              </a:rPr>
              <a:t>    </a:t>
            </a:r>
            <a:r>
              <a:rPr lang="ar-JO" b="1" u="sng" kern="0" dirty="0">
                <a:solidFill>
                  <a:srgbClr val="00B0F0"/>
                </a:solidFill>
                <a:latin typeface="Segoe UI" panose="020B0502040204020203" pitchFamily="34" charset="0"/>
                <a:cs typeface="Segoe UI" panose="020B0502040204020203" pitchFamily="34" charset="0"/>
              </a:rPr>
              <a:t>2- المساعدات الدولية : </a:t>
            </a:r>
          </a:p>
          <a:p>
            <a:pPr marL="342900" marR="285750" lvl="0" indent="-342900" algn="just" rtl="1">
              <a:lnSpc>
                <a:spcPct val="150000"/>
              </a:lnSpc>
              <a:spcBef>
                <a:spcPts val="0"/>
              </a:spcBef>
              <a:spcAft>
                <a:spcPts val="0"/>
              </a:spcAft>
              <a:tabLst>
                <a:tab pos="457200" algn="l"/>
              </a:tabLst>
            </a:pPr>
            <a:r>
              <a:rPr lang="ar-JO" kern="0" dirty="0">
                <a:solidFill>
                  <a:srgbClr val="000000"/>
                </a:solidFill>
                <a:latin typeface="Segoe UI" panose="020B0502040204020203" pitchFamily="34" charset="0"/>
                <a:cs typeface="Segoe UI" panose="020B0502040204020203" pitchFamily="34" charset="0"/>
              </a:rPr>
              <a:t>     وذلك من خلال المنح الدولية إذ تقوم بعض الدول المتقدمة بتقديم منح دراسية لمعظم الدول النامية وتشكل المنح مصدرًا من أهم المصادرفي برامج المساعدات التي تقدم في القطاع التعليمي ومن المنظمات التي تمول وتقدم خدمات تعليمية،  والبنك الدولي ، المبادرات العالمية للتعليم ، والمانحون من القطاع الخاص، والمنظمات غير الحكومية الدولية والمحلية .وتتم من خلال آليات استراتيجية وتمويلية وتدعم هذه الآليات نظريا الخطط والاستراتيجيات الإنمائية للبلد المعني بشكل مباشر.    </a:t>
            </a:r>
          </a:p>
          <a:p>
            <a:pPr marL="342900" marR="285750" lvl="0" indent="-342900" algn="just" rtl="1">
              <a:lnSpc>
                <a:spcPct val="150000"/>
              </a:lnSpc>
              <a:spcBef>
                <a:spcPts val="0"/>
              </a:spcBef>
              <a:spcAft>
                <a:spcPts val="0"/>
              </a:spcAft>
              <a:tabLst>
                <a:tab pos="457200" algn="l"/>
              </a:tabLst>
            </a:pPr>
            <a:r>
              <a:rPr lang="ar-JO" b="1" u="sng" kern="0" dirty="0">
                <a:solidFill>
                  <a:srgbClr val="00B0F0"/>
                </a:solidFill>
                <a:latin typeface="Segoe UI" panose="020B0502040204020203" pitchFamily="34" charset="0"/>
                <a:cs typeface="Segoe UI" panose="020B0502040204020203" pitchFamily="34" charset="0"/>
              </a:rPr>
              <a:t>    3-</a:t>
            </a:r>
            <a:r>
              <a:rPr lang="ar-YE" b="1" u="sng" kern="0" dirty="0">
                <a:solidFill>
                  <a:srgbClr val="00B0F0"/>
                </a:solidFill>
                <a:latin typeface="Segoe UI" panose="020B0502040204020203" pitchFamily="34" charset="0"/>
                <a:cs typeface="Segoe UI" panose="020B0502040204020203" pitchFamily="34" charset="0"/>
              </a:rPr>
              <a:t> القروض </a:t>
            </a:r>
            <a:r>
              <a:rPr lang="ar-YE" b="1" kern="0" dirty="0">
                <a:solidFill>
                  <a:srgbClr val="00B0F0"/>
                </a:solidFill>
                <a:latin typeface="Segoe UI" panose="020B0502040204020203" pitchFamily="34" charset="0"/>
                <a:cs typeface="Segoe UI" panose="020B0502040204020203" pitchFamily="34" charset="0"/>
              </a:rPr>
              <a:t>:</a:t>
            </a:r>
            <a:endParaRPr lang="ar-JO" b="1" kern="0" dirty="0">
              <a:solidFill>
                <a:srgbClr val="00B0F0"/>
              </a:solidFill>
              <a:latin typeface="Segoe UI" panose="020B0502040204020203" pitchFamily="34" charset="0"/>
              <a:cs typeface="Segoe UI" panose="020B0502040204020203" pitchFamily="34" charset="0"/>
            </a:endParaRPr>
          </a:p>
          <a:p>
            <a:pPr marL="342900" marR="285750" lvl="0" indent="-342900" algn="just" rtl="1">
              <a:lnSpc>
                <a:spcPct val="150000"/>
              </a:lnSpc>
              <a:spcBef>
                <a:spcPts val="0"/>
              </a:spcBef>
              <a:spcAft>
                <a:spcPts val="0"/>
              </a:spcAft>
              <a:tabLst>
                <a:tab pos="457200" algn="l"/>
              </a:tabLst>
            </a:pPr>
            <a:r>
              <a:rPr lang="ar-YE" kern="0" dirty="0">
                <a:solidFill>
                  <a:srgbClr val="000000"/>
                </a:solidFill>
                <a:latin typeface="Segoe UI" panose="020B0502040204020203" pitchFamily="34" charset="0"/>
                <a:cs typeface="Segoe UI" panose="020B0502040204020203" pitchFamily="34" charset="0"/>
              </a:rPr>
              <a:t>تعرف القروض بأنها إمداد المنظمة المقترضة برأس المال في مقابل تعويض مالي بفائدة </a:t>
            </a:r>
            <a:r>
              <a:rPr lang="ar-JO" kern="0" dirty="0">
                <a:solidFill>
                  <a:srgbClr val="000000"/>
                </a:solidFill>
                <a:latin typeface="Segoe UI" panose="020B0502040204020203" pitchFamily="34" charset="0"/>
                <a:cs typeface="Segoe UI" panose="020B0502040204020203" pitchFamily="34" charset="0"/>
              </a:rPr>
              <a:t>خلال</a:t>
            </a:r>
            <a:r>
              <a:rPr lang="ar-YE" kern="0" dirty="0">
                <a:solidFill>
                  <a:srgbClr val="000000"/>
                </a:solidFill>
                <a:latin typeface="Segoe UI" panose="020B0502040204020203" pitchFamily="34" charset="0"/>
                <a:cs typeface="Segoe UI" panose="020B0502040204020203" pitchFamily="34" charset="0"/>
              </a:rPr>
              <a:t> عدد من السنوات ، وقد تصل إلي خمس أو عشر سنوات وقد يك</a:t>
            </a:r>
            <a:r>
              <a:rPr lang="ar-JO" kern="0" dirty="0">
                <a:solidFill>
                  <a:srgbClr val="000000"/>
                </a:solidFill>
                <a:latin typeface="Segoe UI" panose="020B0502040204020203" pitchFamily="34" charset="0"/>
                <a:cs typeface="Segoe UI" panose="020B0502040204020203" pitchFamily="34" charset="0"/>
              </a:rPr>
              <a:t>و</a:t>
            </a:r>
            <a:r>
              <a:rPr lang="ar-YE" kern="0" dirty="0">
                <a:solidFill>
                  <a:srgbClr val="000000"/>
                </a:solidFill>
                <a:latin typeface="Segoe UI" panose="020B0502040204020203" pitchFamily="34" charset="0"/>
                <a:cs typeface="Segoe UI" panose="020B0502040204020203" pitchFamily="34" charset="0"/>
              </a:rPr>
              <a:t>ن للقروض مدة محددة بفائدة معينة. وتعد أحد أهم المصادر الهامة لتمويل التعلي</a:t>
            </a:r>
            <a:r>
              <a:rPr lang="ar-JO" kern="0" dirty="0">
                <a:solidFill>
                  <a:srgbClr val="000000"/>
                </a:solidFill>
                <a:latin typeface="Segoe UI" panose="020B0502040204020203" pitchFamily="34" charset="0"/>
                <a:cs typeface="Segoe UI" panose="020B0502040204020203" pitchFamily="34" charset="0"/>
              </a:rPr>
              <a:t>م</a:t>
            </a:r>
            <a:endParaRPr lang="en-US" kern="0" dirty="0">
              <a:solidFill>
                <a:srgbClr val="00000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651D554F-204A-9EEF-92CA-8A8A59B9C0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3495191348"/>
      </p:ext>
    </p:extLst>
  </p:cSld>
  <p:clrMapOvr>
    <a:masterClrMapping/>
  </p:clrMapOvr>
  <mc:AlternateContent xmlns:mc="http://schemas.openxmlformats.org/markup-compatibility/2006" xmlns:p14="http://schemas.microsoft.com/office/powerpoint/2010/main">
    <mc:Choice Requires="p14">
      <p:transition spd="slow" p14:dur="1600" advTm="136495">
        <p14:prism isInverted="1"/>
      </p:transition>
    </mc:Choice>
    <mc:Fallback xmlns="">
      <p:transition spd="slow" advTm="136495">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AAA3F81-B032-3F53-92D3-4E2F56253BA5}"/>
              </a:ext>
            </a:extLst>
          </p:cNvPr>
          <p:cNvSpPr/>
          <p:nvPr/>
        </p:nvSpPr>
        <p:spPr>
          <a:xfrm>
            <a:off x="1013301" y="1175843"/>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9C9875EF-80DB-20F8-E488-43537262612C}"/>
              </a:ext>
            </a:extLst>
          </p:cNvPr>
          <p:cNvSpPr txBox="1"/>
          <p:nvPr/>
        </p:nvSpPr>
        <p:spPr>
          <a:xfrm>
            <a:off x="2313136" y="1372645"/>
            <a:ext cx="8789158" cy="2954014"/>
          </a:xfrm>
          <a:prstGeom prst="rect">
            <a:avLst/>
          </a:prstGeom>
          <a:noFill/>
        </p:spPr>
        <p:txBody>
          <a:bodyPr wrap="square" rtlCol="0">
            <a:spAutoFit/>
          </a:bodyPr>
          <a:lstStyle/>
          <a:p>
            <a:pPr algn="just" rtl="1">
              <a:lnSpc>
                <a:spcPct val="150000"/>
              </a:lnSpc>
            </a:pPr>
            <a:r>
              <a:rPr lang="ar-JO" b="1" u="sng" kern="0" dirty="0">
                <a:solidFill>
                  <a:srgbClr val="000000"/>
                </a:solidFill>
                <a:latin typeface="Segoe UI" panose="020B0502040204020203" pitchFamily="34" charset="0"/>
                <a:cs typeface="Segoe UI" panose="020B0502040204020203" pitchFamily="34" charset="0"/>
              </a:rPr>
              <a:t>4- </a:t>
            </a:r>
            <a:r>
              <a:rPr lang="ar-YE" b="1" u="sng" kern="0" dirty="0">
                <a:solidFill>
                  <a:srgbClr val="000000"/>
                </a:solidFill>
                <a:latin typeface="Segoe UI" panose="020B0502040204020203" pitchFamily="34" charset="0"/>
                <a:cs typeface="Segoe UI" panose="020B0502040204020203" pitchFamily="34" charset="0"/>
              </a:rPr>
              <a:t>مساهمة المؤسسات المجتمعية</a:t>
            </a:r>
            <a:r>
              <a:rPr lang="ar-YE" dirty="0">
                <a:latin typeface="Segoe UI" panose="020B0502040204020203" pitchFamily="34" charset="0"/>
                <a:cs typeface="Segoe UI" panose="020B0502040204020203" pitchFamily="34" charset="0"/>
              </a:rPr>
              <a:t>: </a:t>
            </a:r>
            <a:endParaRPr lang="ar-JO" dirty="0">
              <a:latin typeface="Segoe UI" panose="020B0502040204020203" pitchFamily="34" charset="0"/>
              <a:cs typeface="Segoe UI" panose="020B0502040204020203" pitchFamily="34" charset="0"/>
            </a:endParaRPr>
          </a:p>
          <a:p>
            <a:pPr algn="just" rtl="1">
              <a:lnSpc>
                <a:spcPct val="150000"/>
              </a:lnSpc>
            </a:pPr>
            <a:r>
              <a:rPr lang="ar-JO" dirty="0">
                <a:latin typeface="Segoe UI" panose="020B0502040204020203" pitchFamily="34" charset="0"/>
                <a:cs typeface="Segoe UI" panose="020B0502040204020203" pitchFamily="34" charset="0"/>
              </a:rPr>
              <a:t>تساهم </a:t>
            </a:r>
            <a:r>
              <a:rPr lang="ar-YE" dirty="0">
                <a:latin typeface="Segoe UI" panose="020B0502040204020203" pitchFamily="34" charset="0"/>
                <a:cs typeface="Segoe UI" panose="020B0502040204020203" pitchFamily="34" charset="0"/>
              </a:rPr>
              <a:t>مؤسسات المجتمع المدني في </a:t>
            </a:r>
            <a:r>
              <a:rPr lang="ar-JO" dirty="0">
                <a:latin typeface="Segoe UI" panose="020B0502040204020203" pitchFamily="34" charset="0"/>
                <a:cs typeface="Segoe UI" panose="020B0502040204020203" pitchFamily="34" charset="0"/>
              </a:rPr>
              <a:t>تحسين وتطوير التعليم من خلال </a:t>
            </a:r>
            <a:r>
              <a:rPr lang="ar-YE" dirty="0">
                <a:latin typeface="Segoe UI" panose="020B0502040204020203" pitchFamily="34" charset="0"/>
                <a:cs typeface="Segoe UI" panose="020B0502040204020203" pitchFamily="34" charset="0"/>
              </a:rPr>
              <a:t> المشاركة المجتمعية </a:t>
            </a:r>
            <a:r>
              <a:rPr lang="ar-JO" dirty="0">
                <a:latin typeface="Segoe UI" panose="020B0502040204020203" pitchFamily="34" charset="0"/>
                <a:cs typeface="Segoe UI" panose="020B0502040204020203" pitchFamily="34" charset="0"/>
              </a:rPr>
              <a:t>ودعم تمويل التعليم.</a:t>
            </a:r>
          </a:p>
          <a:p>
            <a:pPr algn="just" rtl="1">
              <a:lnSpc>
                <a:spcPct val="150000"/>
              </a:lnSpc>
            </a:pPr>
            <a:r>
              <a:rPr lang="ar-JO" b="1" u="sng" kern="0" dirty="0">
                <a:solidFill>
                  <a:srgbClr val="000000"/>
                </a:solidFill>
                <a:latin typeface="Segoe UI" panose="020B0502040204020203" pitchFamily="34" charset="0"/>
                <a:cs typeface="Segoe UI" panose="020B0502040204020203" pitchFamily="34" charset="0"/>
              </a:rPr>
              <a:t>5-الكراسي العلمية.</a:t>
            </a:r>
          </a:p>
          <a:p>
            <a:pPr algn="just" rtl="1">
              <a:lnSpc>
                <a:spcPct val="150000"/>
              </a:lnSpc>
            </a:pPr>
            <a:r>
              <a:rPr lang="ar-JO" b="1" u="sng" kern="0" dirty="0">
                <a:solidFill>
                  <a:srgbClr val="000000"/>
                </a:solidFill>
                <a:latin typeface="Segoe UI" panose="020B0502040204020203" pitchFamily="34" charset="0"/>
                <a:cs typeface="Segoe UI" panose="020B0502040204020203" pitchFamily="34" charset="0"/>
              </a:rPr>
              <a:t>6- الجامعة المنتجة والمدرسة المنتجة.</a:t>
            </a:r>
          </a:p>
          <a:p>
            <a:pPr algn="just" rtl="1">
              <a:lnSpc>
                <a:spcPct val="150000"/>
              </a:lnSpc>
            </a:pPr>
            <a:r>
              <a:rPr lang="ar-JO" b="1" u="sng" kern="0" dirty="0">
                <a:solidFill>
                  <a:srgbClr val="000000"/>
                </a:solidFill>
                <a:latin typeface="Segoe UI" panose="020B0502040204020203" pitchFamily="34" charset="0"/>
                <a:cs typeface="Segoe UI" panose="020B0502040204020203" pitchFamily="34" charset="0"/>
              </a:rPr>
              <a:t>7-استثمار التعليم المهني في الإنتاج والاستفادة من العائد المالي.</a:t>
            </a:r>
          </a:p>
          <a:p>
            <a:pPr algn="just" rtl="1">
              <a:lnSpc>
                <a:spcPct val="150000"/>
              </a:lnSpc>
            </a:pPr>
            <a:r>
              <a:rPr lang="ar-JO" b="1" u="sng" kern="0" dirty="0">
                <a:solidFill>
                  <a:srgbClr val="000000"/>
                </a:solidFill>
                <a:latin typeface="Segoe UI" panose="020B0502040204020203" pitchFamily="34" charset="0"/>
                <a:cs typeface="Segoe UI" panose="020B0502040204020203" pitchFamily="34" charset="0"/>
              </a:rPr>
              <a:t>8-الهبات والوقف التعليمي.</a:t>
            </a:r>
          </a:p>
        </p:txBody>
      </p:sp>
      <p:pic>
        <p:nvPicPr>
          <p:cNvPr id="4" name="Picture 3">
            <a:extLst>
              <a:ext uri="{FF2B5EF4-FFF2-40B4-BE49-F238E27FC236}">
                <a16:creationId xmlns:a16="http://schemas.microsoft.com/office/drawing/2014/main" xmlns="" id="{99CC32A7-9C25-15D1-1D7C-FC1924A37F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7447" y="4057383"/>
            <a:ext cx="2843854" cy="1495317"/>
          </a:xfrm>
          <a:prstGeom prst="rect">
            <a:avLst/>
          </a:prstGeom>
        </p:spPr>
      </p:pic>
      <p:pic>
        <p:nvPicPr>
          <p:cNvPr id="10" name="Graphic 21">
            <a:extLst>
              <a:ext uri="{FF2B5EF4-FFF2-40B4-BE49-F238E27FC236}">
                <a16:creationId xmlns:a16="http://schemas.microsoft.com/office/drawing/2014/main" xmlns="" id="{9B1A7BA9-FC6E-669A-1F8D-EF3C3F9AE6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extLst>
      <p:ext uri="{BB962C8B-B14F-4D97-AF65-F5344CB8AC3E}">
        <p14:creationId xmlns:p14="http://schemas.microsoft.com/office/powerpoint/2010/main" val="522565828"/>
      </p:ext>
    </p:extLst>
  </p:cSld>
  <p:clrMapOvr>
    <a:masterClrMapping/>
  </p:clrMapOvr>
  <mc:AlternateContent xmlns:mc="http://schemas.openxmlformats.org/markup-compatibility/2006" xmlns:p14="http://schemas.microsoft.com/office/powerpoint/2010/main">
    <mc:Choice Requires="p14">
      <p:transition spd="slow" p14:dur="1600" advTm="148218">
        <p14:prism isInverted="1"/>
      </p:transition>
    </mc:Choice>
    <mc:Fallback xmlns="">
      <p:transition spd="slow" advTm="148218">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F3D35A9-7B07-5B82-93B3-F53467EFE1AC}"/>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xmlns="" id="{E9080746-5912-5A9F-A0CE-239DE8EDA1EF}"/>
              </a:ext>
            </a:extLst>
          </p:cNvPr>
          <p:cNvSpPr txBox="1"/>
          <p:nvPr/>
        </p:nvSpPr>
        <p:spPr>
          <a:xfrm>
            <a:off x="961297" y="1574438"/>
            <a:ext cx="10217020" cy="3410870"/>
          </a:xfrm>
          <a:prstGeom prst="rect">
            <a:avLst/>
          </a:prstGeom>
          <a:noFill/>
        </p:spPr>
        <p:txBody>
          <a:bodyPr wrap="square" rtlCol="0">
            <a:spAutoFit/>
          </a:bodyPr>
          <a:lstStyle/>
          <a:p>
            <a:pPr algn="ctr">
              <a:lnSpc>
                <a:spcPct val="150000"/>
              </a:lnSpc>
            </a:pPr>
            <a:r>
              <a:rPr lang="ar-JO" sz="2000" b="1"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خاتمة</a:t>
            </a:r>
            <a:endParaRPr lang="ar-JO"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b="0" i="0" u="none" strike="noStrike" baseline="0" dirty="0">
                <a:latin typeface="Segoe UI" panose="020B0502040204020203" pitchFamily="34" charset="0"/>
                <a:cs typeface="Segoe UI" panose="020B0502040204020203" pitchFamily="34" charset="0"/>
              </a:rPr>
              <a:t>    تسعى ا</a:t>
            </a:r>
            <a:r>
              <a:rPr lang="ar-YE" b="0" i="0" u="none" strike="noStrike" baseline="0" dirty="0">
                <a:latin typeface="Segoe UI" panose="020B0502040204020203" pitchFamily="34" charset="0"/>
                <a:cs typeface="Segoe UI" panose="020B0502040204020203" pitchFamily="34" charset="0"/>
              </a:rPr>
              <a:t>لحكومات </a:t>
            </a:r>
            <a:r>
              <a:rPr lang="ar-JO" b="0" i="0" u="none" strike="noStrike" baseline="0" dirty="0">
                <a:latin typeface="Segoe UI" panose="020B0502040204020203" pitchFamily="34" charset="0"/>
                <a:cs typeface="Segoe UI" panose="020B0502040204020203" pitchFamily="34" charset="0"/>
              </a:rPr>
              <a:t>ومؤسسات المجتمع المختلفة لزيادة </a:t>
            </a:r>
            <a:r>
              <a:rPr lang="ar-YE" b="0" i="0" u="none" strike="noStrike" baseline="0" dirty="0">
                <a:latin typeface="Segoe UI" panose="020B0502040204020203" pitchFamily="34" charset="0"/>
                <a:cs typeface="Segoe UI" panose="020B0502040204020203" pitchFamily="34" charset="0"/>
              </a:rPr>
              <a:t>إنفاقهم على التعليم</a:t>
            </a:r>
            <a:r>
              <a:rPr lang="ar-JO" b="0" i="0" u="none" strike="noStrike" baseline="0" dirty="0">
                <a:latin typeface="Segoe UI" panose="020B0502040204020203" pitchFamily="34" charset="0"/>
                <a:cs typeface="Segoe UI" panose="020B0502040204020203" pitchFamily="34" charset="0"/>
              </a:rPr>
              <a:t>، لتحقيق </a:t>
            </a:r>
            <a:r>
              <a:rPr lang="ar-YE" b="0" i="0" u="none" strike="noStrike" baseline="0" dirty="0">
                <a:latin typeface="Segoe UI" panose="020B0502040204020203" pitchFamily="34" charset="0"/>
                <a:cs typeface="Segoe UI" panose="020B0502040204020203" pitchFamily="34" charset="0"/>
              </a:rPr>
              <a:t>العائدات المادية التي س</a:t>
            </a:r>
            <a:r>
              <a:rPr lang="ar-JO" b="0" i="0" u="none" strike="noStrike" baseline="0" dirty="0">
                <a:latin typeface="Segoe UI" panose="020B0502040204020203" pitchFamily="34" charset="0"/>
                <a:cs typeface="Segoe UI" panose="020B0502040204020203" pitchFamily="34" charset="0"/>
              </a:rPr>
              <a:t>َ</a:t>
            </a:r>
            <a:r>
              <a:rPr lang="ar-YE" b="0" i="0" u="none" strike="noStrike" baseline="0" dirty="0">
                <a:latin typeface="Segoe UI" panose="020B0502040204020203" pitchFamily="34" charset="0"/>
                <a:cs typeface="Segoe UI" panose="020B0502040204020203" pitchFamily="34" charset="0"/>
              </a:rPr>
              <a:t>ت</a:t>
            </a:r>
            <a:r>
              <a:rPr lang="ar-JO" b="0" i="0" u="none" strike="noStrike" baseline="0" dirty="0">
                <a:latin typeface="Segoe UI" panose="020B0502040204020203" pitchFamily="34" charset="0"/>
                <a:cs typeface="Segoe UI" panose="020B0502040204020203" pitchFamily="34" charset="0"/>
              </a:rPr>
              <a:t>ُ</a:t>
            </a:r>
            <a:r>
              <a:rPr lang="ar-YE" b="0" i="0" u="none" strike="noStrike" baseline="0" dirty="0">
                <a:latin typeface="Segoe UI" panose="020B0502040204020203" pitchFamily="34" charset="0"/>
                <a:cs typeface="Segoe UI" panose="020B0502040204020203" pitchFamily="34" charset="0"/>
              </a:rPr>
              <a:t>جني من التعليم، بغض النظر عن العائدات غير المادية التي تفوق المادية قيمة، ومساهمة التعليم في التنمية الاقتصادية والاجتماعية </a:t>
            </a:r>
            <a:r>
              <a:rPr lang="ar-JO" b="0" i="0" u="none" strike="noStrike" baseline="0" dirty="0">
                <a:latin typeface="Segoe UI" panose="020B0502040204020203" pitchFamily="34" charset="0"/>
                <a:cs typeface="Segoe UI" panose="020B0502040204020203" pitchFamily="34" charset="0"/>
              </a:rPr>
              <a:t>وكذلك تسعى لل</a:t>
            </a:r>
            <a:r>
              <a:rPr lang="ar-YE" b="0" i="0" u="none" strike="noStrike" baseline="0" dirty="0">
                <a:latin typeface="Segoe UI" panose="020B0502040204020203" pitchFamily="34" charset="0"/>
                <a:cs typeface="Segoe UI" panose="020B0502040204020203" pitchFamily="34" charset="0"/>
              </a:rPr>
              <a:t>تعامل </a:t>
            </a:r>
            <a:r>
              <a:rPr lang="ar-JO" b="0" i="0" u="none" strike="noStrike" baseline="0" dirty="0">
                <a:latin typeface="Segoe UI" panose="020B0502040204020203" pitchFamily="34" charset="0"/>
                <a:cs typeface="Segoe UI" panose="020B0502040204020203" pitchFamily="34" charset="0"/>
              </a:rPr>
              <a:t>بحكمة وعقلانية</a:t>
            </a:r>
            <a:r>
              <a:rPr lang="ar-YE" b="0" i="0" u="none" strike="noStrike" baseline="0" dirty="0">
                <a:latin typeface="Segoe UI" panose="020B0502040204020203" pitchFamily="34" charset="0"/>
                <a:cs typeface="Segoe UI" panose="020B0502040204020203" pitchFamily="34" charset="0"/>
              </a:rPr>
              <a:t> مع موارد التعليم البشرية والمادية، وسبل استغلالها الأمثل في ظل العمليات والأساليب الاقتصادية واستخدام معايير الكفاية والإنتاجية </a:t>
            </a:r>
            <a:r>
              <a:rPr lang="ar-JO" b="0" i="0" u="none" strike="noStrike" baseline="0" dirty="0">
                <a:latin typeface="Segoe UI" panose="020B0502040204020203" pitchFamily="34" charset="0"/>
                <a:cs typeface="Segoe UI" panose="020B0502040204020203" pitchFamily="34" charset="0"/>
              </a:rPr>
              <a:t>للتقليل من التحديات</a:t>
            </a:r>
            <a:r>
              <a:rPr lang="ar-YE" b="0" i="0" u="none" strike="noStrike" baseline="0" dirty="0">
                <a:latin typeface="Segoe UI" panose="020B0502040204020203" pitchFamily="34" charset="0"/>
                <a:cs typeface="Segoe UI" panose="020B0502040204020203" pitchFamily="34" charset="0"/>
              </a:rPr>
              <a:t>، ورفع فعالية الأداء، وذلك من </a:t>
            </a:r>
            <a:r>
              <a:rPr lang="ar-JO" b="0" i="0" u="none" strike="noStrike" baseline="0" dirty="0">
                <a:latin typeface="Segoe UI" panose="020B0502040204020203" pitchFamily="34" charset="0"/>
                <a:cs typeface="Segoe UI" panose="020B0502040204020203" pitchFamily="34" charset="0"/>
              </a:rPr>
              <a:t>أ</a:t>
            </a:r>
            <a:r>
              <a:rPr lang="ar-YE" b="0" i="0" u="none" strike="noStrike" baseline="0" dirty="0">
                <a:latin typeface="Segoe UI" panose="020B0502040204020203" pitchFamily="34" charset="0"/>
                <a:cs typeface="Segoe UI" panose="020B0502040204020203" pitchFamily="34" charset="0"/>
              </a:rPr>
              <a:t>جل التصدي </a:t>
            </a:r>
            <a:r>
              <a:rPr lang="ar-JO" b="0" i="0" u="none" strike="noStrike" baseline="0" dirty="0">
                <a:latin typeface="Segoe UI" panose="020B0502040204020203" pitchFamily="34" charset="0"/>
                <a:cs typeface="Segoe UI" panose="020B0502040204020203" pitchFamily="34" charset="0"/>
              </a:rPr>
              <a:t>للتحديات </a:t>
            </a:r>
            <a:r>
              <a:rPr lang="ar-YE" b="0" i="0" u="none" strike="noStrike" baseline="0" dirty="0">
                <a:latin typeface="Segoe UI" panose="020B0502040204020203" pitchFamily="34" charset="0"/>
                <a:cs typeface="Segoe UI" panose="020B0502040204020203" pitchFamily="34" charset="0"/>
              </a:rPr>
              <a:t> التي يتعرض لها التعليم اليوم في </a:t>
            </a:r>
            <a:r>
              <a:rPr lang="ar-JO" b="0" i="0" u="none" strike="noStrike" baseline="0" dirty="0">
                <a:latin typeface="Segoe UI" panose="020B0502040204020203" pitchFamily="34" charset="0"/>
                <a:cs typeface="Segoe UI" panose="020B0502040204020203" pitchFamily="34" charset="0"/>
              </a:rPr>
              <a:t>الوطن العربي وخاصة(تمويل التعليم) </a:t>
            </a:r>
            <a:r>
              <a:rPr lang="ar-YE" b="0" i="0" u="none" strike="noStrike" baseline="0" dirty="0">
                <a:latin typeface="Segoe UI" panose="020B0502040204020203" pitchFamily="34" charset="0"/>
                <a:cs typeface="Segoe UI" panose="020B0502040204020203" pitchFamily="34" charset="0"/>
              </a:rPr>
              <a:t> تستدعي تدعيم النظرة الاقتصادية والاجتماعية له على انه استثمار حقيقي له عائد </a:t>
            </a:r>
            <a:r>
              <a:rPr lang="ar-JO" b="0" i="0" u="none" strike="noStrike" baseline="0" dirty="0">
                <a:latin typeface="Segoe UI" panose="020B0502040204020203" pitchFamily="34" charset="0"/>
                <a:cs typeface="Segoe UI" panose="020B0502040204020203" pitchFamily="34" charset="0"/>
              </a:rPr>
              <a:t>وذلك من خلال البحث عن مصادر تمويل ودعم مستمرة.</a:t>
            </a:r>
            <a:endParaRPr lang="ar-YE" b="0" i="0" u="none" strike="noStrike" baseline="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93307C43-FA01-2D48-7EDA-74D2E4E3D0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70051">
        <p14:prism isInverted="1"/>
      </p:transition>
    </mc:Choice>
    <mc:Fallback xmlns="">
      <p:transition spd="slow" advTm="70051">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19B777BC-2BAC-D391-6A9A-FBDD47175041}"/>
              </a:ext>
            </a:extLst>
          </p:cNvPr>
          <p:cNvSpPr/>
          <p:nvPr/>
        </p:nvSpPr>
        <p:spPr>
          <a:xfrm>
            <a:off x="892003" y="1143759"/>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804260" y="1212587"/>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نتاجات المحاضرة الخامسة</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12" name="Graphic 21">
            <a:extLst>
              <a:ext uri="{FF2B5EF4-FFF2-40B4-BE49-F238E27FC236}">
                <a16:creationId xmlns:a16="http://schemas.microsoft.com/office/drawing/2014/main" xmlns="" id="{B3398702-253A-81D1-A114-A2B5CB0A8E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graphicFrame>
        <p:nvGraphicFramePr>
          <p:cNvPr id="16" name="Diagram 15">
            <a:extLst>
              <a:ext uri="{FF2B5EF4-FFF2-40B4-BE49-F238E27FC236}">
                <a16:creationId xmlns:a16="http://schemas.microsoft.com/office/drawing/2014/main" xmlns="" id="{8E70DF0E-C3A8-618F-FBCC-EEACBE28CF19}"/>
              </a:ext>
            </a:extLst>
          </p:cNvPr>
          <p:cNvGraphicFramePr/>
          <p:nvPr>
            <p:extLst>
              <p:ext uri="{D42A27DB-BD31-4B8C-83A1-F6EECF244321}">
                <p14:modId xmlns:p14="http://schemas.microsoft.com/office/powerpoint/2010/main" val="4153371294"/>
              </p:ext>
            </p:extLst>
          </p:nvPr>
        </p:nvGraphicFramePr>
        <p:xfrm>
          <a:off x="1791478" y="1903444"/>
          <a:ext cx="9155444" cy="3620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90584988"/>
      </p:ext>
    </p:extLst>
  </p:cSld>
  <p:clrMapOvr>
    <a:masterClrMapping/>
  </p:clrMapOvr>
  <mc:AlternateContent xmlns:mc="http://schemas.openxmlformats.org/markup-compatibility/2006" xmlns:p14="http://schemas.microsoft.com/office/powerpoint/2010/main">
    <mc:Choice Requires="p14">
      <p:transition spd="slow" p14:dur="1600" advTm="81618">
        <p14:prism isInverted="1"/>
      </p:transition>
    </mc:Choice>
    <mc:Fallback xmlns="">
      <p:transition spd="slow" advTm="81618">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BDCEED9-7327-66E6-22D4-E3D3DD7831F6}"/>
              </a:ext>
            </a:extLst>
          </p:cNvPr>
          <p:cNvSpPr/>
          <p:nvPr/>
        </p:nvSpPr>
        <p:spPr>
          <a:xfrm>
            <a:off x="892003" y="1125098"/>
            <a:ext cx="10497357" cy="482908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1120054" y="1298322"/>
            <a:ext cx="10041254" cy="4109138"/>
          </a:xfrm>
          <a:prstGeom prst="rect">
            <a:avLst/>
          </a:prstGeom>
          <a:noFill/>
        </p:spPr>
        <p:txBody>
          <a:bodyPr wrap="square" rtlCol="0">
            <a:spAutoFit/>
          </a:bodyPr>
          <a:lstStyle/>
          <a:p>
            <a:pPr marL="361950" algn="r" rtl="1">
              <a:lnSpc>
                <a:spcPct val="150000"/>
              </a:lnSpc>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كتاب بعنوان العائد من الاستثمار في التعليم ، للكاتب فيصل أحمد بو طيبه نشر عام 2016 ميلادي.</a:t>
            </a:r>
            <a:endParaRPr lang="ar-JO" sz="1600" b="1" kern="0" dirty="0">
              <a:effectLst/>
              <a:latin typeface="Segoe UI" panose="020B0502040204020203" pitchFamily="34" charset="0"/>
              <a:ea typeface="Times New Roman" panose="02020603050405020304" pitchFamily="18" charset="0"/>
              <a:cs typeface="Segoe UI" panose="020B0502040204020203" pitchFamily="34" charset="0"/>
            </a:endParaRPr>
          </a:p>
          <a:p>
            <a:pPr marL="361950" algn="r" rtl="1">
              <a:lnSpc>
                <a:spcPct val="150000"/>
              </a:lnSpc>
            </a:pPr>
            <a:r>
              <a:rPr lang="ar-YE" sz="1600" b="1" i="0" dirty="0">
                <a:effectLst/>
                <a:latin typeface="Segoe UI" panose="020B0502040204020203" pitchFamily="34" charset="0"/>
                <a:cs typeface="Segoe UI" panose="020B0502040204020203" pitchFamily="34" charset="0"/>
              </a:rPr>
              <a:t> عبدالله بن محمد المالكي</a:t>
            </a:r>
            <a:r>
              <a:rPr lang="ar-JO" sz="1600" b="1" i="0" dirty="0">
                <a:effectLst/>
                <a:latin typeface="Segoe UI" panose="020B0502040204020203" pitchFamily="34" charset="0"/>
                <a:cs typeface="Segoe UI" panose="020B0502040204020203" pitchFamily="34" charset="0"/>
              </a:rPr>
              <a:t> اقتصاديات التعليم 2010</a:t>
            </a:r>
          </a:p>
          <a:p>
            <a:pPr marL="361950" rtl="1">
              <a:lnSpc>
                <a:spcPct val="150000"/>
              </a:lnSpc>
            </a:pPr>
            <a:r>
              <a:rPr lang="en-US" sz="1600" kern="100" dirty="0">
                <a:effectLst/>
                <a:latin typeface="Segoe UI" panose="020B0502040204020203" pitchFamily="34" charset="0"/>
                <a:ea typeface="Calibri" panose="020F0502020204030204" pitchFamily="34" charset="0"/>
                <a:cs typeface="Segoe UI" panose="020B0502040204020203" pitchFamily="34" charset="0"/>
                <a:hlinkClick r:id="rId2"/>
              </a:rPr>
              <a:t>https://www.startimes.com/?t=24455505</a:t>
            </a:r>
            <a:endParaRPr lang="ar-JO" sz="1600" kern="100" dirty="0">
              <a:effectLst/>
              <a:latin typeface="Segoe UI" panose="020B0502040204020203" pitchFamily="34" charset="0"/>
              <a:ea typeface="Calibri" panose="020F0502020204030204" pitchFamily="34" charset="0"/>
              <a:cs typeface="Segoe UI" panose="020B0502040204020203" pitchFamily="34" charset="0"/>
            </a:endParaRPr>
          </a:p>
          <a:p>
            <a:pPr marL="361950" rtl="1">
              <a:lnSpc>
                <a:spcPct val="150000"/>
              </a:lnSpc>
            </a:pP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50000"/>
              </a:lnSpc>
            </a:pPr>
            <a:r>
              <a:rPr lang="ar-SA" sz="1600" b="1" kern="0" dirty="0">
                <a:solidFill>
                  <a:srgbClr val="1F4E79"/>
                </a:solidFill>
                <a:effectLst/>
                <a:latin typeface="Segoe UI" panose="020B0502040204020203" pitchFamily="34" charset="0"/>
                <a:ea typeface="Times New Roman" panose="02020603050405020304" pitchFamily="18" charset="0"/>
                <a:cs typeface="Segoe UI" panose="020B0502040204020203" pitchFamily="34" charset="0"/>
              </a:rPr>
              <a:t>ت</a:t>
            </a: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قرير نشرته وزارة التعليم السعودية بتاريخ 9-7-2018م، بعنوان/ في اقتصاديات التعليم:</a:t>
            </a:r>
            <a:endParaRPr lang="ar-JO" sz="1600" b="1" kern="0" dirty="0">
              <a:effectLst/>
              <a:latin typeface="Segoe UI" panose="020B0502040204020203" pitchFamily="34" charset="0"/>
              <a:ea typeface="Times New Roman" panose="02020603050405020304" pitchFamily="18" charset="0"/>
              <a:cs typeface="Segoe UI" panose="020B0502040204020203" pitchFamily="34" charset="0"/>
            </a:endParaRPr>
          </a:p>
          <a:p>
            <a:pPr algn="r">
              <a:lnSpc>
                <a:spcPct val="150000"/>
              </a:lnSpc>
            </a:pPr>
            <a:r>
              <a:rPr lang="ar-YE" sz="1600" b="1" i="0" u="none" strike="noStrike" baseline="0" dirty="0">
                <a:latin typeface="Segoe UI" panose="020B0502040204020203" pitchFamily="34" charset="0"/>
                <a:cs typeface="Segoe UI" panose="020B0502040204020203" pitchFamily="34" charset="0"/>
              </a:rPr>
              <a:t>التعليم ودوره الفعال في تحقيق احتياجات التنمية الوطنية</a:t>
            </a:r>
            <a:r>
              <a:rPr lang="ar-JO" sz="1600" b="1" i="0" u="none" strike="noStrike" baseline="0" dirty="0">
                <a:latin typeface="Segoe UI" panose="020B0502040204020203" pitchFamily="34" charset="0"/>
                <a:cs typeface="Segoe UI" panose="020B0502040204020203" pitchFamily="34" charset="0"/>
              </a:rPr>
              <a:t>- دوغمان زوبير.</a:t>
            </a:r>
          </a:p>
          <a:p>
            <a:pPr algn="r">
              <a:lnSpc>
                <a:spcPct val="150000"/>
              </a:lnSpc>
            </a:pPr>
            <a:r>
              <a:rPr lang="ar-JO" sz="1600" b="1" dirty="0">
                <a:latin typeface="Segoe UI" panose="020B0502040204020203" pitchFamily="34" charset="0"/>
                <a:cs typeface="Segoe UI" panose="020B0502040204020203" pitchFamily="34" charset="0"/>
              </a:rPr>
              <a:t>سهيل الحمدان، اقتصاديات التعليم، تكلفة التعليم وعائداته - الدار السورية الجديدة ، دمشق ، سوريا ، الطبعة الأولى ، 2002 ، ص 145</a:t>
            </a:r>
          </a:p>
          <a:p>
            <a:pPr algn="r" rtl="1">
              <a:lnSpc>
                <a:spcPct val="150000"/>
              </a:lnSpc>
            </a:pPr>
            <a:r>
              <a:rPr lang="ar-JO" sz="1600" b="1" dirty="0">
                <a:latin typeface="Segoe UI" panose="020B0502040204020203" pitchFamily="34" charset="0"/>
                <a:cs typeface="Segoe UI" panose="020B0502040204020203" pitchFamily="34" charset="0"/>
              </a:rPr>
              <a:t>القحطاني، حصة ( 2018) التعليم بين الاستثمار والاستهلاك ( بين التكلفة والعائد) مجلة المعرفة التربوية ، 6(12) 1-24</a:t>
            </a:r>
          </a:p>
          <a:p>
            <a:pPr algn="r" rtl="1">
              <a:lnSpc>
                <a:spcPct val="150000"/>
              </a:lnSpc>
            </a:pPr>
            <a:r>
              <a:rPr lang="ar-JO" sz="1600" b="1" i="0" u="none" strike="noStrike" baseline="0" dirty="0">
                <a:latin typeface="Segoe UI" panose="020B0502040204020203" pitchFamily="34" charset="0"/>
                <a:cs typeface="Segoe UI" panose="020B0502040204020203" pitchFamily="34" charset="0"/>
              </a:rPr>
              <a:t>الكحكي، أسماء محمود ( 2020) </a:t>
            </a:r>
            <a:r>
              <a:rPr lang="ar-YE" sz="1600" dirty="0">
                <a:latin typeface="Segoe UI" panose="020B0502040204020203" pitchFamily="34" charset="0"/>
                <a:cs typeface="Segoe UI" panose="020B0502040204020203" pitchFamily="34" charset="0"/>
              </a:rPr>
              <a:t>رؤية مقترحة لتمويل التعليم قبل الجامعي في مصر مجلة كلية التربية – جامعة دمياط العدد 75 أكتوبر 2020</a:t>
            </a:r>
            <a:endParaRPr lang="ar-JO" sz="1600" b="1" i="0" u="none" strike="noStrike" baseline="0" dirty="0">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a16="http://schemas.microsoft.com/office/drawing/2014/main" xmlns="" id="{80987CB4-0706-4DAD-8CA2-0AC97653B3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43593"/>
            <a:ext cx="2382284" cy="111236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67787">
        <p14:prism isInverted="1"/>
      </p:transition>
    </mc:Choice>
    <mc:Fallback xmlns="">
      <p:transition spd="slow" advTm="67787">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625861F8-422F-BF30-8BA6-214B5B25A7CC}"/>
              </a:ext>
            </a:extLst>
          </p:cNvPr>
          <p:cNvSpPr/>
          <p:nvPr/>
        </p:nvSpPr>
        <p:spPr>
          <a:xfrm>
            <a:off x="643813" y="1242801"/>
            <a:ext cx="11094098" cy="471013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430296" y="1242801"/>
            <a:ext cx="5013901" cy="4502906"/>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sz="2000" dirty="0">
                <a:solidFill>
                  <a:schemeClr val="tx1"/>
                </a:solidFill>
                <a:effectLst/>
                <a:latin typeface="Alexandria Light" pitchFamily="2" charset="-78"/>
                <a:ea typeface="Simplified Arabic" panose="02020603050405020304" pitchFamily="18" charset="-78"/>
                <a:cs typeface="Alexandria Light" pitchFamily="2" charset="-78"/>
              </a:rPr>
              <a:t>المصري، إيمان، والضمرات، آلاء، ومخلص، محمد (2024). سياسات التعليم، مكتبة الرشد: الرياض.</a:t>
            </a:r>
          </a:p>
          <a:p>
            <a:pPr algn="r">
              <a:lnSpc>
                <a:spcPct val="115000"/>
              </a:lnSpc>
            </a:pPr>
            <a:endParaRPr lang="ar-JO" sz="2000" dirty="0">
              <a:solidFill>
                <a:srgbClr val="000000"/>
              </a:solidFill>
              <a:effectLst/>
              <a:ea typeface="Times New Roman" panose="02020603050405020304" pitchFamily="18" charset="0"/>
              <a:cs typeface="Simplified Arabic" panose="02020603050405020304" pitchFamily="18" charset="-78"/>
            </a:endParaRPr>
          </a:p>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941696" y="1242801"/>
            <a:ext cx="5013900" cy="4502906"/>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Graphic 21">
            <a:extLst>
              <a:ext uri="{FF2B5EF4-FFF2-40B4-BE49-F238E27FC236}">
                <a16:creationId xmlns:a16="http://schemas.microsoft.com/office/drawing/2014/main" xmlns="" id="{AC484C69-DE5E-D389-DE5F-F782B40B0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2640" y="160819"/>
            <a:ext cx="2382284" cy="1112364"/>
          </a:xfrm>
          <a:prstGeom prst="rect">
            <a:avLst/>
          </a:prstGeom>
        </p:spPr>
      </p:pic>
      <p:pic>
        <p:nvPicPr>
          <p:cNvPr id="4" name="Picture 3">
            <a:extLst>
              <a:ext uri="{FF2B5EF4-FFF2-40B4-BE49-F238E27FC236}">
                <a16:creationId xmlns:a16="http://schemas.microsoft.com/office/drawing/2014/main" xmlns="" id="{A131E00D-7024-5A4E-E97D-42F499C62E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9247" y="1503879"/>
            <a:ext cx="4508923" cy="4037308"/>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20080">
        <p14:prism isInverted="1"/>
      </p:transition>
    </mc:Choice>
    <mc:Fallback xmlns="">
      <p:transition spd="slow" advTm="2008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5542</TotalTime>
  <Words>3238</Words>
  <Application>Microsoft Office PowerPoint</Application>
  <PresentationFormat>Widescreen</PresentationFormat>
  <Paragraphs>258</Paragraphs>
  <Slides>44</Slides>
  <Notes>4</Notes>
  <HiddenSlides>0</HiddenSlides>
  <MMClips>1</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44</vt:i4>
      </vt:variant>
    </vt:vector>
  </HeadingPairs>
  <TitlesOfParts>
    <vt:vector size="59" baseType="lpstr">
      <vt:lpstr>Alexandria</vt:lpstr>
      <vt:lpstr>Alexandria Light</vt:lpstr>
      <vt:lpstr>Alexandria SemiBold</vt:lpstr>
      <vt:lpstr>Arial</vt:lpstr>
      <vt:lpstr>Calibri</vt:lpstr>
      <vt:lpstr>Calibri Light</vt:lpstr>
      <vt:lpstr>Cambria</vt:lpstr>
      <vt:lpstr>IBM Plex Sans Arabic</vt:lpstr>
      <vt:lpstr>Rockwell Condensed</vt:lpstr>
      <vt:lpstr>Segoe UI</vt:lpstr>
      <vt:lpstr>Simplified Arabic</vt:lpstr>
      <vt:lpstr>Times New Roman</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730</cp:revision>
  <cp:lastPrinted>2024-07-06T06:49:08Z</cp:lastPrinted>
  <dcterms:created xsi:type="dcterms:W3CDTF">2023-04-29T09:08:23Z</dcterms:created>
  <dcterms:modified xsi:type="dcterms:W3CDTF">2026-02-28T13:25:53Z</dcterms:modified>
</cp:coreProperties>
</file>