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8"/>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22" r:id="rId32"/>
    <p:sldId id="508" r:id="rId33"/>
    <p:sldId id="509" r:id="rId34"/>
    <p:sldId id="523" r:id="rId35"/>
    <p:sldId id="521" r:id="rId36"/>
    <p:sldId id="510" r:id="rId37"/>
    <p:sldId id="511" r:id="rId38"/>
    <p:sldId id="512" r:id="rId39"/>
    <p:sldId id="513" r:id="rId40"/>
    <p:sldId id="520" r:id="rId41"/>
    <p:sldId id="515" r:id="rId42"/>
    <p:sldId id="516" r:id="rId43"/>
    <p:sldId id="517" r:id="rId44"/>
    <p:sldId id="518" r:id="rId45"/>
    <p:sldId id="524"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22"/>
            <p14:sldId id="508"/>
            <p14:sldId id="509"/>
            <p14:sldId id="523"/>
            <p14:sldId id="521"/>
            <p14:sldId id="510"/>
            <p14:sldId id="511"/>
            <p14:sldId id="512"/>
            <p14:sldId id="513"/>
            <p14:sldId id="520"/>
            <p14:sldId id="515"/>
            <p14:sldId id="516"/>
            <p14:sldId id="517"/>
            <p14:sldId id="518"/>
            <p14:sldId id="524"/>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2" d="100"/>
          <a:sy n="82" d="100"/>
        </p:scale>
        <p:origin x="-240" y="4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jpeg"/><Relationship Id="rId7"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8.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2.svg"/><Relationship Id="rId10" Type="http://schemas.openxmlformats.org/officeDocument/2006/relationships/image" Target="../media/image19.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49" y="439838"/>
            <a:ext cx="11701282" cy="6373711"/>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Times New Roman" panose="02020603050405020304" pitchFamily="18" charset="0"/>
                <a:cs typeface="Times New Roman" panose="02020603050405020304" pitchFamily="18" charset="0"/>
              </a:rPr>
              <a:t>مقرر الحكومة الرقمية </a:t>
            </a:r>
          </a:p>
          <a:p>
            <a:pPr algn="ctr"/>
            <a:r>
              <a:rPr lang="en-US" sz="2400" dirty="0" smtClean="0">
                <a:solidFill>
                  <a:schemeClr val="bg1"/>
                </a:solidFill>
                <a:latin typeface="Times New Roman" panose="02020603050405020304" pitchFamily="18" charset="0"/>
                <a:cs typeface="Times New Roman" panose="02020603050405020304" pitchFamily="18" charset="0"/>
              </a:rPr>
              <a:t>LAW625</a:t>
            </a:r>
          </a:p>
          <a:p>
            <a:pPr algn="ct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3" y="1937901"/>
            <a:ext cx="4759721" cy="1446550"/>
          </a:xfrm>
          <a:prstGeom prst="rect">
            <a:avLst/>
          </a:prstGeom>
          <a:noFill/>
        </p:spPr>
        <p:txBody>
          <a:bodyPr wrap="squar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ماجستير القانون الرقمي </a:t>
            </a:r>
            <a:endParaRPr lang="ar-EG" sz="4400" b="1" dirty="0">
              <a:solidFill>
                <a:srgbClr val="00B0F0"/>
              </a:solidFill>
              <a:latin typeface="Times New Roman" panose="02020603050405020304" pitchFamily="18" charset="0"/>
              <a:cs typeface="Times New Roman" panose="02020603050405020304" pitchFamily="18" charset="0"/>
            </a:endParaRPr>
          </a:p>
          <a:p>
            <a:r>
              <a:rPr lang="ar-EG" sz="4400" b="1" dirty="0" smtClean="0">
                <a:solidFill>
                  <a:srgbClr val="00B0F0"/>
                </a:solidFill>
                <a:latin typeface="Times New Roman" panose="02020603050405020304" pitchFamily="18" charset="0"/>
                <a:cs typeface="Times New Roman" panose="02020603050405020304" pitchFamily="18" charset="0"/>
              </a:rPr>
              <a:t> </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 xmlns:a16="http://schemas.microsoft.com/office/drawing/2014/main" id="{46F3C90B-EB3F-EA91-08C5-03400C278827}"/>
              </a:ext>
            </a:extLst>
          </p:cNvPr>
          <p:cNvSpPr/>
          <p:nvPr/>
        </p:nvSpPr>
        <p:spPr>
          <a:xfrm>
            <a:off x="6200343" y="648181"/>
            <a:ext cx="5628985" cy="5787343"/>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4402"/>
    </mc:Choice>
    <mc:Fallback xmlns="">
      <p:transition spd="slow" advTm="2440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1"/>
            <a:ext cx="12284596" cy="565440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8283797" y="1849285"/>
            <a:ext cx="3094117" cy="1446550"/>
          </a:xfrm>
          <a:prstGeom prst="rect">
            <a:avLst/>
          </a:prstGeom>
          <a:noFill/>
        </p:spPr>
        <p:txBody>
          <a:bodyPr wrap="non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الحكومة الرقمية</a:t>
            </a:r>
          </a:p>
          <a:p>
            <a:endParaRPr lang="ar-EG" sz="4400" b="1" dirty="0" smtClean="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5856791" y="3148315"/>
            <a:ext cx="5104434" cy="16542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Times New Roman" panose="02020603050405020304" pitchFamily="18" charset="0"/>
                <a:cs typeface="Times New Roman" panose="02020603050405020304" pitchFamily="18" charset="0"/>
              </a:rPr>
              <a:t>المحاضرة </a:t>
            </a:r>
            <a:r>
              <a:rPr lang="ar-EG" sz="2800" b="1" dirty="0" smtClean="0">
                <a:solidFill>
                  <a:schemeClr val="tx1"/>
                </a:solidFill>
                <a:latin typeface="Times New Roman" panose="02020603050405020304" pitchFamily="18" charset="0"/>
                <a:cs typeface="Times New Roman" panose="02020603050405020304" pitchFamily="18" charset="0"/>
              </a:rPr>
              <a:t>التاسعة</a:t>
            </a:r>
            <a:endParaRPr lang="ar-EG" sz="2800" b="1" dirty="0" smtClean="0">
              <a:solidFill>
                <a:schemeClr val="tx1"/>
              </a:solidFill>
              <a:latin typeface="Times New Roman" panose="02020603050405020304" pitchFamily="18" charset="0"/>
              <a:cs typeface="Times New Roman" panose="02020603050405020304" pitchFamily="18" charset="0"/>
            </a:endParaRPr>
          </a:p>
          <a:p>
            <a:pPr algn="ctr"/>
            <a:r>
              <a:rPr lang="ar-EG" sz="2800" b="1" dirty="0" smtClean="0">
                <a:solidFill>
                  <a:schemeClr val="tx1"/>
                </a:solidFill>
                <a:latin typeface="Times New Roman" panose="02020603050405020304" pitchFamily="18" charset="0"/>
                <a:cs typeface="Times New Roman" panose="02020603050405020304" pitchFamily="18" charset="0"/>
              </a:rPr>
              <a:t>العقد الإداري الالكتروني</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Times New Roman" panose="02020603050405020304" pitchFamily="18" charset="0"/>
                <a:cs typeface="Times New Roman" panose="02020603050405020304" pitchFamily="18" charset="0"/>
              </a:rPr>
              <a:t>Prepared by Dr</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Haytham</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Eissa</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Manaa</a:t>
            </a:r>
            <a:r>
              <a:rPr lang="en-US" sz="2000" dirty="0">
                <a:solidFill>
                  <a:schemeClr val="accent1">
                    <a:lumMod val="50000"/>
                  </a:schemeClr>
                </a:solidFill>
                <a:latin typeface="Times New Roman" panose="02020603050405020304" pitchFamily="18" charset="0"/>
                <a:cs typeface="Times New Roman" panose="02020603050405020304" pitchFamily="18" charset="0"/>
              </a:rPr>
              <a:t>	</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5066"/>
    </mc:Choice>
    <mc:Fallback xmlns="">
      <p:transition spd="slow" advTm="14506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 xmlns:a16="http://schemas.microsoft.com/office/drawing/2014/main" id="{FFBC9732-D32E-DCF9-3982-D4B68F971747}"/>
              </a:ext>
            </a:extLst>
          </p:cNvPr>
          <p:cNvSpPr/>
          <p:nvPr/>
        </p:nvSpPr>
        <p:spPr>
          <a:xfrm>
            <a:off x="196769" y="4884389"/>
            <a:ext cx="5925425" cy="1643527"/>
          </a:xfrm>
          <a:prstGeom prst="rect">
            <a:avLst/>
          </a:prstGeom>
          <a:noFill/>
        </p:spPr>
        <p:txBody>
          <a:bodyPr wrap="square">
            <a:spAutoFit/>
          </a:bodyPr>
          <a:lstStyle/>
          <a:p>
            <a:pPr algn="r">
              <a:lnSpc>
                <a:spcPct val="120000"/>
              </a:lnSpc>
            </a:pPr>
            <a:r>
              <a:rPr lang="ar-EG" sz="2800" b="1" dirty="0" smtClean="0">
                <a:solidFill>
                  <a:schemeClr val="bg1"/>
                </a:solidFill>
                <a:latin typeface="Times New Roman" panose="02020603050405020304" pitchFamily="18" charset="0"/>
                <a:cs typeface="Times New Roman" panose="02020603050405020304" pitchFamily="18" charset="0"/>
              </a:rPr>
              <a:t>ماهية العقد الإداري الالكتروني</a:t>
            </a:r>
            <a:endParaRPr lang="ar-EG" sz="2800" b="1" dirty="0" smtClean="0">
              <a:solidFill>
                <a:schemeClr val="bg1"/>
              </a:solidFill>
              <a:latin typeface="Times New Roman" panose="02020603050405020304" pitchFamily="18" charset="0"/>
              <a:cs typeface="Times New Roman" panose="02020603050405020304" pitchFamily="18" charset="0"/>
            </a:endParaRPr>
          </a:p>
          <a:p>
            <a:pPr algn="r">
              <a:lnSpc>
                <a:spcPct val="120000"/>
              </a:lnSpc>
            </a:pPr>
            <a:endParaRPr lang="ar-EG" sz="2800" b="1" dirty="0" smtClean="0">
              <a:solidFill>
                <a:schemeClr val="bg1"/>
              </a:solidFill>
              <a:latin typeface="Times New Roman" panose="02020603050405020304" pitchFamily="18" charset="0"/>
              <a:cs typeface="Times New Roman" panose="02020603050405020304" pitchFamily="18" charset="0"/>
            </a:endParaRPr>
          </a:p>
          <a:p>
            <a:pPr algn="r">
              <a:lnSpc>
                <a:spcPct val="120000"/>
              </a:lnSpc>
            </a:pPr>
            <a:r>
              <a:rPr lang="ar-EG" sz="2800" b="1" dirty="0" smtClean="0">
                <a:solidFill>
                  <a:schemeClr val="bg1"/>
                </a:solidFill>
                <a:latin typeface="Times New Roman" panose="02020603050405020304" pitchFamily="18" charset="0"/>
                <a:cs typeface="Times New Roman" panose="02020603050405020304" pitchFamily="18" charset="0"/>
              </a:rPr>
              <a:t> </a:t>
            </a: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2672526" cy="584775"/>
          </a:xfrm>
          <a:prstGeom prst="rect">
            <a:avLst/>
          </a:prstGeom>
          <a:noFill/>
        </p:spPr>
        <p:txBody>
          <a:bodyPr wrap="none" rtlCol="0">
            <a:spAutoFit/>
          </a:bodyPr>
          <a:lstStyle/>
          <a:p>
            <a:r>
              <a:rPr lang="ar-EG" sz="3200" b="1" dirty="0" smtClean="0">
                <a:solidFill>
                  <a:srgbClr val="FF0000"/>
                </a:solidFill>
                <a:latin typeface="Times New Roman" panose="02020603050405020304" pitchFamily="18" charset="0"/>
                <a:cs typeface="Times New Roman" panose="02020603050405020304" pitchFamily="18" charset="0"/>
              </a:rPr>
              <a:t>موضوع المحاضرة</a:t>
            </a: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6301339" y="6396020"/>
            <a:ext cx="2616200" cy="400110"/>
          </a:xfrm>
          <a:prstGeom prst="rect">
            <a:avLst/>
          </a:prstGeom>
          <a:noFill/>
        </p:spPr>
        <p:txBody>
          <a:bodyPr wrap="square" rtlCol="0">
            <a:spAutoFit/>
          </a:bodyPr>
          <a:lstStyle/>
          <a:p>
            <a:pPr algn="ctr"/>
            <a:r>
              <a:rPr lang="en-US" sz="2000" dirty="0" smtClean="0">
                <a:solidFill>
                  <a:schemeClr val="bg1"/>
                </a:solidFill>
              </a:rPr>
              <a:t>www.midocean.ae</a:t>
            </a:r>
            <a:endParaRPr lang="en-US" sz="2000" dirty="0">
              <a:solidFill>
                <a:schemeClr val="bg1"/>
              </a:solidFill>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77474"/>
    </mc:Choice>
    <mc:Fallback xmlns="">
      <p:transition spd="slow" advTm="774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ar-EG" dirty="0">
              <a:solidFill>
                <a:schemeClr val="bg1"/>
              </a:solidFill>
            </a:endParaRPr>
          </a:p>
        </p:txBody>
      </p:sp>
      <p:sp>
        <p:nvSpPr>
          <p:cNvPr id="3" name="عنصر نائب للمحتوى 2"/>
          <p:cNvSpPr>
            <a:spLocks noGrp="1"/>
          </p:cNvSpPr>
          <p:nvPr>
            <p:ph idx="1"/>
          </p:nvPr>
        </p:nvSpPr>
        <p:spPr>
          <a:xfrm>
            <a:off x="2905245" y="1805651"/>
            <a:ext cx="7124277" cy="2720050"/>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تحدثنا في السابق عن القرارات الإدارية الالكترونية، وكيف أنها تعبر عن الإرادة المنفردة للإدارة في إحداث أثر قانوني معين على النحو الذي وضحناه من قبل.</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17006" y="-6452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127255"/>
    </mc:Choice>
    <mc:Fallback xmlns="">
      <p:transition spd="slow" advTm="12725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6"/>
            <a:ext cx="10515600" cy="572424"/>
          </a:xfrm>
        </p:spPr>
        <p:txBody>
          <a:bodyPr>
            <a:normAutofit fontScale="90000"/>
          </a:bodyPr>
          <a:lstStyle/>
          <a:p>
            <a:pPr algn="r"/>
            <a:endParaRPr lang="en-US" dirty="0"/>
          </a:p>
        </p:txBody>
      </p:sp>
      <p:sp>
        <p:nvSpPr>
          <p:cNvPr id="3" name="عنصر نائب للمحتوى 2"/>
          <p:cNvSpPr>
            <a:spLocks noGrp="1"/>
          </p:cNvSpPr>
          <p:nvPr>
            <p:ph idx="1"/>
          </p:nvPr>
        </p:nvSpPr>
        <p:spPr>
          <a:xfrm>
            <a:off x="2500132" y="1388962"/>
            <a:ext cx="8287473" cy="3750197"/>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وقلنا أن هناك أعمال قانونية لا تتخذها الإدارة بإرادتها المنفردة ولكن بالاشتراك مع إرادة أخرى، وهي العقود الإدارية.</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وقد كانت العقود الإدارية وليدة</a:t>
            </a:r>
            <a:r>
              <a:rPr lang="ar-EG" dirty="0" smtClean="0">
                <a:solidFill>
                  <a:schemeClr val="bg1"/>
                </a:solidFill>
                <a:latin typeface="Simplified Arabic" pitchFamily="18" charset="-78"/>
                <a:cs typeface="Simplified Arabic" pitchFamily="18" charset="-78"/>
              </a:rPr>
              <a:t> حقيقة أن تحقيق الصالح العام من خلال إشباع الحاجات العامة للمواطنين يقتضي دخول الإدارة في عقود مع أطراف أخرى للوصول إلى هذا الهدف.</a:t>
            </a:r>
            <a:endParaRPr lang="ar-EG" dirty="0" smtClean="0">
              <a:solidFill>
                <a:schemeClr val="bg1"/>
              </a:solidFill>
              <a:latin typeface="Simplified Arabic" pitchFamily="18" charset="-78"/>
              <a:cs typeface="Simplified Arabic" pitchFamily="18" charset="-78"/>
            </a:endParaRPr>
          </a:p>
          <a:p>
            <a:pPr marL="0" indent="0" algn="r">
              <a:lnSpc>
                <a:spcPct val="150000"/>
              </a:lnSpc>
              <a:buNone/>
            </a:pP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101913"/>
    </mc:Choice>
    <mc:Fallback xmlns="">
      <p:transition spd="slow" advTm="10191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algn="ctr"/>
            <a:endParaRPr lang="en-US" sz="4800" dirty="0">
              <a:solidFill>
                <a:schemeClr val="bg1"/>
              </a:solidFill>
            </a:endParaRPr>
          </a:p>
        </p:txBody>
      </p:sp>
      <p:sp>
        <p:nvSpPr>
          <p:cNvPr id="3" name="عنصر نائب للمحتوى 2"/>
          <p:cNvSpPr>
            <a:spLocks noGrp="1"/>
          </p:cNvSpPr>
          <p:nvPr>
            <p:ph idx="1"/>
          </p:nvPr>
        </p:nvSpPr>
        <p:spPr>
          <a:xfrm>
            <a:off x="2095017" y="2314937"/>
            <a:ext cx="7882359" cy="3078866"/>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وعلى الرغم من ذلك فقد تختار الإدارة التنازل عن امتيازات السلطة العامة والدخول في العقد كشخص عادي على قدم المساواة مع الطرف الآخر، بحيث لا تعلو إرادتها على إرادته كما هو الحال في علاقات القانون الخاص.</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29928" y="567159"/>
            <a:ext cx="2383737" cy="952776"/>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108820"/>
    </mc:Choice>
    <mc:Fallback xmlns="">
      <p:transition spd="slow" advTm="10882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222338" y="1805651"/>
            <a:ext cx="7697166" cy="3206187"/>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r>
              <a:rPr lang="ar-EG" dirty="0" smtClean="0">
                <a:solidFill>
                  <a:schemeClr val="bg1"/>
                </a:solidFill>
                <a:latin typeface="Simplified Arabic" pitchFamily="18" charset="-78"/>
                <a:cs typeface="Simplified Arabic" pitchFamily="18" charset="-78"/>
              </a:rPr>
              <a:t>وهنا تخضع هذه العلاقة إلى القانون الخاص، على الرغم من وجود الدولة طرفا فيها، ولا تعد العقود الناتجة عن ذلك عقودا إدارية بالمعنى الذي سنوضحه لاحقا.</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121762"/>
    </mc:Choice>
    <mc:Fallback xmlns="">
      <p:transition spd="slow" advTm="12176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79271" y="1898247"/>
            <a:ext cx="7517817" cy="3009419"/>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وقد استفادت الإدارة من المزايا التي تقدمها وسائل تكنولوجيا المعلومات والاتصالات في إبرام العقود الإدارية وتنفيذها، إلا أن ذلك كان له تأثير على الجوانب القانونية المختلفة لها.</a:t>
            </a:r>
            <a:endParaRPr lang="ar-EG" dirty="0" smtClean="0">
              <a:solidFill>
                <a:schemeClr val="bg1"/>
              </a:solidFill>
              <a:latin typeface="Simplified Arabic" pitchFamily="18" charset="-78"/>
              <a:cs typeface="Simplified Arabic" pitchFamily="18" charset="-78"/>
            </a:endParaRPr>
          </a:p>
        </p:txBody>
      </p:sp>
      <p:sp>
        <p:nvSpPr>
          <p:cNvPr id="2" name="عنوان 1"/>
          <p:cNvSpPr>
            <a:spLocks noGrp="1"/>
          </p:cNvSpPr>
          <p:nvPr>
            <p:ph type="title"/>
          </p:nvPr>
        </p:nvSpPr>
        <p:spPr/>
        <p:txBody>
          <a:bodyPr/>
          <a:lstStyle/>
          <a:p>
            <a:endParaRPr lang="en-US" dirty="0"/>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45675" y="601884"/>
            <a:ext cx="2170193" cy="91805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97565"/>
    </mc:Choice>
    <mc:Fallback xmlns="">
      <p:transition spd="slow" advTm="9756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a:xfrm>
            <a:off x="1747777" y="2025570"/>
            <a:ext cx="7940233" cy="2789498"/>
          </a:xfrm>
        </p:spPr>
        <p:txBody>
          <a:bodyPr>
            <a:normAutofit/>
          </a:bodyPr>
          <a:lstStyle/>
          <a:p>
            <a:pPr marL="0" lvl="0" indent="0" algn="just" rtl="1">
              <a:lnSpc>
                <a:spcPct val="150000"/>
              </a:lnSpc>
              <a:buNone/>
            </a:pPr>
            <a:r>
              <a:rPr lang="ar-EG" dirty="0" smtClean="0">
                <a:solidFill>
                  <a:schemeClr val="bg1"/>
                </a:solidFill>
              </a:rPr>
              <a:t>ونبين ذلك بتوضيح ماهية العقود الإدارية الالكترونية في البداية ثم نكمل في محاضرة أخرى بقية الجوانب القانونية.</a:t>
            </a:r>
          </a:p>
          <a:p>
            <a:pPr marL="0" lvl="0" indent="0" algn="just" rtl="1">
              <a:lnSpc>
                <a:spcPct val="150000"/>
              </a:lnSpc>
              <a:buNone/>
            </a:pPr>
            <a:r>
              <a:rPr lang="ar-EG" dirty="0" smtClean="0">
                <a:solidFill>
                  <a:schemeClr val="bg1"/>
                </a:solidFill>
              </a:rPr>
              <a:t>وبالتالي تقتصر هذه المحاضرة على موضوع ماهية العقود الإدارية الالكترونية.</a:t>
            </a:r>
            <a:endParaRPr lang="ar-EG" dirty="0" smtClean="0">
              <a:solidFill>
                <a:schemeClr val="bg1"/>
              </a:solidFill>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38273" y="578734"/>
            <a:ext cx="2170193" cy="96435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138600"/>
    </mc:Choice>
    <mc:Fallback xmlns="">
      <p:transition spd="slow" advTm="1386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29742" y="1875100"/>
            <a:ext cx="7627716" cy="3553427"/>
          </a:xfrm>
        </p:spPr>
        <p:txBody>
          <a:bodyPr>
            <a:normAutofit/>
          </a:bodyPr>
          <a:lstStyle/>
          <a:p>
            <a:pPr marL="0" indent="0" algn="just" rtl="1">
              <a:lnSpc>
                <a:spcPct val="150000"/>
              </a:lnSpc>
              <a:buNone/>
            </a:pPr>
            <a:r>
              <a:rPr lang="ar-EG" dirty="0" smtClean="0">
                <a:solidFill>
                  <a:schemeClr val="bg1"/>
                </a:solidFill>
              </a:rPr>
              <a:t>ونتناول ذلك على النحو التالي:</a:t>
            </a:r>
          </a:p>
          <a:p>
            <a:pPr marL="0" indent="0" algn="just" rtl="1">
              <a:lnSpc>
                <a:spcPct val="150000"/>
              </a:lnSpc>
              <a:buNone/>
            </a:pPr>
            <a:r>
              <a:rPr lang="ar-EG" dirty="0" smtClean="0">
                <a:solidFill>
                  <a:schemeClr val="bg1"/>
                </a:solidFill>
              </a:rPr>
              <a:t>أولا: تعريف العقود الإدارية الالكترونية </a:t>
            </a:r>
          </a:p>
          <a:p>
            <a:pPr marL="0" indent="0" algn="just" rtl="1">
              <a:lnSpc>
                <a:spcPct val="150000"/>
              </a:lnSpc>
              <a:buNone/>
            </a:pPr>
            <a:r>
              <a:rPr lang="ar-EG" dirty="0" smtClean="0">
                <a:solidFill>
                  <a:schemeClr val="bg1"/>
                </a:solidFill>
              </a:rPr>
              <a:t>ثانيا: خصائص العقود الإدارية الالكترونية </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62926"/>
    </mc:Choice>
    <mc:Fallback xmlns="">
      <p:transition spd="slow" advTm="6292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rPr>
              <a:t>أولا: تعريف العقود الإدارية الالكترونية</a:t>
            </a:r>
            <a:endParaRPr lang="ar-EG" dirty="0">
              <a:solidFill>
                <a:schemeClr val="bg1"/>
              </a:solidFill>
            </a:endParaRPr>
          </a:p>
        </p:txBody>
      </p:sp>
      <p:sp>
        <p:nvSpPr>
          <p:cNvPr id="3" name="عنصر نائب للمحتوى 2"/>
          <p:cNvSpPr>
            <a:spLocks noGrp="1"/>
          </p:cNvSpPr>
          <p:nvPr>
            <p:ph idx="1"/>
          </p:nvPr>
        </p:nvSpPr>
        <p:spPr>
          <a:xfrm>
            <a:off x="1574157" y="1794074"/>
            <a:ext cx="7836059" cy="3657602"/>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يقتضي تعريف العقود الإدارية الالكترونية توضيح تعريف العقود بوجه عام والعقود الإلكترونية أيضا في بداية الأمر، فهي تستند إلى النظرية العامة للعقود ومدى وتأثرها بوسائل تقنيات المعلومات والاتصالات، كما تستند بطبيعة الحالة إلى نظرية العقود الإدارية في القانون الإداري. </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012101" y="185195"/>
            <a:ext cx="1961322" cy="899499"/>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62098"/>
    </mc:Choice>
    <mc:Fallback xmlns="">
      <p:transition spd="slow" advTm="6209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b="1" dirty="0">
              <a:solidFill>
                <a:schemeClr val="bg1"/>
              </a:solidFill>
            </a:endParaRPr>
          </a:p>
        </p:txBody>
      </p:sp>
      <p:sp>
        <p:nvSpPr>
          <p:cNvPr id="3" name="عنصر نائب للمحتوى 2"/>
          <p:cNvSpPr>
            <a:spLocks noGrp="1"/>
          </p:cNvSpPr>
          <p:nvPr>
            <p:ph idx="1"/>
          </p:nvPr>
        </p:nvSpPr>
        <p:spPr>
          <a:xfrm>
            <a:off x="1944548" y="1851950"/>
            <a:ext cx="7986530" cy="3483980"/>
          </a:xfrm>
        </p:spPr>
        <p:txBody>
          <a:bodyPr>
            <a:normAutofit lnSpcReduction="10000"/>
          </a:bodyPr>
          <a:lstStyle/>
          <a:p>
            <a:pPr marL="0" indent="0" algn="just" rtl="1">
              <a:lnSpc>
                <a:spcPct val="150000"/>
              </a:lnSpc>
              <a:buNone/>
            </a:pPr>
            <a:r>
              <a:rPr lang="ar-EG" u="sng" dirty="0">
                <a:solidFill>
                  <a:schemeClr val="bg1"/>
                </a:solidFill>
                <a:latin typeface="Simplified Arabic" pitchFamily="18" charset="-78"/>
                <a:cs typeface="Simplified Arabic" pitchFamily="18" charset="-78"/>
              </a:rPr>
              <a:t> </a:t>
            </a:r>
            <a:r>
              <a:rPr lang="ar-EG" u="sng" dirty="0" smtClean="0">
                <a:solidFill>
                  <a:schemeClr val="bg1"/>
                </a:solidFill>
                <a:latin typeface="Simplified Arabic" pitchFamily="18" charset="-78"/>
                <a:cs typeface="Simplified Arabic" pitchFamily="18" charset="-78"/>
              </a:rPr>
              <a:t>1-العقد بوجه عام: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يعرف العقد بوجه عام بأنه: تطابق إرادتين على إحداث أثر قانوني معين.</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والأثر القانوني قد يكون إنشاء الالتزام أو تعديله أو نقله أو إنهاؤه.</a:t>
            </a:r>
            <a:endParaRPr lang="ar-EG" dirty="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21590" y="270179"/>
            <a:ext cx="2234118" cy="91805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129049"/>
    </mc:Choice>
    <mc:Fallback xmlns="">
      <p:transition spd="slow" advTm="12904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b="1" dirty="0"/>
          </a:p>
        </p:txBody>
      </p:sp>
      <p:sp>
        <p:nvSpPr>
          <p:cNvPr id="3" name="عنصر نائب للمحتوى 2"/>
          <p:cNvSpPr>
            <a:spLocks noGrp="1"/>
          </p:cNvSpPr>
          <p:nvPr>
            <p:ph idx="1"/>
          </p:nvPr>
        </p:nvSpPr>
        <p:spPr>
          <a:xfrm>
            <a:off x="1724628" y="2048719"/>
            <a:ext cx="7905509" cy="3240911"/>
          </a:xfrm>
        </p:spPr>
        <p:txBody>
          <a:bodyPr>
            <a:normAutofit lnSpcReduction="10000"/>
          </a:bodyPr>
          <a:lstStyle/>
          <a:p>
            <a:pPr marL="0" indent="0" algn="just" rtl="1">
              <a:lnSpc>
                <a:spcPct val="150000"/>
              </a:lnSpc>
              <a:buNone/>
            </a:pPr>
            <a:r>
              <a:rPr lang="ar-EG" b="1" u="sng" dirty="0" smtClean="0">
                <a:solidFill>
                  <a:schemeClr val="bg1"/>
                </a:solidFill>
                <a:latin typeface="Simplified Arabic" pitchFamily="18" charset="-78"/>
                <a:cs typeface="Simplified Arabic" pitchFamily="18" charset="-78"/>
              </a:rPr>
              <a:t>2-العقد الالكتروني: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عرف قانون التعاملات الالكترونية السعودي التعاملات الإلكترونية بوجه سواء العقود أو غيرها، في المادة 1/10 بأنها: أي تبادل أو تراسل أو تعاقد أو أي إجراء آخر يبرم أو ينفذ بشكل كلي أو جزئي بوسيلة الكترونية. </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18355" y="613458"/>
            <a:ext cx="2043116" cy="964350"/>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98539"/>
    </mc:Choice>
    <mc:Fallback xmlns="">
      <p:transition spd="slow" advTm="9853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476982" y="1944548"/>
            <a:ext cx="7326775" cy="3229336"/>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وقد عرف مصطلح الكتروني في ذات المادة وذلك في الفقرة التاسعة بأنه: تقنية استعمال وسائل كهربائية، أو كهرومغناطيسية أو بصرية أو أي شكل آخر من وسائل التقنية المشابهة.</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21584" y="417961"/>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121774"/>
    </mc:Choice>
    <mc:Fallback xmlns="">
      <p:transition spd="slow" advTm="12177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rtl="1"/>
            <a:endParaRPr lang="en-US" dirty="0"/>
          </a:p>
        </p:txBody>
      </p:sp>
      <p:sp>
        <p:nvSpPr>
          <p:cNvPr id="3" name="عنصر نائب للمحتوى 2"/>
          <p:cNvSpPr>
            <a:spLocks noGrp="1"/>
          </p:cNvSpPr>
          <p:nvPr>
            <p:ph idx="1"/>
          </p:nvPr>
        </p:nvSpPr>
        <p:spPr>
          <a:xfrm>
            <a:off x="2013995" y="1875099"/>
            <a:ext cx="7824486" cy="3530278"/>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كما عرف أيضا قانون المعاملات الالكترونية وخدمات الثقة الإماراتي، المعاملات الالكترونية بوجه عام في المادة الأولى بأنها: أي معاملة يتم إبرامها أو تنفيذها أو توفيرها أو إصدارها كليا أو جزئيا بشكل إلكتروني، وتشمل العقود والاتفاقيات وغيرها من المعاملات والخدمات الأخرى.</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42445" y="464260"/>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161340"/>
    </mc:Choice>
    <mc:Fallback xmlns="">
      <p:transition spd="slow" advTm="16134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ar-EG" dirty="0">
              <a:solidFill>
                <a:schemeClr val="bg1"/>
              </a:solidFill>
            </a:endParaRPr>
          </a:p>
        </p:txBody>
      </p:sp>
      <p:sp>
        <p:nvSpPr>
          <p:cNvPr id="3" name="عنصر نائب للمحتوى 2"/>
          <p:cNvSpPr>
            <a:spLocks noGrp="1"/>
          </p:cNvSpPr>
          <p:nvPr>
            <p:ph idx="1"/>
          </p:nvPr>
        </p:nvSpPr>
        <p:spPr>
          <a:xfrm>
            <a:off x="2430684" y="2384385"/>
            <a:ext cx="7326774" cy="2696901"/>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وقد عرف مصطلح الكتروني في ذات المادة بأنه: كهرومغناطيسي أو كهروضوئي أو رقمي أو ضوئي أو ما شابه ذلك.</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77275"/>
    </mc:Choice>
    <mc:Fallback xmlns="">
      <p:transition spd="slow" advTm="7727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371078"/>
          </a:xfrm>
        </p:spPr>
        <p:txBody>
          <a:bodyPr>
            <a:normAutofit/>
          </a:bodyPr>
          <a:lstStyle/>
          <a:p>
            <a:pPr algn="ctr"/>
            <a:endParaRPr lang="en-US" dirty="0"/>
          </a:p>
        </p:txBody>
      </p:sp>
      <p:sp>
        <p:nvSpPr>
          <p:cNvPr id="3" name="عنصر نائب للمحتوى 2"/>
          <p:cNvSpPr>
            <a:spLocks noGrp="1"/>
          </p:cNvSpPr>
          <p:nvPr>
            <p:ph idx="1"/>
          </p:nvPr>
        </p:nvSpPr>
        <p:spPr>
          <a:xfrm>
            <a:off x="2893670" y="1990846"/>
            <a:ext cx="6748041" cy="2789498"/>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r>
              <a:rPr lang="ar-EG" dirty="0" smtClean="0">
                <a:solidFill>
                  <a:schemeClr val="bg1"/>
                </a:solidFill>
                <a:latin typeface="Simplified Arabic" pitchFamily="18" charset="-78"/>
                <a:cs typeface="Simplified Arabic" pitchFamily="18" charset="-78"/>
              </a:rPr>
              <a:t>ونعرف العقد الالكتروني بأنه: اتفاق بين طرفين على إحداث أثر قانوني معين، يبرم أو ينفذ كليا أو جزئيا عن طريق وسائل تقنيات المعلومات والاتصالات.</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41504" y="763929"/>
            <a:ext cx="2383737" cy="98290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336574"/>
    </mc:Choice>
    <mc:Fallback xmlns="">
      <p:transition spd="slow" advTm="33657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741467"/>
          </a:xfrm>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1805651" y="2430684"/>
            <a:ext cx="8530541" cy="3784921"/>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ويتم هذا العقد أو ينفذ عن طريق التفاعل بين:</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(أ)- شخصين (كل طرف يستخدم وسائل تقنية المعلومات والاتصالات في إبرام العقد أو تنفيذه كليا أو جزئيا)</a:t>
            </a:r>
          </a:p>
          <a:p>
            <a:pPr marL="0" indent="0" algn="just" rtl="1">
              <a:lnSpc>
                <a:spcPct val="150000"/>
              </a:lnSpc>
              <a:buNone/>
            </a:pPr>
            <a:endParaRPr lang="ar-EG"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40210" y="941201"/>
            <a:ext cx="2158618" cy="94120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188735"/>
    </mc:Choice>
    <mc:Fallback xmlns="">
      <p:transition spd="slow" advTm="18873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p>
        </p:txBody>
      </p:sp>
      <p:sp>
        <p:nvSpPr>
          <p:cNvPr id="3" name="عنصر نائب للمحتوى 2"/>
          <p:cNvSpPr>
            <a:spLocks noGrp="1"/>
          </p:cNvSpPr>
          <p:nvPr>
            <p:ph idx="1"/>
          </p:nvPr>
        </p:nvSpPr>
        <p:spPr>
          <a:xfrm>
            <a:off x="1898249" y="1770927"/>
            <a:ext cx="7928657" cy="3970116"/>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(ب)-شخص ونظام معلوماتي مؤتمت:</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يعرف قانون المعاملات الالكترونية وخدمات الثقة الإماراتي في المادة الأولى نظام المعلومات الالكتروني بأنه: مجموعة برامج معلوماتية ووسائل تقنية المعلومات المعدة لإنشاء أو لمعاجلة وإدارة وتخزين وتبادل المعلومات الإلكترونية أو ما شابه ذلك.</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38680" y="545282"/>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222649"/>
    </mc:Choice>
    <mc:Fallback xmlns="">
      <p:transition spd="slow" advTm="22264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013995" y="1863525"/>
            <a:ext cx="7326775" cy="3761772"/>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وقد عرف أيضا الوسيط الالكتروني المؤتمت في ذات المادة بأنه: نظام معلومات إلكتروني يعمل تلقائيا بشكل مستقل، كليا أو جزئيا، دون تدخل من أي شخص طبيعي في الوقت الذي يتم فيه العمل أو الاستجابة له.  </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10952" y="636608"/>
            <a:ext cx="2019722" cy="871752"/>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185152"/>
    </mc:Choice>
    <mc:Fallback xmlns="">
      <p:transition spd="slow" advTm="18515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solidFill>
                <a:schemeClr val="bg1"/>
              </a:solidFill>
            </a:endParaRPr>
          </a:p>
        </p:txBody>
      </p:sp>
      <p:sp>
        <p:nvSpPr>
          <p:cNvPr id="3" name="عنصر نائب للمحتوى 2"/>
          <p:cNvSpPr>
            <a:spLocks noGrp="1"/>
          </p:cNvSpPr>
          <p:nvPr>
            <p:ph idx="1"/>
          </p:nvPr>
        </p:nvSpPr>
        <p:spPr>
          <a:xfrm>
            <a:off x="2083443" y="2500132"/>
            <a:ext cx="6898511" cy="3333510"/>
          </a:xfrm>
        </p:spPr>
        <p:txBody>
          <a:bodyPr>
            <a:normAutofit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والتعاقد عن طريق تفاعل هذا النوع من الأنظمة بالمعنى الموضح يطلق عليه التعاقد المؤتمت.</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وفي هذا السياق قد عرف قانون المعاملات الالكترونية الأمريكي الموحد </a:t>
            </a:r>
            <a:r>
              <a:rPr lang="en-US" dirty="0" smtClean="0">
                <a:solidFill>
                  <a:schemeClr val="bg1"/>
                </a:solidFill>
                <a:latin typeface="Simplified Arabic" pitchFamily="18" charset="-78"/>
                <a:cs typeface="Simplified Arabic" pitchFamily="18" charset="-78"/>
              </a:rPr>
              <a:t>UETA</a:t>
            </a:r>
            <a:r>
              <a:rPr lang="ar-EG" dirty="0" smtClean="0">
                <a:solidFill>
                  <a:schemeClr val="bg1"/>
                </a:solidFill>
                <a:latin typeface="Simplified Arabic" pitchFamily="18" charset="-78"/>
                <a:cs typeface="Simplified Arabic" pitchFamily="18" charset="-78"/>
              </a:rPr>
              <a:t> المعاملة المؤتمتة </a:t>
            </a:r>
            <a:r>
              <a:rPr lang="en-US" dirty="0">
                <a:solidFill>
                  <a:schemeClr val="bg1"/>
                </a:solidFill>
                <a:latin typeface="Simplified Arabic" pitchFamily="18" charset="-78"/>
                <a:cs typeface="Simplified Arabic" pitchFamily="18" charset="-78"/>
              </a:rPr>
              <a:t>Automated </a:t>
            </a:r>
            <a:r>
              <a:rPr lang="en-US" dirty="0" smtClean="0">
                <a:solidFill>
                  <a:schemeClr val="bg1"/>
                </a:solidFill>
                <a:latin typeface="Simplified Arabic" pitchFamily="18" charset="-78"/>
                <a:cs typeface="Simplified Arabic" pitchFamily="18" charset="-78"/>
              </a:rPr>
              <a:t>transaction</a:t>
            </a:r>
            <a:r>
              <a:rPr lang="ar-EG" dirty="0" smtClean="0">
                <a:solidFill>
                  <a:schemeClr val="bg1"/>
                </a:solidFill>
                <a:latin typeface="Simplified Arabic" pitchFamily="18" charset="-78"/>
                <a:cs typeface="Simplified Arabic" pitchFamily="18" charset="-78"/>
              </a:rPr>
              <a:t> في المادة  الثانية بأنها: </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79460" y="580007"/>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106002"/>
    </mc:Choice>
    <mc:Fallback xmlns="">
      <p:transition spd="slow" advTm="10600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567847"/>
          </a:xfrm>
        </p:spPr>
        <p:txBody>
          <a:bodyPr>
            <a:normAutofit/>
          </a:bodyPr>
          <a:lstStyle/>
          <a:p>
            <a:pPr algn="ctr"/>
            <a:endParaRPr lang="en-US" b="1" dirty="0">
              <a:solidFill>
                <a:schemeClr val="bg1"/>
              </a:solidFill>
            </a:endParaRPr>
          </a:p>
        </p:txBody>
      </p:sp>
      <p:sp>
        <p:nvSpPr>
          <p:cNvPr id="3" name="عنصر نائب للمحتوى 2"/>
          <p:cNvSpPr>
            <a:spLocks noGrp="1"/>
          </p:cNvSpPr>
          <p:nvPr>
            <p:ph idx="1"/>
          </p:nvPr>
        </p:nvSpPr>
        <p:spPr>
          <a:xfrm>
            <a:off x="1817226" y="2268638"/>
            <a:ext cx="7870784" cy="3414531"/>
          </a:xfrm>
        </p:spPr>
        <p:txBody>
          <a:bodyPr>
            <a:normAutofit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معاملة </a:t>
            </a:r>
            <a:r>
              <a:rPr lang="ar-EG" dirty="0">
                <a:solidFill>
                  <a:schemeClr val="bg1"/>
                </a:solidFill>
                <a:latin typeface="Simplified Arabic" pitchFamily="18" charset="-78"/>
                <a:cs typeface="Simplified Arabic" pitchFamily="18" charset="-78"/>
              </a:rPr>
              <a:t>يتم إجراؤها أو تنفيذها، كليًا أو جزئيًا، بالوسائل الإلكترونية أو السجلات الإلكترونية، حيث لا تتم مراجعة تصرفات أو سجلات أحد الطرفين أو كليهما من قبل </a:t>
            </a:r>
            <a:r>
              <a:rPr lang="ar-EG" dirty="0" smtClean="0">
                <a:solidFill>
                  <a:schemeClr val="bg1"/>
                </a:solidFill>
                <a:latin typeface="Simplified Arabic" pitchFamily="18" charset="-78"/>
                <a:cs typeface="Simplified Arabic" pitchFamily="18" charset="-78"/>
              </a:rPr>
              <a:t>فرد..»</a:t>
            </a:r>
          </a:p>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15122" y="667370"/>
            <a:ext cx="2383737" cy="941199"/>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151132"/>
    </mc:Choice>
    <mc:Fallback xmlns="">
      <p:transition spd="slow" advTm="15113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083443" y="2037144"/>
            <a:ext cx="7413645" cy="3067291"/>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ويطلق أيضا على النظام المعلوماتي المؤتمت في سياق المعاملات الالكترونية مصطلح الوكيل الالكتروني </a:t>
            </a:r>
            <a:r>
              <a:rPr lang="en-US" dirty="0" smtClean="0">
                <a:solidFill>
                  <a:schemeClr val="bg1"/>
                </a:solidFill>
                <a:latin typeface="Simplified Arabic" pitchFamily="18" charset="-78"/>
                <a:cs typeface="Simplified Arabic" pitchFamily="18" charset="-78"/>
              </a:rPr>
              <a:t>Electronic agent</a:t>
            </a:r>
            <a:r>
              <a:rPr lang="ar-EG" dirty="0" smtClean="0">
                <a:solidFill>
                  <a:schemeClr val="bg1"/>
                </a:solidFill>
                <a:latin typeface="Simplified Arabic" pitchFamily="18" charset="-78"/>
                <a:cs typeface="Simplified Arabic" pitchFamily="18" charset="-78"/>
              </a:rPr>
              <a:t>، ويعرفه قانون المعاملات الالكترونية الموحد في المادة الثانية بأنه:</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133227"/>
    </mc:Choice>
    <mc:Fallback xmlns="">
      <p:transition spd="slow" advTm="13322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ar-EG" b="1" dirty="0">
              <a:solidFill>
                <a:schemeClr val="bg1"/>
              </a:solidFill>
            </a:endParaRPr>
          </a:p>
        </p:txBody>
      </p:sp>
      <p:sp>
        <p:nvSpPr>
          <p:cNvPr id="3" name="عنصر نائب للمحتوى 2"/>
          <p:cNvSpPr>
            <a:spLocks noGrp="1"/>
          </p:cNvSpPr>
          <p:nvPr>
            <p:ph idx="1"/>
          </p:nvPr>
        </p:nvSpPr>
        <p:spPr>
          <a:xfrm>
            <a:off x="1909823" y="2164466"/>
            <a:ext cx="7720314" cy="3345084"/>
          </a:xfrm>
        </p:spPr>
        <p:txBody>
          <a:bodyPr>
            <a:normAutofit lnSpcReduction="10000"/>
          </a:bodyPr>
          <a:lstStyle/>
          <a:p>
            <a:pPr marL="0" indent="0" algn="just" rtl="1">
              <a:lnSpc>
                <a:spcPct val="150000"/>
              </a:lnSpc>
              <a:buNone/>
            </a:pPr>
            <a:r>
              <a:rPr lang="ar-EG" dirty="0">
                <a:solidFill>
                  <a:schemeClr val="bg1"/>
                </a:solidFill>
                <a:latin typeface="Simplified Arabic" pitchFamily="18" charset="-78"/>
                <a:cs typeface="Simplified Arabic" pitchFamily="18" charset="-78"/>
              </a:rPr>
              <a:t>برنامج كمبيوتر أو وسيلة إلكترونية أو آلية أخرى تستخدم بشكل مستقل لبدء إجراء أو الرد على السجلات الإلكترونية أو الأداء كليًا أو جزئيًا، دون مراجعة أو اتخاذ إجراء من </a:t>
            </a:r>
            <a:r>
              <a:rPr lang="ar-EG" dirty="0" smtClean="0">
                <a:solidFill>
                  <a:schemeClr val="bg1"/>
                </a:solidFill>
                <a:latin typeface="Simplified Arabic" pitchFamily="18" charset="-78"/>
                <a:cs typeface="Simplified Arabic" pitchFamily="18" charset="-78"/>
              </a:rPr>
              <a:t>قبل فرد.</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السجل الالكتروني هو أي سجل يتم إنشاؤه أو إرساله أو استقباله أو تخزينه بالوسائل الالكترونية.</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14724" y="562561"/>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179343"/>
    </mc:Choice>
    <mc:Fallback xmlns="">
      <p:transition spd="slow" advTm="17934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rPr>
              <a:t/>
            </a:r>
            <a:br>
              <a:rPr lang="ar-EG" dirty="0" smtClean="0">
                <a:solidFill>
                  <a:schemeClr val="bg1"/>
                </a:solidFill>
              </a:rPr>
            </a:br>
            <a:endParaRPr lang="en-US" dirty="0">
              <a:solidFill>
                <a:schemeClr val="bg1"/>
              </a:solidFill>
            </a:endParaRPr>
          </a:p>
        </p:txBody>
      </p:sp>
      <p:sp>
        <p:nvSpPr>
          <p:cNvPr id="3" name="عنصر نائب للمحتوى 2"/>
          <p:cNvSpPr>
            <a:spLocks noGrp="1"/>
          </p:cNvSpPr>
          <p:nvPr>
            <p:ph idx="1"/>
          </p:nvPr>
        </p:nvSpPr>
        <p:spPr>
          <a:xfrm>
            <a:off x="2002420" y="1898248"/>
            <a:ext cx="8102279" cy="3460830"/>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ومن الجدير بالذكر أن التفاعل بين شخص ونظام معلوماتي مؤتمت يُنتج بطبيعة الحال عقودا مؤتمته بصورة جزئية، أي من جانب النظام، حيث يعبر الشخص في المقابل عن إرادته بصورة طبيعية أو يتخذ الإجراءات اللازمة لتكوين العقد أو تنفيذه بصورة عادية بنفسه وليس عن طريق النظام المعلوماتي.</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144378"/>
    </mc:Choice>
    <mc:Fallback xmlns="">
      <p:transition spd="slow" advTm="14437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p>
        </p:txBody>
      </p:sp>
      <p:sp>
        <p:nvSpPr>
          <p:cNvPr id="3" name="عنصر نائب للمحتوى 2"/>
          <p:cNvSpPr>
            <a:spLocks noGrp="1"/>
          </p:cNvSpPr>
          <p:nvPr>
            <p:ph idx="1"/>
          </p:nvPr>
        </p:nvSpPr>
        <p:spPr>
          <a:xfrm>
            <a:off x="1967696" y="2002421"/>
            <a:ext cx="8339296" cy="3379808"/>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(ج)-التفاعل بين نظامين: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 هنا يقوم بالإجراءات اللازمة لتكوين العقد أو تنفيذه النظام المعلوماتي الخاص بكل طرف، ويطلق على هذه الصورة التعاقد المؤتمت الكلي، أي من الطرفين.</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41504" y="560508"/>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223205"/>
    </mc:Choice>
    <mc:Fallback xmlns="">
      <p:transition spd="slow" advTm="22320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solidFill>
                <a:schemeClr val="bg1"/>
              </a:solidFill>
            </a:endParaRPr>
          </a:p>
        </p:txBody>
      </p:sp>
      <p:sp>
        <p:nvSpPr>
          <p:cNvPr id="3" name="عنصر نائب للمحتوى 2"/>
          <p:cNvSpPr>
            <a:spLocks noGrp="1"/>
          </p:cNvSpPr>
          <p:nvPr>
            <p:ph idx="1"/>
          </p:nvPr>
        </p:nvSpPr>
        <p:spPr>
          <a:xfrm>
            <a:off x="1909822" y="1863524"/>
            <a:ext cx="7824487" cy="3565003"/>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(د)-تفاعل الأنظمة الذكية (سواء مع شخص أو مع نظام ذكي أو مؤتمت آخر):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هنا يجب أن نميز بين الأنظمة الذكية والأنظمة المؤتمتة، قد تحدثنا عن الأخيرة في النقطة السابقة ووضحنا معناها.</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622934" y="556857"/>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77586"/>
    </mc:Choice>
    <mc:Fallback xmlns="">
      <p:transition spd="slow" advTm="7758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a:lnSpc>
                <a:spcPct val="120000"/>
              </a:lnSpc>
              <a:spcBef>
                <a:spcPts val="0"/>
              </a:spcBef>
            </a:pPr>
            <a:endParaRPr lang="en-US" sz="3600" dirty="0">
              <a:solidFill>
                <a:schemeClr val="bg1"/>
              </a:solidFill>
            </a:endParaRPr>
          </a:p>
        </p:txBody>
      </p:sp>
      <p:sp>
        <p:nvSpPr>
          <p:cNvPr id="3" name="عنصر نائب للمحتوى 2"/>
          <p:cNvSpPr>
            <a:spLocks noGrp="1"/>
          </p:cNvSpPr>
          <p:nvPr>
            <p:ph idx="1"/>
          </p:nvPr>
        </p:nvSpPr>
        <p:spPr>
          <a:xfrm>
            <a:off x="2152890" y="1817226"/>
            <a:ext cx="7344198" cy="2801073"/>
          </a:xfrm>
        </p:spPr>
        <p:txBody>
          <a:bodyPr>
            <a:normAutofit/>
          </a:bodyPr>
          <a:lstStyle/>
          <a:p>
            <a:pPr marL="0" indent="0" algn="just" rtl="1">
              <a:lnSpc>
                <a:spcPct val="150000"/>
              </a:lnSpc>
              <a:buNone/>
            </a:pPr>
            <a:r>
              <a:rPr lang="ar-EG" dirty="0">
                <a:solidFill>
                  <a:schemeClr val="bg1"/>
                </a:solidFill>
                <a:latin typeface="Simplified Arabic" pitchFamily="18" charset="-78"/>
                <a:cs typeface="Simplified Arabic" pitchFamily="18" charset="-78"/>
              </a:rPr>
              <a:t>فالأنظمة </a:t>
            </a:r>
            <a:r>
              <a:rPr lang="ar-EG" dirty="0" smtClean="0">
                <a:solidFill>
                  <a:schemeClr val="bg1"/>
                </a:solidFill>
                <a:latin typeface="Simplified Arabic" pitchFamily="18" charset="-78"/>
                <a:cs typeface="Simplified Arabic" pitchFamily="18" charset="-78"/>
              </a:rPr>
              <a:t>المؤتمتة الآلية </a:t>
            </a:r>
            <a:r>
              <a:rPr lang="en-US" dirty="0">
                <a:solidFill>
                  <a:schemeClr val="bg1"/>
                </a:solidFill>
                <a:latin typeface="Simplified Arabic" pitchFamily="18" charset="-78"/>
                <a:cs typeface="Simplified Arabic" pitchFamily="18" charset="-78"/>
              </a:rPr>
              <a:t>Automated </a:t>
            </a:r>
            <a:r>
              <a:rPr lang="en-US" dirty="0" smtClean="0">
                <a:solidFill>
                  <a:schemeClr val="bg1"/>
                </a:solidFill>
                <a:latin typeface="Simplified Arabic" pitchFamily="18" charset="-78"/>
                <a:cs typeface="Simplified Arabic" pitchFamily="18" charset="-78"/>
              </a:rPr>
              <a:t>systems </a:t>
            </a:r>
            <a:r>
              <a:rPr lang="ar-EG" dirty="0" smtClean="0">
                <a:solidFill>
                  <a:schemeClr val="bg1"/>
                </a:solidFill>
                <a:latin typeface="Simplified Arabic" pitchFamily="18" charset="-78"/>
                <a:cs typeface="Simplified Arabic" pitchFamily="18" charset="-78"/>
              </a:rPr>
              <a:t> هي </a:t>
            </a:r>
            <a:r>
              <a:rPr lang="ar-EG" dirty="0">
                <a:solidFill>
                  <a:schemeClr val="bg1"/>
                </a:solidFill>
                <a:latin typeface="Simplified Arabic" pitchFamily="18" charset="-78"/>
                <a:cs typeface="Simplified Arabic" pitchFamily="18" charset="-78"/>
              </a:rPr>
              <a:t>تلك الأنظمة التي تقوم بالعمل المطلوب منها وتحقيق الأهداف المنوطة بها، بشكل تلقائي دون تدخل شخصي من </a:t>
            </a:r>
            <a:r>
              <a:rPr lang="ar-EG" dirty="0" smtClean="0">
                <a:solidFill>
                  <a:schemeClr val="bg1"/>
                </a:solidFill>
                <a:latin typeface="Simplified Arabic" pitchFamily="18" charset="-78"/>
                <a:cs typeface="Simplified Arabic" pitchFamily="18" charset="-78"/>
              </a:rPr>
              <a:t>مستخدمها</a:t>
            </a:r>
            <a:r>
              <a:rPr lang="ar-EG" dirty="0">
                <a:solidFill>
                  <a:schemeClr val="bg1"/>
                </a:solidFill>
                <a:latin typeface="Simplified Arabic" pitchFamily="18" charset="-78"/>
                <a:cs typeface="Simplified Arabic" pitchFamily="18" charset="-78"/>
              </a:rPr>
              <a:t>،</a:t>
            </a:r>
            <a:r>
              <a:rPr lang="ar-EG" dirty="0" smtClean="0">
                <a:solidFill>
                  <a:schemeClr val="bg1"/>
                </a:solidFill>
                <a:latin typeface="Simplified Arabic" pitchFamily="18" charset="-78"/>
                <a:cs typeface="Simplified Arabic" pitchFamily="18" charset="-78"/>
              </a:rPr>
              <a:t> </a:t>
            </a:r>
            <a:r>
              <a:rPr lang="ar-EG" dirty="0">
                <a:solidFill>
                  <a:schemeClr val="bg1"/>
                </a:solidFill>
                <a:latin typeface="Simplified Arabic" pitchFamily="18" charset="-78"/>
                <a:cs typeface="Simplified Arabic" pitchFamily="18" charset="-78"/>
              </a:rPr>
              <a:t>صاحبها أو من تعمل </a:t>
            </a:r>
            <a:r>
              <a:rPr lang="ar-EG" dirty="0" smtClean="0">
                <a:solidFill>
                  <a:schemeClr val="bg1"/>
                </a:solidFill>
                <a:latin typeface="Simplified Arabic" pitchFamily="18" charset="-78"/>
                <a:cs typeface="Simplified Arabic" pitchFamily="18" charset="-78"/>
              </a:rPr>
              <a:t>لصالحه</a:t>
            </a:r>
            <a:r>
              <a:rPr lang="en-US" dirty="0">
                <a:solidFill>
                  <a:schemeClr val="bg1"/>
                </a:solidFill>
                <a:latin typeface="Simplified Arabic" pitchFamily="18" charset="-78"/>
                <a:cs typeface="Simplified Arabic" pitchFamily="18" charset="-78"/>
              </a:rPr>
              <a:t>.</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34101" y="555584"/>
            <a:ext cx="2193342" cy="975925"/>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71486"/>
    </mc:Choice>
    <mc:Fallback xmlns="">
      <p:transition spd="slow" advTm="7148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782499" y="1805651"/>
            <a:ext cx="7928660" cy="3923817"/>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وبالتالي تتمتع الأنظمة المؤتمتة بصفة الآلية أو التشغيل الآلي </a:t>
            </a:r>
            <a:r>
              <a:rPr lang="en-US" dirty="0">
                <a:solidFill>
                  <a:schemeClr val="bg1"/>
                </a:solidFill>
                <a:latin typeface="Simplified Arabic" pitchFamily="18" charset="-78"/>
                <a:cs typeface="Simplified Arabic" pitchFamily="18" charset="-78"/>
              </a:rPr>
              <a:t>Automation </a:t>
            </a:r>
            <a:r>
              <a:rPr lang="ar-EG" dirty="0" smtClean="0">
                <a:solidFill>
                  <a:schemeClr val="bg1"/>
                </a:solidFill>
                <a:latin typeface="Simplified Arabic" pitchFamily="18" charset="-78"/>
                <a:cs typeface="Simplified Arabic" pitchFamily="18" charset="-78"/>
              </a:rPr>
              <a:t>، </a:t>
            </a:r>
            <a:r>
              <a:rPr lang="ar-EG" dirty="0" smtClean="0">
                <a:solidFill>
                  <a:schemeClr val="bg1"/>
                </a:solidFill>
                <a:latin typeface="Simplified Arabic" pitchFamily="18" charset="-78"/>
                <a:cs typeface="Simplified Arabic" pitchFamily="18" charset="-78"/>
              </a:rPr>
              <a:t>أما الأنظمة الذكية تتمتع بصفة الاستقلالية </a:t>
            </a:r>
            <a:r>
              <a:rPr lang="en-US" dirty="0" smtClean="0">
                <a:solidFill>
                  <a:schemeClr val="bg1"/>
                </a:solidFill>
                <a:latin typeface="Simplified Arabic" pitchFamily="18" charset="-78"/>
                <a:cs typeface="Simplified Arabic" pitchFamily="18" charset="-78"/>
              </a:rPr>
              <a:t>Autonomous</a:t>
            </a:r>
            <a:r>
              <a:rPr lang="ar-EG" dirty="0" smtClean="0">
                <a:solidFill>
                  <a:schemeClr val="bg1"/>
                </a:solidFill>
                <a:latin typeface="Simplified Arabic" pitchFamily="18" charset="-78"/>
                <a:cs typeface="Simplified Arabic" pitchFamily="18" charset="-78"/>
              </a:rPr>
              <a:t> وهي معنى </a:t>
            </a:r>
            <a:r>
              <a:rPr lang="ar-EG" dirty="0">
                <a:solidFill>
                  <a:schemeClr val="bg1"/>
                </a:solidFill>
                <a:latin typeface="Simplified Arabic" pitchFamily="18" charset="-78"/>
                <a:cs typeface="Simplified Arabic" pitchFamily="18" charset="-78"/>
              </a:rPr>
              <a:t>أبعد وأعمق من مجرد التشغيل الآلي أو التلقائي، وإن كانت </a:t>
            </a:r>
            <a:r>
              <a:rPr lang="ar-EG" dirty="0" smtClean="0">
                <a:solidFill>
                  <a:schemeClr val="bg1"/>
                </a:solidFill>
                <a:latin typeface="Simplified Arabic" pitchFamily="18" charset="-78"/>
                <a:cs typeface="Simplified Arabic" pitchFamily="18" charset="-78"/>
              </a:rPr>
              <a:t>تحمله بين </a:t>
            </a:r>
            <a:r>
              <a:rPr lang="ar-EG" dirty="0">
                <a:solidFill>
                  <a:schemeClr val="bg1"/>
                </a:solidFill>
                <a:latin typeface="Simplified Arabic" pitchFamily="18" charset="-78"/>
                <a:cs typeface="Simplified Arabic" pitchFamily="18" charset="-78"/>
              </a:rPr>
              <a:t>طياتها، بطبيعة الحال، كضرورة من ضرورات الذكاء الذي تتسم به تلك </a:t>
            </a:r>
            <a:r>
              <a:rPr lang="ar-EG" dirty="0" smtClean="0">
                <a:solidFill>
                  <a:schemeClr val="bg1"/>
                </a:solidFill>
                <a:latin typeface="Simplified Arabic" pitchFamily="18" charset="-78"/>
                <a:cs typeface="Simplified Arabic" pitchFamily="18" charset="-78"/>
              </a:rPr>
              <a:t>الأنظمة.</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22526" y="405114"/>
            <a:ext cx="2112320" cy="952775"/>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49892"/>
    </mc:Choice>
    <mc:Fallback xmlns="">
      <p:transition spd="slow" advTm="4989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59147"/>
            <a:ext cx="10515600" cy="1631542"/>
          </a:xfrm>
        </p:spPr>
        <p:txBody>
          <a:bodyPr>
            <a:noAutofit/>
          </a:bodyPr>
          <a:lstStyle/>
          <a:p>
            <a:pPr algn="ctr"/>
            <a:endParaRPr lang="en-US" sz="3600" dirty="0">
              <a:solidFill>
                <a:schemeClr val="bg1"/>
              </a:solidFill>
            </a:endParaRPr>
          </a:p>
        </p:txBody>
      </p:sp>
      <p:sp>
        <p:nvSpPr>
          <p:cNvPr id="3" name="عنصر نائب للمحتوى 2"/>
          <p:cNvSpPr>
            <a:spLocks noGrp="1"/>
          </p:cNvSpPr>
          <p:nvPr>
            <p:ph idx="1"/>
          </p:nvPr>
        </p:nvSpPr>
        <p:spPr>
          <a:xfrm>
            <a:off x="2118167" y="1794077"/>
            <a:ext cx="7176304" cy="3588151"/>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err="1" smtClean="0">
                <a:solidFill>
                  <a:schemeClr val="bg1"/>
                </a:solidFill>
                <a:latin typeface="Simplified Arabic" pitchFamily="18" charset="-78"/>
                <a:cs typeface="Simplified Arabic" pitchFamily="18" charset="-78"/>
              </a:rPr>
              <a:t>فهى</a:t>
            </a:r>
            <a:r>
              <a:rPr lang="ar-EG" dirty="0" smtClean="0">
                <a:solidFill>
                  <a:schemeClr val="bg1"/>
                </a:solidFill>
                <a:latin typeface="Simplified Arabic" pitchFamily="18" charset="-78"/>
                <a:cs typeface="Simplified Arabic" pitchFamily="18" charset="-78"/>
              </a:rPr>
              <a:t> </a:t>
            </a:r>
            <a:r>
              <a:rPr lang="ar-EG" dirty="0">
                <a:solidFill>
                  <a:schemeClr val="bg1"/>
                </a:solidFill>
                <a:latin typeface="Simplified Arabic" pitchFamily="18" charset="-78"/>
                <a:cs typeface="Simplified Arabic" pitchFamily="18" charset="-78"/>
              </a:rPr>
              <a:t>تقوم بالسلوك الذكي الذى لا يحتاج إلى برمجة حرفية أو صريحة سابقة، ومن ثم تتحقق النتيجة بقدر من </a:t>
            </a:r>
            <a:r>
              <a:rPr lang="ar-EG" dirty="0" smtClean="0">
                <a:solidFill>
                  <a:schemeClr val="bg1"/>
                </a:solidFill>
                <a:latin typeface="Simplified Arabic" pitchFamily="18" charset="-78"/>
                <a:cs typeface="Simplified Arabic" pitchFamily="18" charset="-78"/>
              </a:rPr>
              <a:t>الاستقلالية.</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7" y="92597"/>
            <a:ext cx="2383737" cy="813880"/>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44287"/>
    </mc:Choice>
    <mc:Fallback xmlns="">
      <p:transition spd="slow" advTm="4428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29741" y="1875100"/>
            <a:ext cx="8322198" cy="3773346"/>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ذلك أن سلوك </a:t>
            </a:r>
            <a:r>
              <a:rPr lang="ar-EG" dirty="0">
                <a:solidFill>
                  <a:schemeClr val="bg1"/>
                </a:solidFill>
                <a:latin typeface="Simplified Arabic" pitchFamily="18" charset="-78"/>
                <a:cs typeface="Simplified Arabic" pitchFamily="18" charset="-78"/>
              </a:rPr>
              <a:t>الأنظمة الذكية </a:t>
            </a:r>
            <a:r>
              <a:rPr lang="ar-EG" dirty="0" smtClean="0">
                <a:solidFill>
                  <a:schemeClr val="bg1"/>
                </a:solidFill>
                <a:latin typeface="Simplified Arabic" pitchFamily="18" charset="-78"/>
                <a:cs typeface="Simplified Arabic" pitchFamily="18" charset="-78"/>
              </a:rPr>
              <a:t>ليس </a:t>
            </a:r>
            <a:r>
              <a:rPr lang="ar-EG" dirty="0">
                <a:solidFill>
                  <a:schemeClr val="bg1"/>
                </a:solidFill>
                <a:latin typeface="Simplified Arabic" pitchFamily="18" charset="-78"/>
                <a:cs typeface="Simplified Arabic" pitchFamily="18" charset="-78"/>
              </a:rPr>
              <a:t>مجرد سلوك آلي محدد من قبل مبرمج </a:t>
            </a:r>
            <a:r>
              <a:rPr lang="ar-EG" dirty="0" smtClean="0">
                <a:solidFill>
                  <a:schemeClr val="bg1"/>
                </a:solidFill>
                <a:latin typeface="Simplified Arabic" pitchFamily="18" charset="-78"/>
                <a:cs typeface="Simplified Arabic" pitchFamily="18" charset="-78"/>
              </a:rPr>
              <a:t>النظام </a:t>
            </a:r>
            <a:r>
              <a:rPr lang="ar-EG" dirty="0">
                <a:solidFill>
                  <a:schemeClr val="bg1"/>
                </a:solidFill>
                <a:latin typeface="Simplified Arabic" pitchFamily="18" charset="-78"/>
                <a:cs typeface="Simplified Arabic" pitchFamily="18" charset="-78"/>
              </a:rPr>
              <a:t>لا يستطيع تجاوزه إلا عند حدوث </a:t>
            </a:r>
            <a:r>
              <a:rPr lang="ar-EG" dirty="0" smtClean="0">
                <a:solidFill>
                  <a:schemeClr val="bg1"/>
                </a:solidFill>
                <a:latin typeface="Simplified Arabic" pitchFamily="18" charset="-78"/>
                <a:cs typeface="Simplified Arabic" pitchFamily="18" charset="-78"/>
              </a:rPr>
              <a:t>الأخطاء </a:t>
            </a:r>
            <a:r>
              <a:rPr lang="ar-EG" dirty="0">
                <a:solidFill>
                  <a:schemeClr val="bg1"/>
                </a:solidFill>
                <a:latin typeface="Simplified Arabic" pitchFamily="18" charset="-78"/>
                <a:cs typeface="Simplified Arabic" pitchFamily="18" charset="-78"/>
              </a:rPr>
              <a:t>كما هو الحال في الأنظمة </a:t>
            </a:r>
            <a:r>
              <a:rPr lang="ar-EG" dirty="0" smtClean="0">
                <a:solidFill>
                  <a:schemeClr val="bg1"/>
                </a:solidFill>
                <a:latin typeface="Simplified Arabic" pitchFamily="18" charset="-78"/>
                <a:cs typeface="Simplified Arabic" pitchFamily="18" charset="-78"/>
              </a:rPr>
              <a:t>المؤتمتة، فهو يعمل بصورة مستقلة ويستجيب للأحداث التي لم يبرمج عليها ويتخذ القرارات الملاءمة في البيئة المتغيرة. </a:t>
            </a:r>
            <a:endParaRPr lang="en-US" dirty="0">
              <a:solidFill>
                <a:schemeClr val="bg1"/>
              </a:solidFill>
              <a:latin typeface="Simplified Arabic" pitchFamily="18" charset="-78"/>
              <a:cs typeface="Simplified Arabic" pitchFamily="18"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31</a:t>
            </a:fld>
            <a:endParaRPr lang="en-US"/>
          </a:p>
        </p:txBody>
      </p:sp>
      <p:pic>
        <p:nvPicPr>
          <p:cNvPr id="5"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53077" y="638433"/>
            <a:ext cx="2383737" cy="813880"/>
          </a:xfrm>
          <a:prstGeom prst="rect">
            <a:avLst/>
          </a:prstGeom>
        </p:spPr>
      </p:pic>
    </p:spTree>
    <p:extLst>
      <p:ext uri="{BB962C8B-B14F-4D97-AF65-F5344CB8AC3E}">
        <p14:creationId xmlns:p14="http://schemas.microsoft.com/office/powerpoint/2010/main" val="18935723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rPr>
              <a:t/>
            </a:r>
            <a:br>
              <a:rPr lang="ar-EG" dirty="0" smtClean="0">
                <a:solidFill>
                  <a:schemeClr val="bg1"/>
                </a:solidFill>
              </a:rPr>
            </a:br>
            <a:r>
              <a:rPr lang="ar-EG" dirty="0">
                <a:solidFill>
                  <a:schemeClr val="bg1"/>
                </a:solidFill>
              </a:rPr>
              <a:t/>
            </a:r>
            <a:br>
              <a:rPr lang="ar-EG" dirty="0">
                <a:solidFill>
                  <a:schemeClr val="bg1"/>
                </a:solidFill>
              </a:rPr>
            </a:br>
            <a:r>
              <a:rPr lang="ar-EG" dirty="0" smtClean="0">
                <a:solidFill>
                  <a:schemeClr val="bg1"/>
                </a:solidFill>
              </a:rPr>
              <a:t> </a:t>
            </a:r>
            <a:endParaRPr lang="en-US" dirty="0">
              <a:solidFill>
                <a:schemeClr val="bg1"/>
              </a:solidFill>
            </a:endParaRPr>
          </a:p>
        </p:txBody>
      </p:sp>
      <p:sp>
        <p:nvSpPr>
          <p:cNvPr id="3" name="عنصر نائب للمحتوى 2"/>
          <p:cNvSpPr>
            <a:spLocks noGrp="1"/>
          </p:cNvSpPr>
          <p:nvPr>
            <p:ph idx="1"/>
          </p:nvPr>
        </p:nvSpPr>
        <p:spPr>
          <a:xfrm>
            <a:off x="1504709" y="2106591"/>
            <a:ext cx="9410218" cy="4166885"/>
          </a:xfrm>
        </p:spPr>
        <p:txBody>
          <a:bodyPr>
            <a:normAutofit fontScale="92500"/>
          </a:bodyPr>
          <a:lstStyle/>
          <a:p>
            <a:pPr marL="0" indent="0" algn="just" rtl="1">
              <a:lnSpc>
                <a:spcPct val="150000"/>
              </a:lnSpc>
              <a:buNone/>
            </a:pPr>
            <a:r>
              <a:rPr lang="ar-EG" b="1" u="sng" dirty="0" smtClean="0">
                <a:solidFill>
                  <a:schemeClr val="bg1"/>
                </a:solidFill>
                <a:latin typeface="Simplified Arabic" pitchFamily="18" charset="-78"/>
                <a:cs typeface="Simplified Arabic" pitchFamily="18" charset="-78"/>
              </a:rPr>
              <a:t>3-العقد الإداري:</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العقد الإداري وفقا لما استقر عليه قضاء مجلس الدولة الفرنسي هو</a:t>
            </a:r>
            <a:r>
              <a:rPr lang="ar-EG" dirty="0">
                <a:solidFill>
                  <a:schemeClr val="bg1"/>
                </a:solidFill>
                <a:latin typeface="Simplified Arabic" pitchFamily="18" charset="-78"/>
                <a:cs typeface="Simplified Arabic" pitchFamily="18" charset="-78"/>
              </a:rPr>
              <a:t>: هو كل اتفاق يبرمه </a:t>
            </a:r>
            <a:r>
              <a:rPr lang="ar-EG" dirty="0" smtClean="0">
                <a:solidFill>
                  <a:schemeClr val="bg1"/>
                </a:solidFill>
                <a:latin typeface="Simplified Arabic" pitchFamily="18" charset="-78"/>
                <a:cs typeface="Simplified Arabic" pitchFamily="18" charset="-78"/>
              </a:rPr>
              <a:t>أحد الأشخاص </a:t>
            </a:r>
            <a:r>
              <a:rPr lang="ar-EG" dirty="0">
                <a:solidFill>
                  <a:schemeClr val="bg1"/>
                </a:solidFill>
                <a:latin typeface="Simplified Arabic" pitchFamily="18" charset="-78"/>
                <a:cs typeface="Simplified Arabic" pitchFamily="18" charset="-78"/>
              </a:rPr>
              <a:t>المعنوية العامة بغرض تسيير مرفق </a:t>
            </a:r>
            <a:r>
              <a:rPr lang="ar-EG" dirty="0" smtClean="0">
                <a:solidFill>
                  <a:schemeClr val="bg1"/>
                </a:solidFill>
                <a:latin typeface="Simplified Arabic" pitchFamily="18" charset="-78"/>
                <a:cs typeface="Simplified Arabic" pitchFamily="18" charset="-78"/>
              </a:rPr>
              <a:t>عـام، على </a:t>
            </a:r>
            <a:r>
              <a:rPr lang="ar-EG" dirty="0">
                <a:solidFill>
                  <a:schemeClr val="bg1"/>
                </a:solidFill>
                <a:latin typeface="Simplified Arabic" pitchFamily="18" charset="-78"/>
                <a:cs typeface="Simplified Arabic" pitchFamily="18" charset="-78"/>
              </a:rPr>
              <a:t>أن تظهر في الاتفاق نية الشخص المعنوي العام في الأخذ بوسائل </a:t>
            </a:r>
            <a:r>
              <a:rPr lang="ar-EG" dirty="0" smtClean="0">
                <a:solidFill>
                  <a:schemeClr val="bg1"/>
                </a:solidFill>
                <a:latin typeface="Simplified Arabic" pitchFamily="18" charset="-78"/>
                <a:cs typeface="Simplified Arabic" pitchFamily="18" charset="-78"/>
              </a:rPr>
              <a:t>وأحكام القانون </a:t>
            </a:r>
            <a:r>
              <a:rPr lang="ar-EG" dirty="0">
                <a:solidFill>
                  <a:schemeClr val="bg1"/>
                </a:solidFill>
                <a:latin typeface="Simplified Arabic" pitchFamily="18" charset="-78"/>
                <a:cs typeface="Simplified Arabic" pitchFamily="18" charset="-78"/>
              </a:rPr>
              <a:t>العام، إما بتضمين الاتفاق شروطاً غير مألوفـة فـي عقـود </a:t>
            </a:r>
            <a:r>
              <a:rPr lang="ar-EG" dirty="0" smtClean="0">
                <a:solidFill>
                  <a:schemeClr val="bg1"/>
                </a:solidFill>
                <a:latin typeface="Simplified Arabic" pitchFamily="18" charset="-78"/>
                <a:cs typeface="Simplified Arabic" pitchFamily="18" charset="-78"/>
              </a:rPr>
              <a:t>القـانون الخاص</a:t>
            </a:r>
            <a:r>
              <a:rPr lang="ar-EG" dirty="0">
                <a:solidFill>
                  <a:schemeClr val="bg1"/>
                </a:solidFill>
                <a:latin typeface="Simplified Arabic" pitchFamily="18" charset="-78"/>
                <a:cs typeface="Simplified Arabic" pitchFamily="18" charset="-78"/>
              </a:rPr>
              <a:t>، أو بالسماح للمتعاقد معها- وهو أحد أشـخاص القـانون الخـاص </a:t>
            </a:r>
            <a:r>
              <a:rPr lang="ar-EG" dirty="0" smtClean="0">
                <a:solidFill>
                  <a:schemeClr val="bg1"/>
                </a:solidFill>
                <a:latin typeface="Simplified Arabic" pitchFamily="18" charset="-78"/>
                <a:cs typeface="Simplified Arabic" pitchFamily="18" charset="-78"/>
              </a:rPr>
              <a:t>– بالاشتراك </a:t>
            </a:r>
            <a:r>
              <a:rPr lang="ar-EG" dirty="0">
                <a:solidFill>
                  <a:schemeClr val="bg1"/>
                </a:solidFill>
                <a:latin typeface="Simplified Arabic" pitchFamily="18" charset="-78"/>
                <a:cs typeface="Simplified Arabic" pitchFamily="18" charset="-78"/>
              </a:rPr>
              <a:t>مباشرة في تسيير المرفق العام".</a:t>
            </a:r>
            <a:r>
              <a:rPr lang="ar-EG" b="1" u="sng" dirty="0" smtClean="0">
                <a:solidFill>
                  <a:schemeClr val="bg1"/>
                </a:solidFill>
                <a:latin typeface="Simplified Arabic" pitchFamily="18" charset="-78"/>
                <a:cs typeface="Simplified Arabic" pitchFamily="18" charset="-78"/>
              </a:rPr>
              <a:t> </a:t>
            </a:r>
            <a:endParaRPr lang="ar-EG" b="1" u="sn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34643" y="729205"/>
            <a:ext cx="2009490" cy="987499"/>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104370"/>
    </mc:Choice>
    <mc:Fallback xmlns="">
      <p:transition spd="slow" advTm="10437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solidFill>
                <a:schemeClr val="bg1"/>
              </a:solidFill>
            </a:endParaRPr>
          </a:p>
        </p:txBody>
      </p:sp>
      <p:sp>
        <p:nvSpPr>
          <p:cNvPr id="3" name="عنصر نائب للمحتوى 2"/>
          <p:cNvSpPr>
            <a:spLocks noGrp="1"/>
          </p:cNvSpPr>
          <p:nvPr>
            <p:ph idx="1"/>
          </p:nvPr>
        </p:nvSpPr>
        <p:spPr>
          <a:xfrm>
            <a:off x="1632029" y="2095018"/>
            <a:ext cx="8542117" cy="3900668"/>
          </a:xfrm>
        </p:spPr>
        <p:txBody>
          <a:bodyPr>
            <a:normAutofit fontScale="92500"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وهو ذات المعنى الذي استقر عليه قضاء مجلس الدولة المصري أيضا.</a:t>
            </a:r>
          </a:p>
          <a:p>
            <a:pPr marL="0" indent="0" algn="just" rtl="1">
              <a:lnSpc>
                <a:spcPct val="150000"/>
              </a:lnSpc>
              <a:buNone/>
            </a:pPr>
            <a:r>
              <a:rPr lang="ar-EG" dirty="0">
                <a:solidFill>
                  <a:schemeClr val="bg1"/>
                </a:solidFill>
                <a:latin typeface="Simplified Arabic" pitchFamily="18" charset="-78"/>
                <a:cs typeface="Simplified Arabic" pitchFamily="18" charset="-78"/>
              </a:rPr>
              <a:t>ويعرفه بعض الفقه بأنه: "</a:t>
            </a:r>
            <a:r>
              <a:rPr lang="ar-EG" dirty="0" smtClean="0">
                <a:solidFill>
                  <a:schemeClr val="bg1"/>
                </a:solidFill>
                <a:latin typeface="Simplified Arabic" pitchFamily="18" charset="-78"/>
                <a:cs typeface="Simplified Arabic" pitchFamily="18" charset="-78"/>
              </a:rPr>
              <a:t>ذلك العقد الذي يبرمه </a:t>
            </a:r>
            <a:r>
              <a:rPr lang="ar-EG" dirty="0">
                <a:solidFill>
                  <a:schemeClr val="bg1"/>
                </a:solidFill>
                <a:latin typeface="Simplified Arabic" pitchFamily="18" charset="-78"/>
                <a:cs typeface="Simplified Arabic" pitchFamily="18" charset="-78"/>
              </a:rPr>
              <a:t>شخص معنوي عام بقصد تسيير مرفق عام أو تنظيمه، وتظهر فيه </a:t>
            </a:r>
            <a:r>
              <a:rPr lang="ar-EG" dirty="0" smtClean="0">
                <a:solidFill>
                  <a:schemeClr val="bg1"/>
                </a:solidFill>
                <a:latin typeface="Simplified Arabic" pitchFamily="18" charset="-78"/>
                <a:cs typeface="Simplified Arabic" pitchFamily="18" charset="-78"/>
              </a:rPr>
              <a:t>نيـة الإدارة </a:t>
            </a:r>
            <a:r>
              <a:rPr lang="ar-EG" dirty="0">
                <a:solidFill>
                  <a:schemeClr val="bg1"/>
                </a:solidFill>
                <a:latin typeface="Simplified Arabic" pitchFamily="18" charset="-78"/>
                <a:cs typeface="Simplified Arabic" pitchFamily="18" charset="-78"/>
              </a:rPr>
              <a:t>في الأخذ بأحكام القانون العام، وآية ذلك أن يتـضمن العقـد </a:t>
            </a:r>
            <a:r>
              <a:rPr lang="ar-EG" dirty="0" smtClean="0">
                <a:solidFill>
                  <a:schemeClr val="bg1"/>
                </a:solidFill>
                <a:latin typeface="Simplified Arabic" pitchFamily="18" charset="-78"/>
                <a:cs typeface="Simplified Arabic" pitchFamily="18" charset="-78"/>
              </a:rPr>
              <a:t>شـروطاً استثنائية </a:t>
            </a:r>
            <a:r>
              <a:rPr lang="ar-EG" dirty="0">
                <a:solidFill>
                  <a:schemeClr val="bg1"/>
                </a:solidFill>
                <a:latin typeface="Simplified Arabic" pitchFamily="18" charset="-78"/>
                <a:cs typeface="Simplified Arabic" pitchFamily="18" charset="-78"/>
              </a:rPr>
              <a:t>وغير مألوفة في القانون الخاص، أو </a:t>
            </a:r>
            <a:r>
              <a:rPr lang="ar-EG" dirty="0" smtClean="0">
                <a:solidFill>
                  <a:schemeClr val="bg1"/>
                </a:solidFill>
                <a:latin typeface="Simplified Arabic" pitchFamily="18" charset="-78"/>
                <a:cs typeface="Simplified Arabic" pitchFamily="18" charset="-78"/>
              </a:rPr>
              <a:t>أن يخول </a:t>
            </a:r>
            <a:r>
              <a:rPr lang="ar-EG" dirty="0">
                <a:solidFill>
                  <a:schemeClr val="bg1"/>
                </a:solidFill>
                <a:latin typeface="Simplified Arabic" pitchFamily="18" charset="-78"/>
                <a:cs typeface="Simplified Arabic" pitchFamily="18" charset="-78"/>
              </a:rPr>
              <a:t>المتعاقـد مـع </a:t>
            </a:r>
            <a:r>
              <a:rPr lang="ar-EG" dirty="0" smtClean="0">
                <a:solidFill>
                  <a:schemeClr val="bg1"/>
                </a:solidFill>
                <a:latin typeface="Simplified Arabic" pitchFamily="18" charset="-78"/>
                <a:cs typeface="Simplified Arabic" pitchFamily="18" charset="-78"/>
              </a:rPr>
              <a:t>الإدارة الاشتراك </a:t>
            </a:r>
            <a:r>
              <a:rPr lang="ar-EG" dirty="0">
                <a:solidFill>
                  <a:schemeClr val="bg1"/>
                </a:solidFill>
                <a:latin typeface="Simplified Arabic" pitchFamily="18" charset="-78"/>
                <a:cs typeface="Simplified Arabic" pitchFamily="18" charset="-78"/>
              </a:rPr>
              <a:t>مباشرة في تسيير المرفق العام".</a:t>
            </a: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u="sng" dirty="0" smtClean="0">
                <a:solidFill>
                  <a:schemeClr val="bg1"/>
                </a:solidFill>
                <a:latin typeface="Simplified Arabic" pitchFamily="18" charset="-78"/>
                <a:cs typeface="Simplified Arabic" pitchFamily="18" charset="-78"/>
              </a:rPr>
              <a:t> </a:t>
            </a:r>
            <a:endParaRPr lang="en-US" u="sng"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56308" y="613458"/>
            <a:ext cx="2383737" cy="779156"/>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133346"/>
    </mc:Choice>
    <mc:Fallback xmlns="">
      <p:transition spd="slow" advTm="13334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388962" y="1825625"/>
            <a:ext cx="9456516" cy="3683924"/>
          </a:xfrm>
        </p:spPr>
        <p:txBody>
          <a:bodyPr>
            <a:normAutofit/>
          </a:bodyPr>
          <a:lstStyle/>
          <a:p>
            <a:pPr marL="0" indent="0" algn="just" rtl="1">
              <a:lnSpc>
                <a:spcPct val="160000"/>
              </a:lnSpc>
              <a:buNone/>
            </a:pPr>
            <a:r>
              <a:rPr lang="ar-EG" dirty="0" smtClean="0">
                <a:solidFill>
                  <a:schemeClr val="bg1"/>
                </a:solidFill>
                <a:latin typeface="Simplified Arabic" pitchFamily="18" charset="-78"/>
                <a:cs typeface="Simplified Arabic" pitchFamily="18" charset="-78"/>
              </a:rPr>
              <a:t>ولا تعد الكتابة ركنا في العقد إلا إذا اشترط القانون ذلك، فالأصل هو الرضائية، وفي هذا الشأن قضت المحكمة الإدارية العليا في مصر: أن </a:t>
            </a:r>
            <a:r>
              <a:rPr lang="ar-EG" dirty="0">
                <a:solidFill>
                  <a:schemeClr val="bg1"/>
                </a:solidFill>
                <a:latin typeface="Simplified Arabic" pitchFamily="18" charset="-78"/>
                <a:cs typeface="Simplified Arabic" pitchFamily="18" charset="-78"/>
              </a:rPr>
              <a:t>عدم تحرير </a:t>
            </a:r>
            <a:r>
              <a:rPr lang="ar-EG" dirty="0" smtClean="0">
                <a:solidFill>
                  <a:schemeClr val="bg1"/>
                </a:solidFill>
                <a:latin typeface="Simplified Arabic" pitchFamily="18" charset="-78"/>
                <a:cs typeface="Simplified Arabic" pitchFamily="18" charset="-78"/>
              </a:rPr>
              <a:t>عقد إداري </a:t>
            </a:r>
            <a:r>
              <a:rPr lang="ar-EG" dirty="0">
                <a:solidFill>
                  <a:schemeClr val="bg1"/>
                </a:solidFill>
                <a:latin typeface="Simplified Arabic" pitchFamily="18" charset="-78"/>
                <a:cs typeface="Simplified Arabic" pitchFamily="18" charset="-78"/>
              </a:rPr>
              <a:t>لا يعني عدم وجود علاقة تعاقدية، لأن الوثائق المتبادلة بين </a:t>
            </a:r>
            <a:r>
              <a:rPr lang="ar-EG" dirty="0" smtClean="0">
                <a:solidFill>
                  <a:schemeClr val="bg1"/>
                </a:solidFill>
                <a:latin typeface="Simplified Arabic" pitchFamily="18" charset="-78"/>
                <a:cs typeface="Simplified Arabic" pitchFamily="18" charset="-78"/>
              </a:rPr>
              <a:t>الطـرفين، تدل </a:t>
            </a:r>
            <a:r>
              <a:rPr lang="ar-EG" dirty="0">
                <a:solidFill>
                  <a:schemeClr val="bg1"/>
                </a:solidFill>
                <a:latin typeface="Simplified Arabic" pitchFamily="18" charset="-78"/>
                <a:cs typeface="Simplified Arabic" pitchFamily="18" charset="-78"/>
              </a:rPr>
              <a:t>على قيام هذه الرابطة التعاقدية، حيث ان العقد المقدم من الشركة </a:t>
            </a:r>
            <a:r>
              <a:rPr lang="ar-EG" dirty="0" smtClean="0">
                <a:solidFill>
                  <a:schemeClr val="bg1"/>
                </a:solidFill>
                <a:latin typeface="Simplified Arabic" pitchFamily="18" charset="-78"/>
                <a:cs typeface="Simplified Arabic" pitchFamily="18" charset="-78"/>
              </a:rPr>
              <a:t>والشروط الواردة </a:t>
            </a:r>
            <a:r>
              <a:rPr lang="ar-EG" dirty="0">
                <a:solidFill>
                  <a:schemeClr val="bg1"/>
                </a:solidFill>
                <a:latin typeface="Simplified Arabic" pitchFamily="18" charset="-78"/>
                <a:cs typeface="Simplified Arabic" pitchFamily="18" charset="-78"/>
              </a:rPr>
              <a:t>في الاعتماد المستندي المفتوح </a:t>
            </a:r>
            <a:r>
              <a:rPr lang="ar-EG" dirty="0" smtClean="0">
                <a:solidFill>
                  <a:schemeClr val="bg1"/>
                </a:solidFill>
                <a:latin typeface="Simplified Arabic" pitchFamily="18" charset="-78"/>
                <a:cs typeface="Simplified Arabic" pitchFamily="18" charset="-78"/>
              </a:rPr>
              <a:t> لصالحها </a:t>
            </a:r>
            <a:r>
              <a:rPr lang="ar-EG" dirty="0">
                <a:solidFill>
                  <a:schemeClr val="bg1"/>
                </a:solidFill>
                <a:latin typeface="Simplified Arabic" pitchFamily="18" charset="-78"/>
                <a:cs typeface="Simplified Arabic" pitchFamily="18" charset="-78"/>
              </a:rPr>
              <a:t>تعتبر، بمثابة عقد إداري </a:t>
            </a:r>
            <a:r>
              <a:rPr lang="ar-EG" dirty="0" smtClean="0">
                <a:solidFill>
                  <a:schemeClr val="bg1"/>
                </a:solidFill>
                <a:latin typeface="Simplified Arabic" pitchFamily="18" charset="-78"/>
                <a:cs typeface="Simplified Arabic" pitchFamily="18" charset="-78"/>
              </a:rPr>
              <a:t>ملزم للطرفين.</a:t>
            </a:r>
            <a:endParaRPr lang="ar-EG" dirty="0">
              <a:solidFill>
                <a:schemeClr val="bg1"/>
              </a:solidFill>
              <a:latin typeface="Simplified Arabic" pitchFamily="18" charset="-78"/>
              <a:cs typeface="Simplified Arabic" pitchFamily="18"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34</a:t>
            </a:fld>
            <a:endParaRPr lang="en-US"/>
          </a:p>
        </p:txBody>
      </p:sp>
      <p:pic>
        <p:nvPicPr>
          <p:cNvPr id="5"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56308" y="613458"/>
            <a:ext cx="2383737" cy="779156"/>
          </a:xfrm>
          <a:prstGeom prst="rect">
            <a:avLst/>
          </a:prstGeom>
        </p:spPr>
      </p:pic>
    </p:spTree>
    <p:extLst>
      <p:ext uri="{BB962C8B-B14F-4D97-AF65-F5344CB8AC3E}">
        <p14:creationId xmlns:p14="http://schemas.microsoft.com/office/powerpoint/2010/main" val="18180946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245488" y="2060293"/>
            <a:ext cx="7118431" cy="3287211"/>
          </a:xfrm>
        </p:spPr>
        <p:txBody>
          <a:bodyPr/>
          <a:lstStyle/>
          <a:p>
            <a:pPr marL="0" lvl="0" indent="0" algn="just" rtl="1">
              <a:lnSpc>
                <a:spcPct val="150000"/>
              </a:lnSpc>
              <a:buNone/>
            </a:pPr>
            <a:r>
              <a:rPr lang="ar-EG" dirty="0" smtClean="0">
                <a:solidFill>
                  <a:schemeClr val="bg1"/>
                </a:solidFill>
              </a:rPr>
              <a:t>ولا يختلف العقد الإداري الالكتروني عن العقد الإداري التقليدي في جوهره، حيث يتركز الاختلاف بينهما فقط في وسيلة الإبرام أم التنفيذ، حيث يبرم العقد الإداري او ينفذ كليا أو جزئيا من خلال وسائل تقنية المعلومات والاتصالات.</a:t>
            </a:r>
            <a:endParaRPr lang="en-US" dirty="0">
              <a:solidFill>
                <a:schemeClr val="bg1"/>
              </a:solidFill>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2997" y="560508"/>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6074837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106592" y="1967696"/>
            <a:ext cx="7523546" cy="3634452"/>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لذا يعرف البعض العقد الإداري الالكتروني بأنه: العقد الذي يبرمه شخص معنوي عام بوسائل إلكترونية كليا أو جزئيا بقصد تسيير مرفق عام أو تنظيمه، وتظهر فيه نية الإدارة في الأخذ بأحكام القانون العام. </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524815" y="752355"/>
            <a:ext cx="2383737" cy="883327"/>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1322081625"/>
      </p:ext>
    </p:extLst>
  </p:cSld>
  <p:clrMapOvr>
    <a:masterClrMapping/>
  </p:clrMapOvr>
  <mc:AlternateContent xmlns:mc="http://schemas.openxmlformats.org/markup-compatibility/2006" xmlns:p14="http://schemas.microsoft.com/office/powerpoint/2010/main">
    <mc:Choice Requires="p14">
      <p:transition spd="slow" p14:dur="2000" advTm="142460"/>
    </mc:Choice>
    <mc:Fallback xmlns="">
      <p:transition spd="slow" advTm="14246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t/>
            </a:r>
            <a:br>
              <a:rPr lang="ar-EG" dirty="0" smtClean="0"/>
            </a:br>
            <a:r>
              <a:rPr lang="ar-EG" dirty="0" smtClean="0"/>
              <a:t/>
            </a:r>
            <a:br>
              <a:rPr lang="ar-EG" dirty="0" smtClean="0"/>
            </a:br>
            <a:r>
              <a:rPr lang="ar-EG" dirty="0" smtClean="0">
                <a:solidFill>
                  <a:schemeClr val="bg1"/>
                </a:solidFill>
              </a:rPr>
              <a:t>ثانيا: خصائص العقد الإداري الالكتروني</a:t>
            </a:r>
            <a:endParaRPr lang="en-US" dirty="0"/>
          </a:p>
        </p:txBody>
      </p:sp>
      <p:sp>
        <p:nvSpPr>
          <p:cNvPr id="3" name="عنصر نائب للمحتوى 2"/>
          <p:cNvSpPr>
            <a:spLocks noGrp="1"/>
          </p:cNvSpPr>
          <p:nvPr>
            <p:ph idx="1"/>
          </p:nvPr>
        </p:nvSpPr>
        <p:spPr>
          <a:xfrm>
            <a:off x="1909822" y="2060294"/>
            <a:ext cx="8171727" cy="3102015"/>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يتميز العقد الإداري بوجه عام بعدد من الخصائص التي تميزه عن عقود القانون الخاص، ويتميز بهذه الخصائص أيضا العقد الإداري الالكتروني، بالإضافة إلى أنه يبرم أو ينفذ كليا أو جزئيا بوسائل تقنية المعلومات والاتصالات (الطابع الرقمي).</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17006" y="509286"/>
            <a:ext cx="2383737" cy="871752"/>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540725073"/>
      </p:ext>
    </p:extLst>
  </p:cSld>
  <p:clrMapOvr>
    <a:masterClrMapping/>
  </p:clrMapOvr>
  <mc:AlternateContent xmlns:mc="http://schemas.openxmlformats.org/markup-compatibility/2006" xmlns:p14="http://schemas.microsoft.com/office/powerpoint/2010/main">
    <mc:Choice Requires="p14">
      <p:transition spd="slow" p14:dur="2000" advTm="54776"/>
    </mc:Choice>
    <mc:Fallback xmlns="">
      <p:transition spd="slow" advTm="5477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729205" y="1817225"/>
            <a:ext cx="9959751" cy="3981691"/>
          </a:xfrm>
        </p:spPr>
        <p:txBody>
          <a:bodyPr>
            <a:normAutofit fontScale="92500"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وهناك ثلاث خصائص أو عناصر تقليدية في العقود الإدارية العادية تميزها عن عقود القانون الخاص، وهي: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1-أن تكون الإدارة طرفا في العقد (شخص من أشخاص القانون العام)</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2-أن يتصل العقد بنشاط مرفق عام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3-أن يتضمن العقد شروطا استثنائية غير مألوفة في مجال القانون الخاص</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2200230455"/>
      </p:ext>
    </p:extLst>
  </p:cSld>
  <p:clrMapOvr>
    <a:masterClrMapping/>
  </p:clrMapOvr>
  <mc:AlternateContent xmlns:mc="http://schemas.openxmlformats.org/markup-compatibility/2006" xmlns:p14="http://schemas.microsoft.com/office/powerpoint/2010/main">
    <mc:Choice Requires="p14">
      <p:transition spd="slow" p14:dur="2000" advTm="135403"/>
    </mc:Choice>
    <mc:Fallback xmlns="">
      <p:transition spd="slow" advTm="13540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rPr>
              <a:t/>
            </a:r>
            <a:br>
              <a:rPr lang="ar-EG" dirty="0" smtClean="0">
                <a:solidFill>
                  <a:schemeClr val="bg1"/>
                </a:solidFill>
              </a:rPr>
            </a:br>
            <a:r>
              <a:rPr lang="ar-EG" dirty="0">
                <a:solidFill>
                  <a:schemeClr val="bg1"/>
                </a:solidFill>
              </a:rPr>
              <a:t/>
            </a:r>
            <a:br>
              <a:rPr lang="ar-EG" dirty="0">
                <a:solidFill>
                  <a:schemeClr val="bg1"/>
                </a:solidFill>
              </a:rPr>
            </a:br>
            <a:r>
              <a:rPr lang="ar-EG" dirty="0" smtClean="0">
                <a:solidFill>
                  <a:schemeClr val="bg1"/>
                </a:solidFill>
              </a:rPr>
              <a:t>1-أن </a:t>
            </a:r>
            <a:r>
              <a:rPr lang="ar-EG" dirty="0">
                <a:solidFill>
                  <a:schemeClr val="bg1"/>
                </a:solidFill>
              </a:rPr>
              <a:t>تكون الإدارة طرفا في العقد (شخص من أشخاص القانون العام)</a:t>
            </a:r>
          </a:p>
        </p:txBody>
      </p:sp>
      <p:sp>
        <p:nvSpPr>
          <p:cNvPr id="3" name="عنصر نائب للمحتوى 2"/>
          <p:cNvSpPr>
            <a:spLocks noGrp="1"/>
          </p:cNvSpPr>
          <p:nvPr>
            <p:ph idx="1"/>
          </p:nvPr>
        </p:nvSpPr>
        <p:spPr>
          <a:xfrm>
            <a:off x="1990846" y="2326511"/>
            <a:ext cx="7801336" cy="3044142"/>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لا يمكن أن يوصف عقد بأنه إداري إلا إذا كان أحد أطرافه على الأقل شخص من اشخاص القانون العام، الدولة، المحافظة أو غير ذلك من الأشخاص المعنوية العامة.</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01259" y="0"/>
            <a:ext cx="2158619" cy="84860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574295778"/>
      </p:ext>
    </p:extLst>
  </p:cSld>
  <p:clrMapOvr>
    <a:masterClrMapping/>
  </p:clrMapOvr>
  <mc:AlternateContent xmlns:mc="http://schemas.openxmlformats.org/markup-compatibility/2006" xmlns:p14="http://schemas.microsoft.com/office/powerpoint/2010/main">
    <mc:Choice Requires="p14">
      <p:transition spd="slow" p14:dur="2000" advTm="38952"/>
    </mc:Choice>
    <mc:Fallback xmlns="">
      <p:transition spd="slow" advTm="3895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29743" y="2025571"/>
            <a:ext cx="8264324" cy="3831220"/>
          </a:xfrm>
        </p:spPr>
        <p:txBody>
          <a:bodyPr>
            <a:normAutofit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وإذا لم يكن أحد أطراف العقد من أشخاص القانون العام فإنه يخضع للقانون الخاص.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لكن يشترط أن يبرم الشخص المعنوي العام العقد بوصفه سلطة عامة وليس شخص عادي، لأنه قد تختار الإدارة التخلي عن هذا الوصف وتتعامل على قدم المساواة مع الطرف الآخر، فهنا لا يقع العقد ضمن فئة العقود الإدارية.</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49848" y="625033"/>
            <a:ext cx="2123894" cy="975924"/>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3146024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88274"/>
            <a:ext cx="10515600" cy="1325563"/>
          </a:xfrm>
        </p:spPr>
        <p:txBody>
          <a:bodyPr/>
          <a:lstStyle/>
          <a:p>
            <a:endParaRPr lang="en-US" dirty="0"/>
          </a:p>
        </p:txBody>
      </p:sp>
      <p:sp>
        <p:nvSpPr>
          <p:cNvPr id="3" name="عنصر نائب للمحتوى 2"/>
          <p:cNvSpPr>
            <a:spLocks noGrp="1"/>
          </p:cNvSpPr>
          <p:nvPr>
            <p:ph idx="1"/>
          </p:nvPr>
        </p:nvSpPr>
        <p:spPr>
          <a:xfrm>
            <a:off x="2245489" y="2037143"/>
            <a:ext cx="7048982" cy="2858947"/>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كما يجب أن تستمر للشخص المعنوي العام هذه الصفة حتى نهاية العقد، وإلا تحول إلى عقد من عقود الخاص.</a:t>
            </a:r>
            <a:endParaRPr lang="ar-EG"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2666372089"/>
      </p:ext>
    </p:extLst>
  </p:cSld>
  <p:clrMapOvr>
    <a:masterClrMapping/>
  </p:clrMapOvr>
  <mc:AlternateContent xmlns:mc="http://schemas.openxmlformats.org/markup-compatibility/2006" xmlns:p14="http://schemas.microsoft.com/office/powerpoint/2010/main">
    <mc:Choice Requires="p14">
      <p:transition spd="slow" p14:dur="2000" advTm="44664"/>
    </mc:Choice>
    <mc:Fallback xmlns="">
      <p:transition spd="slow" advTm="4466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rPr>
              <a:t/>
            </a:r>
            <a:br>
              <a:rPr lang="ar-EG" dirty="0" smtClean="0">
                <a:solidFill>
                  <a:schemeClr val="bg1"/>
                </a:solidFill>
              </a:rPr>
            </a:br>
            <a:r>
              <a:rPr lang="ar-EG" dirty="0">
                <a:solidFill>
                  <a:schemeClr val="bg1"/>
                </a:solidFill>
              </a:rPr>
              <a:t/>
            </a:r>
            <a:br>
              <a:rPr lang="ar-EG" dirty="0">
                <a:solidFill>
                  <a:schemeClr val="bg1"/>
                </a:solidFill>
              </a:rPr>
            </a:br>
            <a:r>
              <a:rPr lang="ar-EG" dirty="0" smtClean="0">
                <a:solidFill>
                  <a:schemeClr val="bg1"/>
                </a:solidFill>
              </a:rPr>
              <a:t>2-أن يتصل العقد بنشاط مرفق عام</a:t>
            </a:r>
            <a:endParaRPr lang="en-US" dirty="0">
              <a:solidFill>
                <a:schemeClr val="bg1"/>
              </a:solidFill>
            </a:endParaRPr>
          </a:p>
        </p:txBody>
      </p:sp>
      <p:sp>
        <p:nvSpPr>
          <p:cNvPr id="3" name="عنصر نائب للمحتوى 2"/>
          <p:cNvSpPr>
            <a:spLocks noGrp="1"/>
          </p:cNvSpPr>
          <p:nvPr>
            <p:ph idx="1"/>
          </p:nvPr>
        </p:nvSpPr>
        <p:spPr>
          <a:xfrm>
            <a:off x="2581153" y="2048719"/>
            <a:ext cx="6915935" cy="2858947"/>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وفقا للمحكمة الإدارية العليا المصرية يحدث هذا الاتصال عندما يتعلق العقد بتنظيم المرفق العام أو تسييره بغية خدمة أغراضه وتحقيق احتياجاته.</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34100" y="417961"/>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135148755"/>
      </p:ext>
    </p:extLst>
  </p:cSld>
  <p:clrMapOvr>
    <a:masterClrMapping/>
  </p:clrMapOvr>
  <mc:AlternateContent xmlns:mc="http://schemas.openxmlformats.org/markup-compatibility/2006" xmlns:p14="http://schemas.microsoft.com/office/powerpoint/2010/main">
    <mc:Choice Requires="p14">
      <p:transition spd="slow" p14:dur="2000" advTm="80627"/>
    </mc:Choice>
    <mc:Fallback xmlns="">
      <p:transition spd="slow" advTm="8062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rPr>
              <a:t/>
            </a:r>
            <a:br>
              <a:rPr lang="ar-EG" dirty="0" smtClean="0">
                <a:solidFill>
                  <a:schemeClr val="bg1"/>
                </a:solidFill>
              </a:rPr>
            </a:br>
            <a:r>
              <a:rPr lang="ar-EG" dirty="0">
                <a:solidFill>
                  <a:schemeClr val="bg1"/>
                </a:solidFill>
              </a:rPr>
              <a:t/>
            </a:r>
            <a:br>
              <a:rPr lang="ar-EG" dirty="0">
                <a:solidFill>
                  <a:schemeClr val="bg1"/>
                </a:solidFill>
              </a:rPr>
            </a:br>
            <a:r>
              <a:rPr lang="ar-EG" dirty="0" smtClean="0">
                <a:solidFill>
                  <a:schemeClr val="bg1"/>
                </a:solidFill>
              </a:rPr>
              <a:t/>
            </a:r>
            <a:br>
              <a:rPr lang="ar-EG" dirty="0" smtClean="0">
                <a:solidFill>
                  <a:schemeClr val="bg1"/>
                </a:solidFill>
              </a:rPr>
            </a:br>
            <a:r>
              <a:rPr lang="ar-EG" dirty="0" smtClean="0">
                <a:solidFill>
                  <a:schemeClr val="bg1"/>
                </a:solidFill>
              </a:rPr>
              <a:t>3-أن </a:t>
            </a:r>
            <a:r>
              <a:rPr lang="ar-EG" dirty="0">
                <a:solidFill>
                  <a:schemeClr val="bg1"/>
                </a:solidFill>
              </a:rPr>
              <a:t>يتضمن العقد شروطا استثنائية غير مألوفة في مجال القانون الخاص</a:t>
            </a:r>
            <a:br>
              <a:rPr lang="ar-EG" dirty="0">
                <a:solidFill>
                  <a:schemeClr val="bg1"/>
                </a:solidFill>
              </a:rPr>
            </a:br>
            <a:r>
              <a:rPr lang="ar-EG" dirty="0">
                <a:solidFill>
                  <a:schemeClr val="bg1"/>
                </a:solidFill>
              </a:rPr>
              <a:t>                                                  </a:t>
            </a:r>
            <a:endParaRPr lang="en-US" dirty="0">
              <a:solidFill>
                <a:schemeClr val="bg1"/>
              </a:solidFill>
            </a:endParaRPr>
          </a:p>
        </p:txBody>
      </p:sp>
      <p:sp>
        <p:nvSpPr>
          <p:cNvPr id="3" name="عنصر نائب للمحتوى 2"/>
          <p:cNvSpPr>
            <a:spLocks noGrp="1"/>
          </p:cNvSpPr>
          <p:nvPr>
            <p:ph idx="1"/>
          </p:nvPr>
        </p:nvSpPr>
        <p:spPr>
          <a:xfrm>
            <a:off x="2338086" y="2419108"/>
            <a:ext cx="7581418" cy="3171463"/>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العنصر الجوهري الذي يميز العقد الإداري هو أخذ الإدارة بأساليب القانون العام وذلك بوضع شروط استثنائية في العقد غير مألوفة في عقود القانون الخاص.</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ومن الأمثلة على ذلك حق الإدارة في تعديل شروط العقد بإرادتها، </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73205" y="243068"/>
            <a:ext cx="2088643" cy="66130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2520766814"/>
      </p:ext>
    </p:extLst>
  </p:cSld>
  <p:clrMapOvr>
    <a:masterClrMapping/>
  </p:clrMapOvr>
  <mc:AlternateContent xmlns:mc="http://schemas.openxmlformats.org/markup-compatibility/2006" xmlns:p14="http://schemas.microsoft.com/office/powerpoint/2010/main">
    <mc:Choice Requires="p14">
      <p:transition spd="slow" p14:dur="2000" advTm="45334"/>
    </mc:Choice>
    <mc:Fallback xmlns="">
      <p:transition spd="slow" advTm="45334"/>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1944546" y="1979273"/>
            <a:ext cx="7558065" cy="2939968"/>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وحق الإدارة في الإشراف على تنفيذ العقد وكذلك الحق في وقف العقد مؤقتا أو فسخه بالإرادة المنفردة، وقد يعطي العقد للمتعاقد مع الإدارة بعض امتيازات السلطة العامة.</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47026" y="694481"/>
            <a:ext cx="2002625" cy="833704"/>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44</a:t>
            </a:fld>
            <a:endParaRPr lang="en-US"/>
          </a:p>
        </p:txBody>
      </p:sp>
    </p:spTree>
    <p:extLst>
      <p:ext uri="{BB962C8B-B14F-4D97-AF65-F5344CB8AC3E}">
        <p14:creationId xmlns:p14="http://schemas.microsoft.com/office/powerpoint/2010/main" val="1332169172"/>
      </p:ext>
    </p:extLst>
  </p:cSld>
  <p:clrMapOvr>
    <a:masterClrMapping/>
  </p:clrMapOvr>
  <mc:AlternateContent xmlns:mc="http://schemas.openxmlformats.org/markup-compatibility/2006" xmlns:p14="http://schemas.microsoft.com/office/powerpoint/2010/main">
    <mc:Choice Requires="p14">
      <p:transition spd="slow" p14:dur="2000" advTm="57389"/>
    </mc:Choice>
    <mc:Fallback xmlns="">
      <p:transition spd="slow" advTm="5738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rPr>
              <a:t>4-الطابع الرقمي</a:t>
            </a:r>
            <a:endParaRPr lang="en-US" dirty="0">
              <a:solidFill>
                <a:schemeClr val="bg1"/>
              </a:solidFill>
            </a:endParaRPr>
          </a:p>
        </p:txBody>
      </p:sp>
      <p:sp>
        <p:nvSpPr>
          <p:cNvPr id="3" name="عنصر نائب للمحتوى 2"/>
          <p:cNvSpPr>
            <a:spLocks noGrp="1"/>
          </p:cNvSpPr>
          <p:nvPr>
            <p:ph idx="1"/>
          </p:nvPr>
        </p:nvSpPr>
        <p:spPr>
          <a:xfrm>
            <a:off x="1770927" y="2176041"/>
            <a:ext cx="8287473" cy="2997843"/>
          </a:xfrm>
        </p:spPr>
        <p:txBody>
          <a:bodyPr/>
          <a:lstStyle/>
          <a:p>
            <a:pPr marL="0" indent="0" algn="just" rtl="1">
              <a:lnSpc>
                <a:spcPct val="150000"/>
              </a:lnSpc>
              <a:buNone/>
            </a:pPr>
            <a:r>
              <a:rPr lang="ar-EG" dirty="0" smtClean="0">
                <a:solidFill>
                  <a:schemeClr val="bg1"/>
                </a:solidFill>
              </a:rPr>
              <a:t>إن ما يميز العقد الإداري الالكتروني عن العقد الإداري التقليدي هو اعتماد الادارة في إبرام أو تنفيذ الأول على أساليب تكنولوجيا المعلومات والاتصالات.</a:t>
            </a:r>
            <a:endParaRPr lang="en-US" dirty="0">
              <a:solidFill>
                <a:schemeClr val="bg1"/>
              </a:solidFill>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45</a:t>
            </a:fld>
            <a:endParaRPr lang="en-US"/>
          </a:p>
        </p:txBody>
      </p:sp>
      <p:pic>
        <p:nvPicPr>
          <p:cNvPr id="5"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60081" y="462987"/>
            <a:ext cx="2183110" cy="938532"/>
          </a:xfrm>
          <a:prstGeom prst="rect">
            <a:avLst/>
          </a:prstGeom>
        </p:spPr>
      </p:pic>
    </p:spTree>
    <p:extLst>
      <p:ext uri="{BB962C8B-B14F-4D97-AF65-F5344CB8AC3E}">
        <p14:creationId xmlns:p14="http://schemas.microsoft.com/office/powerpoint/2010/main" val="37233615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10">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78262"/>
    </mc:Choice>
    <mc:Fallback xmlns="">
      <p:transition spd="slow" advTm="7826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7974</TotalTime>
  <Words>1664</Words>
  <Application>Microsoft Office PowerPoint</Application>
  <PresentationFormat>مخصص</PresentationFormat>
  <Paragraphs>139</Paragraphs>
  <Slides>46</Slides>
  <Notes>3</Notes>
  <HiddenSlides>0</HiddenSlides>
  <MMClips>0</MMClips>
  <ScaleCrop>false</ScaleCrop>
  <HeadingPairs>
    <vt:vector size="4" baseType="variant">
      <vt:variant>
        <vt:lpstr>نسق</vt:lpstr>
      </vt:variant>
      <vt:variant>
        <vt:i4>1</vt:i4>
      </vt:variant>
      <vt:variant>
        <vt:lpstr>عناوين الشرائح</vt:lpstr>
      </vt:variant>
      <vt:variant>
        <vt:i4>46</vt:i4>
      </vt:variant>
    </vt:vector>
  </HeadingPairs>
  <TitlesOfParts>
    <vt:vector size="47"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أولا: تعريف العقود الإدارية الالكترونية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vt:lpstr>
      <vt:lpstr>عرض تقديمي في PowerPoint</vt:lpstr>
      <vt:lpstr>عرض تقديمي في PowerPoint</vt:lpstr>
      <vt:lpstr>عرض تقديمي في PowerPoint</vt:lpstr>
      <vt:lpstr>عرض تقديمي في PowerPoint</vt:lpstr>
      <vt:lpstr>  ثانيا: خصائص العقد الإداري الالكتروني</vt:lpstr>
      <vt:lpstr>عرض تقديمي في PowerPoint</vt:lpstr>
      <vt:lpstr>  1-أن تكون الإدارة طرفا في العقد (شخص من أشخاص القانون العام)</vt:lpstr>
      <vt:lpstr>عرض تقديمي في PowerPoint</vt:lpstr>
      <vt:lpstr>عرض تقديمي في PowerPoint</vt:lpstr>
      <vt:lpstr>  2-أن يتصل العقد بنشاط مرفق عام</vt:lpstr>
      <vt:lpstr>   3-أن يتضمن العقد شروطا استثنائية غير مألوفة في مجال القانون الخاص                                                   </vt:lpstr>
      <vt:lpstr>عرض تقديمي في PowerPoint</vt:lpstr>
      <vt:lpstr>4-الطابع الرقمي</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DR-Nora</cp:lastModifiedBy>
  <cp:revision>1169</cp:revision>
  <dcterms:created xsi:type="dcterms:W3CDTF">2023-04-29T09:08:23Z</dcterms:created>
  <dcterms:modified xsi:type="dcterms:W3CDTF">2023-11-29T18:37:05Z</dcterms:modified>
</cp:coreProperties>
</file>