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326" r:id="rId2"/>
    <p:sldId id="329" r:id="rId3"/>
    <p:sldId id="330" r:id="rId4"/>
    <p:sldId id="331" r:id="rId5"/>
    <p:sldId id="332" r:id="rId6"/>
    <p:sldId id="333" r:id="rId7"/>
    <p:sldId id="334" r:id="rId8"/>
    <p:sldId id="335" r:id="rId9"/>
    <p:sldId id="336" r:id="rId10"/>
    <p:sldId id="337" r:id="rId11"/>
    <p:sldId id="338" r:id="rId12"/>
    <p:sldId id="339" r:id="rId13"/>
    <p:sldId id="340" r:id="rId14"/>
    <p:sldId id="341" r:id="rId15"/>
    <p:sldId id="342" r:id="rId16"/>
    <p:sldId id="343" r:id="rId17"/>
    <p:sldId id="344" r:id="rId18"/>
    <p:sldId id="345" r:id="rId19"/>
    <p:sldId id="346"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8" d="100"/>
          <a:sy n="78" d="100"/>
        </p:scale>
        <p:origin x="202" y="82"/>
      </p:cViewPr>
      <p:guideLst/>
    </p:cSldViewPr>
  </p:slideViewPr>
  <p:notesTextViewPr>
    <p:cViewPr>
      <p:scale>
        <a:sx n="1" d="1"/>
        <a:sy n="1" d="1"/>
      </p:scale>
      <p:origin x="0" y="0"/>
    </p:cViewPr>
  </p:notesTextViewPr>
  <p:sorterViewPr>
    <p:cViewPr>
      <p:scale>
        <a:sx n="100" d="100"/>
        <a:sy n="100" d="100"/>
      </p:scale>
      <p:origin x="0" y="-343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6/3/2023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a:t>
            </a:fld>
            <a:endParaRPr lang="en-US"/>
          </a:p>
        </p:txBody>
      </p:sp>
    </p:spTree>
    <p:extLst>
      <p:ext uri="{BB962C8B-B14F-4D97-AF65-F5344CB8AC3E}">
        <p14:creationId xmlns:p14="http://schemas.microsoft.com/office/powerpoint/2010/main" val="1859786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3</a:t>
            </a:fld>
            <a:endParaRPr lang="en-US"/>
          </a:p>
        </p:txBody>
      </p:sp>
    </p:spTree>
    <p:extLst>
      <p:ext uri="{BB962C8B-B14F-4D97-AF65-F5344CB8AC3E}">
        <p14:creationId xmlns:p14="http://schemas.microsoft.com/office/powerpoint/2010/main" val="42501114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a:t>
            </a:fld>
            <a:endParaRPr lang="en-US"/>
          </a:p>
        </p:txBody>
      </p:sp>
    </p:spTree>
    <p:extLst>
      <p:ext uri="{BB962C8B-B14F-4D97-AF65-F5344CB8AC3E}">
        <p14:creationId xmlns:p14="http://schemas.microsoft.com/office/powerpoint/2010/main" val="23970075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5</a:t>
            </a:fld>
            <a:endParaRPr lang="en-US"/>
          </a:p>
        </p:txBody>
      </p:sp>
    </p:spTree>
    <p:extLst>
      <p:ext uri="{BB962C8B-B14F-4D97-AF65-F5344CB8AC3E}">
        <p14:creationId xmlns:p14="http://schemas.microsoft.com/office/powerpoint/2010/main" val="32861823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6</a:t>
            </a:fld>
            <a:endParaRPr lang="en-US"/>
          </a:p>
        </p:txBody>
      </p:sp>
    </p:spTree>
    <p:extLst>
      <p:ext uri="{BB962C8B-B14F-4D97-AF65-F5344CB8AC3E}">
        <p14:creationId xmlns:p14="http://schemas.microsoft.com/office/powerpoint/2010/main" val="15759272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7</a:t>
            </a:fld>
            <a:endParaRPr lang="en-US"/>
          </a:p>
        </p:txBody>
      </p:sp>
    </p:spTree>
    <p:extLst>
      <p:ext uri="{BB962C8B-B14F-4D97-AF65-F5344CB8AC3E}">
        <p14:creationId xmlns:p14="http://schemas.microsoft.com/office/powerpoint/2010/main" val="23688853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8</a:t>
            </a:fld>
            <a:endParaRPr lang="en-US"/>
          </a:p>
        </p:txBody>
      </p:sp>
    </p:spTree>
    <p:extLst>
      <p:ext uri="{BB962C8B-B14F-4D97-AF65-F5344CB8AC3E}">
        <p14:creationId xmlns:p14="http://schemas.microsoft.com/office/powerpoint/2010/main" val="42627608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9</a:t>
            </a:fld>
            <a:endParaRPr lang="en-US"/>
          </a:p>
        </p:txBody>
      </p:sp>
    </p:spTree>
    <p:extLst>
      <p:ext uri="{BB962C8B-B14F-4D97-AF65-F5344CB8AC3E}">
        <p14:creationId xmlns:p14="http://schemas.microsoft.com/office/powerpoint/2010/main" val="18499363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10</a:t>
            </a:fld>
            <a:endParaRPr lang="en-US"/>
          </a:p>
        </p:txBody>
      </p:sp>
    </p:spTree>
    <p:extLst>
      <p:ext uri="{BB962C8B-B14F-4D97-AF65-F5344CB8AC3E}">
        <p14:creationId xmlns:p14="http://schemas.microsoft.com/office/powerpoint/2010/main" val="2185457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11</a:t>
            </a:fld>
            <a:endParaRPr lang="en-US"/>
          </a:p>
        </p:txBody>
      </p:sp>
    </p:spTree>
    <p:extLst>
      <p:ext uri="{BB962C8B-B14F-4D97-AF65-F5344CB8AC3E}">
        <p14:creationId xmlns:p14="http://schemas.microsoft.com/office/powerpoint/2010/main" val="20330346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12</a:t>
            </a:fld>
            <a:endParaRPr lang="en-US"/>
          </a:p>
        </p:txBody>
      </p:sp>
    </p:spTree>
    <p:extLst>
      <p:ext uri="{BB962C8B-B14F-4D97-AF65-F5344CB8AC3E}">
        <p14:creationId xmlns:p14="http://schemas.microsoft.com/office/powerpoint/2010/main" val="36752944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13</a:t>
            </a:fld>
            <a:endParaRPr lang="en-US"/>
          </a:p>
        </p:txBody>
      </p:sp>
    </p:spTree>
    <p:extLst>
      <p:ext uri="{BB962C8B-B14F-4D97-AF65-F5344CB8AC3E}">
        <p14:creationId xmlns:p14="http://schemas.microsoft.com/office/powerpoint/2010/main" val="15678926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14</a:t>
            </a:fld>
            <a:endParaRPr lang="en-US"/>
          </a:p>
        </p:txBody>
      </p:sp>
    </p:spTree>
    <p:extLst>
      <p:ext uri="{BB962C8B-B14F-4D97-AF65-F5344CB8AC3E}">
        <p14:creationId xmlns:p14="http://schemas.microsoft.com/office/powerpoint/2010/main" val="27831599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15</a:t>
            </a:fld>
            <a:endParaRPr lang="en-US"/>
          </a:p>
        </p:txBody>
      </p:sp>
    </p:spTree>
    <p:extLst>
      <p:ext uri="{BB962C8B-B14F-4D97-AF65-F5344CB8AC3E}">
        <p14:creationId xmlns:p14="http://schemas.microsoft.com/office/powerpoint/2010/main" val="23771895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16</a:t>
            </a:fld>
            <a:endParaRPr lang="en-US"/>
          </a:p>
        </p:txBody>
      </p:sp>
    </p:spTree>
    <p:extLst>
      <p:ext uri="{BB962C8B-B14F-4D97-AF65-F5344CB8AC3E}">
        <p14:creationId xmlns:p14="http://schemas.microsoft.com/office/powerpoint/2010/main" val="15998737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17</a:t>
            </a:fld>
            <a:endParaRPr lang="en-US"/>
          </a:p>
        </p:txBody>
      </p:sp>
    </p:spTree>
    <p:extLst>
      <p:ext uri="{BB962C8B-B14F-4D97-AF65-F5344CB8AC3E}">
        <p14:creationId xmlns:p14="http://schemas.microsoft.com/office/powerpoint/2010/main" val="19153416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18</a:t>
            </a:fld>
            <a:endParaRPr lang="en-US"/>
          </a:p>
        </p:txBody>
      </p:sp>
    </p:spTree>
    <p:extLst>
      <p:ext uri="{BB962C8B-B14F-4D97-AF65-F5344CB8AC3E}">
        <p14:creationId xmlns:p14="http://schemas.microsoft.com/office/powerpoint/2010/main" val="30814670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19</a:t>
            </a:fld>
            <a:endParaRPr lang="en-US"/>
          </a:p>
        </p:txBody>
      </p:sp>
    </p:spTree>
    <p:extLst>
      <p:ext uri="{BB962C8B-B14F-4D97-AF65-F5344CB8AC3E}">
        <p14:creationId xmlns:p14="http://schemas.microsoft.com/office/powerpoint/2010/main" val="4633232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6/3/2023</a:t>
            </a:fld>
            <a:endParaRPr lang="en-US"/>
          </a:p>
        </p:txBody>
      </p:sp>
      <p:sp>
        <p:nvSpPr>
          <p:cNvPr id="5" name="Footer Placeholder 4">
            <a:extLst>
              <a:ext uri="{FF2B5EF4-FFF2-40B4-BE49-F238E27FC236}">
                <a16:creationId xmlns=""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6/3/2023</a:t>
            </a:fld>
            <a:endParaRPr lang="en-US"/>
          </a:p>
        </p:txBody>
      </p:sp>
      <p:sp>
        <p:nvSpPr>
          <p:cNvPr id="5" name="Footer Placeholder 4">
            <a:extLst>
              <a:ext uri="{FF2B5EF4-FFF2-40B4-BE49-F238E27FC236}">
                <a16:creationId xmlns=""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6/3/2023</a:t>
            </a:fld>
            <a:endParaRPr lang="en-US"/>
          </a:p>
        </p:txBody>
      </p:sp>
      <p:sp>
        <p:nvSpPr>
          <p:cNvPr id="5" name="Footer Placeholder 4">
            <a:extLst>
              <a:ext uri="{FF2B5EF4-FFF2-40B4-BE49-F238E27FC236}">
                <a16:creationId xmlns=""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6/3/2023</a:t>
            </a:fld>
            <a:endParaRPr lang="en-US"/>
          </a:p>
        </p:txBody>
      </p:sp>
      <p:sp>
        <p:nvSpPr>
          <p:cNvPr id="6" name="Footer Placeholder 5">
            <a:extLst>
              <a:ext uri="{FF2B5EF4-FFF2-40B4-BE49-F238E27FC236}">
                <a16:creationId xmlns=""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6/3/2023</a:t>
            </a:fld>
            <a:endParaRPr lang="en-US"/>
          </a:p>
        </p:txBody>
      </p:sp>
      <p:sp>
        <p:nvSpPr>
          <p:cNvPr id="8" name="Footer Placeholder 7">
            <a:extLst>
              <a:ext uri="{FF2B5EF4-FFF2-40B4-BE49-F238E27FC236}">
                <a16:creationId xmlns=""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6/3/2023</a:t>
            </a:fld>
            <a:endParaRPr lang="en-US"/>
          </a:p>
        </p:txBody>
      </p:sp>
      <p:sp>
        <p:nvSpPr>
          <p:cNvPr id="4" name="Footer Placeholder 3">
            <a:extLst>
              <a:ext uri="{FF2B5EF4-FFF2-40B4-BE49-F238E27FC236}">
                <a16:creationId xmlns=""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6/3/2023</a:t>
            </a:fld>
            <a:endParaRPr lang="en-US"/>
          </a:p>
        </p:txBody>
      </p:sp>
      <p:sp>
        <p:nvSpPr>
          <p:cNvPr id="3" name="Footer Placeholder 2">
            <a:extLst>
              <a:ext uri="{FF2B5EF4-FFF2-40B4-BE49-F238E27FC236}">
                <a16:creationId xmlns=""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6/3/2023</a:t>
            </a:fld>
            <a:endParaRPr lang="en-US"/>
          </a:p>
        </p:txBody>
      </p:sp>
      <p:sp>
        <p:nvSpPr>
          <p:cNvPr id="6" name="Footer Placeholder 5">
            <a:extLst>
              <a:ext uri="{FF2B5EF4-FFF2-40B4-BE49-F238E27FC236}">
                <a16:creationId xmlns=""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6/3/2023</a:t>
            </a:fld>
            <a:endParaRPr lang="en-US"/>
          </a:p>
        </p:txBody>
      </p:sp>
      <p:sp>
        <p:nvSpPr>
          <p:cNvPr id="6" name="Footer Placeholder 5">
            <a:extLst>
              <a:ext uri="{FF2B5EF4-FFF2-40B4-BE49-F238E27FC236}">
                <a16:creationId xmlns=""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6/3/2023</a:t>
            </a:fld>
            <a:endParaRPr lang="en-US"/>
          </a:p>
        </p:txBody>
      </p:sp>
      <p:sp>
        <p:nvSpPr>
          <p:cNvPr id="5" name="Footer Placeholder 4">
            <a:extLst>
              <a:ext uri="{FF2B5EF4-FFF2-40B4-BE49-F238E27FC236}">
                <a16:creationId xmlns=""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6/3/2023</a:t>
            </a:fld>
            <a:endParaRPr lang="en-US"/>
          </a:p>
        </p:txBody>
      </p:sp>
      <p:sp>
        <p:nvSpPr>
          <p:cNvPr id="5" name="Footer Placeholder 4">
            <a:extLst>
              <a:ext uri="{FF2B5EF4-FFF2-40B4-BE49-F238E27FC236}">
                <a16:creationId xmlns=""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6/3/2023</a:t>
            </a:fld>
            <a:endParaRPr lang="en-US"/>
          </a:p>
        </p:txBody>
      </p:sp>
      <p:sp>
        <p:nvSpPr>
          <p:cNvPr id="5" name="Footer Placeholder 4">
            <a:extLst>
              <a:ext uri="{FF2B5EF4-FFF2-40B4-BE49-F238E27FC236}">
                <a16:creationId xmlns=""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7.sv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7.sv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7.sv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7.sv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5142271" y="1402743"/>
            <a:ext cx="6127922" cy="2185214"/>
          </a:xfrm>
          <a:prstGeom prst="rect">
            <a:avLst/>
          </a:prstGeom>
          <a:noFill/>
        </p:spPr>
        <p:txBody>
          <a:bodyPr wrap="square" rtlCol="0">
            <a:spAutoFit/>
          </a:bodyPr>
          <a:lstStyle/>
          <a:p>
            <a:pPr algn="ctr"/>
            <a:r>
              <a:rPr lang="en-US" sz="3200" b="1" dirty="0">
                <a:solidFill>
                  <a:srgbClr val="00B050"/>
                </a:solidFill>
              </a:rPr>
              <a:t>Secure Operating System</a:t>
            </a:r>
            <a:br>
              <a:rPr lang="en-US" sz="3200" b="1" dirty="0">
                <a:solidFill>
                  <a:srgbClr val="00B050"/>
                </a:solidFill>
              </a:rPr>
            </a:br>
            <a:r>
              <a:rPr lang="en-US" sz="3200" b="1" dirty="0">
                <a:solidFill>
                  <a:srgbClr val="00B050"/>
                </a:solidFill>
              </a:rPr>
              <a:t>Master of Science in Cybersecurity </a:t>
            </a:r>
            <a:r>
              <a:rPr lang="en-US" sz="3200" dirty="0">
                <a:solidFill>
                  <a:srgbClr val="00B050"/>
                </a:solidFill>
              </a:rPr>
              <a:t/>
            </a:r>
            <a:br>
              <a:rPr lang="en-US" sz="3200" dirty="0">
                <a:solidFill>
                  <a:srgbClr val="00B050"/>
                </a:solidFill>
              </a:rPr>
            </a:br>
            <a:r>
              <a:rPr lang="en-US" sz="3600" dirty="0" smtClean="0">
                <a:solidFill>
                  <a:srgbClr val="FFC000"/>
                </a:solidFill>
                <a:effectLst>
                  <a:outerShdw blurRad="38100" dist="38100" dir="2700000" algn="tl">
                    <a:srgbClr val="000000">
                      <a:alpha val="43137"/>
                    </a:srgbClr>
                  </a:outerShdw>
                </a:effectLst>
              </a:rPr>
              <a:t>Orientation </a:t>
            </a:r>
            <a:r>
              <a:rPr lang="en-US" sz="3600" dirty="0">
                <a:solidFill>
                  <a:srgbClr val="FFC000"/>
                </a:solidFill>
                <a:effectLst>
                  <a:outerShdw blurRad="38100" dist="38100" dir="2700000" algn="tl">
                    <a:srgbClr val="000000">
                      <a:alpha val="43137"/>
                    </a:srgbClr>
                  </a:outerShdw>
                </a:effectLst>
              </a:rPr>
              <a:t>show</a:t>
            </a:r>
            <a:br>
              <a:rPr lang="en-US" sz="3600" dirty="0">
                <a:solidFill>
                  <a:srgbClr val="FFC000"/>
                </a:solidFill>
                <a:effectLst>
                  <a:outerShdw blurRad="38100" dist="38100" dir="2700000" algn="tl">
                    <a:srgbClr val="000000">
                      <a:alpha val="43137"/>
                    </a:srgbClr>
                  </a:outerShdw>
                </a:effectLst>
              </a:rPr>
            </a:br>
            <a:r>
              <a:rPr lang="ar-YE" sz="3600" dirty="0">
                <a:solidFill>
                  <a:srgbClr val="FFC000"/>
                </a:solidFill>
                <a:effectLst>
                  <a:outerShdw blurRad="38100" dist="38100" dir="2700000" algn="tl">
                    <a:srgbClr val="000000">
                      <a:alpha val="43137"/>
                    </a:srgbClr>
                  </a:outerShdw>
                </a:effectLst>
              </a:rPr>
              <a:t>عرض </a:t>
            </a:r>
            <a:r>
              <a:rPr lang="ar-YE" sz="3600" dirty="0" smtClean="0">
                <a:solidFill>
                  <a:srgbClr val="FFC000"/>
                </a:solidFill>
                <a:effectLst>
                  <a:outerShdw blurRad="38100" dist="38100" dir="2700000" algn="tl">
                    <a:srgbClr val="000000">
                      <a:alpha val="43137"/>
                    </a:srgbClr>
                  </a:outerShdw>
                </a:effectLst>
              </a:rPr>
              <a:t>توجيه</a:t>
            </a:r>
            <a:r>
              <a:rPr lang="ar-EG" sz="3600" dirty="0" smtClean="0">
                <a:solidFill>
                  <a:srgbClr val="FFC000"/>
                </a:solidFill>
                <a:effectLst>
                  <a:outerShdw blurRad="38100" dist="38100" dir="2700000" algn="tl">
                    <a:srgbClr val="000000">
                      <a:alpha val="43137"/>
                    </a:srgbClr>
                  </a:outerShdw>
                </a:effectLst>
              </a:rPr>
              <a:t>ى</a:t>
            </a:r>
            <a:r>
              <a:rPr lang="en-US" sz="3600" dirty="0" smtClean="0">
                <a:solidFill>
                  <a:srgbClr val="FFC000"/>
                </a:solidFill>
                <a:effectLst>
                  <a:outerShdw blurRad="38100" dist="38100" dir="2700000" algn="tl">
                    <a:srgbClr val="000000">
                      <a:alpha val="43137"/>
                    </a:srgbClr>
                  </a:outerShdw>
                </a:effectLst>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236307" y="4689762"/>
            <a:ext cx="491786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0 -  Overview</a:t>
            </a: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681558" y="3849159"/>
            <a:ext cx="6891009" cy="523220"/>
          </a:xfrm>
          <a:prstGeom prst="rect">
            <a:avLst/>
          </a:prstGeom>
          <a:noFill/>
        </p:spPr>
        <p:txBody>
          <a:bodyPr wrap="square" rtlCol="0">
            <a:spAutoFit/>
          </a:bodyPr>
          <a:lstStyle/>
          <a:p>
            <a:pPr algn="ctr"/>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Dr. Eng. </a:t>
            </a:r>
            <a:r>
              <a:rPr lang="ar-EG" sz="2800" b="1" dirty="0">
                <a:solidFill>
                  <a:schemeClr val="accent4">
                    <a:lumMod val="60000"/>
                    <a:lumOff val="40000"/>
                  </a:schemeClr>
                </a:solidFill>
                <a:latin typeface="Times New Roman" panose="02020603050405020304" pitchFamily="18" charset="0"/>
                <a:cs typeface="Times New Roman" panose="02020603050405020304" pitchFamily="18" charset="0"/>
              </a:rPr>
              <a:t>:</a:t>
            </a:r>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 </a:t>
            </a:r>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Hesham </a:t>
            </a:r>
            <a:r>
              <a:rPr lang="en-US" sz="2800" b="1" dirty="0" err="1">
                <a:solidFill>
                  <a:schemeClr val="accent4">
                    <a:lumMod val="60000"/>
                    <a:lumOff val="40000"/>
                  </a:schemeClr>
                </a:solidFill>
                <a:latin typeface="Times New Roman" panose="02020603050405020304" pitchFamily="18" charset="0"/>
                <a:cs typeface="Times New Roman" panose="02020603050405020304" pitchFamily="18" charset="0"/>
              </a:rPr>
              <a:t>Abou</a:t>
            </a:r>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 </a:t>
            </a:r>
            <a:r>
              <a:rPr lang="en-US" sz="2800" b="1" dirty="0" err="1" smtClean="0">
                <a:solidFill>
                  <a:schemeClr val="accent4">
                    <a:lumMod val="60000"/>
                    <a:lumOff val="40000"/>
                  </a:schemeClr>
                </a:solidFill>
                <a:latin typeface="Times New Roman" panose="02020603050405020304" pitchFamily="18" charset="0"/>
                <a:cs typeface="Times New Roman" panose="02020603050405020304" pitchFamily="18" charset="0"/>
              </a:rPr>
              <a:t>Elfetouh</a:t>
            </a:r>
            <a:r>
              <a:rPr lang="ar-EG" sz="2800" b="1" dirty="0" smtClean="0">
                <a:solidFill>
                  <a:schemeClr val="accent4">
                    <a:lumMod val="60000"/>
                    <a:lumOff val="40000"/>
                  </a:schemeClr>
                </a:solidFill>
                <a:latin typeface="Times New Roman" panose="02020603050405020304" pitchFamily="18" charset="0"/>
                <a:cs typeface="Times New Roman" panose="02020603050405020304" pitchFamily="18" charset="0"/>
              </a:rPr>
              <a:t> </a:t>
            </a:r>
            <a:r>
              <a:rPr lang="en-US" sz="2800" b="1" dirty="0" smtClean="0">
                <a:solidFill>
                  <a:schemeClr val="accent4">
                    <a:lumMod val="60000"/>
                    <a:lumOff val="40000"/>
                  </a:schemeClr>
                </a:solidFill>
                <a:latin typeface="Times New Roman" panose="02020603050405020304" pitchFamily="18" charset="0"/>
                <a:cs typeface="Times New Roman" panose="02020603050405020304" pitchFamily="18" charset="0"/>
              </a:rPr>
              <a:t> Salman</a:t>
            </a:r>
            <a:endPar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 xmlns:a16="http://schemas.microsoft.com/office/drawing/2014/main" id="{E5E2D01B-0E78-027F-160A-F532D98C46A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5056" y="4910013"/>
            <a:ext cx="3798791" cy="2708741"/>
          </a:xfrm>
          <a:prstGeom prst="rect">
            <a:avLst/>
          </a:prstGeom>
        </p:spPr>
      </p:pic>
      <p:pic>
        <p:nvPicPr>
          <p:cNvPr id="11" name="Picture 10">
            <a:extLst>
              <a:ext uri="{FF2B5EF4-FFF2-40B4-BE49-F238E27FC236}">
                <a16:creationId xmlns="" xmlns:a16="http://schemas.microsoft.com/office/drawing/2014/main" id="{3997DA2A-1886-F527-AEBC-CAB72313494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pPr marL="0" indent="0" algn="ctr" rtl="1">
              <a:lnSpc>
                <a:spcPct val="107000"/>
              </a:lnSpc>
              <a:spcBef>
                <a:spcPts val="0"/>
              </a:spcBef>
              <a:spcAft>
                <a:spcPts val="800"/>
              </a:spcAft>
              <a:buNone/>
            </a:pPr>
            <a:r>
              <a:rPr lang="ar-EG" sz="2400" b="1" dirty="0">
                <a:ln w="10160" cap="flat" cmpd="sng" algn="ctr">
                  <a:solidFill>
                    <a:srgbClr val="5B9BD5"/>
                  </a:solidFill>
                  <a:prstDash val="solid"/>
                  <a:round/>
                </a:ln>
                <a:solidFill>
                  <a:srgbClr val="0070C0"/>
                </a:solidFill>
                <a:latin typeface="Calibri" panose="020F0502020204030204" pitchFamily="34" charset="0"/>
              </a:rPr>
              <a:t>بسم الله الرحمن الرحيم</a:t>
            </a:r>
            <a:endParaRPr lang="en-US" sz="2400" b="1" dirty="0">
              <a:ln w="10160" cap="flat" cmpd="sng" algn="ctr">
                <a:solidFill>
                  <a:srgbClr val="5B9BD5"/>
                </a:solidFill>
                <a:prstDash val="solid"/>
                <a:round/>
              </a:ln>
              <a:solidFill>
                <a:srgbClr val="0070C0"/>
              </a:solidFill>
              <a:latin typeface="Calibri" panose="020F0502020204030204" pitchFamily="34" charset="0"/>
            </a:endParaRPr>
          </a:p>
          <a:p>
            <a:pPr marL="0" marR="0" indent="0" algn="ctr" rtl="1">
              <a:lnSpc>
                <a:spcPct val="107000"/>
              </a:lnSpc>
              <a:spcBef>
                <a:spcPts val="0"/>
              </a:spcBef>
              <a:spcAft>
                <a:spcPts val="800"/>
              </a:spcAft>
              <a:buNone/>
            </a:pPr>
            <a:r>
              <a:rPr lang="ar-EG" sz="2400" b="1" dirty="0" smtClean="0">
                <a:ln w="10160" cap="flat" cmpd="sng" algn="ctr">
                  <a:solidFill>
                    <a:srgbClr val="5B9BD5"/>
                  </a:solidFill>
                  <a:prstDash val="solid"/>
                  <a:round/>
                </a:ln>
                <a:solidFill>
                  <a:srgbClr val="0070C0"/>
                </a:solidFill>
                <a:latin typeface="Calibri" panose="020F0502020204030204" pitchFamily="34" charset="0"/>
              </a:rPr>
              <a:t>اللهم </a:t>
            </a:r>
            <a:r>
              <a:rPr lang="ar-EG" sz="2400" b="1" dirty="0">
                <a:ln w="10160" cap="flat" cmpd="sng" algn="ctr">
                  <a:solidFill>
                    <a:srgbClr val="5B9BD5"/>
                  </a:solidFill>
                  <a:prstDash val="solid"/>
                  <a:round/>
                </a:ln>
                <a:solidFill>
                  <a:srgbClr val="0070C0"/>
                </a:solidFill>
                <a:latin typeface="Calibri" panose="020F0502020204030204" pitchFamily="34" charset="0"/>
              </a:rPr>
              <a:t>صلي و سلم و بارك على اشرف المرسلين سيدنا محمد و على آله وأصحابه أفضل التسليم</a:t>
            </a:r>
            <a:endParaRPr lang="en-US" sz="2400" b="1" dirty="0">
              <a:ln w="10160" cap="flat" cmpd="sng" algn="ctr">
                <a:solidFill>
                  <a:srgbClr val="5B9BD5"/>
                </a:solidFill>
                <a:prstDash val="solid"/>
                <a:round/>
              </a:ln>
              <a:solidFill>
                <a:srgbClr val="0070C0"/>
              </a:solidFill>
              <a:latin typeface="Calibri" panose="020F0502020204030204" pitchFamily="34" charset="0"/>
            </a:endParaRPr>
          </a:p>
          <a:p>
            <a:pPr marL="0" marR="0" indent="0" algn="just" rtl="1">
              <a:lnSpc>
                <a:spcPct val="107000"/>
              </a:lnSpc>
              <a:spcBef>
                <a:spcPts val="0"/>
              </a:spcBef>
              <a:spcAft>
                <a:spcPts val="800"/>
              </a:spcAft>
              <a:buNone/>
            </a:pPr>
            <a:r>
              <a:rPr lang="ar-EG" sz="2400" b="1" dirty="0">
                <a:ln w="10160" cap="flat" cmpd="sng" algn="ctr">
                  <a:solidFill>
                    <a:srgbClr val="5B9BD5"/>
                  </a:solidFill>
                  <a:prstDash val="solid"/>
                  <a:round/>
                </a:ln>
                <a:solidFill>
                  <a:srgbClr val="0070C0"/>
                </a:solidFill>
                <a:latin typeface="Calibri" panose="020F0502020204030204" pitchFamily="34" charset="0"/>
              </a:rPr>
              <a:t>يسعدني أن أرحب بكم ترحيبا خاصا في مستهل هذا الفصل الدراسي الجديد، الذي نتطلع فيه إلى المزيد من العمل المثمر والجاد من أجل بلوغ الأهداف التي إجتمعنا من أجلها في هذا الصرح العلمي العظيم، راجيا من الله العلي القدير أن يوفقنا  جميعا لتأدية مهامنا الأكاديمية والإدارية والتربوية على الوجه الذي يحبه و يرضاه.</a:t>
            </a:r>
            <a:endParaRPr lang="en-US" sz="2400" b="1" dirty="0">
              <a:ln w="10160" cap="flat" cmpd="sng" algn="ctr">
                <a:solidFill>
                  <a:srgbClr val="5B9BD5"/>
                </a:solidFill>
                <a:prstDash val="solid"/>
                <a:round/>
              </a:ln>
              <a:solidFill>
                <a:srgbClr val="0070C0"/>
              </a:solidFill>
              <a:latin typeface="Calibri" panose="020F0502020204030204" pitchFamily="34" charset="0"/>
            </a:endParaRPr>
          </a:p>
          <a:p>
            <a:pPr marL="0" indent="0" algn="ctr">
              <a:buNone/>
            </a:pPr>
            <a:r>
              <a:rPr lang="ar-EG" sz="3600" b="1" dirty="0">
                <a:ln w="10160" cap="flat" cmpd="sng" algn="ctr">
                  <a:solidFill>
                    <a:srgbClr val="5B9BD5"/>
                  </a:solidFill>
                  <a:prstDash val="solid"/>
                  <a:round/>
                </a:ln>
                <a:solidFill>
                  <a:srgbClr val="0070C0"/>
                </a:solidFill>
                <a:latin typeface="Calibri" panose="020F0502020204030204" pitchFamily="34" charset="0"/>
                <a:ea typeface="Calibri" panose="020F0502020204030204" pitchFamily="34" charset="0"/>
              </a:rPr>
              <a:t>كل عام وأنتم بخير</a:t>
            </a:r>
            <a:endParaRPr lang="en-US" sz="3600" b="1" dirty="0">
              <a:ln w="10160" cap="flat" cmpd="sng" algn="ctr">
                <a:solidFill>
                  <a:srgbClr val="5B9BD5"/>
                </a:solidFill>
                <a:prstDash val="solid"/>
                <a:round/>
              </a:ln>
              <a:solidFill>
                <a:srgbClr val="0070C0"/>
              </a:solidFill>
              <a:latin typeface="Calibri" panose="020F0502020204030204" pitchFamily="34" charset="0"/>
              <a:ea typeface="Calibri" panose="020F0502020204030204" pitchFamily="34" charset="0"/>
            </a:endParaRPr>
          </a:p>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304982" y="5839016"/>
            <a:ext cx="8023123" cy="369332"/>
          </a:xfrm>
          <a:prstGeom prst="rect">
            <a:avLst/>
          </a:prstGeom>
          <a:noFill/>
        </p:spPr>
        <p:txBody>
          <a:bodyPr wrap="square" rtlCol="0">
            <a:spAutoFit/>
          </a:bodyPr>
          <a:lstStyle/>
          <a:p>
            <a:r>
              <a:rPr lang="en-US" b="1" dirty="0">
                <a:solidFill>
                  <a:srgbClr val="00B050"/>
                </a:solidFill>
              </a:rPr>
              <a:t>Secure Operating </a:t>
            </a:r>
            <a:r>
              <a:rPr lang="en-US" b="1" dirty="0" smtClean="0">
                <a:solidFill>
                  <a:srgbClr val="00B050"/>
                </a:solidFill>
              </a:rPr>
              <a:t>System                            Master </a:t>
            </a:r>
            <a:r>
              <a:rPr lang="en-US" b="1" dirty="0">
                <a:solidFill>
                  <a:srgbClr val="00B050"/>
                </a:solidFill>
              </a:rPr>
              <a:t>of Science in Cybersecurity</a:t>
            </a:r>
            <a:endParaRPr lang="en-US" sz="1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5213031"/>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mod="1">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pPr algn="ctr">
              <a:defRPr/>
            </a:pPr>
            <a:r>
              <a:rPr lang="en-US" sz="2400" b="1" i="1" dirty="0">
                <a:solidFill>
                  <a:srgbClr val="FF0000"/>
                </a:solidFill>
              </a:rPr>
              <a:t>Dr. Hesham </a:t>
            </a:r>
            <a:r>
              <a:rPr lang="en-US" sz="2400" b="1" i="1" dirty="0" err="1">
                <a:solidFill>
                  <a:srgbClr val="FF0000"/>
                </a:solidFill>
              </a:rPr>
              <a:t>Abou</a:t>
            </a:r>
            <a:r>
              <a:rPr lang="en-US" sz="2400" b="1" i="1" dirty="0">
                <a:solidFill>
                  <a:srgbClr val="FF0000"/>
                </a:solidFill>
              </a:rPr>
              <a:t> </a:t>
            </a:r>
            <a:r>
              <a:rPr lang="en-US" sz="2400" b="1" i="1" dirty="0" err="1" smtClean="0">
                <a:solidFill>
                  <a:srgbClr val="FF0000"/>
                </a:solidFill>
              </a:rPr>
              <a:t>Elfetouh</a:t>
            </a:r>
            <a:r>
              <a:rPr lang="en-US" sz="2400" b="1" i="1" dirty="0" smtClean="0">
                <a:solidFill>
                  <a:srgbClr val="FF0000"/>
                </a:solidFill>
              </a:rPr>
              <a:t> Salman</a:t>
            </a:r>
            <a:endParaRPr lang="en-US" sz="2400" b="1" i="1" dirty="0">
              <a:solidFill>
                <a:srgbClr val="FF0000"/>
              </a:solidFill>
            </a:endParaRPr>
          </a:p>
          <a:p>
            <a:endParaRPr lang="en-US" sz="1400" dirty="0">
              <a:solidFill>
                <a:srgbClr val="000000"/>
              </a:solidFill>
              <a:latin typeface="Times New Roman" panose="02020603050405020304" pitchFamily="18" charset="0"/>
            </a:endParaRPr>
          </a:p>
          <a:p>
            <a:pPr marL="285750" indent="-285750">
              <a:buFont typeface="Wingdings" panose="05000000000000000000" pitchFamily="2" charset="2"/>
              <a:buChar char="Ø"/>
            </a:pPr>
            <a:r>
              <a:rPr lang="en-GB" sz="1400" dirty="0">
                <a:solidFill>
                  <a:srgbClr val="000000"/>
                </a:solidFill>
                <a:latin typeface="Times New Roman" panose="02020603050405020304" pitchFamily="18" charset="0"/>
              </a:rPr>
              <a:t> </a:t>
            </a:r>
            <a:r>
              <a:rPr lang="en-GB" sz="2400" b="1" dirty="0">
                <a:solidFill>
                  <a:srgbClr val="000000"/>
                </a:solidFill>
                <a:latin typeface="Times New Roman" panose="02020603050405020304" pitchFamily="18" charset="0"/>
              </a:rPr>
              <a:t>Doctor of Philosophy Ph.D. </a:t>
            </a:r>
            <a:r>
              <a:rPr lang="en-GB" sz="2400" dirty="0">
                <a:solidFill>
                  <a:srgbClr val="000000"/>
                </a:solidFill>
                <a:latin typeface="Times New Roman" panose="02020603050405020304" pitchFamily="18" charset="0"/>
              </a:rPr>
              <a:t>, </a:t>
            </a:r>
            <a:r>
              <a:rPr lang="en-US" sz="2400" dirty="0">
                <a:solidFill>
                  <a:srgbClr val="000000"/>
                </a:solidFill>
                <a:latin typeface="Times New Roman" panose="02020603050405020304" pitchFamily="18" charset="0"/>
              </a:rPr>
              <a:t>Department Of Computer Systems, </a:t>
            </a:r>
            <a:r>
              <a:rPr lang="en-GB" sz="2400" dirty="0">
                <a:solidFill>
                  <a:srgbClr val="000000"/>
                </a:solidFill>
                <a:latin typeface="Times New Roman" panose="02020603050405020304" pitchFamily="18" charset="0"/>
              </a:rPr>
              <a:t>Faculty Of Computer &amp; Information Sciences, </a:t>
            </a:r>
            <a:r>
              <a:rPr lang="en-US" sz="2400" dirty="0">
                <a:solidFill>
                  <a:srgbClr val="000000"/>
                </a:solidFill>
                <a:latin typeface="Times New Roman" panose="02020603050405020304" pitchFamily="18" charset="0"/>
              </a:rPr>
              <a:t>Ain Shams University.</a:t>
            </a:r>
          </a:p>
          <a:p>
            <a:pPr marL="285750" indent="-285750">
              <a:buFont typeface="Wingdings" panose="05000000000000000000" pitchFamily="2" charset="2"/>
              <a:buChar char="Ø"/>
            </a:pPr>
            <a:r>
              <a:rPr lang="en-US" sz="2400" b="1" dirty="0" smtClean="0">
                <a:solidFill>
                  <a:srgbClr val="000000"/>
                </a:solidFill>
                <a:latin typeface="Times New Roman" panose="02020603050405020304" pitchFamily="18" charset="0"/>
              </a:rPr>
              <a:t>Master </a:t>
            </a:r>
            <a:r>
              <a:rPr lang="en-US" sz="2400" b="1" dirty="0">
                <a:solidFill>
                  <a:srgbClr val="000000"/>
                </a:solidFill>
                <a:latin typeface="Times New Roman" panose="02020603050405020304" pitchFamily="18" charset="0"/>
              </a:rPr>
              <a:t>Degree </a:t>
            </a:r>
            <a:r>
              <a:rPr lang="en-US" sz="2400" dirty="0">
                <a:solidFill>
                  <a:srgbClr val="000000"/>
                </a:solidFill>
                <a:latin typeface="Times New Roman" panose="02020603050405020304" pitchFamily="18" charset="0"/>
              </a:rPr>
              <a:t>of Computer Engineering, </a:t>
            </a:r>
            <a:r>
              <a:rPr lang="en-GB" sz="2400" dirty="0">
                <a:solidFill>
                  <a:srgbClr val="000000"/>
                </a:solidFill>
                <a:latin typeface="Times New Roman" panose="02020603050405020304" pitchFamily="18" charset="0"/>
              </a:rPr>
              <a:t> Engineering faculty of Ain shams </a:t>
            </a:r>
            <a:r>
              <a:rPr lang="en-GB" sz="2400" dirty="0" smtClean="0">
                <a:solidFill>
                  <a:srgbClr val="000000"/>
                </a:solidFill>
                <a:latin typeface="Times New Roman" panose="02020603050405020304" pitchFamily="18" charset="0"/>
              </a:rPr>
              <a:t>university</a:t>
            </a:r>
          </a:p>
          <a:p>
            <a:pPr>
              <a:buFont typeface="Wingdings" panose="05000000000000000000" pitchFamily="2" charset="2"/>
              <a:buChar char="Ø"/>
            </a:pPr>
            <a:r>
              <a:rPr lang="de-DE" sz="2400" b="1" dirty="0">
                <a:solidFill>
                  <a:srgbClr val="000000"/>
                </a:solidFill>
                <a:latin typeface="Times New Roman" panose="02020603050405020304" pitchFamily="18" charset="0"/>
              </a:rPr>
              <a:t>Diploma In Information Systems Management</a:t>
            </a:r>
            <a:r>
              <a:rPr lang="de-DE" sz="2400" dirty="0">
                <a:solidFill>
                  <a:srgbClr val="000000"/>
                </a:solidFill>
                <a:latin typeface="Times New Roman" panose="02020603050405020304" pitchFamily="18" charset="0"/>
              </a:rPr>
              <a:t>, </a:t>
            </a:r>
            <a:r>
              <a:rPr lang="en-US" sz="2400" dirty="0">
                <a:solidFill>
                  <a:srgbClr val="000000"/>
                </a:solidFill>
                <a:latin typeface="Times New Roman" panose="02020603050405020304" pitchFamily="18" charset="0"/>
              </a:rPr>
              <a:t>Fort Gordon -Georgia - USA</a:t>
            </a:r>
            <a:endParaRPr lang="en-US" sz="2400" b="1" dirty="0">
              <a:solidFill>
                <a:srgbClr val="000000"/>
              </a:solidFill>
              <a:latin typeface="Times New Roman" panose="02020603050405020304" pitchFamily="18" charset="0"/>
            </a:endParaRPr>
          </a:p>
          <a:p>
            <a:pPr>
              <a:buFont typeface="Wingdings" panose="05000000000000000000" pitchFamily="2" charset="2"/>
              <a:buChar char="Ø"/>
            </a:pPr>
            <a:r>
              <a:rPr lang="en-GB" sz="2400" b="1" dirty="0">
                <a:solidFill>
                  <a:srgbClr val="000000"/>
                </a:solidFill>
                <a:latin typeface="Times New Roman" panose="02020603050405020304" pitchFamily="18" charset="0"/>
              </a:rPr>
              <a:t>B. S. c: </a:t>
            </a:r>
            <a:r>
              <a:rPr lang="en-US" sz="2400" dirty="0">
                <a:solidFill>
                  <a:srgbClr val="000000"/>
                </a:solidFill>
                <a:latin typeface="Times New Roman" panose="02020603050405020304" pitchFamily="18" charset="0"/>
              </a:rPr>
              <a:t> </a:t>
            </a:r>
            <a:r>
              <a:rPr lang="en-US" sz="2400" dirty="0">
                <a:solidFill>
                  <a:srgbClr val="000000"/>
                </a:solidFill>
                <a:latin typeface="Times New Roman" panose="02020603050405020304" pitchFamily="18" charset="0"/>
                <a:cs typeface="Arial" panose="020B0604020202020204" pitchFamily="34" charset="0"/>
              </a:rPr>
              <a:t>Bachelor of Computer Engineering , Military technical College.</a:t>
            </a:r>
          </a:p>
          <a:p>
            <a:pPr marL="285750" indent="-285750">
              <a:buFont typeface="Wingdings" panose="05000000000000000000" pitchFamily="2" charset="2"/>
              <a:buChar char="Ø"/>
            </a:pPr>
            <a:endParaRPr lang="en-GB" sz="2400" dirty="0">
              <a:solidFill>
                <a:srgbClr val="000000"/>
              </a:solidFill>
              <a:latin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2954655" cy="707886"/>
          </a:xfrm>
          <a:prstGeom prst="rect">
            <a:avLst/>
          </a:prstGeom>
          <a:noFill/>
        </p:spPr>
        <p:txBody>
          <a:bodyPr wrap="none" rtlCol="0">
            <a:spAutoFit/>
          </a:bodyPr>
          <a:lstStyle/>
          <a:p>
            <a:r>
              <a:rPr lang="en-US" sz="4000" b="1" dirty="0">
                <a:solidFill>
                  <a:srgbClr val="0070C0"/>
                </a:solidFill>
                <a:latin typeface="Tajawal Medium" panose="00000600000000000000" pitchFamily="2" charset="-78"/>
                <a:cs typeface="Tajawal Medium" panose="00000600000000000000" pitchFamily="2" charset="-78"/>
              </a:rPr>
              <a:t>Who Am I?</a:t>
            </a:r>
            <a:endParaRPr lang="en-US" sz="4000" b="1" dirty="0">
              <a:solidFill>
                <a:srgbClr val="0070C0"/>
              </a:solidFill>
              <a:latin typeface="Tajawal Medium" panose="00000600000000000000" pitchFamily="2" charset="-78"/>
              <a:cs typeface="Tajawal Medium" panose="00000600000000000000" pitchFamily="2" charset="-78"/>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489039" y="5857608"/>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830980"/>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mod="1">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fontScale="92500" lnSpcReduction="10000"/>
          </a:bodyPr>
          <a:lstStyle/>
          <a:p>
            <a:pPr marL="338138" indent="-338138">
              <a:buFont typeface="Wingdings" panose="05000000000000000000" pitchFamily="2" charset="2"/>
              <a:buChar char="Ø"/>
            </a:pPr>
            <a:r>
              <a:rPr lang="en-US" sz="2400" dirty="0">
                <a:solidFill>
                  <a:srgbClr val="000000"/>
                </a:solidFill>
                <a:latin typeface="Times New Roman" panose="02020603050405020304" pitchFamily="18" charset="0"/>
              </a:rPr>
              <a:t>Higher Institute for Computers &amp; Information Technology, Management Information system Dep. </a:t>
            </a:r>
            <a:r>
              <a:rPr lang="en-US" sz="2400" dirty="0" err="1">
                <a:solidFill>
                  <a:srgbClr val="000000"/>
                </a:solidFill>
                <a:latin typeface="Times New Roman" panose="02020603050405020304" pitchFamily="18" charset="0"/>
              </a:rPr>
              <a:t>ElShorouk</a:t>
            </a:r>
            <a:r>
              <a:rPr lang="en-US" sz="2400" dirty="0">
                <a:solidFill>
                  <a:srgbClr val="000000"/>
                </a:solidFill>
                <a:latin typeface="Times New Roman" panose="02020603050405020304" pitchFamily="18" charset="0"/>
              </a:rPr>
              <a:t>, Cairo, Egypt.</a:t>
            </a:r>
          </a:p>
          <a:p>
            <a:pPr>
              <a:buFont typeface="Wingdings" panose="05000000000000000000" pitchFamily="2" charset="2"/>
              <a:buChar char="Ø"/>
            </a:pPr>
            <a:r>
              <a:rPr lang="en-GB" sz="2400" dirty="0">
                <a:solidFill>
                  <a:srgbClr val="000000"/>
                </a:solidFill>
                <a:latin typeface="Times New Roman" panose="02020603050405020304" pitchFamily="18" charset="0"/>
              </a:rPr>
              <a:t>Faculty of Computing and Information Technology, Information System Department, King Abdulaziz University. </a:t>
            </a:r>
          </a:p>
          <a:p>
            <a:pPr>
              <a:buFont typeface="Wingdings" panose="05000000000000000000" pitchFamily="2" charset="2"/>
              <a:buChar char="Ø"/>
            </a:pPr>
            <a:r>
              <a:rPr lang="en-GB" sz="2400" dirty="0">
                <a:solidFill>
                  <a:srgbClr val="000000"/>
                </a:solidFill>
                <a:latin typeface="Times New Roman" panose="02020603050405020304" pitchFamily="18" charset="0"/>
              </a:rPr>
              <a:t>General Manager of the Technology Competency Centre, Ministry of Commerce and Industry, Cairo, Egypt.</a:t>
            </a:r>
          </a:p>
          <a:p>
            <a:pPr>
              <a:buFont typeface="Wingdings" panose="05000000000000000000" pitchFamily="2" charset="2"/>
              <a:buChar char="Ø"/>
            </a:pPr>
            <a:r>
              <a:rPr lang="en-GB" sz="2400" dirty="0">
                <a:solidFill>
                  <a:srgbClr val="000000"/>
                </a:solidFill>
                <a:latin typeface="Times New Roman" panose="02020603050405020304" pitchFamily="18" charset="0"/>
              </a:rPr>
              <a:t>I have over 37 years of experience in the fields of network engineering, Data Base Centres and programming applications. </a:t>
            </a:r>
          </a:p>
          <a:p>
            <a:pPr>
              <a:buFont typeface="Wingdings" panose="05000000000000000000" pitchFamily="2" charset="2"/>
              <a:buChar char="Ø"/>
            </a:pPr>
            <a:r>
              <a:rPr lang="en-GB" sz="2400" dirty="0">
                <a:solidFill>
                  <a:srgbClr val="000000"/>
                </a:solidFill>
                <a:latin typeface="Times New Roman" panose="02020603050405020304" pitchFamily="18" charset="0"/>
              </a:rPr>
              <a:t>I have publications in the area of networks, data mining, wire and mobile networks planning and network security.</a:t>
            </a:r>
            <a:endParaRPr lang="en-US" sz="2400" dirty="0">
              <a:solidFill>
                <a:srgbClr val="000000"/>
              </a:solidFill>
              <a:latin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3814057" cy="646331"/>
          </a:xfrm>
          <a:prstGeom prst="rect">
            <a:avLst/>
          </a:prstGeom>
          <a:noFill/>
        </p:spPr>
        <p:txBody>
          <a:bodyPr wrap="none" rtlCol="0">
            <a:spAutoFit/>
          </a:bodyPr>
          <a:lstStyle/>
          <a:p>
            <a:pPr fontAlgn="auto">
              <a:spcAft>
                <a:spcPts val="0"/>
              </a:spcAft>
            </a:pPr>
            <a:r>
              <a:rPr lang="en-US" sz="3600" b="1" dirty="0">
                <a:solidFill>
                  <a:srgbClr val="0070C0"/>
                </a:solidFill>
                <a:latin typeface="Times New Roman" panose="02020603050405020304" pitchFamily="18" charset="0"/>
                <a:cs typeface="Arial" panose="020B0604020202020204" pitchFamily="34" charset="0"/>
              </a:rPr>
              <a:t>Work Experiences</a:t>
            </a:r>
            <a:endParaRPr lang="en-US" sz="3600" dirty="0">
              <a:solidFill>
                <a:srgbClr val="0070C0"/>
              </a:solidFill>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489039" y="5857608"/>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2281081"/>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mod="1">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pPr marL="1257300" lvl="2" indent="-342900">
              <a:buFont typeface="Wingdings" panose="05000000000000000000" pitchFamily="2" charset="2"/>
              <a:buChar char="§"/>
              <a:defRPr/>
            </a:pPr>
            <a:r>
              <a:rPr lang="en-US" sz="3200" dirty="0">
                <a:latin typeface="Times New Roman" panose="02020603050405020304" pitchFamily="18" charset="0"/>
                <a:cs typeface="Times New Roman" panose="02020603050405020304" pitchFamily="18" charset="0"/>
              </a:rPr>
              <a:t>By email at </a:t>
            </a:r>
            <a:r>
              <a:rPr lang="en-US" sz="3200" dirty="0">
                <a:solidFill>
                  <a:srgbClr val="0B06D0"/>
                </a:solidFill>
                <a:latin typeface="Times New Roman" panose="02020603050405020304" pitchFamily="18" charset="0"/>
                <a:cs typeface="Times New Roman" panose="02020603050405020304" pitchFamily="18" charset="0"/>
              </a:rPr>
              <a:t>hesham.salman@esu.ac.ae</a:t>
            </a:r>
            <a:br>
              <a:rPr lang="en-US" sz="3200" dirty="0">
                <a:solidFill>
                  <a:srgbClr val="0B06D0"/>
                </a:solidFill>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 please include “Secure Operating Systems” in subject line)</a:t>
            </a:r>
          </a:p>
          <a:p>
            <a:pPr marL="914400" lvl="2" indent="0">
              <a:defRPr/>
            </a:pPr>
            <a:endParaRPr lang="en-US" sz="3200" dirty="0">
              <a:latin typeface="Times New Roman" panose="02020603050405020304" pitchFamily="18" charset="0"/>
              <a:cs typeface="Times New Roman" panose="02020603050405020304" pitchFamily="18" charset="0"/>
            </a:endParaRPr>
          </a:p>
          <a:p>
            <a:pPr marL="800100" lvl="1" indent="-342900">
              <a:buFont typeface="Wingdings" panose="05000000000000000000" pitchFamily="2" charset="2"/>
              <a:buChar char="v"/>
              <a:defRPr/>
            </a:pPr>
            <a:r>
              <a:rPr lang="en-US" sz="3200" dirty="0">
                <a:solidFill>
                  <a:srgbClr val="0070C0"/>
                </a:solidFill>
                <a:latin typeface="Times New Roman" panose="02020603050405020304" pitchFamily="18" charset="0"/>
                <a:cs typeface="Times New Roman" panose="02020603050405020304" pitchFamily="18" charset="0"/>
              </a:rPr>
              <a:t>Office hours</a:t>
            </a:r>
          </a:p>
          <a:p>
            <a:pPr marL="1262063" lvl="1" indent="-342900">
              <a:buFont typeface="Wingdings" panose="05000000000000000000" pitchFamily="2" charset="2"/>
              <a:buChar char="§"/>
              <a:defRPr/>
            </a:pPr>
            <a:r>
              <a:rPr lang="en-US" sz="3200" dirty="0">
                <a:latin typeface="Times New Roman" panose="02020603050405020304" pitchFamily="18" charset="0"/>
                <a:cs typeface="Times New Roman" panose="02020603050405020304" pitchFamily="18" charset="0"/>
              </a:rPr>
              <a:t> Discussion Time </a:t>
            </a:r>
            <a:r>
              <a:rPr lang="en-US" sz="3200" dirty="0" smtClean="0">
                <a:latin typeface="Times New Roman" panose="02020603050405020304" pitchFamily="18" charset="0"/>
                <a:cs typeface="Times New Roman" panose="02020603050405020304" pitchFamily="18" charset="0"/>
              </a:rPr>
              <a:t>(TUESDAY at </a:t>
            </a:r>
            <a:r>
              <a:rPr lang="en-US" sz="3200" dirty="0">
                <a:latin typeface="Times New Roman" panose="02020603050405020304" pitchFamily="18" charset="0"/>
                <a:cs typeface="Times New Roman" panose="02020603050405020304" pitchFamily="18" charset="0"/>
              </a:rPr>
              <a:t>9:00 PM) every Week</a:t>
            </a: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4276958" cy="584775"/>
          </a:xfrm>
          <a:prstGeom prst="rect">
            <a:avLst/>
          </a:prstGeom>
          <a:noFill/>
        </p:spPr>
        <p:txBody>
          <a:bodyPr wrap="square" rtlCol="0">
            <a:spAutoFit/>
          </a:bodyPr>
          <a:lstStyle/>
          <a:p>
            <a:r>
              <a:rPr lang="en-US" sz="3200" b="1" dirty="0">
                <a:solidFill>
                  <a:srgbClr val="0070C0"/>
                </a:solidFill>
                <a:latin typeface="Times New Roman" panose="02020603050405020304" pitchFamily="18" charset="0"/>
                <a:cs typeface="Times New Roman" panose="02020603050405020304" pitchFamily="18" charset="0"/>
              </a:rPr>
              <a:t>Contact Information</a:t>
            </a:r>
            <a:endParaRPr lang="en-US" sz="3200" b="1" dirty="0">
              <a:solidFill>
                <a:srgbClr val="0070C0"/>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489039" y="5857608"/>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1920463"/>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mod="1">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8554064" y="582615"/>
            <a:ext cx="1123335"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6" y="318557"/>
            <a:ext cx="6853009" cy="523220"/>
          </a:xfrm>
          <a:prstGeom prst="rect">
            <a:avLst/>
          </a:prstGeom>
          <a:noFill/>
        </p:spPr>
        <p:txBody>
          <a:bodyPr wrap="square" rtlCol="0">
            <a:spAutoFit/>
          </a:bodyPr>
          <a:lstStyle/>
          <a:p>
            <a:r>
              <a:rPr lang="en-US" sz="2800" b="1" dirty="0">
                <a:solidFill>
                  <a:srgbClr val="0070C0"/>
                </a:solidFill>
                <a:latin typeface="Tajawal Medium" panose="00000600000000000000" pitchFamily="2" charset="-78"/>
                <a:cs typeface="Tajawal Medium" panose="00000600000000000000" pitchFamily="2" charset="-78"/>
              </a:rPr>
              <a:t>The course that will be taught</a:t>
            </a:r>
            <a:endParaRPr lang="en-US" sz="2800" b="1" dirty="0">
              <a:solidFill>
                <a:srgbClr val="0070C0"/>
              </a:solidFill>
              <a:latin typeface="Tajawal Medium" panose="00000600000000000000" pitchFamily="2" charset="-78"/>
              <a:cs typeface="Tajawal Medium" panose="00000600000000000000" pitchFamily="2" charset="-78"/>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489039" y="5857608"/>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15" name="Picture 14">
            <a:extLst>
              <a:ext uri="{FF2B5EF4-FFF2-40B4-BE49-F238E27FC236}">
                <a16:creationId xmlns:a16="http://schemas.microsoft.com/office/drawing/2014/main" xmlns="" id="{E495EE90-4523-F16E-5C1B-5BEB166EF739}"/>
              </a:ext>
            </a:extLst>
          </p:cNvPr>
          <p:cNvPicPr>
            <a:picLocks noChangeAspect="1"/>
          </p:cNvPicPr>
          <p:nvPr/>
        </p:nvPicPr>
        <p:blipFill>
          <a:blip r:embed="rId6"/>
          <a:stretch>
            <a:fillRect/>
          </a:stretch>
        </p:blipFill>
        <p:spPr>
          <a:xfrm>
            <a:off x="3448974" y="1821884"/>
            <a:ext cx="4235242" cy="3406595"/>
          </a:xfrm>
          <a:prstGeom prst="rect">
            <a:avLst/>
          </a:prstGeom>
        </p:spPr>
      </p:pic>
    </p:spTree>
    <p:extLst>
      <p:ext uri="{BB962C8B-B14F-4D97-AF65-F5344CB8AC3E}">
        <p14:creationId xmlns:p14="http://schemas.microsoft.com/office/powerpoint/2010/main" val="1177455019"/>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mod="1">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r>
              <a:rPr lang="en-US" sz="3200" b="1" dirty="0"/>
              <a:t>In Previous</a:t>
            </a:r>
            <a:r>
              <a:rPr lang="ar-EG" sz="3200" b="1" dirty="0"/>
              <a:t> </a:t>
            </a:r>
            <a:r>
              <a:rPr lang="en-US" sz="3200" b="1" dirty="0"/>
              <a:t>Courses you learned:</a:t>
            </a:r>
          </a:p>
          <a:p>
            <a:pPr lvl="0"/>
            <a:endParaRPr lang="en-US" sz="2400" dirty="0"/>
          </a:p>
          <a:p>
            <a:pPr marL="285750" lvl="0" indent="-285750"/>
            <a:r>
              <a:rPr lang="en-US" sz="2400" b="1" dirty="0"/>
              <a:t>The concepts of computer security, cryptography, digital money, secure protocols, detection, and other security techniques.</a:t>
            </a:r>
          </a:p>
          <a:p>
            <a:pPr marL="285750" lvl="0" indent="-285750"/>
            <a:r>
              <a:rPr lang="en-US" sz="2400" b="1" dirty="0"/>
              <a:t>The essential techniques in protecting information systems, IT  infrastructure,  analyzing  and  monitoring  potential threats  and  attacks,  devising  security architecture,  and  implementing  security  solutions. </a:t>
            </a:r>
          </a:p>
          <a:p>
            <a:pPr marL="285750" indent="-285750"/>
            <a:r>
              <a:rPr lang="en-US" sz="2400" b="1" dirty="0"/>
              <a:t>Various network technologies and cyber-attacks and their </a:t>
            </a:r>
            <a:r>
              <a:rPr lang="en-US" sz="2400" b="1" dirty="0" smtClean="0"/>
              <a:t>issues</a:t>
            </a:r>
            <a:r>
              <a:rPr lang="en-US" sz="2400" b="1" dirty="0"/>
              <a:t>. </a:t>
            </a: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3754541" cy="769441"/>
          </a:xfrm>
          <a:prstGeom prst="rect">
            <a:avLst/>
          </a:prstGeom>
          <a:noFill/>
        </p:spPr>
        <p:txBody>
          <a:bodyPr wrap="square" rtlCol="0">
            <a:spAutoFit/>
          </a:bodyPr>
          <a:lstStyle/>
          <a:p>
            <a:pPr lvl="0"/>
            <a:r>
              <a:rPr lang="en-US" sz="4400" b="1" dirty="0">
                <a:solidFill>
                  <a:srgbClr val="FF0000"/>
                </a:solidFill>
              </a:rPr>
              <a:t>Introduction</a:t>
            </a:r>
            <a:endParaRPr lang="en-US" sz="4400" b="1" dirty="0">
              <a:solidFill>
                <a:srgbClr val="FF0000"/>
              </a:solidFill>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489039" y="5857608"/>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7423151"/>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mod="1">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fontScale="85000" lnSpcReduction="20000"/>
          </a:bodyPr>
          <a:lstStyle/>
          <a:p>
            <a:pPr marL="342900" lvl="0" indent="-342900"/>
            <a:r>
              <a:rPr lang="en-US" sz="3200" b="1" dirty="0"/>
              <a:t>The origin of Malware, and its security. </a:t>
            </a:r>
          </a:p>
          <a:p>
            <a:pPr marL="342900" lvl="0" indent="-342900"/>
            <a:r>
              <a:rPr lang="en-US" sz="3200" b="1" dirty="0"/>
              <a:t>How to Identify &amp; Evaluate vulnerabilities in information systems and apply security measures to real-time scenarios. </a:t>
            </a:r>
          </a:p>
          <a:p>
            <a:pPr marL="342900" lvl="0" indent="-342900"/>
            <a:r>
              <a:rPr lang="en-US" sz="3200" b="1" dirty="0"/>
              <a:t>Security Protocols for avoiding the basic level threat. </a:t>
            </a:r>
          </a:p>
          <a:p>
            <a:pPr marL="342900" lvl="0" indent="-342900"/>
            <a:r>
              <a:rPr lang="en-US" sz="3200" b="1" dirty="0"/>
              <a:t>The use of standards to enhance information security in the development process and infrastructure protection. </a:t>
            </a:r>
          </a:p>
          <a:p>
            <a:pPr marL="342900" lvl="0" indent="-342900"/>
            <a:r>
              <a:rPr lang="en-US" sz="3200" b="1" dirty="0"/>
              <a:t>Recognize the appropriate steps for information security risk, response, and recovery. </a:t>
            </a:r>
          </a:p>
          <a:p>
            <a:pPr marL="342900" indent="-342900"/>
            <a:r>
              <a:rPr lang="en-US" sz="3200" b="1" dirty="0"/>
              <a:t>Demonstrate the ability to assess and implement access controls.</a:t>
            </a: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3754541" cy="769441"/>
          </a:xfrm>
          <a:prstGeom prst="rect">
            <a:avLst/>
          </a:prstGeom>
          <a:noFill/>
        </p:spPr>
        <p:txBody>
          <a:bodyPr wrap="square" rtlCol="0">
            <a:spAutoFit/>
          </a:bodyPr>
          <a:lstStyle/>
          <a:p>
            <a:pPr lvl="0"/>
            <a:r>
              <a:rPr lang="en-US" sz="4400" b="1" dirty="0">
                <a:solidFill>
                  <a:srgbClr val="FF0000"/>
                </a:solidFill>
              </a:rPr>
              <a:t>Introduction</a:t>
            </a:r>
            <a:endParaRPr lang="en-US" sz="4400" b="1" dirty="0">
              <a:solidFill>
                <a:srgbClr val="FF0000"/>
              </a:solidFill>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489039" y="5857608"/>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4835026"/>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mod="1">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6934200" y="582615"/>
            <a:ext cx="2743200"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4" y="1821885"/>
            <a:ext cx="7380782" cy="3406595"/>
          </a:xfrm>
        </p:spPr>
        <p:txBody>
          <a:bodyPr>
            <a:normAutofit/>
          </a:bodyPr>
          <a:lstStyle/>
          <a:p>
            <a:pPr>
              <a:buFont typeface="Wingdings" panose="05000000000000000000" pitchFamily="2" charset="2"/>
              <a:buChar char="Ø"/>
              <a:defRPr/>
            </a:pPr>
            <a:r>
              <a:rPr lang="ar-YE" sz="2400" b="1" i="1" dirty="0">
                <a:solidFill>
                  <a:srgbClr val="FF0000"/>
                </a:solidFill>
              </a:rPr>
              <a:t> </a:t>
            </a:r>
            <a:r>
              <a:rPr lang="en-US" sz="3200" b="1" i="1" dirty="0">
                <a:solidFill>
                  <a:srgbClr val="FF0000"/>
                </a:solidFill>
                <a:latin typeface="Times New Roman" panose="02020603050405020304" pitchFamily="18" charset="0"/>
                <a:cs typeface="Times New Roman" panose="02020603050405020304" pitchFamily="18" charset="0"/>
              </a:rPr>
              <a:t>Credit Hours</a:t>
            </a:r>
            <a:r>
              <a:rPr lang="en-US" sz="3200" dirty="0">
                <a:latin typeface="Times New Roman" panose="02020603050405020304" pitchFamily="18" charset="0"/>
                <a:cs typeface="Times New Roman" panose="02020603050405020304" pitchFamily="18" charset="0"/>
              </a:rPr>
              <a:t>:  3 credit hours.  </a:t>
            </a:r>
          </a:p>
          <a:p>
            <a:pPr>
              <a:defRPr/>
            </a:pPr>
            <a:endParaRPr lang="en-US" sz="3200" dirty="0">
              <a:latin typeface="Times New Roman" panose="02020603050405020304" pitchFamily="18" charset="0"/>
              <a:cs typeface="Times New Roman" panose="02020603050405020304" pitchFamily="18" charset="0"/>
            </a:endParaRPr>
          </a:p>
          <a:p>
            <a:pPr lvl="1" indent="-457200">
              <a:buFont typeface="Wingdings" pitchFamily="2" charset="2"/>
              <a:buChar char="Ø"/>
              <a:defRPr/>
            </a:pPr>
            <a:r>
              <a:rPr lang="en-US" sz="3200" b="1" i="1" dirty="0">
                <a:solidFill>
                  <a:schemeClr val="accent6"/>
                </a:solidFill>
                <a:latin typeface="Times New Roman" panose="02020603050405020304" pitchFamily="18" charset="0"/>
                <a:cs typeface="Times New Roman" panose="02020603050405020304" pitchFamily="18" charset="0"/>
              </a:rPr>
              <a:t>Required Textbook</a:t>
            </a:r>
            <a:r>
              <a:rPr lang="en-US" sz="3200" b="1" i="1" dirty="0">
                <a:solidFill>
                  <a:srgbClr val="FF0000"/>
                </a:solidFill>
                <a:latin typeface="Times New Roman" panose="02020603050405020304" pitchFamily="18" charset="0"/>
                <a:cs typeface="Times New Roman" panose="02020603050405020304" pitchFamily="18" charset="0"/>
              </a:rPr>
              <a:t>: </a:t>
            </a:r>
            <a:endParaRPr lang="ar-YE" sz="3200" b="1" i="1" dirty="0">
              <a:solidFill>
                <a:srgbClr val="FF0000"/>
              </a:solidFill>
              <a:latin typeface="Times New Roman" panose="02020603050405020304" pitchFamily="18" charset="0"/>
              <a:cs typeface="Times New Roman" panose="02020603050405020304" pitchFamily="18" charset="0"/>
            </a:endParaRPr>
          </a:p>
          <a:p>
            <a:pPr marL="0" marR="0">
              <a:spcBef>
                <a:spcPts val="0"/>
              </a:spcBef>
              <a:spcAft>
                <a:spcPts val="0"/>
              </a:spcAft>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Jang M. and Messier R., “Security Strategies in Linux Platforms and Applications”, 2024, Jones and Bartlett Learning,  </a:t>
            </a:r>
            <a:r>
              <a:rPr lang="en-US" sz="3200" dirty="0">
                <a:latin typeface="Times New Roman" panose="02020603050405020304" pitchFamily="18" charset="0"/>
                <a:cs typeface="Times New Roman" panose="02020603050405020304" pitchFamily="18" charset="0"/>
              </a:rPr>
              <a:t>ISBN 9781284255850</a:t>
            </a: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4866642" cy="707886"/>
          </a:xfrm>
          <a:prstGeom prst="rect">
            <a:avLst/>
          </a:prstGeom>
          <a:noFill/>
        </p:spPr>
        <p:txBody>
          <a:bodyPr wrap="square" rtlCol="0">
            <a:spAutoFit/>
          </a:bodyPr>
          <a:lstStyle/>
          <a:p>
            <a:r>
              <a:rPr lang="en-US" sz="4000" b="1" dirty="0">
                <a:solidFill>
                  <a:srgbClr val="0070C0"/>
                </a:solidFill>
              </a:rPr>
              <a:t>Learning Resources:</a:t>
            </a:r>
            <a:endParaRPr lang="en-US" sz="4000" b="1" dirty="0">
              <a:solidFill>
                <a:srgbClr val="0070C0"/>
              </a:solidFill>
              <a:latin typeface="Tajawal Medium" panose="00000600000000000000" pitchFamily="2" charset="-78"/>
              <a:cs typeface="Tajawal Medium" panose="00000600000000000000" pitchFamily="2" charset="-78"/>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489039" y="5857608"/>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15" name="Picture 14">
            <a:extLst>
              <a:ext uri="{FF2B5EF4-FFF2-40B4-BE49-F238E27FC236}">
                <a16:creationId xmlns:a16="http://schemas.microsoft.com/office/drawing/2014/main" xmlns="" id="{FC0855B2-0C44-0644-5DD4-B4039CF5F78A}"/>
              </a:ext>
            </a:extLst>
          </p:cNvPr>
          <p:cNvPicPr>
            <a:picLocks noChangeAspect="1"/>
          </p:cNvPicPr>
          <p:nvPr/>
        </p:nvPicPr>
        <p:blipFill>
          <a:blip r:embed="rId6"/>
          <a:stretch>
            <a:fillRect/>
          </a:stretch>
        </p:blipFill>
        <p:spPr>
          <a:xfrm>
            <a:off x="8348396" y="1542546"/>
            <a:ext cx="3870794" cy="4099440"/>
          </a:xfrm>
          <a:prstGeom prst="rect">
            <a:avLst/>
          </a:prstGeom>
        </p:spPr>
      </p:pic>
    </p:spTree>
    <p:extLst>
      <p:ext uri="{BB962C8B-B14F-4D97-AF65-F5344CB8AC3E}">
        <p14:creationId xmlns:p14="http://schemas.microsoft.com/office/powerpoint/2010/main" val="3693096203"/>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mod="1">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6007510" y="582615"/>
            <a:ext cx="3669890"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pPr marL="0" marR="0" algn="just">
              <a:spcBef>
                <a:spcPts val="0"/>
              </a:spcBef>
              <a:spcAft>
                <a:spcPts val="0"/>
              </a:spcAft>
            </a:pPr>
            <a:r>
              <a:rPr lang="en-US" sz="3200" dirty="0">
                <a:latin typeface="Times New Roman" panose="02020603050405020304" pitchFamily="18" charset="0"/>
                <a:ea typeface="Times New Roman" panose="02020603050405020304" pitchFamily="18" charset="0"/>
              </a:rPr>
              <a:t> </a:t>
            </a:r>
            <a:r>
              <a:rPr lang="en-US" sz="4000" dirty="0">
                <a:latin typeface="Times New Roman" panose="02020603050405020304" pitchFamily="18" charset="0"/>
                <a:ea typeface="Times New Roman" panose="02020603050405020304" pitchFamily="18" charset="0"/>
                <a:cs typeface="Times New Roman" panose="02020603050405020304" pitchFamily="18" charset="0"/>
              </a:rPr>
              <a:t>In this course, </a:t>
            </a:r>
            <a:r>
              <a:rPr lang="en-US" sz="4000" dirty="0">
                <a:latin typeface="Times New Roman" panose="02020603050405020304" pitchFamily="18" charset="0"/>
                <a:cs typeface="Times New Roman" panose="02020603050405020304" pitchFamily="18" charset="0"/>
              </a:rPr>
              <a:t>you understand how hardware and software constructs protect modern operating systems.</a:t>
            </a:r>
            <a:endParaRPr lang="en-US" sz="4000" dirty="0">
              <a:latin typeface="Times New Roman" panose="02020603050405020304" pitchFamily="18" charset="0"/>
              <a:ea typeface="Calibri" panose="020F0502020204030204" pitchFamily="34" charset="0"/>
              <a:cs typeface="Times New Roman" panose="02020603050405020304" pitchFamily="18" charset="0"/>
            </a:endParaRPr>
          </a:p>
          <a:p>
            <a:pPr lvl="1" eaLnBrk="0" fontAlgn="base" hangingPunct="0">
              <a:lnSpc>
                <a:spcPct val="150000"/>
              </a:lnSpc>
              <a:spcBef>
                <a:spcPct val="0"/>
              </a:spcBef>
              <a:spcAft>
                <a:spcPct val="0"/>
              </a:spcAft>
              <a:defRPr/>
            </a:pPr>
            <a:endParaRPr lang="en-US" dirty="0">
              <a:solidFill>
                <a:srgbClr val="0070C0"/>
              </a:solidFill>
              <a:latin typeface="Arial" panose="020B0604020202020204" pitchFamily="34" charset="0"/>
              <a:cs typeface="Arial" panose="020B0604020202020204" pitchFamily="34" charset="0"/>
            </a:endParaRP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4070480" cy="584775"/>
          </a:xfrm>
          <a:prstGeom prst="rect">
            <a:avLst/>
          </a:prstGeom>
          <a:noFill/>
        </p:spPr>
        <p:txBody>
          <a:bodyPr wrap="square" rtlCol="0">
            <a:spAutoFit/>
          </a:bodyPr>
          <a:lstStyle/>
          <a:p>
            <a:r>
              <a:rPr lang="en-US" sz="3200" b="1" dirty="0">
                <a:solidFill>
                  <a:srgbClr val="0070C0"/>
                </a:solidFill>
                <a:latin typeface="Times New Roman" panose="02020603050405020304" pitchFamily="18" charset="0"/>
                <a:ea typeface="Times New Roman" panose="02020603050405020304" pitchFamily="18" charset="0"/>
              </a:rPr>
              <a:t>Course Description :</a:t>
            </a:r>
            <a:endParaRPr lang="en-US" sz="3200" b="1" dirty="0">
              <a:solidFill>
                <a:srgbClr val="0070C0"/>
              </a:solidFill>
              <a:latin typeface="Tajawal Medium" panose="00000600000000000000" pitchFamily="2" charset="-78"/>
              <a:cs typeface="Tajawal Medium" panose="00000600000000000000" pitchFamily="2" charset="-78"/>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489039" y="5857608"/>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8043252"/>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mod="1">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6007510" y="582615"/>
            <a:ext cx="3669890"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fontScale="77500" lnSpcReduction="20000"/>
          </a:bodyPr>
          <a:lstStyle/>
          <a:p>
            <a:pPr marL="0" marR="0" indent="0">
              <a:lnSpc>
                <a:spcPct val="150000"/>
              </a:lnSpc>
              <a:spcBef>
                <a:spcPts val="0"/>
              </a:spcBef>
              <a:spcAft>
                <a:spcPts val="0"/>
              </a:spcAft>
              <a:buNone/>
            </a:pPr>
            <a:r>
              <a:rPr lang="en-US" sz="3200" dirty="0">
                <a:latin typeface="Times New Roman" panose="02020603050405020304" pitchFamily="18" charset="0"/>
                <a:ea typeface="Times New Roman" panose="02020603050405020304" pitchFamily="18" charset="0"/>
              </a:rPr>
              <a:t> </a:t>
            </a:r>
            <a:r>
              <a:rPr lang="en-US" sz="4000" b="1" dirty="0">
                <a:solidFill>
                  <a:srgbClr val="000000"/>
                </a:solidFill>
                <a:latin typeface="Calibri" panose="020F0502020204030204" pitchFamily="34" charset="0"/>
                <a:ea typeface="Calibri" panose="020F0502020204030204" pitchFamily="34" charset="0"/>
                <a:cs typeface="Calibri" panose="020F0502020204030204" pitchFamily="34" charset="0"/>
              </a:rPr>
              <a:t>Upon successful completion of this course, you should be able to:</a:t>
            </a:r>
            <a:endParaRPr lang="en-US" sz="4000" b="1" dirty="0">
              <a:latin typeface="Calibri" panose="020F0502020204030204" pitchFamily="34" charset="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4000" dirty="0">
                <a:solidFill>
                  <a:srgbClr val="000000"/>
                </a:solidFill>
                <a:latin typeface="Calibri" panose="020F0502020204030204" pitchFamily="34" charset="0"/>
                <a:ea typeface="Calibri" panose="020F0502020204030204" pitchFamily="34" charset="0"/>
                <a:cs typeface="Calibri" panose="020F0502020204030204" pitchFamily="34" charset="0"/>
              </a:rPr>
              <a:t>Explain what operating system and network security means. </a:t>
            </a:r>
            <a:endParaRPr lang="en-US" sz="4000" dirty="0">
              <a:solidFill>
                <a:srgbClr val="000000"/>
              </a:solidFill>
              <a:latin typeface="Calibri" panose="020F0502020204030204" pitchFamily="34" charset="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4000" dirty="0">
                <a:solidFill>
                  <a:srgbClr val="000000"/>
                </a:solidFill>
                <a:latin typeface="Calibri" panose="020F0502020204030204" pitchFamily="34" charset="0"/>
                <a:ea typeface="Calibri" panose="020F0502020204030204" pitchFamily="34" charset="0"/>
                <a:cs typeface="Calibri" panose="020F0502020204030204" pitchFamily="34" charset="0"/>
              </a:rPr>
              <a:t>Explain how viruses, worms, and </a:t>
            </a:r>
            <a:r>
              <a:rPr lang="en-US" sz="4000" dirty="0" err="1">
                <a:solidFill>
                  <a:srgbClr val="000000"/>
                </a:solidFill>
                <a:latin typeface="Calibri" panose="020F0502020204030204" pitchFamily="34" charset="0"/>
                <a:ea typeface="Calibri" panose="020F0502020204030204" pitchFamily="34" charset="0"/>
                <a:cs typeface="Calibri" panose="020F0502020204030204" pitchFamily="34" charset="0"/>
              </a:rPr>
              <a:t>trojan</a:t>
            </a:r>
            <a:r>
              <a:rPr lang="en-US" sz="4000" dirty="0">
                <a:solidFill>
                  <a:srgbClr val="000000"/>
                </a:solidFill>
                <a:latin typeface="Calibri" panose="020F0502020204030204" pitchFamily="34" charset="0"/>
                <a:ea typeface="Calibri" panose="020F0502020204030204" pitchFamily="34" charset="0"/>
                <a:cs typeface="Calibri" panose="020F0502020204030204" pitchFamily="34" charset="0"/>
              </a:rPr>
              <a:t> horses spread. </a:t>
            </a:r>
            <a:endParaRPr lang="en-US" sz="4000" dirty="0">
              <a:solidFill>
                <a:srgbClr val="000000"/>
              </a:solidFill>
              <a:latin typeface="Calibri" panose="020F0502020204030204" pitchFamily="34" charset="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4000" dirty="0">
                <a:solidFill>
                  <a:srgbClr val="000000"/>
                </a:solidFill>
                <a:latin typeface="Calibri" panose="020F0502020204030204" pitchFamily="34" charset="0"/>
                <a:ea typeface="Calibri" panose="020F0502020204030204" pitchFamily="34" charset="0"/>
                <a:cs typeface="Calibri" panose="020F0502020204030204" pitchFamily="34" charset="0"/>
              </a:rPr>
              <a:t>Explain encryption and authentication methods and how they are used. </a:t>
            </a:r>
            <a:endParaRPr lang="en-US" sz="4000" dirty="0">
              <a:solidFill>
                <a:srgbClr val="000000"/>
              </a:solidFill>
              <a:latin typeface="Calibri" panose="020F0502020204030204" pitchFamily="34" charset="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4000" dirty="0">
                <a:solidFill>
                  <a:srgbClr val="000000"/>
                </a:solidFill>
                <a:latin typeface="Calibri" panose="020F0502020204030204" pitchFamily="34" charset="0"/>
                <a:ea typeface="Calibri" panose="020F0502020204030204" pitchFamily="34" charset="0"/>
                <a:cs typeface="Calibri" panose="020F0502020204030204" pitchFamily="34" charset="0"/>
              </a:rPr>
              <a:t>Create account naming and security strategies. </a:t>
            </a:r>
            <a:endParaRPr lang="en-US" sz="4000" dirty="0">
              <a:solidFill>
                <a:srgbClr val="000000"/>
              </a:solidFill>
              <a:latin typeface="Calibri" panose="020F0502020204030204" pitchFamily="34" charset="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4000" dirty="0">
                <a:solidFill>
                  <a:srgbClr val="000000"/>
                </a:solidFill>
                <a:latin typeface="Calibri" panose="020F0502020204030204" pitchFamily="34" charset="0"/>
                <a:ea typeface="Calibri" panose="020F0502020204030204" pitchFamily="34" charset="0"/>
                <a:cs typeface="Calibri" panose="020F0502020204030204" pitchFamily="34" charset="0"/>
              </a:rPr>
              <a:t> Implement directory, folder, and file security. </a:t>
            </a:r>
            <a:endParaRPr lang="en-US" sz="4000" dirty="0">
              <a:solidFill>
                <a:srgbClr val="000000"/>
              </a:solidFill>
              <a:latin typeface="Calibri" panose="020F0502020204030204" pitchFamily="34" charset="0"/>
              <a:ea typeface="Calibri" panose="020F0502020204030204" pitchFamily="34"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4070480" cy="584775"/>
          </a:xfrm>
          <a:prstGeom prst="rect">
            <a:avLst/>
          </a:prstGeom>
          <a:noFill/>
        </p:spPr>
        <p:txBody>
          <a:bodyPr wrap="square" rtlCol="0">
            <a:spAutoFit/>
          </a:bodyPr>
          <a:lstStyle/>
          <a:p>
            <a:pPr fontAlgn="auto">
              <a:spcAft>
                <a:spcPts val="0"/>
              </a:spcAft>
            </a:pPr>
            <a:r>
              <a:rPr lang="en-US" sz="32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Learning Outcomes</a:t>
            </a:r>
            <a:endParaRPr lang="en-US" sz="3200" dirty="0">
              <a:solidFill>
                <a:srgbClr val="0070C0"/>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489039" y="5857608"/>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3706620"/>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mod="1">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6007510" y="582615"/>
            <a:ext cx="3669890"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fontScale="85000" lnSpcReduction="10000"/>
          </a:bodyPr>
          <a:lstStyle/>
          <a:p>
            <a:pPr marL="342900" marR="0" lvl="0" indent="-342900" algn="just">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Configure the firewall capabilities in operating systems. </a:t>
            </a:r>
          </a:p>
          <a:p>
            <a:pPr marL="342900" marR="0" lvl="0" indent="-342900" algn="just">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Explain physical security methods for workstations, servers, and network devices. </a:t>
            </a:r>
          </a:p>
          <a:p>
            <a:pPr marL="342900" marR="0" lvl="0" indent="-342900" algn="just">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Configure security for wireless interfaces in workstation operating systems. </a:t>
            </a:r>
          </a:p>
          <a:p>
            <a:pPr marL="342900" marR="0" lvl="0" indent="-342900" algn="just">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Explain how e-mail can be secured through certificates and encryption. </a:t>
            </a:r>
          </a:p>
          <a:p>
            <a:pPr marL="342900" marR="0" lvl="0" indent="-342900" algn="just">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Explain how to use disaster recovery techniques to secure operating systems, prevent data loss, and reduce downtime.</a:t>
            </a:r>
            <a:endPar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7" y="318557"/>
            <a:ext cx="4070480" cy="584775"/>
          </a:xfrm>
          <a:prstGeom prst="rect">
            <a:avLst/>
          </a:prstGeom>
          <a:noFill/>
        </p:spPr>
        <p:txBody>
          <a:bodyPr wrap="square" rtlCol="0">
            <a:spAutoFit/>
          </a:bodyPr>
          <a:lstStyle/>
          <a:p>
            <a:pPr fontAlgn="auto">
              <a:spcAft>
                <a:spcPts val="0"/>
              </a:spcAft>
            </a:pPr>
            <a:r>
              <a:rPr lang="en-US" sz="32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Learning Outcomes</a:t>
            </a:r>
            <a:endParaRPr lang="en-US" sz="3200" dirty="0">
              <a:solidFill>
                <a:srgbClr val="0070C0"/>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489039" y="5857608"/>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1130513"/>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mod="1">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7885044" y="582615"/>
            <a:ext cx="1792355"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lnSpcReduction="10000"/>
          </a:bodyPr>
          <a:lstStyle/>
          <a:p>
            <a:pPr marL="342900" lvl="0" indent="-342900">
              <a:lnSpc>
                <a:spcPct val="115000"/>
              </a:lnSpc>
              <a:spcBef>
                <a:spcPts val="0"/>
              </a:spcBef>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Module  1:  Introduction,  and  an  overview  about  OS  Security  Threats  and  basic components of OS Security. </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Module 2: User privileges, Permissions and Files systems and encryption. </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Module 3: Securing services. </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Module 4: Firewalls, Remote Access, Secure NAS. </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6" y="318557"/>
            <a:ext cx="6262649" cy="584775"/>
          </a:xfrm>
          <a:prstGeom prst="rect">
            <a:avLst/>
          </a:prstGeom>
          <a:noFill/>
        </p:spPr>
        <p:txBody>
          <a:bodyPr wrap="square" rtlCol="0">
            <a:spAutoFit/>
          </a:bodyPr>
          <a:lstStyle/>
          <a:p>
            <a:r>
              <a:rPr lang="en-US" sz="3200" b="1" dirty="0">
                <a:solidFill>
                  <a:srgbClr val="0070C0"/>
                </a:solidFill>
                <a:latin typeface="Tajawal Medium" panose="00000600000000000000" pitchFamily="2" charset="-78"/>
                <a:cs typeface="Tajawal Medium" panose="00000600000000000000" pitchFamily="2" charset="-78"/>
              </a:rPr>
              <a:t>Units of Course Contents</a:t>
            </a:r>
            <a:endParaRPr lang="en-US" sz="3200" b="1" dirty="0">
              <a:solidFill>
                <a:srgbClr val="0070C0"/>
              </a:solidFill>
              <a:latin typeface="Tajawal Medium" panose="00000600000000000000" pitchFamily="2" charset="-78"/>
              <a:cs typeface="Tajawal Medium" panose="00000600000000000000" pitchFamily="2" charset="-78"/>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489039" y="5857608"/>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1920412"/>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mod="1">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7885044" y="582615"/>
            <a:ext cx="1792355"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pPr marL="342900" marR="0" lvl="0" indent="-342900">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Module 5: Network application security. </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Module 6: Managing security alerts and updates. </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32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Module 7: Detecting and responding to security breaches.</a:t>
            </a:r>
            <a:endParaRPr lang="en-US" sz="3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6" y="318557"/>
            <a:ext cx="6262649" cy="584775"/>
          </a:xfrm>
          <a:prstGeom prst="rect">
            <a:avLst/>
          </a:prstGeom>
          <a:noFill/>
        </p:spPr>
        <p:txBody>
          <a:bodyPr wrap="square" rtlCol="0">
            <a:spAutoFit/>
          </a:bodyPr>
          <a:lstStyle/>
          <a:p>
            <a:r>
              <a:rPr lang="en-US" sz="3200" b="1" dirty="0">
                <a:solidFill>
                  <a:srgbClr val="0070C0"/>
                </a:solidFill>
                <a:latin typeface="Tajawal Medium" panose="00000600000000000000" pitchFamily="2" charset="-78"/>
                <a:cs typeface="Tajawal Medium" panose="00000600000000000000" pitchFamily="2" charset="-78"/>
              </a:rPr>
              <a:t>Units of Course Contents</a:t>
            </a:r>
            <a:endParaRPr lang="en-US" sz="3200" b="1" dirty="0">
              <a:solidFill>
                <a:srgbClr val="0070C0"/>
              </a:solidFill>
              <a:latin typeface="Tajawal Medium" panose="00000600000000000000" pitchFamily="2" charset="-78"/>
              <a:cs typeface="Tajawal Medium" panose="00000600000000000000" pitchFamily="2" charset="-78"/>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489039" y="5857608"/>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6406113"/>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mod="1">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6644640" y="582615"/>
            <a:ext cx="3032759"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pPr marL="1319213" lvl="1" indent="-342900">
              <a:buFont typeface="Wingdings" panose="05000000000000000000" pitchFamily="2" charset="2"/>
              <a:buChar char="Ø"/>
              <a:defRPr/>
            </a:pPr>
            <a:r>
              <a:rPr lang="en-US" sz="3200" b="1" dirty="0">
                <a:solidFill>
                  <a:srgbClr val="FF0000"/>
                </a:solidFill>
              </a:rPr>
              <a:t>Assessment Method:</a:t>
            </a:r>
          </a:p>
          <a:p>
            <a:pPr marL="0" indent="0"/>
            <a:r>
              <a:rPr lang="en-GB" sz="2400" dirty="0"/>
              <a:t>Short Exam</a:t>
            </a:r>
          </a:p>
          <a:p>
            <a:pPr lvl="1"/>
            <a:r>
              <a:rPr lang="en-US" sz="2000" dirty="0"/>
              <a:t>80</a:t>
            </a:r>
            <a:r>
              <a:rPr lang="en-GB" sz="2000" dirty="0"/>
              <a:t>% mark</a:t>
            </a:r>
            <a:r>
              <a:rPr lang="en-US" sz="2000" dirty="0"/>
              <a:t>s</a:t>
            </a:r>
            <a:endParaRPr lang="en-GB" sz="2000" dirty="0"/>
          </a:p>
          <a:p>
            <a:pPr lvl="2"/>
            <a:r>
              <a:rPr lang="en-GB" sz="1800" dirty="0"/>
              <a:t>Count of short Exam 10 (Weekly)</a:t>
            </a:r>
          </a:p>
          <a:p>
            <a:pPr lvl="2"/>
            <a:r>
              <a:rPr lang="en-GB" sz="1800" dirty="0"/>
              <a:t>8 Marks for every each of short Exam. </a:t>
            </a:r>
          </a:p>
          <a:p>
            <a:pPr lvl="2"/>
            <a:endParaRPr lang="en-GB" sz="1800" dirty="0"/>
          </a:p>
          <a:p>
            <a:pPr lvl="1"/>
            <a:r>
              <a:rPr lang="en-US" sz="2000" dirty="0"/>
              <a:t>20</a:t>
            </a:r>
            <a:r>
              <a:rPr lang="en-GB" sz="2000" dirty="0"/>
              <a:t>% Final Examination</a:t>
            </a:r>
            <a:endParaRPr lang="en-GB" sz="2000" dirty="0"/>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6" y="318557"/>
            <a:ext cx="6262649" cy="584775"/>
          </a:xfrm>
          <a:prstGeom prst="rect">
            <a:avLst/>
          </a:prstGeom>
          <a:noFill/>
        </p:spPr>
        <p:txBody>
          <a:bodyPr wrap="square" rtlCol="0">
            <a:spAutoFit/>
          </a:bodyPr>
          <a:lstStyle/>
          <a:p>
            <a:r>
              <a:rPr lang="en-US" sz="3200" b="1" dirty="0">
                <a:solidFill>
                  <a:srgbClr val="0070C0"/>
                </a:solidFill>
                <a:latin typeface="Tajawal Medium" panose="00000600000000000000" pitchFamily="2" charset="-78"/>
                <a:cs typeface="Tajawal Medium" panose="00000600000000000000" pitchFamily="2" charset="-78"/>
              </a:rPr>
              <a:t>Course Information</a:t>
            </a:r>
            <a:endParaRPr lang="en-US" sz="3200" b="1" dirty="0">
              <a:solidFill>
                <a:srgbClr val="0070C0"/>
              </a:solidFill>
              <a:latin typeface="Tajawal Medium" panose="00000600000000000000" pitchFamily="2" charset="-78"/>
              <a:cs typeface="Tajawal Medium" panose="00000600000000000000" pitchFamily="2" charset="-78"/>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489039" y="5857608"/>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4910366"/>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mod="1">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6644640" y="582615"/>
            <a:ext cx="3032759"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504263" y="1821885"/>
            <a:ext cx="11298531" cy="3406595"/>
          </a:xfrm>
        </p:spPr>
        <p:txBody>
          <a:bodyPr>
            <a:normAutofit/>
          </a:bodyPr>
          <a:lstStyle/>
          <a:p>
            <a:pPr marL="1319213" lvl="1" indent="-342900">
              <a:buFont typeface="Wingdings" panose="05000000000000000000" pitchFamily="2" charset="2"/>
              <a:buChar char="Ø"/>
              <a:defRPr/>
            </a:pPr>
            <a:endParaRPr lang="en-GB" sz="2000" dirty="0"/>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6" y="318557"/>
            <a:ext cx="6262649" cy="584775"/>
          </a:xfrm>
          <a:prstGeom prst="rect">
            <a:avLst/>
          </a:prstGeom>
          <a:noFill/>
        </p:spPr>
        <p:txBody>
          <a:bodyPr wrap="square" rtlCol="0">
            <a:spAutoFit/>
          </a:bodyPr>
          <a:lstStyle/>
          <a:p>
            <a:r>
              <a:rPr lang="en-US" sz="3200" b="1" dirty="0">
                <a:solidFill>
                  <a:srgbClr val="0070C0"/>
                </a:solidFill>
                <a:latin typeface="Tajawal Medium" panose="00000600000000000000" pitchFamily="2" charset="-78"/>
                <a:cs typeface="Tajawal Medium" panose="00000600000000000000" pitchFamily="2" charset="-78"/>
              </a:rPr>
              <a:t>Academic Calendar</a:t>
            </a:r>
            <a:endParaRPr lang="en-US" sz="3200" b="1" dirty="0">
              <a:solidFill>
                <a:srgbClr val="0070C0"/>
              </a:solidFill>
              <a:latin typeface="Tajawal Medium" panose="00000600000000000000" pitchFamily="2" charset="-78"/>
              <a:cs typeface="Tajawal Medium" panose="00000600000000000000" pitchFamily="2" charset="-78"/>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489039" y="5857608"/>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5" name="Google Shape;1103;p33">
            <a:extLst>
              <a:ext uri="{FF2B5EF4-FFF2-40B4-BE49-F238E27FC236}">
                <a16:creationId xmlns:a16="http://schemas.microsoft.com/office/drawing/2014/main" xmlns="" id="{8BCBFB35-849A-A846-920B-05F167933D55}"/>
              </a:ext>
            </a:extLst>
          </p:cNvPr>
          <p:cNvSpPr txBox="1">
            <a:spLocks/>
          </p:cNvSpPr>
          <p:nvPr/>
        </p:nvSpPr>
        <p:spPr>
          <a:xfrm>
            <a:off x="6827776" y="2113251"/>
            <a:ext cx="4373393" cy="2452839"/>
          </a:xfrm>
          <a:prstGeom prst="rect">
            <a:avLst/>
          </a:prstGeom>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00000"/>
              </a:lnSpc>
              <a:spcBef>
                <a:spcPts val="0"/>
              </a:spcBef>
              <a:buClr>
                <a:srgbClr val="212950"/>
              </a:buClr>
              <a:buSzPts val="2600"/>
              <a:buFont typeface="Catamaran"/>
              <a:buNone/>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الفترة الزمنية التعليمية في الفصل الدراسي </a:t>
            </a:r>
            <a:r>
              <a:rPr lang="ar-EG" sz="2400" b="1" dirty="0" smtClean="0">
                <a:solidFill>
                  <a:srgbClr val="F27A1C"/>
                </a:solidFill>
                <a:latin typeface="Tahoma" panose="020B0604030504040204" pitchFamily="34" charset="0"/>
                <a:ea typeface="Tahoma" panose="020B0604030504040204" pitchFamily="34" charset="0"/>
                <a:cs typeface="Tahoma" panose="020B0604030504040204" pitchFamily="34" charset="0"/>
              </a:rPr>
              <a:t>الأول </a:t>
            </a:r>
            <a:r>
              <a:rPr lang="ar-SA" sz="2400" b="1" dirty="0" smtClean="0">
                <a:solidFill>
                  <a:srgbClr val="F27A1C"/>
                </a:solidFill>
                <a:latin typeface="Tahoma" panose="020B0604030504040204" pitchFamily="34" charset="0"/>
                <a:ea typeface="Tahoma" panose="020B0604030504040204" pitchFamily="34" charset="0"/>
                <a:cs typeface="Tahoma" panose="020B0604030504040204" pitchFamily="34" charset="0"/>
              </a:rPr>
              <a:t>تكون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مدة ١٣أسبوع</a:t>
            </a:r>
            <a:endParaRPr lang="en-US"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a:p>
            <a:pPr algn="ctr" rtl="1">
              <a:lnSpc>
                <a:spcPct val="100000"/>
              </a:lnSpc>
              <a:spcBef>
                <a:spcPts val="0"/>
              </a:spcBef>
              <a:buClr>
                <a:srgbClr val="212950"/>
              </a:buClr>
              <a:buSzPts val="2600"/>
              <a:buFont typeface="Catamaran"/>
              <a:buNone/>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   (منهم </a:t>
            </a:r>
            <a:r>
              <a:rPr lang="ar-EG" sz="2400" b="1" dirty="0">
                <a:solidFill>
                  <a:srgbClr val="F27A1C"/>
                </a:solidFill>
                <a:latin typeface="Tahoma" panose="020B0604030504040204" pitchFamily="34" charset="0"/>
                <a:ea typeface="Tahoma" panose="020B0604030504040204" pitchFamily="34" charset="0"/>
                <a:cs typeface="Tahoma" panose="020B0604030504040204" pitchFamily="34" charset="0"/>
              </a:rPr>
              <a:t>أسبوع </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للاختبار النهائي)</a:t>
            </a:r>
          </a:p>
        </p:txBody>
      </p:sp>
      <p:grpSp>
        <p:nvGrpSpPr>
          <p:cNvPr id="56" name="Google Shape;531;p45">
            <a:extLst>
              <a:ext uri="{FF2B5EF4-FFF2-40B4-BE49-F238E27FC236}">
                <a16:creationId xmlns:a16="http://schemas.microsoft.com/office/drawing/2014/main" xmlns="" id="{5594617E-7544-D04F-B38A-E344AC5615A3}"/>
              </a:ext>
            </a:extLst>
          </p:cNvPr>
          <p:cNvGrpSpPr/>
          <p:nvPr/>
        </p:nvGrpSpPr>
        <p:grpSpPr>
          <a:xfrm>
            <a:off x="453975" y="2434427"/>
            <a:ext cx="4446494" cy="1884958"/>
            <a:chOff x="4189650" y="2440275"/>
            <a:chExt cx="4195525" cy="2055425"/>
          </a:xfrm>
        </p:grpSpPr>
        <p:sp>
          <p:nvSpPr>
            <p:cNvPr id="57" name="Google Shape;532;p45">
              <a:extLst>
                <a:ext uri="{FF2B5EF4-FFF2-40B4-BE49-F238E27FC236}">
                  <a16:creationId xmlns:a16="http://schemas.microsoft.com/office/drawing/2014/main" xmlns=""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58" name="Google Shape;533;p45">
              <a:extLst>
                <a:ext uri="{FF2B5EF4-FFF2-40B4-BE49-F238E27FC236}">
                  <a16:creationId xmlns:a16="http://schemas.microsoft.com/office/drawing/2014/main" xmlns=""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9" name="Google Shape;534;p45">
              <a:extLst>
                <a:ext uri="{FF2B5EF4-FFF2-40B4-BE49-F238E27FC236}">
                  <a16:creationId xmlns:a16="http://schemas.microsoft.com/office/drawing/2014/main" xmlns=""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0" name="Google Shape;535;p45">
              <a:extLst>
                <a:ext uri="{FF2B5EF4-FFF2-40B4-BE49-F238E27FC236}">
                  <a16:creationId xmlns:a16="http://schemas.microsoft.com/office/drawing/2014/main" xmlns=""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1" name="Google Shape;536;p45">
              <a:extLst>
                <a:ext uri="{FF2B5EF4-FFF2-40B4-BE49-F238E27FC236}">
                  <a16:creationId xmlns:a16="http://schemas.microsoft.com/office/drawing/2014/main" xmlns=""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2" name="Google Shape;537;p45">
              <a:extLst>
                <a:ext uri="{FF2B5EF4-FFF2-40B4-BE49-F238E27FC236}">
                  <a16:creationId xmlns:a16="http://schemas.microsoft.com/office/drawing/2014/main" xmlns=""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3" name="Google Shape;538;p45">
              <a:extLst>
                <a:ext uri="{FF2B5EF4-FFF2-40B4-BE49-F238E27FC236}">
                  <a16:creationId xmlns:a16="http://schemas.microsoft.com/office/drawing/2014/main" xmlns=""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4" name="Google Shape;539;p45">
              <a:extLst>
                <a:ext uri="{FF2B5EF4-FFF2-40B4-BE49-F238E27FC236}">
                  <a16:creationId xmlns:a16="http://schemas.microsoft.com/office/drawing/2014/main" xmlns=""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5" name="Google Shape;540;p45">
              <a:extLst>
                <a:ext uri="{FF2B5EF4-FFF2-40B4-BE49-F238E27FC236}">
                  <a16:creationId xmlns:a16="http://schemas.microsoft.com/office/drawing/2014/main" xmlns=""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6" name="Google Shape;541;p45">
              <a:extLst>
                <a:ext uri="{FF2B5EF4-FFF2-40B4-BE49-F238E27FC236}">
                  <a16:creationId xmlns:a16="http://schemas.microsoft.com/office/drawing/2014/main" xmlns=""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7" name="Google Shape;542;p45">
              <a:extLst>
                <a:ext uri="{FF2B5EF4-FFF2-40B4-BE49-F238E27FC236}">
                  <a16:creationId xmlns:a16="http://schemas.microsoft.com/office/drawing/2014/main" xmlns=""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8" name="Google Shape;543;p45">
              <a:extLst>
                <a:ext uri="{FF2B5EF4-FFF2-40B4-BE49-F238E27FC236}">
                  <a16:creationId xmlns:a16="http://schemas.microsoft.com/office/drawing/2014/main" xmlns=""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69" name="Google Shape;544;p45">
              <a:extLst>
                <a:ext uri="{FF2B5EF4-FFF2-40B4-BE49-F238E27FC236}">
                  <a16:creationId xmlns:a16="http://schemas.microsoft.com/office/drawing/2014/main" xmlns=""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70" name="Google Shape;545;p45">
              <a:extLst>
                <a:ext uri="{FF2B5EF4-FFF2-40B4-BE49-F238E27FC236}">
                  <a16:creationId xmlns:a16="http://schemas.microsoft.com/office/drawing/2014/main" xmlns=""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71" name="Google Shape;546;p45">
              <a:extLst>
                <a:ext uri="{FF2B5EF4-FFF2-40B4-BE49-F238E27FC236}">
                  <a16:creationId xmlns:a16="http://schemas.microsoft.com/office/drawing/2014/main" xmlns=""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72" name="Google Shape;547;p45">
              <a:extLst>
                <a:ext uri="{FF2B5EF4-FFF2-40B4-BE49-F238E27FC236}">
                  <a16:creationId xmlns:a16="http://schemas.microsoft.com/office/drawing/2014/main" xmlns=""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73" name="Google Shape;548;p45">
              <a:extLst>
                <a:ext uri="{FF2B5EF4-FFF2-40B4-BE49-F238E27FC236}">
                  <a16:creationId xmlns:a16="http://schemas.microsoft.com/office/drawing/2014/main" xmlns=""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74" name="Google Shape;549;p45">
              <a:extLst>
                <a:ext uri="{FF2B5EF4-FFF2-40B4-BE49-F238E27FC236}">
                  <a16:creationId xmlns:a16="http://schemas.microsoft.com/office/drawing/2014/main" xmlns=""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75" name="Google Shape;550;p45">
              <a:extLst>
                <a:ext uri="{FF2B5EF4-FFF2-40B4-BE49-F238E27FC236}">
                  <a16:creationId xmlns:a16="http://schemas.microsoft.com/office/drawing/2014/main" xmlns=""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76" name="Google Shape;551;p45">
              <a:extLst>
                <a:ext uri="{FF2B5EF4-FFF2-40B4-BE49-F238E27FC236}">
                  <a16:creationId xmlns:a16="http://schemas.microsoft.com/office/drawing/2014/main" xmlns=""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77" name="Google Shape;552;p45">
              <a:extLst>
                <a:ext uri="{FF2B5EF4-FFF2-40B4-BE49-F238E27FC236}">
                  <a16:creationId xmlns:a16="http://schemas.microsoft.com/office/drawing/2014/main" xmlns=""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78" name="Google Shape;553;p45">
              <a:extLst>
                <a:ext uri="{FF2B5EF4-FFF2-40B4-BE49-F238E27FC236}">
                  <a16:creationId xmlns:a16="http://schemas.microsoft.com/office/drawing/2014/main" xmlns=""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79" name="Google Shape;554;p45">
              <a:extLst>
                <a:ext uri="{FF2B5EF4-FFF2-40B4-BE49-F238E27FC236}">
                  <a16:creationId xmlns:a16="http://schemas.microsoft.com/office/drawing/2014/main" xmlns=""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0" name="Google Shape;555;p45">
              <a:extLst>
                <a:ext uri="{FF2B5EF4-FFF2-40B4-BE49-F238E27FC236}">
                  <a16:creationId xmlns:a16="http://schemas.microsoft.com/office/drawing/2014/main" xmlns=""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1" name="Google Shape;556;p45">
              <a:extLst>
                <a:ext uri="{FF2B5EF4-FFF2-40B4-BE49-F238E27FC236}">
                  <a16:creationId xmlns:a16="http://schemas.microsoft.com/office/drawing/2014/main" xmlns=""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2" name="Google Shape;557;p45">
              <a:extLst>
                <a:ext uri="{FF2B5EF4-FFF2-40B4-BE49-F238E27FC236}">
                  <a16:creationId xmlns:a16="http://schemas.microsoft.com/office/drawing/2014/main" xmlns=""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3" name="Google Shape;558;p45">
              <a:extLst>
                <a:ext uri="{FF2B5EF4-FFF2-40B4-BE49-F238E27FC236}">
                  <a16:creationId xmlns:a16="http://schemas.microsoft.com/office/drawing/2014/main" xmlns=""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4" name="Google Shape;559;p45">
              <a:extLst>
                <a:ext uri="{FF2B5EF4-FFF2-40B4-BE49-F238E27FC236}">
                  <a16:creationId xmlns:a16="http://schemas.microsoft.com/office/drawing/2014/main" xmlns=""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5" name="Google Shape;560;p45">
              <a:extLst>
                <a:ext uri="{FF2B5EF4-FFF2-40B4-BE49-F238E27FC236}">
                  <a16:creationId xmlns:a16="http://schemas.microsoft.com/office/drawing/2014/main" xmlns=""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6" name="Google Shape;561;p45">
              <a:extLst>
                <a:ext uri="{FF2B5EF4-FFF2-40B4-BE49-F238E27FC236}">
                  <a16:creationId xmlns:a16="http://schemas.microsoft.com/office/drawing/2014/main" xmlns=""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7" name="Google Shape;562;p45">
              <a:extLst>
                <a:ext uri="{FF2B5EF4-FFF2-40B4-BE49-F238E27FC236}">
                  <a16:creationId xmlns:a16="http://schemas.microsoft.com/office/drawing/2014/main" xmlns=""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8" name="Google Shape;563;p45">
              <a:extLst>
                <a:ext uri="{FF2B5EF4-FFF2-40B4-BE49-F238E27FC236}">
                  <a16:creationId xmlns:a16="http://schemas.microsoft.com/office/drawing/2014/main" xmlns=""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89" name="Google Shape;564;p45">
              <a:extLst>
                <a:ext uri="{FF2B5EF4-FFF2-40B4-BE49-F238E27FC236}">
                  <a16:creationId xmlns:a16="http://schemas.microsoft.com/office/drawing/2014/main" xmlns=""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90" name="Google Shape;565;p45">
              <a:extLst>
                <a:ext uri="{FF2B5EF4-FFF2-40B4-BE49-F238E27FC236}">
                  <a16:creationId xmlns:a16="http://schemas.microsoft.com/office/drawing/2014/main" xmlns=""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91" name="Google Shape;566;p45">
              <a:extLst>
                <a:ext uri="{FF2B5EF4-FFF2-40B4-BE49-F238E27FC236}">
                  <a16:creationId xmlns:a16="http://schemas.microsoft.com/office/drawing/2014/main" xmlns=""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92" name="Google Shape;567;p45">
              <a:extLst>
                <a:ext uri="{FF2B5EF4-FFF2-40B4-BE49-F238E27FC236}">
                  <a16:creationId xmlns:a16="http://schemas.microsoft.com/office/drawing/2014/main" xmlns=""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93" name="Google Shape;568;p45">
              <a:extLst>
                <a:ext uri="{FF2B5EF4-FFF2-40B4-BE49-F238E27FC236}">
                  <a16:creationId xmlns:a16="http://schemas.microsoft.com/office/drawing/2014/main" xmlns=""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94" name="Google Shape;569;p45">
              <a:extLst>
                <a:ext uri="{FF2B5EF4-FFF2-40B4-BE49-F238E27FC236}">
                  <a16:creationId xmlns:a16="http://schemas.microsoft.com/office/drawing/2014/main" xmlns=""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rtl="0">
                <a:lnSpc>
                  <a:spcPct val="100000"/>
                </a:lnSpc>
                <a:spcBef>
                  <a:spcPts val="0"/>
                </a:spcBef>
                <a:spcAft>
                  <a:spcPts val="0"/>
                </a:spcAft>
                <a:buClr>
                  <a:srgbClr val="000000"/>
                </a:buClr>
                <a:buFont typeface="Arial"/>
                <a:buNone/>
              </a:pPr>
              <a:endParaRPr/>
            </a:p>
          </p:txBody>
        </p:sp>
      </p:grpSp>
    </p:spTree>
    <p:extLst>
      <p:ext uri="{BB962C8B-B14F-4D97-AF65-F5344CB8AC3E}">
        <p14:creationId xmlns:p14="http://schemas.microsoft.com/office/powerpoint/2010/main" val="1226117324"/>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mod="1">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6644640" y="582615"/>
            <a:ext cx="3032759"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6" y="318557"/>
            <a:ext cx="6262649" cy="584775"/>
          </a:xfrm>
          <a:prstGeom prst="rect">
            <a:avLst/>
          </a:prstGeom>
          <a:noFill/>
        </p:spPr>
        <p:txBody>
          <a:bodyPr wrap="square" rtlCol="0">
            <a:spAutoFit/>
          </a:bodyPr>
          <a:lstStyle/>
          <a:p>
            <a:r>
              <a:rPr lang="en-US" sz="3200" b="1" dirty="0">
                <a:solidFill>
                  <a:srgbClr val="0070C0"/>
                </a:solidFill>
                <a:latin typeface="Tajawal Medium" panose="00000600000000000000" pitchFamily="2" charset="-78"/>
                <a:cs typeface="Tajawal Medium" panose="00000600000000000000" pitchFamily="2" charset="-78"/>
              </a:rPr>
              <a:t>Academic Calendar</a:t>
            </a:r>
            <a:endParaRPr lang="en-US" sz="3200" b="1" dirty="0">
              <a:solidFill>
                <a:srgbClr val="0070C0"/>
              </a:solidFill>
              <a:latin typeface="Tajawal Medium" panose="00000600000000000000" pitchFamily="2" charset="-78"/>
              <a:cs typeface="Tajawal Medium" panose="00000600000000000000" pitchFamily="2" charset="-78"/>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489039" y="5857608"/>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16" name="Content Placeholder 15"/>
          <p:cNvPicPr>
            <a:picLocks noGrp="1" noChangeAspect="1"/>
          </p:cNvPicPr>
          <p:nvPr>
            <p:ph idx="1"/>
          </p:nvPr>
        </p:nvPicPr>
        <p:blipFill>
          <a:blip r:embed="rId6"/>
          <a:stretch>
            <a:fillRect/>
          </a:stretch>
        </p:blipFill>
        <p:spPr>
          <a:xfrm>
            <a:off x="2281084" y="1622324"/>
            <a:ext cx="7826477" cy="3840858"/>
          </a:xfrm>
          <a:prstGeom prst="rect">
            <a:avLst/>
          </a:prstGeom>
        </p:spPr>
      </p:pic>
    </p:spTree>
    <p:extLst>
      <p:ext uri="{BB962C8B-B14F-4D97-AF65-F5344CB8AC3E}">
        <p14:creationId xmlns:p14="http://schemas.microsoft.com/office/powerpoint/2010/main" val="980145564"/>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mod="1">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6644640" y="582615"/>
            <a:ext cx="3032759"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6" y="318557"/>
            <a:ext cx="6262649" cy="584775"/>
          </a:xfrm>
          <a:prstGeom prst="rect">
            <a:avLst/>
          </a:prstGeom>
          <a:noFill/>
        </p:spPr>
        <p:txBody>
          <a:bodyPr wrap="square" rtlCol="0">
            <a:spAutoFit/>
          </a:bodyPr>
          <a:lstStyle/>
          <a:p>
            <a:r>
              <a:rPr lang="en-US" sz="3200" b="1" dirty="0">
                <a:solidFill>
                  <a:srgbClr val="0070C0"/>
                </a:solidFill>
                <a:latin typeface="Tajawal Medium" panose="00000600000000000000" pitchFamily="2" charset="-78"/>
                <a:cs typeface="Tajawal Medium" panose="00000600000000000000" pitchFamily="2" charset="-78"/>
              </a:rPr>
              <a:t>Academic Calendar</a:t>
            </a:r>
            <a:endParaRPr lang="en-US" sz="3200" b="1" dirty="0">
              <a:solidFill>
                <a:srgbClr val="0070C0"/>
              </a:solidFill>
              <a:latin typeface="Tajawal Medium" panose="00000600000000000000" pitchFamily="2" charset="-78"/>
              <a:cs typeface="Tajawal Medium" panose="00000600000000000000" pitchFamily="2" charset="-78"/>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489039" y="5857608"/>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10" name="Content Placeholder 9"/>
          <p:cNvPicPr>
            <a:picLocks noGrp="1" noChangeAspect="1"/>
          </p:cNvPicPr>
          <p:nvPr>
            <p:ph idx="1"/>
          </p:nvPr>
        </p:nvPicPr>
        <p:blipFill>
          <a:blip r:embed="rId6"/>
          <a:stretch>
            <a:fillRect/>
          </a:stretch>
        </p:blipFill>
        <p:spPr>
          <a:xfrm>
            <a:off x="1995948" y="1533260"/>
            <a:ext cx="8396749" cy="4108725"/>
          </a:xfrm>
          <a:prstGeom prst="rect">
            <a:avLst/>
          </a:prstGeom>
        </p:spPr>
      </p:pic>
    </p:spTree>
    <p:extLst>
      <p:ext uri="{BB962C8B-B14F-4D97-AF65-F5344CB8AC3E}">
        <p14:creationId xmlns:p14="http://schemas.microsoft.com/office/powerpoint/2010/main" val="3147705481"/>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mod="1">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CC944E65-1BF2-B075-4ABF-A33EC7E22EF5}"/>
              </a:ext>
            </a:extLst>
          </p:cNvPr>
          <p:cNvSpPr/>
          <p:nvPr/>
        </p:nvSpPr>
        <p:spPr>
          <a:xfrm>
            <a:off x="6644640" y="582615"/>
            <a:ext cx="3032759" cy="9443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 xmlns:a16="http://schemas.microsoft.com/office/drawing/2014/main" id="{902BBFB4-4066-A635-9290-40C309C023B5}"/>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smtClean="0">
                <a:solidFill>
                  <a:srgbClr val="8E5A6D"/>
                </a:solidFill>
                <a:latin typeface="Times New Roman" panose="02020603050405020304" pitchFamily="18" charset="0"/>
                <a:cs typeface="Times New Roman" panose="02020603050405020304" pitchFamily="18" charset="0"/>
              </a:rPr>
              <a:t>0</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4" name="TextBox 3">
            <a:extLst>
              <a:ext uri="{FF2B5EF4-FFF2-40B4-BE49-F238E27FC236}">
                <a16:creationId xmlns="" xmlns:a16="http://schemas.microsoft.com/office/drawing/2014/main" id="{8E2D941B-169A-E083-33B8-6FC641850116}"/>
              </a:ext>
            </a:extLst>
          </p:cNvPr>
          <p:cNvSpPr txBox="1"/>
          <p:nvPr/>
        </p:nvSpPr>
        <p:spPr>
          <a:xfrm>
            <a:off x="1622396" y="318557"/>
            <a:ext cx="6262649" cy="584775"/>
          </a:xfrm>
          <a:prstGeom prst="rect">
            <a:avLst/>
          </a:prstGeom>
          <a:noFill/>
        </p:spPr>
        <p:txBody>
          <a:bodyPr wrap="square" rtlCol="0">
            <a:spAutoFit/>
          </a:bodyPr>
          <a:lstStyle/>
          <a:p>
            <a:r>
              <a:rPr lang="en-US" sz="3200" b="1" dirty="0">
                <a:solidFill>
                  <a:srgbClr val="0070C0"/>
                </a:solidFill>
                <a:latin typeface="Tajawal Medium" panose="00000600000000000000" pitchFamily="2" charset="-78"/>
                <a:cs typeface="Tajawal Medium" panose="00000600000000000000" pitchFamily="2" charset="-78"/>
              </a:rPr>
              <a:t>Academic Calendar</a:t>
            </a:r>
            <a:endParaRPr lang="en-US" sz="3200" b="1" dirty="0">
              <a:solidFill>
                <a:srgbClr val="0070C0"/>
              </a:solidFill>
              <a:latin typeface="Tajawal Medium" panose="00000600000000000000" pitchFamily="2" charset="-78"/>
              <a:cs typeface="Tajawal Medium" panose="00000600000000000000" pitchFamily="2" charset="-78"/>
            </a:endParaRPr>
          </a:p>
        </p:txBody>
      </p:sp>
      <p:sp>
        <p:nvSpPr>
          <p:cNvPr id="7" name="Rectangle 6">
            <a:extLst>
              <a:ext uri="{FF2B5EF4-FFF2-40B4-BE49-F238E27FC236}">
                <a16:creationId xmlns=""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r>
              <a:rPr lang="en-US" b="1" dirty="0" smtClean="0">
                <a:solidFill>
                  <a:schemeClr val="bg1"/>
                </a:solidFill>
                <a:latin typeface="Times New Roman" panose="02020603050405020304" pitchFamily="18" charset="0"/>
                <a:cs typeface="Times New Roman" panose="02020603050405020304" pitchFamily="18" charset="0"/>
              </a:rPr>
              <a:t>0</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 xmlns:a16="http://schemas.microsoft.com/office/drawing/2014/main" id="{376ED870-C6F5-0F77-963B-6B716DDEBB44}"/>
              </a:ext>
            </a:extLst>
          </p:cNvPr>
          <p:cNvSpPr/>
          <p:nvPr/>
        </p:nvSpPr>
        <p:spPr>
          <a:xfrm>
            <a:off x="6304982" y="5858094"/>
            <a:ext cx="8680174"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 xmlns:a16="http://schemas.microsoft.com/office/drawing/2014/main" id="{38A2E19B-7369-DE98-F670-DA0099530C67}"/>
              </a:ext>
            </a:extLst>
          </p:cNvPr>
          <p:cNvSpPr txBox="1"/>
          <p:nvPr/>
        </p:nvSpPr>
        <p:spPr>
          <a:xfrm>
            <a:off x="6489039" y="5857608"/>
            <a:ext cx="7718573" cy="369332"/>
          </a:xfrm>
          <a:prstGeom prst="rect">
            <a:avLst/>
          </a:prstGeom>
          <a:noFill/>
        </p:spPr>
        <p:txBody>
          <a:bodyPr wrap="square" rtlCol="0">
            <a:spAutoFit/>
          </a:bodyPr>
          <a:lstStyle/>
          <a:p>
            <a:r>
              <a:rPr lang="en-US" b="1" dirty="0">
                <a:solidFill>
                  <a:srgbClr val="00B050"/>
                </a:solidFill>
              </a:rPr>
              <a:t>Secure Operating System                            Master of Science in Cybersecurity</a:t>
            </a: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16" name="Content Placeholder 15">
            <a:extLst>
              <a:ext uri="{FF2B5EF4-FFF2-40B4-BE49-F238E27FC236}">
                <a16:creationId xmlns:a16="http://schemas.microsoft.com/office/drawing/2014/main" xmlns="" id="{FF1165F4-8B05-DE45-8021-00287CC6DF41}"/>
              </a:ext>
            </a:extLst>
          </p:cNvPr>
          <p:cNvPicPr>
            <a:picLocks noGrp="1" noChangeAspect="1"/>
          </p:cNvPicPr>
          <p:nvPr>
            <p:ph idx="1"/>
          </p:nvPr>
        </p:nvPicPr>
        <p:blipFill>
          <a:blip r:embed="rId6">
            <a:extLst>
              <a:ext uri="{28A0092B-C50C-407E-A947-70E740481C1C}">
                <a14:useLocalDpi xmlns:a14="http://schemas.microsoft.com/office/drawing/2010/main" val="0"/>
              </a:ext>
            </a:extLst>
          </a:blip>
          <a:stretch>
            <a:fillRect/>
          </a:stretch>
        </p:blipFill>
        <p:spPr>
          <a:xfrm>
            <a:off x="3142202" y="1825625"/>
            <a:ext cx="5907595" cy="3417888"/>
          </a:xfrm>
          <a:prstGeom prst="rect">
            <a:avLst/>
          </a:prstGeom>
        </p:spPr>
      </p:pic>
    </p:spTree>
    <p:extLst>
      <p:ext uri="{BB962C8B-B14F-4D97-AF65-F5344CB8AC3E}">
        <p14:creationId xmlns:p14="http://schemas.microsoft.com/office/powerpoint/2010/main" val="10514327"/>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mod="1">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194</TotalTime>
  <Words>982</Words>
  <Application>Microsoft Office PowerPoint</Application>
  <PresentationFormat>Widescreen</PresentationFormat>
  <Paragraphs>192</Paragraphs>
  <Slides>19</Slides>
  <Notes>19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19</vt:i4>
      </vt:variant>
    </vt:vector>
  </HeadingPairs>
  <TitlesOfParts>
    <vt:vector size="30" baseType="lpstr">
      <vt:lpstr>Arial</vt:lpstr>
      <vt:lpstr>Calibri</vt:lpstr>
      <vt:lpstr>Calibri Light</vt:lpstr>
      <vt:lpstr>Catamaran</vt:lpstr>
      <vt:lpstr>Roboto Light</vt:lpstr>
      <vt:lpstr>Symbol</vt:lpstr>
      <vt:lpstr>Tahoma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17</cp:revision>
  <dcterms:created xsi:type="dcterms:W3CDTF">2023-05-27T09:20:30Z</dcterms:created>
  <dcterms:modified xsi:type="dcterms:W3CDTF">2023-06-02T23:40:48Z</dcterms:modified>
</cp:coreProperties>
</file>