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480" r:id="rId5"/>
    <p:sldId id="303" r:id="rId6"/>
    <p:sldId id="271" r:id="rId7"/>
    <p:sldId id="313" r:id="rId8"/>
    <p:sldId id="276" r:id="rId9"/>
    <p:sldId id="256" r:id="rId10"/>
    <p:sldId id="306" r:id="rId11"/>
    <p:sldId id="488" r:id="rId12"/>
    <p:sldId id="489" r:id="rId13"/>
    <p:sldId id="490" r:id="rId14"/>
    <p:sldId id="491" r:id="rId15"/>
    <p:sldId id="492" r:id="rId16"/>
    <p:sldId id="493"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Default Section" id="{73925AE7-E9D8-48BC-A988-41815CE32A48}">
          <p14:sldIdLst>
            <p14:sldId id="480"/>
            <p14:sldId id="303"/>
            <p14:sldId id="271"/>
            <p14:sldId id="313"/>
            <p14:sldId id="276"/>
            <p14:sldId id="256"/>
            <p14:sldId id="306"/>
            <p14:sldId id="349"/>
            <p14:sldId id="487"/>
            <p14:sldId id="481"/>
            <p14:sldId id="482"/>
            <p14:sldId id="483"/>
            <p14:sldId id="484"/>
            <p14:sldId id="485"/>
            <p14:sldId id="486"/>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62E81A-6747-F681-318D-62ED71CB2650}" v="1" dt="2024-09-21T05:09:37.288"/>
    <p1510:client id="{91EB9C1F-E7D6-BA36-75A7-CF6A855DD9FF}" v="4" dt="2024-09-19T19:19:56.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738" autoAdjust="0"/>
  </p:normalViewPr>
  <p:slideViewPr>
    <p:cSldViewPr snapToGrid="0">
      <p:cViewPr varScale="1">
        <p:scale>
          <a:sx n="68" d="100"/>
          <a:sy n="68" d="100"/>
        </p:scale>
        <p:origin x="-798"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a5136176af0c7fa5f5fa17481c5cdab2ec407555b1f94ea045d0292f32eb3a07::" providerId="AD" clId="Web-{8DEE7AF0-1182-CCEE-E415-C6805A8B848E}"/>
    <pc:docChg chg="modSld">
      <pc:chgData name="Guest User" userId="S::urn:spo:anon#a5136176af0c7fa5f5fa17481c5cdab2ec407555b1f94ea045d0292f32eb3a07::" providerId="AD" clId="Web-{8DEE7AF0-1182-CCEE-E415-C6805A8B848E}" dt="2024-09-15T02:07:18.676" v="0"/>
      <pc:docMkLst>
        <pc:docMk/>
      </pc:docMkLst>
      <pc:sldChg chg="addSp">
        <pc:chgData name="Guest User" userId="S::urn:spo:anon#a5136176af0c7fa5f5fa17481c5cdab2ec407555b1f94ea045d0292f32eb3a07::" providerId="AD" clId="Web-{8DEE7AF0-1182-CCEE-E415-C6805A8B848E}" dt="2024-09-15T02:07:18.676" v="0"/>
        <pc:sldMkLst>
          <pc:docMk/>
          <pc:sldMk cId="3774984797" sldId="480"/>
        </pc:sldMkLst>
        <pc:picChg chg="add">
          <ac:chgData name="Guest User" userId="S::urn:spo:anon#a5136176af0c7fa5f5fa17481c5cdab2ec407555b1f94ea045d0292f32eb3a07::" providerId="AD" clId="Web-{8DEE7AF0-1182-CCEE-E415-C6805A8B848E}" dt="2024-09-15T02:07:18.676" v="0"/>
          <ac:picMkLst>
            <pc:docMk/>
            <pc:sldMk cId="3774984797" sldId="480"/>
            <ac:picMk id="4" creationId="{6D8D422E-3241-39FD-1D16-0601737BE4D3}"/>
          </ac:picMkLst>
        </pc:picChg>
      </pc:sldChg>
    </pc:docChg>
  </pc:docChgLst>
  <pc:docChgLst>
    <pc:chgData clId="Web-{91EB9C1F-E7D6-BA36-75A7-CF6A855DD9FF}"/>
    <pc:docChg chg="modSld">
      <pc:chgData name="" userId="" providerId="" clId="Web-{91EB9C1F-E7D6-BA36-75A7-CF6A855DD9FF}" dt="2024-09-19T19:19:00.071" v="0" actId="1076"/>
      <pc:docMkLst>
        <pc:docMk/>
      </pc:docMkLst>
      <pc:sldChg chg="modSp">
        <pc:chgData name="" userId="" providerId="" clId="Web-{91EB9C1F-E7D6-BA36-75A7-CF6A855DD9FF}" dt="2024-09-19T19:19:00.071" v="0" actId="1076"/>
        <pc:sldMkLst>
          <pc:docMk/>
          <pc:sldMk cId="3774984797" sldId="480"/>
        </pc:sldMkLst>
        <pc:picChg chg="mod">
          <ac:chgData name="" userId="" providerId="" clId="Web-{91EB9C1F-E7D6-BA36-75A7-CF6A855DD9FF}" dt="2024-09-19T19:19:00.071" v="0" actId="1076"/>
          <ac:picMkLst>
            <pc:docMk/>
            <pc:sldMk cId="3774984797" sldId="480"/>
            <ac:picMk id="4" creationId="{6D8D422E-3241-39FD-1D16-0601737BE4D3}"/>
          </ac:picMkLst>
        </pc:picChg>
      </pc:sldChg>
    </pc:docChg>
  </pc:docChgLst>
  <pc:docChgLst>
    <pc:chgData name="KodsHassine" userId="S::kods.hassine@midocean.edu.km::a38286e8-f868-4b29-808a-12842d2d340e" providerId="AD" clId="Web-{91EB9C1F-E7D6-BA36-75A7-CF6A855DD9FF}"/>
    <pc:docChg chg="modSld">
      <pc:chgData name="KodsHassine" userId="S::kods.hassine@midocean.edu.km::a38286e8-f868-4b29-808a-12842d2d340e" providerId="AD" clId="Web-{91EB9C1F-E7D6-BA36-75A7-CF6A855DD9FF}" dt="2024-09-19T19:19:56.604" v="2" actId="14100"/>
      <pc:docMkLst>
        <pc:docMk/>
      </pc:docMkLst>
      <pc:sldChg chg="modSp">
        <pc:chgData name="KodsHassine" userId="S::kods.hassine@midocean.edu.km::a38286e8-f868-4b29-808a-12842d2d340e" providerId="AD" clId="Web-{91EB9C1F-E7D6-BA36-75A7-CF6A855DD9FF}" dt="2024-09-19T19:19:56.604" v="2" actId="14100"/>
        <pc:sldMkLst>
          <pc:docMk/>
          <pc:sldMk cId="3774984797" sldId="480"/>
        </pc:sldMkLst>
        <pc:picChg chg="mod">
          <ac:chgData name="KodsHassine" userId="S::kods.hassine@midocean.edu.km::a38286e8-f868-4b29-808a-12842d2d340e" providerId="AD" clId="Web-{91EB9C1F-E7D6-BA36-75A7-CF6A855DD9FF}" dt="2024-09-19T19:19:56.604" v="2" actId="14100"/>
          <ac:picMkLst>
            <pc:docMk/>
            <pc:sldMk cId="3774984797" sldId="480"/>
            <ac:picMk id="4" creationId="{6D8D422E-3241-39FD-1D16-0601737BE4D3}"/>
          </ac:picMkLst>
        </pc:picChg>
      </pc:sldChg>
    </pc:docChg>
  </pc:docChgLst>
  <pc:docChgLst>
    <pc:chgData name="Guest User" userId="S::urn:spo:anon#a5136176af0c7fa5f5fa17481c5cdab2ec407555b1f94ea045d0292f32eb3a07::" providerId="AD" clId="Web-{9BA84529-B009-A6F5-722D-F0E6ECC15EB1}"/>
    <pc:docChg chg="modSld">
      <pc:chgData name="Guest User" userId="S::urn:spo:anon#a5136176af0c7fa5f5fa17481c5cdab2ec407555b1f94ea045d0292f32eb3a07::" providerId="AD" clId="Web-{9BA84529-B009-A6F5-722D-F0E6ECC15EB1}" dt="2024-09-15T02:06:11.733" v="2"/>
      <pc:docMkLst>
        <pc:docMk/>
      </pc:docMkLst>
      <pc:sldChg chg="addSp delSp">
        <pc:chgData name="Guest User" userId="S::urn:spo:anon#a5136176af0c7fa5f5fa17481c5cdab2ec407555b1f94ea045d0292f32eb3a07::" providerId="AD" clId="Web-{9BA84529-B009-A6F5-722D-F0E6ECC15EB1}" dt="2024-09-15T02:06:11.733" v="2"/>
        <pc:sldMkLst>
          <pc:docMk/>
          <pc:sldMk cId="3774984797" sldId="480"/>
        </pc:sldMkLst>
        <pc:picChg chg="add del">
          <ac:chgData name="Guest User" userId="S::urn:spo:anon#a5136176af0c7fa5f5fa17481c5cdab2ec407555b1f94ea045d0292f32eb3a07::" providerId="AD" clId="Web-{9BA84529-B009-A6F5-722D-F0E6ECC15EB1}" dt="2024-09-15T02:06:11.733" v="2"/>
          <ac:picMkLst>
            <pc:docMk/>
            <pc:sldMk cId="3774984797" sldId="480"/>
            <ac:picMk id="11" creationId="{00000000-0000-0000-0000-000000000000}"/>
          </ac:picMkLst>
        </pc:picChg>
      </pc:sldChg>
    </pc:docChg>
  </pc:docChgLst>
  <pc:docChgLst>
    <pc:chgData name="KodsHassine" userId="S::kods.hassine@midocean.edu.km::a38286e8-f868-4b29-808a-12842d2d340e" providerId="AD" clId="Web-{5762E81A-6747-F681-318D-62ED71CB2650}"/>
    <pc:docChg chg="modSld">
      <pc:chgData name="KodsHassine" userId="S::kods.hassine@midocean.edu.km::a38286e8-f868-4b29-808a-12842d2d340e" providerId="AD" clId="Web-{5762E81A-6747-F681-318D-62ED71CB2650}" dt="2024-09-21T05:09:37.288" v="0" actId="1076"/>
      <pc:docMkLst>
        <pc:docMk/>
      </pc:docMkLst>
      <pc:sldChg chg="modSp">
        <pc:chgData name="KodsHassine" userId="S::kods.hassine@midocean.edu.km::a38286e8-f868-4b29-808a-12842d2d340e" providerId="AD" clId="Web-{5762E81A-6747-F681-318D-62ED71CB2650}" dt="2024-09-21T05:09:37.288" v="0" actId="1076"/>
        <pc:sldMkLst>
          <pc:docMk/>
          <pc:sldMk cId="2269687913" sldId="349"/>
        </pc:sldMkLst>
        <pc:picChg chg="mod">
          <ac:chgData name="KodsHassine" userId="S::kods.hassine@midocean.edu.km::a38286e8-f868-4b29-808a-12842d2d340e" providerId="AD" clId="Web-{5762E81A-6747-F681-318D-62ED71CB2650}" dt="2024-09-21T05:09:37.288" v="0" actId="1076"/>
          <ac:picMkLst>
            <pc:docMk/>
            <pc:sldMk cId="2269687913" sldId="349"/>
            <ac:picMk id="9" creationId="{3FB79B4A-7A34-1C02-CD1B-89115FC428CA}"/>
          </ac:picMkLst>
        </pc:picChg>
      </pc:sldChg>
    </pc:docChg>
  </pc:docChgLst>
  <pc:docChgLst>
    <pc:chgData name="KodsHassine" userId="S::kods.hassine@midocean.edu.km::a38286e8-f868-4b29-808a-12842d2d340e" providerId="AD" clId="Web-{B9E3599E-57EA-5E03-8F51-6AA75DD10A84}"/>
    <pc:docChg chg="modSld">
      <pc:chgData name="KodsHassine" userId="S::kods.hassine@midocean.edu.km::a38286e8-f868-4b29-808a-12842d2d340e" providerId="AD" clId="Web-{B9E3599E-57EA-5E03-8F51-6AA75DD10A84}" dt="2024-06-11T10:23:04.866" v="1" actId="20577"/>
      <pc:docMkLst>
        <pc:docMk/>
      </pc:docMkLst>
      <pc:sldChg chg="modSp">
        <pc:chgData name="KodsHassine" userId="S::kods.hassine@midocean.edu.km::a38286e8-f868-4b29-808a-12842d2d340e" providerId="AD" clId="Web-{B9E3599E-57EA-5E03-8F51-6AA75DD10A84}" dt="2024-06-11T10:23:04.866" v="1" actId="20577"/>
        <pc:sldMkLst>
          <pc:docMk/>
          <pc:sldMk cId="3774984797" sldId="480"/>
        </pc:sldMkLst>
        <pc:spChg chg="mod">
          <ac:chgData name="KodsHassine" userId="S::kods.hassine@midocean.edu.km::a38286e8-f868-4b29-808a-12842d2d340e" providerId="AD" clId="Web-{B9E3599E-57EA-5E03-8F51-6AA75DD10A84}" dt="2024-06-11T10:23:04.866" v="1" actId="20577"/>
          <ac:spMkLst>
            <pc:docMk/>
            <pc:sldMk cId="3774984797" sldId="480"/>
            <ac:spMk id="30" creationId="{1BBD67B8-DB49-942C-018D-7F74C671F260}"/>
          </ac:spMkLst>
        </pc:spChg>
      </pc:sldChg>
    </pc:docChg>
  </pc:docChgLst>
  <pc:docChgLst>
    <pc:chgData name="Mohamed Ahmed" userId="S::mohammad.ahmed@midocean.edu.km::b97056a5-6e64-4c8c-ae98-39dabe693af2" providerId="AD" clId="Web-{B4EC3EB6-4FFA-6D07-EC1E-5C3B0F6E9092}"/>
    <pc:docChg chg="modSld">
      <pc:chgData name="Mohamed Ahmed" userId="S::mohammad.ahmed@midocean.edu.km::b97056a5-6e64-4c8c-ae98-39dabe693af2" providerId="AD" clId="Web-{B4EC3EB6-4FFA-6D07-EC1E-5C3B0F6E9092}" dt="2024-08-03T22:12:35.306" v="0"/>
      <pc:docMkLst>
        <pc:docMk/>
      </pc:docMkLst>
      <pc:sldChg chg="delSp">
        <pc:chgData name="Mohamed Ahmed" userId="S::mohammad.ahmed@midocean.edu.km::b97056a5-6e64-4c8c-ae98-39dabe693af2" providerId="AD" clId="Web-{B4EC3EB6-4FFA-6D07-EC1E-5C3B0F6E9092}" dt="2024-08-03T22:12:35.306" v="0"/>
        <pc:sldMkLst>
          <pc:docMk/>
          <pc:sldMk cId="1520784841" sldId="306"/>
        </pc:sldMkLst>
        <pc:spChg chg="del">
          <ac:chgData name="Mohamed Ahmed" userId="S::mohammad.ahmed@midocean.edu.km::b97056a5-6e64-4c8c-ae98-39dabe693af2" providerId="AD" clId="Web-{B4EC3EB6-4FFA-6D07-EC1E-5C3B0F6E9092}" dt="2024-08-03T22:12:35.306" v="0"/>
          <ac:spMkLst>
            <pc:docMk/>
            <pc:sldMk cId="1520784841" sldId="306"/>
            <ac:spMk id="3" creationId="{A34E7560-2826-295A-607D-FDF83C320490}"/>
          </ac:spMkLst>
        </pc:spChg>
      </pc:sldChg>
    </pc:docChg>
  </pc:docChgLst>
  <pc:docChgLst>
    <pc:chgData name="KodsHassine" userId="S::kods.hassine@midocean.edu.km::a38286e8-f868-4b29-808a-12842d2d340e" providerId="AD" clId="Web-{391AA97B-0019-0410-D1D1-CA9B6EE2C3C0}"/>
    <pc:docChg chg="modSld">
      <pc:chgData name="KodsHassine" userId="S::kods.hassine@midocean.edu.km::a38286e8-f868-4b29-808a-12842d2d340e" providerId="AD" clId="Web-{391AA97B-0019-0410-D1D1-CA9B6EE2C3C0}" dt="2024-06-06T16:40:46.306" v="27" actId="14100"/>
      <pc:docMkLst>
        <pc:docMk/>
      </pc:docMkLst>
      <pc:sldChg chg="delSp modSp">
        <pc:chgData name="KodsHassine" userId="S::kods.hassine@midocean.edu.km::a38286e8-f868-4b29-808a-12842d2d340e" providerId="AD" clId="Web-{391AA97B-0019-0410-D1D1-CA9B6EE2C3C0}" dt="2024-06-06T16:40:46.306" v="27" actId="14100"/>
        <pc:sldMkLst>
          <pc:docMk/>
          <pc:sldMk cId="3774984797" sldId="480"/>
        </pc:sldMkLst>
        <pc:spChg chg="mod">
          <ac:chgData name="KodsHassine" userId="S::kods.hassine@midocean.edu.km::a38286e8-f868-4b29-808a-12842d2d340e" providerId="AD" clId="Web-{391AA97B-0019-0410-D1D1-CA9B6EE2C3C0}" dt="2024-06-06T16:40:46.306" v="27" actId="14100"/>
          <ac:spMkLst>
            <pc:docMk/>
            <pc:sldMk cId="3774984797" sldId="480"/>
            <ac:spMk id="30" creationId="{1BBD67B8-DB49-942C-018D-7F74C671F260}"/>
          </ac:spMkLst>
        </pc:spChg>
        <pc:spChg chg="del mod">
          <ac:chgData name="KodsHassine" userId="S::kods.hassine@midocean.edu.km::a38286e8-f868-4b29-808a-12842d2d340e" providerId="AD" clId="Web-{391AA97B-0019-0410-D1D1-CA9B6EE2C3C0}" dt="2024-06-06T16:28:17.953" v="3"/>
          <ac:spMkLst>
            <pc:docMk/>
            <pc:sldMk cId="3774984797" sldId="480"/>
            <ac:spMk id="31" creationId="{16E4CC76-2D0D-6204-3FBC-B0856D8E8836}"/>
          </ac:spMkLst>
        </pc:spChg>
        <pc:spChg chg="mod">
          <ac:chgData name="KodsHassine" userId="S::kods.hassine@midocean.edu.km::a38286e8-f868-4b29-808a-12842d2d340e" providerId="AD" clId="Web-{391AA97B-0019-0410-D1D1-CA9B6EE2C3C0}" dt="2024-06-06T16:28:35.610" v="8" actId="20577"/>
          <ac:spMkLst>
            <pc:docMk/>
            <pc:sldMk cId="3774984797" sldId="480"/>
            <ac:spMk id="34" creationId="{15C30772-0DD8-7BE1-E943-20DE696CFBEA}"/>
          </ac:spMkLst>
        </pc:spChg>
        <pc:spChg chg="mod">
          <ac:chgData name="KodsHassine" userId="S::kods.hassine@midocean.edu.km::a38286e8-f868-4b29-808a-12842d2d340e" providerId="AD" clId="Web-{391AA97B-0019-0410-D1D1-CA9B6EE2C3C0}" dt="2024-06-06T16:28:42.485" v="10" actId="20577"/>
          <ac:spMkLst>
            <pc:docMk/>
            <pc:sldMk cId="3774984797" sldId="480"/>
            <ac:spMk id="46" creationId="{FA59789B-D841-DB76-25B9-1348B202C2B5}"/>
          </ac:spMkLst>
        </pc:spChg>
        <pc:picChg chg="mod">
          <ac:chgData name="KodsHassine" userId="S::kods.hassine@midocean.edu.km::a38286e8-f868-4b29-808a-12842d2d340e" providerId="AD" clId="Web-{391AA97B-0019-0410-D1D1-CA9B6EE2C3C0}" dt="2024-06-06T16:17:02.306" v="0" actId="1076"/>
          <ac:picMkLst>
            <pc:docMk/>
            <pc:sldMk cId="3774984797" sldId="480"/>
            <ac:picMk id="1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8/25/2025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4</a:t>
            </a:fld>
            <a:endParaRPr lang="en-US"/>
          </a:p>
        </p:txBody>
      </p:sp>
    </p:spTree>
    <p:extLst>
      <p:ext uri="{BB962C8B-B14F-4D97-AF65-F5344CB8AC3E}">
        <p14:creationId xmlns=""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1413114159"/>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32047379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53872526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219689125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159070105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45931334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9477631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89547006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05669209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3406048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2967789462"/>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 xmlns:p14="http://schemas.microsoft.com/office/powerpoint/2010/main" val="385424060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3278961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20564587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4301885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 xmlns:p14="http://schemas.microsoft.com/office/powerpoint/2010/main" val="13788980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 xmlns:p14="http://schemas.microsoft.com/office/powerpoint/2010/main" val="29052834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3457074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8/25/2025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76726" y="2428386"/>
            <a:ext cx="5844245" cy="3416320"/>
          </a:xfrm>
          <a:prstGeom prst="rect">
            <a:avLst/>
          </a:prstGeom>
          <a:noFill/>
        </p:spPr>
        <p:txBody>
          <a:bodyPr wrap="square" lIns="91440" tIns="45720" rIns="91440" bIns="45720" rtlCol="0" anchor="t">
            <a:spAutoFit/>
          </a:bodyPr>
          <a:lstStyle/>
          <a:p>
            <a:pPr algn="ctr" rtl="1">
              <a:lnSpc>
                <a:spcPct val="150000"/>
              </a:lnSpc>
            </a:pPr>
            <a:r>
              <a:rPr lang="ar-SA" sz="2400" b="1" dirty="0" smtClean="0">
                <a:solidFill>
                  <a:schemeClr val="bg1"/>
                </a:solidFill>
              </a:rPr>
              <a:t>دور الانغماس الرقمي في تشكيل السلوك الشرائي للنساء في المملكة العربية السعودية من خلال تيك توك </a:t>
            </a:r>
            <a:r>
              <a:rPr lang="ar-SA" sz="2400" b="1" dirty="0" err="1" smtClean="0">
                <a:solidFill>
                  <a:schemeClr val="bg1"/>
                </a:solidFill>
              </a:rPr>
              <a:t>و</a:t>
            </a:r>
            <a:r>
              <a:rPr lang="ar-SA" sz="2400" b="1" dirty="0" smtClean="0">
                <a:solidFill>
                  <a:schemeClr val="bg1"/>
                </a:solidFill>
              </a:rPr>
              <a:t> إنستجرام دراسة ميدانية</a:t>
            </a:r>
          </a:p>
          <a:p>
            <a:pPr algn="ctr" rtl="1">
              <a:lnSpc>
                <a:spcPct val="150000"/>
              </a:lnSpc>
            </a:pPr>
            <a:r>
              <a:rPr lang="en-US" b="1" dirty="0" smtClean="0">
                <a:solidFill>
                  <a:schemeClr val="bg1"/>
                </a:solidFill>
              </a:rPr>
              <a:t>The Role of Digital Immersion in Shaping the Purchasing Behavior of Women in Saudi Arabia through TikTok and Instagram: A Field Study</a:t>
            </a:r>
            <a:endParaRPr lang="en-US" dirty="0" smtClean="0">
              <a:solidFill>
                <a:schemeClr val="bg1"/>
              </a:solidFill>
            </a:endParaRPr>
          </a:p>
          <a:p>
            <a:pPr algn="ctr" rtl="1">
              <a:lnSpc>
                <a:spcPct val="150000"/>
              </a:lnSpc>
            </a:pPr>
            <a:endParaRPr lang="en-US" dirty="0">
              <a:solidFill>
                <a:schemeClr val="bg1"/>
              </a:solidFill>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4"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docean 02-03">
            <a:extLst>
              <a:ext uri="{FF2B5EF4-FFF2-40B4-BE49-F238E27FC236}">
                <a16:creationId xmlns="" xmlns:a16="http://schemas.microsoft.com/office/drawing/2014/main" id="{6D8D422E-3241-39FD-1D16-0601737BE4D3}"/>
              </a:ext>
            </a:extLst>
          </p:cNvPr>
          <p:cNvPicPr>
            <a:picLocks noChangeAspect="1"/>
          </p:cNvPicPr>
          <p:nvPr/>
        </p:nvPicPr>
        <p:blipFill>
          <a:blip r:embed="rId5"/>
          <a:stretch>
            <a:fillRect/>
          </a:stretch>
        </p:blipFill>
        <p:spPr>
          <a:xfrm>
            <a:off x="206700" y="-188351"/>
            <a:ext cx="3862205" cy="2575076"/>
          </a:xfrm>
          <a:prstGeom prst="rect">
            <a:avLst/>
          </a:prstGeom>
        </p:spPr>
      </p:pic>
    </p:spTree>
    <p:extLst>
      <p:ext uri="{BB962C8B-B14F-4D97-AF65-F5344CB8AC3E}">
        <p14:creationId xmlns="" xmlns:p14="http://schemas.microsoft.com/office/powerpoint/2010/main" val="3774984797"/>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 xmlns:a16="http://schemas.microsoft.com/office/drawing/2014/main" id="{25760A6C-566F-B7E3-1EEE-CB29F0CF0113}"/>
              </a:ext>
            </a:extLst>
          </p:cNvPr>
          <p:cNvSpPr txBox="1"/>
          <p:nvPr/>
        </p:nvSpPr>
        <p:spPr>
          <a:xfrm>
            <a:off x="7981953" y="2335544"/>
            <a:ext cx="3474028" cy="1938992"/>
          </a:xfrm>
          <a:prstGeom prst="rect">
            <a:avLst/>
          </a:prstGeom>
          <a:noFill/>
        </p:spPr>
        <p:txBody>
          <a:bodyPr wrap="none" rtlCol="0">
            <a:spAutoFit/>
          </a:bodyPr>
          <a:lstStyle/>
          <a:p>
            <a:pPr algn="ctr" rtl="1"/>
            <a:r>
              <a:rPr lang="ar-SA" sz="4000" b="1" dirty="0" smtClean="0">
                <a:solidFill>
                  <a:srgbClr val="00B0F0"/>
                </a:solidFill>
                <a:latin typeface="Sakkal Majalla" pitchFamily="2" charset="-78"/>
                <a:cs typeface="Sakkal Majalla" pitchFamily="2" charset="-78"/>
              </a:rPr>
              <a:t>إعداد الباحثة :</a:t>
            </a:r>
            <a:endParaRPr lang="en-US" sz="4000" b="1" dirty="0" smtClean="0">
              <a:solidFill>
                <a:srgbClr val="00B0F0"/>
              </a:solidFill>
              <a:latin typeface="Sakkal Majalla" pitchFamily="2" charset="-78"/>
              <a:cs typeface="Sakkal Majalla" pitchFamily="2" charset="-78"/>
            </a:endParaRPr>
          </a:p>
          <a:p>
            <a:pPr algn="ctr" rtl="1"/>
            <a:r>
              <a:rPr lang="ar-SA" sz="4000" b="1" dirty="0" smtClean="0">
                <a:solidFill>
                  <a:srgbClr val="00B0F0"/>
                </a:solidFill>
                <a:latin typeface="Sakkal Majalla" pitchFamily="2" charset="-78"/>
                <a:cs typeface="Sakkal Majalla" pitchFamily="2" charset="-78"/>
              </a:rPr>
              <a:t>سـوسـن محـمد الأشقر </a:t>
            </a:r>
            <a:endParaRPr lang="en-US" sz="4000" b="1" dirty="0" smtClean="0">
              <a:solidFill>
                <a:srgbClr val="00B0F0"/>
              </a:solidFill>
              <a:latin typeface="Sakkal Majalla" pitchFamily="2" charset="-78"/>
              <a:cs typeface="Sakkal Majalla" pitchFamily="2" charset="-78"/>
            </a:endParaRPr>
          </a:p>
          <a:p>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721528" y="168718"/>
            <a:ext cx="2305141" cy="1076343"/>
          </a:xfrm>
          <a:prstGeom prst="rect">
            <a:avLst/>
          </a:prstGeom>
        </p:spPr>
      </p:pic>
      <p:sp>
        <p:nvSpPr>
          <p:cNvPr id="15" name="TextBox 14">
            <a:extLst>
              <a:ext uri="{FF2B5EF4-FFF2-40B4-BE49-F238E27FC236}">
                <a16:creationId xmlns="" xmlns:a16="http://schemas.microsoft.com/office/drawing/2014/main" id="{25760A6C-566F-B7E3-1EEE-CB29F0CF0113}"/>
              </a:ext>
            </a:extLst>
          </p:cNvPr>
          <p:cNvSpPr txBox="1"/>
          <p:nvPr/>
        </p:nvSpPr>
        <p:spPr>
          <a:xfrm>
            <a:off x="8331302" y="4162001"/>
            <a:ext cx="2238113" cy="1200329"/>
          </a:xfrm>
          <a:prstGeom prst="rect">
            <a:avLst/>
          </a:prstGeom>
          <a:noFill/>
        </p:spPr>
        <p:txBody>
          <a:bodyPr wrap="none" rtlCol="0">
            <a:spAutoFit/>
          </a:bodyPr>
          <a:lstStyle/>
          <a:p>
            <a:pPr algn="ctr" rtl="1"/>
            <a:r>
              <a:rPr lang="ar-SA" sz="3200" b="1" dirty="0" smtClean="0">
                <a:solidFill>
                  <a:srgbClr val="00B0F0"/>
                </a:solidFill>
                <a:latin typeface="Sakkal Majalla" pitchFamily="2" charset="-78"/>
                <a:cs typeface="Sakkal Majalla" pitchFamily="2" charset="-78"/>
              </a:rPr>
              <a:t>إشراف الدكتور :</a:t>
            </a:r>
            <a:endParaRPr lang="en-US" sz="3200" b="1" dirty="0" smtClean="0">
              <a:solidFill>
                <a:srgbClr val="00B0F0"/>
              </a:solidFill>
              <a:latin typeface="Sakkal Majalla" pitchFamily="2" charset="-78"/>
              <a:cs typeface="Sakkal Majalla" pitchFamily="2" charset="-78"/>
            </a:endParaRPr>
          </a:p>
          <a:p>
            <a:pPr algn="ctr"/>
            <a:endParaRPr lang="en-US" sz="4000" b="1" dirty="0">
              <a:solidFill>
                <a:srgbClr val="00B0F0"/>
              </a:solidFill>
              <a:latin typeface="Sakkal Majalla" pitchFamily="2" charset="-78"/>
              <a:cs typeface="Sakkal Majalla" pitchFamily="2" charset="-78"/>
            </a:endParaRPr>
          </a:p>
        </p:txBody>
      </p:sp>
      <p:sp>
        <p:nvSpPr>
          <p:cNvPr id="16" name="TextBox 15"/>
          <p:cNvSpPr txBox="1"/>
          <p:nvPr/>
        </p:nvSpPr>
        <p:spPr>
          <a:xfrm>
            <a:off x="8243669" y="4740813"/>
            <a:ext cx="2518118" cy="1323439"/>
          </a:xfrm>
          <a:prstGeom prst="rect">
            <a:avLst/>
          </a:prstGeom>
          <a:noFill/>
        </p:spPr>
        <p:txBody>
          <a:bodyPr wrap="square" rtlCol="1">
            <a:spAutoFit/>
          </a:bodyPr>
          <a:lstStyle/>
          <a:p>
            <a:pPr algn="ctr" rtl="1"/>
            <a:r>
              <a:rPr lang="ar-SA" sz="4000" b="1" dirty="0" smtClean="0">
                <a:solidFill>
                  <a:srgbClr val="00B0F0"/>
                </a:solidFill>
                <a:latin typeface="Sakkal Majalla" pitchFamily="2" charset="-78"/>
                <a:cs typeface="Sakkal Majalla" pitchFamily="2" charset="-78"/>
              </a:rPr>
              <a:t>محـمد عويس </a:t>
            </a:r>
            <a:endParaRPr lang="en-US" sz="4000" b="1" dirty="0" smtClean="0">
              <a:solidFill>
                <a:srgbClr val="00B0F0"/>
              </a:solidFill>
              <a:latin typeface="Sakkal Majalla" pitchFamily="2" charset="-78"/>
              <a:cs typeface="Sakkal Majalla" pitchFamily="2" charset="-78"/>
            </a:endParaRPr>
          </a:p>
          <a:p>
            <a:pPr algn="ctr" rtl="1"/>
            <a:endParaRPr lang="ar-SA" sz="4000" b="1" dirty="0">
              <a:solidFill>
                <a:srgbClr val="00B0F0"/>
              </a:solidFill>
              <a:latin typeface="Sakkal Majalla" pitchFamily="2" charset="-78"/>
              <a:cs typeface="Sakkal Majalla" pitchFamily="2" charset="-78"/>
            </a:endParaRPr>
          </a:p>
        </p:txBody>
      </p:sp>
      <p:sp>
        <p:nvSpPr>
          <p:cNvPr id="17" name="TextBox 16"/>
          <p:cNvSpPr txBox="1"/>
          <p:nvPr/>
        </p:nvSpPr>
        <p:spPr>
          <a:xfrm>
            <a:off x="759654" y="6006905"/>
            <a:ext cx="2574388" cy="1077218"/>
          </a:xfrm>
          <a:prstGeom prst="rect">
            <a:avLst/>
          </a:prstGeom>
          <a:noFill/>
        </p:spPr>
        <p:txBody>
          <a:bodyPr wrap="square" rtlCol="1">
            <a:spAutoFit/>
          </a:bodyPr>
          <a:lstStyle/>
          <a:p>
            <a:pPr rtl="1"/>
            <a:r>
              <a:rPr lang="en-US" sz="3200" dirty="0" smtClean="0">
                <a:solidFill>
                  <a:srgbClr val="00B0F0"/>
                </a:solidFill>
              </a:rPr>
              <a:t>August  2025</a:t>
            </a:r>
          </a:p>
          <a:p>
            <a:pPr algn="r" rtl="1"/>
            <a:endParaRPr lang="ar-SA" sz="3200" dirty="0">
              <a:solidFill>
                <a:srgbClr val="00B0F0"/>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 xmlns:a14="http://schemas.microsoft.com/office/drawing/2010/main" val="0"/>
              </a:ext>
            </a:extLst>
          </a:blip>
          <a:srcRect l="4175" r="4175"/>
          <a:stretch/>
        </p:blipFill>
        <p:spPr>
          <a:xfrm>
            <a:off x="0" y="-43542"/>
            <a:ext cx="8659664" cy="5300798"/>
          </a:xfrm>
        </p:spPr>
      </p:pic>
    </p:spTree>
    <p:extLst>
      <p:ext uri="{BB962C8B-B14F-4D97-AF65-F5344CB8AC3E}">
        <p14:creationId xmlns="" xmlns:p14="http://schemas.microsoft.com/office/powerpoint/2010/main" val="701632073"/>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89317" y="2014537"/>
            <a:ext cx="10370223" cy="423151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703384" y="1589650"/>
            <a:ext cx="11085341" cy="4985980"/>
          </a:xfrm>
          <a:prstGeom prst="rect">
            <a:avLst/>
          </a:prstGeom>
          <a:noFill/>
        </p:spPr>
        <p:txBody>
          <a:bodyPr wrap="square">
            <a:spAutoFit/>
          </a:bodyPr>
          <a:lstStyle/>
          <a:p>
            <a:pPr algn="just" rtl="1"/>
            <a:r>
              <a:rPr lang="ar-SA" sz="2000" dirty="0" smtClean="0">
                <a:solidFill>
                  <a:schemeClr val="bg1"/>
                </a:solidFill>
              </a:rPr>
              <a:t> </a:t>
            </a:r>
            <a:endParaRPr lang="en-US" sz="2000" dirty="0" smtClean="0">
              <a:solidFill>
                <a:schemeClr val="bg1"/>
              </a:solidFill>
            </a:endParaRPr>
          </a:p>
          <a:p>
            <a:pPr algn="just" rtl="1"/>
            <a:r>
              <a:rPr lang="ar-SA" sz="2000" dirty="0" smtClean="0">
                <a:solidFill>
                  <a:schemeClr val="bg1"/>
                </a:solidFill>
              </a:rPr>
              <a:t>لم تعد أساليب التأثير على المستهلكين تقتصر على الإعلانات التقليدية أو العروض المباشرة، بل أصبح الهاتف المحمول، بما يحمله من تطبيقات ومواقع تواصل اجتماعي، هو المنصة الأكثر فاعلية في تشكيل التوجهات الشرائية. ففي كل مرة يُمرر فيها الإصبع على الشاشة، تُخلق فرصة جديدة للتأثر، والانجذاب، وربما اتخاذ قرار شراء. وسط هذا الزخم الرقمي، تتداخل المتعة بالتسويق، والمحتوى بالتجارة، ليظهر مفهوم جديد يُعرف "بـالانغماس الرقمي"، وهو ما يشير إلى تفاعل الفرد العميق والمستمر مع البيئات الرقمية. وفي هذا الإطار، برزت منصتا "تيك توك" </a:t>
            </a:r>
            <a:r>
              <a:rPr lang="ar-SA" sz="2000" dirty="0" err="1" smtClean="0">
                <a:solidFill>
                  <a:schemeClr val="bg1"/>
                </a:solidFill>
              </a:rPr>
              <a:t>و</a:t>
            </a:r>
            <a:r>
              <a:rPr lang="ar-SA" sz="2000" dirty="0" smtClean="0">
                <a:solidFill>
                  <a:schemeClr val="bg1"/>
                </a:solidFill>
              </a:rPr>
              <a:t>"إنستجرام" كقوتين مؤثرتين في تشكيل سلوك المستهلك، نظراً لما توفرانه من محتوى مرئي جذاب يدمج الترفيه بالتسويق بطريقة غير مباشرة ولكنها فعالة. و تُعد النساء من أبرز الفئات تفاعلاً مع هذه المنصات، حيث يمثلن شريحةً كبيرةً ونشطة تُسهم في صناعة المحتوى، والترويج، واتخاذ قرارات الشراء، مما يستدعي دراسة هذا الدور من منظور علمي. وفي ظل التوجه الرقمي الذي تشهده المملكة العربية السعودية، وما يواكبه من تطور في البنية التحتية الإلكترونية، بات من المهم فهم كيف يؤثر هذا الانغماس الرقمي على السلوك الشرائي للنساء المقيمات في المملكة العربية السعودية، </a:t>
            </a:r>
            <a:r>
              <a:rPr lang="ar-SA" sz="2000" dirty="0" err="1" smtClean="0">
                <a:solidFill>
                  <a:schemeClr val="bg1"/>
                </a:solidFill>
              </a:rPr>
              <a:t>و</a:t>
            </a:r>
            <a:r>
              <a:rPr lang="ar-SA" sz="2000" dirty="0" smtClean="0">
                <a:solidFill>
                  <a:schemeClr val="bg1"/>
                </a:solidFill>
              </a:rPr>
              <a:t> رغم تنوع الدراسات في مجال التسويق الرقمي، إلا أن الدراسات التي ربطت بين الانغماس الرقمي وتأثيره على السلوك الشرائي لدى النساء عبر منصات التواصل الاجتماعي في السياق السعودي ما تزال محدودة.</a:t>
            </a:r>
            <a:endParaRPr lang="en-US" sz="2000" dirty="0" smtClean="0">
              <a:solidFill>
                <a:schemeClr val="bg1"/>
              </a:solidFill>
            </a:endParaRPr>
          </a:p>
          <a:p>
            <a:pPr algn="just" rtl="1"/>
            <a:r>
              <a:rPr lang="ar-SA" sz="2000" dirty="0" smtClean="0">
                <a:solidFill>
                  <a:schemeClr val="bg1"/>
                </a:solidFill>
              </a:rPr>
              <a:t>وعليه، تهدف هذه الدراسة إلى استكشاف دور الانغماس الرقمي في تشكيل السلوك الشرائي للنساء من خلال تحليل مستوى تفاعلهن مع المحتوى المعروض على منصتي تيك توك </a:t>
            </a:r>
            <a:r>
              <a:rPr lang="ar-SA" sz="2000" dirty="0" err="1" smtClean="0">
                <a:solidFill>
                  <a:schemeClr val="bg1"/>
                </a:solidFill>
              </a:rPr>
              <a:t>و</a:t>
            </a:r>
            <a:r>
              <a:rPr lang="ar-SA" sz="2000" dirty="0" smtClean="0">
                <a:solidFill>
                  <a:schemeClr val="bg1"/>
                </a:solidFill>
              </a:rPr>
              <a:t> إنستجرام، في محاولة لفهم أعمق لطبيعة هذا التأثير وأبعاده على قرارات الشراء ومعرفة ما إذا كانت هذه القرارات تعتمد على تأثر عاطفي أم تقييمات عقلانية.</a:t>
            </a:r>
            <a:endParaRPr lang="en-US" sz="2000" dirty="0" smtClean="0">
              <a:solidFill>
                <a:schemeClr val="bg1"/>
              </a:solidFill>
            </a:endParaRPr>
          </a:p>
          <a:p>
            <a:pPr algn="just" rtl="1"/>
            <a:endParaRPr lang="en-US" sz="2000" dirty="0">
              <a:solidFill>
                <a:schemeClr val="bg1"/>
              </a:solidFill>
              <a:latin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5189991" y="823292"/>
            <a:ext cx="1257075" cy="584775"/>
          </a:xfrm>
          <a:prstGeom prst="rect">
            <a:avLst/>
          </a:prstGeom>
          <a:noFill/>
        </p:spPr>
        <p:txBody>
          <a:bodyPr wrap="none" rtlCol="0">
            <a:spAutoFit/>
          </a:bodyPr>
          <a:lstStyle/>
          <a:p>
            <a:r>
              <a:rPr lang="ar-SA" sz="3200" b="1" dirty="0" smtClean="0">
                <a:solidFill>
                  <a:srgbClr val="00B0F0"/>
                </a:solidFill>
                <a:latin typeface="Times New Roman" panose="02020603050405020304" pitchFamily="18" charset="0"/>
                <a:cs typeface="Times New Roman" panose="02020603050405020304" pitchFamily="18" charset="0"/>
              </a:rPr>
              <a:t>المقدمة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2" cstate="print"/>
          <a:stretch>
            <a:fillRect/>
          </a:stretch>
        </p:blipFill>
        <p:spPr>
          <a:xfrm>
            <a:off x="276590" y="-135292"/>
            <a:ext cx="2233822" cy="1489487"/>
          </a:xfrm>
          <a:prstGeom prst="rect">
            <a:avLst/>
          </a:prstGeom>
        </p:spPr>
      </p:pic>
    </p:spTree>
    <p:extLst>
      <p:ext uri="{BB962C8B-B14F-4D97-AF65-F5344CB8AC3E}">
        <p14:creationId xmlns="" xmlns:p14="http://schemas.microsoft.com/office/powerpoint/2010/main" val="22573880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464177" y="990923"/>
            <a:ext cx="4113898" cy="523220"/>
          </a:xfrm>
          <a:prstGeom prst="rect">
            <a:avLst/>
          </a:prstGeom>
          <a:noFill/>
        </p:spPr>
        <p:txBody>
          <a:bodyPr wrap="square" rtlCol="0">
            <a:spAutoFit/>
          </a:bodyPr>
          <a:lstStyle/>
          <a:p>
            <a:pPr algn="r" rtl="1"/>
            <a:r>
              <a:rPr lang="ar-SA" sz="2800" b="1" dirty="0" smtClean="0">
                <a:solidFill>
                  <a:schemeClr val="bg1"/>
                </a:solidFill>
              </a:rPr>
              <a:t>مشكلة الدراسة</a:t>
            </a:r>
            <a:endParaRPr lang="en-US" sz="2800" dirty="0">
              <a:solidFill>
                <a:schemeClr val="bg1"/>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094892" y="2143336"/>
            <a:ext cx="8920678" cy="4893647"/>
          </a:xfrm>
          <a:prstGeom prst="rect">
            <a:avLst/>
          </a:prstGeom>
          <a:noFill/>
        </p:spPr>
        <p:txBody>
          <a:bodyPr wrap="square" rtlCol="0">
            <a:spAutoFit/>
          </a:bodyPr>
          <a:lstStyle/>
          <a:p>
            <a:pPr algn="just" rtl="1"/>
            <a:r>
              <a:rPr lang="ar-SA" sz="2400" dirty="0" smtClean="0">
                <a:solidFill>
                  <a:schemeClr val="bg1"/>
                </a:solidFill>
                <a:latin typeface="Sakkal Majalla" pitchFamily="2" charset="-78"/>
              </a:rPr>
              <a:t>شهدت السنوات الأخيرة تصاعداً ملحوظاً في مستويات الانغماس الرقمي بين الأفراد، لا سيّما بين النساء في المملكة العربية السعودية، في ظل الانتشار الواسع لمنصات التواصل الاجتماعي مثل تيك توك </a:t>
            </a:r>
            <a:r>
              <a:rPr lang="ar-SA" sz="2400" dirty="0" err="1" smtClean="0">
                <a:solidFill>
                  <a:schemeClr val="bg1"/>
                </a:solidFill>
                <a:latin typeface="Sakkal Majalla" pitchFamily="2" charset="-78"/>
              </a:rPr>
              <a:t>و</a:t>
            </a:r>
            <a:r>
              <a:rPr lang="ar-SA" sz="2400" dirty="0" smtClean="0">
                <a:solidFill>
                  <a:schemeClr val="bg1"/>
                </a:solidFill>
                <a:latin typeface="Sakkal Majalla" pitchFamily="2" charset="-78"/>
              </a:rPr>
              <a:t> إنستجرام، وما تقدّمانه هاتين المنصتين من محتوى ترفيهي وتسويقي كثيف ومؤثر. و قد أشار تقرير هيئة الإحصاء السعودية (2023) إلى أن أكثر من 82% من النساء السعوديات يستخدمن الإنترنت يومياً، وغالباً عبر تطبيقات التواصل، وهو ما يعكس التغلغل العميق للوسائط الرقمية في تفاصيل الحياة اليومية. وعلى الرغم من الاهتمام المتزايد في الدراسات المعاصرة بظاهرة الانغماس الرقمي، وبأثر المحتوى الرقمي على السلوك الاستهلاكي، إلا أن العلاقة بين درجة الانغماس الرقمي لدى النساء وطبيعة اتخاذهن للقرار الشرائي لا تزال غير مدروسة بشكل كافٍ في السياق المحلي. فهل يقود هذا الانغماس إلى اتخاذ قرارات شرائية عاطفية مدفوعة بالتأثر بالمحتوى والإعلانات؟ أم أنه قد يتم ضمن إطار عقلاني يعتمد على التقييم المنطقي للخيارات؟</a:t>
            </a:r>
            <a:endParaRPr lang="en-US" sz="2400" dirty="0" smtClean="0">
              <a:solidFill>
                <a:schemeClr val="bg1"/>
              </a:solidFill>
              <a:latin typeface="Sakkal Majalla" pitchFamily="2" charset="-78"/>
            </a:endParaRPr>
          </a:p>
          <a:p>
            <a:pPr algn="just" rtl="1"/>
            <a:endParaRPr lang="en-US" sz="2400" dirty="0">
              <a:solidFill>
                <a:schemeClr val="bg1"/>
              </a:solidFill>
              <a:latin typeface="Sakkal Majalla" pitchFamily="2" charset="-78"/>
            </a:endParaRPr>
          </a:p>
          <a:p>
            <a:pPr algn="just" rtl="1"/>
            <a:endParaRPr lang="en-US" sz="2400" dirty="0">
              <a:solidFill>
                <a:schemeClr val="bg1"/>
              </a:solidFill>
              <a:latin typeface="Sakkal Majalla" pitchFamily="2" charset="-78"/>
            </a:endParaRPr>
          </a:p>
        </p:txBody>
      </p:sp>
      <p:pic>
        <p:nvPicPr>
          <p:cNvPr id="13" name="Picture 12" descr="Midocean 02-03"/>
          <p:cNvPicPr>
            <a:picLocks noChangeAspect="1"/>
          </p:cNvPicPr>
          <p:nvPr/>
        </p:nvPicPr>
        <p:blipFill>
          <a:blip r:embed="rId4" cstate="print"/>
          <a:stretch>
            <a:fillRect/>
          </a:stretch>
        </p:blipFill>
        <p:spPr>
          <a:xfrm>
            <a:off x="9781748" y="-135292"/>
            <a:ext cx="2233822" cy="1489487"/>
          </a:xfrm>
          <a:prstGeom prst="rect">
            <a:avLst/>
          </a:prstGeom>
        </p:spPr>
      </p:pic>
    </p:spTree>
    <p:extLst>
      <p:ext uri="{BB962C8B-B14F-4D97-AF65-F5344CB8AC3E}">
        <p14:creationId xmlns="" xmlns:p14="http://schemas.microsoft.com/office/powerpoint/2010/main" val="256940814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463040"/>
            <a:ext cx="10812720" cy="4853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146196" y="470429"/>
            <a:ext cx="3902032" cy="523220"/>
          </a:xfrm>
          <a:prstGeom prst="rect">
            <a:avLst/>
          </a:prstGeom>
          <a:noFill/>
        </p:spPr>
        <p:txBody>
          <a:bodyPr wrap="square" rtlCol="0">
            <a:spAutoFit/>
          </a:bodyPr>
          <a:lstStyle/>
          <a:p>
            <a:pPr algn="r" rtl="1"/>
            <a:r>
              <a:rPr lang="ar-SA" sz="2800" b="1" dirty="0" smtClean="0">
                <a:solidFill>
                  <a:schemeClr val="bg1"/>
                </a:solidFill>
              </a:rPr>
              <a:t>أهداف الدراسة</a:t>
            </a:r>
            <a:endParaRPr lang="en-US" sz="2800" dirty="0">
              <a:solidFill>
                <a:schemeClr val="bg1"/>
              </a:solidFill>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90526" y="1589986"/>
            <a:ext cx="10541000" cy="6247864"/>
          </a:xfrm>
          <a:prstGeom prst="rect">
            <a:avLst/>
          </a:prstGeom>
          <a:noFill/>
        </p:spPr>
        <p:txBody>
          <a:bodyPr wrap="square" rtlCol="0">
            <a:spAutoFit/>
          </a:bodyPr>
          <a:lstStyle/>
          <a:p>
            <a:pPr algn="r" rtl="1">
              <a:lnSpc>
                <a:spcPct val="150000"/>
              </a:lnSpc>
            </a:pPr>
            <a:r>
              <a:rPr lang="ar-SA" sz="2000" dirty="0" smtClean="0"/>
              <a:t>تهدف هذه الدراسة إلى تحقيق الأهداف الرئيسية التالية:</a:t>
            </a:r>
          </a:p>
          <a:p>
            <a:pPr algn="r" rtl="1">
              <a:lnSpc>
                <a:spcPct val="150000"/>
              </a:lnSpc>
            </a:pPr>
            <a:endParaRPr lang="en-US" sz="2000" dirty="0" smtClean="0"/>
          </a:p>
          <a:p>
            <a:pPr marL="457200" indent="-457200" algn="r" rtl="1">
              <a:lnSpc>
                <a:spcPct val="150000"/>
              </a:lnSpc>
            </a:pPr>
            <a:r>
              <a:rPr lang="ar-SA" sz="2000" dirty="0" smtClean="0"/>
              <a:t>1.قياس درجة الانغماس الرقمي لدى النساء في المملكة العربية السعودية، من خلال تحليل مستوى التفاعل والاستخدام لمنصات التواصل الاجتماعي، خاصة تيك توك </a:t>
            </a:r>
            <a:r>
              <a:rPr lang="ar-SA" sz="2000" dirty="0" err="1" smtClean="0"/>
              <a:t>و</a:t>
            </a:r>
            <a:r>
              <a:rPr lang="ar-SA" sz="2000" dirty="0" smtClean="0"/>
              <a:t> إنستجرام.</a:t>
            </a:r>
          </a:p>
          <a:p>
            <a:pPr marL="457200" indent="-457200" algn="r" rtl="1">
              <a:lnSpc>
                <a:spcPct val="150000"/>
              </a:lnSpc>
            </a:pPr>
            <a:endParaRPr lang="en-US" sz="2000" dirty="0" smtClean="0"/>
          </a:p>
          <a:p>
            <a:pPr algn="r" rtl="1">
              <a:lnSpc>
                <a:spcPct val="150000"/>
              </a:lnSpc>
            </a:pPr>
            <a:r>
              <a:rPr lang="ar-SA" sz="2000" dirty="0" smtClean="0"/>
              <a:t>2. تحديد طبيعة العلاقة بين الانغماس الرقمي وطريقة اتخاذ القرار الشرائي لدى المرأة في المملكة العربية السعودية، سواء من حيث التأثير العاطفي أو التقييم العقلاني للخيارات</a:t>
            </a:r>
            <a:r>
              <a:rPr lang="ar-SA" sz="2000" dirty="0" smtClean="0"/>
              <a:t>.</a:t>
            </a:r>
          </a:p>
          <a:p>
            <a:pPr algn="r" rtl="1">
              <a:lnSpc>
                <a:spcPct val="150000"/>
              </a:lnSpc>
            </a:pPr>
            <a:endParaRPr lang="en-US" sz="2000" dirty="0" smtClean="0"/>
          </a:p>
          <a:p>
            <a:pPr algn="r" rtl="1">
              <a:lnSpc>
                <a:spcPct val="150000"/>
              </a:lnSpc>
            </a:pPr>
            <a:r>
              <a:rPr lang="ar-SA" sz="2000" dirty="0" smtClean="0"/>
              <a:t>3. تحليل العوامل النفسية والسلوكية التي تؤثر في استجابة المرأة في السعودية للمحتوى التسويقي الرقمي، وتقييم مدى تأثيرها على قرارات الشراء.</a:t>
            </a:r>
            <a:endParaRPr lang="en-US" sz="2000" dirty="0" smtClean="0"/>
          </a:p>
          <a:p>
            <a:pPr algn="r" rtl="1"/>
            <a:endParaRPr lang="ar-SA" sz="2000" dirty="0" smtClean="0">
              <a:latin typeface="Times New Roman" panose="02020603050405020304" pitchFamily="18" charset="0"/>
            </a:endParaRPr>
          </a:p>
          <a:p>
            <a:pPr algn="r" rtl="1"/>
            <a:endParaRPr lang="en-US" sz="2000" dirty="0">
              <a:latin typeface="Times New Roman" panose="02020603050405020304" pitchFamily="18" charset="0"/>
            </a:endParaRPr>
          </a:p>
          <a:p>
            <a:pPr algn="r" rtl="1"/>
            <a:endParaRPr lang="en-US" sz="2000" dirty="0">
              <a:latin typeface="Times New Roman" panose="02020603050405020304" pitchFamily="18" charset="0"/>
            </a:endParaRPr>
          </a:p>
          <a:p>
            <a:pPr algn="r" rtl="1"/>
            <a:endParaRPr lang="en-US" sz="2000" dirty="0">
              <a:latin typeface="Times New Roman" panose="02020603050405020304" pitchFamily="18" charset="0"/>
            </a:endParaRPr>
          </a:p>
          <a:p>
            <a:pPr algn="r" rtl="1"/>
            <a:endParaRPr lang="en-US" sz="2000" dirty="0">
              <a:latin typeface="Times New Roman" panose="02020603050405020304" pitchFamily="18" charset="0"/>
            </a:endParaRPr>
          </a:p>
        </p:txBody>
      </p:sp>
      <p:pic>
        <p:nvPicPr>
          <p:cNvPr id="11" name="Picture 10" descr="Midocean 02-03"/>
          <p:cNvPicPr>
            <a:picLocks noChangeAspect="1"/>
          </p:cNvPicPr>
          <p:nvPr/>
        </p:nvPicPr>
        <p:blipFill>
          <a:blip r:embed="rId2" cstate="print"/>
          <a:stretch>
            <a:fillRect/>
          </a:stretch>
        </p:blipFill>
        <p:spPr>
          <a:xfrm>
            <a:off x="9647003" y="0"/>
            <a:ext cx="2233822" cy="1489487"/>
          </a:xfrm>
          <a:prstGeom prst="rect">
            <a:avLst/>
          </a:prstGeom>
        </p:spPr>
      </p:pic>
    </p:spTree>
    <p:extLst>
      <p:ext uri="{BB962C8B-B14F-4D97-AF65-F5344CB8AC3E}">
        <p14:creationId xmlns="" xmlns:p14="http://schemas.microsoft.com/office/powerpoint/2010/main" val="979261729"/>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7212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50893" y="1834291"/>
            <a:ext cx="8417320" cy="4708981"/>
          </a:xfrm>
          <a:prstGeom prst="rect">
            <a:avLst/>
          </a:prstGeom>
          <a:noFill/>
        </p:spPr>
        <p:txBody>
          <a:bodyPr wrap="square" rtlCol="0">
            <a:spAutoFit/>
          </a:bodyPr>
          <a:lstStyle/>
          <a:p>
            <a:pPr marL="457200" lvl="0" indent="-457200" algn="just" rtl="1">
              <a:lnSpc>
                <a:spcPct val="150000"/>
              </a:lnSpc>
              <a:buAutoNum type="arabicPeriod"/>
            </a:pPr>
            <a:r>
              <a:rPr lang="ar-SA" sz="2000" dirty="0" smtClean="0"/>
              <a:t>ما </a:t>
            </a:r>
            <a:r>
              <a:rPr lang="ar-SA" sz="2000" dirty="0" smtClean="0"/>
              <a:t>مستوى الانغماس الرقمي لدى النساء في المملكة العربية السعودية في تطبيقات التواصل الاجتماعي (تيك توك </a:t>
            </a:r>
            <a:r>
              <a:rPr lang="ar-SA" sz="2000" dirty="0" err="1" smtClean="0"/>
              <a:t>و</a:t>
            </a:r>
            <a:r>
              <a:rPr lang="ar-SA" sz="2000" dirty="0" smtClean="0"/>
              <a:t> إنستجرام</a:t>
            </a:r>
            <a:r>
              <a:rPr lang="ar-SA" sz="2000" dirty="0" smtClean="0"/>
              <a:t>)؟</a:t>
            </a:r>
          </a:p>
          <a:p>
            <a:pPr marL="457200" lvl="0" indent="-457200" algn="just" rtl="1">
              <a:lnSpc>
                <a:spcPct val="150000"/>
              </a:lnSpc>
            </a:pPr>
            <a:endParaRPr lang="en-US" sz="2000" dirty="0" smtClean="0"/>
          </a:p>
          <a:p>
            <a:pPr lvl="0" algn="just" rtl="1">
              <a:lnSpc>
                <a:spcPct val="150000"/>
              </a:lnSpc>
            </a:pPr>
            <a:r>
              <a:rPr lang="ar-SA" sz="2000" dirty="0" smtClean="0"/>
              <a:t>2. ما </a:t>
            </a:r>
            <a:r>
              <a:rPr lang="ar-SA" sz="2000" dirty="0" smtClean="0"/>
              <a:t>العلاقة بين مستوى الانغماس الرقمي والسلوك الشرائي للنساء في المملكة العربية السعودية</a:t>
            </a:r>
            <a:r>
              <a:rPr lang="ar-SA" sz="2000" dirty="0" smtClean="0"/>
              <a:t>؟</a:t>
            </a:r>
          </a:p>
          <a:p>
            <a:pPr lvl="0" algn="just" rtl="1">
              <a:lnSpc>
                <a:spcPct val="150000"/>
              </a:lnSpc>
            </a:pPr>
            <a:endParaRPr lang="en-US" sz="2000" dirty="0" smtClean="0"/>
          </a:p>
          <a:p>
            <a:pPr lvl="0" algn="just" rtl="1">
              <a:lnSpc>
                <a:spcPct val="150000"/>
              </a:lnSpc>
            </a:pPr>
            <a:r>
              <a:rPr lang="ar-SA" sz="2000" dirty="0" smtClean="0"/>
              <a:t>3. ما </a:t>
            </a:r>
            <a:r>
              <a:rPr lang="ar-SA" sz="2000" dirty="0" smtClean="0"/>
              <a:t>تأثير اختلاف الفئة العمرية على العلاقة بين الانغماس الرقمي والسلوك الشرائي لدى النساء</a:t>
            </a:r>
            <a:r>
              <a:rPr lang="ar-SA" sz="2000" dirty="0" smtClean="0"/>
              <a:t>؟</a:t>
            </a:r>
          </a:p>
          <a:p>
            <a:pPr lvl="0" algn="just" rtl="1">
              <a:lnSpc>
                <a:spcPct val="150000"/>
              </a:lnSpc>
            </a:pPr>
            <a:endParaRPr lang="en-US" sz="2000" dirty="0" smtClean="0"/>
          </a:p>
          <a:p>
            <a:pPr lvl="0" algn="just" rtl="1">
              <a:lnSpc>
                <a:spcPct val="150000"/>
              </a:lnSpc>
            </a:pPr>
            <a:r>
              <a:rPr lang="ar-SA" sz="2000" dirty="0" smtClean="0"/>
              <a:t>4. ما </a:t>
            </a:r>
            <a:r>
              <a:rPr lang="ar-SA" sz="2000" dirty="0" smtClean="0"/>
              <a:t>نوع القرارات الشرائية المتبعة من قبل النساء في المملكة العربية السعودية (عاطفية أم عقلانية)؟</a:t>
            </a:r>
            <a:endParaRPr lang="en-US" sz="2000" dirty="0" smtClean="0"/>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p:cNvPicPr>
            <a:picLocks noChangeAspect="1"/>
          </p:cNvPicPr>
          <p:nvPr/>
        </p:nvPicPr>
        <p:blipFill>
          <a:blip r:embed="rId2" cstate="print"/>
          <a:stretch>
            <a:fillRect/>
          </a:stretch>
        </p:blipFill>
        <p:spPr>
          <a:xfrm>
            <a:off x="206471" y="-77624"/>
            <a:ext cx="2181329" cy="1454485"/>
          </a:xfrm>
          <a:prstGeom prst="rect">
            <a:avLst/>
          </a:prstGeom>
        </p:spPr>
      </p:pic>
      <p:sp>
        <p:nvSpPr>
          <p:cNvPr id="7" name="TextBox 6"/>
          <p:cNvSpPr txBox="1"/>
          <p:nvPr/>
        </p:nvSpPr>
        <p:spPr>
          <a:xfrm>
            <a:off x="4628271" y="773723"/>
            <a:ext cx="2630659" cy="523220"/>
          </a:xfrm>
          <a:prstGeom prst="rect">
            <a:avLst/>
          </a:prstGeom>
          <a:noFill/>
        </p:spPr>
        <p:txBody>
          <a:bodyPr wrap="square" rtlCol="1">
            <a:spAutoFit/>
          </a:bodyPr>
          <a:lstStyle/>
          <a:p>
            <a:pPr algn="r" rtl="1"/>
            <a:r>
              <a:rPr lang="ar-SA" sz="2800" b="1" dirty="0" smtClean="0">
                <a:solidFill>
                  <a:schemeClr val="bg1"/>
                </a:solidFill>
              </a:rPr>
              <a:t>تساؤلات </a:t>
            </a:r>
            <a:r>
              <a:rPr lang="ar-SA" sz="2800" b="1" dirty="0" smtClean="0">
                <a:solidFill>
                  <a:schemeClr val="bg1"/>
                </a:solidFill>
              </a:rPr>
              <a:t>الدراسة  </a:t>
            </a:r>
            <a:endParaRPr lang="ar-SA" sz="2800" dirty="0">
              <a:solidFill>
                <a:schemeClr val="bg1"/>
              </a:solidFill>
            </a:endParaRPr>
          </a:p>
        </p:txBody>
      </p:sp>
    </p:spTree>
    <p:extLst>
      <p:ext uri="{BB962C8B-B14F-4D97-AF65-F5344CB8AC3E}">
        <p14:creationId xmlns="" xmlns:p14="http://schemas.microsoft.com/office/powerpoint/2010/main" val="3434396648"/>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7835975" cy="4669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 xmlns:a14="http://schemas.microsoft.com/office/drawing/2010/main" val="0"/>
              </a:ext>
            </a:extLst>
          </a:blip>
          <a:srcRect t="12315" r="36968" b="12315"/>
          <a:stretch/>
        </p:blipFill>
        <p:spPr>
          <a:xfrm>
            <a:off x="9064283" y="1411747"/>
            <a:ext cx="3127717" cy="2495550"/>
          </a:xfrm>
        </p:spPr>
      </p:pic>
      <p:sp>
        <p:nvSpPr>
          <p:cNvPr id="6" name="Rectangle 5">
            <a:extLst>
              <a:ext uri="{FF2B5EF4-FFF2-40B4-BE49-F238E27FC236}">
                <a16:creationId xmlns="" xmlns:a16="http://schemas.microsoft.com/office/drawing/2014/main" id="{0AC2650A-C51A-9ACB-723B-68D89C868D01}"/>
              </a:ext>
            </a:extLst>
          </p:cNvPr>
          <p:cNvSpPr/>
          <p:nvPr/>
        </p:nvSpPr>
        <p:spPr>
          <a:xfrm>
            <a:off x="1219199" y="1647960"/>
            <a:ext cx="7547429" cy="4653646"/>
          </a:xfrm>
          <a:prstGeom prst="rect">
            <a:avLst/>
          </a:prstGeom>
        </p:spPr>
        <p:txBody>
          <a:bodyPr wrap="square">
            <a:spAutoFit/>
          </a:bodyPr>
          <a:lstStyle/>
          <a:p>
            <a:pPr algn="just" rtl="1">
              <a:lnSpc>
                <a:spcPct val="150000"/>
              </a:lnSpc>
            </a:pPr>
            <a:r>
              <a:rPr lang="ar-SA" sz="2000" dirty="0" smtClean="0"/>
              <a:t>1.توجد علاقة ذات دلالة إحصائية بين درجة الانغماس الرقمي لدى النساء في المملكة العربية السعودية، ومستوى تأثر سلوكهن الشرائي بالمحتوى التسويقي على منصات التواصل الاجتماعي</a:t>
            </a:r>
            <a:r>
              <a:rPr lang="ar-SA" sz="2000" dirty="0" smtClean="0"/>
              <a:t>.</a:t>
            </a:r>
          </a:p>
          <a:p>
            <a:pPr algn="just" rtl="1">
              <a:lnSpc>
                <a:spcPct val="150000"/>
              </a:lnSpc>
            </a:pPr>
            <a:endParaRPr lang="en-US" sz="2000" dirty="0" smtClean="0"/>
          </a:p>
          <a:p>
            <a:pPr algn="just" rtl="1">
              <a:lnSpc>
                <a:spcPct val="150000"/>
              </a:lnSpc>
            </a:pPr>
            <a:r>
              <a:rPr lang="ar-SA" sz="2000" dirty="0" smtClean="0"/>
              <a:t>2. كلما زاد مستوى الانغماس الرقمي لدى المرأة في المملكة العربية السعودية، زاد احتمال اتخاذها لقرارات شرائية ذات طابع عاطفي، مقارنةً بالقرارات الشرائية العقلانية. </a:t>
            </a:r>
            <a:endParaRPr lang="ar-SA" sz="2000" dirty="0" smtClean="0"/>
          </a:p>
          <a:p>
            <a:pPr algn="just" rtl="1">
              <a:lnSpc>
                <a:spcPct val="150000"/>
              </a:lnSpc>
            </a:pPr>
            <a:endParaRPr lang="en-US" sz="2000" dirty="0" smtClean="0"/>
          </a:p>
          <a:p>
            <a:pPr algn="just" rtl="1">
              <a:lnSpc>
                <a:spcPct val="150000"/>
              </a:lnSpc>
            </a:pPr>
            <a:r>
              <a:rPr lang="ar-SA" sz="2000" dirty="0" smtClean="0"/>
              <a:t>3.تختلف طبيعة العلاقة بين الانغماس الرقمي والسلوك الشرائي باختلاف الفئة العمرية للنساء في المملكة العربية السعودية. </a:t>
            </a:r>
            <a:endParaRPr lang="en-US" sz="2000" dirty="0" smtClean="0"/>
          </a:p>
          <a:p>
            <a:pPr algn="just" rtl="1">
              <a:lnSpc>
                <a:spcPct val="150000"/>
              </a:lnSpc>
            </a:pPr>
            <a:endParaRPr lang="en-US" sz="2000" dirty="0">
              <a:solidFill>
                <a:srgbClr val="000000"/>
              </a:solidFill>
              <a:latin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cstate="print"/>
          <a:stretch>
            <a:fillRect/>
          </a:stretch>
        </p:blipFill>
        <p:spPr>
          <a:xfrm>
            <a:off x="276590" y="-135291"/>
            <a:ext cx="2147955" cy="1432232"/>
          </a:xfrm>
          <a:prstGeom prst="rect">
            <a:avLst/>
          </a:prstGeom>
        </p:spPr>
      </p:pic>
      <p:sp>
        <p:nvSpPr>
          <p:cNvPr id="12" name="TextBox 11"/>
          <p:cNvSpPr txBox="1"/>
          <p:nvPr/>
        </p:nvSpPr>
        <p:spPr>
          <a:xfrm>
            <a:off x="4149969" y="633047"/>
            <a:ext cx="2968283" cy="523220"/>
          </a:xfrm>
          <a:prstGeom prst="rect">
            <a:avLst/>
          </a:prstGeom>
          <a:noFill/>
        </p:spPr>
        <p:txBody>
          <a:bodyPr wrap="square" rtlCol="1">
            <a:spAutoFit/>
          </a:bodyPr>
          <a:lstStyle/>
          <a:p>
            <a:pPr algn="r" rtl="1"/>
            <a:r>
              <a:rPr lang="ar-SA" sz="2800" b="1" dirty="0" smtClean="0">
                <a:solidFill>
                  <a:schemeClr val="bg1"/>
                </a:solidFill>
              </a:rPr>
              <a:t>فرضيات الدراسة</a:t>
            </a:r>
            <a:endParaRPr lang="ar-SA" sz="2800" dirty="0">
              <a:solidFill>
                <a:schemeClr val="bg1"/>
              </a:solidFill>
            </a:endParaRPr>
          </a:p>
        </p:txBody>
      </p:sp>
    </p:spTree>
    <p:extLst>
      <p:ext uri="{BB962C8B-B14F-4D97-AF65-F5344CB8AC3E}">
        <p14:creationId xmlns=""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7212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50893" y="1834291"/>
            <a:ext cx="8417320" cy="5632311"/>
          </a:xfrm>
          <a:prstGeom prst="rect">
            <a:avLst/>
          </a:prstGeom>
          <a:noFill/>
        </p:spPr>
        <p:txBody>
          <a:bodyPr wrap="square" rtlCol="0">
            <a:spAutoFit/>
          </a:bodyPr>
          <a:lstStyle/>
          <a:p>
            <a:pPr algn="just" rtl="1">
              <a:lnSpc>
                <a:spcPct val="150000"/>
              </a:lnSpc>
            </a:pPr>
            <a:r>
              <a:rPr lang="ar-SA" sz="2000" dirty="0" smtClean="0"/>
              <a:t>اتبعت الدراسة المنهج الوصفي (التحليلي)، حيث تمّ قياس متغيرات الانغماس الرقمي والسلوك الشرائي لدى عينة من النساء في المملكة العربية السعودية في زمن مُحدد (دراسة مقطعية)، ثم تحليل العلاقات الارتباطية بينها</a:t>
            </a:r>
            <a:r>
              <a:rPr lang="ar-SA" sz="2000" dirty="0" smtClean="0"/>
              <a:t>.</a:t>
            </a:r>
          </a:p>
          <a:p>
            <a:pPr algn="just" rtl="1">
              <a:lnSpc>
                <a:spcPct val="150000"/>
              </a:lnSpc>
            </a:pPr>
            <a:r>
              <a:rPr lang="ar-SA" sz="2000" b="1" dirty="0" smtClean="0"/>
              <a:t>مجتمع </a:t>
            </a:r>
            <a:r>
              <a:rPr lang="ar-SA" sz="2000" b="1" dirty="0" smtClean="0"/>
              <a:t>الدراسة </a:t>
            </a:r>
            <a:r>
              <a:rPr lang="ar-SA" sz="2000" dirty="0" smtClean="0"/>
              <a:t>: </a:t>
            </a:r>
            <a:r>
              <a:rPr lang="ar-SA" sz="2000" dirty="0" smtClean="0"/>
              <a:t>النساء المقيمات في المملكة العربية السعودية والمتفاعلات على منصتي تيك توك </a:t>
            </a:r>
            <a:r>
              <a:rPr lang="ar-SA" sz="2000" dirty="0" err="1" smtClean="0"/>
              <a:t>و</a:t>
            </a:r>
            <a:r>
              <a:rPr lang="ar-SA" sz="2000" dirty="0" smtClean="0"/>
              <a:t> إنستجرام.</a:t>
            </a:r>
            <a:endParaRPr lang="en-US" sz="2000" dirty="0" smtClean="0"/>
          </a:p>
          <a:p>
            <a:pPr algn="just" rtl="1">
              <a:lnSpc>
                <a:spcPct val="150000"/>
              </a:lnSpc>
            </a:pPr>
            <a:r>
              <a:rPr lang="ar-SA" sz="2000" b="1" dirty="0" smtClean="0"/>
              <a:t>عينة </a:t>
            </a:r>
            <a:r>
              <a:rPr lang="ar-SA" sz="2000" b="1" dirty="0" smtClean="0"/>
              <a:t>الدراسة </a:t>
            </a:r>
            <a:r>
              <a:rPr lang="ar-SA" sz="2000" dirty="0" smtClean="0"/>
              <a:t>: </a:t>
            </a:r>
            <a:r>
              <a:rPr lang="ar-SA" sz="2000" dirty="0" smtClean="0"/>
              <a:t>تكونت من 241 مشاركة. تم جمع الاستبيانات إلكترونياً من خلال توزيع الاستبيان عبر القنوات والمنصات المناسبة لضمان الوصول إلى مستخدمات تيك توك </a:t>
            </a:r>
            <a:r>
              <a:rPr lang="ar-SA" sz="2000" dirty="0" err="1" smtClean="0"/>
              <a:t>و</a:t>
            </a:r>
            <a:r>
              <a:rPr lang="ar-SA" sz="2000" dirty="0" smtClean="0"/>
              <a:t> إنستجرام. استخدمت أسلوب الجمع الإلكتروني بحيث تُعدّ العينة استجابةً ذات طابع تطوّعي/متاح</a:t>
            </a:r>
            <a:r>
              <a:rPr lang="ar-SA" sz="2000" dirty="0" smtClean="0"/>
              <a:t>. </a:t>
            </a:r>
          </a:p>
          <a:p>
            <a:pPr algn="just" rtl="1">
              <a:lnSpc>
                <a:spcPct val="150000"/>
              </a:lnSpc>
            </a:pPr>
            <a:endParaRPr lang="en-US" sz="2000" dirty="0" smtClean="0"/>
          </a:p>
          <a:p>
            <a:pPr algn="just" rtl="1">
              <a:lnSpc>
                <a:spcPct val="150000"/>
              </a:lnSpc>
            </a:pPr>
            <a:endParaRPr lang="en-US" sz="2000" dirty="0" smtClean="0"/>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p:cNvPicPr>
            <a:picLocks noChangeAspect="1"/>
          </p:cNvPicPr>
          <p:nvPr/>
        </p:nvPicPr>
        <p:blipFill>
          <a:blip r:embed="rId2" cstate="print"/>
          <a:stretch>
            <a:fillRect/>
          </a:stretch>
        </p:blipFill>
        <p:spPr>
          <a:xfrm>
            <a:off x="206471" y="-77624"/>
            <a:ext cx="2181329" cy="1454485"/>
          </a:xfrm>
          <a:prstGeom prst="rect">
            <a:avLst/>
          </a:prstGeom>
        </p:spPr>
      </p:pic>
      <p:sp>
        <p:nvSpPr>
          <p:cNvPr id="7" name="TextBox 6"/>
          <p:cNvSpPr txBox="1"/>
          <p:nvPr/>
        </p:nvSpPr>
        <p:spPr>
          <a:xfrm>
            <a:off x="4628271" y="773723"/>
            <a:ext cx="2630659" cy="523220"/>
          </a:xfrm>
          <a:prstGeom prst="rect">
            <a:avLst/>
          </a:prstGeom>
          <a:noFill/>
        </p:spPr>
        <p:txBody>
          <a:bodyPr wrap="square" rtlCol="1">
            <a:spAutoFit/>
          </a:bodyPr>
          <a:lstStyle/>
          <a:p>
            <a:pPr algn="r" rtl="1"/>
            <a:r>
              <a:rPr lang="ar-SA" sz="2800" b="1" dirty="0" smtClean="0">
                <a:solidFill>
                  <a:schemeClr val="bg1"/>
                </a:solidFill>
              </a:rPr>
              <a:t>منهجية </a:t>
            </a:r>
            <a:r>
              <a:rPr lang="ar-SA" sz="2800" b="1" dirty="0" smtClean="0">
                <a:solidFill>
                  <a:schemeClr val="bg1"/>
                </a:solidFill>
              </a:rPr>
              <a:t>الدراسة</a:t>
            </a:r>
            <a:endParaRPr lang="ar-SA" sz="2800" dirty="0">
              <a:solidFill>
                <a:schemeClr val="bg1"/>
              </a:solidFill>
            </a:endParaRPr>
          </a:p>
        </p:txBody>
      </p:sp>
    </p:spTree>
    <p:extLst>
      <p:ext uri="{BB962C8B-B14F-4D97-AF65-F5344CB8AC3E}">
        <p14:creationId xmlns="" xmlns:p14="http://schemas.microsoft.com/office/powerpoint/2010/main" val="343439664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7212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50893" y="1834291"/>
            <a:ext cx="8417320" cy="5576976"/>
          </a:xfrm>
          <a:prstGeom prst="rect">
            <a:avLst/>
          </a:prstGeom>
          <a:noFill/>
        </p:spPr>
        <p:txBody>
          <a:bodyPr wrap="square" rtlCol="0">
            <a:spAutoFit/>
          </a:bodyPr>
          <a:lstStyle/>
          <a:p>
            <a:pPr algn="just" rtl="1">
              <a:lnSpc>
                <a:spcPct val="150000"/>
              </a:lnSpc>
              <a:buFont typeface="Arial" pitchFamily="34" charset="0"/>
              <a:buChar char="•"/>
            </a:pPr>
            <a:r>
              <a:rPr lang="ar-SA" sz="2000" b="1" dirty="0" smtClean="0"/>
              <a:t> تشير النتائج </a:t>
            </a:r>
            <a:r>
              <a:rPr lang="ar-SA" sz="2000" b="1" dirty="0" smtClean="0"/>
              <a:t>إلى وجود علاقة ارتباطية موجبة متوسطة القوة ودالة </a:t>
            </a:r>
            <a:r>
              <a:rPr lang="ar-SA" sz="2000" b="1" dirty="0" smtClean="0"/>
              <a:t>إحصائياً </a:t>
            </a:r>
            <a:r>
              <a:rPr lang="ar-SA" sz="2000" b="1" dirty="0" smtClean="0"/>
              <a:t>بين الانغماس الرقمي والسلوك </a:t>
            </a:r>
            <a:r>
              <a:rPr lang="ar-SA" sz="2000" b="1" dirty="0" smtClean="0"/>
              <a:t>الشرائي </a:t>
            </a:r>
            <a:r>
              <a:rPr lang="ar-SA" sz="2000" dirty="0" smtClean="0"/>
              <a:t>، وتشير </a:t>
            </a:r>
            <a:r>
              <a:rPr lang="ar-SA" sz="2000" dirty="0" smtClean="0"/>
              <a:t>إلى أن زيادة درجة انخراط النساء في استخدام منصات التواصل الاجتماعي، وخاصة تيك توك </a:t>
            </a:r>
            <a:r>
              <a:rPr lang="ar-SA" sz="2000" dirty="0" err="1" smtClean="0"/>
              <a:t>و</a:t>
            </a:r>
            <a:r>
              <a:rPr lang="ar-SA" sz="2000" dirty="0" smtClean="0"/>
              <a:t> إنستجرام، ترتبط بزيادة احتمالية قيامهن بسلوكيات شرائية استجابة لما يتعرضن له من محتوى</a:t>
            </a:r>
            <a:r>
              <a:rPr lang="ar-SA" sz="2000" dirty="0" smtClean="0"/>
              <a:t>. وتعود هذه </a:t>
            </a:r>
            <a:r>
              <a:rPr lang="ar-SA" sz="2000" dirty="0" smtClean="0"/>
              <a:t>العلاقة إلى عدة أسباب منها انتشار المحتوى التسويقي على المنصات حيث تزايد اعتماد العلامات التجارية المحلية والدولية على التسويق عبر المؤثرين في هذه المنصات. الطبيعة البصرية والمختصرة للمحتوى مما يسهل استهلاكه بسرعة ويزيد من احتمالية إثارة الاهتمام العاطفي. وكذلك تفاعل النساء مع المحتوى الموجه إذ غالباً ما تُصمَّم الحملات الإعلانية بشكل يستهدف تفضيلات النساء، خاصة في مجالات الموضة، ومستحضرات التجميل، والمنتجات المنزلية.</a:t>
            </a:r>
            <a:endParaRPr lang="en-US" sz="2000" dirty="0" smtClean="0"/>
          </a:p>
          <a:p>
            <a:pPr algn="just" rtl="1">
              <a:lnSpc>
                <a:spcPct val="150000"/>
              </a:lnSpc>
            </a:pPr>
            <a:endParaRPr lang="en-US" sz="2000" dirty="0" smtClean="0"/>
          </a:p>
          <a:p>
            <a:pPr algn="just" rtl="1">
              <a:lnSpc>
                <a:spcPct val="150000"/>
              </a:lnSpc>
            </a:pPr>
            <a:endParaRPr lang="en-US" sz="2000" dirty="0" smtClean="0"/>
          </a:p>
          <a:p>
            <a:pPr algn="just" rtl="1">
              <a:lnSpc>
                <a:spcPct val="150000"/>
              </a:lnSpc>
            </a:pPr>
            <a:endParaRPr lang="en-US" sz="2000" dirty="0">
              <a:solidFill>
                <a:srgbClr val="2D3956"/>
              </a:solidFill>
              <a:latin typeface="Times New Roman" panose="02020603050405020304" pitchFamily="18" charset="0"/>
            </a:endParaRPr>
          </a:p>
          <a:p>
            <a:pPr algn="just" rtl="1">
              <a:lnSpc>
                <a:spcPct val="150000"/>
              </a:lnSpc>
            </a:pPr>
            <a:endParaRPr lang="en-US" sz="2000" dirty="0">
              <a:solidFill>
                <a:srgbClr val="2D3956"/>
              </a:solidFill>
              <a:latin typeface="Times New Roman" panose="02020603050405020304" pitchFamily="18" charset="0"/>
            </a:endParaRPr>
          </a:p>
        </p:txBody>
      </p:sp>
      <p:pic>
        <p:nvPicPr>
          <p:cNvPr id="8" name="Picture 7" descr="Midocean 02-03"/>
          <p:cNvPicPr>
            <a:picLocks noChangeAspect="1"/>
          </p:cNvPicPr>
          <p:nvPr/>
        </p:nvPicPr>
        <p:blipFill>
          <a:blip r:embed="rId2" cstate="print"/>
          <a:stretch>
            <a:fillRect/>
          </a:stretch>
        </p:blipFill>
        <p:spPr>
          <a:xfrm>
            <a:off x="206471" y="-77624"/>
            <a:ext cx="2181329" cy="1454485"/>
          </a:xfrm>
          <a:prstGeom prst="rect">
            <a:avLst/>
          </a:prstGeom>
        </p:spPr>
      </p:pic>
      <p:sp>
        <p:nvSpPr>
          <p:cNvPr id="7" name="TextBox 6"/>
          <p:cNvSpPr txBox="1"/>
          <p:nvPr/>
        </p:nvSpPr>
        <p:spPr>
          <a:xfrm>
            <a:off x="4135902" y="731520"/>
            <a:ext cx="2630659" cy="523220"/>
          </a:xfrm>
          <a:prstGeom prst="rect">
            <a:avLst/>
          </a:prstGeom>
          <a:noFill/>
        </p:spPr>
        <p:txBody>
          <a:bodyPr wrap="square" rtlCol="1">
            <a:spAutoFit/>
          </a:bodyPr>
          <a:lstStyle/>
          <a:p>
            <a:pPr algn="r" rtl="1"/>
            <a:r>
              <a:rPr lang="ar-SA" sz="2800" b="1" dirty="0" smtClean="0">
                <a:solidFill>
                  <a:schemeClr val="bg1"/>
                </a:solidFill>
              </a:rPr>
              <a:t>النتائج </a:t>
            </a:r>
            <a:endParaRPr lang="ar-SA" sz="2800" dirty="0">
              <a:solidFill>
                <a:schemeClr val="bg1"/>
              </a:solidFill>
            </a:endParaRPr>
          </a:p>
        </p:txBody>
      </p:sp>
    </p:spTree>
    <p:extLst>
      <p:ext uri="{BB962C8B-B14F-4D97-AF65-F5344CB8AC3E}">
        <p14:creationId xmlns="" xmlns:p14="http://schemas.microsoft.com/office/powerpoint/2010/main" val="343439664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7212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50893" y="1834291"/>
            <a:ext cx="8417320" cy="1883657"/>
          </a:xfrm>
          <a:prstGeom prst="rect">
            <a:avLst/>
          </a:prstGeom>
          <a:noFill/>
        </p:spPr>
        <p:txBody>
          <a:bodyPr wrap="square" rtlCol="0">
            <a:spAutoFit/>
          </a:bodyPr>
          <a:lstStyle/>
          <a:p>
            <a:pPr algn="just" rtl="1">
              <a:lnSpc>
                <a:spcPct val="150000"/>
              </a:lnSpc>
            </a:pPr>
            <a:endParaRPr lang="en-US" sz="2000" dirty="0" smtClean="0"/>
          </a:p>
          <a:p>
            <a:pPr algn="just" rtl="1">
              <a:lnSpc>
                <a:spcPct val="150000"/>
              </a:lnSpc>
            </a:pPr>
            <a:endParaRPr lang="en-US" sz="2000" dirty="0" smtClean="0"/>
          </a:p>
          <a:p>
            <a:pPr algn="just" rtl="1">
              <a:lnSpc>
                <a:spcPct val="150000"/>
              </a:lnSpc>
            </a:pPr>
            <a:endParaRPr lang="en-US" sz="2000" dirty="0">
              <a:solidFill>
                <a:srgbClr val="2D3956"/>
              </a:solidFill>
              <a:latin typeface="Times New Roman" panose="02020603050405020304" pitchFamily="18" charset="0"/>
            </a:endParaRPr>
          </a:p>
          <a:p>
            <a:pPr algn="just" rtl="1">
              <a:lnSpc>
                <a:spcPct val="150000"/>
              </a:lnSpc>
            </a:pPr>
            <a:endParaRPr lang="en-US" sz="2000" dirty="0">
              <a:solidFill>
                <a:srgbClr val="2D3956"/>
              </a:solidFill>
              <a:latin typeface="Times New Roman" panose="02020603050405020304" pitchFamily="18" charset="0"/>
            </a:endParaRPr>
          </a:p>
        </p:txBody>
      </p:sp>
      <p:pic>
        <p:nvPicPr>
          <p:cNvPr id="8" name="Picture 7" descr="Midocean 02-03"/>
          <p:cNvPicPr>
            <a:picLocks noChangeAspect="1"/>
          </p:cNvPicPr>
          <p:nvPr/>
        </p:nvPicPr>
        <p:blipFill>
          <a:blip r:embed="rId2" cstate="print"/>
          <a:stretch>
            <a:fillRect/>
          </a:stretch>
        </p:blipFill>
        <p:spPr>
          <a:xfrm>
            <a:off x="206471" y="-77624"/>
            <a:ext cx="2181329" cy="1454485"/>
          </a:xfrm>
          <a:prstGeom prst="rect">
            <a:avLst/>
          </a:prstGeom>
        </p:spPr>
      </p:pic>
      <p:sp>
        <p:nvSpPr>
          <p:cNvPr id="7" name="TextBox 6"/>
          <p:cNvSpPr txBox="1"/>
          <p:nvPr/>
        </p:nvSpPr>
        <p:spPr>
          <a:xfrm>
            <a:off x="4135902" y="731520"/>
            <a:ext cx="2630659" cy="523220"/>
          </a:xfrm>
          <a:prstGeom prst="rect">
            <a:avLst/>
          </a:prstGeom>
          <a:noFill/>
        </p:spPr>
        <p:txBody>
          <a:bodyPr wrap="square" rtlCol="1">
            <a:spAutoFit/>
          </a:bodyPr>
          <a:lstStyle/>
          <a:p>
            <a:pPr algn="r" rtl="1"/>
            <a:r>
              <a:rPr lang="ar-SA" sz="2800" b="1" dirty="0" smtClean="0">
                <a:solidFill>
                  <a:schemeClr val="bg1"/>
                </a:solidFill>
              </a:rPr>
              <a:t>النتائج </a:t>
            </a:r>
            <a:endParaRPr lang="ar-SA" sz="2800" dirty="0">
              <a:solidFill>
                <a:schemeClr val="bg1"/>
              </a:solidFill>
            </a:endParaRPr>
          </a:p>
        </p:txBody>
      </p:sp>
      <p:sp>
        <p:nvSpPr>
          <p:cNvPr id="9" name="TextBox 8"/>
          <p:cNvSpPr txBox="1"/>
          <p:nvPr/>
        </p:nvSpPr>
        <p:spPr>
          <a:xfrm>
            <a:off x="1364566" y="1955409"/>
            <a:ext cx="8932985" cy="3785652"/>
          </a:xfrm>
          <a:prstGeom prst="rect">
            <a:avLst/>
          </a:prstGeom>
          <a:noFill/>
        </p:spPr>
        <p:txBody>
          <a:bodyPr wrap="square" rtlCol="1">
            <a:spAutoFit/>
          </a:bodyPr>
          <a:lstStyle/>
          <a:p>
            <a:pPr algn="r" rtl="1">
              <a:lnSpc>
                <a:spcPct val="150000"/>
              </a:lnSpc>
              <a:buFont typeface="Arial" pitchFamily="34" charset="0"/>
              <a:buChar char="•"/>
            </a:pPr>
            <a:r>
              <a:rPr lang="ar-SA" sz="2000" b="1" dirty="0" smtClean="0"/>
              <a:t> تبين النتائج </a:t>
            </a:r>
            <a:r>
              <a:rPr lang="ar-SA" sz="2000" b="1" dirty="0" smtClean="0"/>
              <a:t>وجود علاقة ارتباطية موجبة ضعيفة نسبياً ولكن دالة إحصائياً بين الانغماس الرقمي وهيمنة القرار </a:t>
            </a:r>
            <a:r>
              <a:rPr lang="ar-SA" sz="2000" b="1" dirty="0" smtClean="0"/>
              <a:t>العاطفي </a:t>
            </a:r>
            <a:r>
              <a:rPr lang="ar-SA" sz="2000" dirty="0" smtClean="0"/>
              <a:t>،</a:t>
            </a:r>
            <a:r>
              <a:rPr lang="ar-SA" sz="2000" dirty="0" smtClean="0"/>
              <a:t> هذه النتيجة تشير إلى أن الانغماس في المحتوى الرقمي يزيد من ميل القرارات الشرائية لأن تكون عاطفية، لكن قوة التأثير ليست مرتفعة</a:t>
            </a:r>
            <a:r>
              <a:rPr lang="ar-SA" sz="2000" dirty="0" smtClean="0"/>
              <a:t>. </a:t>
            </a:r>
          </a:p>
          <a:p>
            <a:pPr algn="r" rtl="1">
              <a:lnSpc>
                <a:spcPct val="150000"/>
              </a:lnSpc>
            </a:pPr>
            <a:r>
              <a:rPr lang="ar-SA" sz="2000" dirty="0" smtClean="0"/>
              <a:t>قد </a:t>
            </a:r>
            <a:r>
              <a:rPr lang="ar-SA" sz="2000" dirty="0" smtClean="0"/>
              <a:t>يُفسَّر </a:t>
            </a:r>
            <a:r>
              <a:rPr lang="ar-SA" sz="2000" dirty="0" smtClean="0"/>
              <a:t>ضعف قوة العلاقة في هذه الدراسة</a:t>
            </a:r>
            <a:r>
              <a:rPr lang="ar-SA" sz="2000" dirty="0" smtClean="0"/>
              <a:t> </a:t>
            </a:r>
            <a:r>
              <a:rPr lang="ar-SA" sz="2000" dirty="0" smtClean="0"/>
              <a:t>بعدة أسباب </a:t>
            </a:r>
            <a:r>
              <a:rPr lang="ar-SA" sz="2000" dirty="0" smtClean="0"/>
              <a:t>منها: </a:t>
            </a:r>
            <a:r>
              <a:rPr lang="ar-SA" sz="2000" dirty="0" smtClean="0"/>
              <a:t>محدودية قياس القرار العقلاني ببند واحد فقط، مما قد يقلل من دقة المؤشر المستخدم. أو وجود وعي شرائي لدى بعض المشاركات، حيث قد يقوم بعضهن بفحص المنتج أو مقارنته رغم التأثر العاطفي الأولي. وكذلك التباين في الأهداف من استخدام المنصات، فليست جميع المشاركات يستخدمنها بغرض التسوق أو اكتشاف المنتجات.</a:t>
            </a:r>
            <a:endParaRPr lang="en-US" sz="2000" dirty="0" smtClean="0"/>
          </a:p>
          <a:p>
            <a:pPr algn="r" rtl="1">
              <a:lnSpc>
                <a:spcPct val="150000"/>
              </a:lnSpc>
            </a:pPr>
            <a:endParaRPr lang="ar-SA" sz="2000" dirty="0"/>
          </a:p>
        </p:txBody>
      </p:sp>
    </p:spTree>
    <p:extLst>
      <p:ext uri="{BB962C8B-B14F-4D97-AF65-F5344CB8AC3E}">
        <p14:creationId xmlns="" xmlns:p14="http://schemas.microsoft.com/office/powerpoint/2010/main" val="343439664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7212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50893" y="1834291"/>
            <a:ext cx="8417320" cy="1883657"/>
          </a:xfrm>
          <a:prstGeom prst="rect">
            <a:avLst/>
          </a:prstGeom>
          <a:noFill/>
        </p:spPr>
        <p:txBody>
          <a:bodyPr wrap="square" rtlCol="0">
            <a:spAutoFit/>
          </a:bodyPr>
          <a:lstStyle/>
          <a:p>
            <a:pPr algn="just" rtl="1">
              <a:lnSpc>
                <a:spcPct val="150000"/>
              </a:lnSpc>
            </a:pPr>
            <a:endParaRPr lang="en-US" sz="2000" dirty="0" smtClean="0"/>
          </a:p>
          <a:p>
            <a:pPr algn="just" rtl="1">
              <a:lnSpc>
                <a:spcPct val="150000"/>
              </a:lnSpc>
            </a:pPr>
            <a:endParaRPr lang="en-US" sz="2000" dirty="0" smtClean="0"/>
          </a:p>
          <a:p>
            <a:pPr algn="just" rtl="1">
              <a:lnSpc>
                <a:spcPct val="150000"/>
              </a:lnSpc>
            </a:pPr>
            <a:endParaRPr lang="en-US" sz="2000" dirty="0">
              <a:solidFill>
                <a:srgbClr val="2D3956"/>
              </a:solidFill>
              <a:latin typeface="Times New Roman" panose="02020603050405020304" pitchFamily="18" charset="0"/>
            </a:endParaRPr>
          </a:p>
          <a:p>
            <a:pPr algn="just" rtl="1">
              <a:lnSpc>
                <a:spcPct val="150000"/>
              </a:lnSpc>
            </a:pPr>
            <a:endParaRPr lang="en-US" sz="2000" dirty="0">
              <a:solidFill>
                <a:srgbClr val="2D3956"/>
              </a:solidFill>
              <a:latin typeface="Times New Roman" panose="02020603050405020304" pitchFamily="18" charset="0"/>
            </a:endParaRPr>
          </a:p>
        </p:txBody>
      </p:sp>
      <p:pic>
        <p:nvPicPr>
          <p:cNvPr id="8" name="Picture 7" descr="Midocean 02-03"/>
          <p:cNvPicPr>
            <a:picLocks noChangeAspect="1"/>
          </p:cNvPicPr>
          <p:nvPr/>
        </p:nvPicPr>
        <p:blipFill>
          <a:blip r:embed="rId2" cstate="print"/>
          <a:stretch>
            <a:fillRect/>
          </a:stretch>
        </p:blipFill>
        <p:spPr>
          <a:xfrm>
            <a:off x="206471" y="-77624"/>
            <a:ext cx="2181329" cy="1454485"/>
          </a:xfrm>
          <a:prstGeom prst="rect">
            <a:avLst/>
          </a:prstGeom>
        </p:spPr>
      </p:pic>
      <p:sp>
        <p:nvSpPr>
          <p:cNvPr id="7" name="TextBox 6"/>
          <p:cNvSpPr txBox="1"/>
          <p:nvPr/>
        </p:nvSpPr>
        <p:spPr>
          <a:xfrm>
            <a:off x="4135902" y="731520"/>
            <a:ext cx="2630659" cy="523220"/>
          </a:xfrm>
          <a:prstGeom prst="rect">
            <a:avLst/>
          </a:prstGeom>
          <a:noFill/>
        </p:spPr>
        <p:txBody>
          <a:bodyPr wrap="square" rtlCol="1">
            <a:spAutoFit/>
          </a:bodyPr>
          <a:lstStyle/>
          <a:p>
            <a:pPr algn="r" rtl="1"/>
            <a:r>
              <a:rPr lang="ar-SA" sz="2800" b="1" dirty="0" smtClean="0">
                <a:solidFill>
                  <a:schemeClr val="bg1"/>
                </a:solidFill>
              </a:rPr>
              <a:t>النتائج </a:t>
            </a:r>
            <a:endParaRPr lang="ar-SA" sz="2800" dirty="0">
              <a:solidFill>
                <a:schemeClr val="bg1"/>
              </a:solidFill>
            </a:endParaRPr>
          </a:p>
        </p:txBody>
      </p:sp>
      <p:sp>
        <p:nvSpPr>
          <p:cNvPr id="9" name="TextBox 8"/>
          <p:cNvSpPr txBox="1"/>
          <p:nvPr/>
        </p:nvSpPr>
        <p:spPr>
          <a:xfrm>
            <a:off x="1364566" y="1955409"/>
            <a:ext cx="8932985" cy="4247317"/>
          </a:xfrm>
          <a:prstGeom prst="rect">
            <a:avLst/>
          </a:prstGeom>
          <a:noFill/>
        </p:spPr>
        <p:txBody>
          <a:bodyPr wrap="square" rtlCol="1">
            <a:spAutoFit/>
          </a:bodyPr>
          <a:lstStyle/>
          <a:p>
            <a:pPr algn="r" rtl="1">
              <a:lnSpc>
                <a:spcPct val="150000"/>
              </a:lnSpc>
              <a:buFont typeface="Arial" pitchFamily="34" charset="0"/>
              <a:buChar char="•"/>
            </a:pPr>
            <a:r>
              <a:rPr lang="ar-SA" sz="2000" b="1" dirty="0" smtClean="0"/>
              <a:t> توضح النتائج أن </a:t>
            </a:r>
            <a:r>
              <a:rPr lang="ar-SA" sz="2000" b="1" dirty="0" smtClean="0"/>
              <a:t>قوة العلاقة بين الانغماس الرقمي وهيمنة القرار العاطفي تختلف باختلاف الفئة </a:t>
            </a:r>
            <a:r>
              <a:rPr lang="ar-SA" sz="2000" b="1" dirty="0" smtClean="0"/>
              <a:t>العمرية</a:t>
            </a:r>
          </a:p>
          <a:p>
            <a:pPr algn="r" rtl="1">
              <a:lnSpc>
                <a:spcPct val="150000"/>
              </a:lnSpc>
            </a:pPr>
            <a:r>
              <a:rPr lang="ar-SA" sz="2000" dirty="0" smtClean="0"/>
              <a:t>حيث كان التأثير </a:t>
            </a:r>
            <a:r>
              <a:rPr lang="ar-SA" sz="2000" dirty="0" smtClean="0"/>
              <a:t>العاطفي للانغماس الرقمي على القرار الشرائي يظهر بشكل </a:t>
            </a:r>
            <a:r>
              <a:rPr lang="ar-SA" sz="2000" b="1" dirty="0" smtClean="0"/>
              <a:t>أوضح </a:t>
            </a:r>
            <a:r>
              <a:rPr lang="ar-SA" sz="2000" dirty="0" smtClean="0"/>
              <a:t>لدى الفئة العمرية </a:t>
            </a:r>
            <a:r>
              <a:rPr lang="ar-SA" sz="2000" dirty="0" smtClean="0"/>
              <a:t>الأصغر سناً ممن هم أقل من ثلاثون عاماً </a:t>
            </a:r>
            <a:r>
              <a:rPr lang="ar-SA" sz="2000" dirty="0" smtClean="0"/>
              <a:t>ولدى الأكبر سنًا </a:t>
            </a:r>
            <a:r>
              <a:rPr lang="ar-SA" sz="2000" dirty="0" smtClean="0"/>
              <a:t>ممن كانت أعمارهم أربعون عاماً فأكثر . </a:t>
            </a:r>
          </a:p>
          <a:p>
            <a:pPr algn="r" rtl="1">
              <a:lnSpc>
                <a:spcPct val="150000"/>
              </a:lnSpc>
            </a:pPr>
            <a:r>
              <a:rPr lang="ar-SA" sz="2000" dirty="0" smtClean="0"/>
              <a:t>بينما يتراجع </a:t>
            </a:r>
            <a:r>
              <a:rPr lang="ar-SA" sz="2000" dirty="0" smtClean="0"/>
              <a:t>هذا التأثير لدى </a:t>
            </a:r>
            <a:r>
              <a:rPr lang="ar-SA" sz="2000" dirty="0" smtClean="0"/>
              <a:t>الفئة </a:t>
            </a:r>
            <a:r>
              <a:rPr lang="ar-SA" sz="2000" dirty="0" smtClean="0"/>
              <a:t>الوسطى التي أعمارهم من 30 إلى 39 عام . </a:t>
            </a:r>
          </a:p>
          <a:p>
            <a:pPr algn="r" rtl="1">
              <a:lnSpc>
                <a:spcPct val="150000"/>
              </a:lnSpc>
            </a:pPr>
            <a:r>
              <a:rPr lang="ar-SA" sz="2000" dirty="0" smtClean="0"/>
              <a:t>وقد يعود ذلك </a:t>
            </a:r>
            <a:r>
              <a:rPr lang="ar-SA" sz="2000" dirty="0" smtClean="0"/>
              <a:t>إلى عدة أسباب منها أن الفئة الأصغر سناً </a:t>
            </a:r>
            <a:r>
              <a:rPr lang="ar-SA" sz="2000" dirty="0" smtClean="0"/>
              <a:t>غالباً </a:t>
            </a:r>
            <a:r>
              <a:rPr lang="ar-SA" sz="2000" dirty="0" smtClean="0"/>
              <a:t>أكثر انفتاحاً على التجربة والمخاطرة الشرائية، وتتعرض بشكل أكبر للمحتوى المؤثر بصرياً. بينما الفئة الأكبر سناً </a:t>
            </a:r>
            <a:r>
              <a:rPr lang="ar-SA" sz="2000" dirty="0" smtClean="0"/>
              <a:t>قد </a:t>
            </a:r>
            <a:r>
              <a:rPr lang="ar-SA" sz="2000" dirty="0" smtClean="0"/>
              <a:t>تكون أقل خبرة في التعامل النقدي مع المحتوى التسويقي، مما يجعلها أكثر عرضة للتأثر بالرسائل العاطفية. أما الفئة المتوسطة </a:t>
            </a:r>
            <a:r>
              <a:rPr lang="ar-SA" sz="2000" dirty="0" smtClean="0"/>
              <a:t>قد </a:t>
            </a:r>
            <a:r>
              <a:rPr lang="ar-SA" sz="2000" dirty="0" smtClean="0"/>
              <a:t>تجمع بين الخبرة الكافية والوعي الاستهلاكي، مما يقلل من تأثير العوامل العاطفية على </a:t>
            </a:r>
            <a:r>
              <a:rPr lang="ar-SA" sz="2000" dirty="0" smtClean="0"/>
              <a:t>قراراتها . </a:t>
            </a:r>
          </a:p>
          <a:p>
            <a:pPr algn="r" rtl="1">
              <a:lnSpc>
                <a:spcPct val="150000"/>
              </a:lnSpc>
            </a:pPr>
            <a:endParaRPr lang="ar-SA" sz="2000" b="1" dirty="0"/>
          </a:p>
        </p:txBody>
      </p:sp>
    </p:spTree>
    <p:extLst>
      <p:ext uri="{BB962C8B-B14F-4D97-AF65-F5344CB8AC3E}">
        <p14:creationId xmlns="" xmlns:p14="http://schemas.microsoft.com/office/powerpoint/2010/main" val="343439664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237957"/>
            <a:ext cx="10812720" cy="5261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146196" y="470429"/>
            <a:ext cx="3902032" cy="523220"/>
          </a:xfrm>
          <a:prstGeom prst="rect">
            <a:avLst/>
          </a:prstGeom>
          <a:noFill/>
        </p:spPr>
        <p:txBody>
          <a:bodyPr wrap="square" rtlCol="0">
            <a:spAutoFit/>
          </a:bodyPr>
          <a:lstStyle/>
          <a:p>
            <a:pPr algn="r" rtl="1"/>
            <a:r>
              <a:rPr lang="ar-SA" sz="2800" b="1" dirty="0" smtClean="0">
                <a:solidFill>
                  <a:schemeClr val="bg1"/>
                </a:solidFill>
              </a:rPr>
              <a:t>التوصيــات </a:t>
            </a:r>
            <a:endParaRPr lang="en-US" sz="2800" dirty="0">
              <a:solidFill>
                <a:schemeClr val="bg1"/>
              </a:solidFill>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18662" y="1336768"/>
            <a:ext cx="10541000" cy="8863965"/>
          </a:xfrm>
          <a:prstGeom prst="rect">
            <a:avLst/>
          </a:prstGeom>
          <a:noFill/>
        </p:spPr>
        <p:txBody>
          <a:bodyPr wrap="square" rtlCol="0">
            <a:spAutoFit/>
          </a:bodyPr>
          <a:lstStyle/>
          <a:p>
            <a:pPr algn="just" rtl="1">
              <a:lnSpc>
                <a:spcPct val="150000"/>
              </a:lnSpc>
            </a:pPr>
            <a:r>
              <a:rPr lang="ar-SA" sz="2000" dirty="0" smtClean="0"/>
              <a:t>1.  </a:t>
            </a:r>
            <a:r>
              <a:rPr lang="ar-SA" sz="2000" dirty="0" smtClean="0"/>
              <a:t>تعزيز التوعية بالاستخدام المتوازن لوسائل التواصل الاجتماعي</a:t>
            </a:r>
            <a:endParaRPr lang="en-US" sz="2000" dirty="0" smtClean="0"/>
          </a:p>
          <a:p>
            <a:pPr algn="just" rtl="1">
              <a:lnSpc>
                <a:spcPct val="150000"/>
              </a:lnSpc>
            </a:pPr>
            <a:r>
              <a:rPr lang="ar-SA" sz="2000" dirty="0" smtClean="0"/>
              <a:t>توصي الدراسة بضرورة تنظيم حملات توعوية تستهدف النساء، خاصة الفئات العمرية الأصغر، حول مخاطر الانغماس الرقمي المفرط وأثره على القرارات الشرائية، مع تقديم استراتيجيات لإدارة الوقت وتحقيق التوازن بين الترفيه والاستهلاك الواعي</a:t>
            </a:r>
            <a:r>
              <a:rPr lang="ar-SA" sz="2000" b="1" dirty="0" smtClean="0"/>
              <a:t>.</a:t>
            </a:r>
          </a:p>
          <a:p>
            <a:pPr algn="just" rtl="1">
              <a:lnSpc>
                <a:spcPct val="150000"/>
              </a:lnSpc>
            </a:pPr>
            <a:endParaRPr lang="ar-SA" sz="2000" b="1" dirty="0" smtClean="0"/>
          </a:p>
          <a:p>
            <a:pPr algn="just" rtl="1">
              <a:lnSpc>
                <a:spcPct val="150000"/>
              </a:lnSpc>
            </a:pPr>
            <a:r>
              <a:rPr lang="ar-SA" sz="2000" b="1" dirty="0" smtClean="0"/>
              <a:t>2. </a:t>
            </a:r>
            <a:r>
              <a:rPr lang="ar-SA" sz="2000" dirty="0" smtClean="0"/>
              <a:t>دمج </a:t>
            </a:r>
            <a:r>
              <a:rPr lang="ar-SA" sz="2000" dirty="0" smtClean="0"/>
              <a:t>التربية الاستهلاكية في البرامج التدريبية والتعليمية</a:t>
            </a:r>
            <a:endParaRPr lang="en-US" sz="2000" dirty="0" smtClean="0"/>
          </a:p>
          <a:p>
            <a:pPr algn="just" rtl="1">
              <a:lnSpc>
                <a:spcPct val="150000"/>
              </a:lnSpc>
            </a:pPr>
            <a:r>
              <a:rPr lang="ar-SA" sz="2000" dirty="0" smtClean="0"/>
              <a:t>تقترح الدراسة إدراج برامج تدريبية في المدارس والجامعات تركز على مهارات الشراء العقلاني والتحقق من جودة المنتجات، وذلك للحد من تأثير القرارات العاطفية الناجمة عن التعرض المتكرر للمحتوى التسويقي</a:t>
            </a:r>
            <a:r>
              <a:rPr lang="ar-SA" sz="2000" dirty="0" smtClean="0"/>
              <a:t>.</a:t>
            </a:r>
          </a:p>
          <a:p>
            <a:pPr algn="just" rtl="1">
              <a:lnSpc>
                <a:spcPct val="150000"/>
              </a:lnSpc>
            </a:pPr>
            <a:endParaRPr lang="ar-SA" sz="2000" dirty="0" smtClean="0"/>
          </a:p>
          <a:p>
            <a:pPr algn="r" rtl="1">
              <a:lnSpc>
                <a:spcPct val="150000"/>
              </a:lnSpc>
            </a:pPr>
            <a:r>
              <a:rPr lang="ar-SA" sz="2000" dirty="0" smtClean="0"/>
              <a:t>3. تشجيع </a:t>
            </a:r>
            <a:r>
              <a:rPr lang="ar-SA" sz="2000" dirty="0" smtClean="0"/>
              <a:t>الممارسات التسويقية المسؤولة من قبل المؤثرين</a:t>
            </a:r>
            <a:endParaRPr lang="en-US" sz="2000" dirty="0" smtClean="0"/>
          </a:p>
          <a:p>
            <a:pPr algn="r" rtl="1">
              <a:lnSpc>
                <a:spcPct val="150000"/>
              </a:lnSpc>
            </a:pPr>
            <a:r>
              <a:rPr lang="ar-SA" sz="2000" dirty="0" smtClean="0"/>
              <a:t>أوصت النتائج بضرورة وضع ضوابط ومعايير تشجع المؤثرين على تقديم محتوى تسويقي شفاف وصادق، يتضمن معلومات دقيقة عن المنتجات، بما يساعد المستهلكات على اتخاذ قرارات مبنية على معلومات صحيحة وليس على التأثير العاطفي وحده</a:t>
            </a:r>
            <a:r>
              <a:rPr lang="en-US" sz="2000" b="1" dirty="0" smtClean="0"/>
              <a:t>.</a:t>
            </a:r>
            <a:endParaRPr lang="ar-SA" sz="2000" dirty="0" smtClean="0"/>
          </a:p>
          <a:p>
            <a:pPr algn="just" rtl="1">
              <a:lnSpc>
                <a:spcPct val="150000"/>
              </a:lnSpc>
            </a:pPr>
            <a:endParaRPr lang="ar-SA" sz="2000" dirty="0" smtClean="0"/>
          </a:p>
          <a:p>
            <a:pPr algn="just" rtl="1">
              <a:lnSpc>
                <a:spcPct val="150000"/>
              </a:lnSpc>
            </a:pPr>
            <a:endParaRPr lang="en-US" sz="2000" dirty="0" smtClean="0"/>
          </a:p>
          <a:p>
            <a:pPr algn="just" rtl="1">
              <a:lnSpc>
                <a:spcPct val="150000"/>
              </a:lnSpc>
            </a:pPr>
            <a:endParaRPr lang="en-US" sz="2000" dirty="0" smtClean="0"/>
          </a:p>
          <a:p>
            <a:pPr algn="just" rtl="1">
              <a:lnSpc>
                <a:spcPct val="150000"/>
              </a:lnSpc>
            </a:pPr>
            <a:endParaRPr lang="ar-SA" sz="2000" dirty="0" smtClean="0">
              <a:latin typeface="Times New Roman" panose="02020603050405020304" pitchFamily="18" charset="0"/>
            </a:endParaRPr>
          </a:p>
          <a:p>
            <a:pPr algn="just" rtl="1">
              <a:lnSpc>
                <a:spcPct val="150000"/>
              </a:lnSpc>
            </a:pPr>
            <a:endParaRPr lang="en-US" sz="2000" dirty="0">
              <a:latin typeface="Times New Roman" panose="02020603050405020304" pitchFamily="18" charset="0"/>
            </a:endParaRPr>
          </a:p>
          <a:p>
            <a:pPr algn="just" rtl="1">
              <a:lnSpc>
                <a:spcPct val="150000"/>
              </a:lnSpc>
            </a:pPr>
            <a:endParaRPr lang="en-US" sz="2000" dirty="0">
              <a:latin typeface="Times New Roman" panose="02020603050405020304" pitchFamily="18" charset="0"/>
            </a:endParaRPr>
          </a:p>
          <a:p>
            <a:pPr algn="just" rtl="1">
              <a:lnSpc>
                <a:spcPct val="150000"/>
              </a:lnSpc>
            </a:pPr>
            <a:endParaRPr lang="en-US" sz="2000" dirty="0">
              <a:latin typeface="Times New Roman" panose="02020603050405020304" pitchFamily="18" charset="0"/>
            </a:endParaRPr>
          </a:p>
          <a:p>
            <a:pPr algn="just" rtl="1">
              <a:lnSpc>
                <a:spcPct val="150000"/>
              </a:lnSpc>
            </a:pPr>
            <a:endParaRPr lang="en-US" sz="2000" dirty="0">
              <a:latin typeface="Times New Roman" panose="02020603050405020304" pitchFamily="18" charset="0"/>
            </a:endParaRPr>
          </a:p>
        </p:txBody>
      </p:sp>
      <p:pic>
        <p:nvPicPr>
          <p:cNvPr id="11" name="Picture 10" descr="Midocean 02-03"/>
          <p:cNvPicPr>
            <a:picLocks noChangeAspect="1"/>
          </p:cNvPicPr>
          <p:nvPr/>
        </p:nvPicPr>
        <p:blipFill>
          <a:blip r:embed="rId2" cstate="print"/>
          <a:stretch>
            <a:fillRect/>
          </a:stretch>
        </p:blipFill>
        <p:spPr>
          <a:xfrm>
            <a:off x="9647003" y="0"/>
            <a:ext cx="2233822" cy="1489487"/>
          </a:xfrm>
          <a:prstGeom prst="rect">
            <a:avLst/>
          </a:prstGeom>
        </p:spPr>
      </p:pic>
    </p:spTree>
    <p:extLst>
      <p:ext uri="{BB962C8B-B14F-4D97-AF65-F5344CB8AC3E}">
        <p14:creationId xmlns="" xmlns:p14="http://schemas.microsoft.com/office/powerpoint/2010/main" val="97926172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237957"/>
            <a:ext cx="10812720" cy="5261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146196" y="470429"/>
            <a:ext cx="3902032" cy="523220"/>
          </a:xfrm>
          <a:prstGeom prst="rect">
            <a:avLst/>
          </a:prstGeom>
          <a:noFill/>
        </p:spPr>
        <p:txBody>
          <a:bodyPr wrap="square" rtlCol="0">
            <a:spAutoFit/>
          </a:bodyPr>
          <a:lstStyle/>
          <a:p>
            <a:pPr algn="r" rtl="1"/>
            <a:r>
              <a:rPr lang="ar-SA" sz="2800" b="1" dirty="0" smtClean="0">
                <a:solidFill>
                  <a:schemeClr val="bg1"/>
                </a:solidFill>
              </a:rPr>
              <a:t>التوصيــات </a:t>
            </a:r>
            <a:endParaRPr lang="en-US" sz="2800" dirty="0">
              <a:solidFill>
                <a:schemeClr val="bg1"/>
              </a:solidFill>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63918" y="1632190"/>
            <a:ext cx="10541000" cy="6961970"/>
          </a:xfrm>
          <a:prstGeom prst="rect">
            <a:avLst/>
          </a:prstGeom>
          <a:noFill/>
        </p:spPr>
        <p:txBody>
          <a:bodyPr wrap="square" rtlCol="0">
            <a:spAutoFit/>
          </a:bodyPr>
          <a:lstStyle/>
          <a:p>
            <a:pPr algn="r" rtl="1">
              <a:lnSpc>
                <a:spcPct val="150000"/>
              </a:lnSpc>
            </a:pPr>
            <a:r>
              <a:rPr lang="ar-SA" sz="2000" dirty="0" smtClean="0"/>
              <a:t>4. </a:t>
            </a:r>
            <a:r>
              <a:rPr lang="ar-SA" sz="2000" dirty="0" smtClean="0"/>
              <a:t>تطوير أدوات تسويقية تراعي الفروق العمرية بين المستهلكات</a:t>
            </a:r>
            <a:endParaRPr lang="en-US" sz="2000" dirty="0" smtClean="0"/>
          </a:p>
          <a:p>
            <a:pPr algn="r" rtl="1">
              <a:lnSpc>
                <a:spcPct val="150000"/>
              </a:lnSpc>
            </a:pPr>
            <a:r>
              <a:rPr lang="ar-SA" sz="2000" dirty="0" smtClean="0"/>
              <a:t>نظراً لاختلاف العلاقة بين الانغماس الرقمي والسلوك الشرائي باختلاف الفئة العمرية، توصي الدراسة بأن تراعي الشركات هذه الفروق في تصميم محتواها التسويقي، بحيث يتم تخصيص الرسائل الإعلانية بما يتناسب مع اهتمامات واحتياجات كل فئة</a:t>
            </a:r>
            <a:r>
              <a:rPr lang="en-US" sz="2000" b="1" dirty="0" smtClean="0"/>
              <a:t>.</a:t>
            </a:r>
            <a:endParaRPr lang="ar-SA" sz="2000" b="1" dirty="0" smtClean="0"/>
          </a:p>
          <a:p>
            <a:pPr algn="r" rtl="1">
              <a:lnSpc>
                <a:spcPct val="150000"/>
              </a:lnSpc>
            </a:pPr>
            <a:endParaRPr lang="ar-SA" sz="2000" b="1" dirty="0" smtClean="0"/>
          </a:p>
          <a:p>
            <a:pPr algn="r" rtl="1">
              <a:lnSpc>
                <a:spcPct val="150000"/>
              </a:lnSpc>
            </a:pPr>
            <a:r>
              <a:rPr lang="ar-SA" sz="2000" dirty="0" smtClean="0"/>
              <a:t>5. إجراء </a:t>
            </a:r>
            <a:r>
              <a:rPr lang="ar-SA" sz="2000" dirty="0" smtClean="0"/>
              <a:t>مزيد من الدراسات حول آليات تأثير الانغماس الرقمي على السلوك الشرائي</a:t>
            </a:r>
            <a:endParaRPr lang="en-US" sz="2000" dirty="0" smtClean="0"/>
          </a:p>
          <a:p>
            <a:pPr algn="r" rtl="1">
              <a:lnSpc>
                <a:spcPct val="150000"/>
              </a:lnSpc>
            </a:pPr>
            <a:r>
              <a:rPr lang="ar-SA" sz="2000" dirty="0" smtClean="0"/>
              <a:t>تدعو الدراسة إلى توسيع نطاق الأبحاث المستقبلية لتشمل متغيرات وسيطة إضافية مثل الثقة في العلامة التجارية، ودرجة الاعتماد على المنصة في البحث عن المنتجات، وذلك لفهم أعمق لآليات التأثير في السياق السعودي والخليجي</a:t>
            </a:r>
            <a:r>
              <a:rPr lang="en-US" sz="2000" dirty="0" smtClean="0"/>
              <a:t>.</a:t>
            </a:r>
          </a:p>
          <a:p>
            <a:pPr algn="r" rtl="1">
              <a:lnSpc>
                <a:spcPct val="150000"/>
              </a:lnSpc>
            </a:pPr>
            <a:endParaRPr lang="en-US" sz="2000" dirty="0" smtClean="0"/>
          </a:p>
          <a:p>
            <a:pPr algn="r" rtl="1">
              <a:lnSpc>
                <a:spcPct val="150000"/>
              </a:lnSpc>
            </a:pPr>
            <a:endParaRPr lang="en-US" sz="2000" dirty="0" smtClean="0"/>
          </a:p>
          <a:p>
            <a:pPr algn="r" rtl="1">
              <a:lnSpc>
                <a:spcPct val="150000"/>
              </a:lnSpc>
            </a:pPr>
            <a:endParaRPr lang="en-US" sz="2000" dirty="0" smtClean="0"/>
          </a:p>
          <a:p>
            <a:pPr algn="r" rtl="1">
              <a:lnSpc>
                <a:spcPct val="150000"/>
              </a:lnSpc>
            </a:pPr>
            <a:endParaRPr lang="ar-SA" sz="2000" dirty="0" smtClean="0">
              <a:latin typeface="Times New Roman" panose="02020603050405020304" pitchFamily="18" charset="0"/>
            </a:endParaRPr>
          </a:p>
          <a:p>
            <a:pPr algn="r" rtl="1">
              <a:lnSpc>
                <a:spcPct val="150000"/>
              </a:lnSpc>
            </a:pPr>
            <a:endParaRPr lang="en-US" sz="2000" dirty="0">
              <a:latin typeface="Times New Roman" panose="02020603050405020304" pitchFamily="18" charset="0"/>
            </a:endParaRPr>
          </a:p>
          <a:p>
            <a:pPr algn="r" rtl="1">
              <a:lnSpc>
                <a:spcPct val="150000"/>
              </a:lnSpc>
            </a:pPr>
            <a:endParaRPr lang="en-US" sz="2000" dirty="0">
              <a:latin typeface="Times New Roman" panose="02020603050405020304" pitchFamily="18" charset="0"/>
            </a:endParaRPr>
          </a:p>
          <a:p>
            <a:pPr algn="r" rtl="1">
              <a:lnSpc>
                <a:spcPct val="150000"/>
              </a:lnSpc>
            </a:pPr>
            <a:endParaRPr lang="en-US" sz="2000" dirty="0">
              <a:latin typeface="Times New Roman" panose="02020603050405020304" pitchFamily="18" charset="0"/>
            </a:endParaRPr>
          </a:p>
          <a:p>
            <a:pPr algn="r" rtl="1">
              <a:lnSpc>
                <a:spcPct val="150000"/>
              </a:lnSpc>
            </a:pPr>
            <a:endParaRPr lang="en-US" sz="2000" dirty="0">
              <a:latin typeface="Times New Roman" panose="02020603050405020304" pitchFamily="18" charset="0"/>
            </a:endParaRPr>
          </a:p>
        </p:txBody>
      </p:sp>
      <p:pic>
        <p:nvPicPr>
          <p:cNvPr id="11" name="Picture 10" descr="Midocean 02-03"/>
          <p:cNvPicPr>
            <a:picLocks noChangeAspect="1"/>
          </p:cNvPicPr>
          <p:nvPr/>
        </p:nvPicPr>
        <p:blipFill>
          <a:blip r:embed="rId2" cstate="print"/>
          <a:stretch>
            <a:fillRect/>
          </a:stretch>
        </p:blipFill>
        <p:spPr>
          <a:xfrm>
            <a:off x="9647003" y="0"/>
            <a:ext cx="2233822" cy="1489487"/>
          </a:xfrm>
          <a:prstGeom prst="rect">
            <a:avLst/>
          </a:prstGeom>
        </p:spPr>
      </p:pic>
    </p:spTree>
    <p:extLst>
      <p:ext uri="{BB962C8B-B14F-4D97-AF65-F5344CB8AC3E}">
        <p14:creationId xmlns="" xmlns:p14="http://schemas.microsoft.com/office/powerpoint/2010/main" val="97926172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 xmlns:a14="http://schemas.microsoft.com/office/drawing/2010/main" val="0"/>
              </a:ext>
            </a:extLst>
          </a:blip>
          <a:stretch>
            <a:fillRect/>
          </a:stretch>
        </p:blipFill>
        <p:spPr>
          <a:xfrm>
            <a:off x="626301" y="18037"/>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5" cstate="print"/>
          <a:stretch>
            <a:fillRect/>
          </a:stretch>
        </p:blipFill>
        <p:spPr>
          <a:xfrm>
            <a:off x="276590" y="-1"/>
            <a:ext cx="2233822" cy="1489487"/>
          </a:xfrm>
          <a:prstGeom prst="rect">
            <a:avLst/>
          </a:prstGeom>
        </p:spPr>
      </p:pic>
    </p:spTree>
    <p:extLst>
      <p:ext uri="{BB962C8B-B14F-4D97-AF65-F5344CB8AC3E}">
        <p14:creationId xmlns="" xmlns:p14="http://schemas.microsoft.com/office/powerpoint/2010/main" val="2269687913"/>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E5CED97C-B6FB-48E2-BA80-56FF7B367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3.xml><?xml version="1.0" encoding="utf-8"?>
<ds:datastoreItem xmlns:ds="http://schemas.openxmlformats.org/officeDocument/2006/customXml" ds:itemID="{A4AB8AE5-4CEF-4BC2-A292-D7A73A7B3FEF}">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753</TotalTime>
  <Words>1149</Words>
  <Application>Microsoft Office PowerPoint</Application>
  <PresentationFormat>Custom</PresentationFormat>
  <Paragraphs>91</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sawsan ALashgar</cp:lastModifiedBy>
  <cp:revision>75</cp:revision>
  <dcterms:created xsi:type="dcterms:W3CDTF">2023-04-29T09:08:23Z</dcterms:created>
  <dcterms:modified xsi:type="dcterms:W3CDTF">2025-08-25T02:11:41Z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MediaServiceImageTags">
    <vt:lpwstr/>
  </property>
</Properties>
</file>