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9" r:id="rId5"/>
    <p:sldId id="303" r:id="rId6"/>
    <p:sldId id="291" r:id="rId7"/>
    <p:sldId id="331" r:id="rId8"/>
    <p:sldId id="262" r:id="rId9"/>
    <p:sldId id="270" r:id="rId10"/>
    <p:sldId id="265" r:id="rId11"/>
    <p:sldId id="292" r:id="rId12"/>
    <p:sldId id="264" r:id="rId13"/>
    <p:sldId id="273" r:id="rId14"/>
    <p:sldId id="307" r:id="rId15"/>
    <p:sldId id="310" r:id="rId16"/>
    <p:sldId id="323" r:id="rId17"/>
    <p:sldId id="324" r:id="rId18"/>
    <p:sldId id="312" r:id="rId19"/>
    <p:sldId id="313" r:id="rId20"/>
    <p:sldId id="314" r:id="rId21"/>
    <p:sldId id="332" r:id="rId22"/>
    <p:sldId id="315" r:id="rId23"/>
    <p:sldId id="316" r:id="rId24"/>
    <p:sldId id="317" r:id="rId25"/>
    <p:sldId id="318" r:id="rId26"/>
    <p:sldId id="319" r:id="rId27"/>
    <p:sldId id="333" r:id="rId28"/>
    <p:sldId id="308" r:id="rId29"/>
    <p:sldId id="334" r:id="rId30"/>
    <p:sldId id="325" r:id="rId31"/>
    <p:sldId id="335" r:id="rId32"/>
    <p:sldId id="326" r:id="rId33"/>
    <p:sldId id="327" r:id="rId34"/>
    <p:sldId id="336" r:id="rId35"/>
    <p:sldId id="328" r:id="rId36"/>
    <p:sldId id="330" r:id="rId37"/>
    <p:sldId id="337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64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9626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Israa Lewaa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0" y="3247933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112</a:t>
            </a:r>
          </a:p>
          <a:p>
            <a:pPr lvl="0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Differentiation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093"/>
    </mc:Choice>
    <mc:Fallback xmlns="">
      <p:transition spd="slow" advTm="4709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63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ECB5771-C36A-4003-E7D6-BC90F39552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1859583"/>
            <a:ext cx="7458075" cy="258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322"/>
    </mc:Choice>
    <mc:Fallback xmlns="">
      <p:transition spd="slow" advTm="9632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20412" y="1721880"/>
            <a:ext cx="7324725" cy="275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273"/>
    </mc:Choice>
    <mc:Fallback xmlns="">
      <p:transition spd="slow" advTm="75273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019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1- Derivative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A037D7E-6085-0B22-3F61-50933C5E11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6575" y="1476375"/>
            <a:ext cx="6038850" cy="390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4041"/>
    </mc:Choice>
    <mc:Fallback xmlns="">
      <p:transition spd="slow" advTm="37404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56808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46182"/>
            <a:ext cx="11210145" cy="131156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1203140"/>
            <a:ext cx="7640348" cy="514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1328"/>
    </mc:Choice>
    <mc:Fallback xmlns="">
      <p:transition spd="slow" advTm="361328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76487" y="1771650"/>
            <a:ext cx="7439025" cy="331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209"/>
    </mc:Choice>
    <mc:Fallback xmlns="">
      <p:transition spd="slow" advTm="40220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918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Derivative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152073" y="1819564"/>
                <a:ext cx="8294255" cy="31760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Derivative can take the form: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pPr marL="285750" indent="-285750">
                  <a:lnSpc>
                    <a:spcPct val="30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′(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b="0" i="1" dirty="0">
                  <a:latin typeface="Cambria Math" panose="02040503050406030204" pitchFamily="18" charset="0"/>
                </a:endParaRPr>
              </a:p>
              <a:p>
                <a:pPr marL="285750" indent="-285750">
                  <a:lnSpc>
                    <a:spcPct val="30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𝑑𝑥</m:t>
                        </m:r>
                      </m:den>
                    </m:f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2073" y="1819564"/>
                <a:ext cx="8294255" cy="3176062"/>
              </a:xfrm>
              <a:prstGeom prst="rect">
                <a:avLst/>
              </a:prstGeom>
              <a:blipFill>
                <a:blip r:embed="rId8"/>
                <a:stretch>
                  <a:fillRect l="-1470" t="-19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978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056"/>
    </mc:Choice>
    <mc:Fallback xmlns="">
      <p:transition spd="slow" advTm="5505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363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2- Rules of Differentiation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6869544-C36E-A1FB-27CB-949D0F152F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1530764"/>
            <a:ext cx="4800600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0932"/>
    </mc:Choice>
    <mc:Fallback xmlns="">
      <p:transition spd="slow" advTm="480932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4BE9F81-698B-2C30-290A-A43649EDA5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502" y="2153690"/>
            <a:ext cx="54864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210"/>
    </mc:Choice>
    <mc:Fallback xmlns="">
      <p:transition spd="slow" advTm="30921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B279F10-D353-B01C-8255-26B0C96B53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59330" y="2101598"/>
            <a:ext cx="5343525" cy="231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322"/>
    </mc:Choice>
    <mc:Fallback xmlns="">
      <p:transition spd="slow" advTm="130322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6824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991AB52-B25A-AB8C-2068-343BECCB92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7634" y="1778991"/>
            <a:ext cx="5286375" cy="3524250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278909" y="3103418"/>
            <a:ext cx="775855" cy="74814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05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5532"/>
    </mc:Choice>
    <mc:Fallback xmlns="">
      <p:transition spd="slow" advTm="31553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7734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A902D72-887F-3C3A-0A15-B97FE66BB6D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7489" y="1655899"/>
            <a:ext cx="5600700" cy="3905250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4110182" y="3094182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95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4438"/>
    </mc:Choice>
    <mc:Fallback xmlns="">
      <p:transition spd="slow" advTm="33443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2D4B9DB-F37A-0A0B-9ED1-5D0259547B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3469" y="1817720"/>
            <a:ext cx="4286250" cy="245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99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121"/>
    </mc:Choice>
    <mc:Fallback xmlns="">
      <p:transition spd="slow" advTm="13012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5" y="-36946"/>
            <a:ext cx="1144105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1323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The Product Rule and Quotient Rule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22FCC3C-3BD1-C745-2757-4DCD18BA77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68711" y="2493366"/>
            <a:ext cx="561975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48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483"/>
    </mc:Choice>
    <mc:Fallback xmlns="">
      <p:transition spd="slow" advTm="284483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3D19E83-3CE9-3E43-605C-8E8DD377CA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54386" y="1846924"/>
            <a:ext cx="6248400" cy="254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07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883"/>
    </mc:Choice>
    <mc:Fallback xmlns="">
      <p:transition spd="slow" advTm="140883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862" y="1939859"/>
            <a:ext cx="6000750" cy="2762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89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105"/>
    </mc:Choice>
    <mc:Fallback xmlns="">
      <p:transition spd="slow" advTm="135105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037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Quotient Rule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E780B53-CACC-E938-2949-60A5CAACD2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862" y="2153690"/>
            <a:ext cx="5686425" cy="150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50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355"/>
    </mc:Choice>
    <mc:Fallback xmlns="">
      <p:transition spd="slow" advTm="68355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795B598-E629-DECA-4EC3-43AB5DDD2A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95860" y="1434394"/>
            <a:ext cx="7915275" cy="451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91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599"/>
    </mc:Choice>
    <mc:Fallback xmlns="">
      <p:transition spd="slow" advTm="143599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0E5F772-1C9E-D355-B738-53E936F8642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32519" y="1459326"/>
            <a:ext cx="6858000" cy="4200525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570182" y="4082473"/>
            <a:ext cx="4996873" cy="14265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16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093"/>
    </mc:Choice>
    <mc:Fallback xmlns="">
      <p:transition spd="slow" advTm="71093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2031375"/>
            <a:ext cx="3933825" cy="226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93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609"/>
    </mc:Choice>
    <mc:Fallback xmlns="">
      <p:transition spd="slow" advTm="94609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8D570A4-FA7F-6881-63AB-D64489CF8D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862" y="1911220"/>
            <a:ext cx="7248525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524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291"/>
    </mc:Choice>
    <mc:Fallback xmlns="">
      <p:transition spd="slow" advTm="14629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10896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917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The Chain Rule and the Power Rule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F0F8339-AD75-6B7F-43DD-6B2F502139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862" y="2023382"/>
            <a:ext cx="5534025" cy="241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65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690"/>
    </mc:Choice>
    <mc:Fallback xmlns="">
      <p:transition spd="slow" advTm="4169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7492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493E940-39DD-396E-1375-A0989F4DEC1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62149" y="1573254"/>
            <a:ext cx="7353300" cy="455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48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938"/>
    </mc:Choice>
    <mc:Fallback xmlns="">
      <p:transition spd="slow" advTm="202938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35F2623-91F1-8B1B-15F2-CC259611F7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18036" y="1769466"/>
            <a:ext cx="5076825" cy="35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95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026"/>
    </mc:Choice>
    <mc:Fallback xmlns="">
      <p:transition spd="slow" advTm="171026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1F40BB6-903C-1179-3A5E-9118CE1404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96180" y="1542887"/>
            <a:ext cx="4733925" cy="407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59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631"/>
    </mc:Choice>
    <mc:Fallback xmlns="">
      <p:transition spd="slow" advTm="90631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845F953-EA5E-92F4-3B8A-7148BDC4C2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55659" y="1527909"/>
            <a:ext cx="4192555" cy="4253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31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782"/>
    </mc:Choice>
    <mc:Fallback xmlns="">
      <p:transition spd="slow" advTm="150782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/>
              <p:nvPr/>
            </p:nvSpPr>
            <p:spPr>
              <a:xfrm>
                <a:off x="2078394" y="1757963"/>
                <a:ext cx="7324224" cy="219015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𝐟</m:t>
                        </m:r>
                      </m:e>
                      <m:sup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\</m:t>
                        </m:r>
                      </m:sup>
                    </m:sSup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𝐱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:</a:t>
                </a: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rabicParenR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 (x)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sup>
                    </m:sSup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rabicParenR"/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 f ‘(x) = </a:t>
                </a:r>
                <a14:m>
                  <m:oMath xmlns:m="http://schemas.openxmlformats.org/officeDocument/2006/math">
                    <m:r>
                      <a:rPr lang="en-US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6</m:t>
                    </m:r>
                    <m:sSup>
                      <m:sSupPr>
                        <m:ctrlP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sup>
                    </m:sSup>
                  </m:oMath>
                </a14:m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394" y="1757963"/>
                <a:ext cx="7324224" cy="2190151"/>
              </a:xfrm>
              <a:prstGeom prst="rect">
                <a:avLst/>
              </a:prstGeom>
              <a:blipFill>
                <a:blip r:embed="rId8"/>
                <a:stretch>
                  <a:fillRect l="-583" t="-11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5393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490"/>
    </mc:Choice>
    <mc:Fallback xmlns="">
      <p:transition spd="slow" advTm="5649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/>
              <p:nvPr/>
            </p:nvSpPr>
            <p:spPr>
              <a:xfrm>
                <a:off x="2078394" y="1757964"/>
                <a:ext cx="7186903" cy="258577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𝐟</m:t>
                        </m:r>
                      </m:e>
                      <m:sup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\</m:t>
                        </m:r>
                      </m:sup>
                    </m:sSup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𝐱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:</a:t>
                </a: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endParaRPr lang="en-US" b="1" dirty="0"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2) f (x)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 </a:t>
                </a:r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 ‘(x) = </a:t>
                </a:r>
                <a14:m>
                  <m:oMath xmlns:m="http://schemas.openxmlformats.org/officeDocument/2006/math">
                    <m:r>
                      <a:rPr lang="en-US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12</m:t>
                    </m:r>
                    <m:sSup>
                      <m:sSupPr>
                        <m:ctrlP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394" y="1757964"/>
                <a:ext cx="7186903" cy="2585772"/>
              </a:xfrm>
              <a:prstGeom prst="rect">
                <a:avLst/>
              </a:prstGeom>
              <a:blipFill>
                <a:blip r:embed="rId8"/>
                <a:stretch>
                  <a:fillRect l="-763" t="-9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0038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516"/>
    </mc:Choice>
    <mc:Fallback xmlns="">
      <p:transition spd="slow" advTm="36516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/>
              <p:nvPr/>
            </p:nvSpPr>
            <p:spPr>
              <a:xfrm>
                <a:off x="2078394" y="1757964"/>
                <a:ext cx="7186903" cy="302794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𝐟</m:t>
                        </m:r>
                      </m:e>
                      <m:sup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\</m:t>
                        </m:r>
                      </m:sup>
                    </m:sSup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𝐱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:</a:t>
                </a: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endParaRPr lang="en-US" b="1" dirty="0"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3) f (x)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0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0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0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20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 sz="20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x</m:t>
                    </m:r>
                    <m:r>
                      <a:rPr lang="en-US" sz="20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0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3</m:t>
                    </m:r>
                  </m:oMath>
                </a14:m>
                <a:endParaRPr lang="en-US" sz="200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f ‘(x) = 8x </a:t>
                </a:r>
                <a14:m>
                  <m:oMath xmlns:m="http://schemas.openxmlformats.org/officeDocument/2006/math">
                    <m:r>
                      <a:rPr lang="en-US" sz="20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</m:oMath>
                </a14:m>
                <a:r>
                  <a:rPr lang="en-US" sz="20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2</a:t>
                </a: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394" y="1757964"/>
                <a:ext cx="7186903" cy="3027945"/>
              </a:xfrm>
              <a:prstGeom prst="rect">
                <a:avLst/>
              </a:prstGeom>
              <a:blipFill>
                <a:blip r:embed="rId8"/>
                <a:stretch>
                  <a:fillRect l="-933" t="-8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2804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904"/>
    </mc:Choice>
    <mc:Fallback xmlns="">
      <p:transition spd="slow" advTm="64904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/>
              <p:nvPr/>
            </p:nvSpPr>
            <p:spPr>
              <a:xfrm>
                <a:off x="2078394" y="2243138"/>
                <a:ext cx="7186903" cy="265624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4) f (x) =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11√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  f ‘(x) = 11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f>
                          <m:fPr>
                            <m:ctrlP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</m:sup>
                    </m:sSup>
                  </m:oMath>
                </a14:m>
                <a:r>
                  <a:rPr lang="en-US" sz="2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11</m:t>
                        </m:r>
                      </m:num>
                      <m:den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f>
                          <m:fPr>
                            <m:ctrlP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−1</m:t>
                            </m:r>
                          </m:num>
                          <m:den>
                            <m: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</m:sup>
                    </m:sSup>
                    <m:r>
                      <a:rPr lang="en-US" sz="24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11</m:t>
                        </m:r>
                      </m:num>
                      <m:den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2√</m:t>
                        </m:r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den>
                    </m:f>
                  </m:oMath>
                </a14:m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394" y="2243138"/>
                <a:ext cx="7186903" cy="2656240"/>
              </a:xfrm>
              <a:prstGeom prst="rect">
                <a:avLst/>
              </a:prstGeom>
              <a:blipFill>
                <a:blip r:embed="rId8"/>
                <a:stretch>
                  <a:fillRect l="-1357" t="-9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86913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926"/>
    </mc:Choice>
    <mc:Fallback xmlns="">
      <p:transition spd="slow" advTm="116926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/>
              <p:nvPr/>
            </p:nvSpPr>
            <p:spPr>
              <a:xfrm>
                <a:off x="2078394" y="1757964"/>
                <a:ext cx="7186903" cy="29633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4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5) f(x)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num>
                      <m:den>
                        <m:sSup>
                          <m:sSup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5</m:t>
                            </m:r>
                          </m:sup>
                        </m:sSup>
                      </m:den>
                    </m:f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2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</a:t>
                </a:r>
                <a:r>
                  <a:rPr lang="en-US" sz="2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 ‘(x) =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8</m:t>
                    </m:r>
                    <m:sSup>
                      <m:sSupPr>
                        <m:ctrlP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−5 </m:t>
                        </m:r>
                      </m:sup>
                    </m:sSup>
                    <m:r>
                      <a:rPr lang="en-US" sz="2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 −40</m:t>
                    </m:r>
                    <m:sSup>
                      <m:sSupPr>
                        <m:ctrlP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−6</m:t>
                        </m:r>
                      </m:sup>
                    </m:sSup>
                  </m:oMath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394" y="1757964"/>
                <a:ext cx="7186903" cy="2963375"/>
              </a:xfrm>
              <a:prstGeom prst="rect">
                <a:avLst/>
              </a:prstGeom>
              <a:blipFill>
                <a:blip r:embed="rId8"/>
                <a:stretch>
                  <a:fillRect l="-17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9097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099"/>
    </mc:Choice>
    <mc:Fallback xmlns="">
      <p:transition spd="slow" advTm="71099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C719B08-1641-2A31-2F0E-B797881B6591}"/>
                  </a:ext>
                </a:extLst>
              </p:cNvPr>
              <p:cNvSpPr txBox="1"/>
              <p:nvPr/>
            </p:nvSpPr>
            <p:spPr>
              <a:xfrm>
                <a:off x="1874164" y="1833123"/>
                <a:ext cx="7307157" cy="192975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𝐟</m:t>
                        </m:r>
                      </m:e>
                      <m:sup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\</m:t>
                        </m:r>
                      </m:sup>
                    </m:sSup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(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𝐱</m:t>
                    </m:r>
                    <m:r>
                      <a:rPr lang="en-US" sz="1800" b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by using the product rule and the quotient rule:</a:t>
                </a: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rabicParenR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 (x) 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e>
                    </m:d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rabicParenR"/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</a:t>
                </a:r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 ‘(x) =  (4</a:t>
                </a:r>
                <a:r>
                  <a:rPr lang="en-US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) (6x + 3) + (6) (4x + 1) </a:t>
                </a:r>
                <a:endParaRPr lang="en-US" sz="1800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C719B08-1641-2A31-2F0E-B797881B65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4164" y="1833123"/>
                <a:ext cx="7307157" cy="1929759"/>
              </a:xfrm>
              <a:prstGeom prst="rect">
                <a:avLst/>
              </a:prstGeom>
              <a:blipFill>
                <a:blip r:embed="rId8"/>
                <a:stretch>
                  <a:fillRect l="-667" t="-1582" b="-31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2336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484"/>
    </mc:Choice>
    <mc:Fallback xmlns="">
      <p:transition spd="slow" advTm="100484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D9A34709-5C49-667C-68E1-8F9D4549CF04}"/>
                  </a:ext>
                </a:extLst>
              </p:cNvPr>
              <p:cNvSpPr txBox="1"/>
              <p:nvPr/>
            </p:nvSpPr>
            <p:spPr>
              <a:xfrm>
                <a:off x="1874165" y="2101598"/>
                <a:ext cx="6228182" cy="290258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2) f (x)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f ‘(x) 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(</m:t>
                                </m:r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5</m:t>
                            </m:r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)</m:t>
                            </m:r>
                            <m:d>
                              <m:dPr>
                                <m:ctrlP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4</m:t>
                                </m:r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+</m:t>
                                </m:r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5</m:t>
                                </m:r>
                              </m:e>
                            </m:d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−(</m:t>
                            </m:r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  <m:sSup>
                              <m:sSupPr>
                                <m:ctrlP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5</m:t>
                            </m:r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)(</m:t>
                            </m:r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6</m:t>
                            </m:r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5</m:t>
                            </m:r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)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sSup>
                                  <m:sSupPr>
                                    <m:ctrlPr>
                                      <a:rPr lang="en-US" sz="1800" i="1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800" i="1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(</m:t>
                                    </m:r>
                                    <m:r>
                                      <a:rPr lang="en-US" sz="1800" i="1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3</m:t>
                                    </m:r>
                                    <m:r>
                                      <a:rPr lang="en-US" sz="1800" i="1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𝑥</m:t>
                                    </m:r>
                                  </m:e>
                                  <m:sup>
                                    <m:r>
                                      <a:rPr lang="en-US" sz="1800" i="1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+</m:t>
                                </m:r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5</m:t>
                                </m:r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+</m:t>
                                </m:r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D9A34709-5C49-667C-68E1-8F9D4549CF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4165" y="2101598"/>
                <a:ext cx="6228182" cy="2902589"/>
              </a:xfrm>
              <a:prstGeom prst="rect">
                <a:avLst/>
              </a:prstGeom>
              <a:blipFill>
                <a:blip r:embed="rId8"/>
                <a:stretch>
                  <a:fillRect l="-7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00667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314"/>
    </mc:Choice>
    <mc:Fallback xmlns="">
      <p:transition spd="slow" advTm="152314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253673" y="2204822"/>
                <a:ext cx="6096000" cy="154131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3) f (x)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den>
                    </m:f>
                  </m:oMath>
                </a14:m>
                <a:endParaRPr lang="en-US" dirty="0"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endParaRPr lang="en-US" dirty="0"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f ‘(x) 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d>
                              <m:dPr>
                                <m:ctrlP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−1</m:t>
                                </m:r>
                              </m:e>
                            </m:d>
                            <m:d>
                              <m:dPr>
                                <m:ctrlP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5</m:t>
                                </m:r>
                              </m:e>
                            </m:d>
                            <m: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−(5</m:t>
                            </m:r>
                            <m: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  <m: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)(1)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(</m:t>
                                </m:r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−1)</m:t>
                                </m:r>
                              </m:e>
                              <m:sup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3673" y="2204822"/>
                <a:ext cx="6096000" cy="1541319"/>
              </a:xfrm>
              <a:prstGeom prst="rect">
                <a:avLst/>
              </a:prstGeom>
              <a:blipFill>
                <a:blip r:embed="rId8"/>
                <a:stretch>
                  <a:fillRect l="-9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0484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493"/>
    </mc:Choice>
    <mc:Fallback xmlns="">
      <p:transition spd="slow" advTm="119493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07BFC2FA-A055-7C30-F9FF-6CA104DC0622}"/>
                  </a:ext>
                </a:extLst>
              </p:cNvPr>
              <p:cNvSpPr txBox="1"/>
              <p:nvPr/>
            </p:nvSpPr>
            <p:spPr>
              <a:xfrm>
                <a:off x="1727862" y="1647146"/>
                <a:ext cx="6228182" cy="370268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𝐝𝐲</m:t>
                        </m:r>
                      </m:num>
                      <m:den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𝐝𝐱</m:t>
                        </m:r>
                      </m:den>
                    </m:f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:</a:t>
                </a: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rabicPeriod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if y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u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−2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u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	and u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x</m:t>
                    </m:r>
                  </m:oMath>
                </a14:m>
                <a:endParaRPr lang="en-US" sz="1800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𝑑𝑦</m:t>
                          </m:r>
                        </m:num>
                        <m:den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𝑑𝑢</m:t>
                          </m:r>
                        </m:den>
                      </m:f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=2</m:t>
                      </m:r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𝑢</m:t>
                      </m:r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−2</m:t>
                      </m:r>
                    </m:oMath>
                  </m:oMathPara>
                </a14:m>
                <a:endParaRPr lang="en-US" sz="1800" i="1" dirty="0">
                  <a:solidFill>
                    <a:srgbClr val="FF0000"/>
                  </a:solidFill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𝑑𝑢</m:t>
                          </m:r>
                        </m:num>
                        <m:den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𝑑𝑥</m:t>
                          </m:r>
                        </m:den>
                      </m:f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=2</m:t>
                      </m:r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−1</m:t>
                      </m:r>
                    </m:oMath>
                  </m:oMathPara>
                </a14:m>
                <a:endParaRPr lang="en-US" sz="1800" i="1" dirty="0">
                  <a:solidFill>
                    <a:srgbClr val="FF0000"/>
                  </a:solidFill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∴</m:t>
                      </m:r>
                      <m:f>
                        <m:f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𝑑𝑦</m:t>
                          </m:r>
                        </m:num>
                        <m:den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𝑑𝑥</m:t>
                          </m:r>
                        </m:den>
                      </m:f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−2</m:t>
                          </m:r>
                        </m:e>
                      </m:d>
                      <m:d>
                        <m:d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−1</m:t>
                          </m:r>
                        </m:e>
                      </m:d>
                    </m:oMath>
                  </m:oMathPara>
                </a14:m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                                      = (2(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)−2</m:t>
                    </m:r>
                  </m:oMath>
                </a14:m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)(2x – 1)</a:t>
                </a: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07BFC2FA-A055-7C30-F9FF-6CA104DC06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862" y="1647146"/>
                <a:ext cx="6228182" cy="3702680"/>
              </a:xfrm>
              <a:prstGeom prst="rect">
                <a:avLst/>
              </a:prstGeom>
              <a:blipFill>
                <a:blip r:embed="rId8"/>
                <a:stretch>
                  <a:fillRect l="-783" b="-14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9005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951"/>
    </mc:Choice>
    <mc:Fallback xmlns="">
      <p:transition spd="slow" advTm="94951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95631" y="2204822"/>
            <a:ext cx="5405289" cy="1408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149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675"/>
    </mc:Choice>
    <mc:Fallback xmlns="">
      <p:transition spd="slow" advTm="103675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22119" y="1427451"/>
            <a:ext cx="3670681" cy="3712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5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447"/>
    </mc:Choice>
    <mc:Fallback xmlns="">
      <p:transition spd="slow" advTm="122447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1342</TotalTime>
  <Words>420</Words>
  <Application>Microsoft Office PowerPoint</Application>
  <PresentationFormat>Widescreen</PresentationFormat>
  <Paragraphs>162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Arial</vt:lpstr>
      <vt:lpstr>Calibri</vt:lpstr>
      <vt:lpstr>Calibri Light</vt:lpstr>
      <vt:lpstr>Cambria Math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86</cp:revision>
  <dcterms:created xsi:type="dcterms:W3CDTF">2021-08-03T13:03:26Z</dcterms:created>
  <dcterms:modified xsi:type="dcterms:W3CDTF">2022-10-17T10:51:46Z</dcterms:modified>
</cp:coreProperties>
</file>