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61"/>
  </p:notesMasterIdLst>
  <p:sldIdLst>
    <p:sldId id="480" r:id="rId6"/>
    <p:sldId id="303" r:id="rId7"/>
    <p:sldId id="507" r:id="rId8"/>
    <p:sldId id="595" r:id="rId9"/>
    <p:sldId id="514" r:id="rId10"/>
    <p:sldId id="256" r:id="rId11"/>
    <p:sldId id="515" r:id="rId12"/>
    <p:sldId id="554" r:id="rId13"/>
    <p:sldId id="596" r:id="rId14"/>
    <p:sldId id="597" r:id="rId15"/>
    <p:sldId id="598" r:id="rId16"/>
    <p:sldId id="516" r:id="rId17"/>
    <p:sldId id="564" r:id="rId18"/>
    <p:sldId id="517" r:id="rId19"/>
    <p:sldId id="518" r:id="rId20"/>
    <p:sldId id="599" r:id="rId21"/>
    <p:sldId id="600" r:id="rId22"/>
    <p:sldId id="519" r:id="rId23"/>
    <p:sldId id="576" r:id="rId24"/>
    <p:sldId id="601" r:id="rId25"/>
    <p:sldId id="577" r:id="rId26"/>
    <p:sldId id="520" r:id="rId27"/>
    <p:sldId id="578" r:id="rId28"/>
    <p:sldId id="579" r:id="rId29"/>
    <p:sldId id="580" r:id="rId30"/>
    <p:sldId id="581" r:id="rId31"/>
    <p:sldId id="522" r:id="rId32"/>
    <p:sldId id="582" r:id="rId33"/>
    <p:sldId id="583" r:id="rId34"/>
    <p:sldId id="584" r:id="rId35"/>
    <p:sldId id="585" r:id="rId36"/>
    <p:sldId id="587" r:id="rId37"/>
    <p:sldId id="588" r:id="rId38"/>
    <p:sldId id="589" r:id="rId39"/>
    <p:sldId id="590" r:id="rId40"/>
    <p:sldId id="602" r:id="rId41"/>
    <p:sldId id="508" r:id="rId42"/>
    <p:sldId id="523" r:id="rId43"/>
    <p:sldId id="591" r:id="rId44"/>
    <p:sldId id="592" r:id="rId45"/>
    <p:sldId id="593" r:id="rId46"/>
    <p:sldId id="594" r:id="rId47"/>
    <p:sldId id="603" r:id="rId48"/>
    <p:sldId id="604" r:id="rId49"/>
    <p:sldId id="605" r:id="rId50"/>
    <p:sldId id="606" r:id="rId51"/>
    <p:sldId id="607" r:id="rId52"/>
    <p:sldId id="608" r:id="rId53"/>
    <p:sldId id="609" r:id="rId54"/>
    <p:sldId id="610" r:id="rId55"/>
    <p:sldId id="611" r:id="rId56"/>
    <p:sldId id="552" r:id="rId57"/>
    <p:sldId id="553" r:id="rId58"/>
    <p:sldId id="349" r:id="rId59"/>
    <p:sldId id="49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595"/>
            <p14:sldId id="514"/>
            <p14:sldId id="256"/>
            <p14:sldId id="515"/>
            <p14:sldId id="554"/>
            <p14:sldId id="596"/>
            <p14:sldId id="597"/>
            <p14:sldId id="598"/>
            <p14:sldId id="516"/>
            <p14:sldId id="564"/>
            <p14:sldId id="517"/>
            <p14:sldId id="518"/>
            <p14:sldId id="599"/>
            <p14:sldId id="600"/>
            <p14:sldId id="519"/>
            <p14:sldId id="576"/>
            <p14:sldId id="601"/>
            <p14:sldId id="577"/>
            <p14:sldId id="520"/>
            <p14:sldId id="578"/>
            <p14:sldId id="579"/>
            <p14:sldId id="580"/>
            <p14:sldId id="581"/>
            <p14:sldId id="522"/>
            <p14:sldId id="582"/>
            <p14:sldId id="583"/>
            <p14:sldId id="584"/>
            <p14:sldId id="585"/>
            <p14:sldId id="587"/>
            <p14:sldId id="588"/>
            <p14:sldId id="589"/>
            <p14:sldId id="590"/>
            <p14:sldId id="602"/>
            <p14:sldId id="508"/>
            <p14:sldId id="523"/>
            <p14:sldId id="591"/>
            <p14:sldId id="592"/>
            <p14:sldId id="593"/>
            <p14:sldId id="594"/>
            <p14:sldId id="603"/>
            <p14:sldId id="604"/>
            <p14:sldId id="605"/>
            <p14:sldId id="606"/>
            <p14:sldId id="607"/>
            <p14:sldId id="608"/>
            <p14:sldId id="609"/>
            <p14:sldId id="610"/>
            <p14:sldId id="611"/>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64" d="100"/>
          <a:sy n="64" d="100"/>
        </p:scale>
        <p:origin x="33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73B3B-4F34-243B-C5C4-E208D3A0C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B1A14-C2E7-5796-58F8-E9983CAA52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DBE0C1-A4B7-CE92-D2AD-4A7D498ED2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902239-8E69-1C48-9ED1-43AF37C5EE9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19327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a:t>
            </a:r>
            <a:r>
              <a:rPr kumimoji="0" lang="ar-EG" sz="4400" b="1" i="0" u="none" strike="noStrike" kern="1200" cap="none" spc="0" normalizeH="0" baseline="0" noProof="0">
                <a:ln>
                  <a:noFill/>
                </a:ln>
                <a:solidFill>
                  <a:srgbClr val="00B0F0"/>
                </a:solidFill>
                <a:effectLst/>
                <a:uLnTx/>
                <a:uFillTx/>
                <a:latin typeface="Alexandria" charset="0"/>
                <a:ea typeface="+mn-ea"/>
                <a:cs typeface="Alexandria" charset="0"/>
              </a:rPr>
              <a:t>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3</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التمهيد للمحاضرة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9586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في المحاضرة السابقة استعرضنا نشأة المنهج الوصفي والتعريف به وأهدافه واستخداماته ومزاياه وعيوبه وأدواته وخطواته وأساليبه.</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C5F2E-FC69-610F-D028-3E07E506024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02ED86-CF41-46FE-65AA-645E30EC48B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a:extLst>
              <a:ext uri="{FF2B5EF4-FFF2-40B4-BE49-F238E27FC236}">
                <a16:creationId xmlns:a16="http://schemas.microsoft.com/office/drawing/2014/main" id="{BD0A5226-58D6-A818-F988-61E1024491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2FADEE3-F937-B078-2210-6024BEEFDF09}"/>
              </a:ext>
            </a:extLst>
          </p:cNvPr>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B7A0C0-941E-3D66-ED36-B0E5CE60FB30}"/>
              </a:ext>
            </a:extLst>
          </p:cNvPr>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BBC7FDB0-52D3-3B2B-F27F-10119F1D15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595CB164-D516-6E0C-A63B-3CF639B46190}"/>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028BF5C6-9101-E78E-24E2-3544110BF736}"/>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7A97FA2-9FA8-449D-D439-5ACE5341274A}"/>
              </a:ext>
            </a:extLst>
          </p:cNvPr>
          <p:cNvSpPr txBox="1"/>
          <p:nvPr/>
        </p:nvSpPr>
        <p:spPr>
          <a:xfrm>
            <a:off x="2813538" y="2110154"/>
            <a:ext cx="8834511" cy="234365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استعراض المنهج الاستقرائي وأقسام الاستقراء وخطوات المنهج الاستقرائي ومميزات المنهج الاستقرائي وعيوبه ومقارنة المنهج الاستقرائي والاستنباطي وأهمية الاستقراء والمنهج الاستكشافي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p>
        </p:txBody>
      </p:sp>
    </p:spTree>
    <p:extLst>
      <p:ext uri="{BB962C8B-B14F-4D97-AF65-F5344CB8AC3E}">
        <p14:creationId xmlns:p14="http://schemas.microsoft.com/office/powerpoint/2010/main" val="3154223864"/>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376740" y="1833618"/>
            <a:ext cx="11164377" cy="4199611"/>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تهدف المحاضرة الى استعراض النقاط التالية:-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تعريف المنهج الاستقرائي                                                             -  تعريف المنهج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أقسام الاستقراء                                                                          - خصائص المنهج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خطوات المنهج الاستقرائي                                                         - قواعد المنهج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مميزات المنهج الاستقرائي                                                           - الدراسات التجريبية وشبه التجريبية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عيوب المنهج الاستقرائي                                                                   - التصميم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مقارنة بين المنهج الاستقرائي والمنهج الاستنباطي                         - التصميمات شبه التجريبية والتجريبية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أهمية الاستقراء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المنهج الاستكشافي                                                              - المنهج التجريبي والدراسات الاعلامية</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1" y="1991677"/>
            <a:ext cx="9456953" cy="4493538"/>
          </a:xfrm>
          <a:prstGeom prst="rect">
            <a:avLst/>
          </a:prstGeom>
          <a:noFill/>
        </p:spPr>
        <p:txBody>
          <a:bodyPr wrap="square" rtlCol="0">
            <a:spAutoFit/>
          </a:bodyPr>
          <a:lstStyle/>
          <a:p>
            <a:pPr algn="just" rtl="1"/>
            <a:r>
              <a:rPr lang="ar-EG" sz="2200" dirty="0"/>
              <a:t>يعتبر المنهج الاستقرائي واحدا من اهم مناهج البحث العلمي والتي عرفت منذ قرون عديدة وخاصة عند اهل المنطق. ويعرف المنهج الاستقرائي بأنه العملية التي على اساسها يرتقي الباحث العلمي من الحالات البسيطة الى قواعد وأسس كاملة وعامة في آن واحد، ويعتمد الباحثون على هذا المنهج في حالة إن كان هدفهم الحصول على نتائج أعم من المقدمة، ويمكن استعمال هذا المنهج ايضا في العلوم الطبيعية وكذلك في الكثير من العلوم الإنسانية، وفي هذه المحاضرة سنتعرف على تعريف وخطوات المنهج الاستقرائي وانواعه.</a:t>
            </a:r>
          </a:p>
          <a:p>
            <a:pPr algn="just" rtl="1"/>
            <a:r>
              <a:rPr lang="ar-EG" sz="2200" dirty="0"/>
              <a:t> الاستقراء هي كلمة يونانية تعني القيادة والاتباع بمعنى أن العقل هو الذي يقود الإنسان للقيام بالتجارب والاختبارات التي تؤدي الى اكتشاف القوانين. ويتميز هذا المنهج بانتقال الباحث فيه من الجزء الى الكل او من الخاص الى العام. فيقوم في بداية الامر بتعميم النتائج على الجزء، وبعد ان يتأكد من صحتها يقوم بتعميمها على الكل، ومن خلال هذا المنهج يقوم الباحث بتحويل العديد من الملاحظات الى قواعد عامة. مثال: الانطلاق من الجزئيات: المعدن(أ) يتمدد بالحرارة والمعدن(ب) يتمدد بالحرارة والمعدن(ج) يتمدد بالحرارة، الوصول الى النتيجة العامة: المعادن عموما تتمدد بالحرارة. </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748516" y="1207638"/>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المنهج الاستقرائي</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994004" y="1927274"/>
            <a:ext cx="9473697" cy="4655616"/>
          </a:xfrm>
          <a:prstGeom prst="rect">
            <a:avLst/>
          </a:prstGeom>
          <a:noFill/>
        </p:spPr>
        <p:txBody>
          <a:bodyPr wrap="square" rtlCol="0">
            <a:spAutoFit/>
          </a:bodyPr>
          <a:lstStyle/>
          <a:p>
            <a:pPr algn="just" rtl="1"/>
            <a:endParaRPr lang="ar-EG"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ويمكن تعريف الاستقراء على أنه: عملية ملاحظة الظواهر وتجميع البيانات عنها للتوصل إلى مبادئ عامة وعلاقات كلية.</a:t>
            </a:r>
          </a:p>
          <a:p>
            <a:pPr algn="just" rtl="1"/>
            <a:r>
              <a:rPr lang="ar-EG" sz="2400" dirty="0">
                <a:latin typeface="Times New Roman" panose="02020603050405020304" pitchFamily="18" charset="0"/>
                <a:cs typeface="Times New Roman" panose="02020603050405020304" pitchFamily="18" charset="0"/>
              </a:rPr>
              <a:t>مما سبق من التعريف يتضح لنا أن الباحث في المنهج الاستقرائي ينتقل من الجزء إلى الكل، أو من الخاص إلى العام، حيث يبدأ الباحث بالتعرف على الجزئيات ثم يقوم بتعميم النتائج على الكل.</a:t>
            </a:r>
          </a:p>
          <a:p>
            <a:pPr algn="just" rtl="1"/>
            <a:r>
              <a:rPr lang="ar-EG" sz="2400" dirty="0">
                <a:latin typeface="Times New Roman" panose="02020603050405020304" pitchFamily="18" charset="0"/>
                <a:cs typeface="Times New Roman" panose="02020603050405020304" pitchFamily="18" charset="0"/>
              </a:rPr>
              <a:t>ومن خلال المنهج الاستقرائي يقوم الباحث بتحويل العديد من الملاحظات إلى قواعد عامة، بينما في المنهج الاستنباطي يكون الأمر معكوسا تماما حيث تتجزأ القاعدة الكيلة إلى مجموعة من الملاحظات، وجمع هذه الملاحظات سيؤدي إلى إعادة تشكيل القاعدة الكلية.</a:t>
            </a:r>
          </a:p>
          <a:p>
            <a:pPr algn="just" rtl="1"/>
            <a:r>
              <a:rPr lang="ar-EG" sz="2400" dirty="0">
                <a:latin typeface="Times New Roman" panose="02020603050405020304" pitchFamily="18" charset="0"/>
                <a:cs typeface="Times New Roman" panose="02020603050405020304" pitchFamily="18" charset="0"/>
              </a:rPr>
              <a:t>ولقد عبر </a:t>
            </a:r>
            <a:r>
              <a:rPr lang="ar-EG" sz="2400" dirty="0" err="1">
                <a:latin typeface="Times New Roman" panose="02020603050405020304" pitchFamily="18" charset="0"/>
                <a:cs typeface="Times New Roman" panose="02020603050405020304" pitchFamily="18" charset="0"/>
              </a:rPr>
              <a:t>سمولر</a:t>
            </a:r>
            <a:r>
              <a:rPr lang="ar-EG" sz="2400" dirty="0">
                <a:latin typeface="Times New Roman" panose="02020603050405020304" pitchFamily="18" charset="0"/>
                <a:cs typeface="Times New Roman" panose="02020603050405020304" pitchFamily="18" charset="0"/>
              </a:rPr>
              <a:t> عن العلاقة بين المنهج الاستقرائي والمنهج الاستنباطي فقال: في العلم يوجد هناك تفاعل يستمر بشكل دائم بين المنهج الاستقرائي والذي يستند إلى الملاحظات، وبين الاستدلال الاستنتاجي والذي يعتمد على أساس النظرية، ومن خلالهما نستطيع الاقتراب من الحقيقة.</a:t>
            </a:r>
          </a:p>
          <a:p>
            <a:pPr algn="just" rtl="1"/>
            <a:r>
              <a:rPr lang="ar-EG" sz="24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A980A1CB-393A-7E29-C2F3-136DFEFC2862}"/>
              </a:ext>
            </a:extLst>
          </p:cNvPr>
          <p:cNvSpPr/>
          <p:nvPr/>
        </p:nvSpPr>
        <p:spPr>
          <a:xfrm>
            <a:off x="6625884" y="1204400"/>
            <a:ext cx="3277772" cy="852352"/>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تعريف المنهج الاستقرائي</a:t>
            </a:r>
            <a:endParaRPr lang="en-US" sz="2800" b="1" dirty="0"/>
          </a:p>
        </p:txBody>
      </p:sp>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4524315"/>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وللمنهج الاستقرائي مكانة كبيرة  لدى العلماء، ولدى المنهج العلمي، حيث أن العلماء يعتمدون عليه بشكل رئيسي من أجل أن يقوموا بتشكيل الفرضيات والنظريات، بينما يلجؤون إلى المنهج الاستدلالي أو الاستنباطي من أجل أن يقوموا بتطبيق هذه النظريات والفرضيات، ويتأكدوا من صحتها، لكن على نظريات وحالات محددة فقط.</a:t>
            </a:r>
          </a:p>
          <a:p>
            <a:pPr algn="just" rtl="1"/>
            <a:r>
              <a:rPr lang="ar-EG" sz="2400" b="1" u="sng" dirty="0">
                <a:solidFill>
                  <a:srgbClr val="0070C0"/>
                </a:solidFill>
                <a:latin typeface="Times New Roman" panose="02020603050405020304" pitchFamily="18" charset="0"/>
                <a:cs typeface="Times New Roman" panose="02020603050405020304" pitchFamily="18" charset="0"/>
              </a:rPr>
              <a:t>أقسام الاستقراء:</a:t>
            </a:r>
          </a:p>
          <a:p>
            <a:pPr algn="just" rtl="1"/>
            <a:r>
              <a:rPr lang="ar-EG" sz="2400" dirty="0">
                <a:latin typeface="Times New Roman" panose="02020603050405020304" pitchFamily="18" charset="0"/>
                <a:cs typeface="Times New Roman" panose="02020603050405020304" pitchFamily="18" charset="0"/>
              </a:rPr>
              <a:t>قسم أرسطو الاستقراء إلى نوعين هما ( المحمودي، 2019):</a:t>
            </a:r>
          </a:p>
          <a:p>
            <a:pPr algn="just" rtl="1"/>
            <a:r>
              <a:rPr lang="ar-EG" sz="2400" dirty="0">
                <a:latin typeface="Times New Roman" panose="02020603050405020304" pitchFamily="18" charset="0"/>
                <a:cs typeface="Times New Roman" panose="02020603050405020304" pitchFamily="18" charset="0"/>
              </a:rPr>
              <a:t>1 ) </a:t>
            </a:r>
            <a:r>
              <a:rPr lang="ar-EG" sz="2400" b="1" u="sng" dirty="0">
                <a:solidFill>
                  <a:srgbClr val="0070C0"/>
                </a:solidFill>
                <a:latin typeface="Times New Roman" panose="02020603050405020304" pitchFamily="18" charset="0"/>
                <a:cs typeface="Times New Roman" panose="02020603050405020304" pitchFamily="18" charset="0"/>
              </a:rPr>
              <a:t>الاستقراء الكامل</a:t>
            </a:r>
            <a:r>
              <a:rPr lang="ar-EG" sz="2400" dirty="0">
                <a:latin typeface="Times New Roman" panose="02020603050405020304" pitchFamily="18" charset="0"/>
                <a:cs typeface="Times New Roman" panose="02020603050405020304" pitchFamily="18" charset="0"/>
              </a:rPr>
              <a:t>: هو استقراء يقيني يقوم على ملاحظة جميع مفردات الظاهرة موضع البحث لإصدار الحكم الكلي على مفردات الظاهرة.  وهذا يبدو غير عملي من الناحية الواقعية لما يتطلبه الاستقراء الكامل من القيام بملاحظة كافة عناصر الظاهرة. وهو عبارة عن استقراء يقيني يقوم الباحث من خلاله بمراقبة جميع مفردات الظاهرة التي يقوم بدراستها ، لإصدار الحكم النهائي على هذه المفردات ، ويعد هذا النوع من الاستقراء بطيئا وذلك لأنه يحتاج إلى وقت طويل حيث يتوجب على الباحث مراقبة الظاهرة بدقة كبيرة وحرص شديد . </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96BAA-1740-C989-5A77-21C32B0A8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102BF-AC70-D417-A775-E1EA5345335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613DE3-F484-49BC-79FC-F3DC95D9F69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247307D-B24E-C49F-9482-67D2968A0AE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50D0399-3BBD-3C36-9C16-7BA399811EB5}"/>
              </a:ext>
            </a:extLst>
          </p:cNvPr>
          <p:cNvSpPr txBox="1"/>
          <p:nvPr/>
        </p:nvSpPr>
        <p:spPr>
          <a:xfrm>
            <a:off x="1285791" y="1689243"/>
            <a:ext cx="9053963" cy="3046988"/>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وهناك تعريف آخر للاستقراء الكامل، ينص على  ان الاستقراء الكامل يعبر عن انتقال الذهن من الحكم على جميع الجزئيات إلى الحكم على الكلية، وذلك من خلال تأكد الباحث من أن هذا الأثر هو أثر شامل ومستمر على جميع أفراد عينة الدراسة التي يقوم بدراستها.</a:t>
            </a:r>
          </a:p>
          <a:p>
            <a:pPr algn="just" rtl="1"/>
            <a:r>
              <a:rPr lang="ar-EG" sz="2400" dirty="0">
                <a:latin typeface="Times New Roman" panose="02020603050405020304" pitchFamily="18" charset="0"/>
                <a:cs typeface="Times New Roman" panose="02020603050405020304" pitchFamily="18" charset="0"/>
              </a:rPr>
              <a:t>ومن خلال هذا النوع من الاستقراء يتأكد الباحث من صحة النتيجة ويقوم بتعميمها، ومن ثم يقوم ببناء قاعدة كلية ذات أساس علمي واضح وثابت عليها.</a:t>
            </a:r>
          </a:p>
          <a:p>
            <a:pPr algn="just" rtl="1"/>
            <a:r>
              <a:rPr lang="ar-EG" sz="2400" dirty="0">
                <a:latin typeface="Times New Roman" panose="02020603050405020304" pitchFamily="18" charset="0"/>
                <a:cs typeface="Times New Roman" panose="02020603050405020304" pitchFamily="18" charset="0"/>
              </a:rPr>
              <a:t>وهناك من يعتبر الاستقراء الكامل استنباطا لأنه لا يسير من الخاص إلى العام بل تأتي النتيجة مساوية للمقدمة.</a:t>
            </a:r>
          </a:p>
          <a:p>
            <a:pPr algn="just" rtl="1"/>
            <a:endParaRPr lang="ar-EG"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C8A1DD6-9E0F-6A7C-03EA-BB36647A404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124AA2-D7DF-C90F-2341-84B45531DA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472911919"/>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763EE-76B9-5557-4FBE-1510BD090E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6A7F4E-3B57-2823-6539-ED091297FBC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2D2BB5-1C49-1010-F103-27B58A7DC3E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18A48C-BA83-8B5D-A86B-C4D66C49C87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8B77AB-A660-B6F2-F73B-8F2B6815E296}"/>
              </a:ext>
            </a:extLst>
          </p:cNvPr>
          <p:cNvSpPr txBox="1"/>
          <p:nvPr/>
        </p:nvSpPr>
        <p:spPr>
          <a:xfrm>
            <a:off x="1285791" y="1689243"/>
            <a:ext cx="9053963" cy="4524315"/>
          </a:xfrm>
          <a:prstGeom prst="rect">
            <a:avLst/>
          </a:prstGeom>
          <a:noFill/>
        </p:spPr>
        <p:txBody>
          <a:bodyPr wrap="square" rtlCol="0">
            <a:spAutoFit/>
          </a:bodyPr>
          <a:lstStyle/>
          <a:p>
            <a:pPr algn="just" rtl="1"/>
            <a:r>
              <a:rPr lang="ar-EG" sz="2400" b="1" u="sng" dirty="0">
                <a:solidFill>
                  <a:srgbClr val="0070C0"/>
                </a:solidFill>
                <a:latin typeface="Times New Roman" panose="02020603050405020304" pitchFamily="18" charset="0"/>
                <a:cs typeface="Times New Roman" panose="02020603050405020304" pitchFamily="18" charset="0"/>
              </a:rPr>
              <a:t>ولكن لن يستطيع الباحث تعميم نتيجة الاستقراء الكامل إلا بعد أن تتوفر ثلاثة من الشروط وهي</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أ‌- يجب أن تكون نتيجة الاستقراء تم تكرار تقريرها في النصوص أو الملاحظات، أو في القواعد التي تتصل بتلك الظاهرة أو المشكلة </a:t>
            </a:r>
            <a:r>
              <a:rPr lang="ar-EG" sz="2400" dirty="0" err="1">
                <a:latin typeface="Times New Roman" panose="02020603050405020304" pitchFamily="18" charset="0"/>
                <a:cs typeface="Times New Roman" panose="02020603050405020304" pitchFamily="18" charset="0"/>
              </a:rPr>
              <a:t>المبحوثة</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ب‌- التأكيد بأن نتيجة الاستقراء قد تم تأكيد مضمونها في مواضع كثيرة، بحيث يجب أن يكون المضمون صحيحا وغير مختل، كما يجب أن لا يتغير المضمون، ولا يظهر بنفس النتيجة التي ظهر فيها في مواضع ثانية سابقة.</a:t>
            </a:r>
          </a:p>
          <a:p>
            <a:pPr algn="just" rtl="1"/>
            <a:r>
              <a:rPr lang="ar-EG" sz="2400" dirty="0">
                <a:latin typeface="Times New Roman" panose="02020603050405020304" pitchFamily="18" charset="0"/>
                <a:cs typeface="Times New Roman" panose="02020603050405020304" pitchFamily="18" charset="0"/>
              </a:rPr>
              <a:t>ت‌- الانتشار وهذا يعني أن ينتشر المعنى في المجالات التي تتعلق بالمشكلة أو الظاهرة التي يتم دراستها، بشرط ألا يقتصر الانتشار على باب واحد من أبواب هذه المشكلة.</a:t>
            </a:r>
          </a:p>
          <a:p>
            <a:pPr algn="just" rtl="1"/>
            <a:r>
              <a:rPr lang="ar-EG" sz="2400" dirty="0">
                <a:latin typeface="Times New Roman" panose="02020603050405020304" pitchFamily="18" charset="0"/>
                <a:cs typeface="Times New Roman" panose="02020603050405020304" pitchFamily="18" charset="0"/>
              </a:rPr>
              <a:t>أما في حال كانت الجزئيات التي تم استقراؤها في قضية واحدة أو مشكلة واحدة ، فإن مسألة انتظام الاستقراء وتعميمه وانتشاره وشموله قد لا تكون  قطعية، وذلك لأن نتيجة الاستقراء قد تكون ظنية وغير مقطوع بها</a:t>
            </a:r>
          </a:p>
        </p:txBody>
      </p:sp>
      <p:sp>
        <p:nvSpPr>
          <p:cNvPr id="2" name="TextBox 1">
            <a:extLst>
              <a:ext uri="{FF2B5EF4-FFF2-40B4-BE49-F238E27FC236}">
                <a16:creationId xmlns:a16="http://schemas.microsoft.com/office/drawing/2014/main" id="{09F3D467-57FC-47D7-4D46-B6F8E721167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4EFA613-35C1-C6E2-29AD-A6861D40F5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1336358"/>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E3029-422F-DD4B-7942-37B0309A8D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07CDB6-7BE0-5F48-E482-208D1C708FE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1BBEAB-B077-4A57-C844-8E976014C54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48475F-0A6F-78CE-02A1-056E15B2DA3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6442B4C-D8AF-00CD-4F85-533D211AF3B8}"/>
              </a:ext>
            </a:extLst>
          </p:cNvPr>
          <p:cNvSpPr txBox="1"/>
          <p:nvPr/>
        </p:nvSpPr>
        <p:spPr>
          <a:xfrm>
            <a:off x="1285791" y="1689243"/>
            <a:ext cx="9053963" cy="4524315"/>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2 ) </a:t>
            </a:r>
            <a:r>
              <a:rPr lang="ar-EG" sz="2400" b="1" dirty="0">
                <a:solidFill>
                  <a:srgbClr val="0070C0"/>
                </a:solidFill>
                <a:latin typeface="Times New Roman" panose="02020603050405020304" pitchFamily="18" charset="0"/>
                <a:cs typeface="Times New Roman" panose="02020603050405020304" pitchFamily="18" charset="0"/>
              </a:rPr>
              <a:t>الاستقراء الناقص</a:t>
            </a:r>
            <a:r>
              <a:rPr lang="ar-EG" sz="2400" dirty="0">
                <a:latin typeface="Times New Roman" panose="02020603050405020304" pitchFamily="18" charset="0"/>
                <a:cs typeface="Times New Roman" panose="02020603050405020304" pitchFamily="18" charset="0"/>
              </a:rPr>
              <a:t>: وهو استقراء غير يقيني حيث يقوم الباحث بدراسة بعض مفردات الظاهرة دراسة شاملة ثم يقوم بتعميم النتائج على الكل،  فالباحث ينتقل من المعلوم إلى المجهول. وهو عملية ملاحظة الظواهر وتجميع البيانات عنها للتوصل إلى مبادئ عامة وعلاقات كلية. ويطلق عليه أيضا الاستقراء غير اليقيني، وهو انتقال الذهن من الحكم على الجزئيات إلى الحكم على الكليات، أي أن الباحث ينتقل فيه من الجزء إلى الكل، ومن خلاله يقوم الباحث بدراسة جزء من مفردات الظاهرة ، بحيث يتناول هذا الجزء من كافة جوانبه فيحدد طبيعته ، ويقوم بوضع الأمثلة عليه ، وبعد أن يصل إلى النتيجة يقوم بتعميمها على الكل ، وعلى الرغم من شيوع استخدامه إلا أنه لا يقدم معلومات كافية ، فقد </a:t>
            </a:r>
            <a:r>
              <a:rPr lang="ar-EG" sz="2400" dirty="0" err="1">
                <a:latin typeface="Times New Roman" panose="02020603050405020304" pitchFamily="18" charset="0"/>
                <a:cs typeface="Times New Roman" panose="02020603050405020304" pitchFamily="18" charset="0"/>
              </a:rPr>
              <a:t>لايتثنى</a:t>
            </a:r>
            <a:r>
              <a:rPr lang="ar-EG" sz="2400" dirty="0">
                <a:latin typeface="Times New Roman" panose="02020603050405020304" pitchFamily="18" charset="0"/>
                <a:cs typeface="Times New Roman" panose="02020603050405020304" pitchFamily="18" charset="0"/>
              </a:rPr>
              <a:t> الباحث دراسة معلومات مهمة فيه .</a:t>
            </a:r>
          </a:p>
          <a:p>
            <a:pPr algn="just" rtl="1"/>
            <a:r>
              <a:rPr lang="ar-EG" sz="2400" dirty="0">
                <a:latin typeface="Times New Roman" panose="02020603050405020304" pitchFamily="18" charset="0"/>
                <a:cs typeface="Times New Roman" panose="02020603050405020304" pitchFamily="18" charset="0"/>
              </a:rPr>
              <a:t>ومن أهم سماته أن الاستدلال به استدلال معرض للاختلال ولاحتمال سقوطه وذلك لأن الباحث لن يقوم باستقراء كافة الجزئيات، حيث أن الاستقراء الناقص لن يتيح للباحث المرور على كافة الجزئيات ليقوم بالتأكد من الأثر هو عينة في كافة الجزئيات.</a:t>
            </a:r>
          </a:p>
        </p:txBody>
      </p:sp>
      <p:sp>
        <p:nvSpPr>
          <p:cNvPr id="2" name="TextBox 1">
            <a:extLst>
              <a:ext uri="{FF2B5EF4-FFF2-40B4-BE49-F238E27FC236}">
                <a16:creationId xmlns:a16="http://schemas.microsoft.com/office/drawing/2014/main" id="{91488785-C68B-D3D4-43C9-1344F22C4D9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EB21A41-10B1-EBBB-200C-4EC62DBE8C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99710623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3477875"/>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1- الملاحظات :</a:t>
            </a:r>
          </a:p>
          <a:p>
            <a:pPr algn="just" rtl="1"/>
            <a:r>
              <a:rPr lang="ar-EG" sz="2200" dirty="0">
                <a:latin typeface="Times New Roman" panose="02020603050405020304" pitchFamily="18" charset="0"/>
                <a:cs typeface="Times New Roman" panose="02020603050405020304" pitchFamily="18" charset="0"/>
              </a:rPr>
              <a:t>وهي عبارة عن بيانات يقوم الباحث بجمعها تحليلها وتصنيفها ،و من ثم يلخصها لكي يساهم في إدراك المنهج الاستقرائي، وللملاحظات نوعين :</a:t>
            </a:r>
          </a:p>
          <a:p>
            <a:pPr algn="just" rtl="1"/>
            <a:r>
              <a:rPr lang="ar-EG" sz="2200" b="1" dirty="0">
                <a:solidFill>
                  <a:srgbClr val="0070C0"/>
                </a:solidFill>
                <a:latin typeface="Times New Roman" panose="02020603050405020304" pitchFamily="18" charset="0"/>
                <a:cs typeface="Times New Roman" panose="02020603050405020304" pitchFamily="18" charset="0"/>
              </a:rPr>
              <a:t>أ‌- الملاحظة المقصودة :</a:t>
            </a:r>
          </a:p>
          <a:p>
            <a:pPr algn="just" rtl="1"/>
            <a:r>
              <a:rPr lang="ar-EG" sz="2200" dirty="0">
                <a:latin typeface="Times New Roman" panose="02020603050405020304" pitchFamily="18" charset="0"/>
                <a:cs typeface="Times New Roman" panose="02020603050405020304" pitchFamily="18" charset="0"/>
              </a:rPr>
              <a:t>وفيها يقوم الباحث بتحديد نص أو معلومة يتوقع الباحث بأنها ستساعده في الوصول إلى وصف مناسب لمنهج البحث .</a:t>
            </a:r>
          </a:p>
          <a:p>
            <a:pPr algn="just" rtl="1"/>
            <a:r>
              <a:rPr lang="ar-EG" sz="2200" b="1" dirty="0">
                <a:solidFill>
                  <a:srgbClr val="0070C0"/>
                </a:solidFill>
                <a:latin typeface="Times New Roman" panose="02020603050405020304" pitchFamily="18" charset="0"/>
                <a:cs typeface="Times New Roman" panose="02020603050405020304" pitchFamily="18" charset="0"/>
              </a:rPr>
              <a:t>ب‌- الملاحظة البسيطة :</a:t>
            </a:r>
          </a:p>
          <a:p>
            <a:pPr algn="just" rtl="1"/>
            <a:r>
              <a:rPr lang="ar-EG" sz="2200" dirty="0">
                <a:latin typeface="Times New Roman" panose="02020603050405020304" pitchFamily="18" charset="0"/>
                <a:cs typeface="Times New Roman" panose="02020603050405020304" pitchFamily="18" charset="0"/>
              </a:rPr>
              <a:t>هي الملاحظة التي تأتي في بال الباحث بشكل مفاجئ ودون تفكير مسبق ، ويطلق على هذه الملاحظة اسم الاكتشاف .</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7221252" y="1272713"/>
            <a:ext cx="3246448"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خطوات المنهج الاستقرائي</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1321735"/>
            <a:ext cx="9345750" cy="2462213"/>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2- الفرضيات :</a:t>
            </a:r>
          </a:p>
          <a:p>
            <a:pPr algn="just" rtl="1"/>
            <a:r>
              <a:rPr lang="ar-EG" sz="2200" dirty="0">
                <a:latin typeface="Times New Roman" panose="02020603050405020304" pitchFamily="18" charset="0"/>
                <a:cs typeface="Times New Roman" panose="02020603050405020304" pitchFamily="18" charset="0"/>
              </a:rPr>
              <a:t>وهي الأفكار التي يقوم الباحث بطرحها وافتراضها معتقدا أنها ستقوم بوضع تفسير مناسب للمنهج الاستقرائي، وفي العادة يقوم الباحث بوضع أكثر من فرضية لكي يقارن بينها ويختار من بينها الفرضية التي تناسب بحثه .</a:t>
            </a:r>
          </a:p>
          <a:p>
            <a:pPr algn="just" rtl="1"/>
            <a:r>
              <a:rPr lang="ar-EG" sz="2200" b="1" dirty="0">
                <a:solidFill>
                  <a:srgbClr val="0070C0"/>
                </a:solidFill>
                <a:latin typeface="Times New Roman" panose="02020603050405020304" pitchFamily="18" charset="0"/>
                <a:cs typeface="Times New Roman" panose="02020603050405020304" pitchFamily="18" charset="0"/>
              </a:rPr>
              <a:t>3- التجارب :</a:t>
            </a:r>
          </a:p>
          <a:p>
            <a:pPr algn="just" rtl="1"/>
            <a:r>
              <a:rPr lang="ar-EG" sz="2200" dirty="0">
                <a:latin typeface="Times New Roman" panose="02020603050405020304" pitchFamily="18" charset="0"/>
                <a:cs typeface="Times New Roman" panose="02020603050405020304" pitchFamily="18" charset="0"/>
              </a:rPr>
              <a:t>وهي عبارة عن الاختبارات التي يقوم الباحث بإجرائها حتى يعرف مدى نسبة نجاح المنهج الذي يطبقه ضمن الإطار المخصص له .</a:t>
            </a: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322363" y="2473282"/>
            <a:ext cx="9008116" cy="2246769"/>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دراسة الظاهرة او المشكلة بشكل دقيق.</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الحصول على نتائج دقيقة.</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تحقيق عنصر الموضوعية في بحثه.</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الحصول على مجموعه من القوانين المفيدة. </a:t>
            </a:r>
          </a:p>
          <a:p>
            <a:pPr algn="just" rtl="1"/>
            <a:r>
              <a:rPr lang="ar-EG" sz="28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7346349" y="1321736"/>
            <a:ext cx="2984130" cy="560048"/>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مميزات المنهج الاستقرائي</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4185761"/>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من الصعب ان يتم تعميم النتائج الخاصة بهذا المنهج.</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من الممكن ان تتغير المعطيات الخاصة بالبحث مستقبلا.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عدم تماثل كل الجزئيات. </a:t>
            </a:r>
          </a:p>
          <a:p>
            <a:pPr algn="just" rtl="1"/>
            <a:r>
              <a:rPr lang="ar-EG" sz="2400" b="1" u="sng" dirty="0">
                <a:solidFill>
                  <a:schemeClr val="accent1"/>
                </a:solidFill>
                <a:latin typeface="Times New Roman" panose="02020603050405020304" pitchFamily="18" charset="0"/>
                <a:cs typeface="Times New Roman" panose="02020603050405020304" pitchFamily="18" charset="0"/>
              </a:rPr>
              <a:t>مقارنة بين المنهج الاستقرائي والمنهج الاستنباطي.</a:t>
            </a:r>
          </a:p>
          <a:p>
            <a:pPr algn="just" rtl="1"/>
            <a:r>
              <a:rPr lang="ar-EG" sz="2200" dirty="0">
                <a:latin typeface="Times New Roman" panose="02020603050405020304" pitchFamily="18" charset="0"/>
                <a:cs typeface="Times New Roman" panose="02020603050405020304" pitchFamily="18" charset="0"/>
              </a:rPr>
              <a:t> في العلم يوجد هناك تفاعل مستمر ودائم بين المنهج الاستقرائي الذي يستند الي الملاحظات للوصول الى النتائج (الانتقال من الكل الى الجزء) وبين المنهج الاستنباطي الذي يعتمد على أساس النظرية للوصول الى الجزئيات (الانتقال من الجزء الى الكل)، ومن خلالهما نستطيع الاقتراب من الحقيقة. وللمنهج الاستقرائي مكانة كبيرة لدى العلماء حيث انهم يعتمدون عليه بشكل رئيسي من اجل ان يقوموا بتشكيل الفرضية والنظريات بينما يلجؤون الى المنهج الاستنباطي من اجل ان يقوموا بتطبيق هذه النظريات -بعد التأكد من صحتها-على حالات محددة.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7345073" y="1188707"/>
            <a:ext cx="2994062"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عيوب المنهج الاستقرائي</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15699-000C-5F29-8435-119A81D9F4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EDE744-DB69-91CB-9BA0-9FACAA47CE5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E9A621-54A2-9A91-F0B9-55AEC4BC1B8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877ABA9-A732-27D1-6971-D6D5E69A203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9E70BC4-740A-1F88-BEF8-1D4F083EBCAA}"/>
              </a:ext>
            </a:extLst>
          </p:cNvPr>
          <p:cNvSpPr txBox="1"/>
          <p:nvPr/>
        </p:nvSpPr>
        <p:spPr>
          <a:xfrm>
            <a:off x="1109555" y="2223110"/>
            <a:ext cx="9216131"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للاستقراء أهمية كبيرة وعظيمة في مناهج البحوث العلمية، فعليه يتوقف تأليف القواعد العلمية العامة والتوصل إليها، فعالم الفيزياء لن يكون بقدرته التوصل إلى قواعد علم الفيزياء حول الظاهرة الطبيعية التي يقوم بدراستها ما لم يقم بالتعرف على الظاهرة، ودراسة جزئياتها، ومن ثم معرفته بكافة تفاصيل هذه الظاهرة، وذلك لكي يتوصل إلى القواعد العامة التي تتعلق بهذه الظاهرة.</a:t>
            </a:r>
          </a:p>
          <a:p>
            <a:pPr algn="just" rtl="1"/>
            <a:r>
              <a:rPr lang="ar-EG" sz="2200" dirty="0">
                <a:latin typeface="Times New Roman" panose="02020603050405020304" pitchFamily="18" charset="0"/>
                <a:cs typeface="Times New Roman" panose="02020603050405020304" pitchFamily="18" charset="0"/>
              </a:rPr>
              <a:t>وعالم اللغة العربية أيضا لن يكون بمقدوره أن يعطينا قواعد عامة في اللغة العربية في حال لم يكن قادرا على استقراء المفردات والجمل في استعمالاتها اللغوية المختلفة، حيث قد يكون للكلمة أكثر من معنى، وتستخدم في أكثر من موضع وفي كل موضع تعبر عن معنى مغاير للموضع السابق.</a:t>
            </a:r>
          </a:p>
          <a:p>
            <a:pPr algn="just" rtl="1"/>
            <a:r>
              <a:rPr lang="ar-EG" sz="2200" dirty="0">
                <a:latin typeface="Times New Roman" panose="02020603050405020304" pitchFamily="18" charset="0"/>
                <a:cs typeface="Times New Roman" panose="02020603050405020304" pitchFamily="18" charset="0"/>
              </a:rPr>
              <a:t> وهكذا نرى بأن أهمية الاستقراء تكمن في تزويده لنا بالقواعد العامة والتي يمكننا أن نستخدمها في التطبيقات العلمية من خلال القياس، وذلك لكي نعرف أحكام الجزئيات.</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39EE998-FD3D-8315-4628-0486B59F9FE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F04F98C-1591-5BE4-BB10-693ECC8FAA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D7AE6D3-138A-9912-57F5-0970D770BF71}"/>
              </a:ext>
            </a:extLst>
          </p:cNvPr>
          <p:cNvSpPr/>
          <p:nvPr/>
        </p:nvSpPr>
        <p:spPr>
          <a:xfrm>
            <a:off x="7345073" y="1188707"/>
            <a:ext cx="2994062"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أهمية الاستقراء</a:t>
            </a:r>
          </a:p>
        </p:txBody>
      </p:sp>
    </p:spTree>
    <p:extLst>
      <p:ext uri="{BB962C8B-B14F-4D97-AF65-F5344CB8AC3E}">
        <p14:creationId xmlns:p14="http://schemas.microsoft.com/office/powerpoint/2010/main" val="4039446654"/>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2C74A-523D-93BD-1046-ED2E21B039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6B71CE-D69A-AE29-4750-5C1DECF93B6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0D5AFA-B316-6934-14A5-9435A835155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4B1FA6A-4F38-DED0-4150-E5CAAB8AB7A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52A998-C382-7E19-31D6-BA643182ADB8}"/>
              </a:ext>
            </a:extLst>
          </p:cNvPr>
          <p:cNvSpPr txBox="1"/>
          <p:nvPr/>
        </p:nvSpPr>
        <p:spPr>
          <a:xfrm>
            <a:off x="1109555" y="2223110"/>
            <a:ext cx="9216131"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يُعرَّف البحث الاستكشافي بأنه بحث يستخدم للتحقيق في مشكلة غير محددة بوضوح. يتم إجراؤه من أجل الحصول على فهم أفضل للمشكلة الحالية ، ولكنه لن يقدم نتائج حاسمة. لمثل هذا البحث ، يبدأ الباحث بفكرة عامة ويستخدم هذا البحث كوسيلة لتحديد القضايا التي يمكن أن تكون محور البحث في المستقبل. جانب مهم هنا هو أن الباحث يجب أن يكون على استعداد لتغيير اتجاهه / اتجاهها رهنا بالكشف عن بيانات أو رؤية جديدة. عادة ما يتم إجراء مثل هذا البحث عندما تكون المشكلة في مرحلة أولية. غالبًا ما يشار إليه على أنه نهج نظرية أو بحث تفسيري لأنه يستخدم للإجابة على أسئلة مثل ماذا ولماذا وكيف.</a:t>
            </a:r>
          </a:p>
          <a:p>
            <a:pPr algn="just" rtl="1"/>
            <a:r>
              <a:rPr lang="ar-EG" sz="2200" dirty="0">
                <a:latin typeface="Times New Roman" panose="02020603050405020304" pitchFamily="18" charset="0"/>
                <a:cs typeface="Times New Roman" panose="02020603050405020304" pitchFamily="18" charset="0"/>
              </a:rPr>
              <a:t>كما عرف أيضا بأنه نوعا من أنواع البحوث العلمية التي تهدف إلى تكوين رؤية أولية حول مشكلة محددة تواجه الباحث؛ بحيث يمكن تحديد مدى الحاجة إلى بحوث إضافية في المستقبل. ويتمثل الهدف الرئيس من البحث الاستكشافي في تحديد المشكلة وتكوين الفروض. كما ذكرنا أن البحث الاستكشافي يمثل الخطوة الأولى من خطوات البحث العلمي؛ إذ أن الباحث يسعى إلى تحديد المشكلة بدقة، من خلال جمع البيانات ذات العلاقة بموضوع البحث.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2A05FF-9122-EDDB-4AD0-B4E67ABC418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BFE72C1-B138-ED35-E80B-BB012D827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EE21A81B-5BA2-716F-F6C0-CABAE693078F}"/>
              </a:ext>
            </a:extLst>
          </p:cNvPr>
          <p:cNvSpPr/>
          <p:nvPr/>
        </p:nvSpPr>
        <p:spPr>
          <a:xfrm>
            <a:off x="7345073" y="1188707"/>
            <a:ext cx="2994062"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ثانيا: المنهج الاستكشافي</a:t>
            </a:r>
          </a:p>
        </p:txBody>
      </p:sp>
    </p:spTree>
    <p:extLst>
      <p:ext uri="{BB962C8B-B14F-4D97-AF65-F5344CB8AC3E}">
        <p14:creationId xmlns:p14="http://schemas.microsoft.com/office/powerpoint/2010/main" val="2885757401"/>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2800767"/>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وعرف أيضا بأنه العملية التي يتم فيها التحقيق من مشكلة معينة تتم دراستها أو التحقيق فيها بدقة في الماضي، وفي الغالب يتم إجراء هذا النوع من البحوث للحصول على فهم أفضل للمشكلة الحالية ولكن عادةً لا يؤدي إلى نتيجة فعلية. </a:t>
            </a:r>
          </a:p>
          <a:p>
            <a:pPr algn="just" rtl="1"/>
            <a:r>
              <a:rPr lang="ar-EG" sz="2200">
                <a:latin typeface="Times New Roman" panose="02020603050405020304" pitchFamily="18" charset="0"/>
                <a:cs typeface="Times New Roman" panose="02020603050405020304" pitchFamily="18" charset="0"/>
              </a:rPr>
              <a:t>يستخدم الباحث هذا النوع عند محاولة التعرف على ظاهرة موجودة واكتساب رؤية جديدة لها لتشكيل مشكلة أكثر دقة، يبدأ بناءً على فكرة عامة ويتم استخدام نتائج البحث لمعرفة القضايا ذات الصلة بموضوع البحث.</a:t>
            </a:r>
          </a:p>
          <a:p>
            <a:pPr algn="just" rtl="1"/>
            <a:r>
              <a:rPr lang="ar-EG" sz="2200">
                <a:latin typeface="Times New Roman" panose="02020603050405020304" pitchFamily="18" charset="0"/>
                <a:cs typeface="Times New Roman" panose="02020603050405020304" pitchFamily="18" charset="0"/>
              </a:rPr>
              <a:t>في المنهج الاستكشافي تختلف عملية البحث وفقًا لإيجاد بيانات جديدة أو رؤية ثاقبة، يُشار إليها أيضًا باسم البحث التفسيري أو نهج النظرية الأرضية وتقدم نتائج هذا البحث إجابات لأسئلة مثل ماذا وكيف ولماذا.</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3" y="1321736"/>
            <a:ext cx="9345749" cy="6186309"/>
          </a:xfrm>
          <a:prstGeom prst="rect">
            <a:avLst/>
          </a:prstGeom>
          <a:noFill/>
        </p:spPr>
        <p:txBody>
          <a:bodyPr wrap="square" rtlCol="0">
            <a:spAutoFit/>
          </a:bodyPr>
          <a:lstStyle/>
          <a:p>
            <a:pPr algn="just" rtl="1"/>
            <a:endParaRPr lang="ar-EG" sz="2200" b="1" dirty="0">
              <a:solidFill>
                <a:srgbClr val="0070C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تقوم المنظمات بإجراء بحثين رئيسيين عند العمل على منتج أو خدمة جديدة، يتم إجراء الأول قبل تطوير المنتج بينما يتم إجراء الثاني بعد تطوير المنتج. </a:t>
            </a:r>
          </a:p>
          <a:p>
            <a:pPr algn="just" rtl="1"/>
            <a:r>
              <a:rPr lang="ar-EG" sz="2200" dirty="0">
                <a:latin typeface="Times New Roman" panose="02020603050405020304" pitchFamily="18" charset="0"/>
                <a:cs typeface="Times New Roman" panose="02020603050405020304" pitchFamily="18" charset="0"/>
              </a:rPr>
              <a:t>في هذا المثال سوف نوضح المنهج الاستكشافي الذي يتم إجراؤه بعد تطوير المنتج، بالنسبة للمنتجات التقنية، يطلق عليها مرحلة الاختبار التجريبي لتطوير المنتج. </a:t>
            </a:r>
          </a:p>
          <a:p>
            <a:pPr algn="just" rtl="1"/>
            <a:r>
              <a:rPr lang="ar-EG" sz="2200" dirty="0">
                <a:latin typeface="Times New Roman" panose="02020603050405020304" pitchFamily="18" charset="0"/>
                <a:cs typeface="Times New Roman" panose="02020603050405020304" pitchFamily="18" charset="0"/>
              </a:rPr>
              <a:t>إذا تمت إضافة ميزة جديدة إلى تطبيق موجود، مثلاً  سيرغب المنتجين في التحقق مما إذا كانت الميزة ستلقى استحسان المستخدمين أم لا، إذا كانت الميزة المضافة إلى التطبيق هي شيء موجود بالفعل، فإن البحث ليس استكشافيًا. </a:t>
            </a:r>
          </a:p>
          <a:p>
            <a:pPr algn="just" rtl="1"/>
            <a:r>
              <a:rPr lang="ar-EG" sz="2200" dirty="0">
                <a:latin typeface="Times New Roman" panose="02020603050405020304" pitchFamily="18" charset="0"/>
                <a:cs typeface="Times New Roman" panose="02020603050405020304" pitchFamily="18" charset="0"/>
              </a:rPr>
              <a:t>. مثلاً إذا أضافت </a:t>
            </a:r>
            <a:r>
              <a:rPr lang="en-US" sz="2200" dirty="0">
                <a:latin typeface="Times New Roman" panose="02020603050405020304" pitchFamily="18" charset="0"/>
                <a:cs typeface="Times New Roman" panose="02020603050405020304" pitchFamily="18" charset="0"/>
              </a:rPr>
              <a:t>Telegram </a:t>
            </a:r>
            <a:r>
              <a:rPr lang="ar-EG" sz="2200" dirty="0">
                <a:latin typeface="Times New Roman" panose="02020603050405020304" pitchFamily="18" charset="0"/>
                <a:cs typeface="Times New Roman" panose="02020603050405020304" pitchFamily="18" charset="0"/>
              </a:rPr>
              <a:t>ميزة حالة إلى تطبيقها، فإن مرحلة البحث التجريبي للتطبيق ليست استكشافية، هذا لأن هذه الميزة موجودة بالفعل، ويمكنهم بسهولة الحصول على معلومات كافية من </a:t>
            </a:r>
            <a:r>
              <a:rPr lang="en-US" sz="2200" dirty="0">
                <a:latin typeface="Times New Roman" panose="02020603050405020304" pitchFamily="18" charset="0"/>
                <a:cs typeface="Times New Roman" panose="02020603050405020304" pitchFamily="18" charset="0"/>
              </a:rPr>
              <a:t>WhatsApp</a:t>
            </a:r>
          </a:p>
          <a:p>
            <a:pPr algn="just" rtl="1"/>
            <a:r>
              <a:rPr lang="ar-EG" sz="2200" dirty="0">
                <a:latin typeface="Times New Roman" panose="02020603050405020304" pitchFamily="18" charset="0"/>
                <a:cs typeface="Times New Roman" panose="02020603050405020304" pitchFamily="18" charset="0"/>
              </a:rPr>
              <a:t>ومع ذلك إذا كانت ميزة جديدة مثل مرشحات </a:t>
            </a:r>
            <a:r>
              <a:rPr lang="en-US" sz="2200" dirty="0">
                <a:latin typeface="Times New Roman" panose="02020603050405020304" pitchFamily="18" charset="0"/>
                <a:cs typeface="Times New Roman" panose="02020603050405020304" pitchFamily="18" charset="0"/>
              </a:rPr>
              <a:t>Snapchat </a:t>
            </a:r>
            <a:r>
              <a:rPr lang="ar-EG" sz="2200" dirty="0">
                <a:latin typeface="Times New Roman" panose="02020603050405020304" pitchFamily="18" charset="0"/>
                <a:cs typeface="Times New Roman" panose="02020603050405020304" pitchFamily="18" charset="0"/>
              </a:rPr>
              <a:t>عندما ظهرت للتو، فإن البحث في هذه الحالة استكشافي باستخدام مجموعة مركزة من مختبري بيتا.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B75A71D5-1085-933C-D6E8-AC3D029F2A0F}"/>
              </a:ext>
            </a:extLst>
          </p:cNvPr>
          <p:cNvSpPr/>
          <p:nvPr/>
        </p:nvSpPr>
        <p:spPr>
          <a:xfrm>
            <a:off x="6682154" y="1350498"/>
            <a:ext cx="3685735" cy="6049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أمثلة على المنهج الاستكشافي</a:t>
            </a:r>
          </a:p>
        </p:txBody>
      </p:sp>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F822B-6487-2EF6-C601-B2C5822637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D5CA9B-4AB0-EF5B-7293-5BC479DB0BF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6024B0-CC13-C10D-AEC9-3154DE9A1AC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6D1384-802C-5D6D-D554-6E8EA1DA990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E72753D-C840-5031-F992-30052F4CE271}"/>
              </a:ext>
            </a:extLst>
          </p:cNvPr>
          <p:cNvSpPr txBox="1"/>
          <p:nvPr/>
        </p:nvSpPr>
        <p:spPr>
          <a:xfrm>
            <a:off x="1121953" y="1321736"/>
            <a:ext cx="9345749" cy="4154984"/>
          </a:xfrm>
          <a:prstGeom prst="rect">
            <a:avLst/>
          </a:prstGeom>
          <a:noFill/>
        </p:spPr>
        <p:txBody>
          <a:bodyPr wrap="square" rtlCol="0">
            <a:spAutoFit/>
          </a:bodyPr>
          <a:lstStyle/>
          <a:p>
            <a:pPr algn="just" rtl="1"/>
            <a:endParaRPr lang="ar-EG" sz="2200" b="1" dirty="0">
              <a:solidFill>
                <a:srgbClr val="0070C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يسعى البحث الاستكشافي إلى تحقيق ما يلي:</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تشخيص المشكلة وتحديدها وتوضيح جميع أبعادها ومسبباتها. ومما يجدر ذكره أن البحوث الاستكشافية لا تقدم حلولا أو خيارات لحل المشكلة، وإنما تسعى إلى إلقاء الضوء على المشكلة ذاتها وتوضيح أبعادها ومسبباتها، بدون التطرق إلى وضع حلول لها، ويُترَك ذلك إلى البحوث التي سيتم إجراؤها لاحقا.</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C1BED8A-78F0-69F8-C770-6C02FA1A3CB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E848C8F-0D8F-5F35-43BD-6449CE2FAB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3CADE342-8B78-312E-DC4F-BFF4A542B77D}"/>
              </a:ext>
            </a:extLst>
          </p:cNvPr>
          <p:cNvSpPr/>
          <p:nvPr/>
        </p:nvSpPr>
        <p:spPr>
          <a:xfrm>
            <a:off x="6682154" y="1350498"/>
            <a:ext cx="3685735" cy="6049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أهداف المنهج الاستكشافي</a:t>
            </a:r>
          </a:p>
        </p:txBody>
      </p:sp>
    </p:spTree>
    <p:extLst>
      <p:ext uri="{BB962C8B-B14F-4D97-AF65-F5344CB8AC3E}">
        <p14:creationId xmlns:p14="http://schemas.microsoft.com/office/powerpoint/2010/main" val="2135117419"/>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F4E2-C35B-7EFE-DD25-BC4933FD48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9551CF-09E8-8ED8-836F-4C8F979A0C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418F17-53C5-E4FB-58CC-DBFBD59ACC2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C3DBAEA-B2B0-EF3C-71DF-A98AED774C1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570605C-6EB9-0D67-8869-118845538725}"/>
              </a:ext>
            </a:extLst>
          </p:cNvPr>
          <p:cNvSpPr txBox="1"/>
          <p:nvPr/>
        </p:nvSpPr>
        <p:spPr>
          <a:xfrm>
            <a:off x="1308295" y="1321736"/>
            <a:ext cx="8820443" cy="3816429"/>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صياغة الفروض. يسعى الباحث – من خلال البحث الاستكشافي – إلى تقديم فهم أولي لمشكلة البحث، ووضع أو صياغة الفروض التي من شأنها أن تفسر الظاهرة محل البحث، وبعد ذلك يمكن الانتقال إلى نوع آخر من البحوث التي تنطلق من نتائج البحث الاستكشافي، حيث يتم التوصل إلى الحلول الممكنة لمشكلة البحث. على سبيل المثال، إذا لاحظت منظمة معينة أن هناك تدني في مستوى جودة منتجاتها، وأرادت أن تتعرف على مسببات ذلك؛ حينئذ يمكن أن تقوم بتكليف باحث لدراسة هذه الظاهرة ووضع الفروض التي يمكن أن تكون وراء حدوث تلك المشكلة. ويقوم الباحث بوضع تصورات معينة بعد أن يقوم بفحص المشكلة محل البحث، وقد يتوصل إلى أن تدني مستوى الإنتاج قد يكون بسبب عدم مهارة العاملين، أو لتدني مستوى المواد الأولية، أو لاتباع أساليب غير مناسبة في الإنتاج وغير ذلك من الأسباب. وكما نلاحظ هنا فإن المطلوب من الباحث هو تحديد مسببات المشكلة (الفروض) فقط بدون الإتيان باقتراح حلول لها، وإنما يترك ذلك إلى بحوث لاحقة. </a:t>
            </a:r>
          </a:p>
        </p:txBody>
      </p:sp>
      <p:sp>
        <p:nvSpPr>
          <p:cNvPr id="2" name="TextBox 1">
            <a:extLst>
              <a:ext uri="{FF2B5EF4-FFF2-40B4-BE49-F238E27FC236}">
                <a16:creationId xmlns:a16="http://schemas.microsoft.com/office/drawing/2014/main" id="{60FDF443-AC7A-CFBB-F1E1-E6B66D7617D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4F9752-F353-FEF0-58ED-0056BEB10E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72415056"/>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2136540"/>
            <a:ext cx="9147463" cy="5170646"/>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المنهج الاستكشافي غير مكلف، كما أنه عالي التفاعل وذو طبيعة مفتوحة.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عادة لا توجد معلومات سابقة ذات صلة متاحة من الباحثين السابقين.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ليس به هيكل محدد مسبقا.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يجيب على أسئلة مثل كيف ولماذا لمساعدة الباحث في الحصول على مزيد من المعلومات حول البحث.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يحتاج البحث لوقت طويل.</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نظرًا لعدم وجود معيار لإجراء البحوث الاستكشافية، فعادةً ما تكون مرنة ومشتتة.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يجب أن يكون هناك عدد قليل من النظريات التي يمكنها التحقق من نتيجتك.</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لا يمكن للباحث تكوين استنتاج بناءً على البحث الاستكشافي.</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يجب أن تكون مشكلة البحث مهمة وقيمة.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يتعامل المنهج الاستكشافي في الغالب مع البيانات النوعية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6893169" y="1547446"/>
            <a:ext cx="3376246"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خصائص المنهج الاستكشافي</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2136540"/>
            <a:ext cx="9147463" cy="3139321"/>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يمكن للباحث الاعتماد على عدة مصادر لجمع البيانات المتعلقة بالبحث الاستكشافي وهي</a:t>
            </a:r>
            <a:r>
              <a:rPr lang="ar-EG" sz="2200" dirty="0">
                <a:latin typeface="Times New Roman" panose="02020603050405020304" pitchFamily="18" charset="0"/>
                <a:cs typeface="Times New Roman" panose="02020603050405020304" pitchFamily="18" charset="0"/>
              </a:rPr>
              <a:t>:</a:t>
            </a:r>
          </a:p>
          <a:p>
            <a:pPr algn="just" rtl="1"/>
            <a:r>
              <a:rPr lang="ar-EG" sz="2200" b="1" dirty="0">
                <a:latin typeface="Times New Roman" panose="02020603050405020304" pitchFamily="18" charset="0"/>
                <a:cs typeface="Times New Roman" panose="02020603050405020304" pitchFamily="18" charset="0"/>
              </a:rPr>
              <a:t> المصادر الثانوية</a:t>
            </a:r>
          </a:p>
          <a:p>
            <a:pPr algn="just" rtl="1"/>
            <a:r>
              <a:rPr lang="ar-EG" sz="2200" dirty="0">
                <a:latin typeface="Times New Roman" panose="02020603050405020304" pitchFamily="18" charset="0"/>
                <a:cs typeface="Times New Roman" panose="02020603050405020304" pitchFamily="18" charset="0"/>
              </a:rPr>
              <a:t>تشير المصادر الثانوية إلى أية مصادر سابقة يمكن الرجوع إليها، مثل الكتب والمجلات والمواقع الإلكترونية والصحف والمنشورات الصادرة عن مؤسسات رسمية تنشر معلومات على شكل إحصائيات أو حقائق وأرقام؛ كعدد السكان واعمارهم وفئات دخلهم ومهنهم وغير ذلك. وتعد سجلات الشركات والمنظمات من ضمن المصادر الثانوية التي يمكن للباحثين الرجوع إليها عند إجراء البحث الاستكشافي. وتكمن الفائدة الرئيسة للمصادر الثانوية في أنها تشكل نقطة انطلاق للباحث نحو دراسة ظاهرة حالية بالاعتماد على حقائق تاريخية تتعلق بالظاهرة محل البحث، لتحديد مدى الحاجة إلى جمع المزيد من البيانات. </a:t>
            </a: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C88EB61C-8E22-7958-02B0-20269463D3AE}"/>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مصادر بيانات البحث الاستكشافي</a:t>
            </a:r>
            <a:endParaRPr lang="en-US" sz="2800" b="1" dirty="0"/>
          </a:p>
        </p:txBody>
      </p:sp>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3816429"/>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 دراسة الحالة </a:t>
            </a:r>
            <a:r>
              <a:rPr lang="en-US" sz="2200" b="1" dirty="0">
                <a:solidFill>
                  <a:srgbClr val="0070C0"/>
                </a:solidFill>
                <a:latin typeface="Times New Roman" panose="02020603050405020304" pitchFamily="18" charset="0"/>
                <a:cs typeface="Times New Roman" panose="02020603050405020304" pitchFamily="18" charset="0"/>
              </a:rPr>
              <a:t>Case study </a:t>
            </a:r>
          </a:p>
          <a:p>
            <a:pPr algn="just" rtl="1"/>
            <a:r>
              <a:rPr lang="ar-EG" sz="2200" dirty="0">
                <a:latin typeface="Times New Roman" panose="02020603050405020304" pitchFamily="18" charset="0"/>
                <a:cs typeface="Times New Roman" panose="02020603050405020304" pitchFamily="18" charset="0"/>
              </a:rPr>
              <a:t>إن الهدف الرئيس من دراسة الحالة هو الوصول إلى علاقات وأفكار جديدة، يتم اختبارها والتحقق من مدى صحتها عن طريق وضعها تحت الاختبار والدراسة التفصيلية لاحقاً من خلال بحوث استنتاجية. وتتم دراسة الحالة على عدد محدود من الحالات بُغيَة التوصل إلى نتائج معينة. ويعتمد الباحث هنا على البيانات التي تم جمعها عن طريق المصادر الثانوية والمقابلات المعمقة. ففي دراسة ظاهرة تدني مستوى الإنتاج يمكن للباحث أن يختار بعض الأفراد ويركز اهتمامه عليهم لجمع ما يحتاجه من معلومات تفصيلية.</a:t>
            </a:r>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وختاما، تتميز البحوث الاستكشافية بالمرونة والاعتماد على خبرة الباحث في الكشف  عن العلاقات بين المتغيرات المرتبطة بالظاهرة محل البحث. ومن الناحية الأخرى، تعاني البحوث الاستكشافية من عدم قدرتها على تقديم إجابات محددة عن الأسئلة التي تدور في ذهن الباحث، وُيعزى ذلك إلى صغر حجم العينات المدروسة؛ الأمر الذي يؤدي إلى عدم القدرة على تعميم نتائج الدراسة.</a:t>
            </a: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2" y="1465252"/>
            <a:ext cx="9345749" cy="5509200"/>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200" b="1" dirty="0">
                <a:solidFill>
                  <a:srgbClr val="0070C0"/>
                </a:solidFill>
                <a:latin typeface="Times New Roman" panose="02020603050405020304" pitchFamily="18" charset="0"/>
                <a:cs typeface="Times New Roman" panose="02020603050405020304" pitchFamily="18" charset="0"/>
              </a:rPr>
              <a:t>تحديد المشكلة</a:t>
            </a:r>
          </a:p>
          <a:p>
            <a:pPr algn="just" rtl="1"/>
            <a:r>
              <a:rPr lang="ar-EG" sz="2200" dirty="0">
                <a:latin typeface="Times New Roman" panose="02020603050405020304" pitchFamily="18" charset="0"/>
                <a:cs typeface="Times New Roman" panose="02020603050405020304" pitchFamily="18" charset="0"/>
              </a:rPr>
              <a:t>هذه الخطوة نقطة أساسية في جميع أنواع البحث، حيث يتم تحديد الغرض من البحث من خلال الإجابة على الأسئلة الأساسية للمشكلة، مثلا عند التحقيق في مسرح جريمة يحتاج المحقق أولاً إلى تحديد ما هي الجريمة، هل كانت سرقة أم قتل أم قضية إساءة معاملة طفل؟</a:t>
            </a:r>
          </a:p>
          <a:p>
            <a:pPr marL="342900" indent="-342900" algn="just" rtl="1">
              <a:buFont typeface="Wingdings" panose="05000000000000000000" pitchFamily="2" charset="2"/>
              <a:buChar char="q"/>
            </a:pPr>
            <a:r>
              <a:rPr lang="ar-EG" sz="2200" b="1" dirty="0">
                <a:solidFill>
                  <a:srgbClr val="0070C0"/>
                </a:solidFill>
                <a:latin typeface="Times New Roman" panose="02020603050405020304" pitchFamily="18" charset="0"/>
                <a:cs typeface="Times New Roman" panose="02020603050405020304" pitchFamily="18" charset="0"/>
              </a:rPr>
              <a:t>إنشاء الفرضية</a:t>
            </a:r>
          </a:p>
          <a:p>
            <a:pPr algn="just" rtl="1"/>
            <a:r>
              <a:rPr lang="ar-EG" sz="2200" dirty="0">
                <a:latin typeface="Times New Roman" panose="02020603050405020304" pitchFamily="18" charset="0"/>
                <a:cs typeface="Times New Roman" panose="02020603050405020304" pitchFamily="18" charset="0"/>
              </a:rPr>
              <a:t>بعد تحديد المشكلة يجب على الباحث التحقق مما إذا كانت هناك تحقيقات مسبقة بشأن الموضوع، ولكن عندما يدرك الباحث أنه لا توجد تحقيقات سابقة، فإنه يصل إلى فرضية بناءً على الأسئلة التي تم الحصول عليها أثناء تحديد المشكلة.</a:t>
            </a:r>
          </a:p>
          <a:p>
            <a:pPr marL="342900" indent="-342900" algn="just" rtl="1">
              <a:buFont typeface="Wingdings" panose="05000000000000000000" pitchFamily="2" charset="2"/>
              <a:buChar char="q"/>
            </a:pPr>
            <a:r>
              <a:rPr lang="ar-EG" sz="2200" b="1" dirty="0">
                <a:solidFill>
                  <a:srgbClr val="0070C0"/>
                </a:solidFill>
                <a:latin typeface="Times New Roman" panose="02020603050405020304" pitchFamily="18" charset="0"/>
                <a:cs typeface="Times New Roman" panose="02020603050405020304" pitchFamily="18" charset="0"/>
              </a:rPr>
              <a:t>إجراء مزيد من البحث </a:t>
            </a:r>
          </a:p>
          <a:p>
            <a:pPr algn="just" rtl="1"/>
            <a:r>
              <a:rPr lang="ar-EG" sz="2200" dirty="0">
                <a:latin typeface="Times New Roman" panose="02020603050405020304" pitchFamily="18" charset="0"/>
                <a:cs typeface="Times New Roman" panose="02020603050405020304" pitchFamily="18" charset="0"/>
              </a:rPr>
              <a:t>لإجراء مزيد من البحث يحتاج الباحث أولاً إلى الحصول على البيانات لها علاقة بالموضوع التي ستساعد في عملية البحث، وتتضمن بعض طرق جمع البيانات المقابلات والاستطلاعات والمصادر عبر الإنترنت وما إلى ذلك. بمجرد جمع البيانات سيواصل الباحث التحقيق من خلال الأساليب الوصفية، وتستخدم هذه العملية البيانات النوعية.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CAF9194-7AE4-0843-587C-A5CAD61C295C}"/>
              </a:ext>
            </a:extLst>
          </p:cNvPr>
          <p:cNvSpPr/>
          <p:nvPr/>
        </p:nvSpPr>
        <p:spPr>
          <a:xfrm>
            <a:off x="6940610" y="1358596"/>
            <a:ext cx="3263704" cy="45303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t>كيفية إجراء المنهج الاستكشافي</a:t>
            </a:r>
            <a:endParaRPr lang="en-US" sz="2000" b="1" dirty="0"/>
          </a:p>
        </p:txBody>
      </p:sp>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61123-D7C8-973F-88F3-1760C520D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8F15C1-34B1-0841-ED2F-ADF1051136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74993A-A217-85A7-372C-A6487FF1C75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F686151-26E7-3645-32FE-16BD4EC7187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B43136B-304D-7232-38B3-DC6B17330447}"/>
              </a:ext>
            </a:extLst>
          </p:cNvPr>
          <p:cNvSpPr txBox="1"/>
          <p:nvPr/>
        </p:nvSpPr>
        <p:spPr>
          <a:xfrm>
            <a:off x="1121953" y="1465252"/>
            <a:ext cx="9119328" cy="4493538"/>
          </a:xfrm>
          <a:prstGeom prst="rect">
            <a:avLst/>
          </a:prstGeom>
          <a:noFill/>
        </p:spPr>
        <p:txBody>
          <a:bodyPr wrap="square" rtlCol="0">
            <a:spAutoFit/>
          </a:bodyPr>
          <a:lstStyle/>
          <a:p>
            <a:pPr algn="just" rtl="1"/>
            <a:endParaRPr lang="en-US" sz="2200" dirty="0">
              <a:latin typeface="Times New Roman" panose="02020603050405020304" pitchFamily="18" charset="0"/>
              <a:cs typeface="Times New Roman" panose="02020603050405020304" pitchFamily="18" charset="0"/>
            </a:endParaRPr>
          </a:p>
          <a:p>
            <a:pPr algn="just" rtl="1"/>
            <a:endParaRPr lang="en-US"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البحث الاستكشافي غير مكلف.</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لا يحتوي الاستكشاف على عملية قياسية وعلى هذا النحو فهو مرن للغاية.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المعلومات التي تم جمعها من البحث الاستكشافي مفيدة للغاية لأنها تساعد في وضع الأساس للبحث في المستقبل.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إنه يمد الباحثين بنظرة ثاقبة للمشكلة قيد الدراسة.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لا يتعين على الباحثين إضاعة الوقت في إجراء بحث غير ذي صلة عند استخدام نهج استكشافي  يساعد الباحث إذا كان الموضوع يستحق التحقيق في مرحلة مبكرة.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BF3191-F9C3-4CF5-29DE-119C24F891C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A930BA4-9FA5-D7E3-41FF-32A2E51970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4B26F71D-9F3A-63EC-1904-BED265F5F06B}"/>
              </a:ext>
            </a:extLst>
          </p:cNvPr>
          <p:cNvSpPr/>
          <p:nvPr/>
        </p:nvSpPr>
        <p:spPr>
          <a:xfrm>
            <a:off x="6096000" y="1589649"/>
            <a:ext cx="3934265" cy="46710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مزايا المنهج الاستكشافي</a:t>
            </a:r>
            <a:endParaRPr lang="en-US" sz="2800" b="1" dirty="0"/>
          </a:p>
        </p:txBody>
      </p:sp>
    </p:spTree>
    <p:extLst>
      <p:ext uri="{BB962C8B-B14F-4D97-AF65-F5344CB8AC3E}">
        <p14:creationId xmlns:p14="http://schemas.microsoft.com/office/powerpoint/2010/main" val="88687598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4493538"/>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نتائجه غير حاسمة.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متحيزًا أو تقديريًا.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قد تكون العديد من البيانات التي تم جمعها من خلال مصادر ثانوية قديمة وعفا عليها الزمن.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إذا تم جمعها من خلال مصادر عبر الإنترنت، فقد يكون الباحث عرضة لجمع معلومات خاطئة.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يتضمن البحث الاستكشافي في الغالب عينة أصغر قد تكون نتيجتها غير صحيحة لعدد أكبر من السكان</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30E396E-DB69-8F1A-1E99-B33E22D9465A}"/>
              </a:ext>
            </a:extLst>
          </p:cNvPr>
          <p:cNvSpPr/>
          <p:nvPr/>
        </p:nvSpPr>
        <p:spPr>
          <a:xfrm>
            <a:off x="6095999" y="1477108"/>
            <a:ext cx="4018671" cy="5796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عيوب المنهج الاستكشافي</a:t>
            </a:r>
          </a:p>
        </p:txBody>
      </p:sp>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3816429"/>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يعد المنهج التجريبي أحد أهم المناهج العلمية، وذلك نظرا للثقة العالية في النتائج التي يتم التوصل إليها من خلاله، ويستخدم المنهج التجريبي كثيرا في العلوم التطبيقية والطبيعية، وتتمتع اجراءاته بمستوى ثقة عال، وبالتالي فإن استخدامه في البحث العلمي يعد خطوة متطورة للوصول إلى الحقائق العلمية التي تتمتع بالدقة والمصداقية نظرا لإمكانية التحكم في العوامل والظروف والمتغيرات المؤثرة في المشكلة البحثية.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E89109FE-F839-099A-A15C-8E0F61CF8F1A}"/>
              </a:ext>
            </a:extLst>
          </p:cNvPr>
          <p:cNvSpPr/>
          <p:nvPr/>
        </p:nvSpPr>
        <p:spPr>
          <a:xfrm>
            <a:off x="6096000" y="1321735"/>
            <a:ext cx="3990535" cy="5774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تعريف المنهج التجريبي</a:t>
            </a:r>
            <a:endParaRPr lang="en-US" sz="2800" b="1" dirty="0"/>
          </a:p>
        </p:txBody>
      </p:sp>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2" y="1571908"/>
            <a:ext cx="8992719"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و"التجريب هو تغيير متعمد ومضبوط للشروط المحددة لحادثة ما، وملاحظة التغيرات الناتجة في الحادثة ذاتها وتفسيرها، فالتجريب سواء في المعمل أو في قاعة الدراسة أو في أي مجال أخر هو محاولة للتحكم في جميع المتغيرات والعوامل الأساسية باستثناء متغير واحد ، حيث يقوم الباحث بتطويعه أو تغييره بهدف تحديد وقياس تأثيره في العملية، وهو يتضمن تغيير العوامل الثابتة أو المستقلة من اجل دراسة تأثير هذا التغيير على العامل التابع او المتحول، ويمتاز المنهج التجريبي بتوفر عنصر القدرة على ضبط التباين، وبالتالي فإن تصميم البحث يركز على احداث تغير في المتغير المستقل، وملاحظة أثر ذلك على المتغير التابع مع بقاء الظروف الأخرى ثابتة، والتجربة هي ملاحظة الظواهر بعد تعديلها تعديلا كبيرا أو قليلا، أي التحكم في الظروف والشروط عن طريق بعض الظروف المصطنعة، والبحث التجريبي هو استخدام التجربة في اثبات الفروض، أو اثبات الفروض عن طريق التجريب، ذلك ان التجريب في جوهره تغيير عمدي ومضبوط للشروط المحددة لحدث ما، مع ملاحظة التغيرات الواقعة في ذات الحدث وتفسيرها.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204401"/>
            <a:ext cx="9203733" cy="618630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ويعرف المنهج التجريبي ايضا بانه إجراء بحثي يقوم فيه الباحث بخلق الموقف بما يتضمنه من شروط وظروف محددة، حيث يتحكم في بعض المتغيرات، ويقوم بتحريك متغيرات أخرى، حتى يستطيع بيان تأثير هذه المتغيرات المستقلة على المتغيرات التابعة، أي ان المنهج التجريبي محاولة لتحديد العلاقة السببية بين متغيرات محددة، وبشكل أكثر وضوحا يمكن القول بان البحث التجريبي هو ذلك النوع من البحوث الذي يستخدم التجربة في اختبار فرض معين يختبر علاقة بين متغيرين، وذلك عن طريق الدراسة للمواقف المتقابلة التي ضبطت كل المتغيرات ما عدا المتغير الذي يهتم الباحث بدراسة  تأثيره.</a:t>
            </a:r>
          </a:p>
          <a:p>
            <a:pPr algn="just" rtl="1"/>
            <a:r>
              <a:rPr lang="ar-EG" sz="2200" dirty="0">
                <a:latin typeface="Times New Roman" panose="02020603050405020304" pitchFamily="18" charset="0"/>
                <a:cs typeface="Times New Roman" panose="02020603050405020304" pitchFamily="18" charset="0"/>
              </a:rPr>
              <a:t>ويعتبر البعض ان المنهج التجريبي هو المنهج العلمي الحقيقي، ومن ثم فهو المعيار الذي يقاس عليه مدى علمية أي منهج آخر، فتزداد علمية المنهج بازدياد</a:t>
            </a:r>
          </a:p>
          <a:p>
            <a:pPr algn="just" rtl="1"/>
            <a:r>
              <a:rPr lang="ar-EG" sz="2200" dirty="0">
                <a:latin typeface="Times New Roman" panose="02020603050405020304" pitchFamily="18" charset="0"/>
                <a:cs typeface="Times New Roman" panose="02020603050405020304" pitchFamily="18" charset="0"/>
              </a:rPr>
              <a:t>قدرته على ضبط المتغيرات ومحاكاته للمنهج التجريبي، وتقل </a:t>
            </a:r>
            <a:r>
              <a:rPr lang="ar-EG" sz="2200" dirty="0" err="1">
                <a:latin typeface="Times New Roman" panose="02020603050405020304" pitchFamily="18" charset="0"/>
                <a:cs typeface="Times New Roman" panose="02020603050405020304" pitchFamily="18" charset="0"/>
              </a:rPr>
              <a:t>علميته</a:t>
            </a:r>
            <a:r>
              <a:rPr lang="ar-EG" sz="2200" dirty="0">
                <a:latin typeface="Times New Roman" panose="02020603050405020304" pitchFamily="18" charset="0"/>
                <a:cs typeface="Times New Roman" panose="02020603050405020304" pitchFamily="18" charset="0"/>
              </a:rPr>
              <a:t> بابتعاده عن هذا النموذج المعيار وبذلك فهو ادق المناهج واكفأها في التوصل إلى نتائج دقيقة يوثق بها. ويعد هو من اقرب المناهج لحل المشاكل بالطريقة العلمية، وبالتالي فهو أكثر المناهج العلمية ملائمة لرصد الحقائق وصياغة التفسيرات على أساس متكامل من الضبط والصدق المنهجي، لما يتوافر له من مقومات واجراءات تحقق للباحث الصدق الداخلي والخارجي، ولذلك يعتبر أكثر ملائمة لاختبار العلاقة السببية، والتقرير بصحة وجودها أو غيابها، وحسم هذه العلاقة علميا، حيث يمكن من خلال هذا المنهج ملاحظة تأثير أحد المتغيرات تحت ظروف الضبط المحكم.</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3" y="1571909"/>
            <a:ext cx="9189665"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ويوفر المنهج التجريبي إمكانية تحييد أثر المتغيرات المستقلة المطلوب تحييدها، والتي قد تتدخل في العلاقة بين المتغيرين الرئيسيين، بما يمكن من توجيه العناية نحو عدد من المتغيرات، واختبار صحة الفروض المدروسة، كما يتيح المنهج التجريبي امكانية اعادة الدراسة أكثر من مرة، وعزل المتغيرات بعضها عن البعض الأخر وذلك لدراسة أثر كل منها على الأخر.</a:t>
            </a:r>
          </a:p>
          <a:p>
            <a:pPr algn="just" rtl="1"/>
            <a:r>
              <a:rPr lang="ar-EG" sz="2200" dirty="0">
                <a:latin typeface="Times New Roman" panose="02020603050405020304" pitchFamily="18" charset="0"/>
                <a:cs typeface="Times New Roman" panose="02020603050405020304" pitchFamily="18" charset="0"/>
              </a:rPr>
              <a:t> ونخلص من كل ما تقدم إلى ان المنهج التجريبي هو المنهج الذي تتضح فيه معالم الطريقة العلمية في التفكير بصورة جلية، لأنه يتضمن تنظيما يجمع البراهين بطريقة تسمح باختبار الفروض والتحكم في مختلف العوامل التي يمكن ان تؤثر في الظاهرة موضع الدراسة، والوصول إلى العلاقات بين الأسباب والنتائج، وتمتاز التجربة العلمية بإمكان إعادة إجرائها بواسطة اشخاص اخرين مع الوصول إلى نفس النتائج إذا توحدت الظروف.</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321735"/>
            <a:ext cx="9217801" cy="4493538"/>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latin typeface="Times New Roman" panose="02020603050405020304" pitchFamily="18" charset="0"/>
                <a:cs typeface="Times New Roman" panose="02020603050405020304" pitchFamily="18" charset="0"/>
              </a:rPr>
              <a:t>يتضح مما سبق ان المنهج التجريبي يتسم بعدد من الخصائص التي تميزه عن غيره من مناهج البحث الأخرى، وذلك كالتالي</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1 – ان النتائج التي يتم التوصل إليها باستخدام المنهج التجريبي في البحث العلمي تتمتع بمستوى دقة عال، وهي بالتالي محل ثقة الباحثين، وبالتالي فإن المعرفة المتحصل عليها من خلال هذا المنهج هي المعرفة الأكثر كفاية وثباتا ومصداقية ويقينا.</a:t>
            </a:r>
          </a:p>
          <a:p>
            <a:pPr algn="just" rtl="1"/>
            <a:r>
              <a:rPr lang="ar-EG" sz="2200" dirty="0">
                <a:latin typeface="Times New Roman" panose="02020603050405020304" pitchFamily="18" charset="0"/>
                <a:cs typeface="Times New Roman" panose="02020603050405020304" pitchFamily="18" charset="0"/>
              </a:rPr>
              <a:t>2 يتيح المنهج التجريبي للباحثين إمكانية التحكم والضبط وبدرجة عالية في كافة المتغيرات المطلوب التحكم فيها وعزلها، مما يجعله المنهج الأكثر مناسبة لدراسة العلاقة بين المتغيرات بأسلوب علمي يتيح التأكد من وجود أو عدم وجود علاقات بين متغيرات الدراسة.</a:t>
            </a:r>
          </a:p>
          <a:p>
            <a:pPr algn="just" rtl="1"/>
            <a:r>
              <a:rPr lang="ar-EG" sz="2200" dirty="0">
                <a:latin typeface="Times New Roman" panose="02020603050405020304" pitchFamily="18" charset="0"/>
                <a:cs typeface="Times New Roman" panose="02020603050405020304" pitchFamily="18" charset="0"/>
              </a:rPr>
              <a:t>3 – يقدم المنهج التجريبي تفسيرا متكاملا وفهما عميقا لمشكلة الدراسة ومتغيراتها، ويتيح للباحث التحقق من النتائج التي يتم التوصل إليها.</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9D1F18EE-C0E4-FB30-D089-5A42FF799199}"/>
              </a:ext>
            </a:extLst>
          </p:cNvPr>
          <p:cNvSpPr/>
          <p:nvPr/>
        </p:nvSpPr>
        <p:spPr>
          <a:xfrm>
            <a:off x="5817661" y="1309082"/>
            <a:ext cx="4586067" cy="5064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خصائص المنهج التجريبي</a:t>
            </a:r>
            <a:endParaRPr lang="en-US" sz="2800" b="1" dirty="0"/>
          </a:p>
        </p:txBody>
      </p:sp>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CB09-B33C-79EC-FD07-23685C4C06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F91030-FB79-F81A-A0D9-9E84A4A361C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D16998-4D61-827D-B2A9-7E715C24E11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53DDE6-423E-95A2-47DC-19CF0943C72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6D5F3FC-2902-25AB-22F4-BEF04A80D87D}"/>
              </a:ext>
            </a:extLst>
          </p:cNvPr>
          <p:cNvSpPr txBox="1"/>
          <p:nvPr/>
        </p:nvSpPr>
        <p:spPr>
          <a:xfrm>
            <a:off x="1121953" y="1571909"/>
            <a:ext cx="9189665" cy="2800767"/>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4 – ان التجربة المعملية هي الفيصل في اختبار الفروض في المنهج التجريبي، ويتم ذلك وفق ضوابط تتيح الوصول إلى نفس النتائج في حال إعادتها من باحثين اخرين تحت نفس الظروف.</a:t>
            </a:r>
          </a:p>
          <a:p>
            <a:pPr algn="just" rtl="1"/>
            <a:r>
              <a:rPr lang="ar-EG" sz="2200" dirty="0">
                <a:latin typeface="Times New Roman" panose="02020603050405020304" pitchFamily="18" charset="0"/>
                <a:cs typeface="Times New Roman" panose="02020603050405020304" pitchFamily="18" charset="0"/>
              </a:rPr>
              <a:t>5 – يعد المنهج التجريبي من أكثر مناهج البحث التي تتميز بالمقدرة على حل المشكلات بالأسلوب العلمي الصحيح.</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CB421B6-D627-3139-0E92-A809D93029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D001A57-84A8-DE9D-918E-DF316E3C5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2058880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3" y="1571909"/>
            <a:ext cx="9189665" cy="4493538"/>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latin typeface="Times New Roman" panose="02020603050405020304" pitchFamily="18" charset="0"/>
                <a:cs typeface="Times New Roman" panose="02020603050405020304" pitchFamily="18" charset="0"/>
              </a:rPr>
              <a:t>يقوم المنهج التجريبي على ثلاث قواعد اساسية، وذلك كالتالي</a:t>
            </a:r>
            <a:r>
              <a:rPr lang="ar-EG" sz="2200" dirty="0">
                <a:latin typeface="Times New Roman" panose="02020603050405020304" pitchFamily="18" charset="0"/>
                <a:cs typeface="Times New Roman" panose="02020603050405020304" pitchFamily="18" charset="0"/>
              </a:rPr>
              <a:t>:</a:t>
            </a:r>
          </a:p>
          <a:p>
            <a:pPr algn="just" rtl="1"/>
            <a:r>
              <a:rPr lang="ar-EG" sz="2200" b="1" dirty="0">
                <a:solidFill>
                  <a:schemeClr val="accent1"/>
                </a:solidFill>
                <a:latin typeface="Times New Roman" panose="02020603050405020304" pitchFamily="18" charset="0"/>
                <a:cs typeface="Times New Roman" panose="02020603050405020304" pitchFamily="18" charset="0"/>
              </a:rPr>
              <a:t>1– قاعدة السببية</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وتعني ان العلاقة بين المتغير المستقل والظاهرة كمتغير تابع هي علاقة بين علة ومعلول "سبب ونتيجة"، وللاستدلال على هذه العلاقة يجب توفر الأدلة التالية:</a:t>
            </a:r>
          </a:p>
          <a:p>
            <a:pPr algn="just" rtl="1"/>
            <a:r>
              <a:rPr lang="ar-EG" sz="2200" dirty="0">
                <a:latin typeface="Times New Roman" panose="02020603050405020304" pitchFamily="18" charset="0"/>
                <a:cs typeface="Times New Roman" panose="02020603050405020304" pitchFamily="18" charset="0"/>
              </a:rPr>
              <a:t>• </a:t>
            </a:r>
            <a:r>
              <a:rPr lang="ar-EG" sz="2200" b="1" dirty="0">
                <a:latin typeface="Times New Roman" panose="02020603050405020304" pitchFamily="18" charset="0"/>
                <a:cs typeface="Times New Roman" panose="02020603050405020304" pitchFamily="18" charset="0"/>
              </a:rPr>
              <a:t>دليل المتغير الاقتراني</a:t>
            </a:r>
            <a:r>
              <a:rPr lang="ar-EG" sz="2200" dirty="0">
                <a:latin typeface="Times New Roman" panose="02020603050405020304" pitchFamily="18" charset="0"/>
                <a:cs typeface="Times New Roman" panose="02020603050405020304" pitchFamily="18" charset="0"/>
              </a:rPr>
              <a:t>: وذلك لأثبات ارتباط المتغير التابع (ص) بالمتغير المستقل (س)، إما ارتباطا تبادليا طردي او عكسي، او ارتباط سببي.</a:t>
            </a:r>
          </a:p>
          <a:p>
            <a:pPr algn="just" rtl="1"/>
            <a:r>
              <a:rPr lang="ar-EG" sz="2200" dirty="0">
                <a:latin typeface="Times New Roman" panose="02020603050405020304" pitchFamily="18" charset="0"/>
                <a:cs typeface="Times New Roman" panose="02020603050405020304" pitchFamily="18" charset="0"/>
              </a:rPr>
              <a:t> </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AFD63872-1BDC-F0E7-90D4-34B4F30C850C}"/>
              </a:ext>
            </a:extLst>
          </p:cNvPr>
          <p:cNvSpPr/>
          <p:nvPr/>
        </p:nvSpPr>
        <p:spPr>
          <a:xfrm>
            <a:off x="6921305" y="1674055"/>
            <a:ext cx="3277772" cy="3826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قواعد المنهج التجريبي</a:t>
            </a:r>
            <a:endParaRPr lang="en-US" sz="2800" b="1" dirty="0"/>
          </a:p>
        </p:txBody>
      </p:sp>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a:t>
            </a:r>
            <a:r>
              <a:rPr lang="ar-EG" sz="2200" b="1" dirty="0">
                <a:solidFill>
                  <a:schemeClr val="accent1"/>
                </a:solidFill>
                <a:latin typeface="Times New Roman" panose="02020603050405020304" pitchFamily="18" charset="0"/>
                <a:cs typeface="Times New Roman" panose="02020603050405020304" pitchFamily="18" charset="0"/>
              </a:rPr>
              <a:t>دليل الترتيب الزمني للحوادث</a:t>
            </a:r>
            <a:r>
              <a:rPr lang="ar-EG" sz="2200" dirty="0">
                <a:latin typeface="Times New Roman" panose="02020603050405020304" pitchFamily="18" charset="0"/>
                <a:cs typeface="Times New Roman" panose="02020603050405020304" pitchFamily="18" charset="0"/>
              </a:rPr>
              <a:t>: وذلك بأثبات ان المتغير المستقل (س) قد سبق المتغير التابع (ص) من الناحية الزمنية، وهنا لا يمكن ان نعتبر (س) سببا في حدوث (ص) إلا إذا سبقتها من الناحية الزمنية، فقد تثبت التجربة تبادل مواقع  (س، ص) وهنا تكون العلاقة تناسبية.</a:t>
            </a:r>
          </a:p>
          <a:p>
            <a:pPr algn="just" rtl="1"/>
            <a:r>
              <a:rPr lang="ar-EG" sz="2200" dirty="0">
                <a:latin typeface="Times New Roman" panose="02020603050405020304" pitchFamily="18" charset="0"/>
                <a:cs typeface="Times New Roman" panose="02020603050405020304" pitchFamily="18" charset="0"/>
              </a:rPr>
              <a:t>• </a:t>
            </a:r>
            <a:r>
              <a:rPr lang="ar-EG" sz="2200" b="1" dirty="0">
                <a:solidFill>
                  <a:schemeClr val="accent1"/>
                </a:solidFill>
                <a:latin typeface="Times New Roman" panose="02020603050405020304" pitchFamily="18" charset="0"/>
                <a:cs typeface="Times New Roman" panose="02020603050405020304" pitchFamily="18" charset="0"/>
              </a:rPr>
              <a:t>دليل استبعاد العوامل السببية المحتملة</a:t>
            </a:r>
            <a:r>
              <a:rPr lang="ar-EG" sz="2200" dirty="0">
                <a:latin typeface="Times New Roman" panose="02020603050405020304" pitchFamily="18" charset="0"/>
                <a:cs typeface="Times New Roman" panose="02020603050405020304" pitchFamily="18" charset="0"/>
              </a:rPr>
              <a:t>: إذ يحدث بعد القيام بالتجربة ظهور عوامل ومتغيرات جديدة عملت إلى جانب المتغير المستقل (س) على إحداث التأثير بالمتغير (ص)، وهنا يفحص الباحث هذه المتغيرات الجديدة، ليصل إلى استنتاجه النهائي حول الفرض الذي بدأ منه دراسته.</a:t>
            </a:r>
          </a:p>
          <a:p>
            <a:pPr algn="just" rtl="1"/>
            <a:r>
              <a:rPr lang="ar-EG" sz="2200" dirty="0">
                <a:latin typeface="Times New Roman" panose="02020603050405020304" pitchFamily="18" charset="0"/>
                <a:cs typeface="Times New Roman" panose="02020603050405020304" pitchFamily="18" charset="0"/>
              </a:rPr>
              <a:t>وعلى الرغم من ترابط الأدلة وضرورتها في عملية تفسير النتائج والاستنتاج، إلا انها لا توفر في كل الأحوال التأكيد المطلق على العلاقة السببية. ولكن يمكن القول ان الفرض يعتد به، بينما لا يمكن القول إن الفرض قد ثبت صحته كما هو الحال في العلوم الطبيعية.</a:t>
            </a: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14D59-037A-B5EC-6922-5B6347D979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809A71-1BD0-7845-7CA5-073E47F8177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008783-DEAC-B0BF-2B4B-D6929EC9AC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5050F5-E717-A564-AE97-08033057601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F86C06B-0FD3-0E63-FCD9-3EBD2E811BCD}"/>
              </a:ext>
            </a:extLst>
          </p:cNvPr>
          <p:cNvSpPr txBox="1"/>
          <p:nvPr/>
        </p:nvSpPr>
        <p:spPr>
          <a:xfrm>
            <a:off x="1121953" y="1571909"/>
            <a:ext cx="9189665" cy="4585871"/>
          </a:xfrm>
          <a:prstGeom prst="rect">
            <a:avLst/>
          </a:prstGeom>
          <a:noFill/>
        </p:spPr>
        <p:txBody>
          <a:bodyPr wrap="square" rtlCol="0">
            <a:spAutoFit/>
          </a:bodyPr>
          <a:lstStyle/>
          <a:p>
            <a:pPr algn="just" rtl="1"/>
            <a:r>
              <a:rPr lang="ar-EG" sz="2800" b="1" dirty="0">
                <a:solidFill>
                  <a:schemeClr val="accent1"/>
                </a:solidFill>
                <a:latin typeface="Times New Roman" panose="02020603050405020304" pitchFamily="18" charset="0"/>
                <a:cs typeface="Times New Roman" panose="02020603050405020304" pitchFamily="18" charset="0"/>
              </a:rPr>
              <a:t>2- قاعدة الضبط</a:t>
            </a:r>
          </a:p>
          <a:p>
            <a:pPr algn="just" rtl="1"/>
            <a:r>
              <a:rPr lang="ar-EG" sz="2200" dirty="0">
                <a:latin typeface="Times New Roman" panose="02020603050405020304" pitchFamily="18" charset="0"/>
                <a:cs typeface="Times New Roman" panose="02020603050405020304" pitchFamily="18" charset="0"/>
              </a:rPr>
              <a:t>وتعني التحكم في جميع المتغيرات التي قد تؤثر في إجراء التجربة، أو تؤثر في دقة نتائج العلاقة السببية، فيما عدا المتغير المستقل، ويتم التحكم في المتغيرات الأخرى عن طريق المضاهاة أو التماثل والتوزيع العشوائي، حيث يقصد بالمضاهاة إجراء المقارنة بين أفراد المجموعة البحثية للوصول إلى التماثل بين مفرداتها قدر الامكان، وخاصة في المتغيرات التي يمكن ان تؤثر في عمل المتغير المستقل أثناء اجراء التجربة، مثل السن والمستوى التعليمي والمهنة والدخل .. الخ، اما التوزيع العشوائي فهو عملية تأتي بعد المضاهاة ويقصد بها ان يعطى كل فرد فرصة متكافئة لان يكون ضمن مفردات المجموعة الضابطة او المجموعة التجريبية.</a:t>
            </a:r>
          </a:p>
          <a:p>
            <a:pPr algn="just" rtl="1"/>
            <a:r>
              <a:rPr lang="ar-EG" sz="2400" b="1" dirty="0">
                <a:solidFill>
                  <a:schemeClr val="accent1"/>
                </a:solidFill>
                <a:latin typeface="Times New Roman" panose="02020603050405020304" pitchFamily="18" charset="0"/>
                <a:cs typeface="Times New Roman" panose="02020603050405020304" pitchFamily="18" charset="0"/>
              </a:rPr>
              <a:t>3 – قاعدة التجريب:</a:t>
            </a:r>
          </a:p>
          <a:p>
            <a:pPr algn="just" rtl="1"/>
            <a:r>
              <a:rPr lang="ar-EG" sz="2200" dirty="0">
                <a:latin typeface="Times New Roman" panose="02020603050405020304" pitchFamily="18" charset="0"/>
                <a:cs typeface="Times New Roman" panose="02020603050405020304" pitchFamily="18" charset="0"/>
              </a:rPr>
              <a:t>وتعني تصميم التجربة أو مجموعة التجارب وفقا لمتطلبات الدراسة، وذلك لاختبار ومعالجة المتغيرات قيد البحث، بهدف التعرف على العلاقة السببية بين المتغير المستقل والمتغير التابع، وذلك عن طريق استخدام القياسات القبلية والبعدية على المجموعات الضابطة والتجريبية.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D036368-1AD2-78DA-1635-394C4CC9F70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B61977C-86E5-99F2-604B-4926AF5064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431549562"/>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508" y="2421882"/>
            <a:ext cx="9178058"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ثمة اختلاف بين الدراسات التجريبية، والدراسات شبه التجريبية التي تتم عادة في البحوث الوصفية، والتي يسعى الباحث فيها إلى دراسة العلاقات الارتباطية بين المتغيرات إلا انه يمكن رصد العديد من الاختلافات بينهما، وذلك كالتالي:</a:t>
            </a:r>
          </a:p>
          <a:p>
            <a:pPr algn="just" rtl="1"/>
            <a:r>
              <a:rPr lang="ar-EG" sz="2200" dirty="0">
                <a:latin typeface="Times New Roman" panose="02020603050405020304" pitchFamily="18" charset="0"/>
                <a:cs typeface="Times New Roman" panose="02020603050405020304" pitchFamily="18" charset="0"/>
              </a:rPr>
              <a:t>1– ان الدراسات شبه التجريبية تتم عادة في إطار استخدام مناهج أخرى غير المنهج التجريبي، في حين ان المنهج التجريبي يقوم اساسا على التجربة.</a:t>
            </a:r>
          </a:p>
          <a:p>
            <a:pPr algn="just" rtl="1"/>
            <a:r>
              <a:rPr lang="ar-EG" sz="2200" dirty="0">
                <a:latin typeface="Times New Roman" panose="02020603050405020304" pitchFamily="18" charset="0"/>
                <a:cs typeface="Times New Roman" panose="02020603050405020304" pitchFamily="18" charset="0"/>
              </a:rPr>
              <a:t>2– يقوم الباحث في الدراسات شبه التجريبية بدراسة الظاهرة كما هي عليه في الواقع، وكما تتم في الحياة اليومية دون تدخل منه، اما في الدراسات التجريبية فإن الباحث يضع مجموعة من الضوابط المعملية التي تجعله أكثر قدرة على التحكم في متغيرات الدراسة وضبط وتوجيه المجموعات التي يقوم بالتجربة عليها، وهي المجموعات الضابطة والتجريبية.</a:t>
            </a: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2278966" y="1265628"/>
            <a:ext cx="6700947" cy="92722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الدراسات التجريبية وشبه التجريبية</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205020" y="1465253"/>
            <a:ext cx="9345750" cy="4124206"/>
          </a:xfrm>
          <a:prstGeom prst="rect">
            <a:avLst/>
          </a:prstGeom>
          <a:noFill/>
        </p:spPr>
        <p:txBody>
          <a:bodyPr wrap="square" rtlCol="0">
            <a:spAutoFit/>
          </a:bodyPr>
          <a:lstStyle/>
          <a:p>
            <a:pPr algn="just" rtl="1"/>
            <a:r>
              <a:rPr kumimoji="0" lang="ar-EG" altLang="en-US" sz="2000" i="0" u="none" strike="noStrike" cap="none" normalizeH="0" baseline="0" dirty="0">
                <a:ln>
                  <a:noFill/>
                </a:ln>
                <a:solidFill>
                  <a:schemeClr val="tx1"/>
                </a:solidFill>
                <a:effectLst/>
                <a:latin typeface="Arial" panose="020B0604020202020204" pitchFamily="34" charset="0"/>
                <a:cs typeface="+mj-cs"/>
              </a:rPr>
              <a:t>والتعرض لبرامج ومسلسلات أخرى وقراءة المجلات والثقافة الدينية لأفراد العينة وطبيعة العلاقات داخل المجتمع، حيث قد تتدخل كل أو بعض هذه العوامل التي يصعب ضبطها في التأثير على تلك السلوكيات، وبالتالي يكون من الصعب تفسير سلوك المراهقين على ضوء متابعتهم لتلك المسلسلات، وفي هذه الحالة فإنه حتى لو وجدت علاقة بين المشاهدة والسلوك فإنه لا يمكن رد ذلك السلوك للمشاهدة وحدها، دون الأخذ في الاعتبار الظروف المصاحبة..</a:t>
            </a:r>
          </a:p>
          <a:p>
            <a:pPr algn="just" rtl="1"/>
            <a:r>
              <a:rPr kumimoji="0" lang="en-US" altLang="en-US" sz="2000" i="0" u="none" strike="noStrike" cap="none" normalizeH="0" baseline="0" dirty="0">
                <a:ln>
                  <a:noFill/>
                </a:ln>
                <a:solidFill>
                  <a:schemeClr val="tx1"/>
                </a:solidFill>
                <a:effectLst/>
                <a:latin typeface="Arial" panose="020B0604020202020204" pitchFamily="34" charset="0"/>
                <a:cs typeface="+mj-cs"/>
              </a:rPr>
              <a:t> </a:t>
            </a:r>
            <a:r>
              <a:rPr kumimoji="0" lang="ar-EG" altLang="en-US" sz="2000" i="0" u="none" strike="noStrike" cap="none" normalizeH="0" baseline="0" dirty="0">
                <a:ln>
                  <a:noFill/>
                </a:ln>
                <a:solidFill>
                  <a:schemeClr val="tx1"/>
                </a:solidFill>
                <a:effectLst/>
                <a:latin typeface="Arial" panose="020B0604020202020204" pitchFamily="34" charset="0"/>
                <a:cs typeface="+mj-cs"/>
              </a:rPr>
              <a:t>اما في الدراسات الطبيعية المعملية فإنه يمكن وبشكل حاسم عند تكرار التجربة والوصول إلى ذات النتائج التأكيد على ان المتغير أو المتغيرات المستقلة هي السبب في حدوث المتغير التابع، بحيث تكون المعادلة: انه في ظل وجود المتغير المستقل أو التجريبي (س) يحدث المتغير التابع (ص)، أي ان العلاقة السببية هنا تكون واضحة ويقينية ومن السهل رصدها، "ذلك ان فرصة تكرار التجربة لعدة مرات مع استخدام متغيرات متعددة تزيد الثقة في نتائج التجربة.</a:t>
            </a:r>
          </a:p>
          <a:p>
            <a:pPr algn="just" rtl="1"/>
            <a:r>
              <a:rPr kumimoji="0" lang="ar-EG" altLang="en-US" sz="2000" i="0" u="none" strike="noStrike" cap="none" normalizeH="0" baseline="0" dirty="0">
                <a:ln>
                  <a:noFill/>
                </a:ln>
                <a:solidFill>
                  <a:schemeClr val="tx1"/>
                </a:solidFill>
                <a:effectLst/>
                <a:latin typeface="Arial" panose="020B0604020202020204" pitchFamily="34" charset="0"/>
                <a:cs typeface="+mj-cs"/>
              </a:rPr>
              <a:t>7 – انه يمكن تعميم نتائج الدراسات التجريبية المقامة في المعمل بعد التأكد منها من خلال إعادة التجربة لأكثر من مرة، وبالتالي فإن نتائج دراسة معملية مطبقة على عينات صغيرة يمكن سحبها على كافة مفردات المجتمع بسهولة وثقة ايضا، ومثال ذلك الدراسات في الطب والصيدلة والكيمياء وغيرها من العلوم الطبيعية، اما في الدراسات شبه التجريبية فإن مسألة التعميم تظل محل تردد وشك، وغالبا فإن النتائج تصدق فقط على العينة التي تمت دراستها.</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DC85-9C36-4CE8-F400-4C75528271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428F7-B323-E2C1-45C5-29FEF19DB26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6655F9-DE88-2785-99FF-BABB4A58585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0596A1-1EFE-3F2F-79F4-EFBFF83EB38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73A6777-58E7-4DEB-1CB4-86DDE60D398D}"/>
              </a:ext>
            </a:extLst>
          </p:cNvPr>
          <p:cNvSpPr txBox="1"/>
          <p:nvPr/>
        </p:nvSpPr>
        <p:spPr>
          <a:xfrm>
            <a:off x="1515742" y="1465253"/>
            <a:ext cx="9035027" cy="5170646"/>
          </a:xfrm>
          <a:prstGeom prst="rect">
            <a:avLst/>
          </a:prstGeom>
          <a:noFill/>
        </p:spPr>
        <p:txBody>
          <a:bodyPr wrap="square" rtlCol="0">
            <a:spAutoFit/>
          </a:bodyPr>
          <a:lstStyle/>
          <a:p>
            <a:pPr algn="just" rtl="1"/>
            <a:endParaRPr kumimoji="0" lang="en-US" altLang="en-US" sz="2200" i="0" u="none" strike="noStrike" cap="none" normalizeH="0" baseline="0" dirty="0">
              <a:ln>
                <a:noFill/>
              </a:ln>
              <a:effectLst/>
              <a:latin typeface="Arial" panose="020B0604020202020204" pitchFamily="34" charset="0"/>
              <a:cs typeface="+mj-cs"/>
            </a:endParaRPr>
          </a:p>
          <a:p>
            <a:pPr algn="just" rtl="1"/>
            <a:endParaRPr kumimoji="0" lang="en-US" altLang="en-US" sz="2200" i="0" u="none" strike="noStrike" cap="none" normalizeH="0" baseline="0" dirty="0">
              <a:ln>
                <a:noFill/>
              </a:ln>
              <a:effectLst/>
              <a:latin typeface="Arial" panose="020B0604020202020204" pitchFamily="34" charset="0"/>
              <a:cs typeface="+mj-cs"/>
            </a:endParaRPr>
          </a:p>
          <a:p>
            <a:pPr algn="just" rtl="1"/>
            <a:r>
              <a:rPr kumimoji="0" lang="ar-EG" altLang="en-US" sz="2200" i="0" u="none" strike="noStrike" cap="none" normalizeH="0" baseline="0" dirty="0">
                <a:ln>
                  <a:noFill/>
                </a:ln>
                <a:effectLst/>
                <a:latin typeface="Arial" panose="020B0604020202020204" pitchFamily="34" charset="0"/>
                <a:cs typeface="+mj-cs"/>
              </a:rPr>
              <a:t>يقصد بالتصميم التجريبي كافة الخطوات التي يقوم بها الباحث في إطار إعداده للتجربة التي سيقوم بها، والتصميم بهذا المعنى هو بمثابة الخطة المتكاملة للتجربة، وهو يتم بناء على الأهداف التي يسعى الباحث إلى الوصول إليها وتحقيقها.</a:t>
            </a:r>
          </a:p>
          <a:p>
            <a:pPr algn="just" rtl="1"/>
            <a:r>
              <a:rPr kumimoji="0" lang="ar-EG" altLang="en-US" sz="2200" i="0" u="none" strike="noStrike" cap="none" normalizeH="0" baseline="0" dirty="0">
                <a:ln>
                  <a:noFill/>
                </a:ln>
                <a:effectLst/>
                <a:latin typeface="Arial" panose="020B0604020202020204" pitchFamily="34" charset="0"/>
                <a:cs typeface="+mj-cs"/>
              </a:rPr>
              <a:t>وتتمثل اهم أجزاء التصميم التجريبي فيما يلي:</a:t>
            </a:r>
          </a:p>
          <a:p>
            <a:pPr algn="just" rtl="1"/>
            <a:r>
              <a:rPr kumimoji="0" lang="ar-EG" altLang="en-US" sz="2200" i="0" u="none" strike="noStrike" cap="none" normalizeH="0" baseline="0" dirty="0">
                <a:ln>
                  <a:noFill/>
                </a:ln>
                <a:effectLst/>
                <a:latin typeface="Arial" panose="020B0604020202020204" pitchFamily="34" charset="0"/>
                <a:cs typeface="+mj-cs"/>
              </a:rPr>
              <a:t>1 – العينة العشوائية، أو التوزيع العشوائي.</a:t>
            </a:r>
          </a:p>
          <a:p>
            <a:pPr algn="just" rtl="1"/>
            <a:r>
              <a:rPr kumimoji="0" lang="ar-EG" altLang="en-US" sz="2200" i="0" u="none" strike="noStrike" cap="none" normalizeH="0" baseline="0" dirty="0">
                <a:ln>
                  <a:noFill/>
                </a:ln>
                <a:effectLst/>
                <a:latin typeface="Arial" panose="020B0604020202020204" pitchFamily="34" charset="0"/>
                <a:cs typeface="+mj-cs"/>
              </a:rPr>
              <a:t>2 – التحكم في المتغيرات المستقلة، حتى يمكن قياس تأثيرها على المتغيرات التابعة.</a:t>
            </a:r>
          </a:p>
          <a:p>
            <a:pPr algn="just" rtl="1"/>
            <a:r>
              <a:rPr kumimoji="0" lang="ar-EG" altLang="en-US" sz="2200" i="0" u="none" strike="noStrike" cap="none" normalizeH="0" baseline="0" dirty="0">
                <a:ln>
                  <a:noFill/>
                </a:ln>
                <a:effectLst/>
                <a:latin typeface="Arial" panose="020B0604020202020204" pitchFamily="34" charset="0"/>
                <a:cs typeface="+mj-cs"/>
              </a:rPr>
              <a:t>3 – عملية الملاحظة أو القياس.</a:t>
            </a:r>
          </a:p>
          <a:p>
            <a:pPr algn="just" rtl="1"/>
            <a:r>
              <a:rPr kumimoji="0" lang="ar-EG" altLang="en-US" sz="2200" i="0" u="none" strike="noStrike" cap="none" normalizeH="0" baseline="0" dirty="0">
                <a:ln>
                  <a:noFill/>
                </a:ln>
                <a:effectLst/>
                <a:latin typeface="Arial" panose="020B0604020202020204" pitchFamily="34" charset="0"/>
                <a:cs typeface="+mj-cs"/>
              </a:rPr>
              <a:t> ويعتمد التصميم التجريبي على المجموعات التجريبية والمجموعات</a:t>
            </a:r>
          </a:p>
          <a:p>
            <a:pPr algn="just" rtl="1"/>
            <a:r>
              <a:rPr kumimoji="0" lang="ar-EG" altLang="en-US" sz="2200" i="0" u="none" strike="noStrike" cap="none" normalizeH="0" baseline="0" dirty="0">
                <a:ln>
                  <a:noFill/>
                </a:ln>
                <a:effectLst/>
                <a:latin typeface="Arial" panose="020B0604020202020204" pitchFamily="34" charset="0"/>
                <a:cs typeface="+mj-cs"/>
              </a:rPr>
              <a:t>الضابطة، وتعرف المجموعة التجريبية بانها هي تلك "التي يتعرض أفرادها للمتغير المستقل، اما المجموعة الضابطة فهي التي يناظر أفرادها المجموعة التجريبية غير انهم لا يتعرضون للمتغير المستقل.</a:t>
            </a:r>
          </a:p>
          <a:p>
            <a:pPr algn="just" rtl="1"/>
            <a:r>
              <a:rPr kumimoji="0" lang="ar-EG" altLang="en-US" sz="2200" i="0" u="none" strike="noStrike" cap="none" normalizeH="0" baseline="0" dirty="0">
                <a:ln>
                  <a:noFill/>
                </a:ln>
                <a:effectLst/>
                <a:latin typeface="Arial" panose="020B0604020202020204" pitchFamily="34" charset="0"/>
                <a:cs typeface="+mj-cs"/>
              </a:rPr>
              <a:t> </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04726B03-ACC5-5578-E613-94035B7D5583}"/>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B141474-4F11-D51F-0432-FFEF233035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29331BA-A1F3-9A8C-680B-729191FC75F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CF4C8420-B921-05C2-C43B-818A765CFED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8C1CDD-1BCB-8B90-A1CE-2E2DE617288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CAF24FD-E1E2-7673-F938-B11D4A3DBCB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4CA9EC87-F3F8-C659-CE65-A3CEC0C823AB}"/>
              </a:ext>
            </a:extLst>
          </p:cNvPr>
          <p:cNvSpPr/>
          <p:nvPr/>
        </p:nvSpPr>
        <p:spPr>
          <a:xfrm>
            <a:off x="6471138" y="1589649"/>
            <a:ext cx="3953022" cy="4479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التصميم التجريبي</a:t>
            </a:r>
            <a:endParaRPr lang="en-US" sz="3600" b="1" dirty="0"/>
          </a:p>
        </p:txBody>
      </p:sp>
    </p:spTree>
    <p:extLst>
      <p:ext uri="{BB962C8B-B14F-4D97-AF65-F5344CB8AC3E}">
        <p14:creationId xmlns:p14="http://schemas.microsoft.com/office/powerpoint/2010/main" val="1086594468"/>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FEF9-9F14-7A39-5CCD-98EC035D8D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EE8242-6591-5147-5F0D-41B03A80DE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B975AA-BC67-2E25-B80B-083524A1341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1F92-C3D2-9D5D-87FE-6EC1236BA4C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390AE5-CA94-3095-ADC8-31D165E9B427}"/>
              </a:ext>
            </a:extLst>
          </p:cNvPr>
          <p:cNvSpPr txBox="1"/>
          <p:nvPr/>
        </p:nvSpPr>
        <p:spPr>
          <a:xfrm>
            <a:off x="1515742" y="1465253"/>
            <a:ext cx="9035027" cy="2462213"/>
          </a:xfrm>
          <a:prstGeom prst="rect">
            <a:avLst/>
          </a:prstGeom>
          <a:noFill/>
        </p:spPr>
        <p:txBody>
          <a:bodyPr wrap="square" rtlCol="0">
            <a:spAutoFit/>
          </a:bodyPr>
          <a:lstStyle/>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ولنجاح البحث التجريبي  فان ذلك يتطلب تحقيق وجود مجموعة تجريبية يمكن ان يدخل عليها الباحث المتغير المستقل، ثم قدرة الباحث على توزيع الوحدات على المجموعتين بطريقة عشوائية.</a:t>
            </a:r>
          </a:p>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ولابد هنا من الانتباه إلى انه عند اختيار المجموعات الضابطة والتجريبية</a:t>
            </a:r>
          </a:p>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لابد من مراعاة عدم وجود اختلاف فيما بينهم، بمعنى ضرورة وجود أعلى نسبة ممكنة من التشابه وعدم الاختلاف في كافة المتغيرات،  ولتحقيق ذلك فإنه من الضروري السيطرة على جميع المتغيرات المتوقع ان يكون لها تأثير على التجربة، وذلك من خلال عمليتي المزاوجة أو المضاهاة، والتوزيع العشوائي،  اللذان سبق التعرض لهما.</a:t>
            </a:r>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8DA9889-1C71-0CFA-CFDB-5F5B162ECBA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E64A687-293F-C723-8F59-ABE36A69A5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D5239F6-28E0-F27A-28F5-AAE93B95F3E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7EDCCE4B-5888-2C0A-6FF7-60803E48CF0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726C46D-7584-9BFC-B5AB-C17DA9BD52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8508819-AFFE-890A-1770-ADD5E4509E5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08669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85109-8F80-A56B-5C98-C0B1E8E39B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CC34A-2755-CF17-5DD6-2F1BEF63A57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9940AA9-DFDD-2714-D33C-7991BCCC8F7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51414D5-A643-F8F5-2F16-F86E4F109476}"/>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أ – التصميمات شبه التجريبية</a:t>
            </a:r>
          </a:p>
          <a:p>
            <a:pPr algn="ctr"/>
            <a:r>
              <a:rPr lang="ar-EG" dirty="0"/>
              <a:t>يتناول الدكتور مصطفى التير في كتابه مساهمات في أسس البحث الاجتماعي ما يسميه بالتصميمات شبه التجريبية، التي يرى بعض الباحثين انها تصميمات تجريبية، إلا انها لا ترتقي – حسب رأيه – إلى ان تكون كذلك، حيث تفتقد إلى الشروط التي يجب توفرها في التجربة، وهي الضبط والتحكم والتحديد الدقيق للمتغيرات الرئيسية، وتتمثل هذه التصميمات شبه التجريبية في الاتي:</a:t>
            </a:r>
          </a:p>
        </p:txBody>
      </p:sp>
      <p:sp>
        <p:nvSpPr>
          <p:cNvPr id="24" name="TextBox 23">
            <a:extLst>
              <a:ext uri="{FF2B5EF4-FFF2-40B4-BE49-F238E27FC236}">
                <a16:creationId xmlns:a16="http://schemas.microsoft.com/office/drawing/2014/main" id="{7AAF5646-6060-4DBA-D526-635FA26D3142}"/>
              </a:ext>
            </a:extLst>
          </p:cNvPr>
          <p:cNvSpPr txBox="1"/>
          <p:nvPr/>
        </p:nvSpPr>
        <p:spPr>
          <a:xfrm>
            <a:off x="1515742" y="1465253"/>
            <a:ext cx="9035027" cy="430887"/>
          </a:xfrm>
          <a:prstGeom prst="rect">
            <a:avLst/>
          </a:prstGeom>
          <a:noFill/>
        </p:spPr>
        <p:txBody>
          <a:bodyPr wrap="square" rtlCol="0">
            <a:spAutoFit/>
          </a:bodyPr>
          <a:lstStyle/>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3DF3D9E8-8351-AD2D-6EB8-FAC152404ABC}"/>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98CF41-3DB2-6ED2-C62D-81D0119715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5C5A17E6-AFF5-E638-24D5-5225636640B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ACB5DA90-C30C-C0DC-704F-F001D95CE21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EC2ED60-61F6-62C1-964F-2C7EE374FF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A5A8A411-D425-8B75-51A1-22DD3F27FDC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989839CB-2633-1CC3-95C0-DAAE3D875C4E}"/>
              </a:ext>
            </a:extLst>
          </p:cNvPr>
          <p:cNvSpPr/>
          <p:nvPr/>
        </p:nvSpPr>
        <p:spPr>
          <a:xfrm>
            <a:off x="5880295" y="1645920"/>
            <a:ext cx="4234376" cy="4498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التصميمات التجريبية وشبه التجريبية</a:t>
            </a:r>
            <a:endParaRPr lang="en-US" sz="2400" b="1" dirty="0"/>
          </a:p>
        </p:txBody>
      </p:sp>
      <p:sp>
        <p:nvSpPr>
          <p:cNvPr id="4" name="TextBox 3">
            <a:extLst>
              <a:ext uri="{FF2B5EF4-FFF2-40B4-BE49-F238E27FC236}">
                <a16:creationId xmlns:a16="http://schemas.microsoft.com/office/drawing/2014/main" id="{DA166C5A-7D4C-400F-429C-43900B96CC8B}"/>
              </a:ext>
            </a:extLst>
          </p:cNvPr>
          <p:cNvSpPr txBox="1"/>
          <p:nvPr/>
        </p:nvSpPr>
        <p:spPr>
          <a:xfrm>
            <a:off x="1515742" y="2181357"/>
            <a:ext cx="8852147" cy="3785652"/>
          </a:xfrm>
          <a:prstGeom prst="rect">
            <a:avLst/>
          </a:prstGeom>
          <a:noFill/>
        </p:spPr>
        <p:txBody>
          <a:bodyPr wrap="square" rtlCol="0">
            <a:spAutoFit/>
          </a:bodyPr>
          <a:lstStyle/>
          <a:p>
            <a:pPr algn="r"/>
            <a:r>
              <a:rPr lang="ar-EG" b="1" dirty="0">
                <a:solidFill>
                  <a:schemeClr val="accent1"/>
                </a:solidFill>
              </a:rPr>
              <a:t>أ</a:t>
            </a:r>
            <a:r>
              <a:rPr lang="ar-EG" sz="2400" b="1" dirty="0">
                <a:solidFill>
                  <a:schemeClr val="accent1"/>
                </a:solidFill>
              </a:rPr>
              <a:t> – التصميمات شبه التجريبية</a:t>
            </a:r>
          </a:p>
          <a:p>
            <a:pPr algn="r"/>
            <a:r>
              <a:rPr lang="ar-EG" sz="2400" dirty="0"/>
              <a:t>يتناول الدكتور مصطفى التير في كتابه مساهمات في أسس البحث الاجتماعي ما يسميه بالتصميمات شبه التجريبية، التي يرى بعض الباحثين انها تصميمات تجريبية، إلا انها لا ترتقي – حسب رأيه – إلى ان تكون كذلك، حيث تفتقد إلى الشروط التي يجب توفرها في التجربة، وهي الضبط والتحكم والتحديد الدقيق للمتغيرات الرئيسية، وتتمثل هذه التصميمات شبه التجريبية في الاتي:</a:t>
            </a:r>
            <a:endParaRPr lang="en-US" sz="2400" dirty="0"/>
          </a:p>
          <a:p>
            <a:pPr algn="r"/>
            <a:r>
              <a:rPr lang="ar-EG" sz="2400" b="1" dirty="0">
                <a:solidFill>
                  <a:schemeClr val="accent1"/>
                </a:solidFill>
              </a:rPr>
              <a:t> 1– تجربة المجموعة الواحدة والقياس البعدي</a:t>
            </a:r>
            <a:r>
              <a:rPr lang="ar-EG" sz="2400" dirty="0"/>
              <a:t>:</a:t>
            </a:r>
          </a:p>
          <a:p>
            <a:pPr algn="r"/>
            <a:r>
              <a:rPr lang="ar-EG" sz="2400" dirty="0"/>
              <a:t>يتمثل هذا النوع في اختيار الباحث لمجموعة واحدة، ثم يقدم المتغير المستقل، ثم يقوم بعملية القياس، ويفسر النتائج التي توصل إليها على انها نتيجة لتأثير المتغير المستقل.</a:t>
            </a:r>
          </a:p>
          <a:p>
            <a:pPr algn="r"/>
            <a:endParaRPr lang="ar-EG" sz="2400" dirty="0"/>
          </a:p>
        </p:txBody>
      </p:sp>
    </p:spTree>
    <p:extLst>
      <p:ext uri="{BB962C8B-B14F-4D97-AF65-F5344CB8AC3E}">
        <p14:creationId xmlns:p14="http://schemas.microsoft.com/office/powerpoint/2010/main" val="129395395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10FC5-EF20-AE66-33B4-7088E5C2B6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CBE238-D815-2CB9-6270-B42D4946153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D05FDA-CB76-7DA9-2C25-9B57D4A52A99}"/>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8D2629-748B-8B9D-2835-418EB06A4383}"/>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2514E26-B43E-C3FD-9FA8-20E524720A83}"/>
              </a:ext>
            </a:extLst>
          </p:cNvPr>
          <p:cNvSpPr txBox="1"/>
          <p:nvPr/>
        </p:nvSpPr>
        <p:spPr>
          <a:xfrm>
            <a:off x="1330508" y="1382961"/>
            <a:ext cx="9121787" cy="5252938"/>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2 – التجربة القبلية البعدية باستخدام مجموعة واحدة: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يختار الباحث طبقا لهذا النوع مجموعة ثم يقوم بعملية قياس للمتغير التابع</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"القياس القبلي"، وبعدئذ يقدم للمجموعة المتغير التجريبي، ثم يقوم بعملية قياس أخرى للمتغير التابع "القياس البعدي"، ونظرا لعدم وجود جماعة ضابطة، فإن بعض العوامل التي تؤثر في درجة الصدق الداخلي تعتبر وكأنها روقبت أو ضبطت.</a:t>
            </a:r>
          </a:p>
          <a:p>
            <a:pPr algn="just" rtl="1"/>
            <a:r>
              <a:rPr kumimoji="0" lang="en-US" altLang="en-US" sz="2200" i="0" u="none" strike="noStrike" cap="none" normalizeH="0" baseline="0" dirty="0">
                <a:ln>
                  <a:noFill/>
                </a:ln>
                <a:solidFill>
                  <a:schemeClr val="tx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3- تجربة المجموعتين والقياس البعدي</a:t>
            </a:r>
            <a:r>
              <a:rPr kumimoji="0" lang="ar-EG" altLang="en-US" sz="2200" i="0" u="none" strike="noStrike" cap="none" normalizeH="0" baseline="0" dirty="0">
                <a:ln>
                  <a:noFill/>
                </a:ln>
                <a:solidFill>
                  <a:schemeClr val="tx1"/>
                </a:solidFill>
                <a:effectLst/>
                <a:latin typeface="Arial" panose="020B0604020202020204" pitchFamily="34" charset="0"/>
                <a:cs typeface="+mj-cs"/>
              </a:rPr>
              <a:t>:</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تتلخص هذه التجربة في ان الباحث يختار جماعة موجودة اصلا في شكل مجموعة، كفصل دراسي أو عمال مصانع او غير ذلك، ثم يقدم المتغير التجريبي لأفراد هذه الجماعة، ويختار جماعة أخرى موجودة أصلا في شكل مجموعة بنفس الطريقة السابقة، ثم يعرض أفراد المجموعتين للقياس، ويقارن المتوسطين الحسابيين لقيم أفراد المجموعتين، ويفسر الاختلافات بينهما بانها راجعة لأثر المتغير التجريبي الذي تعرض له أفراد احدى المجموعتين.</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وعلى الرغم من ذلك فإن هذه التصميمات تتميز بانها توفر الكثير من الوقت والجهد والامكانيات للباحثين، حيث تتسم بسرعة وسهولة تنفيذها، ما يجعل العديد من الباحثين يتجهون لاستخدامها خاصة في مجال الدراسات التربوية والنفسية والإعلامية.</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0931408-5870-007C-AD2A-74FE23DDA122}"/>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6B09575C-B7C2-009C-2FA0-E367E9449D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EE8D90C-A0AE-87AB-464C-EBF864C6B41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27A49F9C-CA4B-DA24-1F33-064EF563DBD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A24C325D-1FB8-F1BD-007B-AEF279C77D9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43DF080-A4DD-B2E0-7EF9-8D6D76F0410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84712416"/>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47261-957E-DB34-2166-B9E7917CD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EDF9FB-CA4A-F0EE-9C28-3A1677DB0A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555859-2F98-B678-447A-D3D0884852B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226F674-E284-E1F7-B81E-FC15C2F94ED4}"/>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346E77B-1D9D-17D6-7DB2-AB43A653093A}"/>
              </a:ext>
            </a:extLst>
          </p:cNvPr>
          <p:cNvSpPr txBox="1"/>
          <p:nvPr/>
        </p:nvSpPr>
        <p:spPr>
          <a:xfrm>
            <a:off x="1330508" y="1382961"/>
            <a:ext cx="9121787" cy="5170646"/>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ب– التصميمات التجريبية</a:t>
            </a:r>
          </a:p>
          <a:p>
            <a:pPr algn="just" rtl="1"/>
            <a:r>
              <a:rPr kumimoji="0" lang="ar-EG" altLang="en-US" sz="2200" i="0" u="none" strike="noStrike" cap="none" normalizeH="0" baseline="0" dirty="0">
                <a:ln>
                  <a:noFill/>
                </a:ln>
                <a:effectLst/>
                <a:latin typeface="Arial" panose="020B0604020202020204" pitchFamily="34" charset="0"/>
                <a:cs typeface="+mj-cs"/>
              </a:rPr>
              <a:t>وهي التجارب التي يقوم بها الباحثين للوصول إلى إجابات على تساؤلاتهم البحثية، والتأكد من صدق فروضهم، والتعرف على العلاقات بين المتغيرات المستقلة والتابعة، وتأخذ هذه التصميمات عدة أنواع، من أهمها:</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 – التجربة القبلية البعدية لمجموعتين تجريبية وضابطة</a:t>
            </a:r>
            <a:r>
              <a:rPr kumimoji="0" lang="ar-EG" altLang="en-US" sz="2200" i="0" u="none" strike="noStrike" cap="none" normalizeH="0" baseline="0" dirty="0">
                <a:ln>
                  <a:noFill/>
                </a:ln>
                <a:effectLst/>
                <a:latin typeface="Arial" panose="020B0604020202020204" pitchFamily="34" charset="0"/>
                <a:cs typeface="+mj-cs"/>
              </a:rPr>
              <a:t>:</a:t>
            </a:r>
          </a:p>
          <a:p>
            <a:pPr algn="just" rtl="1"/>
            <a:r>
              <a:rPr kumimoji="0" lang="ar-EG" altLang="en-US" sz="2200" i="0" u="none" strike="noStrike" cap="none" normalizeH="0" baseline="0" dirty="0">
                <a:ln>
                  <a:noFill/>
                </a:ln>
                <a:effectLst/>
                <a:latin typeface="Arial" panose="020B0604020202020204" pitchFamily="34" charset="0"/>
                <a:cs typeface="+mj-cs"/>
              </a:rPr>
              <a:t>في هذا النوع من التصميمات التجريبية يقوم الباحث باختيار مجموعتين وفقا لشروط المضاهاة والعشوائية التي تم التعرض لها في موضع سابق، ثم يقوم بعد ذلك بالقياس القبلي - وفقا لأهداف البحث – للمجموعتين، ويقوم برصد وتسجيل نتائج هذا القياس، وعلى أثر ذلك يقوم بتعريض المجموعة التجريبية فقط للمتغير المستقل أو التجريبي، ثم يجري الاختبار البعدي للمجموعتين التجريبية والضابطة، للتعرف على تأثير المتغير التجريبي، والاختلاف في ناتج القياسين القبلي والبعدي للمجموعة الضابطة يعود إلى مجموعة العوامل أو المتغيرات العارضة، وكذلك إلى تأثير القياس نفسه، اما الاختلاف في نتائج القياسين القبلي والبعدي للمجموعة التجريبية فهو يعود إلى تأثير كل من: القياس والعوامل العارضة، والمتغير التجريبي، وهكذا يبقى امامنا فقط ان نقيس الاختلاف الحاصل بين المجموعتين الضابطة والتجريبية لنتعرف على أثر المتغير التجريبي.</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48ED74E-AE9D-B33A-0338-49A8ED1E8D86}"/>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ABD7EC9-4FD8-5421-79E3-310C56EA24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9A7D8184-F876-F21E-A737-D63A2C6E9F3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D11D4499-20CD-E2ED-630B-E2E2F24FC27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5C4A04EB-FD15-7A45-072F-AC0C69F14D5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CD082BBD-026A-47E0-521E-E0F5CD2395E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19501999"/>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8455B-DE4B-D09B-7C0F-638EE378DF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5E9A21-2CF4-11FA-5CD7-4980AF81D3B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209B1E4-6BB0-EA52-C368-1C2F724E59A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177D2A6-471F-8632-D335-31AF91B39A0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7E0603D-1121-ABCB-7045-DC98248EC9A0}"/>
              </a:ext>
            </a:extLst>
          </p:cNvPr>
          <p:cNvSpPr txBox="1"/>
          <p:nvPr/>
        </p:nvSpPr>
        <p:spPr>
          <a:xfrm>
            <a:off x="1330508" y="1382961"/>
            <a:ext cx="9121787" cy="3816429"/>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2– مجموعة تجريبية ومجموعتان ضابطتان:</a:t>
            </a:r>
          </a:p>
          <a:p>
            <a:pPr algn="just" rtl="1"/>
            <a:r>
              <a:rPr kumimoji="0" lang="ar-EG" altLang="en-US" sz="2200" i="0" u="none" strike="noStrike" cap="none" normalizeH="0" baseline="0" dirty="0">
                <a:ln>
                  <a:noFill/>
                </a:ln>
                <a:effectLst/>
                <a:latin typeface="Arial" panose="020B0604020202020204" pitchFamily="34" charset="0"/>
                <a:cs typeface="+mj-cs"/>
              </a:rPr>
              <a:t>الاختلاف الرئيسي بين هذا النوع والنوع السابق هو إضافة مجموعة ضابطة ثانية غير المجموعة الأولى، وبالتالي يصير امامنا مجموعة واحدة يتم اخضاعها للتجربة، ومجموعتان ضابطتان، مع ملاحظة ان المجموعة الضابطة الثانية لا تخضع للقياس القبلي، ويتم فقط تعريض المجموعة التجريبية للمتغير التجريبي،  وبعد ذلك يتم اخضاع المجموعتين الضابطتين للقياس، الأولى التي خضعت للقياس القبلي، والثانية التي لم تخضع للقياس القبلي، وعلى الرغم من عدم وجود قياس قبلي للمجموعة الثانية إلا انه يتم وضع نتيجة تقديرية لما سينتج عنه القياس لو خضعت له بالفعل، وبالإمكان الاسترشاد في ذلك من خلال متوسط القياس الذي تم الحصول عليه للمجموعتين التجريبية والضابطة الأولى قبل إجراء التجربة، وذلك تأسيسا على ان المجموعات الثلاث تتسم بالتشابه الكبير والتماثل فيما بينها، وانها اخضعت لقاعدتي المضاهاة والعشوائية.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 </a:t>
            </a:r>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2BB38BE-61D5-FEE5-2C79-062E22D1B02D}"/>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34680F8-120A-287D-F2FD-8703009D0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AE465861-816C-57A9-DDDF-91485E2C95E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DBADE652-842F-ACEE-CD25-82A00086425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9196FA8-D508-F165-B80F-C19B89DBDBE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17DC4D-C3F8-D440-8FA7-3D7242E96B3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85729321"/>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741B5-092D-4E99-7339-1F2772D0F0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87CD4B-231A-DF41-19DD-A30FE74AECE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6692767-84E5-4487-3E2E-4D86AF735B8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33E4E7-C958-31AD-BFF3-F8617B03FA09}"/>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86E8359-6B64-7DAA-261E-38217ACE2CB9}"/>
              </a:ext>
            </a:extLst>
          </p:cNvPr>
          <p:cNvSpPr txBox="1"/>
          <p:nvPr/>
        </p:nvSpPr>
        <p:spPr>
          <a:xfrm>
            <a:off x="1330508" y="1382961"/>
            <a:ext cx="9121787" cy="4154984"/>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  3 – مجموعة تجريبية وثلاث مجموعات ضابطة:</a:t>
            </a:r>
          </a:p>
          <a:p>
            <a:pPr algn="just" rtl="1"/>
            <a:r>
              <a:rPr kumimoji="0" lang="ar-EG" altLang="en-US" sz="2200" i="0" u="none" strike="noStrike" cap="none" normalizeH="0" baseline="0" dirty="0">
                <a:ln>
                  <a:noFill/>
                </a:ln>
                <a:effectLst/>
                <a:latin typeface="Arial" panose="020B0604020202020204" pitchFamily="34" charset="0"/>
                <a:cs typeface="+mj-cs"/>
              </a:rPr>
              <a:t>لا يختلف هذا النوع كثيرا عن النوع السابق، إلا من حيث زيادة مجموعة أخرى للمجموعات الضابطة لتصبح ثلاث مجموعات بدلا من مجموعتين، وكل ذلك بغية التعرف على تأثير العوامل العارضة، وبالتالي محاولة تحييدها واستبعادها.</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4– تجربة المجموعات الأربع:</a:t>
            </a:r>
          </a:p>
          <a:p>
            <a:pPr algn="just" rtl="1"/>
            <a:r>
              <a:rPr kumimoji="0" lang="ar-EG" altLang="en-US" sz="2200" i="0" u="none" strike="noStrike" cap="none" normalizeH="0" baseline="0" dirty="0">
                <a:ln>
                  <a:noFill/>
                </a:ln>
                <a:effectLst/>
                <a:latin typeface="Arial" panose="020B0604020202020204" pitchFamily="34" charset="0"/>
                <a:cs typeface="+mj-cs"/>
              </a:rPr>
              <a:t>يقوم الباحث في هذا النوع باختيار اربع مجموعات متساوية العدد فيما بينها،  ويتم توزيع الأفراد على المجموعات بطريقة عشوائية، ثم يقسم المجموعات إلى مجموعتين تجريبيتين، ومجموعتين ضابطتين، ويخضع الباحث مجموعتين أحدهما تجريبية، والأخرى ضابطة لعملية القياس القبلي، ثم يعرض المجموعتين التجريبيتين للمتغير التجريبي، ويتم بعد ذلك قياس المتغير التابع بين المجموعات الأربع، ومن ثم رصد الفروقات بين متوسطات المجموعات، وهو ما يقود إلى التعرف على أثر المتغير التجريبي.</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B9B1B138-271B-E2C9-98D3-316C3CFEEA10}"/>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400182B-76A7-25D0-D623-A058655C59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5F1E1F71-EBAD-0A8B-76F6-E51CE6D36C2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BB07B5F1-263D-9373-1A50-C7C6968AC5F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2903E64-5515-6BC5-2DAB-4799393F5B3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AF44178-1D36-CE26-99A5-CD514A1671E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0016485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A141A-6668-5227-F011-4489043975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7920E5-53F3-A836-6B94-BB5900B73C9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E90146-DE10-D91F-1C11-4125D130613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23266F0-6EA3-3323-34E4-09E7B6D60AF3}"/>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3CE1F9F-B28E-82E0-3757-CE3AB7B76298}"/>
              </a:ext>
            </a:extLst>
          </p:cNvPr>
          <p:cNvSpPr txBox="1"/>
          <p:nvPr/>
        </p:nvSpPr>
        <p:spPr>
          <a:xfrm>
            <a:off x="1330508" y="1382961"/>
            <a:ext cx="9121787" cy="4832092"/>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5– مجموعة تجريبية وأخرى ضابطة: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يختلف هذا النوع من التجارب عن تجربة المجموعتين والقياس البعدي التي سبق التعرض لها في التصميمات شبه التجريبية، في انه في الحالة السابقة "تجربة المجموعتين والقياس البعدي" يقوم الباحث باختيار مجموعتين كما هما موجودتان في الواقع مسبقا قبل التخطيط لإجراء التجربة، وان المقارنة تمت بعد تعرض احداها للمتغير التجريبي دون تدخل من الباحث لعزل المتغيرات التي قد تؤثر على النتائج، اما في النوع الحالي "مجموعة تجريبية واخري ضابطة" فإن الباحث لا يقوم باختيار مجموعتين موجودتين في الحالة الطبيعية كما هي في الواقع، بل يقوم باختيار مجموعة من الأشخاص يوزعهم عشوائيا على مجموعتين، حيث تتضمن عملية التوزيع العشوائي عزل وتحييد بعض العوامل التي قد تؤثر على القياس، ويقوم بعد ذلك بتعريض المجموعة التجريبية للمتغير التجريبي. وهكذا فإن زيادة عدد المجموعات الضابطة واخضاعها لقاعدتي المضاهاة والتوزيع العشوائي وتكرار التجربة وضبط المتغيرات وتحييد العوامل العارضة،  جميعها عوامل تساعد في ضبط التجربة والحصول على نتائج أكثر وضوحا، من خلال قياس جميع العوامل والمتغيرات التي تقود في النهاية إلى التعرف على أثر المتغير التجريبي بصورة اكثر دقة وثبات.</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B777D19A-247E-CE5B-01C9-924A80B4DD31}"/>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D18B535-74FF-331B-9146-630D45A8BF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4D7D39DC-E1EF-D2CA-55C1-102256FA3D1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2048ABE4-9E0C-3612-EE93-ACDC16EC416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4183956C-B000-9AD9-2985-40B423485FA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01E2E7DF-886D-7FCC-43A0-372A9FFCD75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0127049"/>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3C269-5944-3E15-FBF3-5034FE0716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955537-2F29-CACC-2352-769522EDD2F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BD31C62-5ABB-D5D0-457A-B7338EC1F91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C021461-4F39-42CC-4BAF-01D9B859277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8E424FD-3312-3ABB-8A1F-0850B67D7810}"/>
              </a:ext>
            </a:extLst>
          </p:cNvPr>
          <p:cNvSpPr txBox="1"/>
          <p:nvPr/>
        </p:nvSpPr>
        <p:spPr>
          <a:xfrm>
            <a:off x="1330508" y="1382961"/>
            <a:ext cx="9121787" cy="3477875"/>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المنهج التجريبي والدراسات الإعلامية:</a:t>
            </a:r>
          </a:p>
          <a:p>
            <a:pPr algn="just" rtl="1"/>
            <a:r>
              <a:rPr kumimoji="0" lang="ar-EG" altLang="en-US" sz="2200" i="0" u="none" strike="noStrike" cap="none" normalizeH="0" baseline="0" dirty="0">
                <a:ln>
                  <a:noFill/>
                </a:ln>
                <a:effectLst/>
                <a:latin typeface="Arial" panose="020B0604020202020204" pitchFamily="34" charset="0"/>
                <a:cs typeface="+mj-cs"/>
              </a:rPr>
              <a:t>على الرغم من التقدم الهائل الذي احرزته العلوم التطبيقية من خلال استخدام التجربة، إلا ان استخدام هذا المنهج في العلوم الانسانية والاجتماعية عموما لايزال يسير بخطوات بطيئة، مع اعترافنا بالمحاولات المهمة لاستخدام هذا المنهج في الدراسات التربوية والنفسية، حيث يسعى اساتذة التربية وعلم النفس إلى وضع بعض التصميمات التي من شانها ان تزيد من درجة التحكم في بعض العوامل المتعلقة بالتجريب.</a:t>
            </a:r>
          </a:p>
          <a:p>
            <a:pPr algn="just" rtl="1"/>
            <a:r>
              <a:rPr kumimoji="0" lang="ar-EG" altLang="en-US" sz="2200" i="0" u="none" strike="noStrike" cap="none" normalizeH="0" baseline="0" dirty="0">
                <a:ln>
                  <a:noFill/>
                </a:ln>
                <a:effectLst/>
                <a:latin typeface="Arial" panose="020B0604020202020204" pitchFamily="34" charset="0"/>
                <a:cs typeface="+mj-cs"/>
              </a:rPr>
              <a:t>أما فيما يتعلق بالدراسات الإعلامية فإنه يمكن القول ان هناك احجاما كبيرا في استخدام التصميمات التجريبية أو شبه التجريبية من قبل الباحثين، خاصة في مجال الدراسات الإعلامية العربية، ولعل مرد ذلك يعود إلى الصعوبات البالغة التي تحيط باستخدام هذا المنهج، حيث يمكن رصد العديد من الملاحظات المتعلقة باستخدام المنهج التجريبي في مجال دراسات الإعلام والاتصال، وذلك كالتالي:</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B7BA8A85-638D-42DA-1755-76EA795F698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1112BA7-EE46-E967-BA77-136E00C8C3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73BDB3B5-5653-0B30-BC5C-95770251DB1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9DADEDA5-22B7-6FFB-D05E-316739CFB15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3AB02C95-6F87-FF85-C53D-92C8BF7655C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512CEB62-DEB6-5199-921B-A182812422F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567103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93E15-14DF-F7CC-4503-4236DA50C5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D74539-3E6F-1C9A-A320-264D7C55239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BC0560-782B-C317-609D-9C436D825691}"/>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0944159-9930-D287-68CC-FA534619D694}"/>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9B90C5F-59F4-27FC-4ECD-07B15F2303D1}"/>
              </a:ext>
            </a:extLst>
          </p:cNvPr>
          <p:cNvSpPr txBox="1"/>
          <p:nvPr/>
        </p:nvSpPr>
        <p:spPr>
          <a:xfrm>
            <a:off x="1330508" y="1382961"/>
            <a:ext cx="9121787" cy="3816429"/>
          </a:xfrm>
          <a:prstGeom prst="rect">
            <a:avLst/>
          </a:prstGeom>
          <a:noFill/>
        </p:spPr>
        <p:txBody>
          <a:bodyPr wrap="square" rtlCol="0">
            <a:spAutoFit/>
          </a:bodyPr>
          <a:lstStyle/>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 – ان قياس تأثير التعرض لبرامج إذاعية أو تلفزيونية أو صحف معينة يظل امرا تواجهه الكثير من الصعوبات، فإذا افترضنا ان الباحث يريد قياس تأثير التعرض للبرامج السياسية في التلفزيون على المشاركة في العملية الانتخابية،  وقام باختيار مجموعات ضابطة وأخرى تجريبية، ثم عرض المجموعة التجريبية لعدد من البرامج السياسية التي تتضمن بيانات ومعلومات حول المشاركة في الانتخابات، وقام بكل القياسات القبلية والبعدية لكافة المجموعات، فإن وجود اتجاه ايجابي لدى المجموعة التجريبية نحو المشاركة في الانتخابات لا يمكن رده بالضرورة إلى تعرضهم للبرامج المذكورة فقط، فمن المحتمل وجود الكثير من</a:t>
            </a:r>
          </a:p>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العوامل الأخرى التي ساهمت في تشكل ذلك الاتجاه، رغم محاولة الباحث ضبط كافة العوامل والالتزام بقاعدة المضاهاة والعشوائية، ومن ذلك وجود مواقف وتجارب وخبرات سابقة للمبحوثين، وتأثير الرفاق والزملاء والأصدقاء والأسرة، والقراءات الشخصية، وغيرها من العوامل التي تتدخل في تشكيل رأي المبحوث،  والتي يكون من الصعب على الباحث عزلها مهما اتخذ من احتياطات واجراءات.</a:t>
            </a:r>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490B8D3-62EE-98F0-C4D3-0E06170E54D9}"/>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40F26EE-9715-C442-17B1-A376847F76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9FBF5C92-8A7A-FAF0-22C0-F3B9CD3AB3C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9D55864A-2AE4-9EDA-D56C-01F24CEEDF6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2E2B61FD-3F4F-EB63-6D16-FF337A1C380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D3D8EBAE-8AC3-A078-290D-13CD69E780B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66941816"/>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A2D53-0A31-87CF-18C5-C6CE4D15F4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93CF31-5B5A-0621-2BE4-13408F83EC2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D4F669-2317-39BB-0030-548C9A4189FB}"/>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59883E2-7A26-A20D-ABEE-FF33F29C29E6}"/>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87D7508-D823-23ED-B196-27A4B810AC1E}"/>
              </a:ext>
            </a:extLst>
          </p:cNvPr>
          <p:cNvSpPr txBox="1"/>
          <p:nvPr/>
        </p:nvSpPr>
        <p:spPr>
          <a:xfrm>
            <a:off x="1330508" y="1382961"/>
            <a:ext cx="9121787" cy="3477875"/>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4- ان عملية عزل وتحييد وضبط كافة العوامل والمتغيرات التي قد تؤثر في اتجاهات المجموعة أو المجموعات التجريبية في الدراسات الإعلامية تزداد تعقدا وصعوبة في ظل الظروف الإعلامية الراهنة في هذا العصر، حيث يكون الانسان محاطا بالأف الرسائل الإعلامية اليومية من مختلف الوسائل الجماهيرية، وفي مختلف الموضوعات، وبشتى الأساليب، وفي كل الأوقات، وبسرعة فائقة، مما يجعل الفرد يعيش تحت ضغط قوي لتلك الوسائل، يصعب التخلص منه والحد من تأثيره عليه، وبالتالي فإن كافة الاجراءات الاحترازية كالضبط والعزل والتحييد التي يلجأ إليها الباحث ستكون غير كافية لمنع تدخل تأثير العوامل المطلوب استبعادها.</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5 – إنه على الرغم من الصعوبة البالغة في استخدام المنهج التجريبي في الدراسات الإعلامية إلا انه يمكن الاستعاضة عن ذلك باللجوء إلى الدراسات شبه التجريبية، والتركيز على دراسة العلاقات الارتباطية بين الظواهر المختلفة في مجال الاتصال والاعلام.</a:t>
            </a:r>
          </a:p>
        </p:txBody>
      </p:sp>
      <p:sp>
        <p:nvSpPr>
          <p:cNvPr id="2" name="TextBox 1">
            <a:extLst>
              <a:ext uri="{FF2B5EF4-FFF2-40B4-BE49-F238E27FC236}">
                <a16:creationId xmlns:a16="http://schemas.microsoft.com/office/drawing/2014/main" id="{3C299A85-34CB-5F74-65D3-2D685BA73479}"/>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0F119BE-F4E8-B064-A731-D89BEBB09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233D8E1-8670-714E-592A-384645E46D1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51ED4E7D-AD33-FF9F-5EE9-FE0C98239B5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A2285CF-2B1E-36E7-DA7C-D088CF47D7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8D19B25F-7F26-B69F-7E9D-6DCC5AEAE80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7716605"/>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2AFE1-3D6B-0CD9-727B-9AC6FA6E72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F205D4-73B3-8F05-65BA-47D9E27A995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4EFEF7F-8FAB-6191-5258-69CB5B2424B1}"/>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53C7B9-4318-5949-0B93-CC142BCD5CB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D71EE-A1E4-9600-0FF6-60F4ADC8B5ED}"/>
              </a:ext>
            </a:extLst>
          </p:cNvPr>
          <p:cNvSpPr txBox="1"/>
          <p:nvPr/>
        </p:nvSpPr>
        <p:spPr>
          <a:xfrm>
            <a:off x="1330508" y="1382961"/>
            <a:ext cx="9121787" cy="2800767"/>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6– مع اعترافنا بصعوبة استخدام المنهج التجريبي بضوابطه الصارمة في مجال الدراسات الإعلامية، إلا إنني ومع كل ذلك لست مع الرأي القائل بالاستبعاد التام لاستخدام هذا المنهج في حقل الاتصال والإعلام، إذ لا مناص من ان يتجه الباحثون في هذا المجال نحو استخدام هذا المنهج مع محاولة الالتزام ما أمكن ذلك بكافة ضوابطه وخطواته، وهو امرا يتطلب جهودا كبيرة وحثيثة، ومحاولات دائبة ومستمرة وجادة، ونشاطا ذهنيا، حيث من الممكن ان يقود كل ذلك مع مرور الزمن إلى خلق تراكم معرفي ومنهجي، من شانه ان يساهم في تأسيس تصميمات ومواقف وأساليب علمية جديدة، تجعل من الممكن توظيف واستخدام المنهج التجريبي مستقبلا في الدراسات الإعلامية بصرامة وانضباطية، من الممكن ان تقترب من صرامة وانضباطية استخدامه المعملي.</a:t>
            </a:r>
          </a:p>
        </p:txBody>
      </p:sp>
      <p:sp>
        <p:nvSpPr>
          <p:cNvPr id="2" name="TextBox 1">
            <a:extLst>
              <a:ext uri="{FF2B5EF4-FFF2-40B4-BE49-F238E27FC236}">
                <a16:creationId xmlns:a16="http://schemas.microsoft.com/office/drawing/2014/main" id="{93A4AE3C-4C1D-FABE-5E08-3BD828F8ED1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D5D18F0-DB1C-C649-53AF-B82381D8FF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33A5DC1-902A-59CC-F7BA-9A8E9A7ED03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54ACD07-4828-CE96-04A5-36BE7957939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C59A4C9-9CD8-44A9-E177-DF9F05F616C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B99DFD78-EFDE-0252-70B9-B5A319A370A1}"/>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65344421"/>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AA31F-5A50-0B28-B347-71A63EE71C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7CB4EB-980E-A03B-8BFA-1EE217E69FF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909F23-B297-F531-938D-A83163787D7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5337C7D-F855-8D4B-C35A-EF4B9D4FA22C}"/>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11511F9-7DAB-9F64-25FE-78B659B5A499}"/>
              </a:ext>
            </a:extLst>
          </p:cNvPr>
          <p:cNvSpPr txBox="1"/>
          <p:nvPr/>
        </p:nvSpPr>
        <p:spPr>
          <a:xfrm>
            <a:off x="1330508" y="1382961"/>
            <a:ext cx="9121787" cy="4154984"/>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ويرى الدكتور محمد عبدالحميد ان استخدام المنهج التجريبي في الدراسات الإعلامية يرتبط بالكثير من المحاذير، وبصفة خاصة في دراسة جمهور المتلقين على اختلاف فئاتهم، وذلك للأسباب التالية: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1– عدم اتفاق عملية التجريب في الكثير من الحالات مع طبيعة جمهور المتلقين الذي يتميز بالضخامة والتشتت والتباين في السمات، فتحول ضخامة العدد والتشتت دون إمكانية الاختبار السليم للعينات، بحيث تصبح ممثلة لكل المجتمع، بالإضافة إلى ان التباين في السمات وبصفة خاصة في انماط السلوك الاتصالي، يحول دون تحقيق التماثل التام بين الجماعات المختارة للتجريب.</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2 – عدم إمكانية الضبط المحكم للعوامل التجريبية إلا لفترات محدودة يزول بعدها أثر الضبط، ويصعب بعد ذلك عزل التأثيرات الخارجية.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3 – صعوبة التماثل بين المناخ التجريبي والمناخ الطبيعي الذي يعيشه جمهور المتلقين، وصعوبة ضبط جميع العوامل والمؤثرات المكونة للمناخ أو البيئة المعملية او الصناعية.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4 – عدم إنسانية التجريب في بعض الحالات التي تستدعي العزل عن المناخ الطبيعي أو التعريض إلى مثيرات قد لا تتفق مع التقاليد او القيم الاجتماعية السائدة، مثل دراسات العنف والانحراف.</a:t>
            </a:r>
          </a:p>
        </p:txBody>
      </p:sp>
      <p:sp>
        <p:nvSpPr>
          <p:cNvPr id="2" name="TextBox 1">
            <a:extLst>
              <a:ext uri="{FF2B5EF4-FFF2-40B4-BE49-F238E27FC236}">
                <a16:creationId xmlns:a16="http://schemas.microsoft.com/office/drawing/2014/main" id="{8487E4E6-DC90-3EE8-E299-86F465203312}"/>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06507A7D-5014-BE76-8AED-57BDF87A14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C932A02-E3C8-45D8-8368-955EE9209DD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49A59A6B-8F65-7A66-0D9B-D90E4557BA5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7D32A1-7EC5-BEB3-6565-267D1CAC469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355B8C7B-78F9-37A0-F086-2EA91CA49B1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5960554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206287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المنهج الاستقرائي وأقسام الاستقراء وخطوات المنهج الاستقرائي ومميزات المنهج الاستقرائي وعيوبه ومقارنة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2475914" y="1811388"/>
            <a:ext cx="9228406" cy="3139321"/>
          </a:xfrm>
          <a:prstGeom prst="rect">
            <a:avLst/>
          </a:prstGeom>
        </p:spPr>
        <p:txBody>
          <a:bodyPr wrap="square">
            <a:spAutoFit/>
          </a:bodyPr>
          <a:lstStyle/>
          <a:p>
            <a:pPr lvl="0" algn="just" rtl="1">
              <a:lnSpc>
                <a:spcPct val="150000"/>
              </a:lnSpc>
              <a:defRPr/>
            </a:pPr>
            <a:r>
              <a:rPr lang="ar-EG" sz="2200" dirty="0">
                <a:solidFill>
                  <a:prstClr val="black"/>
                </a:solidFill>
                <a:cs typeface="Times New Roman" panose="02020603050405020304" pitchFamily="18" charset="0"/>
              </a:rPr>
              <a:t>في ضوء دراستك لمناهج البحث العلمي، اختار احد </a:t>
            </a:r>
            <a:r>
              <a:rPr lang="ar-EG" sz="2200">
                <a:solidFill>
                  <a:prstClr val="black"/>
                </a:solidFill>
                <a:cs typeface="Times New Roman" panose="02020603050405020304" pitchFamily="18" charset="0"/>
              </a:rPr>
              <a:t>البحوث العلمية في </a:t>
            </a:r>
            <a:r>
              <a:rPr lang="ar-EG" sz="2200" dirty="0">
                <a:solidFill>
                  <a:prstClr val="black"/>
                </a:solidFill>
                <a:cs typeface="Times New Roman" panose="02020603050405020304" pitchFamily="18" charset="0"/>
              </a:rPr>
              <a:t>تخصصك، ثم اعرض لأهداف ذلك البحث وأهميته، وكذا المنهج العلمي الذي اعتمد عليه الباحث في اجراء دراسته</a:t>
            </a:r>
            <a:r>
              <a:rPr lang="en-US" sz="2200" dirty="0">
                <a:solidFill>
                  <a:prstClr val="black"/>
                </a:solidFill>
                <a:cs typeface="Times New Roman" panose="02020603050405020304" pitchFamily="18" charset="0"/>
              </a:rPr>
              <a:t> </a:t>
            </a:r>
            <a:r>
              <a:rPr lang="ar-EG" sz="2200" dirty="0">
                <a:solidFill>
                  <a:prstClr val="black"/>
                </a:solidFill>
                <a:cs typeface="Times New Roman" panose="02020603050405020304" pitchFamily="18" charset="0"/>
              </a:rPr>
              <a:t> وذلك لأحد البحوث العلمية المنشورة ، على أن يتم عرض إجابتكم في شكل فيديو قصير تتراوح مدته من خمس الى عشر دقائق، ومرفقا به ملف </a:t>
            </a:r>
            <a:r>
              <a:rPr lang="en-US" sz="2200" dirty="0">
                <a:solidFill>
                  <a:prstClr val="black"/>
                </a:solidFill>
                <a:cs typeface="Times New Roman" panose="02020603050405020304" pitchFamily="18" charset="0"/>
              </a:rPr>
              <a:t>PDF </a:t>
            </a:r>
            <a:r>
              <a:rPr lang="ar-EG" sz="2200" dirty="0">
                <a:solidFill>
                  <a:prstClr val="black"/>
                </a:solidFill>
                <a:cs typeface="Times New Roman" panose="02020603050405020304" pitchFamily="18" charset="0"/>
              </a:rPr>
              <a:t>للإجابة المطلوبة.</a:t>
            </a:r>
          </a:p>
          <a:p>
            <a:pPr lvl="0" algn="just" rtl="1">
              <a:lnSpc>
                <a:spcPct val="150000"/>
              </a:lnSpc>
              <a:defRPr/>
            </a:pPr>
            <a:r>
              <a:rPr lang="ar-EG" sz="2200" dirty="0">
                <a:solidFill>
                  <a:srgbClr val="00B050"/>
                </a:solidFill>
                <a:cs typeface="Times New Roman" panose="02020603050405020304" pitchFamily="18" charset="0"/>
              </a:rPr>
              <a:t>مع أطيب التمنيات بالتوفيق،،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7961</TotalTime>
  <Words>6698</Words>
  <Application>Microsoft Office PowerPoint</Application>
  <PresentationFormat>Widescreen</PresentationFormat>
  <Paragraphs>316</Paragraphs>
  <Slides>55</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55</vt:i4>
      </vt:variant>
    </vt:vector>
  </HeadingPairs>
  <TitlesOfParts>
    <vt:vector size="63"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Ward</cp:lastModifiedBy>
  <cp:revision>266</cp:revision>
  <dcterms:created xsi:type="dcterms:W3CDTF">2023-04-29T09:08:00Z</dcterms:created>
  <dcterms:modified xsi:type="dcterms:W3CDTF">2026-10-02T11:21:43Z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