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584" r:id="rId9"/>
    <p:sldId id="559" r:id="rId10"/>
    <p:sldId id="585" r:id="rId11"/>
    <p:sldId id="601" r:id="rId12"/>
    <p:sldId id="271" r:id="rId13"/>
    <p:sldId id="554" r:id="rId14"/>
    <p:sldId id="500" r:id="rId15"/>
    <p:sldId id="602" r:id="rId16"/>
    <p:sldId id="586" r:id="rId17"/>
    <p:sldId id="587" r:id="rId18"/>
    <p:sldId id="609" r:id="rId19"/>
    <p:sldId id="588" r:id="rId20"/>
    <p:sldId id="603" r:id="rId21"/>
    <p:sldId id="507" r:id="rId22"/>
    <p:sldId id="509" r:id="rId23"/>
    <p:sldId id="508" r:id="rId24"/>
    <p:sldId id="604" r:id="rId25"/>
    <p:sldId id="590" r:id="rId26"/>
    <p:sldId id="605" r:id="rId27"/>
    <p:sldId id="591" r:id="rId28"/>
    <p:sldId id="606" r:id="rId29"/>
    <p:sldId id="592" r:id="rId30"/>
    <p:sldId id="607" r:id="rId31"/>
    <p:sldId id="568" r:id="rId32"/>
    <p:sldId id="569" r:id="rId33"/>
    <p:sldId id="595" r:id="rId34"/>
    <p:sldId id="596" r:id="rId35"/>
    <p:sldId id="597" r:id="rId36"/>
    <p:sldId id="598" r:id="rId37"/>
    <p:sldId id="608"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584"/>
            <p14:sldId id="559"/>
            <p14:sldId id="585"/>
            <p14:sldId id="601"/>
            <p14:sldId id="271"/>
            <p14:sldId id="554"/>
            <p14:sldId id="500"/>
            <p14:sldId id="602"/>
            <p14:sldId id="586"/>
            <p14:sldId id="587"/>
            <p14:sldId id="609"/>
            <p14:sldId id="588"/>
            <p14:sldId id="603"/>
            <p14:sldId id="507"/>
            <p14:sldId id="509"/>
            <p14:sldId id="508"/>
            <p14:sldId id="604"/>
            <p14:sldId id="590"/>
            <p14:sldId id="605"/>
            <p14:sldId id="591"/>
            <p14:sldId id="606"/>
            <p14:sldId id="592"/>
            <p14:sldId id="607"/>
            <p14:sldId id="568"/>
            <p14:sldId id="569"/>
            <p14:sldId id="595"/>
            <p14:sldId id="596"/>
            <p14:sldId id="597"/>
            <p14:sldId id="598"/>
            <p14:sldId id="608"/>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14/07/2025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14/07/2025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hyperlink" Target="https://about.ups.com/sg/en/home.html"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0.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www.streamlineplan.com/"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3.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hyperlink" Target="https://www.dhl.com/sa-en/home.html"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17.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everledger.io/" TargetMode="Externa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32.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	         استخدام التقنيات الحديثة في إدارة أنشطة التوزيع</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57524" y="47507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السادسة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28255" y="5264516"/>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044"/>
    </mc:Choice>
    <mc:Fallback xmlns="">
      <p:transition spd="slow" advTm="2304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69178" y="112696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2280" y="2203304"/>
            <a:ext cx="8417320" cy="3036152"/>
          </a:xfrm>
          <a:prstGeom prst="rect">
            <a:avLst/>
          </a:prstGeom>
          <a:noFill/>
        </p:spPr>
        <p:txBody>
          <a:bodyPr wrap="square" rtlCol="0">
            <a:spAutoFit/>
          </a:bodyPr>
          <a:lstStyle/>
          <a:p>
            <a:pPr algn="just" rtl="1">
              <a:lnSpc>
                <a:spcPct val="250000"/>
              </a:lnSpc>
            </a:pPr>
            <a:r>
              <a:rPr lang="ar-SY" sz="2000" dirty="0"/>
              <a:t>يشهد عالم التوزيع تحولًا جذريًا بفضل التقنيات الحديثة، حيث لم يعد نقل المنتجات عملية تقليدية، بل أصبح نظامًا ذكيًا يعتمد على تحليل البيانات والأنظمة الرقمية.</a:t>
            </a:r>
            <a:r>
              <a:rPr lang="en-US" sz="2000" dirty="0"/>
              <a:t> </a:t>
            </a:r>
            <a:r>
              <a:rPr lang="ar-SY" sz="2000" dirty="0"/>
              <a:t>تهدف هذه المحاضرة إلى تعريف الطلاب بمفاهيم التوزيع الذكي، وأبرز تقنياته مثل الذكاء الاصطناعي، وإنترنت الأشياء، و (</a:t>
            </a:r>
            <a:r>
              <a:rPr lang="en-US" sz="2000" dirty="0"/>
              <a:t>blockchain</a:t>
            </a:r>
            <a:r>
              <a:rPr lang="ar-SY" sz="2000" dirty="0"/>
              <a:t>)، مع تحليل فرصه وتحدياته في بيئات الأعمال المعاصرة.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6527"/>
    </mc:Choice>
    <mc:Fallback xmlns="">
      <p:transition spd="slow" advTm="865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9476" y="851568"/>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179750"/>
            <a:ext cx="8417320" cy="4921284"/>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فهم المفهوم الحديث للتوزيع الذكي والتطورات التي طرأت عليه نتيجة استخدام التقنيات الرقمية.</a:t>
            </a:r>
          </a:p>
          <a:p>
            <a:pPr marL="342900" indent="-342900" algn="just" rtl="1">
              <a:lnSpc>
                <a:spcPct val="200000"/>
              </a:lnSpc>
              <a:buFont typeface="Arial" panose="020B0604020202020204" pitchFamily="34" charset="0"/>
              <a:buChar char="•"/>
            </a:pPr>
            <a:r>
              <a:rPr lang="ar-SY" sz="2000" dirty="0"/>
              <a:t>تحليل دور الذكاء الاصطناعي وتحليل البيانات في تحسين كفاءة التوزيع، والتنبؤ بالطلب، وإدارة المخزون.</a:t>
            </a:r>
          </a:p>
          <a:p>
            <a:pPr marL="342900" indent="-342900" algn="just" rtl="1">
              <a:lnSpc>
                <a:spcPct val="200000"/>
              </a:lnSpc>
              <a:buFont typeface="Arial" panose="020B0604020202020204" pitchFamily="34" charset="0"/>
              <a:buChar char="•"/>
            </a:pPr>
            <a:r>
              <a:rPr lang="ar-SY" sz="2000" dirty="0"/>
              <a:t>تمييز تطبيقات إنترنت الأشياء والبلوك تشين في مراقبة وتتبع سلاسل الإمداد وتعزيز الشفافية التشغيلية.</a:t>
            </a:r>
          </a:p>
          <a:p>
            <a:pPr marL="342900" indent="-342900" algn="just" rtl="1">
              <a:lnSpc>
                <a:spcPct val="200000"/>
              </a:lnSpc>
              <a:buFont typeface="Arial" panose="020B0604020202020204" pitchFamily="34" charset="0"/>
              <a:buChar char="•"/>
            </a:pPr>
            <a:r>
              <a:rPr lang="ar-SY" sz="2000" dirty="0"/>
              <a:t>تقييم الفرص التي تتيحها تقنيات التوزيع الذكي، إلى جانب التحديات التقنية والتنظيمية المرتبطة بها.</a:t>
            </a:r>
          </a:p>
          <a:p>
            <a:pPr marL="342900" indent="-342900" algn="just" rtl="1">
              <a:lnSpc>
                <a:spcPct val="200000"/>
              </a:lnSpc>
              <a:buFont typeface="Arial" panose="020B0604020202020204" pitchFamily="34" charset="0"/>
              <a:buChar char="•"/>
            </a:pPr>
            <a:r>
              <a:rPr lang="ar-SY" sz="2000" dirty="0"/>
              <a:t>ربط المفاهيم النظرية بحالات واقعية من شركات عالمية تستخدم التوزيع الذكي كأداة تنافسية 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79427"/>
    </mc:Choice>
    <mc:Fallback xmlns="">
      <p:transition spd="slow" advTm="79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913966" y="990932"/>
            <a:ext cx="335380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التوزيع الذكي وتطوراته</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8516"/>
    </mc:Choice>
    <mc:Fallback xmlns="">
      <p:transition spd="slow" advTm="185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305794"/>
            <a:ext cx="4587191" cy="4659289"/>
          </a:xfrm>
          <a:prstGeom prst="rect">
            <a:avLst/>
          </a:prstGeom>
        </p:spPr>
        <p:txBody>
          <a:bodyPr wrap="square">
            <a:spAutoFit/>
          </a:bodyPr>
          <a:lstStyle/>
          <a:p>
            <a:pPr algn="just" rtl="1">
              <a:lnSpc>
                <a:spcPct val="150000"/>
              </a:lnSpc>
            </a:pPr>
            <a:r>
              <a:rPr lang="ar-SY" sz="2000" dirty="0"/>
              <a:t>مع التوسع في استخدام التقنيات الرقمية في سلاسل الإمداد، ظهر مفهوم التوزيع الذكي كأداة استراتيجية لتحسين الكفاءة التشغيلية والاستجابة الفورية لتغيرات السوق. لا يقتصر الأمر على نقل المنتجات فحسب، بل يشمل جمع البيانات وتحليلها لحظيًا لاتخاذ قرارات دقيقة ومرنة، بما يسهم في خفض التكاليف وتعزيز تجربة العميل. في هذا المحور، نتعرّف على أسس التوزيع الذكي، الفرق بينه وبين التوزيع التقليدي، المراحل التي مرّ بها، وأثره المباشر في رفع جودة الخدمة وسرعة الاستجابة.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7247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560" y="985567"/>
            <a:ext cx="667918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التوزيع الذكي </a:t>
            </a:r>
          </a:p>
        </p:txBody>
      </p:sp>
      <p:sp>
        <p:nvSpPr>
          <p:cNvPr id="48" name="TextBox 47"/>
          <p:cNvSpPr txBox="1"/>
          <p:nvPr/>
        </p:nvSpPr>
        <p:spPr>
          <a:xfrm>
            <a:off x="825500" y="1713471"/>
            <a:ext cx="10541000" cy="3490123"/>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التوزيع الذكي (</a:t>
            </a:r>
            <a:r>
              <a:rPr lang="en-US" sz="1800" b="1" dirty="0">
                <a:effectLst/>
                <a:latin typeface="Times New Roman" panose="02020603050405020304" pitchFamily="18" charset="0"/>
                <a:ea typeface="Times New Roman" panose="02020603050405020304" pitchFamily="18" charset="0"/>
              </a:rPr>
              <a:t>Smart Distribution</a:t>
            </a:r>
            <a:r>
              <a:rPr lang="ar-SY" sz="2000" dirty="0"/>
              <a:t>) هو نهج حديث لإدارة عمليات التوزيع واللوجستيات يعتمد على استخدام التقنيات الرقمية لتحسين الكفاءة، تقليل التكاليف، وتعزيز تجربة العميل.</a:t>
            </a:r>
          </a:p>
          <a:p>
            <a:pPr algn="just" rtl="1">
              <a:lnSpc>
                <a:spcPct val="200000"/>
              </a:lnSpc>
            </a:pPr>
            <a:r>
              <a:rPr lang="ar-SY" sz="2000" dirty="0"/>
              <a:t>يرتكز التوزيع الذكي على جمع البيانات لحظيًا من مختلف نقاط التوزيع (المخازن، وسائل النقل، المتاجر، إلخ)، وتحليلها لاتخاذ قرارات فورية وتنبؤية. ويُسهم هذا النهج في تقليل الهدر في الموارد، وتحقيق توازن دقيق بين العرض</a:t>
            </a:r>
          </a:p>
          <a:p>
            <a:pPr algn="just" rtl="1">
              <a:lnSpc>
                <a:spcPct val="200000"/>
              </a:lnSpc>
            </a:pPr>
            <a:r>
              <a:rPr lang="ar-SY" sz="2000" dirty="0"/>
              <a:t> والطلب من خلال الاستجابة المستمرة لتغيّرات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Smart Distribution | LinkedIn">
            <a:extLst>
              <a:ext uri="{FF2B5EF4-FFF2-40B4-BE49-F238E27FC236}">
                <a16:creationId xmlns:a16="http://schemas.microsoft.com/office/drawing/2014/main" id="{3912A294-90AE-4395-9657-A2DAAB9B9F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941" y="4053374"/>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138338"/>
    </mc:Choice>
    <mc:Fallback xmlns="">
      <p:transition advTm="1383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42890"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الفرق بين التوزيع التقليدي والذكي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922219"/>
            <a:ext cx="10730205" cy="3691523"/>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في التوزيع التقليدي، تعتمد الشركات على التخطيط المسبق والنقل الدوري للسلع دون التفاعل الفوري مع البيانات الميدانية.</a:t>
            </a:r>
          </a:p>
          <a:p>
            <a:pPr marL="231775" algn="just" rtl="1">
              <a:lnSpc>
                <a:spcPct val="200000"/>
              </a:lnSpc>
            </a:pPr>
            <a:r>
              <a:rPr lang="ar-SY" sz="2000" dirty="0">
                <a:latin typeface="Times New Roman" panose="02020603050405020304" pitchFamily="18" charset="0"/>
              </a:rPr>
              <a:t>أما في التوزيع الذكي، فهناك قدرة على التكيف السريع مع التغيرات في الطلب، وإعادة جدولة المسارات باستخدام تقنيات التنبؤ والتحليل الآني.</a:t>
            </a:r>
          </a:p>
          <a:p>
            <a:pPr marL="231775" algn="just" rtl="1">
              <a:lnSpc>
                <a:spcPct val="200000"/>
              </a:lnSpc>
            </a:pPr>
            <a:r>
              <a:rPr lang="ar-SY" sz="2000" dirty="0">
                <a:latin typeface="Times New Roman" panose="02020603050405020304" pitchFamily="18" charset="0"/>
              </a:rPr>
              <a:t>ويؤدي هذا التحول إلى رفع مستوى الكفاءة التشغيلية وتحقيق وفورات ملحوظة في الوقت والتكاليف.</a:t>
            </a:r>
          </a:p>
          <a:p>
            <a:pPr marL="231775" algn="just" rtl="1">
              <a:lnSpc>
                <a:spcPct val="200000"/>
              </a:lnSpc>
            </a:pPr>
            <a:r>
              <a:rPr lang="ar-SY" sz="2000" dirty="0">
                <a:latin typeface="Times New Roman" panose="02020603050405020304" pitchFamily="18" charset="0"/>
              </a:rPr>
              <a:t>كما يسهم في تحسين دقة التسليم وتقليل حالات النقص أو الفائض في نقاط البيع، </a:t>
            </a:r>
          </a:p>
          <a:p>
            <a:pPr marL="231775" algn="just" rtl="1">
              <a:lnSpc>
                <a:spcPct val="200000"/>
              </a:lnSpc>
            </a:pPr>
            <a:r>
              <a:rPr lang="ar-SY" sz="2000" dirty="0">
                <a:latin typeface="Times New Roman" panose="02020603050405020304" pitchFamily="18" charset="0"/>
              </a:rPr>
              <a:t>ما ينعكس إيجاباً على رضا العملاء.</a:t>
            </a:r>
            <a:endParaRPr lang="en-US" sz="2000" dirty="0">
              <a:latin typeface="Times New Roman" panose="02020603050405020304" pitchFamily="18" charset="0"/>
            </a:endParaRPr>
          </a:p>
        </p:txBody>
      </p:sp>
      <p:pic>
        <p:nvPicPr>
          <p:cNvPr id="2" name="Picture 1">
            <a:extLst>
              <a:ext uri="{FF2B5EF4-FFF2-40B4-BE49-F238E27FC236}">
                <a16:creationId xmlns:a16="http://schemas.microsoft.com/office/drawing/2014/main" id="{9C425554-35D6-4832-8F26-0728422FE792}"/>
              </a:ext>
            </a:extLst>
          </p:cNvPr>
          <p:cNvPicPr>
            <a:picLocks noChangeAspect="1"/>
          </p:cNvPicPr>
          <p:nvPr/>
        </p:nvPicPr>
        <p:blipFill>
          <a:blip r:embed="rId4"/>
          <a:stretch>
            <a:fillRect/>
          </a:stretch>
        </p:blipFill>
        <p:spPr>
          <a:xfrm>
            <a:off x="822033" y="4169436"/>
            <a:ext cx="3698382" cy="193548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46350"/>
    </mc:Choice>
    <mc:Fallback xmlns="">
      <p:transition advTm="2463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27B19023-C660-49CE-AC57-5644C0691E61}"/>
              </a:ext>
            </a:extLst>
          </p:cNvPr>
          <p:cNvGraphicFramePr>
            <a:graphicFrameLocks noGrp="1"/>
          </p:cNvGraphicFramePr>
          <p:nvPr>
            <p:extLst>
              <p:ext uri="{D42A27DB-BD31-4B8C-83A1-F6EECF244321}">
                <p14:modId xmlns:p14="http://schemas.microsoft.com/office/powerpoint/2010/main" val="3112501379"/>
              </p:ext>
            </p:extLst>
          </p:nvPr>
        </p:nvGraphicFramePr>
        <p:xfrm>
          <a:off x="838200" y="2341983"/>
          <a:ext cx="10515600" cy="3275044"/>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571224399"/>
                    </a:ext>
                  </a:extLst>
                </a:gridCol>
                <a:gridCol w="3505200">
                  <a:extLst>
                    <a:ext uri="{9D8B030D-6E8A-4147-A177-3AD203B41FA5}">
                      <a16:colId xmlns:a16="http://schemas.microsoft.com/office/drawing/2014/main" val="3123692211"/>
                    </a:ext>
                  </a:extLst>
                </a:gridCol>
                <a:gridCol w="3505200">
                  <a:extLst>
                    <a:ext uri="{9D8B030D-6E8A-4147-A177-3AD203B41FA5}">
                      <a16:colId xmlns:a16="http://schemas.microsoft.com/office/drawing/2014/main" val="1960202489"/>
                    </a:ext>
                  </a:extLst>
                </a:gridCol>
              </a:tblGrid>
              <a:tr h="818761">
                <a:tc>
                  <a:txBody>
                    <a:bodyPr/>
                    <a:lstStyle/>
                    <a:p>
                      <a:pPr marL="0" marR="0" algn="ctr" rtl="1">
                        <a:lnSpc>
                          <a:spcPct val="106000"/>
                        </a:lnSpc>
                        <a:spcBef>
                          <a:spcPts val="0"/>
                        </a:spcBef>
                        <a:spcAft>
                          <a:spcPts val="0"/>
                        </a:spcAft>
                      </a:pPr>
                      <a:r>
                        <a:rPr lang="ar-SA" sz="2000">
                          <a:effectLst/>
                        </a:rPr>
                        <a:t>العنصر</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التوزيع التقليدي</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التوزيع الذكي</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extLst>
                  <a:ext uri="{0D108BD9-81ED-4DB2-BD59-A6C34878D82A}">
                    <a16:rowId xmlns:a16="http://schemas.microsoft.com/office/drawing/2014/main" val="3845772408"/>
                  </a:ext>
                </a:extLst>
              </a:tr>
              <a:tr h="818761">
                <a:tc>
                  <a:txBody>
                    <a:bodyPr/>
                    <a:lstStyle/>
                    <a:p>
                      <a:pPr marL="0" marR="0" algn="ctr" rtl="1">
                        <a:lnSpc>
                          <a:spcPct val="106000"/>
                        </a:lnSpc>
                        <a:spcBef>
                          <a:spcPts val="0"/>
                        </a:spcBef>
                        <a:spcAft>
                          <a:spcPts val="0"/>
                        </a:spcAft>
                      </a:pPr>
                      <a:r>
                        <a:rPr lang="ar-SA" sz="2000">
                          <a:effectLst/>
                        </a:rPr>
                        <a:t>الأساس</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الجداول الثابتة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البيانات اللحظية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extLst>
                  <a:ext uri="{0D108BD9-81ED-4DB2-BD59-A6C34878D82A}">
                    <a16:rowId xmlns:a16="http://schemas.microsoft.com/office/drawing/2014/main" val="3310104988"/>
                  </a:ext>
                </a:extLst>
              </a:tr>
              <a:tr h="818761">
                <a:tc>
                  <a:txBody>
                    <a:bodyPr/>
                    <a:lstStyle/>
                    <a:p>
                      <a:pPr marL="0" marR="0" algn="ctr" rtl="1">
                        <a:lnSpc>
                          <a:spcPct val="106000"/>
                        </a:lnSpc>
                        <a:spcBef>
                          <a:spcPts val="0"/>
                        </a:spcBef>
                        <a:spcAft>
                          <a:spcPts val="0"/>
                        </a:spcAft>
                      </a:pPr>
                      <a:r>
                        <a:rPr lang="ar-SA" sz="2000">
                          <a:effectLst/>
                        </a:rPr>
                        <a:t>سرعة الاستجابة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بطيئة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a:effectLst/>
                        </a:rPr>
                        <a:t>فورية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extLst>
                  <a:ext uri="{0D108BD9-81ED-4DB2-BD59-A6C34878D82A}">
                    <a16:rowId xmlns:a16="http://schemas.microsoft.com/office/drawing/2014/main" val="1402729710"/>
                  </a:ext>
                </a:extLst>
              </a:tr>
              <a:tr h="818761">
                <a:tc>
                  <a:txBody>
                    <a:bodyPr/>
                    <a:lstStyle/>
                    <a:p>
                      <a:pPr marL="0" marR="0" algn="ctr" rtl="1">
                        <a:lnSpc>
                          <a:spcPct val="106000"/>
                        </a:lnSpc>
                        <a:spcBef>
                          <a:spcPts val="0"/>
                        </a:spcBef>
                        <a:spcAft>
                          <a:spcPts val="0"/>
                        </a:spcAft>
                      </a:pPr>
                      <a:r>
                        <a:rPr lang="ar-SA" sz="2000">
                          <a:effectLst/>
                        </a:rPr>
                        <a:t>القدرة التنبؤية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dirty="0">
                          <a:effectLst/>
                        </a:rPr>
                        <a:t>ضعيفة</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tc>
                  <a:txBody>
                    <a:bodyPr/>
                    <a:lstStyle/>
                    <a:p>
                      <a:pPr marL="0" marR="0" algn="ctr" rtl="1">
                        <a:lnSpc>
                          <a:spcPct val="106000"/>
                        </a:lnSpc>
                        <a:spcBef>
                          <a:spcPts val="0"/>
                        </a:spcBef>
                        <a:spcAft>
                          <a:spcPts val="0"/>
                        </a:spcAft>
                      </a:pPr>
                      <a:r>
                        <a:rPr lang="ar-SA" sz="2000" dirty="0">
                          <a:effectLst/>
                        </a:rPr>
                        <a:t>مدعومة بالذكاء الاصطناعي</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9525" marR="9525" marT="9525" marB="9525" anchor="ctr"/>
                </a:tc>
                <a:extLst>
                  <a:ext uri="{0D108BD9-81ED-4DB2-BD59-A6C34878D82A}">
                    <a16:rowId xmlns:a16="http://schemas.microsoft.com/office/drawing/2014/main" val="740798892"/>
                  </a:ext>
                </a:extLst>
              </a:tr>
            </a:tbl>
          </a:graphicData>
        </a:graphic>
      </p:graphicFrame>
    </p:spTree>
    <p:custDataLst>
      <p:tags r:id="rId1"/>
    </p:custDataLst>
    <p:extLst>
      <p:ext uri="{BB962C8B-B14F-4D97-AF65-F5344CB8AC3E}">
        <p14:creationId xmlns:p14="http://schemas.microsoft.com/office/powerpoint/2010/main" val="2247022049"/>
      </p:ext>
    </p:extLst>
  </p:cSld>
  <p:clrMapOvr>
    <a:masterClrMapping/>
  </p:clrMapOvr>
  <mc:AlternateContent xmlns:mc="http://schemas.openxmlformats.org/markup-compatibility/2006" xmlns:p14="http://schemas.microsoft.com/office/powerpoint/2010/main">
    <mc:Choice Requires="p14">
      <p:transition p14:dur="10" advTm="136846"/>
    </mc:Choice>
    <mc:Fallback xmlns="">
      <p:transition advTm="1368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تطور مفاهيم التوزيع الذكي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5546134"/>
          </a:xfrm>
          <a:prstGeom prst="rect">
            <a:avLst/>
          </a:prstGeom>
          <a:noFill/>
        </p:spPr>
        <p:txBody>
          <a:bodyPr wrap="square" rtlCol="0">
            <a:spAutoFit/>
          </a:bodyPr>
          <a:lstStyle/>
          <a:p>
            <a:pPr algn="just" rtl="1">
              <a:lnSpc>
                <a:spcPct val="200000"/>
              </a:lnSpc>
            </a:pPr>
            <a:r>
              <a:rPr lang="ar-SY" sz="2000" dirty="0"/>
              <a:t>شهد التوزيع الذكي تطورات كبيرة خلال العقد الأخير، مدعومة بثلاث مراحل تقنية:</a:t>
            </a:r>
          </a:p>
          <a:p>
            <a:pPr algn="just" rtl="1">
              <a:lnSpc>
                <a:spcPct val="200000"/>
              </a:lnSpc>
            </a:pPr>
            <a:r>
              <a:rPr lang="ar-SY" sz="2000" dirty="0"/>
              <a:t>1. </a:t>
            </a:r>
            <a:r>
              <a:rPr lang="ar-SY" sz="2000" b="1" dirty="0"/>
              <a:t>أتمتة العمليات </a:t>
            </a:r>
            <a:r>
              <a:rPr lang="ar-SY" sz="2000" dirty="0"/>
              <a:t>(</a:t>
            </a:r>
            <a:r>
              <a:rPr lang="en-US" sz="2000" dirty="0"/>
              <a:t>Automation</a:t>
            </a:r>
            <a:r>
              <a:rPr lang="ar-SY" sz="2000" dirty="0"/>
              <a:t>) كالفرز الآلي والتتبع الإلكتروني.</a:t>
            </a:r>
          </a:p>
          <a:p>
            <a:pPr algn="just" rtl="1">
              <a:lnSpc>
                <a:spcPct val="200000"/>
              </a:lnSpc>
            </a:pPr>
            <a:r>
              <a:rPr lang="ar-SY" sz="2000" dirty="0"/>
              <a:t>2.</a:t>
            </a:r>
            <a:r>
              <a:rPr lang="en-US" sz="2000" dirty="0"/>
              <a:t> </a:t>
            </a:r>
            <a:r>
              <a:rPr lang="ar-SY" sz="2000" b="1" dirty="0"/>
              <a:t>تكامل البيانات </a:t>
            </a:r>
            <a:r>
              <a:rPr lang="ar-SY" sz="2000" dirty="0"/>
              <a:t>(</a:t>
            </a:r>
            <a:r>
              <a:rPr lang="en-US" sz="2000" dirty="0"/>
              <a:t>Data Integration</a:t>
            </a:r>
            <a:r>
              <a:rPr lang="ar-SY" sz="2000" dirty="0"/>
              <a:t>)</a:t>
            </a:r>
            <a:r>
              <a:rPr lang="en-US" sz="2000" dirty="0"/>
              <a:t> </a:t>
            </a:r>
            <a:r>
              <a:rPr lang="ar-SY" sz="2000" dirty="0"/>
              <a:t>ربط أنظمة البيع، المخازن، والنقل.</a:t>
            </a:r>
          </a:p>
          <a:p>
            <a:pPr algn="just" rtl="1">
              <a:lnSpc>
                <a:spcPct val="200000"/>
              </a:lnSpc>
            </a:pPr>
            <a:r>
              <a:rPr lang="ar-SY" sz="2000" dirty="0"/>
              <a:t>3.</a:t>
            </a:r>
            <a:r>
              <a:rPr lang="en-US" sz="2000" dirty="0"/>
              <a:t> </a:t>
            </a:r>
            <a:r>
              <a:rPr lang="ar-SY" sz="2000" b="1" dirty="0"/>
              <a:t>التحول إلى نظم ذكية </a:t>
            </a:r>
            <a:r>
              <a:rPr lang="ar-SY" sz="2000" dirty="0"/>
              <a:t>(</a:t>
            </a:r>
            <a:r>
              <a:rPr lang="en-US" sz="2000" dirty="0"/>
              <a:t>Intelligent Systems</a:t>
            </a:r>
            <a:r>
              <a:rPr lang="ar-SY" sz="2000" dirty="0"/>
              <a:t>)</a:t>
            </a:r>
            <a:r>
              <a:rPr lang="en-US" sz="2000" dirty="0"/>
              <a:t> </a:t>
            </a:r>
            <a:r>
              <a:rPr lang="ar-SY" sz="2000" dirty="0"/>
              <a:t>باستخدام الذكاء الاصطناعي وانترنت الأشياء و (</a:t>
            </a:r>
            <a:r>
              <a:rPr lang="en-US" sz="2000" dirty="0"/>
              <a:t>Blockchain</a:t>
            </a:r>
            <a:r>
              <a:rPr lang="ar-SY" sz="2000" dirty="0"/>
              <a:t>)</a:t>
            </a:r>
            <a:endParaRPr lang="en-US" sz="2000" dirty="0"/>
          </a:p>
          <a:p>
            <a:pPr algn="just" rtl="1">
              <a:lnSpc>
                <a:spcPct val="200000"/>
              </a:lnSpc>
            </a:pPr>
            <a:r>
              <a:rPr lang="ar-SY" sz="2000" u="sng" dirty="0"/>
              <a:t>مثال: </a:t>
            </a:r>
            <a:r>
              <a:rPr lang="ar-SY" sz="2000" dirty="0"/>
              <a:t>طورت شركة (</a:t>
            </a:r>
            <a:r>
              <a:rPr lang="en-US" sz="2000" dirty="0"/>
              <a:t>UPS</a:t>
            </a:r>
            <a:r>
              <a:rPr lang="ar-SY" sz="2000" dirty="0"/>
              <a:t>) نظام (</a:t>
            </a:r>
            <a:r>
              <a:rPr lang="en-US" sz="2000" dirty="0"/>
              <a:t>ORION</a:t>
            </a:r>
            <a:r>
              <a:rPr lang="ar-SY" sz="2000" dirty="0"/>
              <a:t>) الذي يعتمد على الذكاء الاصطناعي لتحديد المسارات</a:t>
            </a:r>
          </a:p>
          <a:p>
            <a:pPr algn="just" rtl="1">
              <a:lnSpc>
                <a:spcPct val="200000"/>
              </a:lnSpc>
            </a:pPr>
            <a:r>
              <a:rPr lang="ar-SY" sz="2000" dirty="0"/>
              <a:t> المثلى لشاحناتها، ما وفر أكثر من 10 ملايين غالون من الوقود سنويًا.</a:t>
            </a:r>
          </a:p>
          <a:p>
            <a:pPr algn="just" rtl="1">
              <a:lnSpc>
                <a:spcPct val="200000"/>
              </a:lnSpc>
            </a:pPr>
            <a:r>
              <a:rPr lang="ar-SY" sz="2000" b="1" dirty="0"/>
              <a:t>الرابط الخاص بالشركة: </a:t>
            </a:r>
            <a:r>
              <a:rPr lang="en-US" sz="2000" b="1" dirty="0">
                <a:hlinkClick r:id="rId3"/>
              </a:rPr>
              <a:t>https://about.ups.com/sg/en/home.html</a:t>
            </a:r>
            <a:endParaRPr lang="ar-SY" sz="2000" b="1" dirty="0"/>
          </a:p>
          <a:p>
            <a:pPr algn="just" rtl="1">
              <a:lnSpc>
                <a:spcPct val="200000"/>
              </a:lnSpc>
            </a:pPr>
            <a:endParaRPr lang="ar-SY" sz="2000" i="1" dirty="0"/>
          </a:p>
          <a:p>
            <a:pPr algn="just" rtl="1">
              <a:lnSpc>
                <a:spcPct val="200000"/>
              </a:lnSpc>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Project ORION by UPS: A Game-Changer in Delivery Efficiency and Route  Safety – Safely">
            <a:extLst>
              <a:ext uri="{FF2B5EF4-FFF2-40B4-BE49-F238E27FC236}">
                <a16:creationId xmlns:a16="http://schemas.microsoft.com/office/drawing/2014/main" id="{4D172C6E-65E5-4DC2-9F7B-BD4925FEBB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5197" y="4134781"/>
            <a:ext cx="2038726" cy="20098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178353"/>
    </mc:Choice>
    <mc:Fallback xmlns="">
      <p:transition advTm="1783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24153" y="960742"/>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التوزيع الذكي في تجربة العميل</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90814" y="1160640"/>
            <a:ext cx="10541000" cy="4921284"/>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التوزيع الذكي لا يعزز فقط كفاءة العمليات، بل يرفع من رضا العميل من خلال:</a:t>
            </a:r>
          </a:p>
          <a:p>
            <a:pPr algn="just" rtl="1">
              <a:lnSpc>
                <a:spcPct val="200000"/>
              </a:lnSpc>
            </a:pPr>
            <a:r>
              <a:rPr lang="ar-SY" sz="2000" dirty="0"/>
              <a:t>• تسليم أسرع وأكثر دقة.</a:t>
            </a:r>
          </a:p>
          <a:p>
            <a:pPr algn="just" rtl="1">
              <a:lnSpc>
                <a:spcPct val="200000"/>
              </a:lnSpc>
            </a:pPr>
            <a:r>
              <a:rPr lang="ar-SY" sz="2000" dirty="0"/>
              <a:t>• تتبع مباشر للشحنات.</a:t>
            </a:r>
          </a:p>
          <a:p>
            <a:pPr algn="just" rtl="1">
              <a:lnSpc>
                <a:spcPct val="200000"/>
              </a:lnSpc>
            </a:pPr>
            <a:r>
              <a:rPr lang="ar-SY" sz="2000" dirty="0"/>
              <a:t>• التفاعل السريع مع المشكلات أو التأخيرات.</a:t>
            </a:r>
          </a:p>
          <a:p>
            <a:pPr algn="just" rtl="1">
              <a:lnSpc>
                <a:spcPct val="200000"/>
              </a:lnSpc>
            </a:pPr>
            <a:r>
              <a:rPr lang="ar-SY" sz="2000" dirty="0"/>
              <a:t>وبفضل التحليلات التنبؤية والتكامل بين الأنظمة، يمكن للشركات التعرّف على التوقعات السلوكية للعملاء مسبقًا، وتقديم حلول قبل ظهور المشكلات. كما يُسهم التوزيع الذكي في تعزيز الشفافية، حيث يشعر العميل بأنه في قلب العملية، من لحظة الشراء حتى الاستلام، مما يبني علاقة ثقة واستمرارية مع العلامة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What Is A Consumer In Marketing (Everything You Need To Know) | Medium">
            <a:extLst>
              <a:ext uri="{FF2B5EF4-FFF2-40B4-BE49-F238E27FC236}">
                <a16:creationId xmlns:a16="http://schemas.microsoft.com/office/drawing/2014/main" id="{FB1AC4E7-BC08-4A13-9B20-5D1452C7AB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2529528"/>
            <a:ext cx="3415283" cy="19223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28312681"/>
      </p:ext>
    </p:extLst>
  </p:cSld>
  <p:clrMapOvr>
    <a:masterClrMapping/>
  </p:clrMapOvr>
  <mc:AlternateContent xmlns:mc="http://schemas.openxmlformats.org/markup-compatibility/2006" xmlns:p14="http://schemas.microsoft.com/office/powerpoint/2010/main">
    <mc:Choice Requires="p14">
      <p:transition p14:dur="10" advTm="200894"/>
    </mc:Choice>
    <mc:Fallback xmlns="">
      <p:transition advTm="20089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560" y="639506"/>
            <a:ext cx="6889134" cy="129266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التوزيع المتمحور حول العميل</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Customer-Centric Distribution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b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b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90814" y="1160640"/>
            <a:ext cx="10541000" cy="4921284"/>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يشير هذا المفهوم إلى تصميم وتنفيذ استراتيجيات التوزيع انطلاقاً من احتياجات وتوقعات العميل، وليس فقط من منطلقات تشغيلية داخلية. ويركّز هذا النهج على تقديم خدمة مخصصة، مرنة، وسريعة، مع تمكين العميل من تتبّع الطلب والتفاعل في كل مرحلة من مراحل التوصيل.</a:t>
            </a:r>
          </a:p>
          <a:p>
            <a:pPr algn="just" rtl="1">
              <a:lnSpc>
                <a:spcPct val="200000"/>
              </a:lnSpc>
            </a:pPr>
            <a:r>
              <a:rPr lang="ar-SY" sz="2000" dirty="0"/>
              <a:t>يتطلب هذا النموذج جمع البيانات حول تفضيلات العملاء، وسلوكهم الشرائي، ومستوى رضاهم، واستخدامها لتحسين قرارات التوزيع. يُعتبر هذا التوجه عنصراً أساسياً في بناء تجربة عميل إيجابية ومستدامة، تعزّز الولاء والاحتفاظ بالعملاء.</a:t>
            </a:r>
          </a:p>
          <a:p>
            <a:pPr algn="just" rtl="1">
              <a:lnSpc>
                <a:spcPct val="200000"/>
              </a:lnSpc>
            </a:pPr>
            <a:r>
              <a:rPr lang="ar-SY" sz="2000" dirty="0"/>
              <a:t>وغالباً ما يتم دعم التوزيع المتمحور حول العميل عبر تقنيات مثل الذكاء الاصطناعي، </a:t>
            </a:r>
          </a:p>
          <a:p>
            <a:pPr algn="just" rtl="1">
              <a:lnSpc>
                <a:spcPct val="200000"/>
              </a:lnSpc>
            </a:pPr>
            <a:r>
              <a:rPr lang="ar-SY" sz="2000" dirty="0"/>
              <a:t>وإنترنت الأشياء، والمنصات الرقمية التفاعلية.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85585" y="639506"/>
            <a:ext cx="139326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AF43FC83-7FF9-4AA1-8DD8-31D654FD88FB}"/>
              </a:ext>
            </a:extLst>
          </p:cNvPr>
          <p:cNvPicPr>
            <a:picLocks noChangeAspect="1"/>
          </p:cNvPicPr>
          <p:nvPr/>
        </p:nvPicPr>
        <p:blipFill>
          <a:blip r:embed="rId4"/>
          <a:stretch>
            <a:fillRect/>
          </a:stretch>
        </p:blipFill>
        <p:spPr>
          <a:xfrm>
            <a:off x="820268" y="4618653"/>
            <a:ext cx="3313193" cy="1566456"/>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1265565715"/>
      </p:ext>
    </p:extLst>
  </p:cSld>
  <p:clrMapOvr>
    <a:masterClrMapping/>
  </p:clrMapOvr>
  <mc:AlternateContent xmlns:mc="http://schemas.openxmlformats.org/markup-compatibility/2006" xmlns:p14="http://schemas.microsoft.com/office/powerpoint/2010/main">
    <mc:Choice Requires="p14">
      <p:transition p14:dur="10" advTm="200894"/>
    </mc:Choice>
    <mc:Fallback xmlns="">
      <p:transition advTm="20089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08896" y="649819"/>
            <a:ext cx="4649030"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تقنيات الذكاء الاصطناعي وتحليل البيانات</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 في إدارة التوزيع</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147"/>
    </mc:Choice>
    <mc:Fallback xmlns="">
      <p:transition spd="slow" advTm="161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596996"/>
            <a:ext cx="5205083" cy="4313040"/>
          </a:xfrm>
          <a:prstGeom prst="rect">
            <a:avLst/>
          </a:prstGeom>
        </p:spPr>
        <p:txBody>
          <a:bodyPr wrap="square">
            <a:spAutoFit/>
          </a:bodyPr>
          <a:lstStyle/>
          <a:p>
            <a:pPr algn="just" rtl="1">
              <a:lnSpc>
                <a:spcPct val="200000"/>
              </a:lnSpc>
            </a:pPr>
            <a:r>
              <a:rPr lang="ar-SY" sz="2000" dirty="0"/>
              <a:t>في بيئة توزيع تتسم بالتعقيد وسرعة التغير، أصبح استخدام الذكاء الاصطناعي (</a:t>
            </a:r>
            <a:r>
              <a:rPr lang="en-US" sz="2000" dirty="0"/>
              <a:t>AI</a:t>
            </a:r>
            <a:r>
              <a:rPr lang="ar-SY" sz="2000" dirty="0"/>
              <a:t>)</a:t>
            </a:r>
            <a:r>
              <a:rPr lang="en-US" sz="2000" dirty="0"/>
              <a:t> </a:t>
            </a:r>
            <a:r>
              <a:rPr lang="ar-SY" sz="2000" dirty="0"/>
              <a:t>وتحليل البيانات (</a:t>
            </a:r>
            <a:r>
              <a:rPr lang="en-US" sz="2000" dirty="0"/>
              <a:t>Data Analytics</a:t>
            </a:r>
            <a:r>
              <a:rPr lang="ar-SY" sz="2000" dirty="0"/>
              <a:t>) ضرورة استراتيجية لتحسين الكفاءة واتخاذ قرارات دقيقة ومبنية على الواقع الفعلي. </a:t>
            </a:r>
          </a:p>
          <a:p>
            <a:pPr algn="just" rtl="1">
              <a:lnSpc>
                <a:spcPct val="200000"/>
              </a:lnSpc>
            </a:pPr>
            <a:r>
              <a:rPr lang="ar-SY" sz="2000" dirty="0"/>
              <a:t>توفر هذه التقنيات قدرة استثنائية على التنبؤ بالطلب، إدارة المخزون بشكل ديناميكي، تحسين مسارات التوزيع، ومراقبة الأداء لحظياً، مما يسهم في رفع جودة الخدمة وتقليل التكاليف.</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3648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4156" y="922012"/>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التنبؤ بالطلب باستخدام الذكاء الاصطناعي</a:t>
            </a:r>
          </a:p>
        </p:txBody>
      </p:sp>
      <p:sp>
        <p:nvSpPr>
          <p:cNvPr id="48" name="TextBox 47"/>
          <p:cNvSpPr txBox="1"/>
          <p:nvPr/>
        </p:nvSpPr>
        <p:spPr>
          <a:xfrm>
            <a:off x="689640" y="1790242"/>
            <a:ext cx="10541000" cy="4922951"/>
          </a:xfrm>
          <a:prstGeom prst="rect">
            <a:avLst/>
          </a:prstGeom>
          <a:noFill/>
        </p:spPr>
        <p:txBody>
          <a:bodyPr wrap="square" rtlCol="0">
            <a:spAutoFit/>
          </a:bodyPr>
          <a:lstStyle/>
          <a:p>
            <a:pPr algn="just" rtl="1">
              <a:lnSpc>
                <a:spcPct val="200000"/>
              </a:lnSpc>
            </a:pPr>
            <a:r>
              <a:rPr lang="ar-SY" sz="2000" dirty="0"/>
              <a:t>يساعد الذكاء الاصطناعي في التنبؤ بالطلب بدقة عالية، بناءً على تحليل البيانات التاريخية، والظروف المناخية، والعوامل الاجتماعية والاقتصادية. يُستخدم التعلم الآلي (</a:t>
            </a:r>
            <a:r>
              <a:rPr lang="en-US" sz="2000" dirty="0"/>
              <a:t>Machine Learning</a:t>
            </a:r>
            <a:r>
              <a:rPr lang="ar-SY" sz="2000" dirty="0"/>
              <a:t>)</a:t>
            </a:r>
            <a:r>
              <a:rPr lang="en-US" sz="2000" dirty="0"/>
              <a:t> </a:t>
            </a:r>
            <a:r>
              <a:rPr lang="ar-SY" sz="2000" dirty="0"/>
              <a:t>لرصد الأنماط السلوكية وتوقع الزيادات أو الانخفاضات في الطلب على المنتجات. تُمكّن هذه القدرة الشركات من التخطيط المسبق للإنتاج والتوزيع، وتجنب حالات نقص المخزون أو الفائض غير الضروري، مما يقلل من الهدر اللوجستي ويحسن العائد على الاستثمار.</a:t>
            </a:r>
          </a:p>
          <a:p>
            <a:pPr algn="just" rtl="1">
              <a:lnSpc>
                <a:spcPct val="200000"/>
              </a:lnSpc>
            </a:pPr>
            <a:r>
              <a:rPr lang="ar-SY" sz="2000" dirty="0"/>
              <a:t>وتعتمد هذه الأنظمة على التكامل بين مصادر بيانات متعددة تشمل المبيعات السابقة، </a:t>
            </a:r>
          </a:p>
          <a:p>
            <a:pPr algn="just" rtl="1">
              <a:lnSpc>
                <a:spcPct val="200000"/>
              </a:lnSpc>
            </a:pPr>
            <a:r>
              <a:rPr lang="ar-SY" sz="2000" dirty="0"/>
              <a:t>اتجاهات السوق، مواسم الشراء، وحتى التفاعلات الرقمية للعملاء عبر الإنترنت.</a:t>
            </a:r>
          </a:p>
          <a:p>
            <a:pPr algn="just" rtl="1">
              <a:lnSpc>
                <a:spcPct val="200000"/>
              </a:lnSpc>
            </a:pPr>
            <a:r>
              <a:rPr lang="ar-SY" sz="2000" b="1" dirty="0">
                <a:latin typeface="Times New Roman" panose="02020603050405020304" pitchFamily="18" charset="0"/>
              </a:rPr>
              <a:t>رابط منصة للتنبؤ بالطلب: </a:t>
            </a:r>
            <a:r>
              <a:rPr lang="en-US" sz="2000" b="1" dirty="0">
                <a:latin typeface="Times New Roman" panose="02020603050405020304" pitchFamily="18" charset="0"/>
                <a:hlinkClick r:id="rId3"/>
              </a:rPr>
              <a:t>https://www.streamlineplan.com/</a:t>
            </a:r>
            <a:endParaRPr lang="ar-SY" sz="2000" b="1" dirty="0">
              <a:latin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How Can Companies Cope with the Growing Customer Demands Effectively? Here  are Some Leads | Tapscape">
            <a:extLst>
              <a:ext uri="{FF2B5EF4-FFF2-40B4-BE49-F238E27FC236}">
                <a16:creationId xmlns:a16="http://schemas.microsoft.com/office/drawing/2014/main" id="{DC320CC1-8393-4ECF-B745-00271EBFAE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1360" y="4050914"/>
            <a:ext cx="3119017" cy="175444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10008"/>
    </mc:Choice>
    <mc:Fallback xmlns="">
      <p:transition advTm="2100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0445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Walmart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89640" y="1790242"/>
            <a:ext cx="10541000" cy="3691523"/>
          </a:xfrm>
          <a:prstGeom prst="rect">
            <a:avLst/>
          </a:prstGeom>
          <a:noFill/>
        </p:spPr>
        <p:txBody>
          <a:bodyPr wrap="square" rtlCol="0">
            <a:spAutoFit/>
          </a:bodyPr>
          <a:lstStyle/>
          <a:p>
            <a:pPr algn="just" rtl="1">
              <a:lnSpc>
                <a:spcPct val="200000"/>
              </a:lnSpc>
            </a:pPr>
            <a:r>
              <a:rPr lang="ar-SY" sz="2000" dirty="0"/>
              <a:t>هذه الشركة</a:t>
            </a:r>
            <a:r>
              <a:rPr lang="en-US" sz="2000" dirty="0"/>
              <a:t> </a:t>
            </a:r>
            <a:r>
              <a:rPr lang="ar-SY" sz="2000" dirty="0"/>
              <a:t>من أكبر شركات البيع بالتجزئة في العالم، وتدير آلاف الفروع في الولايات المتحدة وخارجها.</a:t>
            </a:r>
          </a:p>
          <a:p>
            <a:pPr algn="just" rtl="1">
              <a:lnSpc>
                <a:spcPct val="200000"/>
              </a:lnSpc>
            </a:pPr>
            <a:r>
              <a:rPr lang="ar-SY" sz="2000" dirty="0"/>
              <a:t>تستخدم الشركة خوارزميات الذكاء الاصطناعي لتحليل بيانات المبيعات وتوقعات الطقس لتوقّع الطلب على المنتجات في كل منطقة.</a:t>
            </a:r>
          </a:p>
          <a:p>
            <a:pPr algn="just" rtl="1">
              <a:lnSpc>
                <a:spcPct val="200000"/>
              </a:lnSpc>
            </a:pPr>
            <a:r>
              <a:rPr lang="ar-SY" sz="2000" dirty="0"/>
              <a:t>فعند اقتراب إعصار مثلاً، تحدد الخوارزميات السلع التي يرتفع عليها الطلب مسبقاً، مثل المياه والمصابيح.</a:t>
            </a:r>
          </a:p>
          <a:p>
            <a:pPr algn="just" rtl="1">
              <a:lnSpc>
                <a:spcPct val="200000"/>
              </a:lnSpc>
            </a:pPr>
            <a:r>
              <a:rPr lang="ar-SY" sz="2000" dirty="0"/>
              <a:t>ثم تُرسل تعليمات آلية لتعزيز المخزون في المتاجر القريبة من المناطق المتأثرة. يُستخدم هذا النظام</a:t>
            </a:r>
          </a:p>
          <a:p>
            <a:pPr algn="just" rtl="1">
              <a:lnSpc>
                <a:spcPct val="200000"/>
              </a:lnSpc>
            </a:pPr>
            <a:r>
              <a:rPr lang="ar-SY" sz="2000" dirty="0"/>
              <a:t> أيضاً خلال العطلات لضمان توافر المنتجات الموسمية بحسب تفضيلات كل منطقة.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Walmart Logo History for Design Inspiration">
            <a:extLst>
              <a:ext uri="{FF2B5EF4-FFF2-40B4-BE49-F238E27FC236}">
                <a16:creationId xmlns:a16="http://schemas.microsoft.com/office/drawing/2014/main" id="{F80FF2E1-C6DE-4AB6-AD32-A5CFD7A5D3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165" y="4655980"/>
            <a:ext cx="2713229" cy="13825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10008"/>
    </mc:Choice>
    <mc:Fallback xmlns="">
      <p:transition advTm="2100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04891" y="925027"/>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إدارة المخزون والتوزيع الديناميكي</a:t>
            </a:r>
          </a:p>
        </p:txBody>
      </p:sp>
      <p:sp>
        <p:nvSpPr>
          <p:cNvPr id="48" name="TextBox 47"/>
          <p:cNvSpPr txBox="1"/>
          <p:nvPr/>
        </p:nvSpPr>
        <p:spPr>
          <a:xfrm>
            <a:off x="825500" y="1788013"/>
            <a:ext cx="10541000" cy="3691523"/>
          </a:xfrm>
          <a:prstGeom prst="rect">
            <a:avLst/>
          </a:prstGeom>
          <a:noFill/>
        </p:spPr>
        <p:txBody>
          <a:bodyPr wrap="square" rtlCol="0">
            <a:spAutoFit/>
          </a:bodyPr>
          <a:lstStyle/>
          <a:p>
            <a:pPr algn="just" rtl="1">
              <a:lnSpc>
                <a:spcPct val="200000"/>
              </a:lnSpc>
            </a:pPr>
            <a:r>
              <a:rPr lang="ar-SY" sz="2000" dirty="0"/>
              <a:t>بفضل تقنيات الذكاء الاصطناعي، يمكن للشركات تحسين إدارة المخزون من خلال تتبع مباشر لحركة البضائع، وتحديد الكميات المثلى في كل نقطة توزيع. تقوم الأنظمة الذكية بإعادة التوزيع الداخلي للبضائع بين الفروع أو المستودعات لتفادي النقص أو الفائض. كما تساعد هذه التقنيات في التنبؤ بالطلب المستقبلي بناءً على الأنماط الشرائية الموسمية أو الأحداث الخاصة، مما يساهم في تقليل الفاقد وزيادة الكفاءة التشغيلية.</a:t>
            </a:r>
          </a:p>
          <a:p>
            <a:pPr algn="just" rtl="1">
              <a:lnSpc>
                <a:spcPct val="200000"/>
              </a:lnSpc>
            </a:pPr>
            <a:r>
              <a:rPr lang="ar-SY" sz="2000" b="1" u="sng" dirty="0"/>
              <a:t>مثال: </a:t>
            </a:r>
            <a:r>
              <a:rPr lang="ar-SY" sz="2000" dirty="0"/>
              <a:t>تطبق شركة (</a:t>
            </a:r>
            <a:r>
              <a:rPr lang="en-US" sz="2000" dirty="0"/>
              <a:t>Nike</a:t>
            </a:r>
            <a:r>
              <a:rPr lang="ar-SY" sz="2000" dirty="0"/>
              <a:t>) نموذجاً تحليلياً ذكياً يسمح بنقل المنتجات بين المتاجر حسب معدلات </a:t>
            </a:r>
            <a:endParaRPr lang="en-US" sz="2000" dirty="0"/>
          </a:p>
          <a:p>
            <a:pPr algn="just" rtl="1">
              <a:lnSpc>
                <a:spcPct val="200000"/>
              </a:lnSpc>
            </a:pPr>
            <a:r>
              <a:rPr lang="ar-SY" sz="2000" dirty="0"/>
              <a:t>البيع المحلية،</a:t>
            </a:r>
            <a:r>
              <a:rPr lang="en-US" sz="2000" dirty="0"/>
              <a:t> </a:t>
            </a:r>
            <a:r>
              <a:rPr lang="ar-SY" sz="2000" dirty="0"/>
              <a:t>ما يقلل الفائض ويحافظ على التوافر.</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Images By Cristhianomar On Nike Wallpaper | Nike Wallpaper">
            <a:extLst>
              <a:ext uri="{FF2B5EF4-FFF2-40B4-BE49-F238E27FC236}">
                <a16:creationId xmlns:a16="http://schemas.microsoft.com/office/drawing/2014/main" id="{A0312359-8E2A-4A2F-8DE8-40CFC01276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432" y="3530237"/>
            <a:ext cx="2879466" cy="24222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98570"/>
    </mc:Choice>
    <mc:Fallback xmlns="">
      <p:transition advTm="1985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4712"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مسارات التوزيع والجدولة الذكية</a:t>
            </a:r>
          </a:p>
        </p:txBody>
      </p:sp>
      <p:sp>
        <p:nvSpPr>
          <p:cNvPr id="48" name="TextBox 47"/>
          <p:cNvSpPr txBox="1"/>
          <p:nvPr/>
        </p:nvSpPr>
        <p:spPr>
          <a:xfrm>
            <a:off x="825500" y="1407751"/>
            <a:ext cx="10541000" cy="4245521"/>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b="1" dirty="0">
              <a:latin typeface="Times New Roman" panose="02020603050405020304" pitchFamily="18" charset="0"/>
            </a:endParaRPr>
          </a:p>
          <a:p>
            <a:pPr algn="just" rtl="1">
              <a:lnSpc>
                <a:spcPct val="200000"/>
              </a:lnSpc>
            </a:pPr>
            <a:r>
              <a:rPr lang="ar-SY" sz="2000" dirty="0"/>
              <a:t>يمكن لتقنيات الذكاء الاصطناعي تحليل بيانات حركة المرور في الوقت الحقيقي، بالإضافة إلى حالة الطقس والعوامل البيئية التي قد تؤثر على عمليات التوصيل. </a:t>
            </a:r>
          </a:p>
          <a:p>
            <a:pPr algn="just" rtl="1">
              <a:lnSpc>
                <a:spcPct val="200000"/>
              </a:lnSpc>
            </a:pPr>
            <a:r>
              <a:rPr lang="ar-SY" sz="2000" dirty="0"/>
              <a:t>بناءً على هذه التحليلات، تقوم الأنظمة باختيار أفضل المسارات وطرق التوزيع لضمان وصول البضائع بسرعة وكفاءة. يساهم هذا التوجيه الذكي في تقليل تكاليف النقل، خفض استهلاك الوقود، وتحسين الاستدامة البيئية للشركات. كما تساعد هذه التقنيات في التكيف مع الظروف المتغيرة مثل الحوادث المرورية أو تغيرات الطقس المفاجئة، </a:t>
            </a:r>
          </a:p>
          <a:p>
            <a:pPr algn="just" rtl="1">
              <a:lnSpc>
                <a:spcPct val="200000"/>
              </a:lnSpc>
            </a:pPr>
            <a:r>
              <a:rPr lang="ar-SY" sz="2000" dirty="0"/>
              <a:t>مما يقلل من التأخيرات ويحسن من دقة مواعيد التسليم.</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4" name="Picture 6" descr="Improvment Stock Illustrations – 60 ...">
            <a:extLst>
              <a:ext uri="{FF2B5EF4-FFF2-40B4-BE49-F238E27FC236}">
                <a16:creationId xmlns:a16="http://schemas.microsoft.com/office/drawing/2014/main" id="{7D93A74E-F6B3-43AC-8318-42F5066E89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2516" y="4257461"/>
            <a:ext cx="2928937" cy="1828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22152"/>
    </mc:Choice>
    <mc:Fallback xmlns="">
      <p:transition advTm="22215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89437" y="931456"/>
            <a:ext cx="5613125"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DHL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1040748" y="1683995"/>
            <a:ext cx="10541000" cy="4922951"/>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وهي شركة رائدة عالمياً في الخدمات اللوجستية والشحن السريع. </a:t>
            </a:r>
          </a:p>
          <a:p>
            <a:pPr marL="231775" algn="just" rtl="1">
              <a:lnSpc>
                <a:spcPct val="200000"/>
              </a:lnSpc>
            </a:pPr>
            <a:r>
              <a:rPr lang="ar-SY" sz="2000" dirty="0">
                <a:latin typeface="Times New Roman" panose="02020603050405020304" pitchFamily="18" charset="0"/>
              </a:rPr>
              <a:t>تستخدم الشركة </a:t>
            </a:r>
            <a:r>
              <a:rPr lang="en-US" sz="2000" dirty="0">
                <a:latin typeface="Times New Roman" panose="02020603050405020304" pitchFamily="18" charset="0"/>
              </a:rPr>
              <a:t> </a:t>
            </a:r>
            <a:r>
              <a:rPr lang="ar-SY" sz="2000" dirty="0">
                <a:latin typeface="Times New Roman" panose="02020603050405020304" pitchFamily="18" charset="0"/>
              </a:rPr>
              <a:t>خوارزميات ذكاء اصطناعي لتحليل بيانات حركة المرور واختيار المسارات الأكثر كفاءة، مما ساعدها على تقليل وقت التسليم بنسبة 25% في بعض المدن الأوروبية، وتحسين رضا العملاء وخفض التكاليف التشغيلية.</a:t>
            </a:r>
          </a:p>
          <a:p>
            <a:pPr marL="231775" algn="just" rtl="1">
              <a:lnSpc>
                <a:spcPct val="200000"/>
              </a:lnSpc>
            </a:pPr>
            <a:r>
              <a:rPr lang="ar-SY" sz="2000" dirty="0">
                <a:latin typeface="Times New Roman" panose="02020603050405020304" pitchFamily="18" charset="0"/>
              </a:rPr>
              <a:t>تعتمد الشركة على تحديث البيانات لحظياً لمواجهة تحديات مثل الازدحام المروري والظروف الجوية</a:t>
            </a:r>
          </a:p>
          <a:p>
            <a:pPr marL="231775" algn="just" rtl="1">
              <a:lnSpc>
                <a:spcPct val="200000"/>
              </a:lnSpc>
            </a:pPr>
            <a:r>
              <a:rPr lang="ar-SY" sz="2000" dirty="0">
                <a:latin typeface="Times New Roman" panose="02020603050405020304" pitchFamily="18" charset="0"/>
              </a:rPr>
              <a:t> المتغيرة. كما تستثمر في تدريب السائقين وتحسين البنية التحتية التقنية لضمان فعالية </a:t>
            </a:r>
          </a:p>
          <a:p>
            <a:pPr marL="231775" algn="just" rtl="1">
              <a:lnSpc>
                <a:spcPct val="200000"/>
              </a:lnSpc>
            </a:pPr>
            <a:r>
              <a:rPr lang="ar-SY" sz="2000" dirty="0">
                <a:latin typeface="Times New Roman" panose="02020603050405020304" pitchFamily="18" charset="0"/>
              </a:rPr>
              <a:t>العمليات واستمراريتها.</a:t>
            </a:r>
          </a:p>
          <a:p>
            <a:pPr marL="231775" algn="just" rtl="1">
              <a:lnSpc>
                <a:spcPct val="200000"/>
              </a:lnSpc>
            </a:pPr>
            <a:r>
              <a:rPr lang="ar-SY" sz="2000" b="1" dirty="0">
                <a:latin typeface="Times New Roman" panose="02020603050405020304" pitchFamily="18" charset="0"/>
              </a:rPr>
              <a:t>رابط الشركة للاطلاع أكثر: </a:t>
            </a:r>
            <a:r>
              <a:rPr lang="en-US" sz="2000" b="1" dirty="0">
                <a:latin typeface="Times New Roman" panose="02020603050405020304" pitchFamily="18" charset="0"/>
                <a:hlinkClick r:id="rId3"/>
              </a:rPr>
              <a:t>https://www.dhl.com/sa-en/home.html</a:t>
            </a:r>
            <a:endParaRPr lang="en-US" sz="2000" b="1" dirty="0">
              <a:latin typeface="Times New Roman" panose="02020603050405020304" pitchFamily="18" charset="0"/>
            </a:endParaRPr>
          </a:p>
          <a:p>
            <a:pPr marL="231775" algn="just" rtl="1">
              <a:lnSpc>
                <a:spcPct val="200000"/>
              </a:lnSpc>
            </a:pPr>
            <a:endParaRPr lang="en-US" sz="2000" b="1"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2530" name="Picture 2" descr="Dickie Toys - Volvo DHL Truck FH16 (35 ...">
            <a:extLst>
              <a:ext uri="{FF2B5EF4-FFF2-40B4-BE49-F238E27FC236}">
                <a16:creationId xmlns:a16="http://schemas.microsoft.com/office/drawing/2014/main" id="{605F272A-485C-4CBB-B413-F695E2C3D6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1237" y="4077478"/>
            <a:ext cx="2604907" cy="19861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03856404"/>
      </p:ext>
    </p:extLst>
  </p:cSld>
  <p:clrMapOvr>
    <a:masterClrMapping/>
  </p:clrMapOvr>
  <mc:AlternateContent xmlns:mc="http://schemas.openxmlformats.org/markup-compatibility/2006" xmlns:p14="http://schemas.microsoft.com/office/powerpoint/2010/main">
    <mc:Choice Requires="p14">
      <p:transition p14:dur="10" advTm="222152"/>
    </mc:Choice>
    <mc:Fallback xmlns="">
      <p:transition advTm="2221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83427" y="939988"/>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أداء شبكة التوزيع وتحسين القرارات</a:t>
            </a:r>
          </a:p>
        </p:txBody>
      </p:sp>
      <p:sp>
        <p:nvSpPr>
          <p:cNvPr id="48" name="TextBox 47"/>
          <p:cNvSpPr txBox="1"/>
          <p:nvPr/>
        </p:nvSpPr>
        <p:spPr>
          <a:xfrm>
            <a:off x="961360" y="1665430"/>
            <a:ext cx="1054100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تحلل أدوات الذكاء الاصطناعي البيانات المجمّعة من عمليات التوزيع لتقديم رؤى دقيقة حول:</a:t>
            </a:r>
          </a:p>
          <a:p>
            <a:pPr marL="231775" algn="just" rtl="1">
              <a:lnSpc>
                <a:spcPct val="200000"/>
              </a:lnSpc>
            </a:pPr>
            <a:r>
              <a:rPr lang="ar-SY" sz="2000" dirty="0">
                <a:latin typeface="Times New Roman" panose="02020603050405020304" pitchFamily="18" charset="0"/>
              </a:rPr>
              <a:t>• </a:t>
            </a:r>
            <a:r>
              <a:rPr lang="ar-SY" sz="2000" b="1" dirty="0">
                <a:latin typeface="Times New Roman" panose="02020603050405020304" pitchFamily="18" charset="0"/>
              </a:rPr>
              <a:t>أداء نقاط البيع: </a:t>
            </a:r>
            <a:r>
              <a:rPr lang="ar-SY" sz="2000" dirty="0">
                <a:latin typeface="Times New Roman" panose="02020603050405020304" pitchFamily="18" charset="0"/>
              </a:rPr>
              <a:t>يعني قياس مدى نجاح كل متجر أو نقطة بيع في تحقيق مبيعات جيدة وتلبية طلبات العملاء بسرعة وكفاءة.</a:t>
            </a:r>
          </a:p>
          <a:p>
            <a:pPr marL="231775" algn="just" rtl="1">
              <a:lnSpc>
                <a:spcPct val="200000"/>
              </a:lnSpc>
            </a:pPr>
            <a:r>
              <a:rPr lang="ar-SY" sz="2000" dirty="0">
                <a:latin typeface="Times New Roman" panose="02020603050405020304" pitchFamily="18" charset="0"/>
              </a:rPr>
              <a:t>• </a:t>
            </a:r>
            <a:r>
              <a:rPr lang="ar-SY" sz="2000" b="1" dirty="0">
                <a:latin typeface="Times New Roman" panose="02020603050405020304" pitchFamily="18" charset="0"/>
              </a:rPr>
              <a:t>كفاءة السائقين: </a:t>
            </a:r>
            <a:r>
              <a:rPr lang="ar-SY" sz="2000" dirty="0">
                <a:latin typeface="Times New Roman" panose="02020603050405020304" pitchFamily="18" charset="0"/>
              </a:rPr>
              <a:t>تقييم جودة عمل السائقين من حيث الالتزام بالمواعيد، سرعة التوصيل، وسلوك القيادة الآمن.</a:t>
            </a:r>
          </a:p>
          <a:p>
            <a:pPr marL="231775" algn="just" rtl="1">
              <a:lnSpc>
                <a:spcPct val="200000"/>
              </a:lnSpc>
            </a:pPr>
            <a:r>
              <a:rPr lang="ar-SY" sz="2000" dirty="0">
                <a:latin typeface="Times New Roman" panose="02020603050405020304" pitchFamily="18" charset="0"/>
              </a:rPr>
              <a:t>• </a:t>
            </a:r>
            <a:r>
              <a:rPr lang="ar-SY" sz="2000" b="1" dirty="0">
                <a:latin typeface="Times New Roman" panose="02020603050405020304" pitchFamily="18" charset="0"/>
              </a:rPr>
              <a:t>أوقات الذروة: </a:t>
            </a:r>
            <a:r>
              <a:rPr lang="ar-SY" sz="2000" dirty="0">
                <a:latin typeface="Times New Roman" panose="02020603050405020304" pitchFamily="18" charset="0"/>
              </a:rPr>
              <a:t>تحديد الفترات الزمنية التي تشهد فيها عمليات التوزيع طلبًا عاليًا حتى يمكن تجهيز الموارد بشكل أفضل.</a:t>
            </a:r>
          </a:p>
          <a:p>
            <a:pPr marL="231775" algn="just" rtl="1">
              <a:lnSpc>
                <a:spcPct val="200000"/>
              </a:lnSpc>
            </a:pPr>
            <a:r>
              <a:rPr lang="ar-SY" sz="2000" dirty="0">
                <a:latin typeface="Times New Roman" panose="02020603050405020304" pitchFamily="18" charset="0"/>
              </a:rPr>
              <a:t>• </a:t>
            </a:r>
            <a:r>
              <a:rPr lang="ar-SY" sz="2000" b="1" dirty="0">
                <a:latin typeface="Times New Roman" panose="02020603050405020304" pitchFamily="18" charset="0"/>
              </a:rPr>
              <a:t>مشاكل التوصيل: </a:t>
            </a:r>
            <a:r>
              <a:rPr lang="ar-SY" sz="2000" dirty="0">
                <a:latin typeface="Times New Roman" panose="02020603050405020304" pitchFamily="18" charset="0"/>
              </a:rPr>
              <a:t>رصد أي معوقات مثل التأخير أو العوائق اللوجستية التي تؤثر على وصول المنتجات للعملاء في الوقت المناسب.</a:t>
            </a:r>
          </a:p>
          <a:p>
            <a:pPr marL="231775" algn="just" rtl="1">
              <a:lnSpc>
                <a:spcPct val="200000"/>
              </a:lnSpc>
            </a:pPr>
            <a:r>
              <a:rPr lang="ar-SY" sz="2000" dirty="0">
                <a:latin typeface="Times New Roman" panose="02020603050405020304" pitchFamily="18" charset="0"/>
              </a:rPr>
              <a:t>يساعد ذلك في اتخاذ قرارات إستراتيجية مدعومة بالبيانات.</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عادات تُنمي مهارة اتخاذ القرار والتعامل مع التغيير‬‎">
            <a:extLst>
              <a:ext uri="{FF2B5EF4-FFF2-40B4-BE49-F238E27FC236}">
                <a16:creationId xmlns:a16="http://schemas.microsoft.com/office/drawing/2014/main" id="{A49FD91F-4973-4D75-998C-6671DCFB0D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360" y="4609322"/>
            <a:ext cx="3041473" cy="15273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215138"/>
    </mc:Choice>
    <mc:Fallback xmlns="">
      <p:transition advTm="2151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1360" y="1665430"/>
            <a:ext cx="1054100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a:t>
            </a:r>
            <a:r>
              <a:rPr lang="en-US" sz="2000" dirty="0">
                <a:latin typeface="Times New Roman" panose="02020603050405020304" pitchFamily="18" charset="0"/>
              </a:rPr>
              <a:t> </a:t>
            </a:r>
            <a:r>
              <a:rPr lang="ar-SY" sz="2000" dirty="0">
                <a:latin typeface="Times New Roman" panose="02020603050405020304" pitchFamily="18" charset="0"/>
              </a:rPr>
              <a:t>(</a:t>
            </a:r>
            <a:r>
              <a:rPr lang="en-US" sz="2000" dirty="0">
                <a:latin typeface="Times New Roman" panose="02020603050405020304" pitchFamily="18" charset="0"/>
              </a:rPr>
              <a:t>FedEx</a:t>
            </a:r>
            <a:r>
              <a:rPr lang="ar-SY" sz="2000" dirty="0">
                <a:latin typeface="Times New Roman" panose="02020603050405020304" pitchFamily="18" charset="0"/>
              </a:rPr>
              <a:t>) شركة عالمية رائدة في خدمات الشحن والتوصيل السريع واللوجستيات. تعتمد على نظام متقدم من لوحات البيانات الذكية التي تُحدّث تلقائياً كل 15 دقيقة، مما يسمح لها بمراقبة حالة الطرود بشكل دقيق وفوري. تعرض هذه اللوحات معلومات شاملة عن أداء المركبات، مثل سرعتها، مواقعها، وحالتها الفنية، بالإضافة إلى مؤشرات رضا العملاء.</a:t>
            </a:r>
          </a:p>
          <a:p>
            <a:pPr marL="231775" algn="just" rtl="1">
              <a:lnSpc>
                <a:spcPct val="200000"/>
              </a:lnSpc>
            </a:pPr>
            <a:r>
              <a:rPr lang="ar-SY" sz="2000" dirty="0">
                <a:latin typeface="Times New Roman" panose="02020603050405020304" pitchFamily="18" charset="0"/>
              </a:rPr>
              <a:t>تساعد هذه البيانات المتجددة بشكل مستمر فرق الإدارة على اتخاذ قرارات يومية سريعة وفعّالة، مثل تعديل مسارات التوصيل أو إعادة توزيع الطرود لتحسين سرعة الخدمة وتقليل الأخطاء. </a:t>
            </a:r>
          </a:p>
          <a:p>
            <a:pPr marL="231775" algn="just" rtl="1">
              <a:lnSpc>
                <a:spcPct val="200000"/>
              </a:lnSpc>
            </a:pPr>
            <a:r>
              <a:rPr lang="ar-SY" sz="2000" dirty="0">
                <a:latin typeface="Times New Roman" panose="02020603050405020304" pitchFamily="18" charset="0"/>
              </a:rPr>
              <a:t>بفضل هذا النظام الذكي، تتمكن (</a:t>
            </a:r>
            <a:r>
              <a:rPr lang="en-US" sz="2000" dirty="0">
                <a:latin typeface="Times New Roman" panose="02020603050405020304" pitchFamily="18" charset="0"/>
              </a:rPr>
              <a:t>FedEx</a:t>
            </a:r>
            <a:r>
              <a:rPr lang="ar-SY" sz="2000" dirty="0">
                <a:latin typeface="Times New Roman" panose="02020603050405020304" pitchFamily="18" charset="0"/>
              </a:rPr>
              <a:t>) من تحسين كفاءة شبكة التوزيع وضمان وصول </a:t>
            </a:r>
          </a:p>
          <a:p>
            <a:pPr marL="231775" algn="just" rtl="1">
              <a:lnSpc>
                <a:spcPct val="200000"/>
              </a:lnSpc>
            </a:pPr>
            <a:r>
              <a:rPr lang="ar-SY" sz="2000" dirty="0">
                <a:latin typeface="Times New Roman" panose="02020603050405020304" pitchFamily="18" charset="0"/>
              </a:rPr>
              <a:t>الطرود في الوقت المحدد، مما يعزز تجربة العملاء ويقلل التكاليف التشغيلية.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ACD99A63-A7D6-4AC0-8087-CBBA0318C627}"/>
              </a:ext>
            </a:extLst>
          </p:cNvPr>
          <p:cNvPicPr>
            <a:picLocks noChangeAspect="1"/>
          </p:cNvPicPr>
          <p:nvPr/>
        </p:nvPicPr>
        <p:blipFill>
          <a:blip r:embed="rId4"/>
          <a:stretch>
            <a:fillRect/>
          </a:stretch>
        </p:blipFill>
        <p:spPr>
          <a:xfrm>
            <a:off x="756085" y="4017367"/>
            <a:ext cx="3284069" cy="2058325"/>
          </a:xfrm>
          <a:prstGeom prst="rect">
            <a:avLst/>
          </a:prstGeom>
          <a:ln>
            <a:noFill/>
          </a:ln>
          <a:effectLst>
            <a:softEdge rad="112500"/>
          </a:effectLst>
        </p:spPr>
      </p:pic>
      <p:sp>
        <p:nvSpPr>
          <p:cNvPr id="9" name="TextBox 8">
            <a:extLst>
              <a:ext uri="{FF2B5EF4-FFF2-40B4-BE49-F238E27FC236}">
                <a16:creationId xmlns:a16="http://schemas.microsoft.com/office/drawing/2014/main" id="{FF851D1D-9738-42E0-BC82-15E2EEA672CD}"/>
              </a:ext>
            </a:extLst>
          </p:cNvPr>
          <p:cNvSpPr txBox="1"/>
          <p:nvPr/>
        </p:nvSpPr>
        <p:spPr>
          <a:xfrm>
            <a:off x="1683427" y="939988"/>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FedEx</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p>
        </p:txBody>
      </p:sp>
    </p:spTree>
    <p:custDataLst>
      <p:tags r:id="rId1"/>
    </p:custDataLst>
    <p:extLst>
      <p:ext uri="{BB962C8B-B14F-4D97-AF65-F5344CB8AC3E}">
        <p14:creationId xmlns:p14="http://schemas.microsoft.com/office/powerpoint/2010/main" val="180845954"/>
      </p:ext>
    </p:extLst>
  </p:cSld>
  <p:clrMapOvr>
    <a:masterClrMapping/>
  </p:clrMapOvr>
  <mc:AlternateContent xmlns:mc="http://schemas.openxmlformats.org/markup-compatibility/2006" xmlns:p14="http://schemas.microsoft.com/office/powerpoint/2010/main">
    <mc:Choice Requires="p14">
      <p:transition p14:dur="10" advTm="215138"/>
    </mc:Choice>
    <mc:Fallback xmlns="">
      <p:transition advTm="2151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29243" y="990932"/>
            <a:ext cx="575689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        المحور الثالث</a:t>
            </a:r>
          </a:p>
          <a:p>
            <a:pPr algn="ctr" rtl="1"/>
            <a:r>
              <a:rPr lang="ar-SY" sz="2600" dirty="0">
                <a:solidFill>
                  <a:srgbClr val="00B0F0"/>
                </a:solidFill>
                <a:latin typeface="Alexandria" charset="0"/>
                <a:cs typeface="Alexandria" charset="0"/>
              </a:rPr>
              <a:t>دور إنترنت الأشياء و(</a:t>
            </a:r>
            <a:r>
              <a:rPr lang="en-US" sz="2600" dirty="0">
                <a:solidFill>
                  <a:srgbClr val="00B0F0"/>
                </a:solidFill>
                <a:latin typeface="Alexandria" charset="0"/>
                <a:cs typeface="Alexandria" charset="0"/>
              </a:rPr>
              <a:t>Blockchain</a:t>
            </a:r>
            <a:r>
              <a:rPr lang="ar-SY" sz="2600" dirty="0">
                <a:solidFill>
                  <a:srgbClr val="00B0F0"/>
                </a:solidFill>
                <a:latin typeface="Alexandria" charset="0"/>
                <a:cs typeface="Alexandria" charset="0"/>
              </a:rPr>
              <a:t>)</a:t>
            </a:r>
            <a:r>
              <a:rPr lang="en-US" sz="2600" dirty="0">
                <a:solidFill>
                  <a:srgbClr val="00B0F0"/>
                </a:solidFill>
                <a:latin typeface="Alexandria" charset="0"/>
                <a:cs typeface="Alexandria" charset="0"/>
              </a:rPr>
              <a:t> </a:t>
            </a:r>
            <a:r>
              <a:rPr lang="ar-SY" sz="2600" dirty="0">
                <a:solidFill>
                  <a:srgbClr val="00B0F0"/>
                </a:solidFill>
                <a:latin typeface="Alexandria" charset="0"/>
                <a:cs typeface="Alexandria" charset="0"/>
              </a:rPr>
              <a:t>في التوزيع الذكي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43570"/>
    </mc:Choice>
    <mc:Fallback xmlns="">
      <p:transition spd="slow" advTm="435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024132" y="1275315"/>
            <a:ext cx="4650962" cy="4659289"/>
          </a:xfrm>
          <a:prstGeom prst="rect">
            <a:avLst/>
          </a:prstGeom>
        </p:spPr>
        <p:txBody>
          <a:bodyPr wrap="square">
            <a:spAutoFit/>
          </a:bodyPr>
          <a:lstStyle/>
          <a:p>
            <a:pPr algn="just" rtl="1">
              <a:lnSpc>
                <a:spcPct val="150000"/>
              </a:lnSpc>
            </a:pPr>
            <a:r>
              <a:rPr lang="ar-SY" sz="2000" dirty="0"/>
              <a:t>في عصر الثورة الرقمية، يلعب إنترنت الأشياء وتقنية البلوك تشين دوراً حيوياً في تطوير أنظمة التوزيع الذكي. تمكّن هذه التقنيات من تتبع المنتجات والشحنات بدقة عالية ووقت حقيقي، ما يحسّن الشفافية ويقلل الأخطاء. يُستخدم إنترنت الأشياء لجمع بيانات حيوية من الأجهزة والمركبات لتعزيز مراقبة الأداء والصيانة.</a:t>
            </a:r>
          </a:p>
          <a:p>
            <a:pPr algn="just" rtl="1">
              <a:lnSpc>
                <a:spcPct val="150000"/>
              </a:lnSpc>
            </a:pPr>
            <a:r>
              <a:rPr lang="ar-SY" sz="2000" dirty="0"/>
              <a:t>أما (</a:t>
            </a:r>
            <a:r>
              <a:rPr lang="en-US" sz="2000" dirty="0"/>
              <a:t>Blockchain</a:t>
            </a:r>
            <a:r>
              <a:rPr lang="ar-SY" sz="2000" dirty="0"/>
              <a:t>)، فتضمن أمان البيانات وسجلًا دائمًا لا يمكن التلاعب به في سلسلة التوريد.</a:t>
            </a:r>
            <a:endParaRPr lang="en-US" sz="2000" dirty="0"/>
          </a:p>
          <a:p>
            <a:pPr algn="just" rtl="1">
              <a:lnSpc>
                <a:spcPct val="150000"/>
              </a:lnSpc>
            </a:pPr>
            <a:r>
              <a:rPr lang="ar-SY" sz="2000" dirty="0"/>
              <a:t>إن دمج هاتين التقنيتين يُعزز التكامل والثقة بين جميع الأطراف في شبكة التوزيع الحديثة.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9161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9208" y="828314"/>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توظيف إنترنت الأشياء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IoT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تتبع الشحنات والمخزون</a:t>
            </a:r>
          </a:p>
        </p:txBody>
      </p:sp>
      <p:sp>
        <p:nvSpPr>
          <p:cNvPr id="48" name="TextBox 47"/>
          <p:cNvSpPr txBox="1"/>
          <p:nvPr/>
        </p:nvSpPr>
        <p:spPr>
          <a:xfrm>
            <a:off x="626140" y="1763100"/>
            <a:ext cx="10541000" cy="4139018"/>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تُستخدم أجهزة إنترنت الأشياء مثل الحساسات (</a:t>
            </a:r>
            <a:r>
              <a:rPr lang="en-US" sz="2000" dirty="0"/>
              <a:t>Sensors</a:t>
            </a:r>
            <a:r>
              <a:rPr lang="ar-SY" sz="2000" dirty="0"/>
              <a:t>) والشرائح الذكية لتتبع المنتجات والشحنات في الزمن الحقيقي.</a:t>
            </a:r>
          </a:p>
          <a:p>
            <a:pPr algn="r" defTabSz="344488" rtl="1">
              <a:lnSpc>
                <a:spcPct val="200000"/>
              </a:lnSpc>
              <a:spcAft>
                <a:spcPts val="800"/>
              </a:spcAft>
              <a:tabLst>
                <a:tab pos="285750" algn="l"/>
              </a:tabLst>
            </a:pPr>
            <a:r>
              <a:rPr lang="ar-SY" sz="2000" dirty="0"/>
              <a:t>توفر هذه الأجهزة بيانات فورية عن الموقع، ودرجة الحرارة، والرطوبة، والاهتزازات، وهي حيوية خاصة في توزيع المنتجات الحساسة (مثل الأدوية أو المواد الغذائية).</a:t>
            </a:r>
          </a:p>
          <a:p>
            <a:pPr algn="r" defTabSz="344488" rtl="1">
              <a:lnSpc>
                <a:spcPct val="150000"/>
              </a:lnSpc>
              <a:spcAft>
                <a:spcPts val="800"/>
              </a:spcAft>
              <a:tabLst>
                <a:tab pos="285750" algn="l"/>
              </a:tabLst>
            </a:pPr>
            <a:r>
              <a:rPr lang="ar-SY" sz="2000" dirty="0"/>
              <a:t>بفضل هذه المعلومات المستمرة، يمكن اتخاذ إجراءات فورية عند حدوث أي خلل أو تغير في الظروف المحيطة بالمنتجات، مما يضمن سلامتها وجودتها حتى تصل إلى المستهلك النهائي.</a:t>
            </a:r>
          </a:p>
          <a:p>
            <a:pPr algn="r" defTabSz="344488" rtl="1">
              <a:lnSpc>
                <a:spcPct val="150000"/>
              </a:lnSpc>
              <a:spcAft>
                <a:spcPts val="800"/>
              </a:spcAft>
              <a:tabLst>
                <a:tab pos="285750" algn="l"/>
              </a:tabLst>
            </a:pPr>
            <a:r>
              <a:rPr lang="ar-SY" sz="2000" dirty="0"/>
              <a:t>كما تتيح هذه التقنية للشركات تحسين عمليات التخزين والنقل من خلال مراقبة دقيقة للبيئة المحيطة، </a:t>
            </a:r>
          </a:p>
          <a:p>
            <a:pPr algn="r" defTabSz="344488" rtl="1">
              <a:lnSpc>
                <a:spcPct val="150000"/>
              </a:lnSpc>
              <a:spcAft>
                <a:spcPts val="800"/>
              </a:spcAft>
              <a:tabLst>
                <a:tab pos="285750" algn="l"/>
              </a:tabLst>
            </a:pPr>
            <a:r>
              <a:rPr lang="ar-SY" sz="2000" dirty="0"/>
              <a:t>وتقليل الفاقد الناتج عن التلف أو سوء التعامل.</a:t>
            </a:r>
            <a:r>
              <a:rPr lang="ar-SY" sz="2000" b="1" u="sng" dirty="0"/>
              <a:t> </a:t>
            </a: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ما هو إنترنت الأشياء (Internet of Things)؟ | سليمان بن حمد البطحي">
            <a:extLst>
              <a:ext uri="{FF2B5EF4-FFF2-40B4-BE49-F238E27FC236}">
                <a16:creationId xmlns:a16="http://schemas.microsoft.com/office/drawing/2014/main" id="{3956AFB5-8867-4873-A87C-67A8720CA6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39" y="4236098"/>
            <a:ext cx="2332867" cy="1769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06009"/>
    </mc:Choice>
    <mc:Fallback xmlns="">
      <p:transition advTm="2060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6549" y="898199"/>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Pfizer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626140" y="1763100"/>
            <a:ext cx="10541000" cy="3997954"/>
          </a:xfrm>
          <a:prstGeom prst="rect">
            <a:avLst/>
          </a:prstGeom>
          <a:noFill/>
        </p:spPr>
        <p:txBody>
          <a:bodyPr wrap="square" rtlCol="0">
            <a:spAutoFit/>
          </a:bodyPr>
          <a:lstStyle/>
          <a:p>
            <a:pPr algn="r" defTabSz="344488" rtl="1">
              <a:lnSpc>
                <a:spcPct val="150000"/>
              </a:lnSpc>
              <a:spcAft>
                <a:spcPts val="800"/>
              </a:spcAft>
              <a:tabLst>
                <a:tab pos="285750" algn="l"/>
              </a:tabLst>
            </a:pPr>
            <a:r>
              <a:rPr lang="ar-SY" sz="2000" dirty="0"/>
              <a:t>إن شركة (</a:t>
            </a:r>
            <a:r>
              <a:rPr lang="en-US" sz="2000" dirty="0"/>
              <a:t>Pfizer</a:t>
            </a:r>
            <a:r>
              <a:rPr lang="ar-SY" sz="2000" dirty="0"/>
              <a:t>) هي شركة أمريكية متعددة الجنسيات تُعد من أكبر شركات الصناعات الدوائية في العالم، تشتهر بتطوير اللقاحات والأدوية المبتكرة. </a:t>
            </a:r>
          </a:p>
          <a:p>
            <a:pPr algn="r" defTabSz="344488" rtl="1">
              <a:lnSpc>
                <a:spcPct val="150000"/>
              </a:lnSpc>
              <a:spcAft>
                <a:spcPts val="800"/>
              </a:spcAft>
              <a:tabLst>
                <a:tab pos="285750" algn="l"/>
              </a:tabLst>
            </a:pPr>
            <a:r>
              <a:rPr lang="ar-SY" sz="2000" dirty="0"/>
              <a:t>في سياق التوزيع الذكي، تستخدم الشركة</a:t>
            </a:r>
            <a:r>
              <a:rPr lang="en-US" sz="2000" dirty="0"/>
              <a:t> </a:t>
            </a:r>
            <a:r>
              <a:rPr lang="ar-SY" sz="2000" dirty="0"/>
              <a:t>أجهزة استشعار ذكية مزوّدة بتقنيات إنترنت الأشياء لمراقبة ظروف نقل اللقاحات، وخاصة الحساسة منها مثل لقاحات </a:t>
            </a:r>
            <a:r>
              <a:rPr lang="en-US" sz="2000" dirty="0"/>
              <a:t>COVID-19</a:t>
            </a:r>
            <a:endParaRPr lang="ar-SY" sz="2000" dirty="0"/>
          </a:p>
          <a:p>
            <a:pPr algn="r" defTabSz="344488" rtl="1">
              <a:lnSpc>
                <a:spcPct val="200000"/>
              </a:lnSpc>
              <a:spcAft>
                <a:spcPts val="800"/>
              </a:spcAft>
              <a:tabLst>
                <a:tab pos="285750" algn="l"/>
              </a:tabLst>
            </a:pPr>
            <a:r>
              <a:rPr lang="ar-SY" sz="2000" dirty="0"/>
              <a:t>تُثبّت هذه الأجهزة داخل حاويات الشحن وتعمل على قياس درجة الحرارة والرطوبة بشكل لحظي، حيث تُعد درجة الحرارة عاملاً حاسمًا في الحفاظ على فعالية اللقاح. في حال حدوث أي تغير غير مقبول في درجة الحرارة، </a:t>
            </a:r>
          </a:p>
          <a:p>
            <a:pPr algn="r" defTabSz="344488" rtl="1">
              <a:lnSpc>
                <a:spcPct val="200000"/>
              </a:lnSpc>
              <a:spcAft>
                <a:spcPts val="800"/>
              </a:spcAft>
              <a:tabLst>
                <a:tab pos="285750" algn="l"/>
              </a:tabLst>
            </a:pPr>
            <a:r>
              <a:rPr lang="ar-SY" sz="2000" dirty="0"/>
              <a:t>يتم إرسال تنبيهات تلقائية إلى فرق الإشراف، ما يتيح التدخل الفوري لتصحيح الخلل.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Pfizer | IBM">
            <a:extLst>
              <a:ext uri="{FF2B5EF4-FFF2-40B4-BE49-F238E27FC236}">
                <a16:creationId xmlns:a16="http://schemas.microsoft.com/office/drawing/2014/main" id="{36B751B3-42AF-48C2-8CB6-01D5A7CBF6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666357"/>
            <a:ext cx="3048000" cy="125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183984"/>
      </p:ext>
    </p:extLst>
  </p:cSld>
  <p:clrMapOvr>
    <a:masterClrMapping/>
  </p:clrMapOvr>
  <mc:AlternateContent xmlns:mc="http://schemas.openxmlformats.org/markup-compatibility/2006" xmlns:p14="http://schemas.microsoft.com/office/powerpoint/2010/main">
    <mc:Choice Requires="p14">
      <p:transition p14:dur="10" advTm="206009"/>
    </mc:Choice>
    <mc:Fallback xmlns="">
      <p:transition advTm="2060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29026" y="757781"/>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مراقبة أداء أسطول النقل باستخدام </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انترنت الأشياء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IoT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834091"/>
            <a:ext cx="10541000" cy="4203138"/>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تُثبّت أجهزة إنترنت الأشياء في مركبات النقل لجمع بيانات حول:</a:t>
            </a:r>
          </a:p>
          <a:p>
            <a:pPr algn="just" defTabSz="344488" rtl="1">
              <a:lnSpc>
                <a:spcPct val="200000"/>
              </a:lnSpc>
              <a:spcAft>
                <a:spcPts val="800"/>
              </a:spcAft>
              <a:tabLst>
                <a:tab pos="285750" algn="l"/>
              </a:tabLst>
            </a:pPr>
            <a:r>
              <a:rPr lang="ar-SY" sz="2000" dirty="0"/>
              <a:t>• </a:t>
            </a:r>
            <a:r>
              <a:rPr lang="ar-SY" sz="2000" b="1" dirty="0"/>
              <a:t>سرعة القيادة: </a:t>
            </a:r>
            <a:r>
              <a:rPr lang="ar-SY" sz="2000" dirty="0"/>
              <a:t>لمراقبة التزام السائقين بالسرعة المحددة وتفادي القيادة الخطرة.</a:t>
            </a:r>
          </a:p>
          <a:p>
            <a:pPr algn="just" defTabSz="344488" rtl="1">
              <a:lnSpc>
                <a:spcPct val="200000"/>
              </a:lnSpc>
              <a:spcAft>
                <a:spcPts val="800"/>
              </a:spcAft>
              <a:tabLst>
                <a:tab pos="285750" algn="l"/>
              </a:tabLst>
            </a:pPr>
            <a:r>
              <a:rPr lang="ar-SY" sz="2000" dirty="0"/>
              <a:t>• </a:t>
            </a:r>
            <a:r>
              <a:rPr lang="ar-SY" sz="2000" b="1" dirty="0"/>
              <a:t>أوقات التوقف: </a:t>
            </a:r>
            <a:r>
              <a:rPr lang="ar-SY" sz="2000" dirty="0"/>
              <a:t>لتحديد فترات الانتظار الزائدة وتحسين كفاءة وقت الرحلة.</a:t>
            </a:r>
          </a:p>
          <a:p>
            <a:pPr algn="just" defTabSz="344488" rtl="1">
              <a:lnSpc>
                <a:spcPct val="200000"/>
              </a:lnSpc>
              <a:spcAft>
                <a:spcPts val="800"/>
              </a:spcAft>
              <a:tabLst>
                <a:tab pos="285750" algn="l"/>
              </a:tabLst>
            </a:pPr>
            <a:r>
              <a:rPr lang="ar-SY" sz="2000" dirty="0"/>
              <a:t>• </a:t>
            </a:r>
            <a:r>
              <a:rPr lang="ar-SY" sz="2000" b="1" dirty="0"/>
              <a:t>استهلاك الوقود: </a:t>
            </a:r>
            <a:r>
              <a:rPr lang="ar-SY" sz="2000" dirty="0"/>
              <a:t>لمتابعة كفاءة استهلاك الوقود والكشف عن أي استهلاك غير طبيعي.</a:t>
            </a:r>
          </a:p>
          <a:p>
            <a:pPr algn="just" defTabSz="344488" rtl="1">
              <a:lnSpc>
                <a:spcPct val="200000"/>
              </a:lnSpc>
              <a:spcAft>
                <a:spcPts val="800"/>
              </a:spcAft>
              <a:tabLst>
                <a:tab pos="285750" algn="l"/>
              </a:tabLst>
            </a:pPr>
            <a:r>
              <a:rPr lang="ar-SY" sz="2000" dirty="0"/>
              <a:t>• </a:t>
            </a:r>
            <a:r>
              <a:rPr lang="ar-SY" sz="2000" b="1" dirty="0"/>
              <a:t>حالة المركبة الميكانيكية: </a:t>
            </a:r>
            <a:r>
              <a:rPr lang="ar-SY" sz="2000" dirty="0"/>
              <a:t>لرصد الأعطال المحتملة مثل ارتفاع حرارة المحرك أو انخفاض ضغط الإطارات.</a:t>
            </a:r>
          </a:p>
          <a:p>
            <a:pPr algn="just" defTabSz="344488" rtl="1">
              <a:lnSpc>
                <a:spcPct val="200000"/>
              </a:lnSpc>
              <a:spcAft>
                <a:spcPts val="800"/>
              </a:spcAft>
              <a:tabLst>
                <a:tab pos="285750" algn="l"/>
              </a:tabLst>
            </a:pPr>
            <a:r>
              <a:rPr lang="ar-SY" sz="2000" dirty="0"/>
              <a:t>تُمكّن هذه البيانات فرق الإدارة من تحسين جداول التشغيل وتقليل الأعطال المفاجئة، وتحسين السلامة.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Petroleum Stations">
            <a:extLst>
              <a:ext uri="{FF2B5EF4-FFF2-40B4-BE49-F238E27FC236}">
                <a16:creationId xmlns:a16="http://schemas.microsoft.com/office/drawing/2014/main" id="{ECE0E770-9972-4B0D-BC4B-F23C57BF96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2020874"/>
            <a:ext cx="4070551" cy="21939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85180"/>
    </mc:Choice>
    <mc:Fallback xmlns="">
      <p:transition advTm="1851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11135" y="95604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Maersk</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834091"/>
            <a:ext cx="10541000" cy="399795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وهي واحدة من أكبر شركات الشحن البحري والخدمات اللوجستية في العالم، تعتمد على تقنيات إنترنت الأشياء لمراقبة أسطولها الضخم من السفن والحاويات المنتشرة عبر البحار والموانئ العالمية.</a:t>
            </a:r>
          </a:p>
          <a:p>
            <a:pPr algn="just" defTabSz="344488" rtl="1">
              <a:lnSpc>
                <a:spcPct val="200000"/>
              </a:lnSpc>
              <a:spcAft>
                <a:spcPts val="800"/>
              </a:spcAft>
              <a:tabLst>
                <a:tab pos="285750" algn="l"/>
              </a:tabLst>
            </a:pPr>
            <a:r>
              <a:rPr lang="ar-SY" sz="2000" dirty="0"/>
              <a:t>تُثبّت أجهزة استشعار متقدمة داخل الحاويات وعلى متن السفن لجمع بيانات لحظية حول الاهتزازات التي قد تؤثر على سلامة الشحنة، وحالة المعدات لتحديد الأعطال المحتملة قبل وقوعها، إضافة إلى مراقبة الظروف الجوية مثل الرياح والأمواج والضباب.</a:t>
            </a:r>
          </a:p>
          <a:p>
            <a:pPr algn="just" defTabSz="344488" rtl="1">
              <a:lnSpc>
                <a:spcPct val="200000"/>
              </a:lnSpc>
              <a:spcAft>
                <a:spcPts val="800"/>
              </a:spcAft>
              <a:tabLst>
                <a:tab pos="285750" algn="l"/>
              </a:tabLst>
            </a:pPr>
            <a:r>
              <a:rPr lang="ar-SY" sz="2000" dirty="0"/>
              <a:t>تُرسل هذه البيانات إلى مراكز التحكم المركزية التي تستخدم تحليلات ذكية لاتخاذ قرارات فورية، </a:t>
            </a:r>
          </a:p>
          <a:p>
            <a:pPr algn="just" defTabSz="344488" rtl="1">
              <a:lnSpc>
                <a:spcPct val="200000"/>
              </a:lnSpc>
              <a:spcAft>
                <a:spcPts val="800"/>
              </a:spcAft>
              <a:tabLst>
                <a:tab pos="285750" algn="l"/>
              </a:tabLst>
            </a:pPr>
            <a:r>
              <a:rPr lang="ar-SY" sz="2000" dirty="0"/>
              <a:t>مثل تغيير المسار لتفادي العواصف أو توجيه فرق الصيانة إلى مواقع الأعطال بدقة.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Maersk | Integrated Container Logistics ...">
            <a:extLst>
              <a:ext uri="{FF2B5EF4-FFF2-40B4-BE49-F238E27FC236}">
                <a16:creationId xmlns:a16="http://schemas.microsoft.com/office/drawing/2014/main" id="{1D992106-7416-479C-8FF6-FB2A274598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760" y="4397001"/>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274703"/>
      </p:ext>
    </p:extLst>
  </p:cSld>
  <p:clrMapOvr>
    <a:masterClrMapping/>
  </p:clrMapOvr>
  <mc:AlternateContent xmlns:mc="http://schemas.openxmlformats.org/markup-compatibility/2006" xmlns:p14="http://schemas.microsoft.com/office/powerpoint/2010/main">
    <mc:Choice Requires="p14">
      <p:transition p14:dur="10" advTm="185180"/>
    </mc:Choice>
    <mc:Fallback xmlns="">
      <p:transition advTm="1851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6713" y="759725"/>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تطبيقات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Blockchain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لضمان الشفافية في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سلسلة التوريد</a:t>
            </a:r>
          </a:p>
        </p:txBody>
      </p:sp>
      <p:sp>
        <p:nvSpPr>
          <p:cNvPr id="48" name="TextBox 47"/>
          <p:cNvSpPr txBox="1"/>
          <p:nvPr/>
        </p:nvSpPr>
        <p:spPr>
          <a:xfrm>
            <a:off x="762000" y="1702988"/>
            <a:ext cx="10541000" cy="4203138"/>
          </a:xfrm>
          <a:prstGeom prst="rect">
            <a:avLst/>
          </a:prstGeom>
          <a:noFill/>
        </p:spPr>
        <p:txBody>
          <a:bodyPr wrap="square" rtlCol="0">
            <a:spAutoFit/>
          </a:bodyPr>
          <a:lstStyle/>
          <a:p>
            <a:pPr algn="r" defTabSz="344488" rtl="1">
              <a:lnSpc>
                <a:spcPct val="200000"/>
              </a:lnSpc>
              <a:spcAft>
                <a:spcPts val="800"/>
              </a:spcAft>
            </a:pPr>
            <a:r>
              <a:rPr lang="ar-SY" sz="2000" dirty="0"/>
              <a:t>تُستخدم تقنية البلوك تشين لإنشاء سجلات غير قابلة للتزوير لكل خطوة في عملية التوزيع، مما يعزز الشفافية ويقلل الاحتيال.</a:t>
            </a:r>
          </a:p>
          <a:p>
            <a:pPr algn="r" defTabSz="344488" rtl="1">
              <a:lnSpc>
                <a:spcPct val="200000"/>
              </a:lnSpc>
              <a:spcAft>
                <a:spcPts val="800"/>
              </a:spcAft>
            </a:pPr>
            <a:r>
              <a:rPr lang="ar-SY" sz="2000" dirty="0"/>
              <a:t>كل منتج يحصل على "هوية رقمية" يتم تحديثها آلياً مع كل مرحلة توزيع، ما يسمح بتتبع المصدر بدقة.</a:t>
            </a:r>
          </a:p>
          <a:p>
            <a:pPr algn="r" defTabSz="344488" rtl="1">
              <a:lnSpc>
                <a:spcPct val="200000"/>
              </a:lnSpc>
              <a:spcAft>
                <a:spcPts val="800"/>
              </a:spcAft>
            </a:pPr>
            <a:r>
              <a:rPr lang="ar-SY" sz="2000" dirty="0"/>
              <a:t>تُسجّل هذه البيانات في شبكة موزعة لا يمكن تعديلها دون توافق جميع الأطراف، ما يضمن الثقة والمصداقية في التعاملات.</a:t>
            </a:r>
          </a:p>
          <a:p>
            <a:pPr algn="r" defTabSz="344488" rtl="1">
              <a:lnSpc>
                <a:spcPct val="200000"/>
              </a:lnSpc>
              <a:spcAft>
                <a:spcPts val="800"/>
              </a:spcAft>
            </a:pPr>
            <a:r>
              <a:rPr lang="ar-SY" sz="2000" dirty="0"/>
              <a:t>يمكن للمستهلكين أو الشركاء الوصول إلى سجل المنتج والتحقق من أصالته وسلامة مراحل نقله وتخزينه.</a:t>
            </a:r>
          </a:p>
          <a:p>
            <a:pPr algn="r" defTabSz="344488" rtl="1">
              <a:lnSpc>
                <a:spcPct val="200000"/>
              </a:lnSpc>
              <a:spcAft>
                <a:spcPts val="800"/>
              </a:spcAft>
            </a:pPr>
            <a:r>
              <a:rPr lang="ar-SY" sz="2000" dirty="0"/>
              <a:t>هذا يعزز من سمعة العلامة التجارية ويقلل من مخاطر المنتجات المقلدة </a:t>
            </a:r>
          </a:p>
          <a:p>
            <a:pPr algn="r" defTabSz="344488" rtl="1">
              <a:lnSpc>
                <a:spcPct val="200000"/>
              </a:lnSpc>
              <a:spcAft>
                <a:spcPts val="800"/>
              </a:spcAft>
            </a:pPr>
            <a:r>
              <a:rPr lang="ar-SY" sz="2000" dirty="0"/>
              <a:t>أو المغشوشة في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Supply Chain - Overview, Importance ...">
            <a:extLst>
              <a:ext uri="{FF2B5EF4-FFF2-40B4-BE49-F238E27FC236}">
                <a16:creationId xmlns:a16="http://schemas.microsoft.com/office/drawing/2014/main" id="{D64DB232-3FEB-4E1D-B0EC-F1ABF3AAAB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999" y="4324350"/>
            <a:ext cx="3787775" cy="17619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875894"/>
      </p:ext>
    </p:extLst>
  </p:cSld>
  <p:clrMapOvr>
    <a:masterClrMapping/>
  </p:clrMapOvr>
  <mc:AlternateContent xmlns:mc="http://schemas.openxmlformats.org/markup-compatibility/2006" xmlns:p14="http://schemas.microsoft.com/office/powerpoint/2010/main">
    <mc:Choice Requires="p14">
      <p:transition p14:dur="10" advTm="165838"/>
    </mc:Choice>
    <mc:Fallback xmlns="">
      <p:transition advTm="1658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92712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Nestlé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762000" y="1702988"/>
            <a:ext cx="10541000" cy="4036426"/>
          </a:xfrm>
          <a:prstGeom prst="rect">
            <a:avLst/>
          </a:prstGeom>
          <a:noFill/>
        </p:spPr>
        <p:txBody>
          <a:bodyPr wrap="square" rtlCol="0">
            <a:spAutoFit/>
          </a:bodyPr>
          <a:lstStyle/>
          <a:p>
            <a:pPr algn="r" defTabSz="344488" rtl="1">
              <a:lnSpc>
                <a:spcPct val="200000"/>
              </a:lnSpc>
              <a:spcAft>
                <a:spcPts val="800"/>
              </a:spcAft>
            </a:pPr>
            <a:r>
              <a:rPr lang="ar-SY" sz="2000" dirty="0"/>
              <a:t>وهي شركة غذائية سويسرية عالمية، تُعد من أكبر منتجي الأغذية والمشروبات في العالم. </a:t>
            </a:r>
          </a:p>
          <a:p>
            <a:pPr algn="r" defTabSz="344488" rtl="1">
              <a:lnSpc>
                <a:spcPct val="200000"/>
              </a:lnSpc>
              <a:spcAft>
                <a:spcPts val="800"/>
              </a:spcAft>
            </a:pPr>
            <a:r>
              <a:rPr lang="ar-SY" sz="2000" dirty="0"/>
              <a:t>في قطاع صناعة القهوة، تعتمد الشركة على تقنية البلوك تشين لتتبع سلسلة توريد حبوب القهوة بدءًا من المزرعة وحتى وصولها إلى المستهلك.</a:t>
            </a:r>
          </a:p>
          <a:p>
            <a:pPr algn="r" defTabSz="344488" rtl="1">
              <a:lnSpc>
                <a:spcPct val="150000"/>
              </a:lnSpc>
              <a:spcAft>
                <a:spcPts val="800"/>
              </a:spcAft>
            </a:pPr>
            <a:r>
              <a:rPr lang="ar-SY" sz="2000" dirty="0"/>
              <a:t>كل دفعة من الحبوب تُمنح "هوية رقمية" تُسجَّل فيها بيانات عن بلد المنشأ، المزارع المزروعة، عمليات التحميص، والتعبئة، ويتم تحديث هذه المعلومات آليًا في كل مرحلة. عبر مسح رمز </a:t>
            </a:r>
            <a:r>
              <a:rPr lang="en-US" sz="2000" dirty="0"/>
              <a:t>QR </a:t>
            </a:r>
            <a:r>
              <a:rPr lang="ar-SY" sz="2000" dirty="0"/>
              <a:t>على العبوة، يمكن للمستهلكين الاطلاع على مسار القهوة الذي قطعته، مما يعزز الشفافية  ويؤكد أصالة المنتج وجودته، كما يدعم المزارعين الصغار </a:t>
            </a:r>
          </a:p>
          <a:p>
            <a:pPr algn="r" defTabSz="344488" rtl="1">
              <a:lnSpc>
                <a:spcPct val="150000"/>
              </a:lnSpc>
              <a:spcAft>
                <a:spcPts val="800"/>
              </a:spcAft>
            </a:pPr>
            <a:r>
              <a:rPr lang="ar-SY" sz="2000" dirty="0"/>
              <a:t>من خلال إثبات مصدر منتجاتهم بموثوقية.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نبذه تاريخية عن شركة نستله - مدونة | الدكتور محمد طاهر صالح‬‎">
            <a:extLst>
              <a:ext uri="{FF2B5EF4-FFF2-40B4-BE49-F238E27FC236}">
                <a16:creationId xmlns:a16="http://schemas.microsoft.com/office/drawing/2014/main" id="{4EEC42DC-3DA8-433E-B407-EF1BD2963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1392" y="4669055"/>
            <a:ext cx="2827465" cy="1353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751615"/>
      </p:ext>
    </p:extLst>
  </p:cSld>
  <p:clrMapOvr>
    <a:masterClrMapping/>
  </p:clrMapOvr>
  <mc:AlternateContent xmlns:mc="http://schemas.openxmlformats.org/markup-compatibility/2006" xmlns:p14="http://schemas.microsoft.com/office/powerpoint/2010/main">
    <mc:Choice Requires="p14">
      <p:transition p14:dur="10" advTm="165838"/>
    </mc:Choice>
    <mc:Fallback xmlns="">
      <p:transition advTm="16583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95042" y="770227"/>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الدمج بين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IoT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و(</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Blockchain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لتحقيق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الأمان والتكامل</a:t>
            </a:r>
          </a:p>
        </p:txBody>
      </p:sp>
      <p:sp>
        <p:nvSpPr>
          <p:cNvPr id="48" name="TextBox 47"/>
          <p:cNvSpPr txBox="1"/>
          <p:nvPr/>
        </p:nvSpPr>
        <p:spPr>
          <a:xfrm>
            <a:off x="762000" y="1869151"/>
            <a:ext cx="10541000" cy="3997954"/>
          </a:xfrm>
          <a:prstGeom prst="rect">
            <a:avLst/>
          </a:prstGeom>
          <a:noFill/>
        </p:spPr>
        <p:txBody>
          <a:bodyPr wrap="square" rtlCol="0">
            <a:spAutoFit/>
          </a:bodyPr>
          <a:lstStyle/>
          <a:p>
            <a:pPr algn="r" defTabSz="344488" rtl="1">
              <a:lnSpc>
                <a:spcPct val="200000"/>
              </a:lnSpc>
              <a:spcAft>
                <a:spcPts val="800"/>
              </a:spcAft>
            </a:pPr>
            <a:r>
              <a:rPr lang="ar-SY" sz="2000" dirty="0"/>
              <a:t>عند دمج تقنيتي (</a:t>
            </a:r>
            <a:r>
              <a:rPr lang="en-US" sz="2000" dirty="0"/>
              <a:t>IoT</a:t>
            </a:r>
            <a:r>
              <a:rPr lang="ar-SY" sz="2000" dirty="0"/>
              <a:t>)</a:t>
            </a:r>
            <a:r>
              <a:rPr lang="en-US" sz="2000" dirty="0"/>
              <a:t> </a:t>
            </a:r>
            <a:r>
              <a:rPr lang="ar-SY" sz="2000" dirty="0"/>
              <a:t>و(</a:t>
            </a:r>
            <a:r>
              <a:rPr lang="en-US" sz="2000" dirty="0"/>
              <a:t>Blockchain</a:t>
            </a:r>
            <a:r>
              <a:rPr lang="ar-SY" sz="2000" dirty="0"/>
              <a:t>)</a:t>
            </a:r>
            <a:r>
              <a:rPr lang="en-US" sz="2000" dirty="0"/>
              <a:t>، </a:t>
            </a:r>
            <a:r>
              <a:rPr lang="ar-SY" sz="2000" dirty="0"/>
              <a:t>تصبح البيانات المجمعة من الحساسات والأجهزة الذكية مؤمّنة بالكامل ومترابطة داخل شبكة موثوقة وغير قابلة للتلاعب.</a:t>
            </a:r>
          </a:p>
          <a:p>
            <a:pPr algn="r" defTabSz="344488" rtl="1">
              <a:lnSpc>
                <a:spcPct val="200000"/>
              </a:lnSpc>
              <a:spcAft>
                <a:spcPts val="800"/>
              </a:spcAft>
            </a:pPr>
            <a:r>
              <a:rPr lang="ar-SY" sz="2000" dirty="0"/>
              <a:t>هذا التكامل يوفر بيئة رقمية قوية لإدارة سلسلة التوريد، ويزيد ثقة العملاء والشركاء.</a:t>
            </a:r>
          </a:p>
          <a:p>
            <a:pPr algn="r" defTabSz="344488" rtl="1">
              <a:lnSpc>
                <a:spcPct val="200000"/>
              </a:lnSpc>
              <a:spcAft>
                <a:spcPts val="800"/>
              </a:spcAft>
            </a:pPr>
            <a:r>
              <a:rPr lang="ar-SY" sz="2000" dirty="0"/>
              <a:t>كما يُسهّل هذا الدمج اكتشاف التلاعب أو الانحراف في أي مرحلة من مراحل التوزيع بشكل لحظي، مما يتيح الاستجابة السريعة للمشكلات. كذلك يوفّر مستوى عالٍ من الشفافية والرقابة، خصوصًا في القطاعات</a:t>
            </a:r>
          </a:p>
          <a:p>
            <a:pPr algn="r" defTabSz="344488" rtl="1">
              <a:lnSpc>
                <a:spcPct val="200000"/>
              </a:lnSpc>
              <a:spcAft>
                <a:spcPts val="800"/>
              </a:spcAft>
            </a:pPr>
            <a:r>
              <a:rPr lang="ar-SY" sz="2000" dirty="0"/>
              <a:t> الحساسة مثل الأدوية، الأغذية، والمجوهرات.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2" descr="IoT and Blockchain Technology">
            <a:extLst>
              <a:ext uri="{FF2B5EF4-FFF2-40B4-BE49-F238E27FC236}">
                <a16:creationId xmlns:a16="http://schemas.microsoft.com/office/drawing/2014/main" id="{35ACE756-5F93-43B1-B8BD-0150FF429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341" y="4438871"/>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923432"/>
      </p:ext>
    </p:extLst>
  </p:cSld>
  <p:clrMapOvr>
    <a:masterClrMapping/>
  </p:clrMapOvr>
  <mc:AlternateContent xmlns:mc="http://schemas.openxmlformats.org/markup-compatibility/2006" xmlns:p14="http://schemas.microsoft.com/office/powerpoint/2010/main">
    <mc:Choice Requires="p14">
      <p:transition p14:dur="10" advTm="188856"/>
    </mc:Choice>
    <mc:Fallback xmlns="">
      <p:transition advTm="18885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15205" y="9272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Everledger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723671"/>
            <a:ext cx="10541000" cy="4959756"/>
          </a:xfrm>
          <a:prstGeom prst="rect">
            <a:avLst/>
          </a:prstGeom>
          <a:noFill/>
        </p:spPr>
        <p:txBody>
          <a:bodyPr wrap="square" rtlCol="0">
            <a:spAutoFit/>
          </a:bodyPr>
          <a:lstStyle/>
          <a:p>
            <a:pPr algn="r" defTabSz="344488" rtl="1">
              <a:lnSpc>
                <a:spcPct val="200000"/>
              </a:lnSpc>
              <a:spcAft>
                <a:spcPts val="800"/>
              </a:spcAft>
            </a:pPr>
            <a:r>
              <a:rPr lang="ar-SY" sz="2000" dirty="0"/>
              <a:t>وهي شركة تكنولوجيا متخصصة في تتبع الأصول الثمينة. تستخدم، في قطاع المجوهرات، مزيجاً من أجهزة تتبع دقيقة وتقنية البلوك تشين لتوثيق كل مرحلة يمر بها الحجر الكريم.</a:t>
            </a:r>
          </a:p>
          <a:p>
            <a:pPr algn="r" defTabSz="344488" rtl="1">
              <a:lnSpc>
                <a:spcPct val="200000"/>
              </a:lnSpc>
              <a:spcAft>
                <a:spcPts val="800"/>
              </a:spcAft>
            </a:pPr>
            <a:r>
              <a:rPr lang="ar-SY" sz="2000" dirty="0"/>
              <a:t>منذ لحظة استخراج الألماس أو الأحجار الكريمة من المنجم، يتم تسجيل خصائصه الفيزيائية (مثل اللون، الوزن، والنقاء) وإعطاؤه "هوية رقمية" فريدة تُربط بسجل دائم على شبكة البلوك تشين. تُستخدم أجهزة تتبع دقيقة مزودة بإنترنت الأشياء لمراقبة حركة الحجر عبر مراحل النقل والتخزين. يُمكّن هذا النظام المشترين وتجار التجزئة من التحقق من مصدر الحجر، مساره، وشرعيته قبل إتمام عملية الشراء، ما يقلل من مخاطر الاحتيال ويعزز الثقة في سلسلة التوريد.</a:t>
            </a:r>
          </a:p>
          <a:p>
            <a:pPr algn="r" defTabSz="344488" rtl="1">
              <a:lnSpc>
                <a:spcPct val="150000"/>
              </a:lnSpc>
              <a:spcAft>
                <a:spcPts val="800"/>
              </a:spcAft>
            </a:pPr>
            <a:r>
              <a:rPr lang="ar-SY" sz="2000" b="1" dirty="0"/>
              <a:t>رابط الشركة للاطلاع: </a:t>
            </a:r>
            <a:r>
              <a:rPr lang="en-US" sz="2000" b="1" dirty="0">
                <a:hlinkClick r:id="rId2"/>
              </a:rPr>
              <a:t>https://everledger.io/</a:t>
            </a:r>
            <a:endParaRPr lang="ar-SY" sz="2000" b="1" dirty="0"/>
          </a:p>
          <a:p>
            <a:pPr algn="r" defTabSz="344488" rtl="1">
              <a:lnSpc>
                <a:spcPct val="15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7410" name="Picture 2" descr="Everledger">
            <a:extLst>
              <a:ext uri="{FF2B5EF4-FFF2-40B4-BE49-F238E27FC236}">
                <a16:creationId xmlns:a16="http://schemas.microsoft.com/office/drawing/2014/main" id="{0991F167-7BEF-45EC-9439-5A69D76828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729230"/>
            <a:ext cx="2598835" cy="14602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489795"/>
      </p:ext>
    </p:extLst>
  </p:cSld>
  <p:clrMapOvr>
    <a:masterClrMapping/>
  </p:clrMapOvr>
  <mc:AlternateContent xmlns:mc="http://schemas.openxmlformats.org/markup-compatibility/2006" xmlns:p14="http://schemas.microsoft.com/office/powerpoint/2010/main">
    <mc:Choice Requires="p14">
      <p:transition p14:dur="10" advTm="188856"/>
    </mc:Choice>
    <mc:Fallback xmlns="">
      <p:transition advTm="1888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26114" y="922611"/>
            <a:ext cx="391164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الفرص والتحديات في التوزيع الذكي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52835"/>
    </mc:Choice>
    <mc:Fallback xmlns="">
      <p:transition spd="slow" advTm="52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305794"/>
            <a:ext cx="4865639" cy="4659289"/>
          </a:xfrm>
          <a:prstGeom prst="rect">
            <a:avLst/>
          </a:prstGeom>
        </p:spPr>
        <p:txBody>
          <a:bodyPr wrap="square">
            <a:spAutoFit/>
          </a:bodyPr>
          <a:lstStyle/>
          <a:p>
            <a:pPr algn="just" rtl="1">
              <a:lnSpc>
                <a:spcPct val="150000"/>
              </a:lnSpc>
            </a:pPr>
            <a:r>
              <a:rPr lang="ar-SY" sz="2000" dirty="0"/>
              <a:t>يشكل التوزيع الذكي فرصة مهمة لتحسين الكفاءة التشغيلية وتقليل التكاليف اللوجستية بشكل كبير. كما يعزز من تجربة العميل من خلال تقديم خدمات توصيل أسرع وأكثر موثوقية مع خيارات مرنة تناسب احتياجاته.</a:t>
            </a:r>
          </a:p>
          <a:p>
            <a:pPr algn="just" rtl="1">
              <a:lnSpc>
                <a:spcPct val="150000"/>
              </a:lnSpc>
            </a:pPr>
            <a:r>
              <a:rPr lang="ar-SY" sz="2000" dirty="0"/>
              <a:t>مع ذلك، يواجه التوزيع الذكي تحديات تقنية وتنفيذية مثل تعقيد الأنظمة وارتفاع تكاليف التنفيذ. تضاف إلى ذلك تحديات أخلاقية وأمنية تتعلق بحماية البيانات والحفاظ على خصوصية العملاء في بيئة رقمية متطورة. يعد فهم هذه الفرص والتحديات ضروري لوضع استراتيجيات ناجحة تُسهم في تطوير أنظمة التوزيع المستقبلية.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8669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243" y="931454"/>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فرص تحسين الكفاءة وتقليل التكاليف</a:t>
            </a:r>
          </a:p>
        </p:txBody>
      </p:sp>
      <p:sp>
        <p:nvSpPr>
          <p:cNvPr id="48" name="TextBox 47"/>
          <p:cNvSpPr txBox="1"/>
          <p:nvPr/>
        </p:nvSpPr>
        <p:spPr>
          <a:xfrm>
            <a:off x="762000" y="1735533"/>
            <a:ext cx="10541000" cy="4298613"/>
          </a:xfrm>
          <a:prstGeom prst="rect">
            <a:avLst/>
          </a:prstGeom>
          <a:noFill/>
        </p:spPr>
        <p:txBody>
          <a:bodyPr wrap="square" rtlCol="0">
            <a:spAutoFit/>
          </a:bodyPr>
          <a:lstStyle/>
          <a:p>
            <a:pPr algn="r" defTabSz="344488" rtl="1">
              <a:lnSpc>
                <a:spcPct val="200000"/>
              </a:lnSpc>
              <a:spcAft>
                <a:spcPts val="800"/>
              </a:spcAft>
            </a:pPr>
            <a:r>
              <a:rPr lang="ar-SY" sz="2000" dirty="0"/>
              <a:t>توفر التقنيات الحديثة في التوزيع الذكي إمكانية تقليل التكاليف التشغيلية من خلال:</a:t>
            </a:r>
          </a:p>
          <a:p>
            <a:pPr algn="r" defTabSz="344488" rtl="1">
              <a:lnSpc>
                <a:spcPct val="200000"/>
              </a:lnSpc>
              <a:spcAft>
                <a:spcPts val="800"/>
              </a:spcAft>
            </a:pPr>
            <a:r>
              <a:rPr lang="ar-SY" sz="2000" dirty="0"/>
              <a:t>• </a:t>
            </a:r>
            <a:r>
              <a:rPr lang="ar-SY" sz="2000" b="1" dirty="0"/>
              <a:t>تقليص عدد الشحنات غير الضرورية</a:t>
            </a:r>
            <a:r>
              <a:rPr lang="ar-SY" sz="2000" dirty="0"/>
              <a:t>، مما يقلل من التنقلات الزائدة ويخفض تكاليف النقل والوقت المستغرق.</a:t>
            </a:r>
          </a:p>
          <a:p>
            <a:pPr algn="r" defTabSz="344488" rtl="1">
              <a:lnSpc>
                <a:spcPct val="200000"/>
              </a:lnSpc>
              <a:spcAft>
                <a:spcPts val="800"/>
              </a:spcAft>
            </a:pPr>
            <a:r>
              <a:rPr lang="ar-SY" sz="2000" dirty="0"/>
              <a:t>• </a:t>
            </a:r>
            <a:r>
              <a:rPr lang="ar-SY" sz="2000" b="1" dirty="0"/>
              <a:t>تحسين استهلاك الوقود </a:t>
            </a:r>
            <a:r>
              <a:rPr lang="ar-SY" sz="2000" dirty="0"/>
              <a:t>عبر اختيار المسارات الأمثل وتقليل الازدحام المروري، مما يسهم في تقليل الانبعاثات البيئية أيضاً.</a:t>
            </a:r>
          </a:p>
          <a:p>
            <a:pPr algn="r" defTabSz="344488" rtl="1">
              <a:lnSpc>
                <a:spcPct val="200000"/>
              </a:lnSpc>
              <a:spcAft>
                <a:spcPts val="800"/>
              </a:spcAft>
            </a:pPr>
            <a:r>
              <a:rPr lang="ar-SY" sz="2000" dirty="0"/>
              <a:t>• </a:t>
            </a:r>
            <a:r>
              <a:rPr lang="ar-SY" sz="2000" b="1" dirty="0"/>
              <a:t>تقليل الفاقد والهدر </a:t>
            </a:r>
            <a:r>
              <a:rPr lang="ar-SY" sz="2000" dirty="0"/>
              <a:t>من خلال مراقبة دقيقة لحالة المنتجات أثناء النقل والتخزين، خصوصاً للبضائع الحساسة مثل المواد الغذائية والأدوية.</a:t>
            </a:r>
          </a:p>
          <a:p>
            <a:pPr algn="r" defTabSz="344488" rtl="1">
              <a:spcAft>
                <a:spcPts val="800"/>
              </a:spcAft>
            </a:pPr>
            <a:r>
              <a:rPr lang="ar-SY" sz="2000" dirty="0"/>
              <a:t>• </a:t>
            </a:r>
            <a:r>
              <a:rPr lang="ar-SY" sz="2000" b="1" dirty="0"/>
              <a:t>زيادة كفاءة العمالة </a:t>
            </a:r>
            <a:r>
              <a:rPr lang="ar-SY" sz="2000" dirty="0"/>
              <a:t>عبر تنظيم جداول العمل بشكل أفضل وتوزيع المهام بشكل </a:t>
            </a:r>
          </a:p>
          <a:p>
            <a:pPr algn="r" defTabSz="344488" rtl="1">
              <a:spcAft>
                <a:spcPts val="800"/>
              </a:spcAft>
            </a:pPr>
            <a:r>
              <a:rPr lang="ar-SY" sz="2000" dirty="0"/>
              <a:t>يضمن استغلال الموارد البشرية بشكل 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8434" name="Picture 2" descr="965 Opportunity Photos, Pictures And ...">
            <a:extLst>
              <a:ext uri="{FF2B5EF4-FFF2-40B4-BE49-F238E27FC236}">
                <a16:creationId xmlns:a16="http://schemas.microsoft.com/office/drawing/2014/main" id="{8EE1C637-645D-4971-BF62-355F3C74D0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4439070"/>
            <a:ext cx="2743200"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098376"/>
      </p:ext>
    </p:extLst>
  </p:cSld>
  <p:clrMapOvr>
    <a:masterClrMapping/>
  </p:clrMapOvr>
  <mc:AlternateContent xmlns:mc="http://schemas.openxmlformats.org/markup-compatibility/2006" xmlns:p14="http://schemas.microsoft.com/office/powerpoint/2010/main">
    <mc:Choice Requires="p14">
      <p:transition p14:dur="10" advTm="158494"/>
    </mc:Choice>
    <mc:Fallback xmlns="">
      <p:transition advTm="15849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243"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تجربة العميل والاحتفاظ به</a:t>
            </a:r>
          </a:p>
        </p:txBody>
      </p:sp>
      <p:sp>
        <p:nvSpPr>
          <p:cNvPr id="48" name="TextBox 47"/>
          <p:cNvSpPr txBox="1"/>
          <p:nvPr/>
        </p:nvSpPr>
        <p:spPr>
          <a:xfrm>
            <a:off x="825500" y="1672515"/>
            <a:ext cx="10541000" cy="4100546"/>
          </a:xfrm>
          <a:prstGeom prst="rect">
            <a:avLst/>
          </a:prstGeom>
          <a:noFill/>
        </p:spPr>
        <p:txBody>
          <a:bodyPr wrap="square" rtlCol="0">
            <a:spAutoFit/>
          </a:bodyPr>
          <a:lstStyle/>
          <a:p>
            <a:pPr algn="r" defTabSz="344488" rtl="1">
              <a:lnSpc>
                <a:spcPct val="200000"/>
              </a:lnSpc>
              <a:spcAft>
                <a:spcPts val="800"/>
              </a:spcAft>
            </a:pPr>
            <a:r>
              <a:rPr lang="ar-SY" sz="2000" dirty="0"/>
              <a:t>يساعد التوزيع الذكي في تقديم تجربة توصيل أكثر موثوقية وسرعة، مثل:</a:t>
            </a:r>
            <a:endParaRPr lang="en-US" sz="2000" dirty="0"/>
          </a:p>
          <a:p>
            <a:pPr algn="r" defTabSz="344488" rtl="1">
              <a:lnSpc>
                <a:spcPct val="200000"/>
              </a:lnSpc>
              <a:spcAft>
                <a:spcPts val="800"/>
              </a:spcAft>
            </a:pPr>
            <a:r>
              <a:rPr lang="ar-SY" sz="2000" dirty="0"/>
              <a:t>• </a:t>
            </a:r>
            <a:r>
              <a:rPr lang="ar-SY" sz="2000" b="1" dirty="0"/>
              <a:t>تسليم في اليوم نفسه</a:t>
            </a:r>
            <a:r>
              <a:rPr lang="en-US" sz="2000" b="1" dirty="0"/>
              <a:t>:</a:t>
            </a:r>
            <a:r>
              <a:rPr lang="ar-SY" sz="2000" b="1" dirty="0"/>
              <a:t> </a:t>
            </a:r>
            <a:r>
              <a:rPr lang="ar-SY" sz="2000" dirty="0"/>
              <a:t>حيث يمكن للعملاء استلام طلباتهم بسرعة، مما يلبي حاجاتهم العاجلة ويزيد من رضاهم.</a:t>
            </a:r>
          </a:p>
          <a:p>
            <a:pPr algn="r" defTabSz="344488" rtl="1">
              <a:lnSpc>
                <a:spcPct val="200000"/>
              </a:lnSpc>
              <a:spcAft>
                <a:spcPts val="800"/>
              </a:spcAft>
            </a:pPr>
            <a:r>
              <a:rPr lang="ar-SY" sz="2000" dirty="0"/>
              <a:t>• </a:t>
            </a:r>
            <a:r>
              <a:rPr lang="ar-SY" sz="2000" b="1" dirty="0"/>
              <a:t>تتبع مباشر للطلب: </a:t>
            </a:r>
            <a:r>
              <a:rPr lang="ar-SY" sz="2000" dirty="0"/>
              <a:t>يتيح للعملاء معرفة موقع شحناتهم بشكل لحظي، ما يعزز الشفافية ويقلل من القلق بشأن موعد التسليم.</a:t>
            </a:r>
          </a:p>
          <a:p>
            <a:pPr algn="r" defTabSz="344488" rtl="1">
              <a:lnSpc>
                <a:spcPct val="200000"/>
              </a:lnSpc>
              <a:spcAft>
                <a:spcPts val="800"/>
              </a:spcAft>
            </a:pPr>
            <a:r>
              <a:rPr lang="ar-SY" sz="2000" dirty="0"/>
              <a:t>• </a:t>
            </a:r>
            <a:r>
              <a:rPr lang="ar-SY" sz="2000" b="1" dirty="0"/>
              <a:t>خيارات مرنة لاستلام المنتجات: </a:t>
            </a:r>
            <a:r>
              <a:rPr lang="ar-SY" sz="2000" dirty="0"/>
              <a:t>تشمل اختيار موعد ومكان التوصيل المناسب، أو استلام الطلب من نقطة محددة، مما يمنح العملاء حرية أكبر ويُحسّن تجربتهم.</a:t>
            </a:r>
          </a:p>
          <a:p>
            <a:pPr algn="r" defTabSz="344488" rtl="1">
              <a:lnSpc>
                <a:spcPct val="200000"/>
              </a:lnSpc>
              <a:spcAft>
                <a:spcPts val="800"/>
              </a:spcAft>
            </a:pPr>
            <a:r>
              <a:rPr lang="ar-SY" sz="2000" dirty="0"/>
              <a:t>هذه الميزات تعزز رضا العميل وتزيد احتمالية إعادة الشراء من نفس الشركة.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9458" name="Picture 2" descr="How are Customer Satisfaction ...">
            <a:extLst>
              <a:ext uri="{FF2B5EF4-FFF2-40B4-BE49-F238E27FC236}">
                <a16:creationId xmlns:a16="http://schemas.microsoft.com/office/drawing/2014/main" id="{FD635D8A-B283-493A-AC51-2C3D203FEB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848" y="4390809"/>
            <a:ext cx="2705100" cy="1695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180862"/>
      </p:ext>
    </p:extLst>
  </p:cSld>
  <p:clrMapOvr>
    <a:masterClrMapping/>
  </p:clrMapOvr>
  <mc:AlternateContent xmlns:mc="http://schemas.openxmlformats.org/markup-compatibility/2006" xmlns:p14="http://schemas.microsoft.com/office/powerpoint/2010/main">
    <mc:Choice Requires="p14">
      <p:transition p14:dur="10" advTm="195583"/>
    </mc:Choice>
    <mc:Fallback xmlns="">
      <p:transition advTm="1955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7260" y="931454"/>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التقنية والتنفيذية</a:t>
            </a:r>
          </a:p>
        </p:txBody>
      </p:sp>
      <p:sp>
        <p:nvSpPr>
          <p:cNvPr id="48" name="TextBox 47"/>
          <p:cNvSpPr txBox="1"/>
          <p:nvPr/>
        </p:nvSpPr>
        <p:spPr>
          <a:xfrm>
            <a:off x="762000" y="1715847"/>
            <a:ext cx="10541000" cy="4223272"/>
          </a:xfrm>
          <a:prstGeom prst="rect">
            <a:avLst/>
          </a:prstGeom>
          <a:noFill/>
        </p:spPr>
        <p:txBody>
          <a:bodyPr wrap="square" rtlCol="0">
            <a:spAutoFit/>
          </a:bodyPr>
          <a:lstStyle/>
          <a:p>
            <a:pPr algn="r" defTabSz="344488" rtl="1">
              <a:lnSpc>
                <a:spcPct val="250000"/>
              </a:lnSpc>
              <a:spcAft>
                <a:spcPts val="800"/>
              </a:spcAft>
            </a:pPr>
            <a:r>
              <a:rPr lang="ar-SY" sz="2000" dirty="0"/>
              <a:t>رغم فوائد التوزيع الذكي، إلا أن تطبيقه يواجه عددًا من التحديات، منها:</a:t>
            </a:r>
          </a:p>
          <a:p>
            <a:pPr algn="r" defTabSz="344488" rtl="1">
              <a:lnSpc>
                <a:spcPct val="250000"/>
              </a:lnSpc>
              <a:spcAft>
                <a:spcPts val="800"/>
              </a:spcAft>
            </a:pPr>
            <a:r>
              <a:rPr lang="ar-SY" sz="2000" b="1" dirty="0"/>
              <a:t>• تعقيد بناء الأنظمة الذكية وتكاملها: </a:t>
            </a:r>
            <a:r>
              <a:rPr lang="ar-SY" sz="2000" dirty="0"/>
              <a:t>إذ يتطلب دمج أنظمة متعددة مستوى عاليًا من التنسيق والدقة.</a:t>
            </a:r>
          </a:p>
          <a:p>
            <a:pPr algn="r" defTabSz="344488" rtl="1">
              <a:lnSpc>
                <a:spcPct val="250000"/>
              </a:lnSpc>
              <a:spcAft>
                <a:spcPts val="800"/>
              </a:spcAft>
            </a:pPr>
            <a:r>
              <a:rPr lang="ar-SY" sz="2000" b="1" dirty="0"/>
              <a:t>• الحاجة إلى كفاءات تقنية متخصصة: </a:t>
            </a:r>
            <a:r>
              <a:rPr lang="ar-SY" sz="2000" dirty="0"/>
              <a:t>لتشغيل الأنظمة وتحليل البيانات بكفاءة.</a:t>
            </a:r>
          </a:p>
          <a:p>
            <a:pPr algn="r" defTabSz="344488" rtl="1">
              <a:lnSpc>
                <a:spcPct val="250000"/>
              </a:lnSpc>
              <a:spcAft>
                <a:spcPts val="800"/>
              </a:spcAft>
            </a:pPr>
            <a:r>
              <a:rPr lang="ar-SY" sz="2000" b="1" dirty="0"/>
              <a:t>• صعوبة توحيد البيانات من مصادر مختلفة: </a:t>
            </a:r>
            <a:r>
              <a:rPr lang="ar-SY" sz="2000" dirty="0"/>
              <a:t>ما يستدعي جهودًا لتنسيقها وتحليلها بشكل موثوق.</a:t>
            </a:r>
          </a:p>
          <a:p>
            <a:pPr algn="r" defTabSz="344488" rtl="1">
              <a:lnSpc>
                <a:spcPct val="250000"/>
              </a:lnSpc>
              <a:spcAft>
                <a:spcPts val="800"/>
              </a:spcAft>
            </a:pPr>
            <a:r>
              <a:rPr lang="ar-SY" sz="2000" b="1" dirty="0"/>
              <a:t>• ارتفاع تكاليف البداية: </a:t>
            </a:r>
            <a:r>
              <a:rPr lang="ar-SY" sz="2000" dirty="0"/>
              <a:t>بما يشمله من استثمار في الأجهزة والبنية الرقمية والتدريب.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197F7704-E80F-4FA6-A614-55C22C60DC3B}"/>
              </a:ext>
            </a:extLst>
          </p:cNvPr>
          <p:cNvPicPr>
            <a:picLocks noChangeAspect="1"/>
          </p:cNvPicPr>
          <p:nvPr/>
        </p:nvPicPr>
        <p:blipFill>
          <a:blip r:embed="rId3"/>
          <a:stretch>
            <a:fillRect/>
          </a:stretch>
        </p:blipFill>
        <p:spPr>
          <a:xfrm>
            <a:off x="762000" y="3509021"/>
            <a:ext cx="2442029" cy="2325236"/>
          </a:xfrm>
          <a:prstGeom prst="rect">
            <a:avLst/>
          </a:prstGeom>
          <a:ln>
            <a:noFill/>
          </a:ln>
          <a:effectLst>
            <a:softEdge rad="112500"/>
          </a:effectLst>
        </p:spPr>
      </p:pic>
    </p:spTree>
    <p:extLst>
      <p:ext uri="{BB962C8B-B14F-4D97-AF65-F5344CB8AC3E}">
        <p14:creationId xmlns:p14="http://schemas.microsoft.com/office/powerpoint/2010/main" val="1463380939"/>
      </p:ext>
    </p:extLst>
  </p:cSld>
  <p:clrMapOvr>
    <a:masterClrMapping/>
  </p:clrMapOvr>
  <mc:AlternateContent xmlns:mc="http://schemas.openxmlformats.org/markup-compatibility/2006" xmlns:p14="http://schemas.microsoft.com/office/powerpoint/2010/main">
    <mc:Choice Requires="p14">
      <p:transition p14:dur="10" advTm="225182"/>
    </mc:Choice>
    <mc:Fallback xmlns="">
      <p:transition advTm="22518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5251"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الأخلاقية والأمنية</a:t>
            </a:r>
          </a:p>
        </p:txBody>
      </p:sp>
      <p:sp>
        <p:nvSpPr>
          <p:cNvPr id="48" name="TextBox 47"/>
          <p:cNvSpPr txBox="1"/>
          <p:nvPr/>
        </p:nvSpPr>
        <p:spPr>
          <a:xfrm>
            <a:off x="753140" y="1715847"/>
            <a:ext cx="10541000" cy="3997954"/>
          </a:xfrm>
          <a:prstGeom prst="rect">
            <a:avLst/>
          </a:prstGeom>
          <a:noFill/>
        </p:spPr>
        <p:txBody>
          <a:bodyPr wrap="square" rtlCol="0">
            <a:spAutoFit/>
          </a:bodyPr>
          <a:lstStyle/>
          <a:p>
            <a:pPr algn="r" defTabSz="344488" rtl="1">
              <a:lnSpc>
                <a:spcPct val="200000"/>
              </a:lnSpc>
              <a:spcAft>
                <a:spcPts val="800"/>
              </a:spcAft>
            </a:pPr>
            <a:r>
              <a:rPr lang="ar-SY" sz="2000" b="1" dirty="0"/>
              <a:t>• تسرب بيانات المواقع أو الطلبات: </a:t>
            </a:r>
            <a:r>
              <a:rPr lang="ar-SY" sz="2000" dirty="0"/>
              <a:t>قد يؤدي إلى كشف معلومات حساسة عن مواقع العملاء أو حركة الشحنات، مما يعرّضهم لمخاطر أمنية أو تجارية.</a:t>
            </a:r>
            <a:endParaRPr lang="en-US" sz="2000" dirty="0"/>
          </a:p>
          <a:p>
            <a:pPr algn="r" defTabSz="344488" rtl="1">
              <a:lnSpc>
                <a:spcPct val="200000"/>
              </a:lnSpc>
              <a:spcAft>
                <a:spcPts val="800"/>
              </a:spcAft>
            </a:pPr>
            <a:r>
              <a:rPr lang="ar-SY" sz="2000" b="1" dirty="0"/>
              <a:t>• اختراق أجهزة الاستشعار: </a:t>
            </a:r>
            <a:r>
              <a:rPr lang="ar-SY" sz="2000" dirty="0"/>
              <a:t>يمكن أن يسبب تلاعبًا في البيانات المتعلقة بحالة المنتجات أو موقعها، مما يضر بمصداقية النظام وجودة الخدمة.</a:t>
            </a:r>
            <a:endParaRPr lang="en-US" sz="2000" dirty="0"/>
          </a:p>
          <a:p>
            <a:pPr algn="r" defTabSz="344488" rtl="1">
              <a:lnSpc>
                <a:spcPct val="200000"/>
              </a:lnSpc>
              <a:spcAft>
                <a:spcPts val="800"/>
              </a:spcAft>
            </a:pPr>
            <a:r>
              <a:rPr lang="ar-SY" sz="2000" b="1" dirty="0"/>
              <a:t>• إساءة استخدام البيانات الحساسة: </a:t>
            </a:r>
            <a:r>
              <a:rPr lang="ar-SY" sz="2000" dirty="0"/>
              <a:t>مثل استخدام بيانات العملاء أو الموردين دون إذن، </a:t>
            </a:r>
          </a:p>
          <a:p>
            <a:pPr algn="r" defTabSz="344488" rtl="1">
              <a:lnSpc>
                <a:spcPct val="200000"/>
              </a:lnSpc>
              <a:spcAft>
                <a:spcPts val="800"/>
              </a:spcAft>
            </a:pPr>
            <a:r>
              <a:rPr lang="ar-SY" sz="2000" dirty="0"/>
              <a:t>وهو ما يُعد خرقاً للخصوصية ويؤثر على ثقة الأطراف المعنية.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484" name="Picture 4" descr="The Top 6+ Barriers to DEIB [+ How to Break Them] | Ongig Blog">
            <a:extLst>
              <a:ext uri="{FF2B5EF4-FFF2-40B4-BE49-F238E27FC236}">
                <a16:creationId xmlns:a16="http://schemas.microsoft.com/office/drawing/2014/main" id="{F9A51730-A911-4D4D-B8CB-831F4A831B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272595"/>
            <a:ext cx="3170558" cy="18117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46339095"/>
      </p:ext>
    </p:extLst>
  </p:cSld>
  <p:clrMapOvr>
    <a:masterClrMapping/>
  </p:clrMapOvr>
  <mc:AlternateContent xmlns:mc="http://schemas.openxmlformats.org/markup-compatibility/2006" xmlns:p14="http://schemas.microsoft.com/office/powerpoint/2010/main">
    <mc:Choice Requires="p14">
      <p:transition p14:dur="10" advTm="200437"/>
    </mc:Choice>
    <mc:Fallback xmlns="">
      <p:transition advTm="200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92979"/>
            <a:ext cx="10541000" cy="4651979"/>
          </a:xfrm>
          <a:prstGeom prst="rect">
            <a:avLst/>
          </a:prstGeom>
          <a:noFill/>
        </p:spPr>
        <p:txBody>
          <a:bodyPr wrap="square" rtlCol="0">
            <a:spAutoFit/>
          </a:bodyPr>
          <a:lstStyle/>
          <a:p>
            <a:pPr algn="r" defTabSz="344488" rtl="1">
              <a:lnSpc>
                <a:spcPct val="200000"/>
              </a:lnSpc>
              <a:spcAft>
                <a:spcPts val="800"/>
              </a:spcAft>
            </a:pPr>
            <a:r>
              <a:rPr lang="en-US" sz="2000" dirty="0"/>
              <a:t> </a:t>
            </a:r>
            <a:r>
              <a:rPr lang="ar-SY" sz="2000" dirty="0"/>
              <a:t>وهي منصة أوروبية رائدة في تجارة الأزياء عبر الإنترنت، اعتمدت نظام توزيع ذكي يعتمد على الذكاء الاصطناعي وإنترنت الأشياء لتحسين تجربة العملاء. استطاعت من خلال تحليل بيانات الطلب والتوصيل تقديم خيارات مرنة للاستلام، وخدمة التوصيل في اليوم نفسه في بعض المدن، مما عزز رضا العملاء ورفع معدلات إعادة الشراء – </a:t>
            </a:r>
            <a:r>
              <a:rPr lang="ar-SY" sz="2000" b="1" dirty="0"/>
              <a:t>وهي فرصة استراتيجية لتحسين تجربة التوصيل.</a:t>
            </a:r>
          </a:p>
          <a:p>
            <a:pPr algn="r" defTabSz="344488" rtl="1">
              <a:lnSpc>
                <a:spcPct val="150000"/>
              </a:lnSpc>
              <a:spcAft>
                <a:spcPts val="800"/>
              </a:spcAft>
            </a:pPr>
            <a:r>
              <a:rPr lang="ar-SY" sz="2000" dirty="0"/>
              <a:t>لكن أثناء التوسع السريع، </a:t>
            </a:r>
            <a:r>
              <a:rPr lang="ar-SY" sz="2000" b="1" dirty="0"/>
              <a:t>واجهت الشركة </a:t>
            </a:r>
            <a:r>
              <a:rPr lang="en-US" sz="2000" b="1" dirty="0"/>
              <a:t> </a:t>
            </a:r>
            <a:r>
              <a:rPr lang="ar-SY" sz="2000" b="1" dirty="0"/>
              <a:t>تحديات تقنية وأمنية</a:t>
            </a:r>
            <a:r>
              <a:rPr lang="ar-SY" sz="2000" dirty="0"/>
              <a:t>، تمثلت في صعوبة توحيد بيانات العملاء من منصات متعددة، إضافة إلى مخاوف تتعلق بخصوصية الموقع الجغرافي وتاريخ الشراء. استجابت الشركة </a:t>
            </a:r>
          </a:p>
          <a:p>
            <a:pPr algn="r" defTabSz="344488" rtl="1">
              <a:lnSpc>
                <a:spcPct val="150000"/>
              </a:lnSpc>
              <a:spcAft>
                <a:spcPts val="800"/>
              </a:spcAft>
            </a:pPr>
            <a:r>
              <a:rPr lang="ar-SY" sz="2000" dirty="0"/>
              <a:t>بتطوير بروتوكولات صارمة لحماية البيانات، وتكامل الأنظمة عبر منصات موحدة، </a:t>
            </a:r>
          </a:p>
          <a:p>
            <a:pPr algn="r" defTabSz="344488" rtl="1">
              <a:lnSpc>
                <a:spcPct val="150000"/>
              </a:lnSpc>
              <a:spcAft>
                <a:spcPts val="800"/>
              </a:spcAft>
            </a:pPr>
            <a:r>
              <a:rPr lang="ar-SY" sz="2000" dirty="0"/>
              <a:t>مما مكنها من الموازنة بين التوسع والموثوقية.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FE3D894D-AB9B-4B96-9B0C-C1B42B3DCF2D}"/>
              </a:ext>
            </a:extLst>
          </p:cNvPr>
          <p:cNvSpPr txBox="1"/>
          <p:nvPr/>
        </p:nvSpPr>
        <p:spPr>
          <a:xfrm>
            <a:off x="-149267"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Zalando</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pic>
        <p:nvPicPr>
          <p:cNvPr id="21506" name="Picture 2" descr="‫الاستثمار في Zalando: كيف اشتري اسهم الاستثمار في زالاندو؟ -  Arabicstocktraders.com‬‎">
            <a:extLst>
              <a:ext uri="{FF2B5EF4-FFF2-40B4-BE49-F238E27FC236}">
                <a16:creationId xmlns:a16="http://schemas.microsoft.com/office/drawing/2014/main" id="{0F160C38-7FA6-4A45-9030-55967C3B59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858031"/>
            <a:ext cx="3612836" cy="101398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96991538"/>
      </p:ext>
    </p:extLst>
  </p:cSld>
  <p:clrMapOvr>
    <a:masterClrMapping/>
  </p:clrMapOvr>
  <mc:AlternateContent xmlns:mc="http://schemas.openxmlformats.org/markup-compatibility/2006" xmlns:p14="http://schemas.microsoft.com/office/powerpoint/2010/main">
    <mc:Choice Requires="p14">
      <p:transition p14:dur="10" advTm="200437"/>
    </mc:Choice>
    <mc:Fallback xmlns="">
      <p:transition advTm="200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77023" y="121011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66860" y="1852761"/>
            <a:ext cx="8417320" cy="4305730"/>
          </a:xfrm>
          <a:prstGeom prst="rect">
            <a:avLst/>
          </a:prstGeom>
          <a:noFill/>
        </p:spPr>
        <p:txBody>
          <a:bodyPr wrap="square" rtlCol="0">
            <a:spAutoFit/>
          </a:bodyPr>
          <a:lstStyle/>
          <a:p>
            <a:pPr algn="just" rtl="1">
              <a:lnSpc>
                <a:spcPct val="200000"/>
              </a:lnSpc>
            </a:pPr>
            <a:r>
              <a:rPr lang="ar-SY" sz="2000" dirty="0"/>
              <a:t>لقد شكّلت التقنيات الحديثة ثورة حقيقية في إدارة أنشطة التوزيع، حيث انتقلنا من نماذج تقليدية جامدة إلى أنظمة ذكية مرنة تُدار بالبيانات وتُراقب لحظيًا. يسهم هذا التحول في تحسين الكفاءة، وخفض التكاليف، وتعزيز تجربة العميل، لكنه في المقابل يفرض تحديات متعلقة بالبنية التحتية، والأمن السيبراني، وتوفر الكفاءات البشرية المؤهلة. إن فهم هذه التحولات لا يُعد فقط متطلبًا أكاديميًا، بل هو ضرورة لكل مسوّق ومخطط استراتيجي يرغب في مواكبة التغيرات المتسارعة في سلاسل القيمة المعاصرة. ويجب أن ندرك أن التوزيع الذكي لم يعد خيارًا مستقبليًا، بل هو واقع قائم يعيد تشكيل خريطة المنافسة في الأسواق العالمية.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77634"/>
    </mc:Choice>
    <mc:Fallback xmlns="">
      <p:transition spd="slow" advTm="7763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180431" y="4994232"/>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التقنيات الحديثة في الأنشطة الترويجية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516"/>
    </mc:Choice>
    <mc:Fallback xmlns="">
      <p:transition spd="slow" advTm="185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75"/>
    </mc:Choice>
    <mc:Fallback xmlns="">
      <p:transition spd="slow" advTm="437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6"/>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1.8"/>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33.1"/>
</p:tagLst>
</file>

<file path=ppt/tags/tag19.xml><?xml version="1.0" encoding="utf-8"?>
<p:tagLst xmlns:a="http://schemas.openxmlformats.org/drawingml/2006/main" xmlns:r="http://schemas.openxmlformats.org/officeDocument/2006/relationships" xmlns:p="http://schemas.openxmlformats.org/presentationml/2006/main">
  <p:tag name="TIMING" val="|33.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932</TotalTime>
  <Words>3429</Words>
  <Application>Microsoft Office PowerPoint</Application>
  <PresentationFormat>Widescreen</PresentationFormat>
  <Paragraphs>274</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278</cp:revision>
  <dcterms:created xsi:type="dcterms:W3CDTF">2025-07-01T03:58:26Z</dcterms:created>
  <dcterms:modified xsi:type="dcterms:W3CDTF">2025-07-14T11:34:41Z</dcterms:modified>
</cp:coreProperties>
</file>