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ppt/tags/tag1.xml" ContentType="application/vnd.openxmlformats-officedocument.presentationml.tag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303" r:id="rId3"/>
    <p:sldId id="497" r:id="rId4"/>
    <p:sldId id="496" r:id="rId5"/>
    <p:sldId id="359" r:id="rId6"/>
    <p:sldId id="501" r:id="rId7"/>
    <p:sldId id="502" r:id="rId8"/>
    <p:sldId id="503" r:id="rId9"/>
    <p:sldId id="505" r:id="rId10"/>
    <p:sldId id="276" r:id="rId11"/>
    <p:sldId id="498" r:id="rId12"/>
    <p:sldId id="506" r:id="rId13"/>
    <p:sldId id="507" r:id="rId14"/>
    <p:sldId id="508" r:id="rId15"/>
    <p:sldId id="510" r:id="rId16"/>
    <p:sldId id="512" r:id="rId17"/>
    <p:sldId id="513" r:id="rId18"/>
    <p:sldId id="514" r:id="rId19"/>
    <p:sldId id="515" r:id="rId20"/>
    <p:sldId id="366" r:id="rId21"/>
    <p:sldId id="362" r:id="rId22"/>
    <p:sldId id="364" r:id="rId23"/>
    <p:sldId id="365" r:id="rId24"/>
    <p:sldId id="516" r:id="rId25"/>
    <p:sldId id="517" r:id="rId26"/>
    <p:sldId id="518" r:id="rId27"/>
    <p:sldId id="519" r:id="rId28"/>
    <p:sldId id="520" r:id="rId29"/>
    <p:sldId id="521" r:id="rId30"/>
    <p:sldId id="376" r:id="rId31"/>
    <p:sldId id="380" r:id="rId32"/>
    <p:sldId id="381" r:id="rId33"/>
    <p:sldId id="354" r:id="rId34"/>
    <p:sldId id="382" r:id="rId35"/>
    <p:sldId id="384" r:id="rId36"/>
    <p:sldId id="386" r:id="rId37"/>
    <p:sldId id="387" r:id="rId38"/>
    <p:sldId id="388" r:id="rId39"/>
    <p:sldId id="52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497"/>
            <p14:sldId id="496"/>
            <p14:sldId id="359"/>
            <p14:sldId id="501"/>
            <p14:sldId id="502"/>
            <p14:sldId id="503"/>
            <p14:sldId id="505"/>
            <p14:sldId id="276"/>
            <p14:sldId id="498"/>
            <p14:sldId id="506"/>
            <p14:sldId id="507"/>
            <p14:sldId id="508"/>
            <p14:sldId id="510"/>
            <p14:sldId id="512"/>
            <p14:sldId id="513"/>
            <p14:sldId id="514"/>
            <p14:sldId id="515"/>
            <p14:sldId id="366"/>
            <p14:sldId id="362"/>
            <p14:sldId id="364"/>
            <p14:sldId id="365"/>
            <p14:sldId id="516"/>
            <p14:sldId id="517"/>
            <p14:sldId id="518"/>
            <p14:sldId id="519"/>
            <p14:sldId id="520"/>
            <p14:sldId id="521"/>
            <p14:sldId id="376"/>
            <p14:sldId id="380"/>
            <p14:sldId id="381"/>
            <p14:sldId id="354"/>
            <p14:sldId id="382"/>
            <p14:sldId id="384"/>
            <p14:sldId id="386"/>
            <p14:sldId id="387"/>
            <p14:sldId id="388"/>
            <p14:sldId id="52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3738" autoAdjust="0"/>
  </p:normalViewPr>
  <p:slideViewPr>
    <p:cSldViewPr snapToGrid="0">
      <p:cViewPr varScale="1">
        <p:scale>
          <a:sx n="67" d="100"/>
          <a:sy n="67" d="100"/>
        </p:scale>
        <p:origin x="840" y="48"/>
      </p:cViewPr>
      <p:guideLst/>
    </p:cSldViewPr>
  </p:slideViewPr>
  <p:notesTextViewPr>
    <p:cViewPr>
      <p:scale>
        <a:sx n="1" d="1"/>
        <a:sy n="1" d="1"/>
      </p:scale>
      <p:origin x="0" y="0"/>
    </p:cViewPr>
  </p:notesTextViewPr>
  <p:sorterViewPr>
    <p:cViewPr>
      <p:scale>
        <a:sx n="100" d="100"/>
        <a:sy n="100" d="100"/>
      </p:scale>
      <p:origin x="0" y="-111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559970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254415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71093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9159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xml"/><Relationship Id="rId1" Type="http://schemas.openxmlformats.org/officeDocument/2006/relationships/themeOverride" Target="../theme/themeOverride1.xml"/><Relationship Id="rId5" Type="http://schemas.openxmlformats.org/officeDocument/2006/relationships/image" Target="../media/image6.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02</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Strategic Human Resource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02</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216103"/>
            <a:ext cx="8495351" cy="489364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Explain strategic HR management and how it is linked to organizational strategies.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two possible contributors to competitive advantage and how HR contributes to each.</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HR planning and outline the HR planning process.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Describe the means for assessing the external and internal environments of HR management.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several ways of managing a surplus and a shortage of human resources.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why HR metrics must consider both strategic and operational HR measures.</a:t>
            </a:r>
          </a:p>
          <a:p>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96138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3" y="1019069"/>
            <a:ext cx="93030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STRATEGY AND HR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94B6259C-3956-423A-951B-849E00D04447}"/>
              </a:ext>
            </a:extLst>
          </p:cNvPr>
          <p:cNvSpPr/>
          <p:nvPr/>
        </p:nvSpPr>
        <p:spPr>
          <a:xfrm>
            <a:off x="762000" y="2369205"/>
            <a:ext cx="10667999" cy="3666645"/>
          </a:xfrm>
          <a:prstGeom prst="rect">
            <a:avLst/>
          </a:prstGeom>
          <a:noFill/>
        </p:spPr>
        <p:txBody>
          <a:bodyPr wrap="square">
            <a:spAutoFit/>
          </a:bodyPr>
          <a:lstStyle/>
          <a:p>
            <a:pPr marL="342900" indent="-342900">
              <a:lnSpc>
                <a:spcPct val="120000"/>
              </a:lnSpc>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Strategic Human Resources Management</a:t>
            </a:r>
          </a:p>
          <a:p>
            <a:pPr marL="342900" indent="-342900">
              <a:lnSpc>
                <a:spcPct val="12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Organizational use of employees to gain or keep a competitive advantage against competitors.</a:t>
            </a:r>
          </a:p>
          <a:p>
            <a:pPr marL="457200" indent="-457200">
              <a:lnSpc>
                <a:spcPct val="120000"/>
              </a:lnSpc>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 Core Competency</a:t>
            </a:r>
          </a:p>
          <a:p>
            <a:pPr marL="342900" indent="-342900">
              <a:lnSpc>
                <a:spcPct val="12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 unique capability in the organization that creates high value and that differentiates the organization from its competition.</a:t>
            </a:r>
          </a:p>
          <a:p>
            <a:pPr marL="342900" indent="-342900">
              <a:lnSpc>
                <a:spcPct val="120000"/>
              </a:lnSpc>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1114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1238" name="Picture 6" descr="C:\My Documents\PowerPoint Files\Books\South-Western\HRM10e\HRM10e GIFS\02-03.gif">
            <a:extLst>
              <a:ext uri="{FF2B5EF4-FFF2-40B4-BE49-F238E27FC236}">
                <a16:creationId xmlns:a16="http://schemas.microsoft.com/office/drawing/2014/main" id="{D52031FB-F5E9-874E-BD48-EBDE36C3F8A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90838" y="1198304"/>
            <a:ext cx="6248400" cy="5289550"/>
          </a:xfrm>
          <a:prstGeom prst="rect">
            <a:avLst/>
          </a:prstGeom>
          <a:noFill/>
          <a:extLst>
            <a:ext uri="{909E8E84-426E-40DD-AFC4-6F175D3DCCD1}">
              <a14:hiddenFill xmlns:a14="http://schemas.microsoft.com/office/drawing/2010/main">
                <a:solidFill>
                  <a:srgbClr val="FFFFFF"/>
                </a:solidFill>
              </a14:hiddenFill>
            </a:ext>
          </a:extLst>
        </p:spPr>
      </p:pic>
      <p:sp>
        <p:nvSpPr>
          <p:cNvPr id="351234" name="AutoShape 2">
            <a:extLst>
              <a:ext uri="{FF2B5EF4-FFF2-40B4-BE49-F238E27FC236}">
                <a16:creationId xmlns:a16="http://schemas.microsoft.com/office/drawing/2014/main" id="{F52041F5-F9A8-1342-8C8A-ECEB244A2A4F}"/>
              </a:ext>
            </a:extLst>
          </p:cNvPr>
          <p:cNvSpPr>
            <a:spLocks noGrp="1" noChangeArrowheads="1"/>
          </p:cNvSpPr>
          <p:nvPr>
            <p:ph type="title"/>
          </p:nvPr>
        </p:nvSpPr>
        <p:spPr>
          <a:xfrm>
            <a:off x="1071563" y="191293"/>
            <a:ext cx="9886950" cy="1154013"/>
          </a:xfrm>
          <a:ln/>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STRATEGIC HR MANAGEMENT PROCESS</a:t>
            </a:r>
          </a:p>
        </p:txBody>
      </p:sp>
      <p:sp>
        <p:nvSpPr>
          <p:cNvPr id="351235" name="Rectangle 3">
            <a:extLst>
              <a:ext uri="{FF2B5EF4-FFF2-40B4-BE49-F238E27FC236}">
                <a16:creationId xmlns:a16="http://schemas.microsoft.com/office/drawing/2014/main" id="{01FA85C1-3EA3-0A45-9DCE-8A24C7B00F61}"/>
              </a:ext>
            </a:extLst>
          </p:cNvPr>
          <p:cNvSpPr>
            <a:spLocks noChangeArrowheads="1"/>
          </p:cNvSpPr>
          <p:nvPr/>
        </p:nvSpPr>
        <p:spPr bwMode="auto">
          <a:xfrm>
            <a:off x="671512" y="639552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spcBef>
                <a:spcPct val="50000"/>
              </a:spcBef>
            </a:pPr>
            <a:r>
              <a:rPr lang="en-US" altLang="en-US" sz="1200" b="1" dirty="0">
                <a:latin typeface="Times New Roman" panose="02020603050405020304" pitchFamily="18" charset="0"/>
                <a:cs typeface="Times New Roman" panose="02020603050405020304" pitchFamily="18" charset="0"/>
              </a:rPr>
              <a:t>Figure 2–1</a:t>
            </a:r>
          </a:p>
        </p:txBody>
      </p:sp>
      <p:pic>
        <p:nvPicPr>
          <p:cNvPr id="7" name="Graphic 21">
            <a:extLst>
              <a:ext uri="{FF2B5EF4-FFF2-40B4-BE49-F238E27FC236}">
                <a16:creationId xmlns:a16="http://schemas.microsoft.com/office/drawing/2014/main" id="{DAAFFBF8-F0B4-4507-9028-E141128651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C74201F-2E85-424B-AF2E-3CB00B0599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1572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28666"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Employment security ■ Selective recruiting ■ High wages/incentives ■ Information sharing/participation ■ Training/cross-training ■ Promotion from within ■ Measuremen</a:t>
            </a:r>
            <a:endParaRPr lang="en-US" dirty="0"/>
          </a:p>
        </p:txBody>
      </p:sp>
      <p:sp>
        <p:nvSpPr>
          <p:cNvPr id="3" name="TextBox 2"/>
          <p:cNvSpPr txBox="1"/>
          <p:nvPr/>
        </p:nvSpPr>
        <p:spPr>
          <a:xfrm>
            <a:off x="2398813" y="1019069"/>
            <a:ext cx="93030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SUCCESS WITH HR PRACTICES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3">
            <a:extLst>
              <a:ext uri="{FF2B5EF4-FFF2-40B4-BE49-F238E27FC236}">
                <a16:creationId xmlns:a16="http://schemas.microsoft.com/office/drawing/2014/main" id="{727F5EFE-FB51-4792-957E-5331F1091ED0}"/>
              </a:ext>
            </a:extLst>
          </p:cNvPr>
          <p:cNvSpPr txBox="1">
            <a:spLocks noChangeArrowheads="1"/>
          </p:cNvSpPr>
          <p:nvPr/>
        </p:nvSpPr>
        <p:spPr>
          <a:xfrm>
            <a:off x="728666" y="2402294"/>
            <a:ext cx="10601322" cy="36933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ltLang="en-US" dirty="0">
                <a:latin typeface="Times New Roman" panose="02020603050405020304" pitchFamily="18" charset="0"/>
                <a:cs typeface="Times New Roman" panose="02020603050405020304" pitchFamily="18" charset="0"/>
              </a:rPr>
              <a:t>Studies found companies that follow HR best practices have more </a:t>
            </a:r>
          </a:p>
          <a:p>
            <a:pPr marL="0" indent="0" algn="just">
              <a:buNone/>
            </a:pPr>
            <a:r>
              <a:rPr lang="en-US" altLang="en-US" dirty="0">
                <a:latin typeface="Times New Roman" panose="02020603050405020304" pitchFamily="18" charset="0"/>
                <a:cs typeface="Times New Roman" panose="02020603050405020304" pitchFamily="18" charset="0"/>
              </a:rPr>
              <a:t>than 50% higher market value than those who do not.</a:t>
            </a:r>
          </a:p>
        </p:txBody>
      </p:sp>
      <p:graphicFrame>
        <p:nvGraphicFramePr>
          <p:cNvPr id="2" name="Table 7">
            <a:extLst>
              <a:ext uri="{FF2B5EF4-FFF2-40B4-BE49-F238E27FC236}">
                <a16:creationId xmlns:a16="http://schemas.microsoft.com/office/drawing/2014/main" id="{46BD144A-4B4C-4CD3-8CFF-8234568EE351}"/>
              </a:ext>
            </a:extLst>
          </p:cNvPr>
          <p:cNvGraphicFramePr>
            <a:graphicFrameLocks noGrp="1"/>
          </p:cNvGraphicFramePr>
          <p:nvPr>
            <p:extLst>
              <p:ext uri="{D42A27DB-BD31-4B8C-83A1-F6EECF244321}">
                <p14:modId xmlns:p14="http://schemas.microsoft.com/office/powerpoint/2010/main" val="2343393299"/>
              </p:ext>
            </p:extLst>
          </p:nvPr>
        </p:nvGraphicFramePr>
        <p:xfrm>
          <a:off x="1425830" y="3496238"/>
          <a:ext cx="9904158" cy="1828800"/>
        </p:xfrm>
        <a:graphic>
          <a:graphicData uri="http://schemas.openxmlformats.org/drawingml/2006/table">
            <a:tbl>
              <a:tblPr firstRow="1" bandRow="1">
                <a:tableStyleId>{3B4B98B0-60AC-42C2-AFA5-B58CD77FA1E5}</a:tableStyleId>
              </a:tblPr>
              <a:tblGrid>
                <a:gridCol w="4952079">
                  <a:extLst>
                    <a:ext uri="{9D8B030D-6E8A-4147-A177-3AD203B41FA5}">
                      <a16:colId xmlns:a16="http://schemas.microsoft.com/office/drawing/2014/main" val="529674959"/>
                    </a:ext>
                  </a:extLst>
                </a:gridCol>
                <a:gridCol w="4952079">
                  <a:extLst>
                    <a:ext uri="{9D8B030D-6E8A-4147-A177-3AD203B41FA5}">
                      <a16:colId xmlns:a16="http://schemas.microsoft.com/office/drawing/2014/main" val="1642384761"/>
                    </a:ext>
                  </a:extLst>
                </a:gridCol>
              </a:tblGrid>
              <a:tr h="0">
                <a:tc>
                  <a:txBody>
                    <a:bodyPr/>
                    <a:lstStyle/>
                    <a:p>
                      <a:pPr marL="342900" indent="-342900" algn="l">
                        <a:buFont typeface="Arial" panose="020B0604020202020204" pitchFamily="34" charset="0"/>
                        <a:buChar char="•"/>
                      </a:pPr>
                      <a:r>
                        <a:rPr lang="en-CA" sz="2400" b="0" dirty="0">
                          <a:latin typeface="Times New Roman" panose="02020603050405020304" pitchFamily="18" charset="0"/>
                          <a:cs typeface="Times New Roman" panose="02020603050405020304" pitchFamily="18" charset="0"/>
                        </a:rPr>
                        <a:t> Employment security</a:t>
                      </a:r>
                    </a:p>
                  </a:txBody>
                  <a:tcPr/>
                </a:tc>
                <a:tc>
                  <a:txBody>
                    <a:bodyPr/>
                    <a:lstStyle/>
                    <a:p>
                      <a:pPr marL="342900" indent="-342900" algn="l">
                        <a:buFont typeface="Arial" panose="020B0604020202020204" pitchFamily="34" charset="0"/>
                        <a:buChar char="•"/>
                      </a:pPr>
                      <a:r>
                        <a:rPr lang="en-CA" sz="2400" b="0" dirty="0">
                          <a:latin typeface="Times New Roman" panose="02020603050405020304" pitchFamily="18" charset="0"/>
                          <a:cs typeface="Times New Roman" panose="02020603050405020304" pitchFamily="18" charset="0"/>
                        </a:rPr>
                        <a:t>Training/cross-training</a:t>
                      </a:r>
                    </a:p>
                  </a:txBody>
                  <a:tcPr/>
                </a:tc>
                <a:extLst>
                  <a:ext uri="{0D108BD9-81ED-4DB2-BD59-A6C34878D82A}">
                    <a16:rowId xmlns:a16="http://schemas.microsoft.com/office/drawing/2014/main" val="550807895"/>
                  </a:ext>
                </a:extLst>
              </a:tr>
              <a:tr h="0">
                <a:tc>
                  <a:txBody>
                    <a:bodyPr/>
                    <a:lstStyle/>
                    <a:p>
                      <a:pPr marL="342900" indent="-342900" algn="l">
                        <a:buFont typeface="Arial" panose="020B0604020202020204" pitchFamily="34" charset="0"/>
                        <a:buChar char="•"/>
                      </a:pPr>
                      <a:r>
                        <a:rPr lang="en-CA" sz="2400" b="0" dirty="0">
                          <a:latin typeface="Times New Roman" panose="02020603050405020304" pitchFamily="18" charset="0"/>
                          <a:cs typeface="Times New Roman" panose="02020603050405020304" pitchFamily="18" charset="0"/>
                        </a:rPr>
                        <a:t>Selective recruiting</a:t>
                      </a:r>
                    </a:p>
                  </a:txBody>
                  <a:tcPr/>
                </a:tc>
                <a:tc>
                  <a:txBody>
                    <a:bodyPr/>
                    <a:lstStyle/>
                    <a:p>
                      <a:pPr marL="342900" indent="-342900" algn="l">
                        <a:buFont typeface="Arial" panose="020B0604020202020204" pitchFamily="34" charset="0"/>
                        <a:buChar char="•"/>
                      </a:pPr>
                      <a:r>
                        <a:rPr lang="en-CA" sz="2400" b="0" dirty="0">
                          <a:latin typeface="Times New Roman" panose="02020603050405020304" pitchFamily="18" charset="0"/>
                          <a:cs typeface="Times New Roman" panose="02020603050405020304" pitchFamily="18" charset="0"/>
                        </a:rPr>
                        <a:t>Promotion from within</a:t>
                      </a:r>
                    </a:p>
                  </a:txBody>
                  <a:tcPr/>
                </a:tc>
                <a:extLst>
                  <a:ext uri="{0D108BD9-81ED-4DB2-BD59-A6C34878D82A}">
                    <a16:rowId xmlns:a16="http://schemas.microsoft.com/office/drawing/2014/main" val="2812702914"/>
                  </a:ext>
                </a:extLst>
              </a:tr>
              <a:tr h="0">
                <a:tc>
                  <a:txBody>
                    <a:bodyPr/>
                    <a:lstStyle/>
                    <a:p>
                      <a:pPr marL="342900" indent="-342900" algn="l">
                        <a:buFont typeface="Arial" panose="020B0604020202020204" pitchFamily="34" charset="0"/>
                        <a:buChar char="•"/>
                      </a:pPr>
                      <a:r>
                        <a:rPr lang="en-CA" sz="2400" b="0" dirty="0">
                          <a:latin typeface="Times New Roman" panose="02020603050405020304" pitchFamily="18" charset="0"/>
                          <a:cs typeface="Times New Roman" panose="02020603050405020304" pitchFamily="18" charset="0"/>
                        </a:rPr>
                        <a:t>High wages/incentives</a:t>
                      </a:r>
                    </a:p>
                  </a:txBody>
                  <a:tcPr/>
                </a:tc>
                <a:tc>
                  <a:txBody>
                    <a:bodyPr/>
                    <a:lstStyle/>
                    <a:p>
                      <a:pPr marL="342900" indent="-342900" algn="l">
                        <a:buFont typeface="Arial" panose="020B0604020202020204" pitchFamily="34" charset="0"/>
                        <a:buChar char="•"/>
                      </a:pPr>
                      <a:r>
                        <a:rPr lang="en-CA" sz="2400" b="0" dirty="0">
                          <a:latin typeface="Times New Roman" panose="02020603050405020304" pitchFamily="18" charset="0"/>
                          <a:cs typeface="Times New Roman" panose="02020603050405020304" pitchFamily="18" charset="0"/>
                        </a:rPr>
                        <a:t> Measurement</a:t>
                      </a:r>
                    </a:p>
                  </a:txBody>
                  <a:tcPr/>
                </a:tc>
                <a:extLst>
                  <a:ext uri="{0D108BD9-81ED-4DB2-BD59-A6C34878D82A}">
                    <a16:rowId xmlns:a16="http://schemas.microsoft.com/office/drawing/2014/main" val="2493576897"/>
                  </a:ext>
                </a:extLst>
              </a:tr>
              <a:tr h="0">
                <a:tc>
                  <a:txBody>
                    <a:bodyPr/>
                    <a:lstStyle/>
                    <a:p>
                      <a:pPr marL="342900" indent="-342900" algn="l">
                        <a:buFont typeface="Arial" panose="020B0604020202020204" pitchFamily="34" charset="0"/>
                        <a:buChar char="•"/>
                      </a:pPr>
                      <a:r>
                        <a:rPr lang="en-CA" sz="2400" b="0" dirty="0">
                          <a:latin typeface="Times New Roman" panose="02020603050405020304" pitchFamily="18" charset="0"/>
                          <a:cs typeface="Times New Roman" panose="02020603050405020304" pitchFamily="18" charset="0"/>
                        </a:rPr>
                        <a:t>Information sharing/participation </a:t>
                      </a:r>
                    </a:p>
                  </a:txBody>
                  <a:tcPr/>
                </a:tc>
                <a:tc>
                  <a:txBody>
                    <a:bodyPr/>
                    <a:lstStyle/>
                    <a:p>
                      <a:pPr marL="342900" indent="-342900" algn="l">
                        <a:buFont typeface="Arial" panose="020B0604020202020204" pitchFamily="34" charset="0"/>
                        <a:buChar char="•"/>
                      </a:pPr>
                      <a:endParaRPr lang="en-CA" sz="2400"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237550252"/>
                  </a:ext>
                </a:extLst>
              </a:tr>
            </a:tbl>
          </a:graphicData>
        </a:graphic>
      </p:graphicFrame>
    </p:spTree>
    <p:extLst>
      <p:ext uri="{BB962C8B-B14F-4D97-AF65-F5344CB8AC3E}">
        <p14:creationId xmlns:p14="http://schemas.microsoft.com/office/powerpoint/2010/main" val="15035332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57388" y="807134"/>
            <a:ext cx="92045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COMMON AREAS FOR HR STRATEGIES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3">
            <a:extLst>
              <a:ext uri="{FF2B5EF4-FFF2-40B4-BE49-F238E27FC236}">
                <a16:creationId xmlns:a16="http://schemas.microsoft.com/office/drawing/2014/main" id="{08C0F0F2-2E17-4873-9E95-707791B3D808}"/>
              </a:ext>
            </a:extLst>
          </p:cNvPr>
          <p:cNvSpPr>
            <a:spLocks noChangeArrowheads="1"/>
          </p:cNvSpPr>
          <p:nvPr/>
        </p:nvSpPr>
        <p:spPr bwMode="auto">
          <a:xfrm>
            <a:off x="430995" y="6309052"/>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dirty="0">
                <a:latin typeface="Times New Roman" panose="02020603050405020304" pitchFamily="18" charset="0"/>
                <a:cs typeface="Times New Roman" panose="02020603050405020304" pitchFamily="18" charset="0"/>
              </a:rPr>
              <a:t>FIGURE 2-2 </a:t>
            </a:r>
          </a:p>
        </p:txBody>
      </p:sp>
      <p:pic>
        <p:nvPicPr>
          <p:cNvPr id="6" name="Picture 5">
            <a:extLst>
              <a:ext uri="{FF2B5EF4-FFF2-40B4-BE49-F238E27FC236}">
                <a16:creationId xmlns:a16="http://schemas.microsoft.com/office/drawing/2014/main" id="{5780A05B-B9F4-492F-93A0-66410E570AB6}"/>
              </a:ext>
            </a:extLst>
          </p:cNvPr>
          <p:cNvPicPr>
            <a:picLocks noChangeAspect="1"/>
          </p:cNvPicPr>
          <p:nvPr/>
        </p:nvPicPr>
        <p:blipFill rotWithShape="1">
          <a:blip r:embed="rId3"/>
          <a:srcRect l="6903" t="3131" r="5594" b="10630"/>
          <a:stretch/>
        </p:blipFill>
        <p:spPr>
          <a:xfrm>
            <a:off x="757238" y="1397794"/>
            <a:ext cx="10523938" cy="4843818"/>
          </a:xfrm>
          <a:prstGeom prst="rect">
            <a:avLst/>
          </a:prstGeom>
        </p:spPr>
      </p:pic>
    </p:spTree>
    <p:extLst>
      <p:ext uri="{BB962C8B-B14F-4D97-AF65-F5344CB8AC3E}">
        <p14:creationId xmlns:p14="http://schemas.microsoft.com/office/powerpoint/2010/main" val="29667276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of business success are important to understanding the need for certain </a:t>
            </a:r>
          </a:p>
          <a:p>
            <a:pPr algn="ctr"/>
            <a:r>
              <a:rPr lang="en-US" dirty="0"/>
              <a:t>strategies.</a:t>
            </a:r>
          </a:p>
          <a:p>
            <a:pPr algn="ctr"/>
            <a:r>
              <a:rPr lang="en-US" dirty="0"/>
              <a:t>■ Focus on the key business goals. Programs that have the greatest </a:t>
            </a:r>
          </a:p>
          <a:p>
            <a:pPr algn="ctr"/>
            <a:r>
              <a:rPr lang="en-US" dirty="0"/>
              <a:t>relevance to business objectives should get priority.</a:t>
            </a:r>
          </a:p>
          <a:p>
            <a:pPr algn="ctr"/>
            <a:r>
              <a:rPr lang="en-US" dirty="0"/>
              <a:t>■ Know what to measure. Metrics are a vital part of assessing success, which </a:t>
            </a:r>
          </a:p>
          <a:p>
            <a:pPr algn="ctr"/>
            <a:r>
              <a:rPr lang="en-US" dirty="0"/>
              <a:t>means picking those measures that directly relate to the business goals.</a:t>
            </a:r>
          </a:p>
          <a:p>
            <a:pPr algn="ctr"/>
            <a:r>
              <a:rPr lang="en-US" dirty="0"/>
              <a:t>■ Prepare for the future. Strategic thinking requires preparing for the </a:t>
            </a:r>
          </a:p>
          <a:p>
            <a:pPr algn="ctr"/>
            <a:r>
              <a:rPr lang="en-US" dirty="0"/>
              <a:t>future, not focusing on the past— except as a predictor of the future.</a:t>
            </a:r>
          </a:p>
        </p:txBody>
      </p:sp>
      <p:sp>
        <p:nvSpPr>
          <p:cNvPr id="24" name="TextBox 23"/>
          <p:cNvSpPr txBox="1"/>
          <p:nvPr/>
        </p:nvSpPr>
        <p:spPr>
          <a:xfrm>
            <a:off x="1472808" y="1879490"/>
            <a:ext cx="8982574" cy="3108543"/>
          </a:xfrm>
          <a:prstGeom prst="rect">
            <a:avLst/>
          </a:prstGeom>
          <a:noFill/>
        </p:spPr>
        <p:txBody>
          <a:bodyPr wrap="square" rtlCol="0">
            <a:spAutoFit/>
          </a:bodyPr>
          <a:lstStyle/>
          <a:p>
            <a:pPr marL="342900" indent="-342900">
              <a:buFont typeface="Wingdings" panose="05000000000000000000" pitchFamily="2" charset="2"/>
              <a:buChar char="Ø"/>
            </a:pPr>
            <a:r>
              <a:rPr lang="en-US" sz="2800" dirty="0">
                <a:solidFill>
                  <a:srgbClr val="2D3956"/>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How specifically can HR professionals provide the perspective and expertise to be a successful part of the strategic planning process?</a:t>
            </a:r>
          </a:p>
          <a:p>
            <a:pPr marL="457200" indent="-4572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Understand the business.</a:t>
            </a:r>
          </a:p>
          <a:p>
            <a:pPr marL="342900" indent="-3429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Focus on the key business goals. </a:t>
            </a:r>
          </a:p>
          <a:p>
            <a:pPr marL="342900" indent="-3429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Know what to measure. </a:t>
            </a:r>
          </a:p>
          <a:p>
            <a:pPr marL="342900" indent="-3429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Prepare for the future.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4EED55E-5090-4706-9FC2-44185940EFB2}"/>
              </a:ext>
            </a:extLst>
          </p:cNvPr>
          <p:cNvSpPr txBox="1"/>
          <p:nvPr/>
        </p:nvSpPr>
        <p:spPr>
          <a:xfrm>
            <a:off x="2354716" y="703751"/>
            <a:ext cx="6675834" cy="523220"/>
          </a:xfrm>
          <a:prstGeom prst="rect">
            <a:avLst/>
          </a:prstGeom>
          <a:noFill/>
        </p:spPr>
        <p:txBody>
          <a:bodyPr wrap="square">
            <a:spAutoFit/>
          </a:bodyPr>
          <a:lstStyle/>
          <a:p>
            <a:r>
              <a:rPr lang="en-CA" sz="2800" b="1" dirty="0">
                <a:latin typeface="Times New Roman" panose="02020603050405020304" pitchFamily="18" charset="0"/>
                <a:cs typeface="Times New Roman" panose="02020603050405020304" pitchFamily="18" charset="0"/>
              </a:rPr>
              <a:t>OPERATIONALIZING HR STRATEGY </a:t>
            </a:r>
          </a:p>
        </p:txBody>
      </p:sp>
    </p:spTree>
    <p:extLst>
      <p:ext uri="{BB962C8B-B14F-4D97-AF65-F5344CB8AC3E}">
        <p14:creationId xmlns:p14="http://schemas.microsoft.com/office/powerpoint/2010/main" val="1614210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Some ways in which human resources might become a core competency are through</a:t>
            </a:r>
          </a:p>
          <a:p>
            <a:pPr marL="457200" indent="-457200">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Attracting and retaining employees with unique professional and technical capabilities </a:t>
            </a:r>
          </a:p>
          <a:p>
            <a:pPr marL="457200" indent="-457200">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Investing in training and development of those employees, and compensating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2E46152B-E20C-4FDF-999E-DFF07128C95C}"/>
              </a:ext>
            </a:extLst>
          </p:cNvPr>
          <p:cNvSpPr txBox="1"/>
          <p:nvPr/>
        </p:nvSpPr>
        <p:spPr>
          <a:xfrm>
            <a:off x="2463865" y="1202058"/>
            <a:ext cx="9922202"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Using Human Resources As A Core Competency</a:t>
            </a:r>
          </a:p>
        </p:txBody>
      </p:sp>
    </p:spTree>
    <p:extLst>
      <p:ext uri="{BB962C8B-B14F-4D97-AF65-F5344CB8AC3E}">
        <p14:creationId xmlns:p14="http://schemas.microsoft.com/office/powerpoint/2010/main" val="3105012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42938" y="807134"/>
            <a:ext cx="92045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POSSIBLE HR AREAS FOR CORE COMPETENCIES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6986A29-9D03-4614-95C1-B3525AFFBE92}"/>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2187971" y="1542289"/>
            <a:ext cx="6775441" cy="5024105"/>
          </a:xfrm>
          <a:prstGeom prst="rect">
            <a:avLst/>
          </a:prstGeom>
        </p:spPr>
      </p:pic>
      <p:sp>
        <p:nvSpPr>
          <p:cNvPr id="12" name="Rectangle 3">
            <a:extLst>
              <a:ext uri="{FF2B5EF4-FFF2-40B4-BE49-F238E27FC236}">
                <a16:creationId xmlns:a16="http://schemas.microsoft.com/office/drawing/2014/main" id="{08C0F0F2-2E17-4873-9E95-707791B3D808}"/>
              </a:ext>
            </a:extLst>
          </p:cNvPr>
          <p:cNvSpPr>
            <a:spLocks noChangeArrowheads="1"/>
          </p:cNvSpPr>
          <p:nvPr/>
        </p:nvSpPr>
        <p:spPr bwMode="auto">
          <a:xfrm>
            <a:off x="445283" y="6241612"/>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dirty="0">
                <a:latin typeface="Times New Roman" panose="02020603050405020304" pitchFamily="18" charset="0"/>
                <a:cs typeface="Times New Roman" panose="02020603050405020304" pitchFamily="18" charset="0"/>
              </a:rPr>
              <a:t>FIGURE 2–3</a:t>
            </a:r>
          </a:p>
        </p:txBody>
      </p:sp>
    </p:spTree>
    <p:extLst>
      <p:ext uri="{BB962C8B-B14F-4D97-AF65-F5344CB8AC3E}">
        <p14:creationId xmlns:p14="http://schemas.microsoft.com/office/powerpoint/2010/main" val="39156350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0614" y="16750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3" y="1019069"/>
            <a:ext cx="930305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HR-BASED CORE COMPETENCIES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3">
            <a:extLst>
              <a:ext uri="{FF2B5EF4-FFF2-40B4-BE49-F238E27FC236}">
                <a16:creationId xmlns:a16="http://schemas.microsoft.com/office/drawing/2014/main" id="{727F5EFE-FB51-4792-957E-5331F1091ED0}"/>
              </a:ext>
            </a:extLst>
          </p:cNvPr>
          <p:cNvSpPr txBox="1">
            <a:spLocks noChangeArrowheads="1"/>
          </p:cNvSpPr>
          <p:nvPr/>
        </p:nvSpPr>
        <p:spPr>
          <a:xfrm>
            <a:off x="728666" y="2402294"/>
            <a:ext cx="10601322" cy="36933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r>
              <a:rPr lang="en-US" altLang="en-US" b="1" dirty="0">
                <a:latin typeface="Times New Roman" panose="02020603050405020304" pitchFamily="18" charset="0"/>
                <a:cs typeface="Times New Roman" panose="02020603050405020304" pitchFamily="18" charset="0"/>
              </a:rPr>
              <a:t>Organizational Culture: </a:t>
            </a:r>
            <a:r>
              <a:rPr lang="en-US" altLang="en-US" dirty="0">
                <a:latin typeface="Times New Roman" panose="02020603050405020304" pitchFamily="18" charset="0"/>
                <a:cs typeface="Times New Roman" panose="02020603050405020304" pitchFamily="18" charset="0"/>
              </a:rPr>
              <a:t>The shared values and beliefs of the workforce</a:t>
            </a:r>
          </a:p>
          <a:p>
            <a:pPr marL="0" algn="just"/>
            <a:r>
              <a:rPr lang="en-US" altLang="en-US" b="1" dirty="0">
                <a:latin typeface="Times New Roman" panose="02020603050405020304" pitchFamily="18" charset="0"/>
                <a:cs typeface="Times New Roman" panose="02020603050405020304" pitchFamily="18" charset="0"/>
              </a:rPr>
              <a:t>Productivity: </a:t>
            </a:r>
            <a:r>
              <a:rPr lang="en-US" altLang="en-US" dirty="0">
                <a:latin typeface="Times New Roman" panose="02020603050405020304" pitchFamily="18" charset="0"/>
                <a:cs typeface="Times New Roman" panose="02020603050405020304" pitchFamily="18" charset="0"/>
              </a:rPr>
              <a:t>A measure of the quantity and quality of work done, considering the cost of the resources used. A ratio of the inputs and outputs that indicates the value added by an organization.</a:t>
            </a:r>
          </a:p>
          <a:p>
            <a:pPr marL="0" algn="just"/>
            <a:r>
              <a:rPr lang="en-US" altLang="en-US" b="1" dirty="0">
                <a:latin typeface="Times New Roman" panose="02020603050405020304" pitchFamily="18" charset="0"/>
                <a:cs typeface="Times New Roman" panose="02020603050405020304" pitchFamily="18" charset="0"/>
              </a:rPr>
              <a:t>Quality Products and Services: </a:t>
            </a:r>
            <a:r>
              <a:rPr lang="en-US" altLang="en-US" dirty="0">
                <a:latin typeface="Times New Roman" panose="02020603050405020304" pitchFamily="18" charset="0"/>
                <a:cs typeface="Times New Roman" panose="02020603050405020304" pitchFamily="18" charset="0"/>
              </a:rPr>
              <a:t>High quality products and services are the results of HR-enhancements to organizational performance.</a:t>
            </a:r>
          </a:p>
        </p:txBody>
      </p:sp>
    </p:spTree>
    <p:extLst>
      <p:ext uri="{BB962C8B-B14F-4D97-AF65-F5344CB8AC3E}">
        <p14:creationId xmlns:p14="http://schemas.microsoft.com/office/powerpoint/2010/main" val="3255666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44471" y="902665"/>
            <a:ext cx="93030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Approaches to Improving Organizational Productivity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D1193B5-7629-44BD-B8A0-9EF329AAF1EE}"/>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2814639" y="1686560"/>
            <a:ext cx="6700836" cy="4925112"/>
          </a:xfrm>
          <a:prstGeom prst="rect">
            <a:avLst/>
          </a:prstGeom>
        </p:spPr>
      </p:pic>
      <p:sp>
        <p:nvSpPr>
          <p:cNvPr id="11" name="TextBox 10">
            <a:extLst>
              <a:ext uri="{FF2B5EF4-FFF2-40B4-BE49-F238E27FC236}">
                <a16:creationId xmlns:a16="http://schemas.microsoft.com/office/drawing/2014/main" id="{3059B279-664C-4080-AE26-72DB6DEA2095}"/>
              </a:ext>
            </a:extLst>
          </p:cNvPr>
          <p:cNvSpPr txBox="1"/>
          <p:nvPr/>
        </p:nvSpPr>
        <p:spPr>
          <a:xfrm>
            <a:off x="724738" y="6123354"/>
            <a:ext cx="1439465" cy="276999"/>
          </a:xfrm>
          <a:prstGeom prst="rect">
            <a:avLst/>
          </a:prstGeom>
          <a:noFill/>
        </p:spPr>
        <p:txBody>
          <a:bodyPr wrap="square">
            <a:spAutoFit/>
          </a:bodyPr>
          <a:lstStyle/>
          <a:p>
            <a:pPr>
              <a:spcBef>
                <a:spcPct val="50000"/>
              </a:spcBef>
            </a:pPr>
            <a:r>
              <a:rPr lang="en-CA" sz="1200" b="1" dirty="0">
                <a:latin typeface="Times New Roman" panose="02020603050405020304" pitchFamily="18" charset="0"/>
                <a:cs typeface="Times New Roman" panose="02020603050405020304" pitchFamily="18" charset="0"/>
              </a:rPr>
              <a:t>FIGURE 2-4 </a:t>
            </a:r>
          </a:p>
        </p:txBody>
      </p:sp>
    </p:spTree>
    <p:extLst>
      <p:ext uri="{BB962C8B-B14F-4D97-AF65-F5344CB8AC3E}">
        <p14:creationId xmlns:p14="http://schemas.microsoft.com/office/powerpoint/2010/main" val="22220443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0614" y="16750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96175" y="762353"/>
            <a:ext cx="7319338"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CUSTOMER SERVICE AND QUALITY </a:t>
            </a:r>
          </a:p>
          <a:p>
            <a:pPr algn="ctr"/>
            <a:r>
              <a:rPr lang="en-US" sz="2800" b="1" dirty="0">
                <a:latin typeface="Times New Roman" panose="02020603050405020304" pitchFamily="18" charset="0"/>
                <a:cs typeface="Times New Roman" panose="02020603050405020304" pitchFamily="18" charset="0"/>
              </a:rPr>
              <a:t>LINKED TO HR STRATEGIES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3">
            <a:extLst>
              <a:ext uri="{FF2B5EF4-FFF2-40B4-BE49-F238E27FC236}">
                <a16:creationId xmlns:a16="http://schemas.microsoft.com/office/drawing/2014/main" id="{727F5EFE-FB51-4792-957E-5331F1091ED0}"/>
              </a:ext>
            </a:extLst>
          </p:cNvPr>
          <p:cNvSpPr txBox="1">
            <a:spLocks noChangeArrowheads="1"/>
          </p:cNvSpPr>
          <p:nvPr/>
        </p:nvSpPr>
        <p:spPr>
          <a:xfrm>
            <a:off x="728666" y="2402294"/>
            <a:ext cx="10601322" cy="36933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r>
              <a:rPr lang="en-US" altLang="en-US" dirty="0">
                <a:latin typeface="Times New Roman" panose="02020603050405020304" pitchFamily="18" charset="0"/>
                <a:cs typeface="Times New Roman" panose="02020603050405020304" pitchFamily="18" charset="0"/>
              </a:rPr>
              <a:t>Service quality is greatly influenced by the individual employees who interact with customers. </a:t>
            </a:r>
          </a:p>
          <a:p>
            <a:pPr marL="0" algn="just"/>
            <a:r>
              <a:rPr lang="en-US" altLang="en-US" dirty="0">
                <a:latin typeface="Times New Roman" panose="02020603050405020304" pitchFamily="18" charset="0"/>
                <a:cs typeface="Times New Roman" panose="02020603050405020304" pitchFamily="18" charset="0"/>
              </a:rPr>
              <a:t>For instance, organizations with high employee turnover rates have seen slow sales growth.</a:t>
            </a:r>
          </a:p>
          <a:p>
            <a:pPr marL="0" algn="just"/>
            <a:r>
              <a:rPr lang="en-US" altLang="en-US" dirty="0">
                <a:latin typeface="Times New Roman" panose="02020603050405020304" pitchFamily="18" charset="0"/>
                <a:cs typeface="Times New Roman" panose="02020603050405020304" pitchFamily="18" charset="0"/>
              </a:rPr>
              <a:t>Quality Delivering high-quality services and/or products can significantly influence organizational effectiveness. </a:t>
            </a:r>
          </a:p>
        </p:txBody>
      </p:sp>
    </p:spTree>
    <p:extLst>
      <p:ext uri="{BB962C8B-B14F-4D97-AF65-F5344CB8AC3E}">
        <p14:creationId xmlns:p14="http://schemas.microsoft.com/office/powerpoint/2010/main" val="28336294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64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96175" y="762353"/>
            <a:ext cx="7319338"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 EFFECTIVENESS AND FINANCIAL PERFORMANCE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3">
            <a:extLst>
              <a:ext uri="{FF2B5EF4-FFF2-40B4-BE49-F238E27FC236}">
                <a16:creationId xmlns:a16="http://schemas.microsoft.com/office/drawing/2014/main" id="{727F5EFE-FB51-4792-957E-5331F1091ED0}"/>
              </a:ext>
            </a:extLst>
          </p:cNvPr>
          <p:cNvSpPr txBox="1">
            <a:spLocks noChangeArrowheads="1"/>
          </p:cNvSpPr>
          <p:nvPr/>
        </p:nvSpPr>
        <p:spPr>
          <a:xfrm>
            <a:off x="867959" y="2766012"/>
            <a:ext cx="10601322" cy="26918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r>
              <a:rPr lang="en-US" altLang="en-US" sz="3200" b="1" dirty="0">
                <a:latin typeface="Times New Roman" panose="02020603050405020304" pitchFamily="18" charset="0"/>
                <a:cs typeface="Times New Roman" panose="02020603050405020304" pitchFamily="18" charset="0"/>
              </a:rPr>
              <a:t>Effectiveness</a:t>
            </a:r>
            <a:r>
              <a:rPr lang="en-US" altLang="en-US" sz="3200" dirty="0">
                <a:latin typeface="Times New Roman" panose="02020603050405020304" pitchFamily="18" charset="0"/>
                <a:cs typeface="Times New Roman" panose="02020603050405020304" pitchFamily="18" charset="0"/>
              </a:rPr>
              <a:t> for organizations is defined as the extent to which goals have been met. </a:t>
            </a:r>
          </a:p>
          <a:p>
            <a:pPr marL="0" algn="just"/>
            <a:r>
              <a:rPr lang="en-US" altLang="en-US" sz="3200" b="1" dirty="0">
                <a:latin typeface="Times New Roman" panose="02020603050405020304" pitchFamily="18" charset="0"/>
                <a:cs typeface="Times New Roman" panose="02020603050405020304" pitchFamily="18" charset="0"/>
              </a:rPr>
              <a:t>Efficiency</a:t>
            </a:r>
            <a:r>
              <a:rPr lang="en-US" altLang="en-US" sz="3200" dirty="0">
                <a:latin typeface="Times New Roman" panose="02020603050405020304" pitchFamily="18" charset="0"/>
                <a:cs typeface="Times New Roman" panose="02020603050405020304" pitchFamily="18" charset="0"/>
              </a:rPr>
              <a:t> is the degree to which operations are done in an economical manner.</a:t>
            </a:r>
          </a:p>
        </p:txBody>
      </p:sp>
      <p:grpSp>
        <p:nvGrpSpPr>
          <p:cNvPr id="11" name="Google Shape;8397;p58">
            <a:extLst>
              <a:ext uri="{FF2B5EF4-FFF2-40B4-BE49-F238E27FC236}">
                <a16:creationId xmlns:a16="http://schemas.microsoft.com/office/drawing/2014/main" id="{66A8E16F-F2C1-445F-8F47-4677B48AF46D}"/>
              </a:ext>
            </a:extLst>
          </p:cNvPr>
          <p:cNvGrpSpPr/>
          <p:nvPr/>
        </p:nvGrpSpPr>
        <p:grpSpPr>
          <a:xfrm>
            <a:off x="9944100" y="1885951"/>
            <a:ext cx="850349" cy="787608"/>
            <a:chOff x="2508825" y="2318350"/>
            <a:chExt cx="297750" cy="295400"/>
          </a:xfrm>
        </p:grpSpPr>
        <p:sp>
          <p:nvSpPr>
            <p:cNvPr id="12" name="Google Shape;8398;p58">
              <a:extLst>
                <a:ext uri="{FF2B5EF4-FFF2-40B4-BE49-F238E27FC236}">
                  <a16:creationId xmlns:a16="http://schemas.microsoft.com/office/drawing/2014/main" id="{736FA752-F052-4BA0-8908-D1EEC2E3EF4C}"/>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399;p58">
              <a:extLst>
                <a:ext uri="{FF2B5EF4-FFF2-40B4-BE49-F238E27FC236}">
                  <a16:creationId xmlns:a16="http://schemas.microsoft.com/office/drawing/2014/main" id="{87EBAB03-E8F4-46D6-817C-F5BECFC3F6D4}"/>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584835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0614" y="16750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96175" y="762353"/>
            <a:ext cx="7319338"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GLOBAL COMPETITIVENESS AND STRATEGIC HR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3">
            <a:extLst>
              <a:ext uri="{FF2B5EF4-FFF2-40B4-BE49-F238E27FC236}">
                <a16:creationId xmlns:a16="http://schemas.microsoft.com/office/drawing/2014/main" id="{727F5EFE-FB51-4792-957E-5331F1091ED0}"/>
              </a:ext>
            </a:extLst>
          </p:cNvPr>
          <p:cNvSpPr txBox="1">
            <a:spLocks noChangeArrowheads="1"/>
          </p:cNvSpPr>
          <p:nvPr/>
        </p:nvSpPr>
        <p:spPr>
          <a:xfrm>
            <a:off x="1153149" y="2810011"/>
            <a:ext cx="9977740" cy="24731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altLang="en-US" sz="3200" dirty="0">
                <a:latin typeface="Times New Roman" panose="02020603050405020304" pitchFamily="18" charset="0"/>
                <a:cs typeface="Times New Roman" panose="02020603050405020304" pitchFamily="18" charset="0"/>
              </a:rPr>
              <a:t>The globalization of business has meant that more organizations are operating in multiple countries or have foreign operational links to international suppliers, vendors, and outsourced contributors. </a:t>
            </a:r>
          </a:p>
        </p:txBody>
      </p:sp>
    </p:spTree>
    <p:extLst>
      <p:ext uri="{BB962C8B-B14F-4D97-AF65-F5344CB8AC3E}">
        <p14:creationId xmlns:p14="http://schemas.microsoft.com/office/powerpoint/2010/main" val="36664316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5486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96175" y="762353"/>
            <a:ext cx="731933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TYPES OF GLOBAL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3">
            <a:extLst>
              <a:ext uri="{FF2B5EF4-FFF2-40B4-BE49-F238E27FC236}">
                <a16:creationId xmlns:a16="http://schemas.microsoft.com/office/drawing/2014/main" id="{727F5EFE-FB51-4792-957E-5331F1091ED0}"/>
              </a:ext>
            </a:extLst>
          </p:cNvPr>
          <p:cNvSpPr txBox="1">
            <a:spLocks noChangeArrowheads="1"/>
          </p:cNvSpPr>
          <p:nvPr/>
        </p:nvSpPr>
        <p:spPr>
          <a:xfrm>
            <a:off x="1107130" y="2370347"/>
            <a:ext cx="9977740" cy="34842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ltLang="en-US" b="1" dirty="0">
                <a:latin typeface="Times New Roman" panose="02020603050405020304" pitchFamily="18" charset="0"/>
                <a:cs typeface="Times New Roman" panose="02020603050405020304" pitchFamily="18" charset="0"/>
              </a:rPr>
              <a:t>Importing and Exporting </a:t>
            </a:r>
            <a:r>
              <a:rPr lang="en-US" altLang="en-US" dirty="0">
                <a:latin typeface="Times New Roman" panose="02020603050405020304" pitchFamily="18" charset="0"/>
                <a:cs typeface="Times New Roman" panose="02020603050405020304" pitchFamily="18" charset="0"/>
              </a:rPr>
              <a:t>The first phase of international interaction consists of importing and exporting.</a:t>
            </a:r>
          </a:p>
          <a:p>
            <a:pPr algn="just"/>
            <a:r>
              <a:rPr lang="en-US" alt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Multi-national enterprise (MNE)</a:t>
            </a:r>
            <a:r>
              <a:rPr lang="en-US" dirty="0">
                <a:latin typeface="Times New Roman" panose="02020603050405020304" pitchFamily="18" charset="0"/>
                <a:cs typeface="Times New Roman" panose="02020603050405020304" pitchFamily="18" charset="0"/>
              </a:rPr>
              <a:t> Organization that has operating units located in foreign countries.</a:t>
            </a:r>
          </a:p>
          <a:p>
            <a:pPr algn="just"/>
            <a:r>
              <a:rPr lang="en-US" altLang="en-US" b="1" dirty="0">
                <a:latin typeface="Times New Roman" panose="02020603050405020304" pitchFamily="18" charset="0"/>
                <a:cs typeface="Times New Roman" panose="02020603050405020304" pitchFamily="18" charset="0"/>
              </a:rPr>
              <a:t>Global organization</a:t>
            </a:r>
            <a:r>
              <a:rPr lang="en-US" altLang="en-US" dirty="0">
                <a:latin typeface="Times New Roman" panose="02020603050405020304" pitchFamily="18" charset="0"/>
                <a:cs typeface="Times New Roman" panose="02020603050405020304" pitchFamily="18" charset="0"/>
              </a:rPr>
              <a:t> Firm that has corporate units in a number of countries integrated to operate as one organization worldwide</a:t>
            </a:r>
          </a:p>
        </p:txBody>
      </p:sp>
    </p:spTree>
    <p:extLst>
      <p:ext uri="{BB962C8B-B14F-4D97-AF65-F5344CB8AC3E}">
        <p14:creationId xmlns:p14="http://schemas.microsoft.com/office/powerpoint/2010/main" val="8095369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96175" y="762353"/>
            <a:ext cx="731933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GLOBAL CULTURAL FACTORS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3">
            <a:extLst>
              <a:ext uri="{FF2B5EF4-FFF2-40B4-BE49-F238E27FC236}">
                <a16:creationId xmlns:a16="http://schemas.microsoft.com/office/drawing/2014/main" id="{727F5EFE-FB51-4792-957E-5331F1091ED0}"/>
              </a:ext>
            </a:extLst>
          </p:cNvPr>
          <p:cNvSpPr txBox="1">
            <a:spLocks noChangeArrowheads="1"/>
          </p:cNvSpPr>
          <p:nvPr/>
        </p:nvSpPr>
        <p:spPr>
          <a:xfrm>
            <a:off x="1107130" y="2252970"/>
            <a:ext cx="9977740" cy="34842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ltLang="en-US" sz="2400" b="1" dirty="0">
                <a:latin typeface="Times New Roman" panose="02020603050405020304" pitchFamily="18" charset="0"/>
                <a:cs typeface="Times New Roman" panose="02020603050405020304" pitchFamily="18" charset="0"/>
              </a:rPr>
              <a:t>Culture </a:t>
            </a:r>
            <a:r>
              <a:rPr lang="en-US" altLang="en-US" sz="2400" dirty="0">
                <a:latin typeface="Times New Roman" panose="02020603050405020304" pitchFamily="18" charset="0"/>
                <a:cs typeface="Times New Roman" panose="02020603050405020304" pitchFamily="18" charset="0"/>
              </a:rPr>
              <a:t>Societal forces affecting the values, beliefs, and actions of a distinct group of people.</a:t>
            </a:r>
          </a:p>
          <a:p>
            <a:pPr marL="0" indent="0" algn="just">
              <a:buNone/>
            </a:pPr>
            <a:r>
              <a:rPr lang="en-US" altLang="en-US" sz="2400" b="1" dirty="0">
                <a:latin typeface="Times New Roman" panose="02020603050405020304" pitchFamily="18" charset="0"/>
                <a:cs typeface="Times New Roman" panose="02020603050405020304" pitchFamily="18" charset="0"/>
              </a:rPr>
              <a:t>Five dimensions useful in identifying and comparing cultures</a:t>
            </a:r>
          </a:p>
          <a:p>
            <a:pPr algn="just"/>
            <a:r>
              <a:rPr lang="en-US" altLang="en-US" sz="2400" dirty="0">
                <a:latin typeface="Times New Roman" panose="02020603050405020304" pitchFamily="18" charset="0"/>
                <a:cs typeface="Times New Roman" panose="02020603050405020304" pitchFamily="18" charset="0"/>
              </a:rPr>
              <a:t>Inequality in power</a:t>
            </a:r>
          </a:p>
          <a:p>
            <a:pPr algn="just"/>
            <a:r>
              <a:rPr lang="en-US" altLang="en-US" sz="2400" dirty="0">
                <a:latin typeface="Times New Roman" panose="02020603050405020304" pitchFamily="18" charset="0"/>
                <a:cs typeface="Times New Roman" panose="02020603050405020304" pitchFamily="18" charset="0"/>
              </a:rPr>
              <a:t> Individualism/group orientation</a:t>
            </a:r>
          </a:p>
          <a:p>
            <a:pPr algn="just"/>
            <a:r>
              <a:rPr lang="en-US" altLang="en-US" sz="2400" dirty="0">
                <a:latin typeface="Times New Roman" panose="02020603050405020304" pitchFamily="18" charset="0"/>
                <a:cs typeface="Times New Roman" panose="02020603050405020304" pitchFamily="18" charset="0"/>
              </a:rPr>
              <a:t> Masculinity/femininity</a:t>
            </a:r>
          </a:p>
          <a:p>
            <a:pPr algn="just"/>
            <a:r>
              <a:rPr lang="en-US" altLang="en-US" sz="2400" dirty="0">
                <a:latin typeface="Times New Roman" panose="02020603050405020304" pitchFamily="18" charset="0"/>
                <a:cs typeface="Times New Roman" panose="02020603050405020304" pitchFamily="18" charset="0"/>
              </a:rPr>
              <a:t> Uncertainty avoidance</a:t>
            </a:r>
          </a:p>
          <a:p>
            <a:pPr algn="just"/>
            <a:r>
              <a:rPr lang="en-US" altLang="en-US" sz="2400" dirty="0">
                <a:latin typeface="Times New Roman" panose="02020603050405020304" pitchFamily="18" charset="0"/>
                <a:cs typeface="Times New Roman" panose="02020603050405020304" pitchFamily="18" charset="0"/>
              </a:rPr>
              <a:t> Long-term/short-term orientation</a:t>
            </a:r>
          </a:p>
        </p:txBody>
      </p:sp>
    </p:spTree>
    <p:extLst>
      <p:ext uri="{BB962C8B-B14F-4D97-AF65-F5344CB8AC3E}">
        <p14:creationId xmlns:p14="http://schemas.microsoft.com/office/powerpoint/2010/main" val="3947431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96175" y="762353"/>
            <a:ext cx="731933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GLOBAL ECONOMIC FACTORS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3">
            <a:extLst>
              <a:ext uri="{FF2B5EF4-FFF2-40B4-BE49-F238E27FC236}">
                <a16:creationId xmlns:a16="http://schemas.microsoft.com/office/drawing/2014/main" id="{727F5EFE-FB51-4792-957E-5331F1091ED0}"/>
              </a:ext>
            </a:extLst>
          </p:cNvPr>
          <p:cNvSpPr txBox="1">
            <a:spLocks noChangeArrowheads="1"/>
          </p:cNvSpPr>
          <p:nvPr/>
        </p:nvSpPr>
        <p:spPr>
          <a:xfrm>
            <a:off x="1107130" y="2252971"/>
            <a:ext cx="9977740" cy="18761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ltLang="en-US" dirty="0">
                <a:latin typeface="Times New Roman" panose="02020603050405020304" pitchFamily="18" charset="0"/>
                <a:cs typeface="Times New Roman" panose="02020603050405020304" pitchFamily="18" charset="0"/>
              </a:rPr>
              <a:t>Economic factors are linked to political, legal, and cultural issues, and different countries have different economic systems. In many developed countries, especially  in Europe, employment restrictions and wage levels are high.</a:t>
            </a:r>
          </a:p>
        </p:txBody>
      </p:sp>
    </p:spTree>
    <p:extLst>
      <p:ext uri="{BB962C8B-B14F-4D97-AF65-F5344CB8AC3E}">
        <p14:creationId xmlns:p14="http://schemas.microsoft.com/office/powerpoint/2010/main" val="1140110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F69CF53-32E1-41D2-99C5-D6601EF1DE03}"/>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0995" name="AutoShape 3">
            <a:extLst>
              <a:ext uri="{FF2B5EF4-FFF2-40B4-BE49-F238E27FC236}">
                <a16:creationId xmlns:a16="http://schemas.microsoft.com/office/drawing/2014/main" id="{B2044FEB-145F-044C-95C7-E749D3D0656B}"/>
              </a:ext>
            </a:extLst>
          </p:cNvPr>
          <p:cNvSpPr>
            <a:spLocks noGrp="1" noChangeArrowheads="1"/>
          </p:cNvSpPr>
          <p:nvPr>
            <p:ph type="title"/>
          </p:nvPr>
        </p:nvSpPr>
        <p:spPr>
          <a:xfrm>
            <a:off x="3036093" y="410368"/>
            <a:ext cx="6119813" cy="1325563"/>
          </a:xfrm>
          <a:ln/>
        </p:spPr>
        <p:txBody>
          <a:bodyPr>
            <a:normAutofit/>
          </a:bodyPr>
          <a:lstStyle/>
          <a:p>
            <a:r>
              <a:rPr lang="en-US" altLang="en-US" sz="2800" b="1" dirty="0">
                <a:latin typeface="Times New Roman" panose="02020603050405020304" pitchFamily="18" charset="0"/>
                <a:cs typeface="Times New Roman" panose="02020603050405020304" pitchFamily="18" charset="0"/>
              </a:rPr>
              <a:t>HUMAN RESOURCE PLANNING	</a:t>
            </a:r>
          </a:p>
        </p:txBody>
      </p:sp>
      <p:sp>
        <p:nvSpPr>
          <p:cNvPr id="340996" name="Rectangle 4">
            <a:extLst>
              <a:ext uri="{FF2B5EF4-FFF2-40B4-BE49-F238E27FC236}">
                <a16:creationId xmlns:a16="http://schemas.microsoft.com/office/drawing/2014/main" id="{A9A5F0F4-F086-2D47-9023-83841E597124}"/>
              </a:ext>
            </a:extLst>
          </p:cNvPr>
          <p:cNvSpPr>
            <a:spLocks noGrp="1" noChangeArrowheads="1"/>
          </p:cNvSpPr>
          <p:nvPr>
            <p:ph type="body" idx="1"/>
          </p:nvPr>
        </p:nvSpPr>
        <p:spPr>
          <a:xfrm>
            <a:off x="1314450" y="2357211"/>
            <a:ext cx="10039350" cy="3819752"/>
          </a:xfrm>
        </p:spPr>
        <p:txBody>
          <a:bodyPr>
            <a:normAutofit/>
          </a:bodyPr>
          <a:lstStyle/>
          <a:p>
            <a:r>
              <a:rPr lang="en-US" altLang="en-US" sz="2400" b="1" dirty="0">
                <a:latin typeface="Times New Roman" panose="02020603050405020304" pitchFamily="18" charset="0"/>
                <a:cs typeface="Times New Roman" panose="02020603050405020304" pitchFamily="18" charset="0"/>
              </a:rPr>
              <a:t>Human Resource (HR) Planning</a:t>
            </a:r>
          </a:p>
          <a:p>
            <a:pPr lvl="1"/>
            <a:r>
              <a:rPr lang="en-US" altLang="en-US" dirty="0">
                <a:latin typeface="Times New Roman" panose="02020603050405020304" pitchFamily="18" charset="0"/>
                <a:cs typeface="Times New Roman" panose="02020603050405020304" pitchFamily="18" charset="0"/>
              </a:rPr>
              <a:t>The process of analyzing and identifying the need for and availability of human resources so that the organization can meet its objectives.</a:t>
            </a:r>
          </a:p>
          <a:p>
            <a:r>
              <a:rPr lang="en-US" altLang="en-US" sz="2400" b="1" dirty="0">
                <a:latin typeface="Times New Roman" panose="02020603050405020304" pitchFamily="18" charset="0"/>
                <a:cs typeface="Times New Roman" panose="02020603050405020304" pitchFamily="18" charset="0"/>
              </a:rPr>
              <a:t>HR Planning Responsibilities</a:t>
            </a:r>
          </a:p>
          <a:p>
            <a:pPr lvl="1"/>
            <a:r>
              <a:rPr lang="en-US" altLang="en-US" dirty="0">
                <a:latin typeface="Times New Roman" panose="02020603050405020304" pitchFamily="18" charset="0"/>
                <a:cs typeface="Times New Roman" panose="02020603050405020304" pitchFamily="18" charset="0"/>
              </a:rPr>
              <a:t>Top HR executive and subordinates gather information from other managers to use in the development of HR projections for top management to use in strategic planning and setting organizational goals</a:t>
            </a:r>
          </a:p>
        </p:txBody>
      </p:sp>
      <p:pic>
        <p:nvPicPr>
          <p:cNvPr id="7" name="Graphic 21">
            <a:extLst>
              <a:ext uri="{FF2B5EF4-FFF2-40B4-BE49-F238E27FC236}">
                <a16:creationId xmlns:a16="http://schemas.microsoft.com/office/drawing/2014/main" id="{C26467EF-687B-4948-BBCB-F34B9FF479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1949025-AB5B-4F50-80E9-28E5B5C750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282A16C1-0E70-4643-96B0-1950BE8AF9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5EDACC34-A914-446F-B05D-B567E69B93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0714044-312B-45D6-BAC9-14C2806253A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134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AutoShape 2">
            <a:extLst>
              <a:ext uri="{FF2B5EF4-FFF2-40B4-BE49-F238E27FC236}">
                <a16:creationId xmlns:a16="http://schemas.microsoft.com/office/drawing/2014/main" id="{0EEFC3F9-7C0B-A845-AFC2-0F56891EDDD4}"/>
              </a:ext>
            </a:extLst>
          </p:cNvPr>
          <p:cNvSpPr>
            <a:spLocks noGrp="1" noChangeArrowheads="1"/>
          </p:cNvSpPr>
          <p:nvPr>
            <p:ph type="title"/>
          </p:nvPr>
        </p:nvSpPr>
        <p:spPr>
          <a:xfrm>
            <a:off x="1905000" y="381000"/>
            <a:ext cx="8077200" cy="838200"/>
          </a:xfrm>
          <a:ln/>
        </p:spPr>
        <p:txBody>
          <a:bodyPr>
            <a:normAutofit fontScale="90000"/>
          </a:bodyPr>
          <a:lstStyle/>
          <a:p>
            <a:pPr algn="ctr"/>
            <a:r>
              <a:rPr lang="en-US" altLang="en-US" sz="2800" b="1" dirty="0"/>
              <a:t> </a:t>
            </a:r>
            <a:r>
              <a:rPr lang="en-US" altLang="en-US" sz="3100" b="1" dirty="0">
                <a:latin typeface="Times New Roman" panose="02020603050405020304" pitchFamily="18" charset="0"/>
                <a:cs typeface="Times New Roman" panose="02020603050405020304" pitchFamily="18" charset="0"/>
              </a:rPr>
              <a:t>Typical Division of HR Responsibilities </a:t>
            </a:r>
            <a:br>
              <a:rPr lang="en-US" altLang="en-US" sz="3100" b="1" dirty="0">
                <a:latin typeface="Times New Roman" panose="02020603050405020304" pitchFamily="18" charset="0"/>
                <a:cs typeface="Times New Roman" panose="02020603050405020304" pitchFamily="18" charset="0"/>
              </a:rPr>
            </a:br>
            <a:r>
              <a:rPr lang="en-US" altLang="en-US" sz="3100" b="1" dirty="0">
                <a:latin typeface="Times New Roman" panose="02020603050405020304" pitchFamily="18" charset="0"/>
                <a:cs typeface="Times New Roman" panose="02020603050405020304" pitchFamily="18" charset="0"/>
              </a:rPr>
              <a:t>in HR Planning</a:t>
            </a:r>
            <a:endParaRPr lang="en-US" altLang="en-US" sz="2800" b="1" dirty="0">
              <a:latin typeface="Times New Roman" panose="02020603050405020304" pitchFamily="18" charset="0"/>
              <a:cs typeface="Times New Roman" panose="02020603050405020304" pitchFamily="18" charset="0"/>
            </a:endParaRPr>
          </a:p>
        </p:txBody>
      </p:sp>
      <p:sp>
        <p:nvSpPr>
          <p:cNvPr id="358403" name="Rectangle 3">
            <a:extLst>
              <a:ext uri="{FF2B5EF4-FFF2-40B4-BE49-F238E27FC236}">
                <a16:creationId xmlns:a16="http://schemas.microsoft.com/office/drawing/2014/main" id="{F778297F-7187-184B-983A-7D9E4D636F1A}"/>
              </a:ext>
            </a:extLst>
          </p:cNvPr>
          <p:cNvSpPr>
            <a:spLocks noChangeArrowheads="1"/>
          </p:cNvSpPr>
          <p:nvPr/>
        </p:nvSpPr>
        <p:spPr bwMode="auto">
          <a:xfrm>
            <a:off x="761837" y="6374737"/>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dirty="0">
                <a:latin typeface="Times New Roman" panose="02020603050405020304" pitchFamily="18" charset="0"/>
                <a:cs typeface="Times New Roman" panose="02020603050405020304" pitchFamily="18" charset="0"/>
              </a:rPr>
              <a:t>FIGURE 2–5</a:t>
            </a:r>
          </a:p>
        </p:txBody>
      </p:sp>
      <p:pic>
        <p:nvPicPr>
          <p:cNvPr id="358405" name="Picture 5" descr="C:\My Documents\PowerPoint Files\Books\South-Western\HRM10e\HRM10e GIFS\02-05.gif">
            <a:extLst>
              <a:ext uri="{FF2B5EF4-FFF2-40B4-BE49-F238E27FC236}">
                <a16:creationId xmlns:a16="http://schemas.microsoft.com/office/drawing/2014/main" id="{3D7C60B1-A5E9-0F41-A9C4-C6F65E2FA4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237" y="1814513"/>
            <a:ext cx="9991888" cy="3829050"/>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pic>
        <p:nvPicPr>
          <p:cNvPr id="7" name="Graphic 21">
            <a:extLst>
              <a:ext uri="{FF2B5EF4-FFF2-40B4-BE49-F238E27FC236}">
                <a16:creationId xmlns:a16="http://schemas.microsoft.com/office/drawing/2014/main" id="{13A83694-4325-42F5-A34E-726B19983D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1005B6F-82D9-42EA-BEC7-1F25526A64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49886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AutoShape 2">
            <a:extLst>
              <a:ext uri="{FF2B5EF4-FFF2-40B4-BE49-F238E27FC236}">
                <a16:creationId xmlns:a16="http://schemas.microsoft.com/office/drawing/2014/main" id="{A2AB3B92-6762-4944-9A28-7133A46EECC9}"/>
              </a:ext>
            </a:extLst>
          </p:cNvPr>
          <p:cNvSpPr>
            <a:spLocks noGrp="1" noChangeArrowheads="1"/>
          </p:cNvSpPr>
          <p:nvPr>
            <p:ph type="title"/>
          </p:nvPr>
        </p:nvSpPr>
        <p:spPr>
          <a:xfrm>
            <a:off x="2618636" y="935396"/>
            <a:ext cx="8359185" cy="755292"/>
          </a:xfrm>
          <a:ln/>
        </p:spPr>
        <p:txBody>
          <a:bodyPr>
            <a:normAutofit/>
          </a:bodyPr>
          <a:lstStyle/>
          <a:p>
            <a:r>
              <a:rPr lang="en-US" altLang="en-US" sz="2800" b="1" dirty="0">
                <a:latin typeface="Times New Roman" panose="02020603050405020304" pitchFamily="18" charset="0"/>
                <a:cs typeface="Times New Roman" panose="02020603050405020304" pitchFamily="18" charset="0"/>
              </a:rPr>
              <a:t>HUMAN RESOURCE PLANNING (CONT’D)	</a:t>
            </a:r>
          </a:p>
        </p:txBody>
      </p:sp>
      <p:sp>
        <p:nvSpPr>
          <p:cNvPr id="6" name="Rectangle: Rounded Corners 5">
            <a:extLst>
              <a:ext uri="{FF2B5EF4-FFF2-40B4-BE49-F238E27FC236}">
                <a16:creationId xmlns:a16="http://schemas.microsoft.com/office/drawing/2014/main" id="{D0986E52-B79F-4B91-9F97-C3AC15D44B9C}"/>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4307" name="Rectangle 3">
            <a:extLst>
              <a:ext uri="{FF2B5EF4-FFF2-40B4-BE49-F238E27FC236}">
                <a16:creationId xmlns:a16="http://schemas.microsoft.com/office/drawing/2014/main" id="{DD374C8F-29A4-4B43-83B3-1E232079919D}"/>
              </a:ext>
            </a:extLst>
          </p:cNvPr>
          <p:cNvSpPr>
            <a:spLocks noGrp="1" noChangeArrowheads="1"/>
          </p:cNvSpPr>
          <p:nvPr>
            <p:ph type="body" idx="1"/>
          </p:nvPr>
        </p:nvSpPr>
        <p:spPr>
          <a:xfrm>
            <a:off x="1214178" y="2356413"/>
            <a:ext cx="10139621" cy="3087125"/>
          </a:xfrm>
        </p:spPr>
        <p:txBody>
          <a:bodyPr>
            <a:normAutofit/>
          </a:bodyPr>
          <a:lstStyle/>
          <a:p>
            <a:r>
              <a:rPr lang="en-US" altLang="en-US" sz="2400" b="1" dirty="0">
                <a:latin typeface="Times New Roman" panose="02020603050405020304" pitchFamily="18" charset="0"/>
                <a:cs typeface="Times New Roman" panose="02020603050405020304" pitchFamily="18" charset="0"/>
              </a:rPr>
              <a:t>Small Business and HR Planning Issues</a:t>
            </a:r>
          </a:p>
          <a:p>
            <a:pPr lvl="1"/>
            <a:r>
              <a:rPr lang="en-US" altLang="en-US" dirty="0">
                <a:latin typeface="Times New Roman" panose="02020603050405020304" pitchFamily="18" charset="0"/>
                <a:cs typeface="Times New Roman" panose="02020603050405020304" pitchFamily="18" charset="0"/>
              </a:rPr>
              <a:t>Attracting and retaining qualified outsiders</a:t>
            </a:r>
          </a:p>
          <a:p>
            <a:pPr lvl="1"/>
            <a:r>
              <a:rPr lang="en-US" altLang="en-US" dirty="0">
                <a:latin typeface="Times New Roman" panose="02020603050405020304" pitchFamily="18" charset="0"/>
                <a:cs typeface="Times New Roman" panose="02020603050405020304" pitchFamily="18" charset="0"/>
              </a:rPr>
              <a:t>Management succession between generations of owners</a:t>
            </a:r>
          </a:p>
          <a:p>
            <a:pPr lvl="1"/>
            <a:r>
              <a:rPr lang="en-US" altLang="en-US" dirty="0">
                <a:latin typeface="Times New Roman" panose="02020603050405020304" pitchFamily="18" charset="0"/>
                <a:cs typeface="Times New Roman" panose="02020603050405020304" pitchFamily="18" charset="0"/>
              </a:rPr>
              <a:t>Evolution of HR activities as business grows</a:t>
            </a:r>
          </a:p>
          <a:p>
            <a:pPr lvl="1"/>
            <a:r>
              <a:rPr lang="en-US" altLang="en-US" dirty="0">
                <a:latin typeface="Times New Roman" panose="02020603050405020304" pitchFamily="18" charset="0"/>
                <a:cs typeface="Times New Roman" panose="02020603050405020304" pitchFamily="18" charset="0"/>
              </a:rPr>
              <a:t>Family relationships and HR policies</a:t>
            </a:r>
          </a:p>
        </p:txBody>
      </p:sp>
      <p:sp>
        <p:nvSpPr>
          <p:cNvPr id="7" name="Rectangle 6">
            <a:extLst>
              <a:ext uri="{FF2B5EF4-FFF2-40B4-BE49-F238E27FC236}">
                <a16:creationId xmlns:a16="http://schemas.microsoft.com/office/drawing/2014/main" id="{FEC1C039-8D8D-450D-9E8A-E19401783C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CCE2AA14-E716-4694-B409-55C037E7CDD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B0A6011-82BD-4B14-847E-C4DCBE5F7C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2EC266FC-BEAB-4BBE-B4D9-4B9439232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0F3BF0F-6CD6-49BE-96EC-DFE5587E01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71100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56357" name="Picture 5" descr="C:\My Documents\PowerPoint Files\Books\South-Western\HRM10e\HRM10e GIFS\02-06.gif">
            <a:extLst>
              <a:ext uri="{FF2B5EF4-FFF2-40B4-BE49-F238E27FC236}">
                <a16:creationId xmlns:a16="http://schemas.microsoft.com/office/drawing/2014/main" id="{8FCCFD54-9C6C-6E45-88D9-3804CCD0352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60764" y="1143000"/>
            <a:ext cx="5070475" cy="5334000"/>
          </a:xfrm>
          <a:prstGeom prst="rect">
            <a:avLst/>
          </a:prstGeom>
          <a:noFill/>
          <a:extLst>
            <a:ext uri="{909E8E84-426E-40DD-AFC4-6F175D3DCCD1}">
              <a14:hiddenFill xmlns:a14="http://schemas.microsoft.com/office/drawing/2010/main">
                <a:solidFill>
                  <a:srgbClr val="FFFFFF"/>
                </a:solidFill>
              </a14:hiddenFill>
            </a:ext>
          </a:extLst>
        </p:spPr>
      </p:pic>
      <p:sp>
        <p:nvSpPr>
          <p:cNvPr id="356354" name="AutoShape 2">
            <a:extLst>
              <a:ext uri="{FF2B5EF4-FFF2-40B4-BE49-F238E27FC236}">
                <a16:creationId xmlns:a16="http://schemas.microsoft.com/office/drawing/2014/main" id="{5E1A1830-C98A-9440-8062-F457144E8553}"/>
              </a:ext>
            </a:extLst>
          </p:cNvPr>
          <p:cNvSpPr>
            <a:spLocks noGrp="1" noChangeArrowheads="1"/>
          </p:cNvSpPr>
          <p:nvPr>
            <p:ph type="title"/>
          </p:nvPr>
        </p:nvSpPr>
        <p:spPr>
          <a:xfrm>
            <a:off x="838200" y="182245"/>
            <a:ext cx="10515600" cy="1325563"/>
          </a:xfrm>
          <a:ln/>
        </p:spPr>
        <p:txBody>
          <a:bodyPr/>
          <a:lstStyle/>
          <a:p>
            <a:pPr algn="ctr"/>
            <a:r>
              <a:rPr lang="en-US" altLang="en-US" sz="2400" b="1" dirty="0">
                <a:latin typeface="Times New Roman" panose="02020603050405020304" pitchFamily="18" charset="0"/>
                <a:cs typeface="Times New Roman" panose="02020603050405020304" pitchFamily="18" charset="0"/>
              </a:rPr>
              <a:t> HR PLANNING PROCESS</a:t>
            </a:r>
          </a:p>
        </p:txBody>
      </p:sp>
      <p:pic>
        <p:nvPicPr>
          <p:cNvPr id="7" name="Graphic 21">
            <a:extLst>
              <a:ext uri="{FF2B5EF4-FFF2-40B4-BE49-F238E27FC236}">
                <a16:creationId xmlns:a16="http://schemas.microsoft.com/office/drawing/2014/main" id="{8B195234-C1A1-40E8-8541-6AC2243D529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A404A86-3FEE-49FC-B624-D182610822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67868F58-AC33-4202-9058-F2556B7984C9}"/>
              </a:ext>
            </a:extLst>
          </p:cNvPr>
          <p:cNvSpPr txBox="1"/>
          <p:nvPr/>
        </p:nvSpPr>
        <p:spPr>
          <a:xfrm>
            <a:off x="617935" y="6107668"/>
            <a:ext cx="1610915" cy="276999"/>
          </a:xfrm>
          <a:prstGeom prst="rect">
            <a:avLst/>
          </a:prstGeom>
          <a:noFill/>
        </p:spPr>
        <p:txBody>
          <a:bodyPr wrap="square">
            <a:spAutoFit/>
          </a:bodyPr>
          <a:lstStyle/>
          <a:p>
            <a:r>
              <a:rPr lang="en-CA" sz="1200" b="1" dirty="0">
                <a:latin typeface="Times New Roman" panose="02020603050405020304" pitchFamily="18" charset="0"/>
                <a:cs typeface="Times New Roman" panose="02020603050405020304" pitchFamily="18" charset="0"/>
              </a:rPr>
              <a:t>FIGURE 2-6</a:t>
            </a:r>
          </a:p>
        </p:txBody>
      </p:sp>
    </p:spTree>
    <p:extLst>
      <p:ext uri="{BB962C8B-B14F-4D97-AF65-F5344CB8AC3E}">
        <p14:creationId xmlns:p14="http://schemas.microsoft.com/office/powerpoint/2010/main" val="193328889"/>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AutoShape 2">
            <a:extLst>
              <a:ext uri="{FF2B5EF4-FFF2-40B4-BE49-F238E27FC236}">
                <a16:creationId xmlns:a16="http://schemas.microsoft.com/office/drawing/2014/main" id="{BDD14648-E061-5B4C-9C91-FF2A0F9F0E3F}"/>
              </a:ext>
            </a:extLst>
          </p:cNvPr>
          <p:cNvSpPr>
            <a:spLocks noGrp="1" noChangeArrowheads="1"/>
          </p:cNvSpPr>
          <p:nvPr>
            <p:ph type="title"/>
          </p:nvPr>
        </p:nvSpPr>
        <p:spPr>
          <a:ln/>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HR PLANNING PROCESS</a:t>
            </a:r>
          </a:p>
        </p:txBody>
      </p:sp>
      <p:sp>
        <p:nvSpPr>
          <p:cNvPr id="357379" name="Rectangle 3">
            <a:extLst>
              <a:ext uri="{FF2B5EF4-FFF2-40B4-BE49-F238E27FC236}">
                <a16:creationId xmlns:a16="http://schemas.microsoft.com/office/drawing/2014/main" id="{3F9AC1FC-2EBD-8A44-9318-B7A2B3F5EDA9}"/>
              </a:ext>
            </a:extLst>
          </p:cNvPr>
          <p:cNvSpPr>
            <a:spLocks noGrp="1" noChangeArrowheads="1"/>
          </p:cNvSpPr>
          <p:nvPr>
            <p:ph type="body" idx="1"/>
          </p:nvPr>
        </p:nvSpPr>
        <p:spPr>
          <a:xfrm>
            <a:off x="1309688" y="1533527"/>
            <a:ext cx="7772400" cy="2209800"/>
          </a:xfrm>
        </p:spPr>
        <p:txBody>
          <a:bodyPr/>
          <a:lstStyle/>
          <a:p>
            <a:r>
              <a:rPr lang="en-US" altLang="en-US" b="1" dirty="0">
                <a:latin typeface="Times New Roman" panose="02020603050405020304" pitchFamily="18" charset="0"/>
                <a:cs typeface="Times New Roman" panose="02020603050405020304" pitchFamily="18" charset="0"/>
              </a:rPr>
              <a:t>HR Strategies</a:t>
            </a:r>
          </a:p>
          <a:p>
            <a:pPr lvl="1"/>
            <a:r>
              <a:rPr lang="en-US" altLang="en-US" dirty="0">
                <a:latin typeface="Times New Roman" panose="02020603050405020304" pitchFamily="18" charset="0"/>
                <a:cs typeface="Times New Roman" panose="02020603050405020304" pitchFamily="18" charset="0"/>
              </a:rPr>
              <a:t>The means used to anticipate and manage the supply of and demand for human resources.</a:t>
            </a:r>
          </a:p>
          <a:p>
            <a:pPr lvl="2"/>
            <a:r>
              <a:rPr lang="en-US" altLang="en-US" dirty="0">
                <a:latin typeface="Times New Roman" panose="02020603050405020304" pitchFamily="18" charset="0"/>
                <a:cs typeface="Times New Roman" panose="02020603050405020304" pitchFamily="18" charset="0"/>
              </a:rPr>
              <a:t>Provide overall direction for the way in which HR activities will be developed and managed.</a:t>
            </a:r>
          </a:p>
        </p:txBody>
      </p:sp>
      <p:grpSp>
        <p:nvGrpSpPr>
          <p:cNvPr id="357386" name="Group 10">
            <a:extLst>
              <a:ext uri="{FF2B5EF4-FFF2-40B4-BE49-F238E27FC236}">
                <a16:creationId xmlns:a16="http://schemas.microsoft.com/office/drawing/2014/main" id="{E4A39AC1-393F-5C40-A840-80ED06AEF964}"/>
              </a:ext>
            </a:extLst>
          </p:cNvPr>
          <p:cNvGrpSpPr>
            <a:grpSpLocks/>
          </p:cNvGrpSpPr>
          <p:nvPr/>
        </p:nvGrpSpPr>
        <p:grpSpPr bwMode="auto">
          <a:xfrm>
            <a:off x="2895600" y="3479801"/>
            <a:ext cx="6553200" cy="2873375"/>
            <a:chOff x="864" y="2192"/>
            <a:chExt cx="4128" cy="1810"/>
          </a:xfrm>
        </p:grpSpPr>
        <p:sp>
          <p:nvSpPr>
            <p:cNvPr id="357380" name="Text Box 4">
              <a:extLst>
                <a:ext uri="{FF2B5EF4-FFF2-40B4-BE49-F238E27FC236}">
                  <a16:creationId xmlns:a16="http://schemas.microsoft.com/office/drawing/2014/main" id="{165ADB1E-8283-D544-BDC2-079BCC05DB19}"/>
                </a:ext>
              </a:extLst>
            </p:cNvPr>
            <p:cNvSpPr txBox="1">
              <a:spLocks noChangeArrowheads="1"/>
            </p:cNvSpPr>
            <p:nvPr/>
          </p:nvSpPr>
          <p:spPr bwMode="blackWhite">
            <a:xfrm>
              <a:off x="864" y="2192"/>
              <a:ext cx="1582" cy="465"/>
            </a:xfrm>
            <a:prstGeom prst="rect">
              <a:avLst/>
            </a:prstGeom>
            <a:solidFill>
              <a:srgbClr val="CC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nchor="ctr" anchorCtr="1">
              <a:spAutoFit/>
            </a:bodyPr>
            <a:lstStyle/>
            <a:p>
              <a:pPr algn="ctr">
                <a:lnSpc>
                  <a:spcPct val="100000"/>
                </a:lnSpc>
                <a:spcBef>
                  <a:spcPct val="20000"/>
                </a:spcBef>
                <a:spcAft>
                  <a:spcPct val="20000"/>
                </a:spcAft>
              </a:pPr>
              <a:r>
                <a:rPr lang="en-US" altLang="en-US" b="1">
                  <a:solidFill>
                    <a:schemeClr val="bg1"/>
                  </a:solidFill>
                  <a:effectLst>
                    <a:outerShdw blurRad="38100" dist="38100" dir="2700000" algn="tl">
                      <a:srgbClr val="000000"/>
                    </a:outerShdw>
                  </a:effectLst>
                  <a:latin typeface="Arial" panose="020B0604020202020204" pitchFamily="34" charset="0"/>
                </a:rPr>
                <a:t>Overall </a:t>
              </a:r>
              <a:br>
                <a:rPr lang="en-US" altLang="en-US" b="1">
                  <a:solidFill>
                    <a:schemeClr val="bg1"/>
                  </a:solidFill>
                  <a:effectLst>
                    <a:outerShdw blurRad="38100" dist="38100" dir="2700000" algn="tl">
                      <a:srgbClr val="000000"/>
                    </a:outerShdw>
                  </a:effectLst>
                  <a:latin typeface="Arial" panose="020B0604020202020204" pitchFamily="34" charset="0"/>
                </a:rPr>
              </a:br>
              <a:r>
                <a:rPr lang="en-US" altLang="en-US" b="1">
                  <a:solidFill>
                    <a:schemeClr val="bg1"/>
                  </a:solidFill>
                  <a:effectLst>
                    <a:outerShdw blurRad="38100" dist="38100" dir="2700000" algn="tl">
                      <a:srgbClr val="000000"/>
                    </a:outerShdw>
                  </a:effectLst>
                  <a:latin typeface="Arial" panose="020B0604020202020204" pitchFamily="34" charset="0"/>
                </a:rPr>
                <a:t>Strategic Plan</a:t>
              </a:r>
            </a:p>
          </p:txBody>
        </p:sp>
        <p:sp>
          <p:nvSpPr>
            <p:cNvPr id="357381" name="Freeform 5">
              <a:extLst>
                <a:ext uri="{FF2B5EF4-FFF2-40B4-BE49-F238E27FC236}">
                  <a16:creationId xmlns:a16="http://schemas.microsoft.com/office/drawing/2014/main" id="{523F5BF0-BBD8-F949-BF32-B6C407B95916}"/>
                </a:ext>
              </a:extLst>
            </p:cNvPr>
            <p:cNvSpPr>
              <a:spLocks/>
            </p:cNvSpPr>
            <p:nvPr/>
          </p:nvSpPr>
          <p:spPr bwMode="gray">
            <a:xfrm>
              <a:off x="1488" y="2707"/>
              <a:ext cx="528" cy="291"/>
            </a:xfrm>
            <a:custGeom>
              <a:avLst/>
              <a:gdLst>
                <a:gd name="T0" fmla="*/ 0 w 864"/>
                <a:gd name="T1" fmla="*/ 0 h 672"/>
                <a:gd name="T2" fmla="*/ 0 w 864"/>
                <a:gd name="T3" fmla="*/ 672 h 672"/>
                <a:gd name="T4" fmla="*/ 864 w 864"/>
                <a:gd name="T5" fmla="*/ 672 h 672"/>
              </a:gdLst>
              <a:ahLst/>
              <a:cxnLst>
                <a:cxn ang="0">
                  <a:pos x="T0" y="T1"/>
                </a:cxn>
                <a:cxn ang="0">
                  <a:pos x="T2" y="T3"/>
                </a:cxn>
                <a:cxn ang="0">
                  <a:pos x="T4" y="T5"/>
                </a:cxn>
              </a:cxnLst>
              <a:rect l="0" t="0" r="r" b="b"/>
              <a:pathLst>
                <a:path w="864" h="672">
                  <a:moveTo>
                    <a:pt x="0" y="0"/>
                  </a:moveTo>
                  <a:lnTo>
                    <a:pt x="0" y="672"/>
                  </a:lnTo>
                  <a:lnTo>
                    <a:pt x="864" y="672"/>
                  </a:lnTo>
                </a:path>
              </a:pathLst>
            </a:custGeom>
            <a:noFill/>
            <a:ln w="38100" cap="flat" cmpd="sng">
              <a:solidFill>
                <a:schemeClr val="tx1"/>
              </a:solidFill>
              <a:prstDash val="solid"/>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spAutoFit/>
            </a:bodyPr>
            <a:lstStyle/>
            <a:p>
              <a:endParaRPr lang="en-US"/>
            </a:p>
          </p:txBody>
        </p:sp>
        <p:sp>
          <p:nvSpPr>
            <p:cNvPr id="357383" name="Text Box 7">
              <a:extLst>
                <a:ext uri="{FF2B5EF4-FFF2-40B4-BE49-F238E27FC236}">
                  <a16:creationId xmlns:a16="http://schemas.microsoft.com/office/drawing/2014/main" id="{1474D299-5DCE-BD4E-ADF8-5DCE96EE7338}"/>
                </a:ext>
              </a:extLst>
            </p:cNvPr>
            <p:cNvSpPr txBox="1">
              <a:spLocks noChangeArrowheads="1"/>
            </p:cNvSpPr>
            <p:nvPr/>
          </p:nvSpPr>
          <p:spPr bwMode="blackWhite">
            <a:xfrm>
              <a:off x="2016" y="2903"/>
              <a:ext cx="1873" cy="465"/>
            </a:xfrm>
            <a:prstGeom prst="rect">
              <a:avLst/>
            </a:prstGeom>
            <a:solidFill>
              <a:srgbClr val="00660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nchor="ctr" anchorCtr="1">
              <a:spAutoFit/>
            </a:bodyPr>
            <a:lstStyle/>
            <a:p>
              <a:pPr algn="ctr">
                <a:lnSpc>
                  <a:spcPct val="100000"/>
                </a:lnSpc>
                <a:spcBef>
                  <a:spcPct val="50000"/>
                </a:spcBef>
              </a:pPr>
              <a:r>
                <a:rPr lang="en-US" altLang="en-US" b="1" dirty="0">
                  <a:solidFill>
                    <a:schemeClr val="bg1"/>
                  </a:solidFill>
                  <a:effectLst>
                    <a:outerShdw blurRad="38100" dist="38100" dir="2700000" algn="tl">
                      <a:srgbClr val="000000"/>
                    </a:outerShdw>
                  </a:effectLst>
                  <a:latin typeface="Arial" panose="020B0604020202020204" pitchFamily="34" charset="0"/>
                </a:rPr>
                <a:t>Human Resources Strategic Plan</a:t>
              </a:r>
            </a:p>
          </p:txBody>
        </p:sp>
        <p:sp>
          <p:nvSpPr>
            <p:cNvPr id="357384" name="Freeform 8">
              <a:extLst>
                <a:ext uri="{FF2B5EF4-FFF2-40B4-BE49-F238E27FC236}">
                  <a16:creationId xmlns:a16="http://schemas.microsoft.com/office/drawing/2014/main" id="{6BA8443C-714C-AD43-BACC-963046AFA97B}"/>
                </a:ext>
              </a:extLst>
            </p:cNvPr>
            <p:cNvSpPr>
              <a:spLocks/>
            </p:cNvSpPr>
            <p:nvPr/>
          </p:nvSpPr>
          <p:spPr bwMode="gray">
            <a:xfrm>
              <a:off x="3024" y="3427"/>
              <a:ext cx="528" cy="291"/>
            </a:xfrm>
            <a:custGeom>
              <a:avLst/>
              <a:gdLst>
                <a:gd name="T0" fmla="*/ 0 w 864"/>
                <a:gd name="T1" fmla="*/ 0 h 672"/>
                <a:gd name="T2" fmla="*/ 0 w 864"/>
                <a:gd name="T3" fmla="*/ 672 h 672"/>
                <a:gd name="T4" fmla="*/ 864 w 864"/>
                <a:gd name="T5" fmla="*/ 672 h 672"/>
              </a:gdLst>
              <a:ahLst/>
              <a:cxnLst>
                <a:cxn ang="0">
                  <a:pos x="T0" y="T1"/>
                </a:cxn>
                <a:cxn ang="0">
                  <a:pos x="T2" y="T3"/>
                </a:cxn>
                <a:cxn ang="0">
                  <a:pos x="T4" y="T5"/>
                </a:cxn>
              </a:cxnLst>
              <a:rect l="0" t="0" r="r" b="b"/>
              <a:pathLst>
                <a:path w="864" h="672">
                  <a:moveTo>
                    <a:pt x="0" y="0"/>
                  </a:moveTo>
                  <a:lnTo>
                    <a:pt x="0" y="672"/>
                  </a:lnTo>
                  <a:lnTo>
                    <a:pt x="864" y="672"/>
                  </a:lnTo>
                </a:path>
              </a:pathLst>
            </a:custGeom>
            <a:noFill/>
            <a:ln w="38100" cap="flat" cmpd="sng">
              <a:solidFill>
                <a:schemeClr val="tx1"/>
              </a:solidFill>
              <a:prstDash val="solid"/>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spAutoFit/>
            </a:bodyPr>
            <a:lstStyle/>
            <a:p>
              <a:endParaRPr lang="en-US"/>
            </a:p>
          </p:txBody>
        </p:sp>
        <p:sp>
          <p:nvSpPr>
            <p:cNvPr id="357385" name="Text Box 9">
              <a:extLst>
                <a:ext uri="{FF2B5EF4-FFF2-40B4-BE49-F238E27FC236}">
                  <a16:creationId xmlns:a16="http://schemas.microsoft.com/office/drawing/2014/main" id="{FB2AFD5D-7822-1649-AB9F-37169D0D73AE}"/>
                </a:ext>
              </a:extLst>
            </p:cNvPr>
            <p:cNvSpPr txBox="1">
              <a:spLocks noChangeArrowheads="1"/>
            </p:cNvSpPr>
            <p:nvPr/>
          </p:nvSpPr>
          <p:spPr bwMode="blackWhite">
            <a:xfrm>
              <a:off x="3559" y="3711"/>
              <a:ext cx="1433" cy="291"/>
            </a:xfrm>
            <a:prstGeom prst="rect">
              <a:avLst/>
            </a:prstGeom>
            <a:solidFill>
              <a:schemeClr val="accent2"/>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nchor="ctr" anchorCtr="1">
              <a:spAutoFit/>
            </a:bodyPr>
            <a:lstStyle/>
            <a:p>
              <a:pPr algn="ctr">
                <a:lnSpc>
                  <a:spcPct val="100000"/>
                </a:lnSpc>
                <a:spcBef>
                  <a:spcPct val="50000"/>
                </a:spcBef>
              </a:pPr>
              <a:r>
                <a:rPr lang="en-US" altLang="en-US" b="1">
                  <a:solidFill>
                    <a:schemeClr val="bg1"/>
                  </a:solidFill>
                  <a:effectLst>
                    <a:outerShdw blurRad="38100" dist="38100" dir="2700000" algn="tl">
                      <a:srgbClr val="000000"/>
                    </a:outerShdw>
                  </a:effectLst>
                  <a:latin typeface="Arial" panose="020B0604020202020204" pitchFamily="34" charset="0"/>
                </a:rPr>
                <a:t>HR Activities</a:t>
              </a:r>
            </a:p>
          </p:txBody>
        </p:sp>
      </p:grpSp>
      <p:pic>
        <p:nvPicPr>
          <p:cNvPr id="12" name="Graphic 21">
            <a:extLst>
              <a:ext uri="{FF2B5EF4-FFF2-40B4-BE49-F238E27FC236}">
                <a16:creationId xmlns:a16="http://schemas.microsoft.com/office/drawing/2014/main" id="{E00146B4-3CE0-4CEE-BFBE-3306BE2935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E82C9B05-38A7-406E-9618-11B0EAB86E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9035340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357386"/>
                                        </p:tgtEl>
                                        <p:attrNameLst>
                                          <p:attrName>style.visibility</p:attrName>
                                        </p:attrNameLst>
                                      </p:cBhvr>
                                      <p:to>
                                        <p:strVal val="visible"/>
                                      </p:to>
                                    </p:set>
                                    <p:animEffect transition="in" filter="strips(downRight)">
                                      <p:cBhvr>
                                        <p:cTn id="7" dur="500"/>
                                        <p:tgtEl>
                                          <p:spTgt spid="357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AutoShape 2">
            <a:extLst>
              <a:ext uri="{FF2B5EF4-FFF2-40B4-BE49-F238E27FC236}">
                <a16:creationId xmlns:a16="http://schemas.microsoft.com/office/drawing/2014/main" id="{A2AB3B92-6762-4944-9A28-7133A46EECC9}"/>
              </a:ext>
            </a:extLst>
          </p:cNvPr>
          <p:cNvSpPr>
            <a:spLocks noGrp="1" noChangeArrowheads="1"/>
          </p:cNvSpPr>
          <p:nvPr>
            <p:ph type="title"/>
          </p:nvPr>
        </p:nvSpPr>
        <p:spPr>
          <a:xfrm>
            <a:off x="2618636" y="935396"/>
            <a:ext cx="8359185" cy="755292"/>
          </a:xfrm>
          <a:ln/>
        </p:spPr>
        <p:txBody>
          <a:bodyPr>
            <a:normAutofit/>
          </a:bodyPr>
          <a:lstStyle/>
          <a:p>
            <a:r>
              <a:rPr lang="en-US" altLang="en-US" sz="2800" b="1" dirty="0">
                <a:latin typeface="Times New Roman" panose="02020603050405020304" pitchFamily="18" charset="0"/>
                <a:cs typeface="Times New Roman" panose="02020603050405020304" pitchFamily="18" charset="0"/>
              </a:rPr>
              <a:t>BENEFITS OF HR PLANNING</a:t>
            </a:r>
          </a:p>
        </p:txBody>
      </p:sp>
      <p:sp>
        <p:nvSpPr>
          <p:cNvPr id="6" name="Rectangle: Rounded Corners 5">
            <a:extLst>
              <a:ext uri="{FF2B5EF4-FFF2-40B4-BE49-F238E27FC236}">
                <a16:creationId xmlns:a16="http://schemas.microsoft.com/office/drawing/2014/main" id="{D0986E52-B79F-4B91-9F97-C3AC15D44B9C}"/>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4307" name="Rectangle 3">
            <a:extLst>
              <a:ext uri="{FF2B5EF4-FFF2-40B4-BE49-F238E27FC236}">
                <a16:creationId xmlns:a16="http://schemas.microsoft.com/office/drawing/2014/main" id="{DD374C8F-29A4-4B43-83B3-1E232079919D}"/>
              </a:ext>
            </a:extLst>
          </p:cNvPr>
          <p:cNvSpPr>
            <a:spLocks noGrp="1" noChangeArrowheads="1"/>
          </p:cNvSpPr>
          <p:nvPr>
            <p:ph type="body" idx="1"/>
          </p:nvPr>
        </p:nvSpPr>
        <p:spPr>
          <a:xfrm>
            <a:off x="942308" y="2422494"/>
            <a:ext cx="10139621" cy="3087125"/>
          </a:xfrm>
        </p:spPr>
        <p:txBody>
          <a:bodyPr>
            <a:normAutofit/>
          </a:bodyPr>
          <a:lstStyle/>
          <a:p>
            <a:r>
              <a:rPr lang="en-US" altLang="en-US" sz="2400" dirty="0">
                <a:latin typeface="Times New Roman" panose="02020603050405020304" pitchFamily="18" charset="0"/>
                <a:cs typeface="Times New Roman" panose="02020603050405020304" pitchFamily="18" charset="0"/>
              </a:rPr>
              <a:t>Better view of the HR dimensions of business decisions</a:t>
            </a:r>
          </a:p>
          <a:p>
            <a:r>
              <a:rPr lang="en-US" altLang="en-US" sz="2400" dirty="0">
                <a:latin typeface="Times New Roman" panose="02020603050405020304" pitchFamily="18" charset="0"/>
                <a:cs typeface="Times New Roman" panose="02020603050405020304" pitchFamily="18" charset="0"/>
              </a:rPr>
              <a:t>Lower HR costs through better HR management.</a:t>
            </a:r>
          </a:p>
          <a:p>
            <a:r>
              <a:rPr lang="en-US" altLang="en-US" sz="2400" dirty="0">
                <a:latin typeface="Times New Roman" panose="02020603050405020304" pitchFamily="18" charset="0"/>
                <a:cs typeface="Times New Roman" panose="02020603050405020304" pitchFamily="18" charset="0"/>
              </a:rPr>
              <a:t>More timely recruitment for anticipate HR needs</a:t>
            </a:r>
          </a:p>
          <a:p>
            <a:r>
              <a:rPr lang="en-US" altLang="en-US" sz="2400" dirty="0">
                <a:latin typeface="Times New Roman" panose="02020603050405020304" pitchFamily="18" charset="0"/>
                <a:cs typeface="Times New Roman" panose="02020603050405020304" pitchFamily="18" charset="0"/>
              </a:rPr>
              <a:t>More inclusion of protected groups through planned increases in workforce diversity.</a:t>
            </a:r>
          </a:p>
          <a:p>
            <a:r>
              <a:rPr lang="en-US" altLang="en-US" sz="2400" dirty="0">
                <a:latin typeface="Times New Roman" panose="02020603050405020304" pitchFamily="18" charset="0"/>
                <a:cs typeface="Times New Roman" panose="02020603050405020304" pitchFamily="18" charset="0"/>
              </a:rPr>
              <a:t>Better development of managerial talent</a:t>
            </a:r>
          </a:p>
        </p:txBody>
      </p:sp>
      <p:sp>
        <p:nvSpPr>
          <p:cNvPr id="7" name="Rectangle 6">
            <a:extLst>
              <a:ext uri="{FF2B5EF4-FFF2-40B4-BE49-F238E27FC236}">
                <a16:creationId xmlns:a16="http://schemas.microsoft.com/office/drawing/2014/main" id="{FEC1C039-8D8D-450D-9E8A-E19401783C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CCE2AA14-E716-4694-B409-55C037E7CDD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B0A6011-82BD-4B14-847E-C4DCBE5F7C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2EC266FC-BEAB-4BBE-B4D9-4B9439232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0F3BF0F-6CD6-49BE-96EC-DFE5587E01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53691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AutoShape 2">
            <a:extLst>
              <a:ext uri="{FF2B5EF4-FFF2-40B4-BE49-F238E27FC236}">
                <a16:creationId xmlns:a16="http://schemas.microsoft.com/office/drawing/2014/main" id="{A2AB3B92-6762-4944-9A28-7133A46EECC9}"/>
              </a:ext>
            </a:extLst>
          </p:cNvPr>
          <p:cNvSpPr>
            <a:spLocks noGrp="1" noChangeArrowheads="1"/>
          </p:cNvSpPr>
          <p:nvPr>
            <p:ph type="title"/>
          </p:nvPr>
        </p:nvSpPr>
        <p:spPr>
          <a:xfrm>
            <a:off x="2618636" y="935396"/>
            <a:ext cx="8359185" cy="755292"/>
          </a:xfrm>
          <a:ln/>
        </p:spPr>
        <p:txBody>
          <a:bodyPr>
            <a:normAutofit/>
          </a:bodyPr>
          <a:lstStyle/>
          <a:p>
            <a:r>
              <a:rPr lang="en-US" altLang="en-US" sz="2800" b="1" dirty="0">
                <a:latin typeface="Times New Roman" panose="02020603050405020304" pitchFamily="18" charset="0"/>
                <a:cs typeface="Times New Roman" panose="02020603050405020304" pitchFamily="18" charset="0"/>
              </a:rPr>
              <a:t>Scanning The External Environment</a:t>
            </a:r>
          </a:p>
        </p:txBody>
      </p:sp>
      <p:sp>
        <p:nvSpPr>
          <p:cNvPr id="6" name="Rectangle: Rounded Corners 5">
            <a:extLst>
              <a:ext uri="{FF2B5EF4-FFF2-40B4-BE49-F238E27FC236}">
                <a16:creationId xmlns:a16="http://schemas.microsoft.com/office/drawing/2014/main" id="{D0986E52-B79F-4B91-9F97-C3AC15D44B9C}"/>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4307" name="Rectangle 3">
            <a:extLst>
              <a:ext uri="{FF2B5EF4-FFF2-40B4-BE49-F238E27FC236}">
                <a16:creationId xmlns:a16="http://schemas.microsoft.com/office/drawing/2014/main" id="{DD374C8F-29A4-4B43-83B3-1E232079919D}"/>
              </a:ext>
            </a:extLst>
          </p:cNvPr>
          <p:cNvSpPr>
            <a:spLocks noGrp="1" noChangeArrowheads="1"/>
          </p:cNvSpPr>
          <p:nvPr>
            <p:ph type="body" idx="1"/>
          </p:nvPr>
        </p:nvSpPr>
        <p:spPr>
          <a:xfrm>
            <a:off x="2130154" y="2271711"/>
            <a:ext cx="8999809" cy="3354500"/>
          </a:xfrm>
        </p:spPr>
        <p:txBody>
          <a:bodyPr>
            <a:normAutofit fontScale="92500" lnSpcReduction="10000"/>
          </a:bodyPr>
          <a:lstStyle/>
          <a:p>
            <a:pPr>
              <a:buFont typeface="Wingdings" panose="05000000000000000000" pitchFamily="2" charset="2"/>
              <a:buChar char="Ø"/>
            </a:pPr>
            <a:r>
              <a:rPr lang="en-US" altLang="en-US" sz="2600" b="1" dirty="0">
                <a:latin typeface="Times New Roman" panose="02020603050405020304" pitchFamily="18" charset="0"/>
                <a:cs typeface="Times New Roman" panose="02020603050405020304" pitchFamily="18" charset="0"/>
              </a:rPr>
              <a:t>Environmental Scanning</a:t>
            </a:r>
          </a:p>
          <a:p>
            <a:r>
              <a:rPr lang="en-US" altLang="en-US" sz="2600" dirty="0">
                <a:latin typeface="Times New Roman" panose="02020603050405020304" pitchFamily="18" charset="0"/>
                <a:cs typeface="Times New Roman" panose="02020603050405020304" pitchFamily="18" charset="0"/>
              </a:rPr>
              <a:t>The process of studying the environment of the organization to pinpoint opportunities and threats.</a:t>
            </a:r>
          </a:p>
          <a:p>
            <a:pPr>
              <a:buFont typeface="Wingdings" panose="05000000000000000000" pitchFamily="2" charset="2"/>
              <a:buChar char="Ø"/>
            </a:pPr>
            <a:r>
              <a:rPr lang="en-US" altLang="en-US" sz="2600" b="1" dirty="0">
                <a:latin typeface="Times New Roman" panose="02020603050405020304" pitchFamily="18" charset="0"/>
                <a:cs typeface="Times New Roman" panose="02020603050405020304" pitchFamily="18" charset="0"/>
              </a:rPr>
              <a:t>Environment Changes Impacting HR</a:t>
            </a:r>
          </a:p>
          <a:p>
            <a:r>
              <a:rPr lang="en-US" altLang="en-US" sz="2600" dirty="0">
                <a:latin typeface="Times New Roman" panose="02020603050405020304" pitchFamily="18" charset="0"/>
                <a:cs typeface="Times New Roman" panose="02020603050405020304" pitchFamily="18" charset="0"/>
              </a:rPr>
              <a:t>Governmental regulations</a:t>
            </a:r>
          </a:p>
          <a:p>
            <a:r>
              <a:rPr lang="en-US" altLang="en-US" sz="2600" dirty="0">
                <a:latin typeface="Times New Roman" panose="02020603050405020304" pitchFamily="18" charset="0"/>
                <a:cs typeface="Times New Roman" panose="02020603050405020304" pitchFamily="18" charset="0"/>
              </a:rPr>
              <a:t>Economic conditions</a:t>
            </a:r>
          </a:p>
          <a:p>
            <a:r>
              <a:rPr lang="en-US" altLang="en-US" sz="2600" dirty="0">
                <a:latin typeface="Times New Roman" panose="02020603050405020304" pitchFamily="18" charset="0"/>
                <a:cs typeface="Times New Roman" panose="02020603050405020304" pitchFamily="18" charset="0"/>
              </a:rPr>
              <a:t>Geographic and competitive concerns</a:t>
            </a:r>
          </a:p>
          <a:p>
            <a:r>
              <a:rPr lang="en-US" altLang="en-US" sz="2600" dirty="0">
                <a:latin typeface="Times New Roman" panose="02020603050405020304" pitchFamily="18" charset="0"/>
                <a:cs typeface="Times New Roman" panose="02020603050405020304" pitchFamily="18" charset="0"/>
              </a:rPr>
              <a:t>Workforce composition</a:t>
            </a:r>
            <a:endParaRPr lang="en-US" alt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FEC1C039-8D8D-450D-9E8A-E19401783C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CCE2AA14-E716-4694-B409-55C037E7CDD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B0A6011-82BD-4B14-847E-C4DCBE5F7C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2EC266FC-BEAB-4BBE-B4D9-4B9439232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0F3BF0F-6CD6-49BE-96EC-DFE5587E01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0303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AutoShape 2">
            <a:extLst>
              <a:ext uri="{FF2B5EF4-FFF2-40B4-BE49-F238E27FC236}">
                <a16:creationId xmlns:a16="http://schemas.microsoft.com/office/drawing/2014/main" id="{A2AB3B92-6762-4944-9A28-7133A46EECC9}"/>
              </a:ext>
            </a:extLst>
          </p:cNvPr>
          <p:cNvSpPr>
            <a:spLocks noGrp="1" noChangeArrowheads="1"/>
          </p:cNvSpPr>
          <p:nvPr>
            <p:ph type="title"/>
          </p:nvPr>
        </p:nvSpPr>
        <p:spPr>
          <a:xfrm>
            <a:off x="2346055" y="874429"/>
            <a:ext cx="9065628" cy="755292"/>
          </a:xfrm>
          <a:ln/>
        </p:spPr>
        <p:txBody>
          <a:bodyPr>
            <a:noAutofit/>
          </a:bodyPr>
          <a:lstStyle/>
          <a:p>
            <a:r>
              <a:rPr lang="en-US" altLang="en-US" sz="2800" b="1" dirty="0">
                <a:latin typeface="Times New Roman" panose="02020603050405020304" pitchFamily="18" charset="0"/>
                <a:cs typeface="Times New Roman" panose="02020603050405020304" pitchFamily="18" charset="0"/>
              </a:rPr>
              <a:t>Internal Assessment Of The Organizational Workforce</a:t>
            </a:r>
          </a:p>
        </p:txBody>
      </p:sp>
      <p:sp>
        <p:nvSpPr>
          <p:cNvPr id="6" name="Rectangle: Rounded Corners 5">
            <a:extLst>
              <a:ext uri="{FF2B5EF4-FFF2-40B4-BE49-F238E27FC236}">
                <a16:creationId xmlns:a16="http://schemas.microsoft.com/office/drawing/2014/main" id="{D0986E52-B79F-4B91-9F97-C3AC15D44B9C}"/>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FEC1C039-8D8D-450D-9E8A-E19401783C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CCE2AA14-E716-4694-B409-55C037E7CDD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B0A6011-82BD-4B14-847E-C4DCBE5F7C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2EC266FC-BEAB-4BBE-B4D9-4B9439232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0F3BF0F-6CD6-49BE-96EC-DFE5587E01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3">
            <a:extLst>
              <a:ext uri="{FF2B5EF4-FFF2-40B4-BE49-F238E27FC236}">
                <a16:creationId xmlns:a16="http://schemas.microsoft.com/office/drawing/2014/main" id="{7B892552-044F-4D2A-A7D3-C829D334449E}"/>
              </a:ext>
            </a:extLst>
          </p:cNvPr>
          <p:cNvSpPr>
            <a:spLocks noGrp="1" noChangeArrowheads="1"/>
          </p:cNvSpPr>
          <p:nvPr>
            <p:ph idx="1"/>
          </p:nvPr>
        </p:nvSpPr>
        <p:spPr>
          <a:xfrm>
            <a:off x="1153149" y="2299768"/>
            <a:ext cx="9763642" cy="3158057"/>
          </a:xfrm>
        </p:spPr>
        <p:txBody>
          <a:bodyPr>
            <a:normAutofit/>
          </a:bodyPr>
          <a:lstStyle/>
          <a:p>
            <a:pPr>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Auditing Jobs and Skills</a:t>
            </a:r>
          </a:p>
          <a:p>
            <a:pPr lvl="1"/>
            <a:r>
              <a:rPr lang="en-US" altLang="en-US" dirty="0">
                <a:latin typeface="Times New Roman" panose="02020603050405020304" pitchFamily="18" charset="0"/>
                <a:cs typeface="Times New Roman" panose="02020603050405020304" pitchFamily="18" charset="0"/>
              </a:rPr>
              <a:t>What jobs exist now?</a:t>
            </a:r>
          </a:p>
          <a:p>
            <a:pPr lvl="1"/>
            <a:r>
              <a:rPr lang="en-US" altLang="en-US" dirty="0">
                <a:latin typeface="Times New Roman" panose="02020603050405020304" pitchFamily="18" charset="0"/>
                <a:cs typeface="Times New Roman" panose="02020603050405020304" pitchFamily="18" charset="0"/>
              </a:rPr>
              <a:t>How many individuals are performing each job?</a:t>
            </a:r>
          </a:p>
          <a:p>
            <a:pPr lvl="1"/>
            <a:r>
              <a:rPr lang="en-US" altLang="en-US" dirty="0">
                <a:latin typeface="Times New Roman" panose="02020603050405020304" pitchFamily="18" charset="0"/>
                <a:cs typeface="Times New Roman" panose="02020603050405020304" pitchFamily="18" charset="0"/>
              </a:rPr>
              <a:t>How essential is each job?</a:t>
            </a:r>
          </a:p>
          <a:p>
            <a:pPr lvl="1"/>
            <a:r>
              <a:rPr lang="en-US" altLang="en-US" dirty="0">
                <a:latin typeface="Times New Roman" panose="02020603050405020304" pitchFamily="18" charset="0"/>
                <a:cs typeface="Times New Roman" panose="02020603050405020304" pitchFamily="18" charset="0"/>
              </a:rPr>
              <a:t>What jobs will be needed to implement future organizational strategies?</a:t>
            </a:r>
          </a:p>
          <a:p>
            <a:pPr lvl="1"/>
            <a:r>
              <a:rPr lang="en-US" altLang="en-US" dirty="0">
                <a:latin typeface="Times New Roman" panose="02020603050405020304" pitchFamily="18" charset="0"/>
                <a:cs typeface="Times New Roman" panose="02020603050405020304" pitchFamily="18" charset="0"/>
              </a:rPr>
              <a:t>What are the characteristics of anticipated jobs?</a:t>
            </a:r>
          </a:p>
        </p:txBody>
      </p:sp>
    </p:spTree>
    <p:extLst>
      <p:ext uri="{BB962C8B-B14F-4D97-AF65-F5344CB8AC3E}">
        <p14:creationId xmlns:p14="http://schemas.microsoft.com/office/powerpoint/2010/main" val="2609218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AutoShape 2">
            <a:extLst>
              <a:ext uri="{FF2B5EF4-FFF2-40B4-BE49-F238E27FC236}">
                <a16:creationId xmlns:a16="http://schemas.microsoft.com/office/drawing/2014/main" id="{A2AB3B92-6762-4944-9A28-7133A46EECC9}"/>
              </a:ext>
            </a:extLst>
          </p:cNvPr>
          <p:cNvSpPr>
            <a:spLocks noGrp="1" noChangeArrowheads="1"/>
          </p:cNvSpPr>
          <p:nvPr>
            <p:ph type="title"/>
          </p:nvPr>
        </p:nvSpPr>
        <p:spPr>
          <a:xfrm>
            <a:off x="2353905" y="866825"/>
            <a:ext cx="9201159" cy="755292"/>
          </a:xfrm>
          <a:ln/>
        </p:spPr>
        <p:txBody>
          <a:bodyPr>
            <a:noAutofit/>
          </a:bodyPr>
          <a:lstStyle/>
          <a:p>
            <a:r>
              <a:rPr lang="en-US" altLang="en-US" sz="2800" b="1" dirty="0">
                <a:latin typeface="Times New Roman" panose="02020603050405020304" pitchFamily="18" charset="0"/>
                <a:cs typeface="Times New Roman" panose="02020603050405020304" pitchFamily="18" charset="0"/>
              </a:rPr>
              <a:t>Internal Assessment Of The Organizational Workforce</a:t>
            </a:r>
          </a:p>
        </p:txBody>
      </p:sp>
      <p:sp>
        <p:nvSpPr>
          <p:cNvPr id="6" name="Rectangle: Rounded Corners 5">
            <a:extLst>
              <a:ext uri="{FF2B5EF4-FFF2-40B4-BE49-F238E27FC236}">
                <a16:creationId xmlns:a16="http://schemas.microsoft.com/office/drawing/2014/main" id="{D0986E52-B79F-4B91-9F97-C3AC15D44B9C}"/>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4307" name="Rectangle 3">
            <a:extLst>
              <a:ext uri="{FF2B5EF4-FFF2-40B4-BE49-F238E27FC236}">
                <a16:creationId xmlns:a16="http://schemas.microsoft.com/office/drawing/2014/main" id="{DD374C8F-29A4-4B43-83B3-1E232079919D}"/>
              </a:ext>
            </a:extLst>
          </p:cNvPr>
          <p:cNvSpPr>
            <a:spLocks noGrp="1" noChangeArrowheads="1"/>
          </p:cNvSpPr>
          <p:nvPr>
            <p:ph type="body" idx="1"/>
          </p:nvPr>
        </p:nvSpPr>
        <p:spPr>
          <a:xfrm>
            <a:off x="1026189" y="2422494"/>
            <a:ext cx="10139621" cy="3087125"/>
          </a:xfrm>
        </p:spPr>
        <p:txBody>
          <a:bodyPr>
            <a:normAutofit/>
          </a:bodyPr>
          <a:lstStyle/>
          <a:p>
            <a:pPr>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Organizational Capabilities Inventory</a:t>
            </a:r>
          </a:p>
          <a:p>
            <a:pPr lvl="1">
              <a:buFont typeface="Courier New" panose="02070309020205020404" pitchFamily="49" charset="0"/>
              <a:buChar char="o"/>
            </a:pPr>
            <a:r>
              <a:rPr lang="en-US" altLang="en-US" b="1" dirty="0">
                <a:latin typeface="Times New Roman" panose="02020603050405020304" pitchFamily="18" charset="0"/>
                <a:cs typeface="Times New Roman" panose="02020603050405020304" pitchFamily="18" charset="0"/>
              </a:rPr>
              <a:t>HRIS databases</a:t>
            </a:r>
            <a:r>
              <a:rPr lang="en-US" altLang="en-US" dirty="0">
                <a:latin typeface="Times New Roman" panose="02020603050405020304" pitchFamily="18" charset="0"/>
                <a:cs typeface="Times New Roman" panose="02020603050405020304" pitchFamily="18" charset="0"/>
              </a:rPr>
              <a:t>—sources of information about employees’ knowledge, skills, and abilities </a:t>
            </a:r>
          </a:p>
          <a:p>
            <a:pPr lvl="1">
              <a:buFont typeface="Courier New" panose="02070309020205020404" pitchFamily="49" charset="0"/>
              <a:buChar char="o"/>
            </a:pPr>
            <a:r>
              <a:rPr lang="en-US" altLang="en-US" b="1" dirty="0">
                <a:latin typeface="Times New Roman" panose="02020603050405020304" pitchFamily="18" charset="0"/>
                <a:cs typeface="Times New Roman" panose="02020603050405020304" pitchFamily="18" charset="0"/>
              </a:rPr>
              <a:t>Components of an organizational capabilities inventory</a:t>
            </a:r>
          </a:p>
          <a:p>
            <a:pPr lvl="2"/>
            <a:r>
              <a:rPr lang="en-US" altLang="en-US" sz="2400" dirty="0">
                <a:latin typeface="Times New Roman" panose="02020603050405020304" pitchFamily="18" charset="0"/>
                <a:cs typeface="Times New Roman" panose="02020603050405020304" pitchFamily="18" charset="0"/>
              </a:rPr>
              <a:t>Workforce and individual demographics</a:t>
            </a:r>
          </a:p>
          <a:p>
            <a:pPr lvl="2"/>
            <a:r>
              <a:rPr lang="en-US" altLang="en-US" sz="2400" dirty="0">
                <a:latin typeface="Times New Roman" panose="02020603050405020304" pitchFamily="18" charset="0"/>
                <a:cs typeface="Times New Roman" panose="02020603050405020304" pitchFamily="18" charset="0"/>
              </a:rPr>
              <a:t>Individual employee career progression</a:t>
            </a:r>
          </a:p>
          <a:p>
            <a:pPr lvl="2"/>
            <a:r>
              <a:rPr lang="en-US" altLang="en-US" sz="2400" dirty="0">
                <a:latin typeface="Times New Roman" panose="02020603050405020304" pitchFamily="18" charset="0"/>
                <a:cs typeface="Times New Roman" panose="02020603050405020304" pitchFamily="18" charset="0"/>
              </a:rPr>
              <a:t>Individual job performance data</a:t>
            </a:r>
          </a:p>
        </p:txBody>
      </p:sp>
      <p:sp>
        <p:nvSpPr>
          <p:cNvPr id="7" name="Rectangle 6">
            <a:extLst>
              <a:ext uri="{FF2B5EF4-FFF2-40B4-BE49-F238E27FC236}">
                <a16:creationId xmlns:a16="http://schemas.microsoft.com/office/drawing/2014/main" id="{FEC1C039-8D8D-450D-9E8A-E19401783C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CCE2AA14-E716-4694-B409-55C037E7CDD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B0A6011-82BD-4B14-847E-C4DCBE5F7C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2EC266FC-BEAB-4BBE-B4D9-4B9439232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0F3BF0F-6CD6-49BE-96EC-DFE5587E01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970153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AutoShape 2">
            <a:extLst>
              <a:ext uri="{FF2B5EF4-FFF2-40B4-BE49-F238E27FC236}">
                <a16:creationId xmlns:a16="http://schemas.microsoft.com/office/drawing/2014/main" id="{A2AB3B92-6762-4944-9A28-7133A46EECC9}"/>
              </a:ext>
            </a:extLst>
          </p:cNvPr>
          <p:cNvSpPr>
            <a:spLocks noGrp="1" noChangeArrowheads="1"/>
          </p:cNvSpPr>
          <p:nvPr>
            <p:ph type="title"/>
          </p:nvPr>
        </p:nvSpPr>
        <p:spPr>
          <a:xfrm>
            <a:off x="2618636" y="935396"/>
            <a:ext cx="8359185" cy="755292"/>
          </a:xfrm>
          <a:ln/>
        </p:spPr>
        <p:txBody>
          <a:bodyPr>
            <a:normAutofit/>
          </a:bodyPr>
          <a:lstStyle/>
          <a:p>
            <a:r>
              <a:rPr lang="en-US" altLang="en-US" sz="2800" b="1" dirty="0">
                <a:latin typeface="Times New Roman" panose="02020603050405020304" pitchFamily="18" charset="0"/>
                <a:cs typeface="Times New Roman" panose="02020603050405020304" pitchFamily="18" charset="0"/>
              </a:rPr>
              <a:t>Forecasting HR Supply and Demand</a:t>
            </a:r>
          </a:p>
        </p:txBody>
      </p:sp>
      <p:sp>
        <p:nvSpPr>
          <p:cNvPr id="6" name="Rectangle: Rounded Corners 5">
            <a:extLst>
              <a:ext uri="{FF2B5EF4-FFF2-40B4-BE49-F238E27FC236}">
                <a16:creationId xmlns:a16="http://schemas.microsoft.com/office/drawing/2014/main" id="{D0986E52-B79F-4B91-9F97-C3AC15D44B9C}"/>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4307" name="Rectangle 3">
            <a:extLst>
              <a:ext uri="{FF2B5EF4-FFF2-40B4-BE49-F238E27FC236}">
                <a16:creationId xmlns:a16="http://schemas.microsoft.com/office/drawing/2014/main" id="{DD374C8F-29A4-4B43-83B3-1E232079919D}"/>
              </a:ext>
            </a:extLst>
          </p:cNvPr>
          <p:cNvSpPr>
            <a:spLocks noGrp="1" noChangeArrowheads="1"/>
          </p:cNvSpPr>
          <p:nvPr>
            <p:ph type="body" idx="1"/>
          </p:nvPr>
        </p:nvSpPr>
        <p:spPr>
          <a:xfrm>
            <a:off x="1086033" y="2253167"/>
            <a:ext cx="10139621" cy="3500110"/>
          </a:xfrm>
        </p:spPr>
        <p:txBody>
          <a:bodyPr>
            <a:noAutofit/>
          </a:bodyPr>
          <a:lstStyle/>
          <a:p>
            <a:pPr marL="0" indent="0">
              <a:buNone/>
            </a:pPr>
            <a:r>
              <a:rPr lang="en-US" altLang="en-US" sz="2400" b="1" dirty="0">
                <a:solidFill>
                  <a:srgbClr val="C00000"/>
                </a:solidFill>
                <a:latin typeface="Times New Roman" panose="02020603050405020304" pitchFamily="18" charset="0"/>
                <a:cs typeface="Times New Roman" panose="02020603050405020304" pitchFamily="18" charset="0"/>
              </a:rPr>
              <a:t>Forecasting</a:t>
            </a:r>
          </a:p>
          <a:p>
            <a:pPr lvl="1"/>
            <a:r>
              <a:rPr lang="en-US" altLang="en-US" dirty="0">
                <a:latin typeface="Times New Roman" panose="02020603050405020304" pitchFamily="18" charset="0"/>
                <a:cs typeface="Times New Roman" panose="02020603050405020304" pitchFamily="18" charset="0"/>
              </a:rPr>
              <a:t>The use of information from the past and present to identify expected future conditions.</a:t>
            </a:r>
          </a:p>
          <a:p>
            <a:pPr marL="0" indent="0">
              <a:buNone/>
            </a:pPr>
            <a:r>
              <a:rPr lang="en-US" altLang="en-US" sz="2400" b="1" dirty="0">
                <a:solidFill>
                  <a:srgbClr val="C00000"/>
                </a:solidFill>
                <a:latin typeface="Times New Roman" panose="02020603050405020304" pitchFamily="18" charset="0"/>
                <a:cs typeface="Times New Roman" panose="02020603050405020304" pitchFamily="18" charset="0"/>
              </a:rPr>
              <a:t>Forecasting Methods</a:t>
            </a:r>
          </a:p>
          <a:p>
            <a:pPr lvl="1">
              <a:buFont typeface="Courier New" panose="02070309020205020404" pitchFamily="49" charset="0"/>
              <a:buChar char="o"/>
            </a:pPr>
            <a:r>
              <a:rPr lang="en-US" altLang="en-US" dirty="0">
                <a:latin typeface="Times New Roman" panose="02020603050405020304" pitchFamily="18" charset="0"/>
                <a:cs typeface="Times New Roman" panose="02020603050405020304" pitchFamily="18" charset="0"/>
              </a:rPr>
              <a:t>Judgmental</a:t>
            </a:r>
          </a:p>
          <a:p>
            <a:pPr lvl="2"/>
            <a:r>
              <a:rPr lang="en-US" altLang="en-US" sz="2400" dirty="0">
                <a:latin typeface="Times New Roman" panose="02020603050405020304" pitchFamily="18" charset="0"/>
                <a:cs typeface="Times New Roman" panose="02020603050405020304" pitchFamily="18" charset="0"/>
              </a:rPr>
              <a:t>Estimates—asking managers’ opinions, top-down or bottom-up</a:t>
            </a:r>
          </a:p>
          <a:p>
            <a:pPr lvl="2"/>
            <a:r>
              <a:rPr lang="en-US" altLang="en-US" sz="2400" dirty="0">
                <a:latin typeface="Times New Roman" panose="02020603050405020304" pitchFamily="18" charset="0"/>
                <a:cs typeface="Times New Roman" panose="02020603050405020304" pitchFamily="18" charset="0"/>
              </a:rPr>
              <a:t>Rules of thumb—using general guidelines</a:t>
            </a:r>
          </a:p>
          <a:p>
            <a:pPr lvl="2"/>
            <a:r>
              <a:rPr lang="en-US" altLang="en-US" sz="2400" dirty="0">
                <a:latin typeface="Times New Roman" panose="02020603050405020304" pitchFamily="18" charset="0"/>
                <a:cs typeface="Times New Roman" panose="02020603050405020304" pitchFamily="18" charset="0"/>
              </a:rPr>
              <a:t>Delphi technique—asking a group of experts</a:t>
            </a:r>
          </a:p>
          <a:p>
            <a:pPr lvl="2"/>
            <a:r>
              <a:rPr lang="en-US" altLang="en-US" sz="2400" dirty="0">
                <a:latin typeface="Times New Roman" panose="02020603050405020304" pitchFamily="18" charset="0"/>
                <a:cs typeface="Times New Roman" panose="02020603050405020304" pitchFamily="18" charset="0"/>
              </a:rPr>
              <a:t>Nominal groups—reaching a group consensus in open discussion</a:t>
            </a:r>
          </a:p>
          <a:p>
            <a:endParaRPr lang="en-US" alt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FEC1C039-8D8D-450D-9E8A-E19401783C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CCE2AA14-E716-4694-B409-55C037E7CDD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B0A6011-82BD-4B14-847E-C4DCBE5F7C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2EC266FC-BEAB-4BBE-B4D9-4B9439232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0F3BF0F-6CD6-49BE-96EC-DFE5587E01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279887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AutoShape 2">
            <a:extLst>
              <a:ext uri="{FF2B5EF4-FFF2-40B4-BE49-F238E27FC236}">
                <a16:creationId xmlns:a16="http://schemas.microsoft.com/office/drawing/2014/main" id="{A2AB3B92-6762-4944-9A28-7133A46EECC9}"/>
              </a:ext>
            </a:extLst>
          </p:cNvPr>
          <p:cNvSpPr>
            <a:spLocks noGrp="1" noChangeArrowheads="1"/>
          </p:cNvSpPr>
          <p:nvPr>
            <p:ph type="title"/>
          </p:nvPr>
        </p:nvSpPr>
        <p:spPr>
          <a:xfrm>
            <a:off x="2618636" y="935396"/>
            <a:ext cx="8359185" cy="755292"/>
          </a:xfrm>
          <a:ln/>
        </p:spPr>
        <p:txBody>
          <a:bodyPr>
            <a:normAutofit/>
          </a:bodyPr>
          <a:lstStyle/>
          <a:p>
            <a:r>
              <a:rPr lang="en-US" altLang="en-US" sz="2800" b="1" dirty="0">
                <a:latin typeface="Times New Roman" panose="02020603050405020304" pitchFamily="18" charset="0"/>
                <a:cs typeface="Times New Roman" panose="02020603050405020304" pitchFamily="18" charset="0"/>
              </a:rPr>
              <a:t>Forecasting HR Supply and Demand</a:t>
            </a:r>
          </a:p>
        </p:txBody>
      </p:sp>
      <p:sp>
        <p:nvSpPr>
          <p:cNvPr id="6" name="Rectangle: Rounded Corners 5">
            <a:extLst>
              <a:ext uri="{FF2B5EF4-FFF2-40B4-BE49-F238E27FC236}">
                <a16:creationId xmlns:a16="http://schemas.microsoft.com/office/drawing/2014/main" id="{D0986E52-B79F-4B91-9F97-C3AC15D44B9C}"/>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4307" name="Rectangle 3">
            <a:extLst>
              <a:ext uri="{FF2B5EF4-FFF2-40B4-BE49-F238E27FC236}">
                <a16:creationId xmlns:a16="http://schemas.microsoft.com/office/drawing/2014/main" id="{DD374C8F-29A4-4B43-83B3-1E232079919D}"/>
              </a:ext>
            </a:extLst>
          </p:cNvPr>
          <p:cNvSpPr>
            <a:spLocks noGrp="1" noChangeArrowheads="1"/>
          </p:cNvSpPr>
          <p:nvPr>
            <p:ph type="body" idx="1"/>
          </p:nvPr>
        </p:nvSpPr>
        <p:spPr>
          <a:xfrm>
            <a:off x="2346765" y="1890754"/>
            <a:ext cx="9095751" cy="4031850"/>
          </a:xfrm>
        </p:spPr>
        <p:txBody>
          <a:bodyPr>
            <a:noAutofit/>
          </a:bodyPr>
          <a:lstStyle/>
          <a:p>
            <a:pPr marL="0" indent="0">
              <a:buNone/>
            </a:pPr>
            <a:r>
              <a:rPr lang="en-US" altLang="en-US" sz="2400" b="1" dirty="0">
                <a:solidFill>
                  <a:srgbClr val="C00000"/>
                </a:solidFill>
                <a:latin typeface="Times New Roman" panose="02020603050405020304" pitchFamily="18" charset="0"/>
                <a:cs typeface="Times New Roman" panose="02020603050405020304" pitchFamily="18" charset="0"/>
              </a:rPr>
              <a:t>Forecasting Methods (cont’d)</a:t>
            </a:r>
          </a:p>
          <a:p>
            <a:pPr>
              <a:buFont typeface="Courier New" panose="02070309020205020404" pitchFamily="49" charset="0"/>
              <a:buChar char="o"/>
            </a:pPr>
            <a:r>
              <a:rPr lang="en-US" altLang="en-US" sz="2400" b="1" dirty="0">
                <a:latin typeface="Times New Roman" panose="02020603050405020304" pitchFamily="18" charset="0"/>
                <a:cs typeface="Times New Roman" panose="02020603050405020304" pitchFamily="18" charset="0"/>
              </a:rPr>
              <a:t>Mathematical</a:t>
            </a:r>
          </a:p>
          <a:p>
            <a:pPr lvl="1"/>
            <a:r>
              <a:rPr lang="en-US" altLang="en-US" dirty="0">
                <a:latin typeface="Times New Roman" panose="02020603050405020304" pitchFamily="18" charset="0"/>
                <a:cs typeface="Times New Roman" panose="02020603050405020304" pitchFamily="18" charset="0"/>
              </a:rPr>
              <a:t>Statistical regression analysis</a:t>
            </a:r>
          </a:p>
          <a:p>
            <a:pPr lvl="1"/>
            <a:r>
              <a:rPr lang="en-US" altLang="en-US" dirty="0">
                <a:latin typeface="Times New Roman" panose="02020603050405020304" pitchFamily="18" charset="0"/>
                <a:cs typeface="Times New Roman" panose="02020603050405020304" pitchFamily="18" charset="0"/>
              </a:rPr>
              <a:t>Simulation models </a:t>
            </a:r>
          </a:p>
          <a:p>
            <a:pPr lvl="1"/>
            <a:r>
              <a:rPr lang="en-US" altLang="en-US" dirty="0">
                <a:latin typeface="Times New Roman" panose="02020603050405020304" pitchFamily="18" charset="0"/>
                <a:cs typeface="Times New Roman" panose="02020603050405020304" pitchFamily="18" charset="0"/>
              </a:rPr>
              <a:t>Productivity ratios—units produced per employee</a:t>
            </a:r>
          </a:p>
          <a:p>
            <a:pPr lvl="1"/>
            <a:r>
              <a:rPr lang="en-US" altLang="en-US" dirty="0">
                <a:latin typeface="Times New Roman" panose="02020603050405020304" pitchFamily="18" charset="0"/>
                <a:cs typeface="Times New Roman" panose="02020603050405020304" pitchFamily="18" charset="0"/>
              </a:rPr>
              <a:t>Staffing ratios—estimates of indirect labor needs</a:t>
            </a:r>
          </a:p>
          <a:p>
            <a:pPr>
              <a:buFont typeface="Courier New" panose="02070309020205020404" pitchFamily="49" charset="0"/>
              <a:buChar char="o"/>
            </a:pPr>
            <a:r>
              <a:rPr lang="en-US" altLang="en-US" sz="2400" b="1" dirty="0">
                <a:latin typeface="Times New Roman" panose="02020603050405020304" pitchFamily="18" charset="0"/>
                <a:cs typeface="Times New Roman" panose="02020603050405020304" pitchFamily="18" charset="0"/>
              </a:rPr>
              <a:t>Forecasting Periods</a:t>
            </a:r>
          </a:p>
          <a:p>
            <a:pPr lvl="1"/>
            <a:r>
              <a:rPr lang="en-US" altLang="en-US" dirty="0">
                <a:latin typeface="Times New Roman" panose="02020603050405020304" pitchFamily="18" charset="0"/>
                <a:cs typeface="Times New Roman" panose="02020603050405020304" pitchFamily="18" charset="0"/>
              </a:rPr>
              <a:t>Short-term—less than one year</a:t>
            </a:r>
          </a:p>
          <a:p>
            <a:pPr lvl="1"/>
            <a:r>
              <a:rPr lang="en-US" altLang="en-US" dirty="0">
                <a:latin typeface="Times New Roman" panose="02020603050405020304" pitchFamily="18" charset="0"/>
                <a:cs typeface="Times New Roman" panose="02020603050405020304" pitchFamily="18" charset="0"/>
              </a:rPr>
              <a:t>Intermediate—up to five years</a:t>
            </a:r>
          </a:p>
          <a:p>
            <a:pPr lvl="1"/>
            <a:r>
              <a:rPr lang="en-US" altLang="en-US" dirty="0">
                <a:latin typeface="Times New Roman" panose="02020603050405020304" pitchFamily="18" charset="0"/>
                <a:cs typeface="Times New Roman" panose="02020603050405020304" pitchFamily="18" charset="0"/>
              </a:rPr>
              <a:t>Long-range—more than five years</a:t>
            </a:r>
          </a:p>
        </p:txBody>
      </p:sp>
      <p:sp>
        <p:nvSpPr>
          <p:cNvPr id="7" name="Rectangle 6">
            <a:extLst>
              <a:ext uri="{FF2B5EF4-FFF2-40B4-BE49-F238E27FC236}">
                <a16:creationId xmlns:a16="http://schemas.microsoft.com/office/drawing/2014/main" id="{FEC1C039-8D8D-450D-9E8A-E19401783C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CCE2AA14-E716-4694-B409-55C037E7CDD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B0A6011-82BD-4B14-847E-C4DCBE5F7C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2EC266FC-BEAB-4BBE-B4D9-4B9439232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0F3BF0F-6CD6-49BE-96EC-DFE5587E01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638726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45" name="Picture 5" descr="C:\My Documents\PowerPoint Files\Books\South-Western\HRM10e\HRM10e GIFS\02-09.gif">
            <a:extLst>
              <a:ext uri="{FF2B5EF4-FFF2-40B4-BE49-F238E27FC236}">
                <a16:creationId xmlns:a16="http://schemas.microsoft.com/office/drawing/2014/main" id="{B621C952-83DE-1B49-B7DA-091C1184101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86038" y="1203326"/>
            <a:ext cx="6557962" cy="5344626"/>
          </a:xfrm>
          <a:prstGeom prst="rect">
            <a:avLst/>
          </a:prstGeom>
          <a:noFill/>
          <a:extLst>
            <a:ext uri="{909E8E84-426E-40DD-AFC4-6F175D3DCCD1}">
              <a14:hiddenFill xmlns:a14="http://schemas.microsoft.com/office/drawing/2010/main">
                <a:solidFill>
                  <a:srgbClr val="FFFFFF"/>
                </a:solidFill>
              </a14:hiddenFill>
            </a:ext>
          </a:extLst>
        </p:spPr>
      </p:pic>
      <p:sp>
        <p:nvSpPr>
          <p:cNvPr id="368642" name="AutoShape 2">
            <a:extLst>
              <a:ext uri="{FF2B5EF4-FFF2-40B4-BE49-F238E27FC236}">
                <a16:creationId xmlns:a16="http://schemas.microsoft.com/office/drawing/2014/main" id="{E8DA78E1-D566-C242-A380-182114DBEB55}"/>
              </a:ext>
            </a:extLst>
          </p:cNvPr>
          <p:cNvSpPr>
            <a:spLocks noGrp="1" noChangeArrowheads="1"/>
          </p:cNvSpPr>
          <p:nvPr>
            <p:ph type="title"/>
          </p:nvPr>
        </p:nvSpPr>
        <p:spPr>
          <a:xfrm>
            <a:off x="1571625" y="262772"/>
            <a:ext cx="8372476" cy="969017"/>
          </a:xfrm>
          <a:ln/>
        </p:spPr>
        <p:txBody>
          <a:bodyPr>
            <a:normAutofit/>
          </a:bodyPr>
          <a:lstStyle/>
          <a:p>
            <a:r>
              <a:rPr lang="en-US" altLang="en-US" sz="2800" b="1" dirty="0">
                <a:latin typeface="Times New Roman" panose="02020603050405020304" pitchFamily="18" charset="0"/>
                <a:cs typeface="Times New Roman" panose="02020603050405020304" pitchFamily="18" charset="0"/>
              </a:rPr>
              <a:t>Estimating Internal Labor Supply for a Given Unit</a:t>
            </a:r>
          </a:p>
        </p:txBody>
      </p:sp>
      <p:pic>
        <p:nvPicPr>
          <p:cNvPr id="7" name="Graphic 21">
            <a:extLst>
              <a:ext uri="{FF2B5EF4-FFF2-40B4-BE49-F238E27FC236}">
                <a16:creationId xmlns:a16="http://schemas.microsoft.com/office/drawing/2014/main" id="{DAED8455-9811-491A-A568-34095D6BD2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6471E07-02F8-4107-AADD-9109BCCE47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EB26BADA-6FAB-4189-BD40-297E0E5ACFE3}"/>
              </a:ext>
            </a:extLst>
          </p:cNvPr>
          <p:cNvSpPr txBox="1"/>
          <p:nvPr/>
        </p:nvSpPr>
        <p:spPr>
          <a:xfrm>
            <a:off x="617935" y="6107668"/>
            <a:ext cx="1610915" cy="276999"/>
          </a:xfrm>
          <a:prstGeom prst="rect">
            <a:avLst/>
          </a:prstGeom>
          <a:noFill/>
        </p:spPr>
        <p:txBody>
          <a:bodyPr wrap="square">
            <a:spAutoFit/>
          </a:bodyPr>
          <a:lstStyle/>
          <a:p>
            <a:r>
              <a:rPr lang="en-CA" sz="1200" b="1" dirty="0">
                <a:latin typeface="Times New Roman" panose="02020603050405020304" pitchFamily="18" charset="0"/>
                <a:cs typeface="Times New Roman" panose="02020603050405020304" pitchFamily="18" charset="0"/>
              </a:rPr>
              <a:t>FIGURE 2-7</a:t>
            </a:r>
          </a:p>
        </p:txBody>
      </p:sp>
    </p:spTree>
    <p:extLst>
      <p:ext uri="{BB962C8B-B14F-4D97-AF65-F5344CB8AC3E}">
        <p14:creationId xmlns:p14="http://schemas.microsoft.com/office/powerpoint/2010/main" val="6372676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CC01879-101E-4A3C-A146-C3F2BB366ADB}"/>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2738" name="AutoShape 2">
            <a:extLst>
              <a:ext uri="{FF2B5EF4-FFF2-40B4-BE49-F238E27FC236}">
                <a16:creationId xmlns:a16="http://schemas.microsoft.com/office/drawing/2014/main" id="{2DDDA113-7F4A-A741-91ED-951B8ED492D9}"/>
              </a:ext>
            </a:extLst>
          </p:cNvPr>
          <p:cNvSpPr>
            <a:spLocks noGrp="1" noChangeArrowheads="1"/>
          </p:cNvSpPr>
          <p:nvPr>
            <p:ph type="title"/>
          </p:nvPr>
        </p:nvSpPr>
        <p:spPr>
          <a:xfrm>
            <a:off x="2406622" y="354706"/>
            <a:ext cx="8077200" cy="990600"/>
          </a:xfrm>
          <a:ln/>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Managing Human Resource </a:t>
            </a:r>
            <a:br>
              <a:rPr lang="en-US" altLang="en-US" sz="2800" b="1" dirty="0">
                <a:latin typeface="Times New Roman" panose="02020603050405020304" pitchFamily="18" charset="0"/>
                <a:cs typeface="Times New Roman" panose="02020603050405020304" pitchFamily="18" charset="0"/>
              </a:rPr>
            </a:br>
            <a:r>
              <a:rPr lang="en-US" altLang="en-US" sz="2800" b="1" dirty="0">
                <a:latin typeface="Times New Roman" panose="02020603050405020304" pitchFamily="18" charset="0"/>
                <a:cs typeface="Times New Roman" panose="02020603050405020304" pitchFamily="18" charset="0"/>
              </a:rPr>
              <a:t>Surplus Or Shortage</a:t>
            </a:r>
          </a:p>
        </p:txBody>
      </p:sp>
      <p:sp>
        <p:nvSpPr>
          <p:cNvPr id="372739" name="Rectangle 3">
            <a:extLst>
              <a:ext uri="{FF2B5EF4-FFF2-40B4-BE49-F238E27FC236}">
                <a16:creationId xmlns:a16="http://schemas.microsoft.com/office/drawing/2014/main" id="{147F3EF1-AE89-AC44-AFBB-45297D947116}"/>
              </a:ext>
            </a:extLst>
          </p:cNvPr>
          <p:cNvSpPr>
            <a:spLocks noGrp="1" noChangeArrowheads="1"/>
          </p:cNvSpPr>
          <p:nvPr>
            <p:ph type="body" idx="1"/>
          </p:nvPr>
        </p:nvSpPr>
        <p:spPr>
          <a:xfrm>
            <a:off x="2346765" y="1627415"/>
            <a:ext cx="8902927" cy="4073298"/>
          </a:xfrm>
        </p:spPr>
        <p:txBody>
          <a:bodyPr>
            <a:normAutofit/>
          </a:bodyPr>
          <a:lstStyle/>
          <a:p>
            <a:r>
              <a:rPr lang="en-US" altLang="en-US" b="1" dirty="0">
                <a:latin typeface="Times New Roman" panose="02020603050405020304" pitchFamily="18" charset="0"/>
                <a:cs typeface="Times New Roman" panose="02020603050405020304" pitchFamily="18" charset="0"/>
              </a:rPr>
              <a:t>Workforce Realignment</a:t>
            </a:r>
          </a:p>
          <a:p>
            <a:pPr lvl="1"/>
            <a:r>
              <a:rPr lang="en-US" altLang="en-US" sz="2800" dirty="0">
                <a:latin typeface="Times New Roman" panose="02020603050405020304" pitchFamily="18" charset="0"/>
                <a:cs typeface="Times New Roman" panose="02020603050405020304" pitchFamily="18" charset="0"/>
              </a:rPr>
              <a:t>“Downsizing”, “Rightsizing”, and “Reduction in Force” (RIF) all mean reducing the number of employees in an organization.</a:t>
            </a:r>
          </a:p>
          <a:p>
            <a:pPr lvl="1"/>
            <a:r>
              <a:rPr lang="en-US" altLang="en-US" sz="2800" b="1" dirty="0">
                <a:latin typeface="Times New Roman" panose="02020603050405020304" pitchFamily="18" charset="0"/>
                <a:cs typeface="Times New Roman" panose="02020603050405020304" pitchFamily="18" charset="0"/>
              </a:rPr>
              <a:t>Causes</a:t>
            </a:r>
          </a:p>
          <a:p>
            <a:pPr lvl="2"/>
            <a:r>
              <a:rPr lang="en-US" altLang="en-US" sz="2800" dirty="0">
                <a:latin typeface="Times New Roman" panose="02020603050405020304" pitchFamily="18" charset="0"/>
                <a:cs typeface="Times New Roman" panose="02020603050405020304" pitchFamily="18" charset="0"/>
              </a:rPr>
              <a:t>Economic—weak product demand, loss of market share to competitors</a:t>
            </a:r>
          </a:p>
          <a:p>
            <a:pPr lvl="2"/>
            <a:r>
              <a:rPr lang="en-US" altLang="en-US" sz="2800" dirty="0">
                <a:latin typeface="Times New Roman" panose="02020603050405020304" pitchFamily="18" charset="0"/>
                <a:cs typeface="Times New Roman" panose="02020603050405020304" pitchFamily="18" charset="0"/>
              </a:rPr>
              <a:t>Structural—technological change, mergers and acquisitions</a:t>
            </a:r>
          </a:p>
        </p:txBody>
      </p:sp>
      <p:pic>
        <p:nvPicPr>
          <p:cNvPr id="7" name="Graphic 21">
            <a:extLst>
              <a:ext uri="{FF2B5EF4-FFF2-40B4-BE49-F238E27FC236}">
                <a16:creationId xmlns:a16="http://schemas.microsoft.com/office/drawing/2014/main" id="{0C73821A-5347-46D4-AD92-0AD7702E7D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8FBC3D8-0100-40FE-BE46-08791522A7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590FA9A0-B359-46E0-AFD0-874D57AE89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CC3FCFC-172A-44B4-8683-F19BE3E9DD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2E8EFFB-44DB-4BC3-A6A7-98DC528F85B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8101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26DF100-34E8-4326-B058-58D68AD8FF0E}"/>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3762" name="AutoShape 2">
            <a:extLst>
              <a:ext uri="{FF2B5EF4-FFF2-40B4-BE49-F238E27FC236}">
                <a16:creationId xmlns:a16="http://schemas.microsoft.com/office/drawing/2014/main" id="{BA4C776E-F6F0-EB4E-85BE-F24224383CCF}"/>
              </a:ext>
            </a:extLst>
          </p:cNvPr>
          <p:cNvSpPr>
            <a:spLocks noGrp="1" noChangeArrowheads="1"/>
          </p:cNvSpPr>
          <p:nvPr>
            <p:ph type="title"/>
          </p:nvPr>
        </p:nvSpPr>
        <p:spPr>
          <a:xfrm>
            <a:off x="1905000" y="381000"/>
            <a:ext cx="8077200" cy="990600"/>
          </a:xfrm>
          <a:ln/>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Managing Human Resource </a:t>
            </a:r>
            <a:br>
              <a:rPr lang="en-US" altLang="en-US" sz="2800" b="1" dirty="0">
                <a:latin typeface="Times New Roman" panose="02020603050405020304" pitchFamily="18" charset="0"/>
                <a:cs typeface="Times New Roman" panose="02020603050405020304" pitchFamily="18" charset="0"/>
              </a:rPr>
            </a:br>
            <a:r>
              <a:rPr lang="en-US" altLang="en-US" sz="2800" b="1" dirty="0">
                <a:latin typeface="Times New Roman" panose="02020603050405020304" pitchFamily="18" charset="0"/>
                <a:cs typeface="Times New Roman" panose="02020603050405020304" pitchFamily="18" charset="0"/>
              </a:rPr>
              <a:t>Surplus Or Shortage</a:t>
            </a:r>
          </a:p>
        </p:txBody>
      </p:sp>
      <p:sp>
        <p:nvSpPr>
          <p:cNvPr id="373763" name="Rectangle 3">
            <a:extLst>
              <a:ext uri="{FF2B5EF4-FFF2-40B4-BE49-F238E27FC236}">
                <a16:creationId xmlns:a16="http://schemas.microsoft.com/office/drawing/2014/main" id="{05BF5F00-2F99-CB4A-AEC9-6744A417CAA1}"/>
              </a:ext>
            </a:extLst>
          </p:cNvPr>
          <p:cNvSpPr>
            <a:spLocks noGrp="1" noChangeArrowheads="1"/>
          </p:cNvSpPr>
          <p:nvPr>
            <p:ph type="body" idx="1"/>
          </p:nvPr>
        </p:nvSpPr>
        <p:spPr>
          <a:xfrm>
            <a:off x="2460985" y="1601121"/>
            <a:ext cx="7772400" cy="4724400"/>
          </a:xfrm>
        </p:spPr>
        <p:txBody>
          <a:bodyPr/>
          <a:lstStyle/>
          <a:p>
            <a:r>
              <a:rPr lang="en-US" altLang="en-US" b="1" dirty="0">
                <a:latin typeface="Times New Roman" panose="02020603050405020304" pitchFamily="18" charset="0"/>
                <a:cs typeface="Times New Roman" panose="02020603050405020304" pitchFamily="18" charset="0"/>
              </a:rPr>
              <a:t>Workforce Realignment (cont’d)</a:t>
            </a:r>
          </a:p>
          <a:p>
            <a:pPr lvl="1"/>
            <a:r>
              <a:rPr lang="en-US" altLang="en-US" dirty="0">
                <a:solidFill>
                  <a:srgbClr val="C00000"/>
                </a:solidFill>
                <a:latin typeface="Times New Roman" panose="02020603050405020304" pitchFamily="18" charset="0"/>
                <a:cs typeface="Times New Roman" panose="02020603050405020304" pitchFamily="18" charset="0"/>
              </a:rPr>
              <a:t>Positive consequences</a:t>
            </a:r>
          </a:p>
          <a:p>
            <a:pPr lvl="2"/>
            <a:r>
              <a:rPr lang="en-US" altLang="en-US" dirty="0">
                <a:latin typeface="Times New Roman" panose="02020603050405020304" pitchFamily="18" charset="0"/>
                <a:cs typeface="Times New Roman" panose="02020603050405020304" pitchFamily="18" charset="0"/>
              </a:rPr>
              <a:t>Increase competitiveness</a:t>
            </a:r>
          </a:p>
          <a:p>
            <a:pPr lvl="2"/>
            <a:r>
              <a:rPr lang="en-US" altLang="en-US" dirty="0">
                <a:latin typeface="Times New Roman" panose="02020603050405020304" pitchFamily="18" charset="0"/>
                <a:cs typeface="Times New Roman" panose="02020603050405020304" pitchFamily="18" charset="0"/>
              </a:rPr>
              <a:t>Increased productivity</a:t>
            </a:r>
          </a:p>
          <a:p>
            <a:pPr lvl="1"/>
            <a:r>
              <a:rPr lang="en-US" altLang="en-US" dirty="0">
                <a:solidFill>
                  <a:srgbClr val="C00000"/>
                </a:solidFill>
                <a:latin typeface="Times New Roman" panose="02020603050405020304" pitchFamily="18" charset="0"/>
                <a:cs typeface="Times New Roman" panose="02020603050405020304" pitchFamily="18" charset="0"/>
              </a:rPr>
              <a:t>Negative consequences</a:t>
            </a:r>
          </a:p>
          <a:p>
            <a:pPr lvl="2"/>
            <a:r>
              <a:rPr lang="en-US" altLang="en-US" dirty="0">
                <a:latin typeface="Times New Roman" panose="02020603050405020304" pitchFamily="18" charset="0"/>
                <a:cs typeface="Times New Roman" panose="02020603050405020304" pitchFamily="18" charset="0"/>
              </a:rPr>
              <a:t>Cannibalization of HR resources</a:t>
            </a:r>
          </a:p>
          <a:p>
            <a:pPr lvl="2"/>
            <a:r>
              <a:rPr lang="en-US" altLang="en-US" dirty="0">
                <a:latin typeface="Times New Roman" panose="02020603050405020304" pitchFamily="18" charset="0"/>
                <a:cs typeface="Times New Roman" panose="02020603050405020304" pitchFamily="18" charset="0"/>
              </a:rPr>
              <a:t>Loss of specialized skills and experience</a:t>
            </a:r>
          </a:p>
          <a:p>
            <a:pPr lvl="2"/>
            <a:r>
              <a:rPr lang="en-US" altLang="en-US" dirty="0">
                <a:latin typeface="Times New Roman" panose="02020603050405020304" pitchFamily="18" charset="0"/>
                <a:cs typeface="Times New Roman" panose="02020603050405020304" pitchFamily="18" charset="0"/>
              </a:rPr>
              <a:t>Loss of growth and innovation skills</a:t>
            </a:r>
          </a:p>
          <a:p>
            <a:pPr lvl="1"/>
            <a:r>
              <a:rPr lang="en-US" altLang="en-US" dirty="0">
                <a:solidFill>
                  <a:srgbClr val="C00000"/>
                </a:solidFill>
                <a:latin typeface="Times New Roman" panose="02020603050405020304" pitchFamily="18" charset="0"/>
                <a:cs typeface="Times New Roman" panose="02020603050405020304" pitchFamily="18" charset="0"/>
              </a:rPr>
              <a:t>Managing survivors</a:t>
            </a:r>
          </a:p>
          <a:p>
            <a:pPr lvl="2"/>
            <a:r>
              <a:rPr lang="en-US" altLang="en-US" dirty="0">
                <a:latin typeface="Times New Roman" panose="02020603050405020304" pitchFamily="18" charset="0"/>
                <a:cs typeface="Times New Roman" panose="02020603050405020304" pitchFamily="18" charset="0"/>
              </a:rPr>
              <a:t>Provide explanations for actions and the future</a:t>
            </a:r>
          </a:p>
          <a:p>
            <a:pPr lvl="2"/>
            <a:r>
              <a:rPr lang="en-US" altLang="en-US" dirty="0">
                <a:latin typeface="Times New Roman" panose="02020603050405020304" pitchFamily="18" charset="0"/>
                <a:cs typeface="Times New Roman" panose="02020603050405020304" pitchFamily="18" charset="0"/>
              </a:rPr>
              <a:t>Involve survivors in transition/regrouping activities</a:t>
            </a:r>
          </a:p>
        </p:txBody>
      </p:sp>
      <p:pic>
        <p:nvPicPr>
          <p:cNvPr id="7" name="Graphic 21">
            <a:extLst>
              <a:ext uri="{FF2B5EF4-FFF2-40B4-BE49-F238E27FC236}">
                <a16:creationId xmlns:a16="http://schemas.microsoft.com/office/drawing/2014/main" id="{69227D9F-F26D-4B84-9670-A14BC4AE19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656093D-0D53-4BF8-8C13-A2B8BFB115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8B2C8D14-4FAE-4CD3-859E-DFBC52A783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C984FE1D-9526-489E-A8EC-34E38D3616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DCFDD62-23AC-4A6E-A50E-55459B11D0D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70394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A030E0E-364D-4E24-9268-759D29E2A0F2}"/>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Times New Roman" panose="02020603050405020304" pitchFamily="18" charset="0"/>
              <a:cs typeface="Times New Roman" panose="02020603050405020304" pitchFamily="18" charset="0"/>
            </a:endParaRPr>
          </a:p>
        </p:txBody>
      </p:sp>
      <p:sp>
        <p:nvSpPr>
          <p:cNvPr id="346117" name="AutoShape 5">
            <a:extLst>
              <a:ext uri="{FF2B5EF4-FFF2-40B4-BE49-F238E27FC236}">
                <a16:creationId xmlns:a16="http://schemas.microsoft.com/office/drawing/2014/main" id="{9A40B54F-A646-1B4E-8617-427923AF5E7F}"/>
              </a:ext>
            </a:extLst>
          </p:cNvPr>
          <p:cNvSpPr>
            <a:spLocks noGrp="1" noChangeArrowheads="1"/>
          </p:cNvSpPr>
          <p:nvPr>
            <p:ph type="title"/>
          </p:nvPr>
        </p:nvSpPr>
        <p:spPr>
          <a:xfrm>
            <a:off x="1905000" y="381000"/>
            <a:ext cx="8077200" cy="990600"/>
          </a:xfrm>
          <a:ln/>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Managing Human Resource </a:t>
            </a:r>
            <a:br>
              <a:rPr lang="en-US" altLang="en-US" sz="2800" b="1" dirty="0">
                <a:latin typeface="Times New Roman" panose="02020603050405020304" pitchFamily="18" charset="0"/>
                <a:cs typeface="Times New Roman" panose="02020603050405020304" pitchFamily="18" charset="0"/>
              </a:rPr>
            </a:br>
            <a:r>
              <a:rPr lang="en-US" altLang="en-US" sz="2800" b="1" dirty="0">
                <a:latin typeface="Times New Roman" panose="02020603050405020304" pitchFamily="18" charset="0"/>
                <a:cs typeface="Times New Roman" panose="02020603050405020304" pitchFamily="18" charset="0"/>
              </a:rPr>
              <a:t>Surplus Or Shortage</a:t>
            </a:r>
          </a:p>
        </p:txBody>
      </p:sp>
      <p:sp>
        <p:nvSpPr>
          <p:cNvPr id="346118" name="Rectangle 6">
            <a:extLst>
              <a:ext uri="{FF2B5EF4-FFF2-40B4-BE49-F238E27FC236}">
                <a16:creationId xmlns:a16="http://schemas.microsoft.com/office/drawing/2014/main" id="{499D4439-0694-654F-80F4-4FD077638E91}"/>
              </a:ext>
            </a:extLst>
          </p:cNvPr>
          <p:cNvSpPr>
            <a:spLocks noGrp="1" noChangeArrowheads="1"/>
          </p:cNvSpPr>
          <p:nvPr>
            <p:ph type="body" idx="1"/>
          </p:nvPr>
        </p:nvSpPr>
        <p:spPr>
          <a:xfrm>
            <a:off x="2464377" y="1692698"/>
            <a:ext cx="8785315" cy="3850852"/>
          </a:xfrm>
        </p:spPr>
        <p:txBody>
          <a:bodyPr>
            <a:noAutofit/>
          </a:bodyPr>
          <a:lstStyle/>
          <a:p>
            <a:r>
              <a:rPr lang="en-US" altLang="en-US" sz="2400" b="1" dirty="0">
                <a:solidFill>
                  <a:srgbClr val="C00000"/>
                </a:solidFill>
                <a:latin typeface="Times New Roman" panose="02020603050405020304" pitchFamily="18" charset="0"/>
                <a:cs typeface="Times New Roman" panose="02020603050405020304" pitchFamily="18" charset="0"/>
              </a:rPr>
              <a:t>Downsizing approaches</a:t>
            </a:r>
          </a:p>
          <a:p>
            <a:r>
              <a:rPr lang="en-US" altLang="en-US" sz="2000" b="1" dirty="0">
                <a:latin typeface="Times New Roman" panose="02020603050405020304" pitchFamily="18" charset="0"/>
                <a:cs typeface="Times New Roman" panose="02020603050405020304" pitchFamily="18" charset="0"/>
              </a:rPr>
              <a:t>Attrition and hiring freezes</a:t>
            </a:r>
          </a:p>
          <a:p>
            <a:pPr lvl="1"/>
            <a:r>
              <a:rPr lang="en-US" altLang="en-US" sz="2000" dirty="0">
                <a:latin typeface="Times New Roman" panose="02020603050405020304" pitchFamily="18" charset="0"/>
                <a:cs typeface="Times New Roman" panose="02020603050405020304" pitchFamily="18" charset="0"/>
              </a:rPr>
              <a:t>Not replacing departing employees and not hiring new employees.</a:t>
            </a:r>
          </a:p>
          <a:p>
            <a:r>
              <a:rPr lang="en-US" altLang="en-US" sz="2000" b="1" dirty="0">
                <a:latin typeface="Times New Roman" panose="02020603050405020304" pitchFamily="18" charset="0"/>
                <a:cs typeface="Times New Roman" panose="02020603050405020304" pitchFamily="18" charset="0"/>
              </a:rPr>
              <a:t>Early retirement buyouts</a:t>
            </a:r>
          </a:p>
          <a:p>
            <a:pPr lvl="1"/>
            <a:r>
              <a:rPr lang="en-US" altLang="en-US" sz="2000" dirty="0">
                <a:latin typeface="Times New Roman" panose="02020603050405020304" pitchFamily="18" charset="0"/>
                <a:cs typeface="Times New Roman" panose="02020603050405020304" pitchFamily="18" charset="0"/>
              </a:rPr>
              <a:t>Offering incentives that encourage senior employees to leave the organization early. </a:t>
            </a:r>
          </a:p>
          <a:p>
            <a:r>
              <a:rPr lang="en-US" altLang="en-US" sz="2000" b="1" dirty="0">
                <a:latin typeface="Times New Roman" panose="02020603050405020304" pitchFamily="18" charset="0"/>
                <a:cs typeface="Times New Roman" panose="02020603050405020304" pitchFamily="18" charset="0"/>
              </a:rPr>
              <a:t>Layoffs</a:t>
            </a:r>
          </a:p>
          <a:p>
            <a:pPr lvl="1"/>
            <a:r>
              <a:rPr lang="en-US" altLang="en-US" sz="2000" dirty="0">
                <a:latin typeface="Times New Roman" panose="02020603050405020304" pitchFamily="18" charset="0"/>
                <a:cs typeface="Times New Roman" panose="02020603050405020304" pitchFamily="18" charset="0"/>
              </a:rPr>
              <a:t>Employees are placed on unpaid leave until called back to work when business conditions improve.</a:t>
            </a:r>
          </a:p>
          <a:p>
            <a:pPr lvl="1"/>
            <a:r>
              <a:rPr lang="en-US" altLang="en-US" sz="2000" dirty="0">
                <a:latin typeface="Times New Roman" panose="02020603050405020304" pitchFamily="18" charset="0"/>
                <a:cs typeface="Times New Roman" panose="02020603050405020304" pitchFamily="18" charset="0"/>
              </a:rPr>
              <a:t>Employees are selected for layoff on the basis of their seniority or performance or a combination of both.</a:t>
            </a:r>
          </a:p>
        </p:txBody>
      </p:sp>
      <p:pic>
        <p:nvPicPr>
          <p:cNvPr id="7" name="Graphic 21">
            <a:extLst>
              <a:ext uri="{FF2B5EF4-FFF2-40B4-BE49-F238E27FC236}">
                <a16:creationId xmlns:a16="http://schemas.microsoft.com/office/drawing/2014/main" id="{F5E39511-5CF1-4DDB-ADEA-683CAC10E3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5213D2-A2B9-4543-A656-26567DE3D6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47B5275D-C6AD-4563-BF5A-0965863DA6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8B1FDE3C-330C-41B5-A646-7DC7F2A2700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4056ABA-8ACF-4555-8E25-81E344B4D8A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29448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F318778-ED77-4578-A107-821BEBAE68BA}"/>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4786" name="AutoShape 2">
            <a:extLst>
              <a:ext uri="{FF2B5EF4-FFF2-40B4-BE49-F238E27FC236}">
                <a16:creationId xmlns:a16="http://schemas.microsoft.com/office/drawing/2014/main" id="{58A28D9F-E10A-7544-BFD0-1085BEF91C34}"/>
              </a:ext>
            </a:extLst>
          </p:cNvPr>
          <p:cNvSpPr>
            <a:spLocks noGrp="1" noChangeArrowheads="1"/>
          </p:cNvSpPr>
          <p:nvPr>
            <p:ph type="title"/>
          </p:nvPr>
        </p:nvSpPr>
        <p:spPr>
          <a:xfrm>
            <a:off x="1905000" y="381000"/>
            <a:ext cx="8077200" cy="990600"/>
          </a:xfrm>
          <a:ln/>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Managing Human Resource </a:t>
            </a:r>
            <a:br>
              <a:rPr lang="en-US" altLang="en-US" sz="2800" b="1" dirty="0">
                <a:latin typeface="Times New Roman" panose="02020603050405020304" pitchFamily="18" charset="0"/>
                <a:cs typeface="Times New Roman" panose="02020603050405020304" pitchFamily="18" charset="0"/>
              </a:rPr>
            </a:br>
            <a:r>
              <a:rPr lang="en-US" altLang="en-US" sz="2800" b="1" dirty="0">
                <a:latin typeface="Times New Roman" panose="02020603050405020304" pitchFamily="18" charset="0"/>
                <a:cs typeface="Times New Roman" panose="02020603050405020304" pitchFamily="18" charset="0"/>
              </a:rPr>
              <a:t>Surplus Or Shortage</a:t>
            </a:r>
          </a:p>
        </p:txBody>
      </p:sp>
      <p:sp>
        <p:nvSpPr>
          <p:cNvPr id="374787" name="Rectangle 3">
            <a:extLst>
              <a:ext uri="{FF2B5EF4-FFF2-40B4-BE49-F238E27FC236}">
                <a16:creationId xmlns:a16="http://schemas.microsoft.com/office/drawing/2014/main" id="{BC78B715-DA12-7947-951E-211D483211EA}"/>
              </a:ext>
            </a:extLst>
          </p:cNvPr>
          <p:cNvSpPr>
            <a:spLocks noGrp="1" noChangeArrowheads="1"/>
          </p:cNvSpPr>
          <p:nvPr>
            <p:ph type="body" idx="1"/>
          </p:nvPr>
        </p:nvSpPr>
        <p:spPr>
          <a:xfrm>
            <a:off x="2407795" y="1666404"/>
            <a:ext cx="9034721" cy="3934296"/>
          </a:xfrm>
        </p:spPr>
        <p:txBody>
          <a:bodyPr>
            <a:normAutofit/>
          </a:bodyPr>
          <a:lstStyle/>
          <a:p>
            <a:r>
              <a:rPr lang="en-US" altLang="en-US" sz="2400" b="1" dirty="0">
                <a:solidFill>
                  <a:srgbClr val="C00000"/>
                </a:solidFill>
                <a:latin typeface="Times New Roman" panose="02020603050405020304" pitchFamily="18" charset="0"/>
                <a:cs typeface="Times New Roman" panose="02020603050405020304" pitchFamily="18" charset="0"/>
              </a:rPr>
              <a:t>Downsizing approaches (cont’d)</a:t>
            </a:r>
          </a:p>
          <a:p>
            <a:pPr lvl="1"/>
            <a:r>
              <a:rPr lang="en-US" altLang="en-US" b="1" dirty="0">
                <a:latin typeface="Times New Roman" panose="02020603050405020304" pitchFamily="18" charset="0"/>
                <a:cs typeface="Times New Roman" panose="02020603050405020304" pitchFamily="18" charset="0"/>
              </a:rPr>
              <a:t>Outplacement services provided to displaced employees to give them support and assistance:</a:t>
            </a:r>
          </a:p>
          <a:p>
            <a:pPr lvl="2"/>
            <a:r>
              <a:rPr lang="en-US" altLang="en-US" sz="2400" dirty="0">
                <a:latin typeface="Times New Roman" panose="02020603050405020304" pitchFamily="18" charset="0"/>
                <a:cs typeface="Times New Roman" panose="02020603050405020304" pitchFamily="18" charset="0"/>
              </a:rPr>
              <a:t>Personal career counseling</a:t>
            </a:r>
          </a:p>
          <a:p>
            <a:pPr lvl="2"/>
            <a:r>
              <a:rPr lang="en-US" altLang="en-US" sz="2400" dirty="0">
                <a:latin typeface="Times New Roman" panose="02020603050405020304" pitchFamily="18" charset="0"/>
                <a:cs typeface="Times New Roman" panose="02020603050405020304" pitchFamily="18" charset="0"/>
              </a:rPr>
              <a:t>Resume preparation and typing services</a:t>
            </a:r>
          </a:p>
          <a:p>
            <a:pPr lvl="2"/>
            <a:r>
              <a:rPr lang="en-US" altLang="en-US" sz="2400" dirty="0">
                <a:latin typeface="Times New Roman" panose="02020603050405020304" pitchFamily="18" charset="0"/>
                <a:cs typeface="Times New Roman" panose="02020603050405020304" pitchFamily="18" charset="0"/>
              </a:rPr>
              <a:t>Interviewing workshops</a:t>
            </a:r>
          </a:p>
          <a:p>
            <a:pPr lvl="2"/>
            <a:r>
              <a:rPr lang="en-US" altLang="en-US" sz="2400" dirty="0">
                <a:latin typeface="Times New Roman" panose="02020603050405020304" pitchFamily="18" charset="0"/>
                <a:cs typeface="Times New Roman" panose="02020603050405020304" pitchFamily="18" charset="0"/>
              </a:rPr>
              <a:t>Referral assistance</a:t>
            </a:r>
          </a:p>
          <a:p>
            <a:pPr lvl="2"/>
            <a:r>
              <a:rPr lang="en-US" altLang="en-US" sz="2400" dirty="0">
                <a:latin typeface="Times New Roman" panose="02020603050405020304" pitchFamily="18" charset="0"/>
                <a:cs typeface="Times New Roman" panose="02020603050405020304" pitchFamily="18" charset="0"/>
              </a:rPr>
              <a:t>Severance payments </a:t>
            </a:r>
          </a:p>
          <a:p>
            <a:pPr lvl="2"/>
            <a:r>
              <a:rPr lang="en-US" altLang="en-US" sz="2400" dirty="0">
                <a:latin typeface="Times New Roman" panose="02020603050405020304" pitchFamily="18" charset="0"/>
                <a:cs typeface="Times New Roman" panose="02020603050405020304" pitchFamily="18" charset="0"/>
              </a:rPr>
              <a:t>Continuance of medical benefits</a:t>
            </a:r>
          </a:p>
          <a:p>
            <a:pPr lvl="2"/>
            <a:r>
              <a:rPr lang="en-US" altLang="en-US" sz="2400" dirty="0">
                <a:latin typeface="Times New Roman" panose="02020603050405020304" pitchFamily="18" charset="0"/>
                <a:cs typeface="Times New Roman" panose="02020603050405020304" pitchFamily="18" charset="0"/>
              </a:rPr>
              <a:t>Job retraining</a:t>
            </a:r>
          </a:p>
        </p:txBody>
      </p:sp>
      <p:pic>
        <p:nvPicPr>
          <p:cNvPr id="7" name="Graphic 21">
            <a:extLst>
              <a:ext uri="{FF2B5EF4-FFF2-40B4-BE49-F238E27FC236}">
                <a16:creationId xmlns:a16="http://schemas.microsoft.com/office/drawing/2014/main" id="{B742303D-DD7D-484A-858F-E61D31E946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C77AE42-EB2A-4E97-B50C-A2B596BBE1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431D3BEC-FE53-48D5-8D60-61B7A8D91B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61840D90-6336-4AEB-8AF8-E9898189BC9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6E2867A-113B-454D-AD0B-DBE0939C31E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9427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54D89D3-EB97-4BDA-95B9-EA8C8A471925}"/>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6834" name="AutoShape 2">
            <a:extLst>
              <a:ext uri="{FF2B5EF4-FFF2-40B4-BE49-F238E27FC236}">
                <a16:creationId xmlns:a16="http://schemas.microsoft.com/office/drawing/2014/main" id="{18BE5246-3C91-F044-AE92-01F4C8FF1975}"/>
              </a:ext>
            </a:extLst>
          </p:cNvPr>
          <p:cNvSpPr>
            <a:spLocks noGrp="1" noChangeArrowheads="1"/>
          </p:cNvSpPr>
          <p:nvPr>
            <p:ph type="title"/>
          </p:nvPr>
        </p:nvSpPr>
        <p:spPr>
          <a:xfrm>
            <a:off x="2746556" y="552011"/>
            <a:ext cx="10515600" cy="1325563"/>
          </a:xfrm>
          <a:ln/>
        </p:spPr>
        <p:txBody>
          <a:bodyPr>
            <a:normAutofit/>
          </a:bodyPr>
          <a:lstStyle/>
          <a:p>
            <a:r>
              <a:rPr lang="en-US" altLang="en-US" sz="2800" b="1" dirty="0">
                <a:latin typeface="Times New Roman" panose="02020603050405020304" pitchFamily="18" charset="0"/>
                <a:cs typeface="Times New Roman" panose="02020603050405020304" pitchFamily="18" charset="0"/>
              </a:rPr>
              <a:t>Assessing HR Effectiveness</a:t>
            </a:r>
          </a:p>
        </p:txBody>
      </p:sp>
      <p:sp>
        <p:nvSpPr>
          <p:cNvPr id="376835" name="Rectangle 3">
            <a:extLst>
              <a:ext uri="{FF2B5EF4-FFF2-40B4-BE49-F238E27FC236}">
                <a16:creationId xmlns:a16="http://schemas.microsoft.com/office/drawing/2014/main" id="{8E3A16A9-725A-774A-A1F4-000DEE9DFBBC}"/>
              </a:ext>
            </a:extLst>
          </p:cNvPr>
          <p:cNvSpPr>
            <a:spLocks noGrp="1" noChangeArrowheads="1"/>
          </p:cNvSpPr>
          <p:nvPr>
            <p:ph type="body" idx="1"/>
          </p:nvPr>
        </p:nvSpPr>
        <p:spPr>
          <a:xfrm>
            <a:off x="2645102" y="1941293"/>
            <a:ext cx="7999086" cy="3315586"/>
          </a:xfrm>
        </p:spPr>
        <p:txBody>
          <a:bodyPr>
            <a:normAutofit/>
          </a:bodyPr>
          <a:lstStyle/>
          <a:p>
            <a:r>
              <a:rPr lang="en-US" altLang="en-US" b="1" dirty="0">
                <a:latin typeface="Times New Roman" panose="02020603050405020304" pitchFamily="18" charset="0"/>
                <a:cs typeface="Times New Roman" panose="02020603050405020304" pitchFamily="18" charset="0"/>
              </a:rPr>
              <a:t>Diagnostic Measures of HR Effectiveness</a:t>
            </a:r>
          </a:p>
          <a:p>
            <a:pPr lvl="1"/>
            <a:r>
              <a:rPr lang="en-US" altLang="en-US" dirty="0">
                <a:latin typeface="Times New Roman" panose="02020603050405020304" pitchFamily="18" charset="0"/>
                <a:cs typeface="Times New Roman" panose="02020603050405020304" pitchFamily="18" charset="0"/>
              </a:rPr>
              <a:t>HR expense per employee</a:t>
            </a:r>
          </a:p>
          <a:p>
            <a:pPr lvl="1"/>
            <a:r>
              <a:rPr lang="en-US" altLang="en-US" dirty="0">
                <a:latin typeface="Times New Roman" panose="02020603050405020304" pitchFamily="18" charset="0"/>
                <a:cs typeface="Times New Roman" panose="02020603050405020304" pitchFamily="18" charset="0"/>
              </a:rPr>
              <a:t>Compensation as a percent of expenses</a:t>
            </a:r>
          </a:p>
          <a:p>
            <a:pPr lvl="1"/>
            <a:r>
              <a:rPr lang="en-US" altLang="en-US" dirty="0">
                <a:latin typeface="Times New Roman" panose="02020603050405020304" pitchFamily="18" charset="0"/>
                <a:cs typeface="Times New Roman" panose="02020603050405020304" pitchFamily="18" charset="0"/>
              </a:rPr>
              <a:t>HR department expense as a percent of total expenses</a:t>
            </a:r>
          </a:p>
          <a:p>
            <a:pPr lvl="1"/>
            <a:r>
              <a:rPr lang="en-US" altLang="en-US" dirty="0">
                <a:latin typeface="Times New Roman" panose="02020603050405020304" pitchFamily="18" charset="0"/>
                <a:cs typeface="Times New Roman" panose="02020603050405020304" pitchFamily="18" charset="0"/>
              </a:rPr>
              <a:t>Cost of hires</a:t>
            </a:r>
          </a:p>
          <a:p>
            <a:pPr lvl="1"/>
            <a:r>
              <a:rPr lang="en-US" altLang="en-US" dirty="0">
                <a:latin typeface="Times New Roman" panose="02020603050405020304" pitchFamily="18" charset="0"/>
                <a:cs typeface="Times New Roman" panose="02020603050405020304" pitchFamily="18" charset="0"/>
              </a:rPr>
              <a:t>Turnover rates</a:t>
            </a:r>
          </a:p>
          <a:p>
            <a:pPr lvl="1"/>
            <a:r>
              <a:rPr lang="en-US" altLang="en-US" dirty="0">
                <a:latin typeface="Times New Roman" panose="02020603050405020304" pitchFamily="18" charset="0"/>
                <a:cs typeface="Times New Roman" panose="02020603050405020304" pitchFamily="18" charset="0"/>
              </a:rPr>
              <a:t>Absenteeism rates</a:t>
            </a:r>
          </a:p>
          <a:p>
            <a:pPr lvl="1"/>
            <a:r>
              <a:rPr lang="en-US" altLang="en-US" dirty="0">
                <a:latin typeface="Times New Roman" panose="02020603050405020304" pitchFamily="18" charset="0"/>
                <a:cs typeface="Times New Roman" panose="02020603050405020304" pitchFamily="18" charset="0"/>
              </a:rPr>
              <a:t>Worker’s compensation per employee</a:t>
            </a:r>
          </a:p>
        </p:txBody>
      </p:sp>
      <p:pic>
        <p:nvPicPr>
          <p:cNvPr id="7" name="Graphic 21">
            <a:extLst>
              <a:ext uri="{FF2B5EF4-FFF2-40B4-BE49-F238E27FC236}">
                <a16:creationId xmlns:a16="http://schemas.microsoft.com/office/drawing/2014/main" id="{07B62A90-7655-4A37-A823-FEFA83D419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C24F66-E051-4E0C-AB0F-A79D4B9BBD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6C990441-5C0E-452E-9DFF-E14F0DFBB2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2F0450BF-94B8-4C51-AFF7-44FB8FB9BA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D6E9306-7630-49CC-83BB-F64DAB16001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35971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31BDA7A-843F-4043-9FF5-9FE98D7A15C5}"/>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8882" name="AutoShape 2">
            <a:extLst>
              <a:ext uri="{FF2B5EF4-FFF2-40B4-BE49-F238E27FC236}">
                <a16:creationId xmlns:a16="http://schemas.microsoft.com/office/drawing/2014/main" id="{FC58D624-6B99-0841-A0EF-76925D93C031}"/>
              </a:ext>
            </a:extLst>
          </p:cNvPr>
          <p:cNvSpPr>
            <a:spLocks noGrp="1" noChangeArrowheads="1"/>
          </p:cNvSpPr>
          <p:nvPr>
            <p:ph type="title"/>
          </p:nvPr>
        </p:nvSpPr>
        <p:spPr>
          <a:xfrm>
            <a:off x="2435480" y="365125"/>
            <a:ext cx="8918319" cy="1325563"/>
          </a:xfrm>
          <a:ln/>
        </p:spPr>
        <p:txBody>
          <a:bodyPr>
            <a:normAutofit/>
          </a:bodyPr>
          <a:lstStyle/>
          <a:p>
            <a:r>
              <a:rPr lang="en-US" altLang="en-US" sz="2800" b="1" dirty="0">
                <a:latin typeface="Times New Roman" panose="02020603050405020304" pitchFamily="18" charset="0"/>
                <a:cs typeface="Times New Roman" panose="02020603050405020304" pitchFamily="18" charset="0"/>
              </a:rPr>
              <a:t>Assessing HR Effectiveness</a:t>
            </a:r>
          </a:p>
        </p:txBody>
      </p:sp>
      <p:sp>
        <p:nvSpPr>
          <p:cNvPr id="378883" name="Rectangle 3">
            <a:extLst>
              <a:ext uri="{FF2B5EF4-FFF2-40B4-BE49-F238E27FC236}">
                <a16:creationId xmlns:a16="http://schemas.microsoft.com/office/drawing/2014/main" id="{553BF803-E255-7A43-AEE8-C839AD270B04}"/>
              </a:ext>
            </a:extLst>
          </p:cNvPr>
          <p:cNvSpPr>
            <a:spLocks noGrp="1" noChangeArrowheads="1"/>
          </p:cNvSpPr>
          <p:nvPr>
            <p:ph type="body" idx="1"/>
          </p:nvPr>
        </p:nvSpPr>
        <p:spPr>
          <a:xfrm>
            <a:off x="2441025" y="1622227"/>
            <a:ext cx="9381796" cy="4328200"/>
          </a:xfrm>
        </p:spPr>
        <p:txBody>
          <a:bodyPr>
            <a:noAutofit/>
          </a:bodyPr>
          <a:lstStyle/>
          <a:p>
            <a:pPr>
              <a:tabLst>
                <a:tab pos="3538538" algn="l"/>
                <a:tab pos="4972050" algn="l"/>
              </a:tabLst>
            </a:pPr>
            <a:r>
              <a:rPr lang="en-US" altLang="en-US" sz="2000" b="1" dirty="0">
                <a:latin typeface="Times New Roman" panose="02020603050405020304" pitchFamily="18" charset="0"/>
                <a:cs typeface="Times New Roman" panose="02020603050405020304" pitchFamily="18" charset="0"/>
              </a:rPr>
              <a:t>HR Audit</a:t>
            </a:r>
          </a:p>
          <a:p>
            <a:pPr lvl="1">
              <a:tabLst>
                <a:tab pos="3538538" algn="l"/>
                <a:tab pos="4972050" algn="l"/>
              </a:tabLst>
            </a:pPr>
            <a:r>
              <a:rPr lang="en-US" altLang="en-US" sz="2000" dirty="0">
                <a:latin typeface="Times New Roman" panose="02020603050405020304" pitchFamily="18" charset="0"/>
                <a:cs typeface="Times New Roman" panose="02020603050405020304" pitchFamily="18" charset="0"/>
              </a:rPr>
              <a:t>A formal research effort that evaluates the current state of HR management in an organization</a:t>
            </a:r>
          </a:p>
          <a:p>
            <a:pPr lvl="1">
              <a:tabLst>
                <a:tab pos="3538538" algn="l"/>
                <a:tab pos="4972050" algn="l"/>
              </a:tabLst>
            </a:pPr>
            <a:r>
              <a:rPr lang="en-US" altLang="en-US" sz="2000" b="1" dirty="0">
                <a:latin typeface="Times New Roman" panose="02020603050405020304" pitchFamily="18" charset="0"/>
                <a:cs typeface="Times New Roman" panose="02020603050405020304" pitchFamily="18" charset="0"/>
              </a:rPr>
              <a:t>Audit areas:</a:t>
            </a:r>
          </a:p>
          <a:p>
            <a:pPr lvl="2">
              <a:tabLst>
                <a:tab pos="3538538" algn="l"/>
                <a:tab pos="4972050" algn="l"/>
              </a:tabLst>
            </a:pPr>
            <a:r>
              <a:rPr lang="en-US" altLang="en-US" dirty="0">
                <a:latin typeface="Times New Roman" panose="02020603050405020304" pitchFamily="18" charset="0"/>
                <a:cs typeface="Times New Roman" panose="02020603050405020304" pitchFamily="18" charset="0"/>
              </a:rPr>
              <a:t>Legal compliance (e.g., EEO, OSHA, ERISA, and FMLA)</a:t>
            </a:r>
          </a:p>
          <a:p>
            <a:pPr lvl="2">
              <a:tabLst>
                <a:tab pos="3538538" algn="l"/>
                <a:tab pos="4972050" algn="l"/>
              </a:tabLst>
            </a:pPr>
            <a:r>
              <a:rPr lang="en-US" altLang="en-US" dirty="0">
                <a:latin typeface="Times New Roman" panose="02020603050405020304" pitchFamily="18" charset="0"/>
                <a:cs typeface="Times New Roman" panose="02020603050405020304" pitchFamily="18" charset="0"/>
              </a:rPr>
              <a:t>Current job specifications and descriptions</a:t>
            </a:r>
          </a:p>
          <a:p>
            <a:pPr lvl="2">
              <a:tabLst>
                <a:tab pos="3538538" algn="l"/>
                <a:tab pos="4972050" algn="l"/>
              </a:tabLst>
            </a:pPr>
            <a:r>
              <a:rPr lang="en-US" altLang="en-US" dirty="0">
                <a:latin typeface="Times New Roman" panose="02020603050405020304" pitchFamily="18" charset="0"/>
                <a:cs typeface="Times New Roman" panose="02020603050405020304" pitchFamily="18" charset="0"/>
              </a:rPr>
              <a:t>Valid recruiting and selection process</a:t>
            </a:r>
          </a:p>
          <a:p>
            <a:pPr lvl="2">
              <a:tabLst>
                <a:tab pos="3538538" algn="l"/>
                <a:tab pos="4972050" algn="l"/>
              </a:tabLst>
            </a:pPr>
            <a:r>
              <a:rPr lang="en-US" altLang="en-US" dirty="0">
                <a:latin typeface="Times New Roman" panose="02020603050405020304" pitchFamily="18" charset="0"/>
                <a:cs typeface="Times New Roman" panose="02020603050405020304" pitchFamily="18" charset="0"/>
              </a:rPr>
              <a:t>Formal wage and salary system	• Benefits</a:t>
            </a:r>
          </a:p>
          <a:p>
            <a:pPr lvl="2">
              <a:tabLst>
                <a:tab pos="3538538" algn="l"/>
                <a:tab pos="4972050" algn="l"/>
              </a:tabLst>
            </a:pPr>
            <a:r>
              <a:rPr lang="en-US" altLang="en-US" dirty="0">
                <a:latin typeface="Times New Roman" panose="02020603050405020304" pitchFamily="18" charset="0"/>
                <a:cs typeface="Times New Roman" panose="02020603050405020304" pitchFamily="18" charset="0"/>
              </a:rPr>
              <a:t>Employee handbook</a:t>
            </a:r>
          </a:p>
          <a:p>
            <a:pPr lvl="2">
              <a:tabLst>
                <a:tab pos="3538538" algn="l"/>
                <a:tab pos="4972050" algn="l"/>
              </a:tabLst>
            </a:pPr>
            <a:r>
              <a:rPr lang="en-US" altLang="en-US" dirty="0">
                <a:latin typeface="Times New Roman" panose="02020603050405020304" pitchFamily="18" charset="0"/>
                <a:cs typeface="Times New Roman" panose="02020603050405020304" pitchFamily="18" charset="0"/>
              </a:rPr>
              <a:t>Absenteeism and turnover control</a:t>
            </a:r>
          </a:p>
          <a:p>
            <a:pPr lvl="2">
              <a:tabLst>
                <a:tab pos="3538538" algn="l"/>
                <a:tab pos="4972050" algn="l"/>
              </a:tabLst>
            </a:pPr>
            <a:r>
              <a:rPr lang="en-US" altLang="en-US" dirty="0">
                <a:latin typeface="Times New Roman" panose="02020603050405020304" pitchFamily="18" charset="0"/>
                <a:cs typeface="Times New Roman" panose="02020603050405020304" pitchFamily="18" charset="0"/>
              </a:rPr>
              <a:t>Grievance resolution process</a:t>
            </a:r>
          </a:p>
          <a:p>
            <a:pPr lvl="2">
              <a:tabLst>
                <a:tab pos="3538538" algn="l"/>
                <a:tab pos="4972050" algn="l"/>
              </a:tabLst>
            </a:pPr>
            <a:r>
              <a:rPr lang="en-US" altLang="en-US" dirty="0">
                <a:latin typeface="Times New Roman" panose="02020603050405020304" pitchFamily="18" charset="0"/>
                <a:cs typeface="Times New Roman" panose="02020603050405020304" pitchFamily="18" charset="0"/>
              </a:rPr>
              <a:t>Orientation program	• Training and development</a:t>
            </a:r>
          </a:p>
          <a:p>
            <a:pPr lvl="2">
              <a:tabLst>
                <a:tab pos="3538538" algn="l"/>
                <a:tab pos="4972050" algn="l"/>
              </a:tabLst>
            </a:pPr>
            <a:r>
              <a:rPr lang="en-US" altLang="en-US" dirty="0">
                <a:latin typeface="Times New Roman" panose="02020603050405020304" pitchFamily="18" charset="0"/>
                <a:cs typeface="Times New Roman" panose="02020603050405020304" pitchFamily="18" charset="0"/>
              </a:rPr>
              <a:t>Performance management system</a:t>
            </a:r>
          </a:p>
        </p:txBody>
      </p:sp>
      <p:pic>
        <p:nvPicPr>
          <p:cNvPr id="7" name="Graphic 21">
            <a:extLst>
              <a:ext uri="{FF2B5EF4-FFF2-40B4-BE49-F238E27FC236}">
                <a16:creationId xmlns:a16="http://schemas.microsoft.com/office/drawing/2014/main" id="{7090C84E-A6CA-49FD-B4F4-854BE8053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6CA7F-E7EA-452C-8A4A-305F8AF445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5F429277-D1B8-43CB-B430-2F69A6980B47}"/>
              </a:ext>
            </a:extLst>
          </p:cNvPr>
          <p:cNvSpPr/>
          <p:nvPr/>
        </p:nvSpPr>
        <p:spPr>
          <a:xfrm>
            <a:off x="903486" y="9252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97E59308-D80A-42EF-82FC-8E9ABB82284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2F4497A-F92E-4D24-A65D-4359277B332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10119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40E5903-8541-470C-A6E2-9B63743E44B8}"/>
              </a:ext>
            </a:extLst>
          </p:cNvPr>
          <p:cNvSpPr/>
          <p:nvPr/>
        </p:nvSpPr>
        <p:spPr>
          <a:xfrm>
            <a:off x="749484" y="1615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9908" name="AutoShape 4">
            <a:extLst>
              <a:ext uri="{FF2B5EF4-FFF2-40B4-BE49-F238E27FC236}">
                <a16:creationId xmlns:a16="http://schemas.microsoft.com/office/drawing/2014/main" id="{1CAFD4FD-BAFB-B543-8D33-7E6CDFC2D42E}"/>
              </a:ext>
            </a:extLst>
          </p:cNvPr>
          <p:cNvSpPr>
            <a:spLocks noGrp="1" noChangeArrowheads="1"/>
          </p:cNvSpPr>
          <p:nvPr>
            <p:ph type="title"/>
          </p:nvPr>
        </p:nvSpPr>
        <p:spPr>
          <a:xfrm>
            <a:off x="2472056" y="491176"/>
            <a:ext cx="7332086" cy="1325563"/>
          </a:xfrm>
          <a:ln/>
        </p:spPr>
        <p:txBody>
          <a:bodyPr>
            <a:normAutofit/>
          </a:bodyPr>
          <a:lstStyle/>
          <a:p>
            <a:r>
              <a:rPr lang="en-US" altLang="en-US" sz="2800" b="1" dirty="0">
                <a:latin typeface="Times New Roman" panose="02020603050405020304" pitchFamily="18" charset="0"/>
                <a:cs typeface="Times New Roman" panose="02020603050405020304" pitchFamily="18" charset="0"/>
              </a:rPr>
              <a:t>Using HR Research For Assessment</a:t>
            </a:r>
          </a:p>
        </p:txBody>
      </p:sp>
      <p:sp>
        <p:nvSpPr>
          <p:cNvPr id="379909" name="Rectangle 5">
            <a:extLst>
              <a:ext uri="{FF2B5EF4-FFF2-40B4-BE49-F238E27FC236}">
                <a16:creationId xmlns:a16="http://schemas.microsoft.com/office/drawing/2014/main" id="{CEBFE3E4-AAD9-9845-8F69-016BCFAC3B6E}"/>
              </a:ext>
            </a:extLst>
          </p:cNvPr>
          <p:cNvSpPr>
            <a:spLocks noGrp="1" noChangeArrowheads="1"/>
          </p:cNvSpPr>
          <p:nvPr>
            <p:ph type="body" idx="1"/>
          </p:nvPr>
        </p:nvSpPr>
        <p:spPr>
          <a:xfrm>
            <a:off x="2346765" y="1816739"/>
            <a:ext cx="9007034" cy="4360224"/>
          </a:xfrm>
        </p:spPr>
        <p:txBody>
          <a:bodyPr>
            <a:normAutofit/>
          </a:bodyPr>
          <a:lstStyle/>
          <a:p>
            <a:r>
              <a:rPr lang="en-US" altLang="en-US" sz="2400" b="1" dirty="0">
                <a:latin typeface="Times New Roman" panose="02020603050405020304" pitchFamily="18" charset="0"/>
                <a:cs typeface="Times New Roman" panose="02020603050405020304" pitchFamily="18" charset="0"/>
              </a:rPr>
              <a:t>HR Research</a:t>
            </a:r>
          </a:p>
          <a:p>
            <a:pPr lvl="1"/>
            <a:r>
              <a:rPr lang="en-US" altLang="en-US" dirty="0">
                <a:latin typeface="Times New Roman" panose="02020603050405020304" pitchFamily="18" charset="0"/>
                <a:cs typeface="Times New Roman" panose="02020603050405020304" pitchFamily="18" charset="0"/>
              </a:rPr>
              <a:t>The analysis of data from HR records to determine the effectiveness of past and present HR practices.</a:t>
            </a:r>
          </a:p>
          <a:p>
            <a:r>
              <a:rPr lang="en-US" altLang="en-US" sz="2400" b="1" dirty="0">
                <a:latin typeface="Times New Roman" panose="02020603050405020304" pitchFamily="18" charset="0"/>
                <a:cs typeface="Times New Roman" panose="02020603050405020304" pitchFamily="18" charset="0"/>
              </a:rPr>
              <a:t>Primary Research</a:t>
            </a:r>
          </a:p>
          <a:p>
            <a:pPr lvl="1"/>
            <a:r>
              <a:rPr lang="en-US" altLang="en-US" dirty="0">
                <a:latin typeface="Times New Roman" panose="02020603050405020304" pitchFamily="18" charset="0"/>
                <a:cs typeface="Times New Roman" panose="02020603050405020304" pitchFamily="18" charset="0"/>
              </a:rPr>
              <a:t>Research method in which data are gathered first-hand for the specific project being conducted.</a:t>
            </a:r>
          </a:p>
          <a:p>
            <a:r>
              <a:rPr lang="en-US" altLang="en-US" sz="2400" b="1" dirty="0">
                <a:latin typeface="Times New Roman" panose="02020603050405020304" pitchFamily="18" charset="0"/>
                <a:cs typeface="Times New Roman" panose="02020603050405020304" pitchFamily="18" charset="0"/>
              </a:rPr>
              <a:t>Secondary Research</a:t>
            </a:r>
          </a:p>
          <a:p>
            <a:pPr lvl="1"/>
            <a:r>
              <a:rPr lang="en-US" altLang="en-US" dirty="0">
                <a:latin typeface="Times New Roman" panose="02020603050405020304" pitchFamily="18" charset="0"/>
                <a:cs typeface="Times New Roman" panose="02020603050405020304" pitchFamily="18" charset="0"/>
              </a:rPr>
              <a:t>Research method using data already gathered by others and reported in books, articles in professional journals, or other sources.</a:t>
            </a:r>
          </a:p>
        </p:txBody>
      </p:sp>
      <p:pic>
        <p:nvPicPr>
          <p:cNvPr id="7" name="Graphic 21">
            <a:extLst>
              <a:ext uri="{FF2B5EF4-FFF2-40B4-BE49-F238E27FC236}">
                <a16:creationId xmlns:a16="http://schemas.microsoft.com/office/drawing/2014/main" id="{3412C877-2B38-4BB9-BA14-91C7DF101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41F4FD2-F850-453F-9BC1-3F69AB1C6F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15E21532-248A-45E5-9E6B-4A4CBBD2BF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EEF6DFF-376F-45BE-9FC8-00A2E2EC852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C70BDD5-47CB-4DCA-AA42-4215E3CCE34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63661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915B1ED-266F-4973-90F0-7AC9C93D40A7}"/>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0930" name="AutoShape 2">
            <a:extLst>
              <a:ext uri="{FF2B5EF4-FFF2-40B4-BE49-F238E27FC236}">
                <a16:creationId xmlns:a16="http://schemas.microsoft.com/office/drawing/2014/main" id="{6423492C-5B66-2B45-AA5F-6D03CB79B556}"/>
              </a:ext>
            </a:extLst>
          </p:cNvPr>
          <p:cNvSpPr>
            <a:spLocks noGrp="1" noChangeArrowheads="1"/>
          </p:cNvSpPr>
          <p:nvPr>
            <p:ph type="title"/>
          </p:nvPr>
        </p:nvSpPr>
        <p:spPr>
          <a:xfrm>
            <a:off x="2488973" y="518275"/>
            <a:ext cx="10515600" cy="1325563"/>
          </a:xfrm>
          <a:ln/>
        </p:spPr>
        <p:txBody>
          <a:bodyPr>
            <a:normAutofit/>
          </a:bodyPr>
          <a:lstStyle/>
          <a:p>
            <a:r>
              <a:rPr lang="en-US" altLang="en-US" sz="2800" b="1" dirty="0">
                <a:latin typeface="Times New Roman" panose="02020603050405020304" pitchFamily="18" charset="0"/>
                <a:cs typeface="Times New Roman" panose="02020603050405020304" pitchFamily="18" charset="0"/>
              </a:rPr>
              <a:t>HR Performance and Benchmarking</a:t>
            </a:r>
          </a:p>
        </p:txBody>
      </p:sp>
      <p:sp>
        <p:nvSpPr>
          <p:cNvPr id="380931" name="Rectangle 3">
            <a:extLst>
              <a:ext uri="{FF2B5EF4-FFF2-40B4-BE49-F238E27FC236}">
                <a16:creationId xmlns:a16="http://schemas.microsoft.com/office/drawing/2014/main" id="{1A548192-37D2-8946-9750-C0236439DFAB}"/>
              </a:ext>
            </a:extLst>
          </p:cNvPr>
          <p:cNvSpPr>
            <a:spLocks noGrp="1" noChangeArrowheads="1"/>
          </p:cNvSpPr>
          <p:nvPr>
            <p:ph type="body" idx="1"/>
          </p:nvPr>
        </p:nvSpPr>
        <p:spPr>
          <a:xfrm>
            <a:off x="2180406" y="2075505"/>
            <a:ext cx="9069285" cy="3806521"/>
          </a:xfrm>
        </p:spPr>
        <p:txBody>
          <a:bodyPr>
            <a:normAutofit/>
          </a:bodyPr>
          <a:lstStyle/>
          <a:p>
            <a:r>
              <a:rPr lang="en-US" altLang="en-US" sz="2400" b="1" dirty="0">
                <a:latin typeface="Times New Roman" panose="02020603050405020304" pitchFamily="18" charset="0"/>
                <a:cs typeface="Times New Roman" panose="02020603050405020304" pitchFamily="18" charset="0"/>
              </a:rPr>
              <a:t>Benchmarking</a:t>
            </a:r>
          </a:p>
          <a:p>
            <a:pPr lvl="1"/>
            <a:r>
              <a:rPr lang="en-US" altLang="en-US" dirty="0">
                <a:latin typeface="Times New Roman" panose="02020603050405020304" pitchFamily="18" charset="0"/>
                <a:cs typeface="Times New Roman" panose="02020603050405020304" pitchFamily="18" charset="0"/>
              </a:rPr>
              <a:t>Comparing specific measures of performance against data on those measures in other “best practice” organizations</a:t>
            </a:r>
          </a:p>
          <a:p>
            <a:r>
              <a:rPr lang="en-US" altLang="en-US" sz="2400" b="1" dirty="0">
                <a:latin typeface="Times New Roman" panose="02020603050405020304" pitchFamily="18" charset="0"/>
                <a:cs typeface="Times New Roman" panose="02020603050405020304" pitchFamily="18" charset="0"/>
              </a:rPr>
              <a:t>Common Benchmarks</a:t>
            </a:r>
          </a:p>
          <a:p>
            <a:pPr lvl="1"/>
            <a:r>
              <a:rPr lang="en-US" altLang="en-US" dirty="0">
                <a:latin typeface="Times New Roman" panose="02020603050405020304" pitchFamily="18" charset="0"/>
                <a:cs typeface="Times New Roman" panose="02020603050405020304" pitchFamily="18" charset="0"/>
              </a:rPr>
              <a:t>Total compensation as a percentage of net income before taxes</a:t>
            </a:r>
          </a:p>
          <a:p>
            <a:pPr lvl="1"/>
            <a:r>
              <a:rPr lang="en-US" altLang="en-US" dirty="0">
                <a:latin typeface="Times New Roman" panose="02020603050405020304" pitchFamily="18" charset="0"/>
                <a:cs typeface="Times New Roman" panose="02020603050405020304" pitchFamily="18" charset="0"/>
              </a:rPr>
              <a:t>Percent of management positions filled internally</a:t>
            </a:r>
          </a:p>
          <a:p>
            <a:pPr lvl="1"/>
            <a:r>
              <a:rPr lang="en-US" altLang="en-US" dirty="0">
                <a:latin typeface="Times New Roman" panose="02020603050405020304" pitchFamily="18" charset="0"/>
                <a:cs typeface="Times New Roman" panose="02020603050405020304" pitchFamily="18" charset="0"/>
              </a:rPr>
              <a:t>Dollar sales per employee</a:t>
            </a:r>
          </a:p>
          <a:p>
            <a:pPr lvl="1"/>
            <a:r>
              <a:rPr lang="en-US" altLang="en-US" dirty="0">
                <a:latin typeface="Times New Roman" panose="02020603050405020304" pitchFamily="18" charset="0"/>
                <a:cs typeface="Times New Roman" panose="02020603050405020304" pitchFamily="18" charset="0"/>
              </a:rPr>
              <a:t>Benefits as a percentage of payroll cost</a:t>
            </a:r>
          </a:p>
        </p:txBody>
      </p:sp>
      <p:pic>
        <p:nvPicPr>
          <p:cNvPr id="7" name="Graphic 21">
            <a:extLst>
              <a:ext uri="{FF2B5EF4-FFF2-40B4-BE49-F238E27FC236}">
                <a16:creationId xmlns:a16="http://schemas.microsoft.com/office/drawing/2014/main" id="{1808268D-5938-4E7B-99E2-03B4532DA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53B00B7-EA0C-4C86-B48F-0A24E2F386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CF69A8B4-8B9F-4616-A10C-004BE02F10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2D166174-8071-4509-88CE-6A924BF3FCA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A820CF3-886C-4E0B-92B7-3A9DA142E25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67044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C49E803B-4736-4FD3-8595-B6E23CA8246F}"/>
              </a:ext>
            </a:extLst>
          </p:cNvPr>
          <p:cNvSpPr/>
          <p:nvPr/>
        </p:nvSpPr>
        <p:spPr>
          <a:xfrm>
            <a:off x="74948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1954" name="AutoShape 2">
            <a:extLst>
              <a:ext uri="{FF2B5EF4-FFF2-40B4-BE49-F238E27FC236}">
                <a16:creationId xmlns:a16="http://schemas.microsoft.com/office/drawing/2014/main" id="{521A757A-C848-C14F-BC09-E78173D4EC4D}"/>
              </a:ext>
            </a:extLst>
          </p:cNvPr>
          <p:cNvSpPr>
            <a:spLocks noGrp="1" noChangeArrowheads="1"/>
          </p:cNvSpPr>
          <p:nvPr>
            <p:ph type="title"/>
          </p:nvPr>
        </p:nvSpPr>
        <p:spPr>
          <a:xfrm>
            <a:off x="2407794" y="365125"/>
            <a:ext cx="8946005" cy="1325563"/>
          </a:xfrm>
          <a:ln/>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SUMMARY</a:t>
            </a:r>
          </a:p>
        </p:txBody>
      </p:sp>
      <p:sp>
        <p:nvSpPr>
          <p:cNvPr id="381955" name="Rectangle 3">
            <a:extLst>
              <a:ext uri="{FF2B5EF4-FFF2-40B4-BE49-F238E27FC236}">
                <a16:creationId xmlns:a16="http://schemas.microsoft.com/office/drawing/2014/main" id="{F11AC785-AB8B-5D44-87BE-A5A21419D287}"/>
              </a:ext>
            </a:extLst>
          </p:cNvPr>
          <p:cNvSpPr>
            <a:spLocks noGrp="1" noChangeArrowheads="1"/>
          </p:cNvSpPr>
          <p:nvPr>
            <p:ph type="body" idx="1"/>
          </p:nvPr>
        </p:nvSpPr>
        <p:spPr>
          <a:xfrm>
            <a:off x="2539589" y="1741694"/>
            <a:ext cx="8261761" cy="4025030"/>
          </a:xfrm>
        </p:spPr>
        <p:txBody>
          <a:bodyPr>
            <a:noAutofit/>
          </a:bodyPr>
          <a:lstStyle/>
          <a:p>
            <a:pPr>
              <a:tabLst>
                <a:tab pos="2003425" algn="ctr"/>
              </a:tabLst>
            </a:pPr>
            <a:r>
              <a:rPr lang="en-US" altLang="en-US" sz="2000" b="1" dirty="0">
                <a:latin typeface="Times New Roman" panose="02020603050405020304" pitchFamily="18" charset="0"/>
                <a:cs typeface="Times New Roman" panose="02020603050405020304" pitchFamily="18" charset="0"/>
              </a:rPr>
              <a:t>Nature Of Strategy And HR Management</a:t>
            </a:r>
          </a:p>
          <a:p>
            <a:pPr>
              <a:tabLst>
                <a:tab pos="2003425" algn="ctr"/>
              </a:tabLst>
            </a:pPr>
            <a:r>
              <a:rPr lang="en-US" altLang="en-US" sz="2000" b="1" dirty="0">
                <a:latin typeface="Times New Roman" panose="02020603050405020304" pitchFamily="18" charset="0"/>
                <a:cs typeface="Times New Roman" panose="02020603050405020304" pitchFamily="18" charset="0"/>
              </a:rPr>
              <a:t>Strategic HR Management Process</a:t>
            </a:r>
          </a:p>
          <a:p>
            <a:pPr>
              <a:tabLst>
                <a:tab pos="2003425" algn="ctr"/>
              </a:tabLst>
            </a:pPr>
            <a:r>
              <a:rPr lang="en-US" altLang="en-US" sz="2000" b="1" dirty="0">
                <a:latin typeface="Times New Roman" panose="02020603050405020304" pitchFamily="18" charset="0"/>
                <a:cs typeface="Times New Roman" panose="02020603050405020304" pitchFamily="18" charset="0"/>
              </a:rPr>
              <a:t>Common Areas For HR Strategies</a:t>
            </a:r>
          </a:p>
          <a:p>
            <a:pPr>
              <a:tabLst>
                <a:tab pos="2003425" algn="ctr"/>
              </a:tabLst>
            </a:pPr>
            <a:r>
              <a:rPr lang="en-US" altLang="en-US" sz="2000" b="1" dirty="0">
                <a:latin typeface="Times New Roman" panose="02020603050405020304" pitchFamily="18" charset="0"/>
                <a:cs typeface="Times New Roman" panose="02020603050405020304" pitchFamily="18" charset="0"/>
              </a:rPr>
              <a:t>Operationalizing HR Strategy</a:t>
            </a:r>
          </a:p>
          <a:p>
            <a:pPr>
              <a:tabLst>
                <a:tab pos="2003425" algn="ctr"/>
              </a:tabLst>
            </a:pPr>
            <a:r>
              <a:rPr lang="en-US" altLang="en-US" sz="2000" b="1" dirty="0">
                <a:latin typeface="Times New Roman" panose="02020603050405020304" pitchFamily="18" charset="0"/>
                <a:cs typeface="Times New Roman" panose="02020603050405020304" pitchFamily="18" charset="0"/>
              </a:rPr>
              <a:t>Using Human Resources As A Core Competency</a:t>
            </a:r>
          </a:p>
          <a:p>
            <a:pPr>
              <a:tabLst>
                <a:tab pos="2003425" algn="ctr"/>
              </a:tabLst>
            </a:pPr>
            <a:r>
              <a:rPr lang="en-US" altLang="en-US" sz="2000" b="1" dirty="0">
                <a:latin typeface="Times New Roman" panose="02020603050405020304" pitchFamily="18" charset="0"/>
                <a:cs typeface="Times New Roman" panose="02020603050405020304" pitchFamily="18" charset="0"/>
              </a:rPr>
              <a:t>Approaches To Improving Organizational Productivity</a:t>
            </a:r>
          </a:p>
          <a:p>
            <a:pPr>
              <a:tabLst>
                <a:tab pos="2003425" algn="ctr"/>
              </a:tabLst>
            </a:pPr>
            <a:r>
              <a:rPr lang="en-US" altLang="en-US" sz="2000" b="1" dirty="0">
                <a:latin typeface="Times New Roman" panose="02020603050405020304" pitchFamily="18" charset="0"/>
                <a:cs typeface="Times New Roman" panose="02020603050405020304" pitchFamily="18" charset="0"/>
              </a:rPr>
              <a:t>Global Competitiveness And Strategic HR</a:t>
            </a:r>
          </a:p>
          <a:p>
            <a:pPr>
              <a:tabLst>
                <a:tab pos="2003425" algn="ctr"/>
              </a:tabLst>
            </a:pPr>
            <a:r>
              <a:rPr lang="en-US" altLang="en-US" sz="2000" b="1" dirty="0">
                <a:latin typeface="Times New Roman" panose="02020603050405020304" pitchFamily="18" charset="0"/>
                <a:cs typeface="Times New Roman" panose="02020603050405020304" pitchFamily="18" charset="0"/>
              </a:rPr>
              <a:t>Human Resource Planning</a:t>
            </a:r>
          </a:p>
          <a:p>
            <a:pPr>
              <a:tabLst>
                <a:tab pos="2003425" algn="ctr"/>
              </a:tabLst>
            </a:pPr>
            <a:r>
              <a:rPr lang="en-US" altLang="en-US" sz="2000" b="1" dirty="0">
                <a:latin typeface="Times New Roman" panose="02020603050405020304" pitchFamily="18" charset="0"/>
                <a:cs typeface="Times New Roman" panose="02020603050405020304" pitchFamily="18" charset="0"/>
              </a:rPr>
              <a:t>Managing Human Resource Surplus Or Shortage	</a:t>
            </a:r>
          </a:p>
          <a:p>
            <a:pPr>
              <a:tabLst>
                <a:tab pos="2003425" algn="ctr"/>
              </a:tabLst>
            </a:pPr>
            <a:r>
              <a:rPr lang="en-US" altLang="en-US" sz="2000" b="1" dirty="0">
                <a:latin typeface="Times New Roman" panose="02020603050405020304" pitchFamily="18" charset="0"/>
                <a:cs typeface="Times New Roman" panose="02020603050405020304" pitchFamily="18" charset="0"/>
              </a:rPr>
              <a:t>Assessing HR Effectiveness</a:t>
            </a:r>
          </a:p>
          <a:p>
            <a:pPr>
              <a:tabLst>
                <a:tab pos="2003425" algn="ctr"/>
              </a:tabLst>
            </a:pPr>
            <a:endParaRPr lang="en-US" altLang="en-US" sz="2000" b="1" dirty="0">
              <a:latin typeface="Times New Roman" panose="02020603050405020304" pitchFamily="18" charset="0"/>
              <a:cs typeface="Times New Roman" panose="02020603050405020304" pitchFamily="18" charset="0"/>
            </a:endParaRPr>
          </a:p>
          <a:p>
            <a:pPr marL="0" indent="0">
              <a:buNone/>
              <a:tabLst>
                <a:tab pos="2003425" algn="ctr"/>
              </a:tabLst>
            </a:pPr>
            <a:endParaRPr lang="en-US" altLang="en-US" sz="2000" b="1" dirty="0">
              <a:latin typeface="Times New Roman" panose="02020603050405020304" pitchFamily="18" charset="0"/>
              <a:cs typeface="Times New Roman" panose="02020603050405020304" pitchFamily="18" charset="0"/>
            </a:endParaRPr>
          </a:p>
          <a:p>
            <a:pPr>
              <a:tabLst>
                <a:tab pos="2003425" algn="ctr"/>
              </a:tabLst>
            </a:pPr>
            <a:endParaRPr lang="en-US" altLang="en-US" sz="2000" b="1" dirty="0">
              <a:latin typeface="Times New Roman" panose="02020603050405020304" pitchFamily="18" charset="0"/>
              <a:cs typeface="Times New Roman" panose="02020603050405020304" pitchFamily="18" charset="0"/>
            </a:endParaRPr>
          </a:p>
          <a:p>
            <a:pPr>
              <a:tabLst>
                <a:tab pos="2003425" algn="ctr"/>
              </a:tabLst>
            </a:pPr>
            <a:endParaRPr lang="en-US" altLang="en-US" sz="2000" b="1" dirty="0">
              <a:latin typeface="Times New Roman" panose="02020603050405020304" pitchFamily="18" charset="0"/>
              <a:cs typeface="Times New Roman" panose="02020603050405020304" pitchFamily="18" charset="0"/>
            </a:endParaRPr>
          </a:p>
          <a:p>
            <a:pPr>
              <a:tabLst>
                <a:tab pos="2003425" algn="ctr"/>
              </a:tabLst>
            </a:pPr>
            <a:endParaRPr lang="en-US" altLang="en-US" sz="2000" b="1" dirty="0">
              <a:latin typeface="Times New Roman" panose="02020603050405020304" pitchFamily="18" charset="0"/>
              <a:cs typeface="Times New Roman" panose="02020603050405020304" pitchFamily="18" charset="0"/>
            </a:endParaRPr>
          </a:p>
          <a:p>
            <a:pPr>
              <a:tabLst>
                <a:tab pos="2003425" algn="ctr"/>
              </a:tabLst>
            </a:pPr>
            <a:endParaRPr lang="en-US" altLang="en-US" sz="2000" b="1" dirty="0">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6DE07502-64A4-4465-A091-3FC5BC98C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24CF072C-90B2-4189-99B6-22BE414500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246AA832-AD0B-4E8F-99CD-360EC4A473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A26EBB17-B84D-46A4-86AE-BAF9F6073CC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9B1FF54-1AC6-416B-B104-20B06559652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84032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7216212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0.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033F73E-26D6-4E9A-9E5B-F8441430C002}"/>
</file>

<file path=customXml/itemProps2.xml><?xml version="1.0" encoding="utf-8"?>
<ds:datastoreItem xmlns:ds="http://schemas.openxmlformats.org/officeDocument/2006/customXml" ds:itemID="{37C1089B-680A-4760-AE3B-52A6BA9893A3}"/>
</file>

<file path=customXml/itemProps3.xml><?xml version="1.0" encoding="utf-8"?>
<ds:datastoreItem xmlns:ds="http://schemas.openxmlformats.org/officeDocument/2006/customXml" ds:itemID="{EA0D54EF-C891-47CC-8550-512806A80B6C}"/>
</file>

<file path=docProps/app.xml><?xml version="1.0" encoding="utf-8"?>
<Properties xmlns="http://schemas.openxmlformats.org/officeDocument/2006/extended-properties" xmlns:vt="http://schemas.openxmlformats.org/officeDocument/2006/docPropsVTypes">
  <Template/>
  <TotalTime>1230</TotalTime>
  <Words>2008</Words>
  <Application>Microsoft Office PowerPoint</Application>
  <PresentationFormat>Widescreen</PresentationFormat>
  <Paragraphs>353</Paragraphs>
  <Slides>40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STRATEGIC HR MANAGEMENT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HUMAN RESOURCE PLANNING </vt:lpstr>
      <vt:lpstr> Typical Division of HR Responsibilities  in HR Planning</vt:lpstr>
      <vt:lpstr>HUMAN RESOURCE PLANNING (CONT’D) </vt:lpstr>
      <vt:lpstr> HR PLANNING PROCESS</vt:lpstr>
      <vt:lpstr>HR PLANNING PROCESS</vt:lpstr>
      <vt:lpstr>BENEFITS OF HR PLANNING</vt:lpstr>
      <vt:lpstr>Scanning The External Environment</vt:lpstr>
      <vt:lpstr>Internal Assessment Of The Organizational Workforce</vt:lpstr>
      <vt:lpstr>Internal Assessment Of The Organizational Workforce</vt:lpstr>
      <vt:lpstr>Forecasting HR Supply and Demand</vt:lpstr>
      <vt:lpstr>Forecasting HR Supply and Demand</vt:lpstr>
      <vt:lpstr>Estimating Internal Labor Supply for a Given Unit</vt:lpstr>
      <vt:lpstr>Managing Human Resource  Surplus Or Shortage</vt:lpstr>
      <vt:lpstr>Managing Human Resource  Surplus Or Shortage</vt:lpstr>
      <vt:lpstr>Managing Human Resource  Surplus Or Shortage</vt:lpstr>
      <vt:lpstr>Managing Human Resource  Surplus Or Shortage</vt:lpstr>
      <vt:lpstr>Assessing HR Effectiveness</vt:lpstr>
      <vt:lpstr>Assessing HR Effectiveness</vt:lpstr>
      <vt:lpstr>Using HR Research For Assessment</vt:lpstr>
      <vt:lpstr>HR Performance and Benchmarking</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67</cp:revision>
  <dcterms:created xsi:type="dcterms:W3CDTF">2023-04-29T09:08:00Z</dcterms:created>
  <dcterms:modified xsi:type="dcterms:W3CDTF">2024-05-05T23:52:58Z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