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Layouts/slideLayout13.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480" r:id="rId2"/>
    <p:sldId id="303" r:id="rId3"/>
    <p:sldId id="271" r:id="rId4"/>
    <p:sldId id="313" r:id="rId5"/>
    <p:sldId id="276" r:id="rId6"/>
    <p:sldId id="701" r:id="rId7"/>
    <p:sldId id="702" r:id="rId8"/>
    <p:sldId id="703" r:id="rId9"/>
    <p:sldId id="704" r:id="rId10"/>
    <p:sldId id="705" r:id="rId11"/>
    <p:sldId id="706" r:id="rId12"/>
    <p:sldId id="707" r:id="rId13"/>
    <p:sldId id="708" r:id="rId14"/>
    <p:sldId id="709" r:id="rId15"/>
    <p:sldId id="710" r:id="rId16"/>
    <p:sldId id="711" r:id="rId17"/>
    <p:sldId id="712" r:id="rId18"/>
    <p:sldId id="713" r:id="rId19"/>
    <p:sldId id="568" r:id="rId20"/>
    <p:sldId id="714" r:id="rId21"/>
    <p:sldId id="715" r:id="rId22"/>
    <p:sldId id="489" r:id="rId23"/>
    <p:sldId id="716" r:id="rId24"/>
    <p:sldId id="717" r:id="rId25"/>
    <p:sldId id="718" r:id="rId26"/>
    <p:sldId id="719" r:id="rId27"/>
    <p:sldId id="720" r:id="rId28"/>
    <p:sldId id="603" r:id="rId29"/>
    <p:sldId id="349"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276"/>
            <p14:sldId id="701"/>
            <p14:sldId id="702"/>
            <p14:sldId id="703"/>
            <p14:sldId id="704"/>
            <p14:sldId id="705"/>
            <p14:sldId id="706"/>
            <p14:sldId id="707"/>
            <p14:sldId id="708"/>
            <p14:sldId id="709"/>
            <p14:sldId id="710"/>
            <p14:sldId id="711"/>
            <p14:sldId id="712"/>
            <p14:sldId id="713"/>
            <p14:sldId id="568"/>
            <p14:sldId id="714"/>
            <p14:sldId id="715"/>
            <p14:sldId id="489"/>
            <p14:sldId id="716"/>
            <p14:sldId id="717"/>
            <p14:sldId id="718"/>
            <p14:sldId id="719"/>
            <p14:sldId id="720"/>
            <p14:sldId id="603"/>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2" d="100"/>
          <a:sy n="62" d="100"/>
        </p:scale>
        <p:origin x="270" y="4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38" Type="http://schemas.openxmlformats.org/officeDocument/2006/relationships/customXml" Target="../customXml/item3.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en-US" sz="2000" b="1" kern="1200" dirty="0">
                <a:solidFill>
                  <a:schemeClr val="tx1"/>
                </a:solidFill>
                <a:latin typeface="+mn-lt"/>
                <a:ea typeface="+mn-ea"/>
                <a:cs typeface="+mn-cs"/>
              </a:rPr>
              <a:t>www.midocean.ae</a:t>
            </a:r>
          </a:p>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dirty="0"/>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4/2/2024</a:t>
            </a:fld>
            <a:endParaRPr lang="en-US" dirty="0"/>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4/2/2024</a:t>
            </a:fld>
            <a:endParaRPr lang="en-US" dirty="0"/>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4/2/2024</a:t>
            </a:fld>
            <a:endParaRPr lang="en-US" dirty="0"/>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4/2/2024</a:t>
            </a:fld>
            <a:endParaRPr lang="en-US" dirty="0"/>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4/2/2024</a:t>
            </a:fld>
            <a:endParaRPr lang="en-US" dirty="0"/>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4/2/2024</a:t>
            </a:fld>
            <a:endParaRPr lang="en-US" dirty="0"/>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4/2/2024</a:t>
            </a:fld>
            <a:endParaRPr lang="en-US" dirty="0"/>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4/2/2024</a:t>
            </a:fld>
            <a:endParaRPr lang="en-US" dirty="0"/>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4/2/2024</a:t>
            </a:fld>
            <a:endParaRPr lang="en-US" dirty="0"/>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4/2/2024</a:t>
            </a:fld>
            <a:endParaRPr lang="en-US" dirty="0"/>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4/2/2024</a:t>
            </a:fld>
            <a:endParaRPr lang="en-US" dirty="0"/>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4/2/2024</a:t>
            </a:fld>
            <a:endParaRPr lang="en-US" dirty="0"/>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7.xml"/><Relationship Id="rId5" Type="http://schemas.openxmlformats.org/officeDocument/2006/relationships/image" Target="../media/image1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Prepared by Dr. Galal Elmasry</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29270" y="2424037"/>
            <a:ext cx="5215188" cy="523220"/>
          </a:xfrm>
          <a:prstGeom prst="rect">
            <a:avLst/>
          </a:prstGeom>
          <a:noFill/>
        </p:spPr>
        <p:txBody>
          <a:bodyPr wrap="square" rtlCol="0">
            <a:spAutoFit/>
          </a:bodyPr>
          <a:lstStyle/>
          <a:p>
            <a:pPr algn="ctr"/>
            <a:r>
              <a:rPr lang="ar-EG" sz="2800" b="1" dirty="0">
                <a:solidFill>
                  <a:srgbClr val="00B0F0"/>
                </a:solidFill>
                <a:latin typeface="Alexandria" pitchFamily="2" charset="-78"/>
                <a:cs typeface="Alexandria" pitchFamily="2" charset="-78"/>
              </a:rPr>
              <a:t>مبادئ الدراسات القانونية</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0"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ar-EG" sz="2800" b="1" dirty="0">
                <a:solidFill>
                  <a:schemeClr val="bg1"/>
                </a:solidFill>
                <a:latin typeface="Times New Roman" panose="02020603050405020304" pitchFamily="18" charset="0"/>
                <a:cs typeface="Times New Roman" panose="02020603050405020304" pitchFamily="18" charset="0"/>
              </a:rPr>
              <a:t>10</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2794355" cy="707886"/>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LAW612</a:t>
            </a:r>
          </a:p>
          <a:p>
            <a:r>
              <a:rPr lang="en-US" sz="2000" b="1" dirty="0">
                <a:latin typeface="Times New Roman" panose="02020603050405020304" pitchFamily="18" charset="0"/>
                <a:cs typeface="Times New Roman" panose="02020603050405020304" pitchFamily="18" charset="0"/>
              </a:rPr>
              <a:t>Principles of legal study</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47872"/>
    </mc:Choice>
    <mc:Fallback xmlns="">
      <p:transition spd="slow" advTm="4787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108836" y="2785710"/>
            <a:ext cx="5073513" cy="523220"/>
          </a:xfrm>
          <a:prstGeom prst="rect">
            <a:avLst/>
          </a:prstGeom>
          <a:noFill/>
        </p:spPr>
        <p:txBody>
          <a:bodyPr wrap="square" rtlCol="0">
            <a:spAutoFit/>
          </a:bodyPr>
          <a:lstStyle/>
          <a:p>
            <a:pPr algn="ctr"/>
            <a:r>
              <a:rPr lang="ar-EG" sz="2800" b="1" dirty="0">
                <a:solidFill>
                  <a:srgbClr val="00B0F0"/>
                </a:solidFill>
                <a:latin typeface="Alexandria" pitchFamily="2" charset="-78"/>
                <a:cs typeface="Alexandria" pitchFamily="2" charset="-78"/>
              </a:rPr>
              <a:t>مبادئ الدراسات القانونية</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ar-EG" sz="2800" b="1" dirty="0">
                <a:solidFill>
                  <a:schemeClr val="tx1"/>
                </a:solidFill>
                <a:latin typeface="Times New Roman" panose="02020603050405020304" pitchFamily="18" charset="0"/>
                <a:cs typeface="Times New Roman" panose="02020603050405020304" pitchFamily="18" charset="0"/>
              </a:rPr>
              <a:t>10</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2794355" cy="707886"/>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LAW612</a:t>
            </a:r>
          </a:p>
          <a:p>
            <a:r>
              <a:rPr lang="en-US" sz="2000" b="1" dirty="0">
                <a:latin typeface="Times New Roman" panose="02020603050405020304" pitchFamily="18" charset="0"/>
                <a:cs typeface="Times New Roman" panose="02020603050405020304" pitchFamily="18" charset="0"/>
              </a:rPr>
              <a:t>Principles of legal study</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Galal Elmasry</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32935"/>
    </mc:Choice>
    <mc:Fallback xmlns="">
      <p:transition spd="slow" advTm="3293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75604-73CD-4507-8013-424F369DFDEB}"/>
              </a:ext>
            </a:extLst>
          </p:cNvPr>
          <p:cNvSpPr/>
          <p:nvPr/>
        </p:nvSpPr>
        <p:spPr>
          <a:xfrm>
            <a:off x="180431" y="147601"/>
            <a:ext cx="1735495" cy="8967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1915926" y="500900"/>
            <a:ext cx="778152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C7D257D7-D9C6-8F63-F8F8-E2BE53F2E2DB}"/>
              </a:ext>
            </a:extLst>
          </p:cNvPr>
          <p:cNvSpPr txBox="1"/>
          <p:nvPr/>
        </p:nvSpPr>
        <p:spPr>
          <a:xfrm>
            <a:off x="4317224" y="929521"/>
            <a:ext cx="3028393" cy="461665"/>
          </a:xfrm>
          <a:prstGeom prst="rect">
            <a:avLst/>
          </a:prstGeom>
          <a:noFill/>
        </p:spPr>
        <p:txBody>
          <a:bodyPr wrap="none" rtlCol="0">
            <a:spAutoFit/>
          </a:bodyPr>
          <a:lstStyle/>
          <a:p>
            <a:pPr algn="ctr"/>
            <a:r>
              <a:rPr lang="ar-EG" sz="2400" b="1" dirty="0">
                <a:solidFill>
                  <a:srgbClr val="00B0F0"/>
                </a:solidFill>
                <a:latin typeface="Alexandria" pitchFamily="2" charset="-78"/>
                <a:cs typeface="Alexandria" pitchFamily="2" charset="-78"/>
              </a:rPr>
              <a:t>محل الحق وحمايته</a:t>
            </a: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97453" y="104424"/>
            <a:ext cx="2494547" cy="1076343"/>
          </a:xfrm>
          <a:prstGeom prst="rect">
            <a:avLst/>
          </a:prstGeom>
        </p:spPr>
      </p:pic>
      <p:sp>
        <p:nvSpPr>
          <p:cNvPr id="8" name="Rectangle 7"/>
          <p:cNvSpPr/>
          <p:nvPr/>
        </p:nvSpPr>
        <p:spPr>
          <a:xfrm>
            <a:off x="180431" y="1643124"/>
            <a:ext cx="11700394" cy="1415772"/>
          </a:xfrm>
          <a:prstGeom prst="rect">
            <a:avLst/>
          </a:prstGeom>
        </p:spPr>
        <p:txBody>
          <a:bodyPr wrap="square">
            <a:spAutoFit/>
          </a:bodyPr>
          <a:lstStyle/>
          <a:p>
            <a:pPr marL="342900" indent="-342900" algn="just" rtl="1">
              <a:buFont typeface="Wingdings" pitchFamily="2" charset="2"/>
              <a:buChar char="§"/>
            </a:pPr>
            <a:r>
              <a:rPr lang="ar-EG" sz="2400" b="1" u="sng" dirty="0">
                <a:latin typeface="شمثءشىيقهش"/>
                <a:cs typeface="Alexandria" pitchFamily="2" charset="-78"/>
              </a:rPr>
              <a:t>أهم النقاط الأساسية للمحاضرة: </a:t>
            </a:r>
          </a:p>
          <a:p>
            <a:pPr algn="just" rtl="1"/>
            <a:r>
              <a:rPr lang="ar-EG" sz="2000" dirty="0">
                <a:latin typeface="Alexandria" pitchFamily="2" charset="-78"/>
                <a:cs typeface="Alexandria" pitchFamily="2" charset="-78"/>
              </a:rPr>
              <a:t>1- محل الحق.</a:t>
            </a:r>
          </a:p>
          <a:p>
            <a:pPr algn="just" rtl="1"/>
            <a:r>
              <a:rPr lang="ar-EG" sz="2000" dirty="0">
                <a:latin typeface="Alexandria" pitchFamily="2" charset="-78"/>
                <a:cs typeface="Alexandria" pitchFamily="2" charset="-78"/>
              </a:rPr>
              <a:t>2- وسائل حماية الحق.</a:t>
            </a:r>
          </a:p>
          <a:p>
            <a:pPr algn="just" rtl="1"/>
            <a:r>
              <a:rPr lang="ar-EG" sz="2000" dirty="0">
                <a:latin typeface="Alexandria" pitchFamily="2" charset="-78"/>
                <a:cs typeface="Alexandria" pitchFamily="2" charset="-78"/>
              </a:rPr>
              <a:t>3- التعسف في استعمال الحق.</a:t>
            </a:r>
          </a:p>
        </p:txBody>
      </p:sp>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161274"/>
    </mc:Choice>
    <mc:Fallback xmlns="">
      <p:transition spd="slow" advTm="16127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id="{904B7CA6-23A4-2E24-5FFC-ECEA38831F6A}"/>
              </a:ext>
            </a:extLst>
          </p:cNvPr>
          <p:cNvSpPr txBox="1"/>
          <p:nvPr/>
        </p:nvSpPr>
        <p:spPr>
          <a:xfrm>
            <a:off x="2438858" y="829920"/>
            <a:ext cx="7940843"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72570" y="2368065"/>
            <a:ext cx="12015570" cy="317009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342900" indent="-342900" algn="just" rtl="1">
              <a:buFont typeface="Wingdings" pitchFamily="2" charset="2"/>
              <a:buChar char="§"/>
            </a:pPr>
            <a:r>
              <a:rPr lang="ar-EG" sz="2000" b="1" u="sng" dirty="0">
                <a:latin typeface="Alexandria" pitchFamily="2" charset="-78"/>
                <a:cs typeface="Alexandria" pitchFamily="2" charset="-78"/>
              </a:rPr>
              <a:t>قد يكون محل الحق شيئاً من الأشياء، وقد يكون عملاً يقوم به المدين</a:t>
            </a:r>
            <a:r>
              <a:rPr lang="ar-EG" sz="2000" u="sng" dirty="0">
                <a:latin typeface="Alexandria" pitchFamily="2" charset="-78"/>
                <a:cs typeface="Alexandria" pitchFamily="2" charset="-78"/>
              </a:rPr>
              <a:t>:  </a:t>
            </a:r>
            <a:r>
              <a:rPr lang="ar-EG" sz="2000" dirty="0">
                <a:latin typeface="Alexandria" pitchFamily="2" charset="-78"/>
                <a:cs typeface="Alexandria" pitchFamily="2" charset="-78"/>
              </a:rPr>
              <a:t>والشئ هو كل ماليس شخصاً ويكون له كيان ذاتي منفصل عن الإنسان. وهذا الكيان يمكن أن يكون مادياً أو معنوياً وبالتالي فإن الأشياء بدورها تنقسم إلى أشياء مادية أو معنوية. والشئ يدل على ما يصلح محلاً لمباشرة الحقوق التي تخول التسلط أو موضوعاً لمحل الحقوق التي تخول الاقتضاء. وتنقسم الأشياء من حيث تعيينها واستعمالها إلى الأشياء المثلية والأشياء القيمية، كما تنقسم من حيث ثباتها إلى عقارات ومنقولات.</a:t>
            </a:r>
          </a:p>
          <a:p>
            <a:pPr marL="342900" indent="-342900" algn="just" rtl="1">
              <a:buFont typeface="Wingdings" pitchFamily="2" charset="2"/>
              <a:buChar char="§"/>
            </a:pPr>
            <a:r>
              <a:rPr lang="ar-EG" sz="2000" b="1" dirty="0">
                <a:latin typeface="Alexandria" pitchFamily="2" charset="-78"/>
                <a:cs typeface="Alexandria" pitchFamily="2" charset="-78"/>
              </a:rPr>
              <a:t>أما المال </a:t>
            </a:r>
            <a:r>
              <a:rPr lang="ar-EG" sz="2000" dirty="0">
                <a:latin typeface="Alexandria" pitchFamily="2" charset="-78"/>
                <a:cs typeface="Alexandria" pitchFamily="2" charset="-78"/>
              </a:rPr>
              <a:t>فهو اصطلاح يدل على الحقوق ذات القيمة المالية، أياً كان نوعها وأياً كان محلها شيئاً أو عملاً، لذلك يعتبر مالا الحق العيني وحقوق الملكية الفكرية في عنصرها المالي. والمال إذن هو كل حق له قيمة يمكن تقديرها بمبلغ من النقود والشئ المادي، ماهو الإ محل الحق المالي. وتنقسم الأموال إلى أموال عقارية وأموال منقولة.</a:t>
            </a:r>
          </a:p>
          <a:p>
            <a:pPr marL="342900" indent="-342900" algn="just" rtl="1">
              <a:buFont typeface="Wingdings" pitchFamily="2" charset="2"/>
              <a:buChar char="§"/>
            </a:pPr>
            <a:r>
              <a:rPr lang="ar-EG" sz="2000" b="1" u="sng" dirty="0">
                <a:latin typeface="Alexandria" pitchFamily="2" charset="-78"/>
                <a:cs typeface="Alexandria" pitchFamily="2" charset="-78"/>
              </a:rPr>
              <a:t>وسوف نعرض في هذا الصدد لتقسيم الأشياء على النحو التالي:</a:t>
            </a:r>
          </a:p>
        </p:txBody>
      </p:sp>
      <p:sp>
        <p:nvSpPr>
          <p:cNvPr id="3" name="TextBox 2">
            <a:extLst>
              <a:ext uri="{FF2B5EF4-FFF2-40B4-BE49-F238E27FC236}">
                <a16:creationId xmlns:a16="http://schemas.microsoft.com/office/drawing/2014/main" id="{07DA6679-0DBF-ED63-7FBA-A15CF1A3BA15}"/>
              </a:ext>
            </a:extLst>
          </p:cNvPr>
          <p:cNvSpPr txBox="1"/>
          <p:nvPr/>
        </p:nvSpPr>
        <p:spPr>
          <a:xfrm>
            <a:off x="9471940" y="7693426"/>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a16="http://schemas.microsoft.com/office/drawing/2014/main" id="{3985EAE6-BFA6-766D-A032-077E4DCB399E}"/>
              </a:ext>
            </a:extLst>
          </p:cNvPr>
          <p:cNvSpPr/>
          <p:nvPr/>
        </p:nvSpPr>
        <p:spPr>
          <a:xfrm>
            <a:off x="0" y="21410"/>
            <a:ext cx="1800341" cy="146988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slow" p14:dur="2000" advTm="121881"/>
    </mc:Choice>
    <mc:Fallback xmlns="">
      <p:transition spd="slow" advTm="12188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dirty="0">
                <a:solidFill>
                  <a:schemeClr val="tx1"/>
                </a:solidFill>
                <a:latin typeface="Alexandria" pitchFamily="2" charset="-78"/>
                <a:cs typeface="Alexandria" pitchFamily="2" charset="-78"/>
              </a:rPr>
              <a:t>أولاً: </a:t>
            </a:r>
            <a:r>
              <a:rPr lang="ar-SA" sz="2000" b="1" dirty="0">
                <a:solidFill>
                  <a:schemeClr val="tx1"/>
                </a:solidFill>
                <a:latin typeface="Alexandria" pitchFamily="2" charset="-78"/>
                <a:cs typeface="Alexandria" pitchFamily="2" charset="-78"/>
              </a:rPr>
              <a:t>تقسيم الأشياء من حيث تعيينها واستعمالها</a:t>
            </a:r>
            <a:r>
              <a:rPr lang="ar-EG" sz="2000" b="1" dirty="0">
                <a:solidFill>
                  <a:schemeClr val="tx1"/>
                </a:solidFill>
                <a:latin typeface="Alexandria" pitchFamily="2" charset="-78"/>
                <a:cs typeface="Alexandria" pitchFamily="2" charset="-78"/>
              </a:rPr>
              <a:t>:</a:t>
            </a:r>
          </a:p>
          <a:p>
            <a:pPr marL="342900" indent="-342900" algn="just" rtl="1">
              <a:buFont typeface="Arial" pitchFamily="34" charset="0"/>
              <a:buChar char="•"/>
            </a:pPr>
            <a:r>
              <a:rPr lang="ar-SA" sz="2000" dirty="0">
                <a:solidFill>
                  <a:schemeClr val="tx1"/>
                </a:solidFill>
                <a:latin typeface="Alexandria" pitchFamily="2" charset="-78"/>
                <a:cs typeface="Alexandria" pitchFamily="2" charset="-78"/>
              </a:rPr>
              <a:t>تنقسم الأشياء من حيث تعيينها إلى أشياء مثلية وأخرى قيمية، كما تنقسم من حيث استعمالها إلى أشياء قابلة للاستهلاك وأشياء غير قابلة للاستهلاك</a:t>
            </a:r>
            <a:r>
              <a:rPr lang="ar-EG" sz="2000" dirty="0">
                <a:solidFill>
                  <a:schemeClr val="tx1"/>
                </a:solidFill>
                <a:latin typeface="Alexandria" pitchFamily="2" charset="-78"/>
                <a:cs typeface="Alexandria" pitchFamily="2" charset="-78"/>
              </a:rPr>
              <a:t>، وذلك على النحو التالي:</a:t>
            </a:r>
          </a:p>
          <a:p>
            <a:pPr algn="just" rtl="1"/>
            <a:r>
              <a:rPr lang="ar-EG" sz="2000" b="1" u="sng" dirty="0">
                <a:solidFill>
                  <a:schemeClr val="tx1"/>
                </a:solidFill>
                <a:latin typeface="Alexandria" pitchFamily="2" charset="-78"/>
                <a:cs typeface="Alexandria" pitchFamily="2" charset="-78"/>
              </a:rPr>
              <a:t>1- </a:t>
            </a:r>
            <a:r>
              <a:rPr lang="ar-SA" sz="2000" b="1" u="sng" dirty="0">
                <a:solidFill>
                  <a:schemeClr val="tx1"/>
                </a:solidFill>
                <a:latin typeface="Alexandria" pitchFamily="2" charset="-78"/>
                <a:cs typeface="Alexandria" pitchFamily="2" charset="-78"/>
              </a:rPr>
              <a:t>الأشياء المثلية والأشياء القيمية</a:t>
            </a:r>
            <a:r>
              <a:rPr lang="ar-EG" sz="2000" b="1" u="sng" dirty="0">
                <a:solidFill>
                  <a:schemeClr val="tx1"/>
                </a:solidFill>
                <a:latin typeface="Alexandria" pitchFamily="2" charset="-78"/>
                <a:cs typeface="Alexandria" pitchFamily="2" charset="-78"/>
              </a:rPr>
              <a:t>: </a:t>
            </a:r>
            <a:endParaRPr lang="en-US" sz="2000" u="sng" dirty="0">
              <a:solidFill>
                <a:schemeClr val="tx1"/>
              </a:solidFill>
              <a:latin typeface="Alexandria" pitchFamily="2" charset="-78"/>
              <a:cs typeface="Alexandria" pitchFamily="2" charset="-78"/>
            </a:endParaRPr>
          </a:p>
          <a:p>
            <a:pPr marL="342900" indent="-342900" algn="just" rtl="1">
              <a:buFont typeface="Wingdings" pitchFamily="2" charset="2"/>
              <a:buChar char="§"/>
            </a:pPr>
            <a:r>
              <a:rPr lang="ar-SA" sz="2000" dirty="0">
                <a:solidFill>
                  <a:schemeClr val="tx1"/>
                </a:solidFill>
                <a:latin typeface="Alexandria" pitchFamily="2" charset="-78"/>
                <a:cs typeface="Alexandria" pitchFamily="2" charset="-78"/>
              </a:rPr>
              <a:t>تنقسم الأشياء من حيث تعيينها إلى مثلية وقيمية. </a:t>
            </a:r>
            <a:r>
              <a:rPr lang="ar-SA" sz="2000" u="sng" dirty="0">
                <a:solidFill>
                  <a:schemeClr val="tx1"/>
                </a:solidFill>
                <a:effectLst>
                  <a:outerShdw blurRad="38100" dist="38100" dir="2700000" algn="tl">
                    <a:srgbClr val="000000">
                      <a:alpha val="43137"/>
                    </a:srgbClr>
                  </a:outerShdw>
                </a:effectLst>
                <a:latin typeface="Alexandria" pitchFamily="2" charset="-78"/>
                <a:cs typeface="Alexandria" pitchFamily="2" charset="-78"/>
              </a:rPr>
              <a:t>فما هو المقصود بهذا التقسيم، وما هي الآثار التي تترتب عليه</a:t>
            </a:r>
            <a:r>
              <a:rPr lang="ar-EG" sz="2000" u="sng" dirty="0">
                <a:solidFill>
                  <a:schemeClr val="tx1"/>
                </a:solidFill>
                <a:effectLst>
                  <a:outerShdw blurRad="38100" dist="38100" dir="2700000" algn="tl">
                    <a:srgbClr val="000000">
                      <a:alpha val="43137"/>
                    </a:srgbClr>
                  </a:outerShdw>
                </a:effectLst>
                <a:latin typeface="Alexandria" pitchFamily="2" charset="-78"/>
                <a:cs typeface="Alexandria" pitchFamily="2" charset="-78"/>
              </a:rPr>
              <a:t>؟</a:t>
            </a:r>
          </a:p>
          <a:p>
            <a:pPr algn="just" rtl="1"/>
            <a:r>
              <a:rPr lang="ar-EG" sz="2000" b="1" dirty="0">
                <a:solidFill>
                  <a:schemeClr val="tx1"/>
                </a:solidFill>
                <a:latin typeface="Alexandria" pitchFamily="2" charset="-78"/>
                <a:cs typeface="Alexandria" pitchFamily="2" charset="-78"/>
              </a:rPr>
              <a:t>أ- المقصود بالأشياء المثلية والأشياء القيمية: </a:t>
            </a:r>
          </a:p>
          <a:p>
            <a:pPr marL="342900" indent="-342900" algn="just" rtl="1">
              <a:buFont typeface="Wingdings" pitchFamily="2" charset="2"/>
              <a:buChar char="§"/>
            </a:pPr>
            <a:r>
              <a:rPr lang="ar-EG" sz="2000" u="sng" dirty="0">
                <a:solidFill>
                  <a:schemeClr val="tx1"/>
                </a:solidFill>
                <a:effectLst>
                  <a:outerShdw blurRad="38100" dist="38100" dir="2700000" algn="tl">
                    <a:srgbClr val="000000">
                      <a:alpha val="43137"/>
                    </a:srgbClr>
                  </a:outerShdw>
                </a:effectLst>
                <a:latin typeface="Alexandria" pitchFamily="2" charset="-78"/>
                <a:cs typeface="Alexandria" pitchFamily="2" charset="-78"/>
              </a:rPr>
              <a:t>الأشياء المثلية </a:t>
            </a:r>
            <a:r>
              <a:rPr lang="ar-EG" sz="2000" dirty="0">
                <a:solidFill>
                  <a:schemeClr val="tx1"/>
                </a:solidFill>
                <a:latin typeface="Alexandria" pitchFamily="2" charset="-78"/>
                <a:cs typeface="Alexandria" pitchFamily="2" charset="-78"/>
              </a:rPr>
              <a:t>هي التي يقوم بعضها مقام بعض عند الوفاء بها لتوافر نظائر لها من جنسها، والتي تقدر عادة بالتعامل بين الناس بالعدد كالبرتقال والليمون أو المقاس، كالأقمشة بأنواعها أو الكيل كالقمح والحبوب أو الوزن كالقطن والذهب والفضة.</a:t>
            </a:r>
          </a:p>
          <a:p>
            <a:pPr marL="342900" indent="-342900" algn="just" rtl="1">
              <a:buFont typeface="Wingdings" pitchFamily="2" charset="2"/>
              <a:buChar char="§"/>
            </a:pPr>
            <a:r>
              <a:rPr lang="ar-EG" sz="2000" u="sng" dirty="0">
                <a:solidFill>
                  <a:schemeClr val="tx1"/>
                </a:solidFill>
                <a:effectLst>
                  <a:outerShdw blurRad="38100" dist="38100" dir="2700000" algn="tl">
                    <a:srgbClr val="000000">
                      <a:alpha val="43137"/>
                    </a:srgbClr>
                  </a:outerShdw>
                </a:effectLst>
                <a:latin typeface="Alexandria" pitchFamily="2" charset="-78"/>
                <a:cs typeface="Alexandria" pitchFamily="2" charset="-78"/>
              </a:rPr>
              <a:t>أما الأشياء القيمية </a:t>
            </a:r>
            <a:r>
              <a:rPr lang="ar-EG" sz="2000" dirty="0">
                <a:solidFill>
                  <a:schemeClr val="tx1"/>
                </a:solidFill>
                <a:latin typeface="Alexandria" pitchFamily="2" charset="-78"/>
                <a:cs typeface="Alexandria" pitchFamily="2" charset="-78"/>
              </a:rPr>
              <a:t>فهي التي تتفاوت آحادها تفاوتا يعتد به فلا يقوم بعضها مقام بعض عند الوفاء لعدم وجود نظائر لها من جنسها كمنزل أو أرض أو حيوان فهذه الأشياء تتعين بذاتها ولا يكون تقديرها بالعدد أو المقاس أو الكيل أو الوزن.</a:t>
            </a:r>
          </a:p>
          <a:p>
            <a:pPr marL="342900" indent="-342900" algn="just" rtl="1">
              <a:buFont typeface="Wingdings" pitchFamily="2" charset="2"/>
              <a:buChar char="§"/>
            </a:pPr>
            <a:endParaRPr lang="en-US" sz="2000" dirty="0">
              <a:solidFill>
                <a:schemeClr val="tx1"/>
              </a:solidFill>
              <a:latin typeface="Alexandria" pitchFamily="2" charset="-78"/>
              <a:cs typeface="Alexandria" pitchFamily="2" charset="-78"/>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advTm="185729"/>
    </mc:Choice>
    <mc:Fallback xmlns="">
      <p:transition advTm="18572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dirty="0">
                <a:solidFill>
                  <a:schemeClr val="tx1"/>
                </a:solidFill>
                <a:latin typeface="Alexandria" pitchFamily="2" charset="-78"/>
                <a:cs typeface="Alexandria" pitchFamily="2" charset="-78"/>
              </a:rPr>
              <a:t>ب - الآثار التي تترتب على هذا التقسيم وأهميته: </a:t>
            </a:r>
          </a:p>
          <a:p>
            <a:pPr algn="just" rtl="1"/>
            <a:r>
              <a:rPr lang="ar-EG" sz="2000" b="1" u="sng" dirty="0">
                <a:solidFill>
                  <a:schemeClr val="tx1"/>
                </a:solidFill>
                <a:latin typeface="Alexandria" pitchFamily="2" charset="-78"/>
                <a:cs typeface="Alexandria" pitchFamily="2" charset="-78"/>
              </a:rPr>
              <a:t>1- من حيث الوفاء: </a:t>
            </a:r>
            <a:r>
              <a:rPr lang="ar-EG" sz="2000" dirty="0">
                <a:solidFill>
                  <a:schemeClr val="tx1"/>
                </a:solidFill>
                <a:latin typeface="Alexandria" pitchFamily="2" charset="-78"/>
                <a:cs typeface="Alexandria" pitchFamily="2" charset="-78"/>
              </a:rPr>
              <a:t>يلزم الوفاء بذات الشيء القيمي المتفق عليه، أما إذا كان الشيء مثليا، فإن المدين يستطيع أن يبرئ ذمته، إذا قدم أي شيء آخر مماثل له في النوع والمقدار.</a:t>
            </a:r>
          </a:p>
          <a:p>
            <a:pPr algn="just" rtl="1"/>
            <a:r>
              <a:rPr lang="ar-EG" sz="2000" b="1" u="sng" dirty="0">
                <a:solidFill>
                  <a:schemeClr val="tx1"/>
                </a:solidFill>
                <a:latin typeface="Alexandria" pitchFamily="2" charset="-78"/>
                <a:cs typeface="Alexandria" pitchFamily="2" charset="-78"/>
              </a:rPr>
              <a:t>2- من حيث الهلاك: </a:t>
            </a:r>
            <a:r>
              <a:rPr lang="ar-EG" sz="2000" dirty="0">
                <a:solidFill>
                  <a:schemeClr val="tx1"/>
                </a:solidFill>
                <a:latin typeface="Alexandria" pitchFamily="2" charset="-78"/>
                <a:cs typeface="Alexandria" pitchFamily="2" charset="-78"/>
              </a:rPr>
              <a:t>إذا هلك الشيء المثلي لا تبرئ ذمة المدين وعليه أن يقدم مثله، حيث أن المثليات لا تهلك، وذلك لوجود مثل الشيء الذي هلك، أما إذا هلك الشيء القيمي الذي التزم المدين بتسليمه بسبب أجنبي لا يد له فيه، أنقضى بذلك التزامه لاستحالة تنفيذه.</a:t>
            </a:r>
          </a:p>
          <a:p>
            <a:pPr algn="just" rtl="1"/>
            <a:r>
              <a:rPr lang="ar-EG" sz="2000" b="1" u="sng" dirty="0">
                <a:solidFill>
                  <a:schemeClr val="tx1"/>
                </a:solidFill>
                <a:latin typeface="Alexandria" pitchFamily="2" charset="-78"/>
                <a:cs typeface="Alexandria" pitchFamily="2" charset="-78"/>
              </a:rPr>
              <a:t>3- من حيث انتقال الملكية: </a:t>
            </a:r>
            <a:r>
              <a:rPr lang="ar-EG" sz="2000" dirty="0">
                <a:solidFill>
                  <a:schemeClr val="tx1"/>
                </a:solidFill>
                <a:latin typeface="Alexandria" pitchFamily="2" charset="-78"/>
                <a:cs typeface="Alexandria" pitchFamily="2" charset="-78"/>
              </a:rPr>
              <a:t>تنتقل ملكية المنقول القيمي، حيث يكون معينا بالذات بمجرد التعاقد، إما إذا كان المنقول معيناً بالنوع أي شيء مثلي كمقدار من القمح فان الملكية لا تنتقل إلا بالإفراز.</a:t>
            </a:r>
            <a:endParaRPr lang="en-US" sz="2000" dirty="0">
              <a:solidFill>
                <a:schemeClr val="tx1"/>
              </a:solidFill>
              <a:latin typeface="Alexandria" pitchFamily="2" charset="-78"/>
              <a:cs typeface="Alexandria" pitchFamily="2" charset="-78"/>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4532438"/>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u="sng" dirty="0">
                <a:solidFill>
                  <a:schemeClr val="tx1"/>
                </a:solidFill>
                <a:latin typeface="Alexandria" pitchFamily="2" charset="-78"/>
                <a:cs typeface="Alexandria" pitchFamily="2" charset="-78"/>
              </a:rPr>
              <a:t>2- الأشياء القابلة للاستهلاك وغير القابلة للاستهلاك:</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تنقسم الأشياء من حيث استعمالها إلى أشياء قابلة للاستهلاك وأشياء غير قابلة للاستهلاك</a:t>
            </a:r>
            <a:r>
              <a:rPr lang="ar-EG" sz="2000" u="sng" dirty="0">
                <a:solidFill>
                  <a:schemeClr val="tx1"/>
                </a:solidFill>
                <a:effectLst>
                  <a:outerShdw blurRad="38100" dist="38100" dir="2700000" algn="tl">
                    <a:srgbClr val="000000">
                      <a:alpha val="43137"/>
                    </a:srgbClr>
                  </a:outerShdw>
                </a:effectLst>
                <a:latin typeface="Alexandria" pitchFamily="2" charset="-78"/>
                <a:cs typeface="Alexandria" pitchFamily="2" charset="-78"/>
              </a:rPr>
              <a:t>.فما هو المقصود بهذا التقسيم، وما هي أهميته؟</a:t>
            </a:r>
          </a:p>
          <a:p>
            <a:pPr algn="just" rtl="1"/>
            <a:r>
              <a:rPr lang="ar-EG" sz="2000" b="1" dirty="0">
                <a:solidFill>
                  <a:schemeClr val="tx1"/>
                </a:solidFill>
                <a:latin typeface="Alexandria" pitchFamily="2" charset="-78"/>
                <a:cs typeface="Alexandria" pitchFamily="2" charset="-78"/>
              </a:rPr>
              <a:t>أ - أساس تقسيم الأشياء إلى قابلة للاستهلاك وغير قابلة للاستهلاك:  </a:t>
            </a:r>
          </a:p>
          <a:p>
            <a:pPr marL="342900" indent="-342900" algn="just" rtl="1">
              <a:buFont typeface="Wingdings" pitchFamily="2" charset="2"/>
              <a:buChar char="§"/>
            </a:pPr>
            <a:r>
              <a:rPr lang="ar-EG" sz="2000" b="1" u="sng" dirty="0">
                <a:solidFill>
                  <a:schemeClr val="tx1"/>
                </a:solidFill>
                <a:latin typeface="Alexandria" pitchFamily="2" charset="-78"/>
                <a:cs typeface="Alexandria" pitchFamily="2" charset="-78"/>
              </a:rPr>
              <a:t>الأشياء القابلة للاستهلاك </a:t>
            </a:r>
            <a:r>
              <a:rPr lang="ar-EG" sz="2000" dirty="0">
                <a:solidFill>
                  <a:schemeClr val="tx1"/>
                </a:solidFill>
                <a:latin typeface="Alexandria" pitchFamily="2" charset="-78"/>
                <a:cs typeface="Alexandria" pitchFamily="2" charset="-78"/>
              </a:rPr>
              <a:t>هي التي تستهلك بمجرد استعمالها العادي أعدت له، فهي لا تحتمل أكثر من استعمال واحد فتستهلك بهذا الاستعمال ويمكن أن يكون استهلاكها على صورتين: </a:t>
            </a:r>
            <a:r>
              <a:rPr lang="ar-EG" sz="2000" b="1" dirty="0">
                <a:solidFill>
                  <a:schemeClr val="tx1"/>
                </a:solidFill>
                <a:latin typeface="Alexandria" pitchFamily="2" charset="-78"/>
                <a:cs typeface="Alexandria" pitchFamily="2" charset="-78"/>
              </a:rPr>
              <a:t>الاستهلاك المادي </a:t>
            </a:r>
            <a:r>
              <a:rPr lang="ar-EG" sz="2000" dirty="0">
                <a:solidFill>
                  <a:schemeClr val="tx1"/>
                </a:solidFill>
                <a:latin typeface="Alexandria" pitchFamily="2" charset="-78"/>
                <a:cs typeface="Alexandria" pitchFamily="2" charset="-78"/>
              </a:rPr>
              <a:t>الذي يكون بالقضاء على مادة الشيء كالأكل الطعام أو حرق الوقود </a:t>
            </a:r>
            <a:r>
              <a:rPr lang="ar-EG" sz="2000" b="1" dirty="0">
                <a:solidFill>
                  <a:schemeClr val="tx1"/>
                </a:solidFill>
                <a:latin typeface="Alexandria" pitchFamily="2" charset="-78"/>
                <a:cs typeface="Alexandria" pitchFamily="2" charset="-78"/>
              </a:rPr>
              <a:t>والاستهلاك القانوني</a:t>
            </a:r>
            <a:r>
              <a:rPr lang="ar-EG" sz="2000" dirty="0">
                <a:solidFill>
                  <a:schemeClr val="tx1"/>
                </a:solidFill>
                <a:latin typeface="Alexandria" pitchFamily="2" charset="-78"/>
                <a:cs typeface="Alexandria" pitchFamily="2" charset="-78"/>
              </a:rPr>
              <a:t>، كالنقود التي يتمثل استعمالها في إنفاقها.</a:t>
            </a:r>
          </a:p>
          <a:p>
            <a:pPr marL="342900" indent="-342900" algn="just" rtl="1">
              <a:buFont typeface="Wingdings" pitchFamily="2" charset="2"/>
              <a:buChar char="§"/>
            </a:pPr>
            <a:r>
              <a:rPr lang="ar-EG" sz="2000" b="1" u="sng" dirty="0">
                <a:solidFill>
                  <a:schemeClr val="tx1"/>
                </a:solidFill>
                <a:latin typeface="Alexandria" pitchFamily="2" charset="-78"/>
                <a:cs typeface="Alexandria" pitchFamily="2" charset="-78"/>
              </a:rPr>
              <a:t>أما الأشياء غير القابلة للاستهلاك </a:t>
            </a:r>
            <a:r>
              <a:rPr lang="ar-EG" sz="2000" dirty="0">
                <a:solidFill>
                  <a:schemeClr val="tx1"/>
                </a:solidFill>
                <a:latin typeface="Alexandria" pitchFamily="2" charset="-78"/>
                <a:cs typeface="Alexandria" pitchFamily="2" charset="-78"/>
              </a:rPr>
              <a:t>فهي التي تقبل الاستعمال المتكرر دون أن تهلك بمجرد استعمال واحد لها، حتى ولو ترتب على استعمالها نقصان قيمتها، ومثالها الأرض والمنازل والسيارات والملابس والمفروشات والآلات والكتب.</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8368736"/>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dirty="0">
                <a:solidFill>
                  <a:schemeClr val="tx1"/>
                </a:solidFill>
                <a:latin typeface="Alexandria" pitchFamily="2" charset="-78"/>
                <a:cs typeface="Alexandria" pitchFamily="2" charset="-78"/>
              </a:rPr>
              <a:t>ب - أهمية تقسيم الأشياء إلى قابلة للاستهلاك وغير قابلة للاستهلاك:  </a:t>
            </a:r>
          </a:p>
          <a:p>
            <a:pPr marL="342900" indent="-342900" algn="just" rtl="1">
              <a:buFont typeface="Wingdings" pitchFamily="2" charset="2"/>
              <a:buChar char="§"/>
            </a:pPr>
            <a:r>
              <a:rPr lang="ar-EG" sz="2000" b="1" dirty="0">
                <a:solidFill>
                  <a:schemeClr val="tx1"/>
                </a:solidFill>
                <a:latin typeface="Alexandria" pitchFamily="2" charset="-78"/>
                <a:cs typeface="Alexandria" pitchFamily="2" charset="-78"/>
              </a:rPr>
              <a:t>التقسيم القانوني للأشياء إلى أشياء قابلة للاستهلاك وأشياء غير قابلة للاستهلاك له أهمية كبيرة من الناحية القانونية:</a:t>
            </a:r>
          </a:p>
          <a:p>
            <a:pPr algn="just" rtl="1"/>
            <a:r>
              <a:rPr lang="ar-EG" sz="2000" dirty="0">
                <a:solidFill>
                  <a:schemeClr val="tx1"/>
                </a:solidFill>
                <a:latin typeface="Alexandria" pitchFamily="2" charset="-78"/>
                <a:cs typeface="Alexandria" pitchFamily="2" charset="-78"/>
              </a:rPr>
              <a:t>1- الأشياء القابلة للاستهلاك هي التي تفنى أو تستهلك باستعمالها مرة واحدة كالطعام والشراب. أما غير القابلة للاستهلاك فهي التي لا تفنى بالاستعمال مثل العقارات والسيارات.</a:t>
            </a:r>
          </a:p>
          <a:p>
            <a:pPr algn="just" rtl="1"/>
            <a:r>
              <a:rPr lang="ar-EG" sz="2000" dirty="0">
                <a:solidFill>
                  <a:schemeClr val="tx1"/>
                </a:solidFill>
                <a:latin typeface="Alexandria" pitchFamily="2" charset="-78"/>
                <a:cs typeface="Alexandria" pitchFamily="2" charset="-78"/>
              </a:rPr>
              <a:t>2- لكل من النوعين أحكام مختلفة في القانون المدني خاصة فيما يتعلق بالعقود مثل عقد البيع. فالبيع ينقل ملكية الشيء غير القابل للاستهلاك نهائياً، أما القابل للاستهلاك فينتقل خطره على المشتري.</a:t>
            </a:r>
          </a:p>
          <a:p>
            <a:pPr algn="just" rtl="1"/>
            <a:r>
              <a:rPr lang="ar-EG" sz="2000" dirty="0">
                <a:solidFill>
                  <a:schemeClr val="tx1"/>
                </a:solidFill>
                <a:latin typeface="Alexandria" pitchFamily="2" charset="-78"/>
                <a:cs typeface="Alexandria" pitchFamily="2" charset="-78"/>
              </a:rPr>
              <a:t>3- كذلك الأحكام المتعلقة بالضمانات القانونية تختلف بين النوعين، فمدة ضمان العيب الخفي للأشياء غير القابلة للاستهلاك أطول من القابلة للاستهلاك.</a:t>
            </a:r>
          </a:p>
          <a:p>
            <a:pPr algn="just" rtl="1"/>
            <a:r>
              <a:rPr lang="ar-EG" sz="2000" dirty="0">
                <a:solidFill>
                  <a:schemeClr val="tx1"/>
                </a:solidFill>
                <a:latin typeface="Alexandria" pitchFamily="2" charset="-78"/>
                <a:cs typeface="Alexandria" pitchFamily="2" charset="-78"/>
              </a:rPr>
              <a:t>4- تختلف أيضاً أحكام التقادم للمطالبة بحق متعلق بالشيء باختلاف نوعه.</a:t>
            </a:r>
          </a:p>
          <a:p>
            <a:pPr algn="just" rtl="1"/>
            <a:r>
              <a:rPr lang="ar-EG" sz="2000" dirty="0">
                <a:solidFill>
                  <a:schemeClr val="tx1"/>
                </a:solidFill>
                <a:latin typeface="Alexandria" pitchFamily="2" charset="-78"/>
                <a:cs typeface="Alexandria" pitchFamily="2" charset="-78"/>
              </a:rPr>
              <a:t>5- كما أن للتقسيم أثر في تحديد ملكية الأشياء خاصة عند الخلط أو الامتزاج. </a:t>
            </a:r>
            <a:r>
              <a:rPr lang="ar-EG" sz="2000" b="1" u="sng" dirty="0">
                <a:solidFill>
                  <a:schemeClr val="tx1"/>
                </a:solidFill>
                <a:latin typeface="Alexandria" pitchFamily="2" charset="-78"/>
                <a:cs typeface="Alexandria" pitchFamily="2" charset="-78"/>
              </a:rPr>
              <a:t>لذلك فالتقسيم مهم جداً لتحديد الأحكام القانونية المناسبة لكل نوع من الأشياء.</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4796890"/>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dirty="0">
                <a:solidFill>
                  <a:srgbClr val="FF0000"/>
                </a:solidFill>
                <a:latin typeface="Alexandria" pitchFamily="2" charset="-78"/>
                <a:cs typeface="Alexandria" pitchFamily="2" charset="-78"/>
              </a:rPr>
              <a:t>ثانياً: </a:t>
            </a:r>
            <a:r>
              <a:rPr lang="ar-SA" sz="2000" b="1" dirty="0">
                <a:solidFill>
                  <a:srgbClr val="FF0000"/>
                </a:solidFill>
                <a:latin typeface="Alexandria" pitchFamily="2" charset="-78"/>
                <a:cs typeface="Alexandria" pitchFamily="2" charset="-78"/>
              </a:rPr>
              <a:t>تقسيم الأشياء من حيث </a:t>
            </a:r>
            <a:r>
              <a:rPr lang="ar-EG" sz="2000" b="1" dirty="0">
                <a:solidFill>
                  <a:srgbClr val="FF0000"/>
                </a:solidFill>
                <a:latin typeface="Alexandria" pitchFamily="2" charset="-78"/>
                <a:cs typeface="Alexandria" pitchFamily="2" charset="-78"/>
              </a:rPr>
              <a:t>ثباتها:</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يقسم القانون المدني الأشياء إلى عقار ومنقول، ولقد أخذ المشرع بمعيار الثبات كفيصل للتفرقة بين العقار والمنقول . حيث نصت المادة 82/1 مدني مصري على أنه "كل شيء مستقر بحيزه ثابت فيه لا يمكن نقله منه دون تلف، فهو عقار، وكل ما عدا ذلك فهو منقول. </a:t>
            </a:r>
          </a:p>
          <a:p>
            <a:pPr marL="342900" indent="-342900" algn="just" rtl="1">
              <a:buFont typeface="Wingdings" pitchFamily="2" charset="2"/>
              <a:buChar char="§"/>
            </a:pPr>
            <a:r>
              <a:rPr lang="ar-EG" sz="2000" b="1" dirty="0">
                <a:solidFill>
                  <a:schemeClr val="tx1"/>
                </a:solidFill>
                <a:latin typeface="Alexandria" pitchFamily="2" charset="-78"/>
                <a:cs typeface="Alexandria" pitchFamily="2" charset="-78"/>
              </a:rPr>
              <a:t>يتضح من هذا النص، </a:t>
            </a:r>
            <a:r>
              <a:rPr lang="ar-EG" sz="2000" dirty="0">
                <a:solidFill>
                  <a:schemeClr val="tx1"/>
                </a:solidFill>
                <a:latin typeface="Alexandria" pitchFamily="2" charset="-78"/>
                <a:cs typeface="Alexandria" pitchFamily="2" charset="-78"/>
              </a:rPr>
              <a:t>أن العقار بطبيعته هو كل شيء ثابت لا يمكن نقله دون تلف، أما المنقول بطبيعته فهو كل شيء يمكن نقله دون تلف. </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وقد يعتبر القانون بعض المنقولات عقارات بالتخصيص؛ وهذا هو ما نصت عليه المادة 82/2 مدنى بقولها "ومع ذلك يعتبر عقاراً بالتخصيص المنقول الذي يضعه في عقار يملكه، رصدا على خدمة هذا العقار أو استغلاله". </a:t>
            </a:r>
            <a:r>
              <a:rPr lang="ar-EG" sz="2000" b="1" dirty="0">
                <a:solidFill>
                  <a:schemeClr val="tx1"/>
                </a:solidFill>
                <a:latin typeface="Alexandria" pitchFamily="2" charset="-78"/>
                <a:cs typeface="Alexandria" pitchFamily="2" charset="-78"/>
              </a:rPr>
              <a:t>وسنعرض فيما يلي للعقار وأنواعه ثم نعرض للمنقول وأنواعه على النحو التالي:</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3951725"/>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dirty="0">
                <a:solidFill>
                  <a:srgbClr val="FF0000"/>
                </a:solidFill>
                <a:latin typeface="Alexandria" pitchFamily="2" charset="-78"/>
                <a:cs typeface="Alexandria" pitchFamily="2" charset="-78"/>
              </a:rPr>
              <a:t>أولاً: العقارات:</a:t>
            </a:r>
          </a:p>
          <a:p>
            <a:pPr marL="342900" indent="-342900" algn="just" rtl="1">
              <a:buFont typeface="Wingdings" pitchFamily="2" charset="2"/>
              <a:buChar char="§"/>
            </a:pPr>
            <a:r>
              <a:rPr lang="ar-EG" sz="2000" b="1" dirty="0">
                <a:solidFill>
                  <a:schemeClr val="tx1"/>
                </a:solidFill>
                <a:latin typeface="Alexandria" pitchFamily="2" charset="-78"/>
                <a:cs typeface="Alexandria" pitchFamily="2" charset="-78"/>
              </a:rPr>
              <a:t>العقار قد يكون العقار عقاراً بطبيعته، وقد يكون عقاراً بالتخصيص، وذلك كالتالي: </a:t>
            </a:r>
          </a:p>
          <a:p>
            <a:pPr algn="just" rtl="1"/>
            <a:r>
              <a:rPr lang="ar-EG" sz="2000" b="1" u="sng" dirty="0">
                <a:solidFill>
                  <a:schemeClr val="tx1"/>
                </a:solidFill>
                <a:latin typeface="Alexandria" pitchFamily="2" charset="-78"/>
                <a:cs typeface="Alexandria" pitchFamily="2" charset="-78"/>
              </a:rPr>
              <a:t>1- العقار بطبيعته:</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هو كل شيء له صفة الاستقرار في مكان معين، بحيث لا يمكن نقله منه، دون أن يتعرض للتلف، عند نقله من مكانه الأصلي. فإذا كان الشيء مما يمكن نقله من مكان لآخر دون أن يتعرض للتلف، فإنه لا يعد عقاراً بطبيعته مثال ذلك عربات النوم التي تقطر سيارات الركوب، حيث يمكن تحريكها دون تلف أو كسر ودون أن تتغير معالمها وكذلك المباني الخشبية المصممة بحيث تحتمل الحل وإعادة التركيب. والخيام المثبتة في الأرض كخيام البدو والجوالة والمصطفين والتي يمكن نقلها من مكانها دون تلف تعتبر من المنقولات لا من العقارات، أما المباني التي لا يمكن نقلها دون تلف فتعتبر عقاراً، ولو كانت معدة لمدة قصيرة مثل المعارض. </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9341464"/>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rtl="1">
              <a:buFont typeface="Wingdings" pitchFamily="2" charset="2"/>
              <a:buChar char="§"/>
            </a:pPr>
            <a:r>
              <a:rPr lang="ar-EG" sz="2000" b="1" u="sng" dirty="0">
                <a:solidFill>
                  <a:schemeClr val="tx1"/>
                </a:solidFill>
                <a:latin typeface="Alexandria" pitchFamily="2" charset="-78"/>
                <a:cs typeface="Alexandria" pitchFamily="2" charset="-78"/>
              </a:rPr>
              <a:t>ويمكن تقسيم العقارات بطبيعتها إلى ثلاثة أشياء:</a:t>
            </a:r>
          </a:p>
          <a:p>
            <a:pPr algn="just" rtl="1"/>
            <a:r>
              <a:rPr lang="ar-EG" sz="2000" b="1" u="sng" dirty="0">
                <a:solidFill>
                  <a:schemeClr val="tx1"/>
                </a:solidFill>
                <a:latin typeface="Alexandria" pitchFamily="2" charset="-78"/>
                <a:cs typeface="Alexandria" pitchFamily="2" charset="-78"/>
              </a:rPr>
              <a:t>1- الأراضي:</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تعتبر الأراضي بجميع أنواعها عقارات بطبيعتها، سواء أكانت أراضي، سو زراعية أم صحراوية أو معدة للبناء وسواء وجدت في المدن أو القرى، وبغض النظر عن قيمتها.</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وإذا كانت الأرض عقاراً، فإن ما يوجد في باطنها يعد عقاراً كذلك، حيث تعد المناجم والمحاجر عقارات بطبيعتها طالما أنها متصلة بالأرض اتصال قرار، ولكن ما يستخرج منها من معادن أو خامات أو أحجار يعتبر من المنقولات بمجرد فصله عنه.</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ولا تعد الكنوز أو الآثار المدفونة في باطن الأرض عقارات؛ حيث تحتفظ بصفتها كمنقولات، إذ أن هذه الأشياء لها ذاتية مستقلة، فهي لا تتصل بالأرض اتصال قرار، ومن ثم فهي تعتبر من المنقولات.</a:t>
            </a:r>
          </a:p>
          <a:p>
            <a:pPr marL="342900" indent="-342900" algn="just" rtl="1">
              <a:buFont typeface="Wingdings" pitchFamily="2" charset="2"/>
              <a:buChar char="§"/>
            </a:pPr>
            <a:endParaRPr lang="ar-EG" sz="2000" b="1" u="sng" dirty="0">
              <a:solidFill>
                <a:schemeClr val="tx1"/>
              </a:solidFill>
              <a:latin typeface="Alexandria" pitchFamily="2" charset="-78"/>
              <a:cs typeface="Alexandria" pitchFamily="2" charset="-78"/>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70604532"/>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u="sng" dirty="0">
                <a:solidFill>
                  <a:schemeClr val="tx1"/>
                </a:solidFill>
                <a:latin typeface="Alexandria" pitchFamily="2" charset="-78"/>
                <a:cs typeface="Alexandria" pitchFamily="2" charset="-78"/>
              </a:rPr>
              <a:t>2- المباني:</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تعتبر المباني أيا كان طبيعتها وأيا كان الغرض منها عقارات بطبيعتها إذا اتصلت بالأرض اتصال قرار، وهى تشمل دور السكن والمخازن والمصانع وأيضاً المنشآت الثابتة فوق الأرض أو تحتها كالخزانات والقناطر والجسور والانفاق والآبار وغيرها. وبصرف النظر عن طول مدة هذا الاستقرار، كالمباني التي تقام مدة المعرض ثم تزول بزواله، ويعتبر من  المبنى كافة الأجزاء المكونة له ولو كان في الإمكان فصلها، طالما أنها متصلة بهذا البناء، مثل الشبابيك والابواب والمصاعد.</a:t>
            </a:r>
          </a:p>
          <a:p>
            <a:pPr algn="just" rtl="1"/>
            <a:r>
              <a:rPr lang="ar-EG" sz="2000" b="1" u="sng" dirty="0">
                <a:solidFill>
                  <a:schemeClr val="tx1"/>
                </a:solidFill>
                <a:latin typeface="Alexandria" pitchFamily="2" charset="-78"/>
                <a:cs typeface="Alexandria" pitchFamily="2" charset="-78"/>
              </a:rPr>
              <a:t>٣- النباتات: </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يدخل في وصف العقار بطبيعته النباتات المتصلة بالأرض بحيث لا يجوز نقلها من مكانها دون تلف، فالأشجار والمزروعات المتصلة بالأرض والمحاصيل والثمار الموجودة على فروعها والمتصلة جذورها بالأرض تعتبر من العقارات. أما إذا انفصلت عنها مثل الأشجار بعد قطعها، والحاصلات والثمار بعد جنيها، فقدت صفتها كعقار وأصبحت منقولاً، بغض النظر عن الكيفية التي تم بها هذا الانفصال سواء كان بفعل الإنسان أو الطبيعة، كما إذا سقطت بفعل الرياح أو الهواء أو الزلازل. </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2939187"/>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ولا تعد عقاراً النباتات التي توضع في القصارى أو الأوعية حتى ولو وضعت هذه الأوعية في الأرض ودفنت فيها، طالما أنها ليست مثبته في الأرض.</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ولا يؤثر في ذلك، قصر مدة بقاء النباتات في الأرض، فهي عقار طال الزمن أو قصر، فلا يهم بعد ذلك صغر النبات أو كبره، أو الغرض من زراعته، أو شخص الزارع مالكاً كان للأرض ام منتفعاً أم محتكراً لها أم مستأجراً.</a:t>
            </a:r>
          </a:p>
          <a:p>
            <a:pPr algn="just" rtl="1"/>
            <a:r>
              <a:rPr lang="ar-EG" sz="2000" b="1" u="sng" dirty="0">
                <a:solidFill>
                  <a:schemeClr val="tx1"/>
                </a:solidFill>
                <a:latin typeface="Alexandria" pitchFamily="2" charset="-78"/>
                <a:cs typeface="Alexandria" pitchFamily="2" charset="-78"/>
              </a:rPr>
              <a:t>2- العقارات بالتخصيص: </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قد يكون الشيء منقولاً بطبيعته يرصده صاحبه لخدمة عقار مملوك له، عندئذ يسمى هذا المنقول عقارا بالتخصيص، ولقد عرفت الفقرة الثانية من نص المادة ۸۲ من القانون المدني العقار بالتخصيص بأنه "المنقول الذي يضعه صاحبه في عقار يملكه رصداً على خدمة هذا العقار واستغلاله". </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وبالتالي، فإن العقار بالتخصيص هو في الأصل منقول، يعتبره القانون بمثابة عقار، حيث يرصد لخدمة العقار واستغلاله. ومثال ذلك آلة زراعية يخصصها مالكها لخدمة أرض زراعية أو لخدمة مصنعه. </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0012"/>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rtl="1">
              <a:buFont typeface="Wingdings" pitchFamily="2" charset="2"/>
              <a:buChar char="§"/>
            </a:pPr>
            <a:r>
              <a:rPr lang="ar-EG" sz="2000" b="1" dirty="0">
                <a:solidFill>
                  <a:schemeClr val="tx1"/>
                </a:solidFill>
                <a:latin typeface="Alexandria" pitchFamily="2" charset="-78"/>
                <a:cs typeface="Alexandria" pitchFamily="2" charset="-78"/>
              </a:rPr>
              <a:t>شروط اعتبار المنقول عقاراً بالتخصيص:</a:t>
            </a:r>
          </a:p>
          <a:p>
            <a:pPr marL="342900" indent="-342900" algn="just" rtl="1">
              <a:buFont typeface="Wingdings" pitchFamily="2" charset="2"/>
              <a:buChar char="§"/>
            </a:pPr>
            <a:r>
              <a:rPr lang="ar-EG" sz="2000" b="1" dirty="0">
                <a:solidFill>
                  <a:schemeClr val="tx1"/>
                </a:solidFill>
                <a:latin typeface="Alexandria" pitchFamily="2" charset="-78"/>
                <a:cs typeface="Alexandria" pitchFamily="2" charset="-78"/>
              </a:rPr>
              <a:t>حتى يكتسب المنقول وصف العقار بالتخصيص يجب أن تتوافر له عدة شروط نجملها فيما يلي: </a:t>
            </a:r>
          </a:p>
          <a:p>
            <a:pPr algn="just" rtl="1"/>
            <a:r>
              <a:rPr lang="ar-EG" sz="2000" b="1" dirty="0">
                <a:solidFill>
                  <a:schemeClr val="tx1"/>
                </a:solidFill>
                <a:latin typeface="Alexandria" pitchFamily="2" charset="-78"/>
                <a:cs typeface="Alexandria" pitchFamily="2" charset="-78"/>
              </a:rPr>
              <a:t>1- اتحاد ملكية العقار والمنقول:</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يجب أن يكون المنقول والعقار مملوكين لشخص واحد، فلا يثبت وصف العقار بالتخصيص للدابة أو السيارة المخصصة لخدمة الأرض أو المصنع، طالما أنها مملوكة لمستأجر هذه الأرض أو المصنع، وليست لمالك هذا أو ذاك. وكذلك لا يكسب وصف العقار بالتخصيص المنقولات التي يضعها مالك العقار فيه إذا كانت مملوكة للغير. فإذا استأجر مالك العقار محراثاً ليرصده لخدمة عقاره، فإن ذلك المحراث لا يكسب وصف العقار بالتخصيص لانتفاء شرط اتحاد المالك.</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والحكمة من ذلك، أن المشرع اراد باعتبار بعض المنقولات عقارات بالتخصيص أن تلحق هذه المنقولات بالعقارات عند التنفيذ على العقار أو التصرف فيه، ولا يتأتى ذلك إلا إذا كان مالك العقار هو مالك المنقول المخصص لخدمته أو استغلاله.</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234497"/>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dirty="0">
                <a:solidFill>
                  <a:schemeClr val="tx1"/>
                </a:solidFill>
                <a:latin typeface="Alexandria" pitchFamily="2" charset="-78"/>
                <a:cs typeface="Alexandria" pitchFamily="2" charset="-78"/>
              </a:rPr>
              <a:t>2- تخصيص المنقول لخدمة العقار واستغلاله:</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لا يكفى، لاعتبار المنقول عقارا بالتخصيص، اتحاد مالك العقار والمنقول، وإنما يشترط بالإضافة إلى ذلك أن يكون المنقول مخصصاً لخدمة العقار أو استغلاله . ويتفرع عن هذا الشرط ما يأتي:</a:t>
            </a:r>
          </a:p>
          <a:p>
            <a:pPr algn="just" rtl="1"/>
            <a:r>
              <a:rPr lang="ar-EG" sz="2000" b="1" u="sng" dirty="0">
                <a:solidFill>
                  <a:schemeClr val="tx1"/>
                </a:solidFill>
                <a:latin typeface="Alexandria" pitchFamily="2" charset="-78"/>
                <a:cs typeface="Alexandria" pitchFamily="2" charset="-78"/>
              </a:rPr>
              <a:t>أ- أن يكون التخصيص بواسطة مالك العقار:</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يجب أن يتم التخصيص بإرادة المالك، ويفترض ذلك أن إرادة المالك هي التي اتجهت إلى ربط المنقول بالعقار. فإذا ما تصورنا أن شخصاً استأجر من آخر أرضاً زراعية ثم أستأجر منه من بعد دابة وخصصها لخدمة الأرض المذكورة، فإنها لا تعتبر عقاراً بالتخصيص، رغم وحدة المالك، لصدور التخصيص من المستأجر وليس من المالك.</a:t>
            </a:r>
          </a:p>
          <a:p>
            <a:pPr algn="just" rtl="1"/>
            <a:r>
              <a:rPr lang="ar-EG" sz="2000" b="1" dirty="0">
                <a:solidFill>
                  <a:schemeClr val="tx1"/>
                </a:solidFill>
                <a:latin typeface="Alexandria" pitchFamily="2" charset="-78"/>
                <a:cs typeface="Alexandria" pitchFamily="2" charset="-78"/>
              </a:rPr>
              <a:t>ب - أن يكون المنقول مخصصاً لخدمة العقار أو استغلاله لا لتحقيق مصالح المالك الشخصية </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يجب أن يكون المنقول مخصصاً لخدمة العقار أو استغلاله، فإذا كان الأمر يتعلق بمنقول مخصص لخدمة صاحب العقار شخصياً، فإنه لا يعتبر عقاراً بالتخصيص، وتطبيقاً لذلك، لا يعتبر الأثاث الذي يضعه مالك العقار لاستعماله الشخصي عقاراً بالتخصيص، فالأثاث تم وضعه لخدمة مصالح المالك الشخصية واستعماله لا لخدمة العقار واستغلاله. أما إذا اعد المالك البناء لكي يكون فندقاً، فإن المنقولات "الأثاث" التي توضع فيه تحقق خدمة العقار ذاته واستغلاله، وتصبح بالتالي عقارات بالتخصيص.</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10668384"/>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dirty="0">
                <a:solidFill>
                  <a:srgbClr val="FF0000"/>
                </a:solidFill>
                <a:latin typeface="Alexandria" pitchFamily="2" charset="-78"/>
                <a:cs typeface="Alexandria" pitchFamily="2" charset="-78"/>
              </a:rPr>
              <a:t>ثانياً: المنقولات:</a:t>
            </a:r>
          </a:p>
          <a:p>
            <a:pPr algn="just" rtl="1"/>
            <a:r>
              <a:rPr lang="ar-EG" sz="2000" b="1" dirty="0">
                <a:solidFill>
                  <a:schemeClr val="tx1"/>
                </a:solidFill>
                <a:latin typeface="Alexandria" pitchFamily="2" charset="-78"/>
                <a:cs typeface="Alexandria" pitchFamily="2" charset="-78"/>
              </a:rPr>
              <a:t>تنقسم المنقولات إلى منقولات بطبيعتها ومنقولات بحسب المآل: </a:t>
            </a:r>
          </a:p>
          <a:p>
            <a:pPr algn="just" rtl="1"/>
            <a:r>
              <a:rPr lang="ar-EG" sz="2000" b="1" dirty="0">
                <a:solidFill>
                  <a:schemeClr val="tx1"/>
                </a:solidFill>
                <a:latin typeface="Alexandria" pitchFamily="2" charset="-78"/>
                <a:cs typeface="Alexandria" pitchFamily="2" charset="-78"/>
              </a:rPr>
              <a:t>أولاً: المنقول بطبيعته: </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هو كل شيء مستقر ويمكن نقله من مكانه دون أن يصيبه تلف. مثل الحيوانات والسيارات والسفن والطائرات، وكذلك الكتب والبضائع، ويعد من المنقولات أيضاً، الأشياء المعنوية مثل المصنفات والمأكولات والاختراعات والعلامات التجارية. </a:t>
            </a:r>
          </a:p>
          <a:p>
            <a:pPr algn="just" rtl="1"/>
            <a:r>
              <a:rPr lang="ar-EG" sz="2000" b="1" dirty="0">
                <a:solidFill>
                  <a:schemeClr val="tx1"/>
                </a:solidFill>
                <a:latin typeface="Alexandria" pitchFamily="2" charset="-78"/>
                <a:cs typeface="Alexandria" pitchFamily="2" charset="-78"/>
              </a:rPr>
              <a:t>ثانياً: المنقول بحسب المآل:</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المنقولات بحسب المآل هي أشياء بحسب طبيعتها العقارات ولكنها ستفقد صفتها كعقار في وقت قريب بمجرد انفصاله عن الأرض وستصبح من المنقولات بحسب ما سيؤول إليه. </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مثال ذلك الأشجار المعدة للقطع والمباني المعدة للهدم، والمحصولات الزراعية المعدة للحصاد. فبالرغم من أن هذه الأشياء تعتبر من العقارات إلا أنها ستتحول إلى منقولات بحسب المآل.</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73730118"/>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dirty="0">
                <a:solidFill>
                  <a:schemeClr val="tx1"/>
                </a:solidFill>
                <a:latin typeface="Alexandria" pitchFamily="2" charset="-78"/>
                <a:cs typeface="Alexandria" pitchFamily="2" charset="-78"/>
              </a:rPr>
              <a:t>** شروط المنقول بحسب المآل:</a:t>
            </a:r>
          </a:p>
          <a:p>
            <a:pPr algn="just" rtl="1"/>
            <a:r>
              <a:rPr lang="ar-EG" sz="2000" b="1" dirty="0">
                <a:solidFill>
                  <a:schemeClr val="tx1"/>
                </a:solidFill>
                <a:latin typeface="Alexandria" pitchFamily="2" charset="-78"/>
                <a:cs typeface="Alexandria" pitchFamily="2" charset="-78"/>
              </a:rPr>
              <a:t>يلزم شرطان لاعتبار العقار بمثابة منقول بحسب المآل:</a:t>
            </a:r>
          </a:p>
          <a:p>
            <a:pPr algn="just" rtl="1"/>
            <a:r>
              <a:rPr lang="ar-EG" sz="2000" b="1" u="sng" dirty="0">
                <a:solidFill>
                  <a:schemeClr val="tx1"/>
                </a:solidFill>
                <a:latin typeface="Alexandria" pitchFamily="2" charset="-78"/>
                <a:cs typeface="Alexandria" pitchFamily="2" charset="-78"/>
              </a:rPr>
              <a:t>1- أن تتجه إرادة المتعاقدين إلى اعتبار الشيء منقولاً بحسب المآل، </a:t>
            </a:r>
            <a:r>
              <a:rPr lang="ar-EG" sz="2000" dirty="0">
                <a:solidFill>
                  <a:schemeClr val="tx1"/>
                </a:solidFill>
                <a:latin typeface="Alexandria" pitchFamily="2" charset="-78"/>
                <a:cs typeface="Alexandria" pitchFamily="2" charset="-78"/>
              </a:rPr>
              <a:t>فلا تكفى النية أو الرغبة أو الإرادة غير الواضحة، حيث يلزم أن يكون القصد الحقيقي هو فصل الشيء عن الأرض، فمثلاً من يبيع لشخص بناء مع الاحتفاظ بملكية الأرض، فإن ذلك لا يعنى أن هذا المنزل سيتحول إلى أنقاض، فقد يكون الغرض من ذلك هو فصل ملكية الرقبة عن ملكية المنفعة، ولكن يعتبر المنزل في المثال السابق منقولا بحسب المآل، إذا كان الاتفاق واضحاً في أن شراء المنزل لهدمه والحصول على انقاضه.</a:t>
            </a:r>
          </a:p>
          <a:p>
            <a:pPr algn="just" rtl="1"/>
            <a:r>
              <a:rPr lang="ar-EG" sz="2000" b="1" u="sng" dirty="0">
                <a:solidFill>
                  <a:schemeClr val="tx1"/>
                </a:solidFill>
                <a:latin typeface="Alexandria" pitchFamily="2" charset="-78"/>
                <a:cs typeface="Alexandria" pitchFamily="2" charset="-78"/>
              </a:rPr>
              <a:t>2- أن يكون انفصال الشيء عن الأرض أمر محقق الوقوع في وقت قريب ، </a:t>
            </a:r>
            <a:r>
              <a:rPr lang="ar-EG" sz="2000" dirty="0">
                <a:solidFill>
                  <a:schemeClr val="tx1"/>
                </a:solidFill>
                <a:latin typeface="Alexandria" pitchFamily="2" charset="-78"/>
                <a:cs typeface="Alexandria" pitchFamily="2" charset="-78"/>
              </a:rPr>
              <a:t>فمثلا من يبيع أنقاض منزل للعثور على منزل آخر أو على أن يتم التسليم بعد بناء مسكن آخر في ظرف خمس سنوات، ففي مثل هذه الحالة لا يعتبر المنزل منقولاً بحسب المآل، وقرب الوقت أو بعده مسألة تقديرية متروكة لقاضى الموضوع يحسمها بحسب ظروف الواقع.</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14777887"/>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dirty="0">
                <a:solidFill>
                  <a:srgbClr val="FF0000"/>
                </a:solidFill>
                <a:latin typeface="Alexandria" pitchFamily="2" charset="-78"/>
                <a:cs typeface="Alexandria" pitchFamily="2" charset="-78"/>
              </a:rPr>
              <a:t>ثالثاً: أهمية تقسيم الاشياء إلى عقارات ومنقولات:</a:t>
            </a:r>
          </a:p>
          <a:p>
            <a:pPr marL="342900" indent="-342900" algn="just" rtl="1">
              <a:buFont typeface="Wingdings" pitchFamily="2" charset="2"/>
              <a:buChar char="§"/>
            </a:pPr>
            <a:r>
              <a:rPr lang="ar-EG" sz="2000" b="1" dirty="0">
                <a:solidFill>
                  <a:schemeClr val="tx1"/>
                </a:solidFill>
                <a:latin typeface="Alexandria" pitchFamily="2" charset="-78"/>
                <a:cs typeface="Alexandria" pitchFamily="2" charset="-78"/>
              </a:rPr>
              <a:t>هناك مجموعة من النتائج تترتب على تقسيم الاشياء إلى عقارات ومنقولات، نذكر منها على سبيل المثال:</a:t>
            </a:r>
          </a:p>
          <a:p>
            <a:pPr algn="just" rtl="1"/>
            <a:r>
              <a:rPr lang="ar-EG" sz="2000" dirty="0">
                <a:solidFill>
                  <a:schemeClr val="tx1"/>
                </a:solidFill>
                <a:latin typeface="Alexandria" pitchFamily="2" charset="-78"/>
                <a:cs typeface="Alexandria" pitchFamily="2" charset="-78"/>
              </a:rPr>
              <a:t>1- إن بعض الحقوق العينية لا ترد إلا على العقارات، كالرهن الرسمي، وحق الاختصاص، وحق الارتفاق وحق السكني، هذه الحقوق لا يمكن أن ترد على المنقول.</a:t>
            </a:r>
          </a:p>
          <a:p>
            <a:pPr algn="just" rtl="1"/>
            <a:r>
              <a:rPr lang="ar-EG" sz="2000" dirty="0">
                <a:solidFill>
                  <a:schemeClr val="tx1"/>
                </a:solidFill>
                <a:latin typeface="Alexandria" pitchFamily="2" charset="-78"/>
                <a:cs typeface="Alexandria" pitchFamily="2" charset="-78"/>
              </a:rPr>
              <a:t>2- تنتقل ملكية المنقول المعين بذاته بالعقد وملكية المعين بنوعه بالإفراز، أما ملكية العقار فلا تنتقل إلا إذا تم شهرها عن طريق التسجيل</a:t>
            </a:r>
          </a:p>
          <a:p>
            <a:pPr algn="just" rtl="1"/>
            <a:r>
              <a:rPr lang="ar-EG" sz="2000" dirty="0">
                <a:solidFill>
                  <a:schemeClr val="tx1"/>
                </a:solidFill>
                <a:latin typeface="Alexandria" pitchFamily="2" charset="-78"/>
                <a:cs typeface="Alexandria" pitchFamily="2" charset="-78"/>
              </a:rPr>
              <a:t>3- الشفعة ترد على عقار دون منقول، وهي رخصة تجيز للشريك أو الجار الحلول محل مشتري العقار.</a:t>
            </a:r>
          </a:p>
          <a:p>
            <a:pPr algn="just" rtl="1"/>
            <a:r>
              <a:rPr lang="ar-EG" sz="2000" dirty="0">
                <a:solidFill>
                  <a:schemeClr val="tx1"/>
                </a:solidFill>
                <a:latin typeface="Alexandria" pitchFamily="2" charset="-78"/>
                <a:cs typeface="Alexandria" pitchFamily="2" charset="-78"/>
              </a:rPr>
              <a:t>4- قاعدة الحيازة في المنقول سند الملكية، قاعدة خاصة باكتساب المنقولات، أما العقارات فتكتسب بالتقادم التي تتحدد بحسب الأصل بخمسة عشر عاماً. </a:t>
            </a:r>
          </a:p>
          <a:p>
            <a:pPr algn="just" rtl="1"/>
            <a:r>
              <a:rPr lang="ar-EG" sz="2000" dirty="0">
                <a:solidFill>
                  <a:schemeClr val="tx1"/>
                </a:solidFill>
                <a:latin typeface="Alexandria" pitchFamily="2" charset="-78"/>
                <a:cs typeface="Alexandria" pitchFamily="2" charset="-78"/>
              </a:rPr>
              <a:t>5- يكون النظر في الدعاوى العقارية من اختصاص المحكمة التي يوجد في دائرتها العقار، بينما في المنقول يكون الاختصاص للمحكمة الواقع في دائرتها موطن المدعى عليه؛ لأنه من الصعب تحديد موقع ثابت للمنقول.</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1- محل الحق:</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800341"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66277884"/>
      </p:ext>
    </p:extLst>
  </p:cSld>
  <p:clrMapOvr>
    <a:masterClrMapping/>
  </p:clrMapOvr>
  <mc:AlternateContent xmlns:mc="http://schemas.openxmlformats.org/markup-compatibility/2006">
    <mc:Choice xmlns:p14="http://schemas.microsoft.com/office/powerpoint/2010/main" Requires="p14">
      <p:transition p14:dur="10" advTm="185729"/>
    </mc:Choice>
    <mc:Fallback>
      <p:transition advTm="18572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flipV="1">
            <a:off x="1190600" y="404664"/>
            <a:ext cx="879561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1155868"/>
            <a:ext cx="4128422" cy="529010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2" y="1515979"/>
            <a:ext cx="12011569" cy="47163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rtl="1">
              <a:buFont typeface="Wingdings" pitchFamily="2" charset="2"/>
              <a:buChar char="§"/>
            </a:pPr>
            <a:r>
              <a:rPr lang="ar-EG" sz="2000" b="1" dirty="0">
                <a:solidFill>
                  <a:schemeClr val="tx1"/>
                </a:solidFill>
                <a:latin typeface="Alexandria" pitchFamily="2" charset="-78"/>
                <a:cs typeface="Alexandria" pitchFamily="2" charset="-78"/>
              </a:rPr>
              <a:t>الحماية القانونية للحق تختلف باختلاف طبيعة الحق المقصود بالحماية، فإن وقع الإعتداء على حق يمس مصلحة الجماعة، كانت وسيلة الحماية هى الدعوى الجنائية، وإن كان الإعتداء على حق خاص من الحقوق المالية، فإن وسيلة الحماية القانونية هى الدعوى المدنية، وفيما يلي بيان تفصيل ذلك على النحو التالي</a:t>
            </a:r>
            <a:r>
              <a:rPr lang="ar-EG" sz="2000" b="1" dirty="0">
                <a:solidFill>
                  <a:schemeClr val="tx1"/>
                </a:solidFill>
                <a:effectLst>
                  <a:outerShdw blurRad="38100" dist="38100" dir="2700000" algn="tl">
                    <a:srgbClr val="000000">
                      <a:alpha val="43137"/>
                    </a:srgbClr>
                  </a:outerShdw>
                </a:effectLst>
                <a:latin typeface="Alexandria" pitchFamily="2" charset="-78"/>
                <a:cs typeface="Alexandria" pitchFamily="2" charset="-78"/>
              </a:rPr>
              <a:t>: </a:t>
            </a:r>
          </a:p>
          <a:p>
            <a:pPr algn="just" rtl="1"/>
            <a:r>
              <a:rPr lang="ar-EG" sz="2000" b="1" dirty="0">
                <a:solidFill>
                  <a:srgbClr val="FF0000"/>
                </a:solidFill>
                <a:effectLst>
                  <a:outerShdw blurRad="38100" dist="38100" dir="2700000" algn="tl">
                    <a:srgbClr val="000000">
                      <a:alpha val="43137"/>
                    </a:srgbClr>
                  </a:outerShdw>
                </a:effectLst>
                <a:latin typeface="Alexandria" pitchFamily="2" charset="-78"/>
                <a:cs typeface="Alexandria" pitchFamily="2" charset="-78"/>
              </a:rPr>
              <a:t>أولاً:  </a:t>
            </a:r>
            <a:r>
              <a:rPr lang="ar-EG" sz="2000" b="1" dirty="0">
                <a:solidFill>
                  <a:srgbClr val="FF0000"/>
                </a:solidFill>
                <a:latin typeface="Alexandria" pitchFamily="2" charset="-78"/>
                <a:cs typeface="Alexandria" pitchFamily="2" charset="-78"/>
              </a:rPr>
              <a:t>الحماية الجنائية للحق:</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إذا وقع اعتداء على حق ما يتصل بأمن أو مصلحة الجماعة فإن الإعتداء لايعتبر واقعاً على صاحب الحق وحده، بل على الجماعة نفسها. وتبعاً لذلك، إذا وقع إعتداء على حق من الحقوق اللصيقة بالشخصية، التي تتصل بالكيان المادي للإنسان بما في ذلك حق الإنسان في الحياة وحقه في سلامة جسمه، فإن ذلك يتصل بمصلحة المجتمع، وبالنظام العام فيه، وبالتالي تصبح وسيلة الحماية القانونية هى الدعوى الجنائية( العمومية) وتصبح مسئولية المعتدي مسئولية جنائية، ويقتصر حق رفع الدعوى على النيابة العامة بوصفها ممثلة للمجتمع فى الدعوى الجنائية.</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4459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69642" y="-82992"/>
            <a:ext cx="2305141" cy="1076343"/>
          </a:xfrm>
          <a:prstGeom prst="rect">
            <a:avLst/>
          </a:prstGeom>
        </p:spPr>
      </p:pic>
      <p:sp>
        <p:nvSpPr>
          <p:cNvPr id="3" name="Rectangle 2"/>
          <p:cNvSpPr/>
          <p:nvPr/>
        </p:nvSpPr>
        <p:spPr>
          <a:xfrm>
            <a:off x="1397074" y="523758"/>
            <a:ext cx="8382662" cy="461665"/>
          </a:xfrm>
          <a:prstGeom prst="rect">
            <a:avLst/>
          </a:prstGeom>
        </p:spPr>
        <p:txBody>
          <a:bodyPr wrap="square">
            <a:spAutoFit/>
          </a:bodyPr>
          <a:lstStyle/>
          <a:p>
            <a:pPr algn="ctr"/>
            <a:r>
              <a:rPr lang="ar-EG" sz="2400" b="1" dirty="0">
                <a:solidFill>
                  <a:srgbClr val="00B0F0"/>
                </a:solidFill>
                <a:latin typeface="Alexandria" pitchFamily="2" charset="-78"/>
                <a:cs typeface="Alexandria" pitchFamily="2" charset="-78"/>
              </a:rPr>
              <a:t>2- وسائل حماية الحق:</a:t>
            </a:r>
          </a:p>
        </p:txBody>
      </p:sp>
      <p:sp>
        <p:nvSpPr>
          <p:cNvPr id="9" name="Rectangle 8">
            <a:extLst>
              <a:ext uri="{FF2B5EF4-FFF2-40B4-BE49-F238E27FC236}">
                <a16:creationId xmlns:a16="http://schemas.microsoft.com/office/drawing/2014/main" id="{3985EAE6-BFA6-766D-A032-077E4DCB399E}"/>
              </a:ext>
            </a:extLst>
          </p:cNvPr>
          <p:cNvSpPr/>
          <p:nvPr/>
        </p:nvSpPr>
        <p:spPr>
          <a:xfrm>
            <a:off x="0" y="57926"/>
            <a:ext cx="1397074"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89214820"/>
      </p:ext>
    </p:extLst>
  </p:cSld>
  <p:clrMapOvr>
    <a:masterClrMapping/>
  </p:clrMapOvr>
  <mc:AlternateContent xmlns:mc="http://schemas.openxmlformats.org/markup-compatibility/2006" xmlns:p14="http://schemas.microsoft.com/office/powerpoint/2010/main">
    <mc:Choice Requires="p14">
      <p:transition spd="slow" p14:dur="2000" advTm="151080"/>
    </mc:Choice>
    <mc:Fallback xmlns="">
      <p:transition spd="slow" advTm="15108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flipV="1">
            <a:off x="1190600" y="404664"/>
            <a:ext cx="879561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1155868"/>
            <a:ext cx="4128422" cy="529010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2" y="1515979"/>
            <a:ext cx="12011569" cy="47163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dirty="0">
                <a:solidFill>
                  <a:srgbClr val="FF0000"/>
                </a:solidFill>
                <a:effectLst>
                  <a:outerShdw blurRad="38100" dist="38100" dir="2700000" algn="tl">
                    <a:srgbClr val="000000">
                      <a:alpha val="43137"/>
                    </a:srgbClr>
                  </a:outerShdw>
                </a:effectLst>
                <a:latin typeface="Alexandria" pitchFamily="2" charset="-78"/>
                <a:cs typeface="Alexandria" pitchFamily="2" charset="-78"/>
              </a:rPr>
              <a:t>ثانياً:  </a:t>
            </a:r>
            <a:r>
              <a:rPr lang="ar-EG" sz="2000" b="1" dirty="0">
                <a:solidFill>
                  <a:srgbClr val="FF0000"/>
                </a:solidFill>
                <a:latin typeface="Alexandria" pitchFamily="2" charset="-78"/>
                <a:cs typeface="Alexandria" pitchFamily="2" charset="-78"/>
              </a:rPr>
              <a:t>الحماية المدنية للحق:</a:t>
            </a:r>
          </a:p>
          <a:p>
            <a:pPr marL="342900" indent="-342900" algn="just" rtl="1">
              <a:buFont typeface="Wingdings" pitchFamily="2" charset="2"/>
              <a:buChar char="§"/>
            </a:pPr>
            <a:r>
              <a:rPr lang="ar-EG" sz="2000" b="1" dirty="0">
                <a:solidFill>
                  <a:schemeClr val="tx1"/>
                </a:solidFill>
                <a:latin typeface="Alexandria" pitchFamily="2" charset="-78"/>
                <a:cs typeface="Alexandria" pitchFamily="2" charset="-78"/>
              </a:rPr>
              <a:t>تختلف وسيلة القانون لحماية الحقوق الخاصة من الإعتداء بإختلاف نوع الحق المعتدى عليه</a:t>
            </a:r>
            <a:r>
              <a:rPr lang="ar-EG" sz="2000" dirty="0">
                <a:solidFill>
                  <a:schemeClr val="tx1"/>
                </a:solidFill>
                <a:latin typeface="Alexandria" pitchFamily="2" charset="-78"/>
                <a:cs typeface="Alexandria" pitchFamily="2" charset="-78"/>
              </a:rPr>
              <a:t>، </a:t>
            </a:r>
            <a:r>
              <a:rPr lang="ar-EG" sz="2000" b="1" u="sng" dirty="0">
                <a:solidFill>
                  <a:schemeClr val="tx1"/>
                </a:solidFill>
                <a:latin typeface="Alexandria" pitchFamily="2" charset="-78"/>
                <a:cs typeface="Alexandria" pitchFamily="2" charset="-78"/>
              </a:rPr>
              <a:t>وذلك على النحو التالي:</a:t>
            </a:r>
          </a:p>
          <a:p>
            <a:pPr algn="just" rtl="1"/>
            <a:r>
              <a:rPr lang="ar-EG" sz="2000" b="1" u="sng" dirty="0">
                <a:solidFill>
                  <a:schemeClr val="tx1"/>
                </a:solidFill>
                <a:latin typeface="Alexandria" pitchFamily="2" charset="-78"/>
                <a:cs typeface="Alexandria" pitchFamily="2" charset="-78"/>
              </a:rPr>
              <a:t>1- في حالة الإعتداء على حق من الحقوق اللصيقة بالشخصية: </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الحقوق اللصيقة بالشخصية هي الحقوق التي تتصل بالإنسان وتهدف إلى المحافظة على كيانه المادي ( حياته وسلامة جسمه) وكيانه المعنوي( اسمه، وسمعته وشرفه وحقه في مباشرة حرياته).</a:t>
            </a:r>
          </a:p>
          <a:p>
            <a:pPr marL="342900" indent="-342900" algn="just" rtl="1">
              <a:buFont typeface="Wingdings" pitchFamily="2" charset="2"/>
              <a:buChar char="§"/>
            </a:pPr>
            <a:r>
              <a:rPr lang="ar-EG" sz="2000" dirty="0">
                <a:solidFill>
                  <a:schemeClr val="tx1"/>
                </a:solidFill>
                <a:latin typeface="Alexandria" pitchFamily="2" charset="-78"/>
                <a:cs typeface="Alexandria" pitchFamily="2" charset="-78"/>
              </a:rPr>
              <a:t>والاعتداء على أي حق من هذه الحقوق يتولد عنه فضلاً عن الدعوى الجنائية حق المعتدى عليه أو ورثته في رفع الدعوى المدنية بالتعويض عن الضرر وبوقف الإعتداء. ومن ثم فإن وقف الإعتداء والتعويض عن الضرر هما وسيلتان للحماية القانونية للحقوق العامة والحقوق اللصيقة بالشخصية.</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4459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69642" y="-82992"/>
            <a:ext cx="2305141" cy="1076343"/>
          </a:xfrm>
          <a:prstGeom prst="rect">
            <a:avLst/>
          </a:prstGeom>
        </p:spPr>
      </p:pic>
      <p:sp>
        <p:nvSpPr>
          <p:cNvPr id="3" name="Rectangle 2"/>
          <p:cNvSpPr/>
          <p:nvPr/>
        </p:nvSpPr>
        <p:spPr>
          <a:xfrm>
            <a:off x="1397074" y="523758"/>
            <a:ext cx="8382662" cy="461665"/>
          </a:xfrm>
          <a:prstGeom prst="rect">
            <a:avLst/>
          </a:prstGeom>
        </p:spPr>
        <p:txBody>
          <a:bodyPr wrap="square">
            <a:spAutoFit/>
          </a:bodyPr>
          <a:lstStyle/>
          <a:p>
            <a:pPr algn="ctr"/>
            <a:r>
              <a:rPr lang="ar-EG" sz="2400" b="1" dirty="0">
                <a:solidFill>
                  <a:srgbClr val="00B0F0"/>
                </a:solidFill>
                <a:latin typeface="Alexandria" pitchFamily="2" charset="-78"/>
                <a:cs typeface="Alexandria" pitchFamily="2" charset="-78"/>
              </a:rPr>
              <a:t>2- وسائل حماية الحق:</a:t>
            </a:r>
          </a:p>
        </p:txBody>
      </p:sp>
      <p:sp>
        <p:nvSpPr>
          <p:cNvPr id="9" name="Rectangle 8">
            <a:extLst>
              <a:ext uri="{FF2B5EF4-FFF2-40B4-BE49-F238E27FC236}">
                <a16:creationId xmlns:a16="http://schemas.microsoft.com/office/drawing/2014/main" id="{3985EAE6-BFA6-766D-A032-077E4DCB399E}"/>
              </a:ext>
            </a:extLst>
          </p:cNvPr>
          <p:cNvSpPr/>
          <p:nvPr/>
        </p:nvSpPr>
        <p:spPr>
          <a:xfrm>
            <a:off x="0" y="57926"/>
            <a:ext cx="1397074"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79403514"/>
      </p:ext>
    </p:extLst>
  </p:cSld>
  <p:clrMapOvr>
    <a:masterClrMapping/>
  </p:clrMapOvr>
  <mc:AlternateContent xmlns:mc="http://schemas.openxmlformats.org/markup-compatibility/2006">
    <mc:Choice xmlns:p14="http://schemas.microsoft.com/office/powerpoint/2010/main" Requires="p14">
      <p:transition spd="slow" p14:dur="2000" advTm="151080"/>
    </mc:Choice>
    <mc:Fallback>
      <p:transition spd="slow" advTm="15108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flipV="1">
            <a:off x="1190600" y="404664"/>
            <a:ext cx="879561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1155868"/>
            <a:ext cx="4128422" cy="529010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2" y="1515979"/>
            <a:ext cx="12011569" cy="47163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2000" b="1" u="sng" dirty="0">
                <a:solidFill>
                  <a:srgbClr val="000000"/>
                </a:solidFill>
                <a:latin typeface="Alexandria" pitchFamily="2" charset="-78"/>
                <a:cs typeface="Alexandria" pitchFamily="2" charset="-78"/>
              </a:rPr>
              <a:t>2- في حالة الإعتداء على حق من الحقوق المالية:</a:t>
            </a:r>
          </a:p>
          <a:p>
            <a:pPr marL="342900" indent="-342900" algn="just" rtl="1">
              <a:buFont typeface="Wingdings" pitchFamily="2" charset="2"/>
              <a:buChar char="§"/>
            </a:pPr>
            <a:r>
              <a:rPr lang="ar-EG" sz="2000" dirty="0">
                <a:solidFill>
                  <a:srgbClr val="000000"/>
                </a:solidFill>
                <a:latin typeface="Alexandria" pitchFamily="2" charset="-78"/>
                <a:cs typeface="Alexandria" pitchFamily="2" charset="-78"/>
              </a:rPr>
              <a:t>الحقوق المالية قد تكون حقوق عينية أو حقوق شخصية. </a:t>
            </a:r>
            <a:r>
              <a:rPr lang="ar-EG" sz="2000" b="1" u="sng" dirty="0">
                <a:solidFill>
                  <a:srgbClr val="000000"/>
                </a:solidFill>
                <a:effectLst>
                  <a:outerShdw blurRad="38100" dist="38100" dir="2700000" algn="tl">
                    <a:srgbClr val="000000">
                      <a:alpha val="43137"/>
                    </a:srgbClr>
                  </a:outerShdw>
                </a:effectLst>
                <a:latin typeface="Alexandria" pitchFamily="2" charset="-78"/>
                <a:cs typeface="Alexandria" pitchFamily="2" charset="-78"/>
              </a:rPr>
              <a:t>فبالنسبة للحقوق العينية، </a:t>
            </a:r>
            <a:r>
              <a:rPr lang="ar-EG" sz="2000" dirty="0">
                <a:solidFill>
                  <a:srgbClr val="000000"/>
                </a:solidFill>
                <a:latin typeface="Alexandria" pitchFamily="2" charset="-78"/>
                <a:cs typeface="Alexandria" pitchFamily="2" charset="-78"/>
              </a:rPr>
              <a:t>فوسيلة الحماية هى الدعوى العينية بما في ذلك دعاوى الحيازة( دعوى استرداد الحيازة، ودعوى منع التعرض، ودعوى وقف الأعمال الجديدة) إذا تعلق الأمر بمجرد الحيازة، أي وضع اليد على ملك الغير بنية تملكه بشروط وإجراءات رسمها القانون.</a:t>
            </a:r>
          </a:p>
          <a:p>
            <a:pPr marL="342900" indent="-342900" algn="just" rtl="1">
              <a:buFont typeface="Wingdings" pitchFamily="2" charset="2"/>
              <a:buChar char="§"/>
            </a:pPr>
            <a:r>
              <a:rPr lang="ar-EG" sz="2000" b="1" u="sng" dirty="0">
                <a:solidFill>
                  <a:srgbClr val="000000"/>
                </a:solidFill>
                <a:effectLst>
                  <a:outerShdw blurRad="38100" dist="38100" dir="2700000" algn="tl">
                    <a:srgbClr val="000000">
                      <a:alpha val="43137"/>
                    </a:srgbClr>
                  </a:outerShdw>
                </a:effectLst>
                <a:latin typeface="Alexandria" pitchFamily="2" charset="-78"/>
                <a:cs typeface="Alexandria" pitchFamily="2" charset="-78"/>
              </a:rPr>
              <a:t>أما بالنسبة للحقوق الشخصية، </a:t>
            </a:r>
            <a:r>
              <a:rPr lang="ar-EG" sz="2000" dirty="0">
                <a:solidFill>
                  <a:srgbClr val="000000"/>
                </a:solidFill>
                <a:latin typeface="Alexandria" pitchFamily="2" charset="-78"/>
                <a:cs typeface="Alexandria" pitchFamily="2" charset="-78"/>
              </a:rPr>
              <a:t>وهي رابطة بين شخصين أو أكثر تخول لأحدهما وهو الدائن مطالبة الآخر وهو المدين، بالقيم بعمل أو بالإمتناع عن عمل أو بإعطاء شئ. وبذلك فإن وسائل حماية الدائن في مواجهة المدين المتخلف عن الوفاء بالتزامته متعددة، فقد تكون في البداية التنفيذ العيني أو التنفيذ بمقابل «التعويض» وذلك عما أصابه من ضرر يشمل الخسارة المتحققة والكسب الفائت.</a:t>
            </a:r>
            <a:endParaRPr lang="ar-EG" sz="2000" b="1" u="sng" dirty="0">
              <a:solidFill>
                <a:srgbClr val="000000"/>
              </a:solidFill>
              <a:effectLst>
                <a:outerShdw blurRad="38100" dist="38100" dir="2700000" algn="tl">
                  <a:srgbClr val="000000">
                    <a:alpha val="43137"/>
                  </a:srgbClr>
                </a:outerShdw>
              </a:effectLst>
              <a:latin typeface="Alexandria" pitchFamily="2" charset="-78"/>
              <a:cs typeface="Alexandria"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4459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69642" y="-82992"/>
            <a:ext cx="2305141" cy="1076343"/>
          </a:xfrm>
          <a:prstGeom prst="rect">
            <a:avLst/>
          </a:prstGeom>
        </p:spPr>
      </p:pic>
      <p:sp>
        <p:nvSpPr>
          <p:cNvPr id="3" name="Rectangle 2"/>
          <p:cNvSpPr/>
          <p:nvPr/>
        </p:nvSpPr>
        <p:spPr>
          <a:xfrm>
            <a:off x="1397074" y="523758"/>
            <a:ext cx="8382662" cy="461665"/>
          </a:xfrm>
          <a:prstGeom prst="rect">
            <a:avLst/>
          </a:prstGeom>
        </p:spPr>
        <p:txBody>
          <a:bodyPr wrap="square">
            <a:spAutoFit/>
          </a:bodyPr>
          <a:lstStyle/>
          <a:p>
            <a:pPr algn="ctr"/>
            <a:r>
              <a:rPr lang="ar-EG" sz="2400" b="1" dirty="0">
                <a:solidFill>
                  <a:srgbClr val="00B0F0"/>
                </a:solidFill>
                <a:latin typeface="Alexandria" pitchFamily="2" charset="-78"/>
                <a:cs typeface="Alexandria" pitchFamily="2" charset="-78"/>
              </a:rPr>
              <a:t>2- وسائل حماية الحق:</a:t>
            </a:r>
          </a:p>
        </p:txBody>
      </p:sp>
      <p:sp>
        <p:nvSpPr>
          <p:cNvPr id="9" name="Rectangle 8">
            <a:extLst>
              <a:ext uri="{FF2B5EF4-FFF2-40B4-BE49-F238E27FC236}">
                <a16:creationId xmlns:a16="http://schemas.microsoft.com/office/drawing/2014/main" id="{3985EAE6-BFA6-766D-A032-077E4DCB399E}"/>
              </a:ext>
            </a:extLst>
          </p:cNvPr>
          <p:cNvSpPr/>
          <p:nvPr/>
        </p:nvSpPr>
        <p:spPr>
          <a:xfrm>
            <a:off x="0" y="57926"/>
            <a:ext cx="1397074"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2400" b="1" dirty="0">
                <a:solidFill>
                  <a:schemeClr val="bg1"/>
                </a:solidFill>
                <a:latin typeface="Times New Roman" panose="02020603050405020304" pitchFamily="18" charset="0"/>
                <a:cs typeface="Times New Roman" panose="02020603050405020304" pitchFamily="18" charset="0"/>
              </a:rPr>
              <a:t>10</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9688147"/>
      </p:ext>
    </p:extLst>
  </p:cSld>
  <p:clrMapOvr>
    <a:masterClrMapping/>
  </p:clrMapOvr>
  <mc:AlternateContent xmlns:mc="http://schemas.openxmlformats.org/markup-compatibility/2006">
    <mc:Choice xmlns:p14="http://schemas.microsoft.com/office/powerpoint/2010/main" Requires="p14">
      <p:transition spd="slow" p14:dur="2000" advTm="151080"/>
    </mc:Choice>
    <mc:Fallback>
      <p:transition spd="slow" advTm="15108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1667752" y="797052"/>
            <a:ext cx="822960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3- التعسف في استعمال الحق:</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3" name="Rectangle 12">
            <a:extLst>
              <a:ext uri="{FF2B5EF4-FFF2-40B4-BE49-F238E27FC236}">
                <a16:creationId xmlns:a16="http://schemas.microsoft.com/office/drawing/2014/main" id="{3985EAE6-BFA6-766D-A032-077E4DCB399E}"/>
              </a:ext>
            </a:extLst>
          </p:cNvPr>
          <p:cNvSpPr/>
          <p:nvPr/>
        </p:nvSpPr>
        <p:spPr>
          <a:xfrm>
            <a:off x="0" y="57926"/>
            <a:ext cx="1397074"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3200" b="1" dirty="0">
                <a:solidFill>
                  <a:schemeClr val="bg1"/>
                </a:solidFill>
                <a:latin typeface="Times New Roman" panose="02020603050405020304" pitchFamily="18" charset="0"/>
                <a:cs typeface="Times New Roman" panose="02020603050405020304" pitchFamily="18" charset="0"/>
              </a:rPr>
              <a:t>10</a:t>
            </a:r>
          </a:p>
        </p:txBody>
      </p:sp>
      <p:sp>
        <p:nvSpPr>
          <p:cNvPr id="3" name="Rectangle 2"/>
          <p:cNvSpPr/>
          <p:nvPr/>
        </p:nvSpPr>
        <p:spPr>
          <a:xfrm>
            <a:off x="343106" y="1944916"/>
            <a:ext cx="11696290" cy="2862322"/>
          </a:xfrm>
          <a:prstGeom prst="rect">
            <a:avLst/>
          </a:prstGeom>
        </p:spPr>
        <p:txBody>
          <a:bodyPr wrap="square">
            <a:spAutoFit/>
          </a:bodyPr>
          <a:lstStyle/>
          <a:p>
            <a:pPr algn="just" rtl="1"/>
            <a:r>
              <a:rPr lang="ar-EG" sz="2000" b="1" u="sng" dirty="0">
                <a:solidFill>
                  <a:srgbClr val="FF0000"/>
                </a:solidFill>
                <a:latin typeface="Alexandria" pitchFamily="2" charset="-78"/>
                <a:ea typeface="Arial"/>
                <a:cs typeface="Alexandria" pitchFamily="2" charset="-78"/>
                <a:sym typeface="Arial"/>
              </a:rPr>
              <a:t>أولاً: ماهية التعسف في استعمال الحق:</a:t>
            </a:r>
          </a:p>
          <a:p>
            <a:pPr algn="just" rtl="1"/>
            <a:r>
              <a:rPr lang="ar-EG" sz="2000" b="1" dirty="0">
                <a:solidFill>
                  <a:schemeClr val="tx1"/>
                </a:solidFill>
                <a:latin typeface="Alexandria" pitchFamily="2" charset="-78"/>
                <a:ea typeface="Arial"/>
                <a:cs typeface="Alexandria" pitchFamily="2" charset="-78"/>
                <a:sym typeface="Arial"/>
              </a:rPr>
              <a:t>- </a:t>
            </a:r>
            <a:r>
              <a:rPr lang="ar-EG" sz="2000" dirty="0">
                <a:solidFill>
                  <a:srgbClr val="000000"/>
                </a:solidFill>
                <a:latin typeface="Alexandria" pitchFamily="2" charset="-78"/>
                <a:ea typeface="Arial"/>
                <a:cs typeface="Alexandria" pitchFamily="2" charset="-78"/>
                <a:sym typeface="Arial"/>
              </a:rPr>
              <a:t>التعسف في استعمال الحق هو قيام شخص ما باستعمال حقه القانوني بطريقة غير مشروعة تلحق الضرر بالغير دون مبرر. </a:t>
            </a:r>
            <a:r>
              <a:rPr lang="ar-EG" sz="2000" b="1" u="sng" dirty="0">
                <a:solidFill>
                  <a:srgbClr val="000000"/>
                </a:solidFill>
                <a:latin typeface="Alexandria" pitchFamily="2" charset="-78"/>
                <a:ea typeface="Arial"/>
                <a:cs typeface="Alexandria" pitchFamily="2" charset="-78"/>
                <a:sym typeface="Arial"/>
              </a:rPr>
              <a:t>ويعرف التعسف في استعمال الحق قانونا بأنه</a:t>
            </a:r>
            <a:r>
              <a:rPr lang="ar-EG" sz="2000" dirty="0">
                <a:solidFill>
                  <a:srgbClr val="000000"/>
                </a:solidFill>
                <a:latin typeface="Alexandria" pitchFamily="2" charset="-78"/>
                <a:ea typeface="Arial"/>
                <a:cs typeface="Alexandria" pitchFamily="2" charset="-78"/>
                <a:sym typeface="Arial"/>
              </a:rPr>
              <a:t>: "ممارسة الشخص لحقه على وجه الإضرار بالغير أو بمصلحة عامة، دون مقتضى أو منفعة تبرر هذا الإضرار".</a:t>
            </a:r>
          </a:p>
          <a:p>
            <a:pPr algn="just" rtl="1"/>
            <a:r>
              <a:rPr lang="ar-EG" sz="2000" b="1" u="sng" dirty="0">
                <a:solidFill>
                  <a:srgbClr val="000000"/>
                </a:solidFill>
                <a:effectLst>
                  <a:outerShdw blurRad="38100" dist="38100" dir="2700000" algn="tl">
                    <a:srgbClr val="000000">
                      <a:alpha val="43137"/>
                    </a:srgbClr>
                  </a:outerShdw>
                </a:effectLst>
                <a:latin typeface="Alexandria" pitchFamily="2" charset="-78"/>
                <a:ea typeface="Arial"/>
                <a:cs typeface="Alexandria" pitchFamily="2" charset="-78"/>
                <a:sym typeface="Arial"/>
              </a:rPr>
              <a:t>- ومن أمثلة التعسف في استعمال الحق:</a:t>
            </a:r>
          </a:p>
          <a:p>
            <a:pPr algn="just" rtl="1"/>
            <a:r>
              <a:rPr lang="ar-EG" sz="2000" dirty="0">
                <a:solidFill>
                  <a:srgbClr val="000000"/>
                </a:solidFill>
                <a:latin typeface="Alexandria" pitchFamily="2" charset="-78"/>
                <a:ea typeface="Arial"/>
                <a:cs typeface="Alexandria" pitchFamily="2" charset="-78"/>
                <a:sym typeface="Arial"/>
              </a:rPr>
              <a:t>- قيام الجار ببناء عمارة شاهقة بجوار منزل جاره لحجب الشمس والهواء عنه دون مبرر.</a:t>
            </a:r>
          </a:p>
          <a:p>
            <a:pPr algn="just" rtl="1"/>
            <a:r>
              <a:rPr lang="ar-EG" sz="2000" dirty="0">
                <a:solidFill>
                  <a:srgbClr val="000000"/>
                </a:solidFill>
                <a:latin typeface="Alexandria" pitchFamily="2" charset="-78"/>
                <a:ea typeface="Arial"/>
                <a:cs typeface="Alexandria" pitchFamily="2" charset="-78"/>
                <a:sym typeface="Arial"/>
              </a:rPr>
              <a:t>- استغلال صاحب العمل لحاجة العامل وظروفه المادية لفرض ساعات عمل إضافية دون مقابل.</a:t>
            </a:r>
          </a:p>
          <a:p>
            <a:pPr algn="just" rtl="1"/>
            <a:r>
              <a:rPr lang="ar-EG" sz="2000" dirty="0">
                <a:solidFill>
                  <a:srgbClr val="000000"/>
                </a:solidFill>
                <a:latin typeface="Alexandria" pitchFamily="2" charset="-78"/>
                <a:ea typeface="Arial"/>
                <a:cs typeface="Alexandria" pitchFamily="2" charset="-78"/>
                <a:sym typeface="Arial"/>
              </a:rPr>
              <a:t>- استغلال المالك لحاجة المستأجر للسكن برفع الإيجار بشكل جائر.</a:t>
            </a:r>
          </a:p>
          <a:p>
            <a:pPr algn="just" rtl="1"/>
            <a:r>
              <a:rPr lang="ar-EG" sz="2000" b="1" dirty="0">
                <a:solidFill>
                  <a:srgbClr val="000000"/>
                </a:solidFill>
                <a:latin typeface="Alexandria" pitchFamily="2" charset="-78"/>
                <a:ea typeface="Arial"/>
                <a:cs typeface="Alexandria" pitchFamily="2" charset="-78"/>
                <a:sym typeface="Arial"/>
              </a:rPr>
              <a:t>- ويعاقب القانون على التعسف في استعمال الحق بالتعويض عن الضرر الناتج عنه</a:t>
            </a:r>
            <a:r>
              <a:rPr lang="ar-EG" sz="2000" dirty="0">
                <a:solidFill>
                  <a:srgbClr val="000000"/>
                </a:solidFill>
                <a:latin typeface="Alexandria" pitchFamily="2" charset="-78"/>
                <a:ea typeface="Arial"/>
                <a:cs typeface="Alexandria" pitchFamily="2" charset="-78"/>
                <a:sym typeface="Arial"/>
              </a:rPr>
              <a:t>.</a:t>
            </a:r>
            <a:endParaRPr lang="ar-EG" sz="2000" dirty="0">
              <a:latin typeface="Alexandria" pitchFamily="2" charset="-78"/>
              <a:cs typeface="Alexandria" pitchFamily="2" charset="-78"/>
            </a:endParaRPr>
          </a:p>
        </p:txBody>
      </p:sp>
    </p:spTree>
    <p:extLst>
      <p:ext uri="{BB962C8B-B14F-4D97-AF65-F5344CB8AC3E}">
        <p14:creationId xmlns:p14="http://schemas.microsoft.com/office/powerpoint/2010/main" val="3550474603"/>
      </p:ext>
    </p:extLst>
  </p:cSld>
  <p:clrMapOvr>
    <a:masterClrMapping/>
  </p:clrMapOvr>
  <p:transition spd="slow" advTm="85884">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1667752" y="797052"/>
            <a:ext cx="822960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3- التعسف في استعمال الحق:</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3" name="Rectangle 12">
            <a:extLst>
              <a:ext uri="{FF2B5EF4-FFF2-40B4-BE49-F238E27FC236}">
                <a16:creationId xmlns:a16="http://schemas.microsoft.com/office/drawing/2014/main" id="{3985EAE6-BFA6-766D-A032-077E4DCB399E}"/>
              </a:ext>
            </a:extLst>
          </p:cNvPr>
          <p:cNvSpPr/>
          <p:nvPr/>
        </p:nvSpPr>
        <p:spPr>
          <a:xfrm>
            <a:off x="0" y="57926"/>
            <a:ext cx="1397074"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3200" b="1" dirty="0">
                <a:solidFill>
                  <a:schemeClr val="bg1"/>
                </a:solidFill>
                <a:latin typeface="Times New Roman" panose="02020603050405020304" pitchFamily="18" charset="0"/>
                <a:cs typeface="Times New Roman" panose="02020603050405020304" pitchFamily="18" charset="0"/>
              </a:rPr>
              <a:t>10</a:t>
            </a:r>
          </a:p>
        </p:txBody>
      </p:sp>
      <p:sp>
        <p:nvSpPr>
          <p:cNvPr id="3" name="Rectangle 2"/>
          <p:cNvSpPr/>
          <p:nvPr/>
        </p:nvSpPr>
        <p:spPr>
          <a:xfrm>
            <a:off x="343106" y="1944916"/>
            <a:ext cx="11696290" cy="3170099"/>
          </a:xfrm>
          <a:prstGeom prst="rect">
            <a:avLst/>
          </a:prstGeom>
        </p:spPr>
        <p:txBody>
          <a:bodyPr wrap="square">
            <a:spAutoFit/>
          </a:bodyPr>
          <a:lstStyle/>
          <a:p>
            <a:pPr algn="just" rtl="1"/>
            <a:r>
              <a:rPr lang="ar-EG" sz="2000" b="1" dirty="0">
                <a:solidFill>
                  <a:srgbClr val="FF0000"/>
                </a:solidFill>
                <a:latin typeface="Alexandria" pitchFamily="2" charset="-78"/>
                <a:cs typeface="Alexandria" pitchFamily="2" charset="-78"/>
              </a:rPr>
              <a:t>ثانياً: أساس التعسف في استعمال الحق:</a:t>
            </a:r>
          </a:p>
          <a:p>
            <a:pPr algn="just" rtl="1"/>
            <a:r>
              <a:rPr lang="ar-EG" sz="2000" b="1" u="sng" dirty="0">
                <a:solidFill>
                  <a:schemeClr val="tx1"/>
                </a:solidFill>
                <a:latin typeface="Alexandria" pitchFamily="2" charset="-78"/>
                <a:cs typeface="Alexandria" pitchFamily="2" charset="-78"/>
              </a:rPr>
              <a:t>- أساس التعسف في استعمال الحق يرجع إلى مبدأين أساسيين:</a:t>
            </a:r>
          </a:p>
          <a:p>
            <a:pPr algn="just" rtl="1"/>
            <a:r>
              <a:rPr lang="ar-EG" sz="2000" b="1" u="sng" dirty="0">
                <a:solidFill>
                  <a:schemeClr val="tx1"/>
                </a:solidFill>
                <a:latin typeface="Alexandria" pitchFamily="2" charset="-78"/>
                <a:cs typeface="Alexandria" pitchFamily="2" charset="-78"/>
              </a:rPr>
              <a:t>1- مبدأ عدم الإضرار:</a:t>
            </a:r>
          </a:p>
          <a:p>
            <a:pPr algn="just" rtl="1"/>
            <a:r>
              <a:rPr lang="ar-EG" sz="2000" dirty="0">
                <a:solidFill>
                  <a:schemeClr val="tx1"/>
                </a:solidFill>
                <a:latin typeface="Alexandria" pitchFamily="2" charset="-78"/>
                <a:cs typeface="Alexandria" pitchFamily="2" charset="-78"/>
              </a:rPr>
              <a:t>- ينص هذا المبدأ على أنه لا يجوز لأحد أن يلحق الضرر بالآخرين أثناء ممارسة حقه. فالشخص عندما يمارس حقه بشكل يلحق ضرراً بالغير دون وجه حق، يعتبر ذلك تعسفاً في استعمال الحق.</a:t>
            </a:r>
          </a:p>
          <a:p>
            <a:pPr algn="just" rtl="1"/>
            <a:r>
              <a:rPr lang="ar-EG" sz="2000" b="1" u="sng" dirty="0">
                <a:solidFill>
                  <a:schemeClr val="tx1"/>
                </a:solidFill>
                <a:latin typeface="Alexandria" pitchFamily="2" charset="-78"/>
                <a:cs typeface="Alexandria" pitchFamily="2" charset="-78"/>
              </a:rPr>
              <a:t>2- مبدأ عدم الإفراط في استعمال الحق:</a:t>
            </a:r>
          </a:p>
          <a:p>
            <a:pPr algn="just" rtl="1"/>
            <a:r>
              <a:rPr lang="ar-EG" sz="2000" dirty="0">
                <a:solidFill>
                  <a:schemeClr val="tx1"/>
                </a:solidFill>
                <a:latin typeface="Alexandria" pitchFamily="2" charset="-78"/>
                <a:cs typeface="Alexandria" pitchFamily="2" charset="-78"/>
              </a:rPr>
              <a:t>- يقضي هذا المبدأ بضرورة ممارسة الحقوق بما يتناسب مع الغاية منها، وعدم الإفراط في الاستعمال. فإذا استعمل الشخص حقه بشكل مفرط تجاوز الحد المعقول أو المألوف، اعتبر ذلك تعسفاً وإضراراً بالغير.</a:t>
            </a:r>
          </a:p>
          <a:p>
            <a:pPr algn="just" rtl="1"/>
            <a:r>
              <a:rPr lang="ar-EG" sz="2000" dirty="0">
                <a:solidFill>
                  <a:schemeClr val="tx1"/>
                </a:solidFill>
                <a:latin typeface="Alexandria" pitchFamily="2" charset="-78"/>
                <a:cs typeface="Alexandria" pitchFamily="2" charset="-78"/>
              </a:rPr>
              <a:t>لذلك فالتعسف يتحقق عند ممارسة الحق بما يتنافى مع هذين المبدأين، ويؤدي إلى الإضرار بمصلحة مشروعة للغير دون مبرر.</a:t>
            </a:r>
          </a:p>
        </p:txBody>
      </p:sp>
    </p:spTree>
    <p:extLst>
      <p:ext uri="{BB962C8B-B14F-4D97-AF65-F5344CB8AC3E}">
        <p14:creationId xmlns:p14="http://schemas.microsoft.com/office/powerpoint/2010/main" val="3973518751"/>
      </p:ext>
    </p:extLst>
  </p:cSld>
  <p:clrMapOvr>
    <a:masterClrMapping/>
  </p:clrMapOvr>
  <p:transition spd="slow" advTm="85884">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1667752" y="797052"/>
            <a:ext cx="822960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3- التعسف في استعمال الحق:</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3" name="Rectangle 12">
            <a:extLst>
              <a:ext uri="{FF2B5EF4-FFF2-40B4-BE49-F238E27FC236}">
                <a16:creationId xmlns:a16="http://schemas.microsoft.com/office/drawing/2014/main" id="{3985EAE6-BFA6-766D-A032-077E4DCB399E}"/>
              </a:ext>
            </a:extLst>
          </p:cNvPr>
          <p:cNvSpPr/>
          <p:nvPr/>
        </p:nvSpPr>
        <p:spPr>
          <a:xfrm>
            <a:off x="0" y="57926"/>
            <a:ext cx="1397074"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3200" b="1" dirty="0">
                <a:solidFill>
                  <a:schemeClr val="bg1"/>
                </a:solidFill>
                <a:latin typeface="Times New Roman" panose="02020603050405020304" pitchFamily="18" charset="0"/>
                <a:cs typeface="Times New Roman" panose="02020603050405020304" pitchFamily="18" charset="0"/>
              </a:rPr>
              <a:t>10</a:t>
            </a:r>
          </a:p>
        </p:txBody>
      </p:sp>
      <p:sp>
        <p:nvSpPr>
          <p:cNvPr id="3" name="Rectangle 2"/>
          <p:cNvSpPr/>
          <p:nvPr/>
        </p:nvSpPr>
        <p:spPr>
          <a:xfrm>
            <a:off x="343106" y="1944916"/>
            <a:ext cx="11696290" cy="2554545"/>
          </a:xfrm>
          <a:prstGeom prst="rect">
            <a:avLst/>
          </a:prstGeom>
        </p:spPr>
        <p:txBody>
          <a:bodyPr wrap="square">
            <a:spAutoFit/>
          </a:bodyPr>
          <a:lstStyle/>
          <a:p>
            <a:pPr algn="just" rtl="1"/>
            <a:r>
              <a:rPr lang="ar-EG" sz="2000" b="1" dirty="0">
                <a:solidFill>
                  <a:srgbClr val="FF0000"/>
                </a:solidFill>
                <a:latin typeface="Alexandria" pitchFamily="2" charset="-78"/>
                <a:cs typeface="Alexandria" pitchFamily="2" charset="-78"/>
              </a:rPr>
              <a:t>ثانياً: حالات التعسف في استعمال الحق:</a:t>
            </a:r>
          </a:p>
          <a:p>
            <a:pPr marL="342900" indent="-342900" algn="just" rtl="1">
              <a:buFontTx/>
              <a:buChar char="-"/>
            </a:pPr>
            <a:r>
              <a:rPr lang="ar-EG" sz="2000" b="1" u="sng" dirty="0">
                <a:solidFill>
                  <a:schemeClr val="tx1"/>
                </a:solidFill>
                <a:latin typeface="Alexandria" pitchFamily="2" charset="-78"/>
                <a:cs typeface="Alexandria" pitchFamily="2" charset="-78"/>
              </a:rPr>
              <a:t>نصت المادة الخامسة من القانون المدني المصري على أن "يكون استعمال الحق غير مشروع في الحالات الآتية :</a:t>
            </a:r>
          </a:p>
          <a:p>
            <a:pPr algn="just" rtl="1"/>
            <a:r>
              <a:rPr lang="ar-EG" sz="2000" dirty="0">
                <a:solidFill>
                  <a:schemeClr val="tx1"/>
                </a:solidFill>
                <a:latin typeface="Alexandria" pitchFamily="2" charset="-78"/>
                <a:cs typeface="Alexandria" pitchFamily="2" charset="-78"/>
              </a:rPr>
              <a:t>- إذا لم يقصد به سوى الإضرار بالغير.</a:t>
            </a:r>
          </a:p>
          <a:p>
            <a:pPr algn="just" rtl="1"/>
            <a:r>
              <a:rPr lang="ar-EG" sz="2000" dirty="0">
                <a:solidFill>
                  <a:schemeClr val="tx1"/>
                </a:solidFill>
                <a:latin typeface="Alexandria" pitchFamily="2" charset="-78"/>
                <a:cs typeface="Alexandria" pitchFamily="2" charset="-78"/>
              </a:rPr>
              <a:t>- إذا كانت المصالح التي يرمى إلى تحقيقها قليلة الأهمية، بحيث لا تتناسب البته مع ما يصيب الغير من ضرر بسببها</a:t>
            </a:r>
          </a:p>
          <a:p>
            <a:pPr algn="just" rtl="1"/>
            <a:r>
              <a:rPr lang="ar-EG" sz="2000" dirty="0">
                <a:solidFill>
                  <a:schemeClr val="tx1"/>
                </a:solidFill>
                <a:latin typeface="Alexandria" pitchFamily="2" charset="-78"/>
                <a:cs typeface="Alexandria" pitchFamily="2" charset="-78"/>
              </a:rPr>
              <a:t>- إذا كانت المصالح التي يرمى إلى تحقيقها غير مشروعة.</a:t>
            </a:r>
          </a:p>
          <a:p>
            <a:pPr marL="342900" indent="-342900" algn="just" rtl="1">
              <a:buFont typeface="Wingdings" pitchFamily="2" charset="2"/>
              <a:buChar char="§"/>
            </a:pPr>
            <a:r>
              <a:rPr lang="ar-EG" sz="2000" b="1" dirty="0">
                <a:solidFill>
                  <a:schemeClr val="tx1"/>
                </a:solidFill>
                <a:latin typeface="Alexandria" pitchFamily="2" charset="-78"/>
                <a:cs typeface="Alexandria" pitchFamily="2" charset="-78"/>
              </a:rPr>
              <a:t>وبناء على ذلك، نتعرض لحالات التعسف في استعمال الحق على النحو التالي:</a:t>
            </a:r>
          </a:p>
        </p:txBody>
      </p:sp>
    </p:spTree>
    <p:extLst>
      <p:ext uri="{BB962C8B-B14F-4D97-AF65-F5344CB8AC3E}">
        <p14:creationId xmlns:p14="http://schemas.microsoft.com/office/powerpoint/2010/main" val="2351738553"/>
      </p:ext>
    </p:extLst>
  </p:cSld>
  <p:clrMapOvr>
    <a:masterClrMapping/>
  </p:clrMapOvr>
  <p:transition spd="slow" advTm="85884">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1667752" y="797052"/>
            <a:ext cx="822960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3- التعسف في استعمال الحق:</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3" name="Rectangle 12">
            <a:extLst>
              <a:ext uri="{FF2B5EF4-FFF2-40B4-BE49-F238E27FC236}">
                <a16:creationId xmlns:a16="http://schemas.microsoft.com/office/drawing/2014/main" id="{3985EAE6-BFA6-766D-A032-077E4DCB399E}"/>
              </a:ext>
            </a:extLst>
          </p:cNvPr>
          <p:cNvSpPr/>
          <p:nvPr/>
        </p:nvSpPr>
        <p:spPr>
          <a:xfrm>
            <a:off x="0" y="57926"/>
            <a:ext cx="1397074"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3200" b="1" dirty="0">
                <a:solidFill>
                  <a:schemeClr val="bg1"/>
                </a:solidFill>
                <a:latin typeface="Times New Roman" panose="02020603050405020304" pitchFamily="18" charset="0"/>
                <a:cs typeface="Times New Roman" panose="02020603050405020304" pitchFamily="18" charset="0"/>
              </a:rPr>
              <a:t>10</a:t>
            </a:r>
          </a:p>
        </p:txBody>
      </p:sp>
      <p:sp>
        <p:nvSpPr>
          <p:cNvPr id="3" name="Rectangle 2"/>
          <p:cNvSpPr/>
          <p:nvPr/>
        </p:nvSpPr>
        <p:spPr>
          <a:xfrm>
            <a:off x="343106" y="1944916"/>
            <a:ext cx="11696290" cy="4093428"/>
          </a:xfrm>
          <a:prstGeom prst="rect">
            <a:avLst/>
          </a:prstGeom>
        </p:spPr>
        <p:txBody>
          <a:bodyPr wrap="square">
            <a:spAutoFit/>
          </a:bodyPr>
          <a:lstStyle/>
          <a:p>
            <a:pPr algn="just" rtl="1"/>
            <a:r>
              <a:rPr lang="ar-EG" sz="2000" b="1" u="sng" dirty="0">
                <a:solidFill>
                  <a:schemeClr val="tx1"/>
                </a:solidFill>
                <a:latin typeface="Alexandria" pitchFamily="2" charset="-78"/>
                <a:cs typeface="Alexandria" pitchFamily="2" charset="-78"/>
              </a:rPr>
              <a:t>الحالة الأولى: قصد الإضرار بالغير:</a:t>
            </a:r>
          </a:p>
          <a:p>
            <a:pPr algn="just" rtl="1"/>
            <a:r>
              <a:rPr lang="ar-EG" sz="2000" dirty="0">
                <a:solidFill>
                  <a:schemeClr val="tx1"/>
                </a:solidFill>
                <a:latin typeface="Alexandria" pitchFamily="2" charset="-78"/>
                <a:cs typeface="Alexandria" pitchFamily="2" charset="-78"/>
              </a:rPr>
              <a:t>- حيث يعد استعمال الحق غير مشروع "إذا لم يقصد به سوى الإضرار بالغير"، فإذا توفر لدى الشخص هذا القصد، اعتبر استعماله للحق استعمالاً تعسفيا، حتى ولو تحققت له منفعة عارضة لا يقصدها.  </a:t>
            </a:r>
            <a:r>
              <a:rPr lang="ar-EG" sz="2000" b="1" dirty="0">
                <a:solidFill>
                  <a:schemeClr val="tx1"/>
                </a:solidFill>
                <a:latin typeface="Alexandria" pitchFamily="2" charset="-78"/>
                <a:cs typeface="Alexandria" pitchFamily="2" charset="-78"/>
              </a:rPr>
              <a:t>فيعد متعسفاً في استعمال حقه، المالك الذي يبنى أشجاراً في أرضه بقصد حجب الضوء عن جيرانه، حتى ولو عادت هذه الأشجار بمنفعة على أرضه، ما دام أن غرضه الاساسي كان الإضرار بالغير.</a:t>
            </a:r>
          </a:p>
          <a:p>
            <a:pPr algn="just" rtl="1"/>
            <a:r>
              <a:rPr lang="ar-EG" sz="2000" dirty="0">
                <a:solidFill>
                  <a:schemeClr val="tx1"/>
                </a:solidFill>
                <a:latin typeface="Alexandria" pitchFamily="2" charset="-78"/>
                <a:cs typeface="Alexandria" pitchFamily="2" charset="-78"/>
              </a:rPr>
              <a:t>- </a:t>
            </a:r>
            <a:r>
              <a:rPr lang="ar-EG" sz="2000" b="1" dirty="0">
                <a:solidFill>
                  <a:schemeClr val="tx1"/>
                </a:solidFill>
                <a:latin typeface="Alexandria" pitchFamily="2" charset="-78"/>
                <a:cs typeface="Alexandria" pitchFamily="2" charset="-78"/>
              </a:rPr>
              <a:t>كما يعد متعسفاً أيضاً من يبنى حائطاً مرتفعاً في ملكه ويطليه باللون الأسود لحجب الضوء والهواء عن جاره</a:t>
            </a:r>
            <a:r>
              <a:rPr lang="ar-EG" sz="2000" dirty="0">
                <a:solidFill>
                  <a:schemeClr val="tx1"/>
                </a:solidFill>
                <a:latin typeface="Alexandria" pitchFamily="2" charset="-78"/>
                <a:cs typeface="Alexandria" pitchFamily="2" charset="-78"/>
              </a:rPr>
              <a:t>، وكذا يعد متعسفاً المالك الذي يقيم مدخنة بسطح منزله تواجه تماما نافذة جاره بقصد إيذائه.</a:t>
            </a:r>
          </a:p>
          <a:p>
            <a:pPr algn="just" rtl="1"/>
            <a:r>
              <a:rPr lang="ar-EG" sz="2000" dirty="0">
                <a:solidFill>
                  <a:schemeClr val="tx1"/>
                </a:solidFill>
                <a:latin typeface="Alexandria" pitchFamily="2" charset="-78"/>
                <a:cs typeface="Alexandria" pitchFamily="2" charset="-78"/>
              </a:rPr>
              <a:t>- </a:t>
            </a:r>
            <a:r>
              <a:rPr lang="ar-EG" sz="2000" b="1" u="sng" dirty="0">
                <a:solidFill>
                  <a:schemeClr val="tx1"/>
                </a:solidFill>
                <a:latin typeface="Alexandria" pitchFamily="2" charset="-78"/>
                <a:cs typeface="Alexandria" pitchFamily="2" charset="-78"/>
              </a:rPr>
              <a:t>ويقع على عاتق المضرور عبء إثبات توافر قصد الإضرار بالغير، </a:t>
            </a:r>
            <a:r>
              <a:rPr lang="ar-EG" sz="2000" dirty="0">
                <a:solidFill>
                  <a:schemeClr val="tx1"/>
                </a:solidFill>
                <a:latin typeface="Alexandria" pitchFamily="2" charset="-78"/>
                <a:cs typeface="Alexandria" pitchFamily="2" charset="-78"/>
              </a:rPr>
              <a:t>وله أن يستعين بجميع طرق الإثبات، ولا يكفى إثبات تصور احتمال وقوع الضرر للغير، نتيجة استعمال صاحب الحق لحقه، بل يجب إثبات قصد الإضرار بالغير. </a:t>
            </a:r>
          </a:p>
          <a:p>
            <a:pPr algn="just" rtl="1"/>
            <a:r>
              <a:rPr lang="ar-EG" sz="2000" b="1" dirty="0">
                <a:solidFill>
                  <a:schemeClr val="tx1"/>
                </a:solidFill>
                <a:latin typeface="Alexandria" pitchFamily="2" charset="-78"/>
                <a:cs typeface="Alexandria" pitchFamily="2" charset="-78"/>
              </a:rPr>
              <a:t>ويعتبر القضاء انعدام المصلحة لدى صاحب الحق، قرينه على أنه لا يقصد من استعماله لهذا الحق سوى الإضرار بالغير. </a:t>
            </a:r>
          </a:p>
        </p:txBody>
      </p:sp>
    </p:spTree>
    <p:extLst>
      <p:ext uri="{BB962C8B-B14F-4D97-AF65-F5344CB8AC3E}">
        <p14:creationId xmlns:p14="http://schemas.microsoft.com/office/powerpoint/2010/main" val="1105117796"/>
      </p:ext>
    </p:extLst>
  </p:cSld>
  <p:clrMapOvr>
    <a:masterClrMapping/>
  </p:clrMapOvr>
  <p:transition spd="slow" advTm="85884">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1667752" y="797052"/>
            <a:ext cx="822960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3- التعسف في استعمال الحق:</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3" name="Rectangle 12">
            <a:extLst>
              <a:ext uri="{FF2B5EF4-FFF2-40B4-BE49-F238E27FC236}">
                <a16:creationId xmlns:a16="http://schemas.microsoft.com/office/drawing/2014/main" id="{3985EAE6-BFA6-766D-A032-077E4DCB399E}"/>
              </a:ext>
            </a:extLst>
          </p:cNvPr>
          <p:cNvSpPr/>
          <p:nvPr/>
        </p:nvSpPr>
        <p:spPr>
          <a:xfrm>
            <a:off x="0" y="57926"/>
            <a:ext cx="1397074"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3200" b="1" dirty="0">
                <a:solidFill>
                  <a:schemeClr val="bg1"/>
                </a:solidFill>
                <a:latin typeface="Times New Roman" panose="02020603050405020304" pitchFamily="18" charset="0"/>
                <a:cs typeface="Times New Roman" panose="02020603050405020304" pitchFamily="18" charset="0"/>
              </a:rPr>
              <a:t>10</a:t>
            </a:r>
          </a:p>
        </p:txBody>
      </p:sp>
      <p:sp>
        <p:nvSpPr>
          <p:cNvPr id="3" name="Rectangle 2"/>
          <p:cNvSpPr/>
          <p:nvPr/>
        </p:nvSpPr>
        <p:spPr>
          <a:xfrm>
            <a:off x="343106" y="1944916"/>
            <a:ext cx="11696290" cy="3785652"/>
          </a:xfrm>
          <a:prstGeom prst="rect">
            <a:avLst/>
          </a:prstGeom>
        </p:spPr>
        <p:txBody>
          <a:bodyPr wrap="square">
            <a:spAutoFit/>
          </a:bodyPr>
          <a:lstStyle/>
          <a:p>
            <a:pPr algn="just" rtl="1"/>
            <a:r>
              <a:rPr lang="ar-EG" sz="2000" b="1" u="sng" dirty="0">
                <a:solidFill>
                  <a:schemeClr val="tx1"/>
                </a:solidFill>
                <a:latin typeface="Alexandria" pitchFamily="2" charset="-78"/>
                <a:cs typeface="Alexandria" pitchFamily="2" charset="-78"/>
              </a:rPr>
              <a:t>الحالة الثانية: انعدام التناسب بين مصلحة صاحب الحق وبين الضرر الذي يلحق بالغير:</a:t>
            </a:r>
          </a:p>
          <a:p>
            <a:pPr algn="just" rtl="1"/>
            <a:r>
              <a:rPr lang="ar-EG" sz="2000" dirty="0">
                <a:solidFill>
                  <a:schemeClr val="tx1"/>
                </a:solidFill>
                <a:latin typeface="Alexandria" pitchFamily="2" charset="-78"/>
                <a:cs typeface="Alexandria" pitchFamily="2" charset="-78"/>
              </a:rPr>
              <a:t>- ويكون صاحب الحق متعسفاً أيضاً في استعماله، ولو كان يقصد من هذا الاستعمال تحقيق مصلحة شخصية له، ما دام أن هذه المصلحة لا تتناسب على الاطلاق وما يصيب الغير من ضرر من جراء هذا الاستعمال، شريطة أن يكون التفاوت شاسعاً.</a:t>
            </a:r>
          </a:p>
          <a:p>
            <a:pPr algn="just" rtl="1"/>
            <a:r>
              <a:rPr lang="ar-EG" sz="2000" b="1" dirty="0">
                <a:solidFill>
                  <a:schemeClr val="tx1"/>
                </a:solidFill>
                <a:latin typeface="Alexandria" pitchFamily="2" charset="-78"/>
                <a:cs typeface="Alexandria" pitchFamily="2" charset="-78"/>
              </a:rPr>
              <a:t>- ومن الأمثلة على ذلك، </a:t>
            </a:r>
            <a:r>
              <a:rPr lang="ar-EG" sz="2000" dirty="0">
                <a:solidFill>
                  <a:schemeClr val="tx1"/>
                </a:solidFill>
                <a:latin typeface="Alexandria" pitchFamily="2" charset="-78"/>
                <a:cs typeface="Alexandria" pitchFamily="2" charset="-78"/>
              </a:rPr>
              <a:t>حالة ما إذا قامت إحدى السيدات ببناء فيلا على أرض تملكها وأثناء البناء تعدت بحسن نية على جزء ضئيل من أرض جارها يبلغ مترين، فإن تمسك الجار بضرورة هدم البناء كان متعسفا في استعمال حقه؛ لأن الإضرار الناجمة عن هدم فيلا ضخمة لا تتناسب على مع المزايا التي ستعود على صاحب الأرض باسترداده المساحة اليسيرة التي تعدت عليها السيدة، ويجوز للمحكمة أن تجبر صاحب الأرض على قبول التعويض من هذه السيدة عن قيمة الجزء المشغول في أرضه تعويضاً عادلاً، مما يستتبع معه رفض إصراره على هدم الفيلا. </a:t>
            </a:r>
          </a:p>
          <a:p>
            <a:pPr algn="just" rtl="1"/>
            <a:r>
              <a:rPr lang="ar-EG" sz="2000" b="1" dirty="0">
                <a:solidFill>
                  <a:schemeClr val="tx1"/>
                </a:solidFill>
                <a:latin typeface="Alexandria" pitchFamily="2" charset="-78"/>
                <a:cs typeface="Alexandria" pitchFamily="2" charset="-78"/>
              </a:rPr>
              <a:t>- ويلاحظ على هذا المعيار أنه موضوعي لا شخصي، يتعلق بتفاهة المنفعة وجسامة الضرر، وهو ما تقدره المحاكم حسب ظروف وملابسات كل حالة.</a:t>
            </a:r>
          </a:p>
        </p:txBody>
      </p:sp>
    </p:spTree>
    <p:extLst>
      <p:ext uri="{BB962C8B-B14F-4D97-AF65-F5344CB8AC3E}">
        <p14:creationId xmlns:p14="http://schemas.microsoft.com/office/powerpoint/2010/main" val="3687066317"/>
      </p:ext>
    </p:extLst>
  </p:cSld>
  <p:clrMapOvr>
    <a:masterClrMapping/>
  </p:clrMapOvr>
  <p:transition spd="slow" advTm="85884">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1667752" y="797052"/>
            <a:ext cx="822960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3- التعسف في استعمال الحق:</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3" name="Rectangle 12">
            <a:extLst>
              <a:ext uri="{FF2B5EF4-FFF2-40B4-BE49-F238E27FC236}">
                <a16:creationId xmlns:a16="http://schemas.microsoft.com/office/drawing/2014/main" id="{3985EAE6-BFA6-766D-A032-077E4DCB399E}"/>
              </a:ext>
            </a:extLst>
          </p:cNvPr>
          <p:cNvSpPr/>
          <p:nvPr/>
        </p:nvSpPr>
        <p:spPr>
          <a:xfrm>
            <a:off x="0" y="57926"/>
            <a:ext cx="1397074"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3200" b="1" dirty="0">
                <a:solidFill>
                  <a:schemeClr val="bg1"/>
                </a:solidFill>
                <a:latin typeface="Times New Roman" panose="02020603050405020304" pitchFamily="18" charset="0"/>
                <a:cs typeface="Times New Roman" panose="02020603050405020304" pitchFamily="18" charset="0"/>
              </a:rPr>
              <a:t>10</a:t>
            </a:r>
          </a:p>
        </p:txBody>
      </p:sp>
      <p:sp>
        <p:nvSpPr>
          <p:cNvPr id="3" name="Rectangle 2"/>
          <p:cNvSpPr/>
          <p:nvPr/>
        </p:nvSpPr>
        <p:spPr>
          <a:xfrm>
            <a:off x="343106" y="1944916"/>
            <a:ext cx="11696290" cy="2862322"/>
          </a:xfrm>
          <a:prstGeom prst="rect">
            <a:avLst/>
          </a:prstGeom>
        </p:spPr>
        <p:txBody>
          <a:bodyPr wrap="square">
            <a:spAutoFit/>
          </a:bodyPr>
          <a:lstStyle/>
          <a:p>
            <a:pPr algn="just" rtl="1"/>
            <a:r>
              <a:rPr lang="ar-EG" sz="2000" b="1" u="sng" dirty="0">
                <a:solidFill>
                  <a:schemeClr val="tx1"/>
                </a:solidFill>
                <a:latin typeface="Alexandria" pitchFamily="2" charset="-78"/>
                <a:cs typeface="Alexandria" pitchFamily="2" charset="-78"/>
              </a:rPr>
              <a:t>الحالة الثالثة: قصد تحقيق مصلحة غير مشروعة: </a:t>
            </a:r>
          </a:p>
          <a:p>
            <a:pPr algn="just" rtl="1"/>
            <a:r>
              <a:rPr lang="ar-EG" sz="2000" dirty="0">
                <a:solidFill>
                  <a:schemeClr val="tx1"/>
                </a:solidFill>
                <a:latin typeface="Alexandria" pitchFamily="2" charset="-78"/>
                <a:cs typeface="Alexandria" pitchFamily="2" charset="-78"/>
              </a:rPr>
              <a:t>- يعد الشخص متعسفا في استعمال حقه، لو كان يقصد تحقيق مصلحة غير مشروعة، كرب العمل الذي يقوم بفصل عامل بسبب مذهبه السياسي أو عقيدته الدينية أو بسبب انضمامه، أو رفض انضمامه، إلى نقابة معينة.</a:t>
            </a:r>
          </a:p>
          <a:p>
            <a:pPr algn="just" rtl="1"/>
            <a:r>
              <a:rPr lang="ar-EG" sz="2000" dirty="0">
                <a:solidFill>
                  <a:schemeClr val="tx1"/>
                </a:solidFill>
                <a:latin typeface="Alexandria" pitchFamily="2" charset="-78"/>
                <a:cs typeface="Alexandria" pitchFamily="2" charset="-78"/>
              </a:rPr>
              <a:t>- وكذلك قيام شخص بإدارة مسكنه كمنزل للدعارة أو لتناول المخدرات، وكذا مالك المنزل الذي يصدر ضوضاء من شقته لإقلاق راحة المستأجر بقصد حملهم على ترك منزله، وكمن يقيم أعمدة خرسانية عالية في أرضه المجاورة للمطار، بقصد حمل شركة الطيران على شراء أرضه بسعر مرتفع، وكذلك المالك الذي يطالب بإخلاء المنزل من مستأجره بحجة حاجته للسكن فيه، بعد محاولته زيادة الأجرة فوق ما يسمح به القانون.</a:t>
            </a:r>
          </a:p>
        </p:txBody>
      </p:sp>
    </p:spTree>
    <p:extLst>
      <p:ext uri="{BB962C8B-B14F-4D97-AF65-F5344CB8AC3E}">
        <p14:creationId xmlns:p14="http://schemas.microsoft.com/office/powerpoint/2010/main" val="2453376156"/>
      </p:ext>
    </p:extLst>
  </p:cSld>
  <p:clrMapOvr>
    <a:masterClrMapping/>
  </p:clrMapOvr>
  <p:transition spd="slow" advTm="85884">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1667752" y="797052"/>
            <a:ext cx="8229601" cy="461665"/>
          </a:xfrm>
          <a:prstGeom prst="rect">
            <a:avLst/>
          </a:prstGeom>
          <a:noFill/>
        </p:spPr>
        <p:txBody>
          <a:bodyPr wrap="square" rtlCol="0">
            <a:spAutoFit/>
          </a:bodyPr>
          <a:lstStyle/>
          <a:p>
            <a:pPr algn="ctr"/>
            <a:r>
              <a:rPr lang="ar-EG" sz="2400" b="1" dirty="0">
                <a:solidFill>
                  <a:srgbClr val="00B0F0"/>
                </a:solidFill>
                <a:latin typeface="Alexandria" pitchFamily="2" charset="-78"/>
                <a:cs typeface="Alexandria" pitchFamily="2" charset="-78"/>
              </a:rPr>
              <a:t>:أهم المراجع الموصى بها</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4" y="6738282"/>
            <a:ext cx="1978940" cy="369332"/>
          </a:xfrm>
          <a:prstGeom prst="rect">
            <a:avLst/>
          </a:prstGeom>
        </p:spPr>
        <p:txBody>
          <a:bodyPr wrap="none">
            <a:spAutoFit/>
          </a:bodyPr>
          <a:lstStyle/>
          <a:p>
            <a:pPr algn="ctr"/>
            <a:r>
              <a:rPr lang="en-US" b="1" dirty="0"/>
              <a:t>www.midocean.ae</a:t>
            </a:r>
          </a:p>
        </p:txBody>
      </p:sp>
      <p:sp>
        <p:nvSpPr>
          <p:cNvPr id="13" name="Rectangle 12">
            <a:extLst>
              <a:ext uri="{FF2B5EF4-FFF2-40B4-BE49-F238E27FC236}">
                <a16:creationId xmlns:a16="http://schemas.microsoft.com/office/drawing/2014/main" id="{3985EAE6-BFA6-766D-A032-077E4DCB399E}"/>
              </a:ext>
            </a:extLst>
          </p:cNvPr>
          <p:cNvSpPr/>
          <p:nvPr/>
        </p:nvSpPr>
        <p:spPr>
          <a:xfrm>
            <a:off x="0" y="57926"/>
            <a:ext cx="1397074" cy="109794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Lecture </a:t>
            </a:r>
          </a:p>
          <a:p>
            <a:pPr algn="ctr"/>
            <a:r>
              <a:rPr lang="ar-EG" sz="3200" b="1" dirty="0">
                <a:solidFill>
                  <a:schemeClr val="bg1"/>
                </a:solidFill>
                <a:latin typeface="Times New Roman" panose="02020603050405020304" pitchFamily="18" charset="0"/>
                <a:cs typeface="Times New Roman" panose="02020603050405020304" pitchFamily="18" charset="0"/>
              </a:rPr>
              <a:t>09</a:t>
            </a:r>
          </a:p>
        </p:txBody>
      </p:sp>
      <p:sp>
        <p:nvSpPr>
          <p:cNvPr id="3" name="Rectangle 2"/>
          <p:cNvSpPr/>
          <p:nvPr/>
        </p:nvSpPr>
        <p:spPr>
          <a:xfrm>
            <a:off x="317373" y="2517327"/>
            <a:ext cx="11557254" cy="2308324"/>
          </a:xfrm>
          <a:prstGeom prst="rect">
            <a:avLst/>
          </a:prstGeom>
        </p:spPr>
        <p:txBody>
          <a:bodyPr wrap="square">
            <a:spAutoFit/>
          </a:bodyPr>
          <a:lstStyle/>
          <a:p>
            <a:pPr algn="just" rtl="1"/>
            <a:r>
              <a:rPr lang="ar-EG" sz="2400" dirty="0">
                <a:solidFill>
                  <a:srgbClr val="000000"/>
                </a:solidFill>
                <a:latin typeface="Alexandria" pitchFamily="2" charset="-78"/>
                <a:ea typeface="Arial"/>
                <a:cs typeface="Alexandria" pitchFamily="2" charset="-78"/>
                <a:sym typeface="Arial"/>
              </a:rPr>
              <a:t>1- د.أحمد السعيد الزقرد، </a:t>
            </a:r>
            <a:r>
              <a:rPr lang="ar-EG" sz="2400" b="1" u="sng" dirty="0">
                <a:solidFill>
                  <a:srgbClr val="000000"/>
                </a:solidFill>
                <a:latin typeface="Alexandria" pitchFamily="2" charset="-78"/>
                <a:ea typeface="Arial"/>
                <a:cs typeface="Alexandria" pitchFamily="2" charset="-78"/>
                <a:sym typeface="Arial"/>
              </a:rPr>
              <a:t>المدخل للعلوم القانونية، الكتاب الأول، نظرية القانون</a:t>
            </a:r>
            <a:r>
              <a:rPr lang="ar-EG" sz="2400" dirty="0">
                <a:solidFill>
                  <a:srgbClr val="000000"/>
                </a:solidFill>
                <a:latin typeface="Alexandria" pitchFamily="2" charset="-78"/>
                <a:ea typeface="Arial"/>
                <a:cs typeface="Alexandria" pitchFamily="2" charset="-78"/>
                <a:sym typeface="Arial"/>
              </a:rPr>
              <a:t>، كلية الحقوق، جامعة المنصورة، مصر، 2003/2002.</a:t>
            </a:r>
          </a:p>
          <a:p>
            <a:pPr algn="just" rtl="1"/>
            <a:r>
              <a:rPr lang="ar-EG" sz="2400" dirty="0">
                <a:solidFill>
                  <a:srgbClr val="000000"/>
                </a:solidFill>
                <a:latin typeface="Alexandria" pitchFamily="2" charset="-78"/>
                <a:ea typeface="Arial"/>
                <a:cs typeface="Alexandria" pitchFamily="2" charset="-78"/>
                <a:sym typeface="Arial"/>
              </a:rPr>
              <a:t>2- د.عمرو طه بدوي، </a:t>
            </a:r>
            <a:r>
              <a:rPr lang="ar-EG" sz="2400" b="1" u="sng" dirty="0">
                <a:solidFill>
                  <a:srgbClr val="000000"/>
                </a:solidFill>
                <a:latin typeface="Alexandria" pitchFamily="2" charset="-78"/>
                <a:cs typeface="Alexandria" pitchFamily="2" charset="-78"/>
                <a:sym typeface="Arial"/>
              </a:rPr>
              <a:t>المدخل لدراسة القانون، الكتاب الأول، نظرية القانون،</a:t>
            </a:r>
            <a:r>
              <a:rPr lang="ar-EG" sz="2400" dirty="0">
                <a:solidFill>
                  <a:srgbClr val="000000"/>
                </a:solidFill>
                <a:latin typeface="Alexandria" pitchFamily="2" charset="-78"/>
                <a:ea typeface="Arial"/>
                <a:cs typeface="Alexandria" pitchFamily="2" charset="-78"/>
                <a:sym typeface="Arial"/>
              </a:rPr>
              <a:t> كلية الحقوق، جامعة القاهرة، مصر، 2008.</a:t>
            </a:r>
          </a:p>
          <a:p>
            <a:pPr algn="just" rtl="1"/>
            <a:r>
              <a:rPr lang="ar-EG" sz="2400" dirty="0">
                <a:solidFill>
                  <a:srgbClr val="000000"/>
                </a:solidFill>
                <a:latin typeface="Alexandria" pitchFamily="2" charset="-78"/>
                <a:ea typeface="Arial"/>
                <a:cs typeface="Alexandria" pitchFamily="2" charset="-78"/>
                <a:sym typeface="Arial"/>
              </a:rPr>
              <a:t>3- أحمد محمد الرفاعي، </a:t>
            </a:r>
            <a:r>
              <a:rPr lang="ar-EG" sz="2400" b="1" u="sng" dirty="0">
                <a:solidFill>
                  <a:srgbClr val="000000"/>
                </a:solidFill>
                <a:latin typeface="Alexandria" pitchFamily="2" charset="-78"/>
                <a:cs typeface="Alexandria" pitchFamily="2" charset="-78"/>
                <a:sym typeface="Arial"/>
              </a:rPr>
              <a:t>المدخل للعلوم القانونية، نظرية القانون، </a:t>
            </a:r>
            <a:r>
              <a:rPr lang="ar-EG" sz="2400" dirty="0">
                <a:solidFill>
                  <a:srgbClr val="000000"/>
                </a:solidFill>
                <a:latin typeface="Alexandria" pitchFamily="2" charset="-78"/>
                <a:ea typeface="Arial"/>
                <a:cs typeface="Alexandria" pitchFamily="2" charset="-78"/>
                <a:sym typeface="Arial"/>
              </a:rPr>
              <a:t>كلية الحقوق، جامعة بنها، مصر، 2008.</a:t>
            </a:r>
          </a:p>
        </p:txBody>
      </p:sp>
    </p:spTree>
    <p:extLst>
      <p:ext uri="{BB962C8B-B14F-4D97-AF65-F5344CB8AC3E}">
        <p14:creationId xmlns:p14="http://schemas.microsoft.com/office/powerpoint/2010/main" val="2379964521"/>
      </p:ext>
    </p:extLst>
  </p:cSld>
  <p:clrMapOvr>
    <a:masterClrMapping/>
  </p:clrMapOvr>
  <p:transition spd="slow" advTm="85884">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15" name="Graphic 21">
            <a:extLst>
              <a:ext uri="{FF2B5EF4-FFF2-40B4-BE49-F238E27FC236}">
                <a16:creationId xmlns:a16="http://schemas.microsoft.com/office/drawing/2014/main" id="{6B59091B-475D-4C78-A482-6C061B54FFE5}"/>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6184" y="203200"/>
            <a:ext cx="2946122" cy="1204686"/>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153927"/>
    </mc:Choice>
    <mc:Fallback xmlns="">
      <p:transition spd="slow" advTm="153927"/>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8413309-6900-4FA2-A60C-807DAE68DBCE}"/>
</file>

<file path=customXml/itemProps2.xml><?xml version="1.0" encoding="utf-8"?>
<ds:datastoreItem xmlns:ds="http://schemas.openxmlformats.org/officeDocument/2006/customXml" ds:itemID="{21968611-9D4B-49F5-B2E1-66504956DDC0}"/>
</file>

<file path=customXml/itemProps3.xml><?xml version="1.0" encoding="utf-8"?>
<ds:datastoreItem xmlns:ds="http://schemas.openxmlformats.org/officeDocument/2006/customXml" ds:itemID="{49AEBF22-CE07-4623-A31C-FFFD8998A1A3}"/>
</file>

<file path=docProps/app.xml><?xml version="1.0" encoding="utf-8"?>
<Properties xmlns="http://schemas.openxmlformats.org/officeDocument/2006/extended-properties" xmlns:vt="http://schemas.openxmlformats.org/officeDocument/2006/docPropsVTypes">
  <TotalTime>1644</TotalTime>
  <Words>3925</Words>
  <Application>Microsoft Office PowerPoint</Application>
  <PresentationFormat>Widescreen</PresentationFormat>
  <Paragraphs>248</Paragraphs>
  <Slides>29</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Alexandria</vt:lpstr>
      <vt:lpstr>Arial</vt:lpstr>
      <vt:lpstr>Calibri</vt:lpstr>
      <vt:lpstr>Calibri Light</vt:lpstr>
      <vt:lpstr>Times New Roman</vt:lpstr>
      <vt:lpstr>Wingdings</vt:lpstr>
      <vt:lpstr>شمثءشىيقهش</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HP 640 G3</cp:lastModifiedBy>
  <cp:revision>484</cp:revision>
  <dcterms:created xsi:type="dcterms:W3CDTF">2023-04-29T09:08:23Z</dcterms:created>
  <dcterms:modified xsi:type="dcterms:W3CDTF">2024-04-02T14:34:43Z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