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498" r:id="rId7"/>
    <p:sldId id="520" r:id="rId8"/>
    <p:sldId id="349" r:id="rId9"/>
    <p:sldId id="564" r:id="rId10"/>
    <p:sldId id="563" r:id="rId11"/>
    <p:sldId id="565" r:id="rId12"/>
    <p:sldId id="551" r:id="rId13"/>
    <p:sldId id="552" r:id="rId14"/>
    <p:sldId id="500" r:id="rId15"/>
    <p:sldId id="541" r:id="rId16"/>
    <p:sldId id="509" r:id="rId17"/>
    <p:sldId id="566" r:id="rId18"/>
    <p:sldId id="567" r:id="rId19"/>
    <p:sldId id="554" r:id="rId20"/>
    <p:sldId id="504" r:id="rId21"/>
    <p:sldId id="542" r:id="rId22"/>
    <p:sldId id="545" r:id="rId23"/>
    <p:sldId id="550" r:id="rId24"/>
    <p:sldId id="568" r:id="rId25"/>
    <p:sldId id="546" r:id="rId26"/>
    <p:sldId id="511" r:id="rId27"/>
    <p:sldId id="513" r:id="rId28"/>
    <p:sldId id="569" r:id="rId29"/>
    <p:sldId id="570" r:id="rId30"/>
    <p:sldId id="571" r:id="rId31"/>
    <p:sldId id="572" r:id="rId32"/>
    <p:sldId id="574" r:id="rId33"/>
    <p:sldId id="575" r:id="rId34"/>
    <p:sldId id="576" r:id="rId35"/>
    <p:sldId id="577" r:id="rId36"/>
    <p:sldId id="578" r:id="rId37"/>
    <p:sldId id="579" r:id="rId38"/>
    <p:sldId id="562" r:id="rId39"/>
    <p:sldId id="582" r:id="rId40"/>
    <p:sldId id="581" r:id="rId41"/>
    <p:sldId id="525" r:id="rId42"/>
    <p:sldId id="580" r:id="rId43"/>
    <p:sldId id="54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20"/>
            <p14:sldId id="349"/>
            <p14:sldId id="564"/>
            <p14:sldId id="563"/>
            <p14:sldId id="565"/>
            <p14:sldId id="551"/>
            <p14:sldId id="552"/>
            <p14:sldId id="500"/>
            <p14:sldId id="541"/>
            <p14:sldId id="509"/>
            <p14:sldId id="566"/>
            <p14:sldId id="567"/>
            <p14:sldId id="554"/>
            <p14:sldId id="504"/>
            <p14:sldId id="542"/>
            <p14:sldId id="545"/>
            <p14:sldId id="550"/>
            <p14:sldId id="568"/>
            <p14:sldId id="546"/>
            <p14:sldId id="511"/>
            <p14:sldId id="513"/>
            <p14:sldId id="569"/>
            <p14:sldId id="570"/>
            <p14:sldId id="571"/>
            <p14:sldId id="572"/>
            <p14:sldId id="574"/>
            <p14:sldId id="575"/>
            <p14:sldId id="576"/>
            <p14:sldId id="577"/>
            <p14:sldId id="578"/>
            <p14:sldId id="579"/>
            <p14:sldId id="562"/>
            <p14:sldId id="582"/>
            <p14:sldId id="581"/>
            <p14:sldId id="525"/>
            <p14:sldId id="580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F8021E-2837-D842-9DD6-C98E46B45760}"/>
              </a:ext>
            </a:extLst>
          </p:cNvPr>
          <p:cNvSpPr/>
          <p:nvPr userDrawn="1"/>
        </p:nvSpPr>
        <p:spPr>
          <a:xfrm>
            <a:off x="9061710" y="6356350"/>
            <a:ext cx="1906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b="1" dirty="0" err="1"/>
              <a:t>midocean.edu.km</a:t>
            </a:r>
            <a:endParaRPr lang="en-US" sz="18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2695" y="228992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Processing &amp; Feature Engineering II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Integrate financial data from multiple sources.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Normalize and scale variables for fair comparisons.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Detect and handle outliers using residuals.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Apply feature engineering, transformations, and encoding.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Prepare finance-ready datasets in Python.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4327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Data Integration?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585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Data Integration is the process of combining data from multiple sources into a single, consistent view.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Why it matters in finance?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Customer financial profiles may be spread across different banks, credit bureaus, and transaction logs.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Integrated data = complete view of customer behavior → better predictions.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452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Examples of Data Integration in Finance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Merging datasets: Combine loan applications with credit scores.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Concatenating records: Stack transaction logs from different branches.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Joining tables: Link customer IDs with loan payment history.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</a:t>
            </a:r>
          </a:p>
          <a:p>
            <a:r>
              <a:rPr lang="en-US" sz="2400" dirty="0">
                <a:latin typeface="Alexandria" charset="0"/>
              </a:rPr>
              <a:t>Table A: Loan applications (name, income, loan amount).</a:t>
            </a:r>
          </a:p>
          <a:p>
            <a:r>
              <a:rPr lang="en-US" sz="2400" dirty="0">
                <a:latin typeface="Alexandria" charset="0"/>
              </a:rPr>
              <a:t>Table B: Credit bureau (name, credit score).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Integration: Merge both on “name” to get a complete profile.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35403" y="393206"/>
            <a:ext cx="10503651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(Merge)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import pandas as </a:t>
            </a:r>
            <a:r>
              <a:rPr lang="en-US" sz="2000" dirty="0" err="1">
                <a:latin typeface="Alexandria" charset="0"/>
              </a:rPr>
              <a:t>pd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Example loan application dataset</a:t>
            </a:r>
          </a:p>
          <a:p>
            <a:r>
              <a:rPr lang="en-US" sz="2000" dirty="0">
                <a:latin typeface="Alexandria" charset="0"/>
              </a:rPr>
              <a:t>loans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"Customer": ["Ali", "Sara", "John"],</a:t>
            </a:r>
          </a:p>
          <a:p>
            <a:r>
              <a:rPr lang="en-US" sz="2000" dirty="0">
                <a:latin typeface="Alexandria" charset="0"/>
              </a:rPr>
              <a:t>    "Income": [5000, 7000, 4000],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Loan_Amount</a:t>
            </a:r>
            <a:r>
              <a:rPr lang="en-US" sz="2000" dirty="0">
                <a:latin typeface="Alexandria" charset="0"/>
              </a:rPr>
              <a:t>": [2000, 3000, 1500]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r>
              <a:rPr lang="en-US" sz="2000" dirty="0">
                <a:latin typeface="Alexandria" charset="0"/>
              </a:rPr>
              <a:t># Example credit bureau dataset</a:t>
            </a:r>
          </a:p>
          <a:p>
            <a:r>
              <a:rPr lang="en-US" sz="2000" dirty="0">
                <a:latin typeface="Alexandria" charset="0"/>
              </a:rPr>
              <a:t>credit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({</a:t>
            </a:r>
          </a:p>
          <a:p>
            <a:r>
              <a:rPr lang="en-US" sz="2000" dirty="0">
                <a:latin typeface="Alexandria" charset="0"/>
              </a:rPr>
              <a:t>    "Customer": ["Ali", "Sara", "John"],</a:t>
            </a:r>
          </a:p>
          <a:p>
            <a:r>
              <a:rPr lang="en-US" sz="2000" dirty="0">
                <a:latin typeface="Alexandria" charset="0"/>
              </a:rPr>
              <a:t>    "</a:t>
            </a:r>
            <a:r>
              <a:rPr lang="en-US" sz="2000" dirty="0" err="1">
                <a:latin typeface="Alexandria" charset="0"/>
              </a:rPr>
              <a:t>Credit_Score</a:t>
            </a:r>
            <a:r>
              <a:rPr lang="en-US" sz="2000" dirty="0">
                <a:latin typeface="Alexandria" charset="0"/>
              </a:rPr>
              <a:t>": [650, 720, 580]</a:t>
            </a:r>
          </a:p>
          <a:p>
            <a:r>
              <a:rPr lang="en-US" sz="2000" dirty="0">
                <a:latin typeface="Alexandria" charset="0"/>
              </a:rPr>
              <a:t>})</a:t>
            </a:r>
          </a:p>
          <a:p>
            <a:r>
              <a:rPr lang="en-US" sz="2000" dirty="0">
                <a:latin typeface="Alexandria" charset="0"/>
              </a:rPr>
              <a:t># Merge datasets</a:t>
            </a:r>
          </a:p>
          <a:p>
            <a:r>
              <a:rPr lang="en-US" sz="2000" dirty="0">
                <a:latin typeface="Alexandria" charset="0"/>
              </a:rPr>
              <a:t>merged = </a:t>
            </a:r>
            <a:r>
              <a:rPr lang="en-US" sz="2000" dirty="0" err="1">
                <a:latin typeface="Alexandria" charset="0"/>
              </a:rPr>
              <a:t>pd.merge</a:t>
            </a:r>
            <a:r>
              <a:rPr lang="en-US" sz="2000" dirty="0">
                <a:latin typeface="Alexandria" charset="0"/>
              </a:rPr>
              <a:t>(loans, credit, on="Customer")</a:t>
            </a:r>
          </a:p>
          <a:p>
            <a:r>
              <a:rPr lang="en-US" sz="2000" dirty="0">
                <a:latin typeface="Alexandria" charset="0"/>
              </a:rPr>
              <a:t>print(merged)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986678" y="912421"/>
            <a:ext cx="1050365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(Merge)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Output: </a:t>
            </a:r>
          </a:p>
          <a:p>
            <a:r>
              <a:rPr lang="en-US" sz="2400" dirty="0"/>
              <a:t>Combined dataset with income, loan amount, and credit score.</a:t>
            </a:r>
          </a:p>
          <a:p>
            <a:endParaRPr lang="en-US" sz="2400" dirty="0"/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merge() : </a:t>
            </a:r>
            <a:r>
              <a:rPr lang="en-US" sz="2400" dirty="0">
                <a:latin typeface="Alexandria" charset="0"/>
              </a:rPr>
              <a:t>combines two datasets on a shared column </a:t>
            </a:r>
            <a:r>
              <a:rPr lang="en-US" sz="2400" b="1" dirty="0">
                <a:latin typeface="Alexandria" charset="0"/>
              </a:rPr>
              <a:t>(Customer).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7B139-9D8E-2644-A241-487B3658B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051" y="2973777"/>
            <a:ext cx="7178171" cy="156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05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8" y="452583"/>
            <a:ext cx="1050365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</a:t>
            </a:r>
            <a:r>
              <a:rPr lang="en-US" sz="2800" b="1" dirty="0" err="1">
                <a:latin typeface="Alexandria" charset="0"/>
              </a:rPr>
              <a:t>Concatentation</a:t>
            </a:r>
            <a:r>
              <a:rPr lang="en-US" sz="2800" b="1" dirty="0">
                <a:latin typeface="Alexandria" charset="0"/>
              </a:rPr>
              <a:t>)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Concatenate two loan datasets</a:t>
            </a:r>
          </a:p>
          <a:p>
            <a:r>
              <a:rPr lang="en-US" sz="2400" dirty="0" err="1">
                <a:latin typeface="Alexandria" charset="0"/>
              </a:rPr>
              <a:t>loans_branchA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({</a:t>
            </a:r>
          </a:p>
          <a:p>
            <a:r>
              <a:rPr lang="en-US" sz="2400" dirty="0">
                <a:latin typeface="Alexandria" charset="0"/>
              </a:rPr>
              <a:t>    "Customer": ["Ali", "Mona"],</a:t>
            </a:r>
          </a:p>
          <a:p>
            <a:r>
              <a:rPr lang="en-US" sz="2400" dirty="0">
                <a:latin typeface="Alexandria" charset="0"/>
              </a:rPr>
              <a:t>    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[2000, 2500]</a:t>
            </a:r>
          </a:p>
          <a:p>
            <a:r>
              <a:rPr lang="en-US" sz="2400" dirty="0">
                <a:latin typeface="Alexandria" charset="0"/>
              </a:rPr>
              <a:t>})</a:t>
            </a:r>
          </a:p>
          <a:p>
            <a:r>
              <a:rPr lang="en-US" sz="2400" dirty="0" err="1">
                <a:latin typeface="Alexandria" charset="0"/>
              </a:rPr>
              <a:t>loans_branchB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({</a:t>
            </a:r>
          </a:p>
          <a:p>
            <a:r>
              <a:rPr lang="en-US" sz="2400" dirty="0">
                <a:latin typeface="Alexandria" charset="0"/>
              </a:rPr>
              <a:t>    "Customer": ["John", "Laila"],</a:t>
            </a:r>
          </a:p>
          <a:p>
            <a:r>
              <a:rPr lang="en-US" sz="2400" dirty="0">
                <a:latin typeface="Alexandria" charset="0"/>
              </a:rPr>
              <a:t>    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[1500, 3000]</a:t>
            </a:r>
          </a:p>
          <a:p>
            <a:r>
              <a:rPr lang="en-US" sz="2400" dirty="0">
                <a:latin typeface="Alexandria" charset="0"/>
              </a:rPr>
              <a:t>})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all_loans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pd.concat</a:t>
            </a:r>
            <a:r>
              <a:rPr lang="en-US" sz="2400" dirty="0">
                <a:latin typeface="Alexandria" charset="0"/>
              </a:rPr>
              <a:t>([</a:t>
            </a:r>
            <a:r>
              <a:rPr lang="en-US" sz="2400" dirty="0" err="1">
                <a:latin typeface="Alexandria" charset="0"/>
              </a:rPr>
              <a:t>loans_branchA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loans_branchB</a:t>
            </a:r>
            <a:r>
              <a:rPr lang="en-US" sz="2400" dirty="0">
                <a:latin typeface="Alexandria" charset="0"/>
              </a:rPr>
              <a:t>])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all_loans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43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920411" y="805543"/>
            <a:ext cx="10503651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Data Integration (</a:t>
            </a:r>
            <a:r>
              <a:rPr lang="en-US" sz="2800" b="1" dirty="0" err="1">
                <a:latin typeface="Alexandria" charset="0"/>
              </a:rPr>
              <a:t>Concatentation</a:t>
            </a:r>
            <a:r>
              <a:rPr lang="en-US" sz="2800" b="1" dirty="0">
                <a:latin typeface="Alexandria" charset="0"/>
              </a:rPr>
              <a:t>)</a:t>
            </a:r>
          </a:p>
          <a:p>
            <a:endParaRPr lang="en-US" sz="2000" b="1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Output: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Combined records from both branches into one dataset.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endParaRPr lang="en-US" sz="2400" b="1" dirty="0">
              <a:latin typeface="Alexandria" charset="0"/>
            </a:endParaRPr>
          </a:p>
          <a:p>
            <a:r>
              <a:rPr lang="en-US" sz="2400" b="1" dirty="0" err="1">
                <a:latin typeface="Alexandria" charset="0"/>
              </a:rPr>
              <a:t>concat</a:t>
            </a:r>
            <a:r>
              <a:rPr lang="en-US" sz="2400" b="1" dirty="0">
                <a:latin typeface="Alexandria" charset="0"/>
              </a:rPr>
              <a:t>() : </a:t>
            </a:r>
            <a:r>
              <a:rPr lang="en-US" sz="2400" dirty="0">
                <a:latin typeface="Alexandria" charset="0"/>
              </a:rPr>
              <a:t>stacks datasets on top of each other (like combining rows).</a:t>
            </a:r>
          </a:p>
          <a:p>
            <a:endParaRPr lang="en-US" sz="2000" b="1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C7E30-3F0E-4D45-B1E5-8A544F450E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071" y="2903103"/>
            <a:ext cx="4865801" cy="200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3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What is Data Normalization?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Rescaling numeric data into a standard range (e.g., 0–1).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Ensures that no single feature dominates simply because of its scale.</a:t>
            </a: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Makes features comparable, regardless of their original scale.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 Income (70,000) vs Age (35).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C0725-2711-0540-BCBA-0F4C1B48FFC6}"/>
              </a:ext>
            </a:extLst>
          </p:cNvPr>
          <p:cNvSpPr txBox="1"/>
          <p:nvPr/>
        </p:nvSpPr>
        <p:spPr>
          <a:xfrm>
            <a:off x="2513149" y="1019069"/>
            <a:ext cx="5514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Data Normalization </a:t>
            </a:r>
          </a:p>
        </p:txBody>
      </p:sp>
    </p:spTree>
    <p:extLst>
      <p:ext uri="{BB962C8B-B14F-4D97-AF65-F5344CB8AC3E}">
        <p14:creationId xmlns:p14="http://schemas.microsoft.com/office/powerpoint/2010/main" val="40474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Why Do We Need It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521984"/>
            <a:ext cx="105410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Financial features are often on different scales (income, loan amount, credit score, age).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Without normalization → model may give more weight to features with bigger numbers.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Risk: Predictions become biased (unfair and unreliable).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What Happens if a Feature Dominates?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Algorithm focuses too much on one feature.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Other important variables are ignored.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causes: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Biased predictions → the model favors one feature unfairly (e.g., always trusting income more than credit score).</a:t>
            </a:r>
          </a:p>
          <a:p>
            <a:pPr marL="914400" lvl="1" indent="-457200">
              <a:buFont typeface="Wingdings" pitchFamily="2" charset="2"/>
              <a:buChar char="§"/>
            </a:pPr>
            <a:r>
              <a:rPr lang="en-US" sz="2400" dirty="0">
                <a:latin typeface="Alexandria" charset="0"/>
              </a:rPr>
              <a:t>Skewed results → the predictions are “tilted” in one direction, not balanced.</a:t>
            </a:r>
          </a:p>
          <a:p>
            <a:r>
              <a:rPr lang="en-US" sz="2400" dirty="0">
                <a:latin typeface="Alexandria" charset="0"/>
              </a:rPr>
              <a:t>Example: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If income is very large compared to other features, the model may “think” income alone decides loan approval → unfair to people with lower income but excellent credit scores.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Benefits of Normalization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Ensures fair comparison among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Improves model accuracy and training speed.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Prevents bias from large-scale features (like loan amount overshadowing credit score).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financial predictions become balanced and reliable.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640242"/>
            <a:ext cx="6424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Normalization/</a:t>
            </a:r>
            <a:r>
              <a:rPr lang="en-US" sz="2800" b="1" dirty="0">
                <a:latin typeface="Alexandria" charset="0"/>
              </a:rPr>
              <a:t> Standardization</a:t>
            </a:r>
            <a:r>
              <a:rPr lang="en-US" sz="2800" b="1" dirty="0">
                <a:latin typeface="Alexandria" charset="0"/>
                <a:cs typeface="Alexandria" charset="0"/>
              </a:rPr>
              <a:t> Techniques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72316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Min-Max Scaling </a:t>
            </a:r>
            <a:r>
              <a:rPr lang="en-US" sz="2400" dirty="0">
                <a:latin typeface="Alexandria" charset="0"/>
              </a:rPr>
              <a:t>→ Rescales values to 0–1. </a:t>
            </a:r>
          </a:p>
          <a:p>
            <a:r>
              <a:rPr lang="en-US" sz="2400" dirty="0">
                <a:latin typeface="Alexandria" charset="0"/>
              </a:rPr>
              <a:t>Formula: (x – min) / (max – min).</a:t>
            </a:r>
          </a:p>
          <a:p>
            <a:r>
              <a:rPr lang="en-US" sz="2400" dirty="0">
                <a:latin typeface="Alexandria" charset="0"/>
              </a:rPr>
              <a:t>Example: Income 70,000 in range (10,000–100,000) → 0.67.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Z-score Standardization </a:t>
            </a:r>
            <a:r>
              <a:rPr lang="en-US" sz="2400" dirty="0">
                <a:latin typeface="Alexandria" charset="0"/>
              </a:rPr>
              <a:t>→ Rescales values based on mean &amp; standard deviation. </a:t>
            </a:r>
          </a:p>
          <a:p>
            <a:r>
              <a:rPr lang="en-US" sz="2400" dirty="0">
                <a:latin typeface="Alexandria" charset="0"/>
              </a:rPr>
              <a:t>Formula: (x – mean) / std.</a:t>
            </a:r>
          </a:p>
          <a:p>
            <a:r>
              <a:rPr lang="en-US" sz="2400" dirty="0">
                <a:latin typeface="Alexandria" charset="0"/>
              </a:rPr>
              <a:t>Example: Credit score 700 with mean 600, </a:t>
            </a:r>
            <a:r>
              <a:rPr lang="en-US" sz="2400" dirty="0" err="1">
                <a:latin typeface="Alexandria" charset="0"/>
              </a:rPr>
              <a:t>std</a:t>
            </a:r>
            <a:r>
              <a:rPr lang="en-US" sz="2400" dirty="0">
                <a:latin typeface="Alexandria" charset="0"/>
              </a:rPr>
              <a:t> 50 → 2.0 (2 </a:t>
            </a:r>
            <a:r>
              <a:rPr lang="en-US" sz="2400" dirty="0" err="1">
                <a:latin typeface="Alexandria" charset="0"/>
              </a:rPr>
              <a:t>std</a:t>
            </a:r>
            <a:r>
              <a:rPr lang="en-US" sz="2400" dirty="0">
                <a:latin typeface="Alexandria" charset="0"/>
              </a:rPr>
              <a:t> above mean).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94779" y="805543"/>
            <a:ext cx="1050365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Min-Max Normalization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MinMaxScaler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data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({</a:t>
            </a:r>
          </a:p>
          <a:p>
            <a:r>
              <a:rPr lang="en-US" sz="2400" dirty="0">
                <a:latin typeface="Alexandria" charset="0"/>
              </a:rPr>
              <a:t>    "Income": [3000, 6000, 9000],</a:t>
            </a:r>
          </a:p>
          <a:p>
            <a:r>
              <a:rPr lang="en-US" sz="2400" dirty="0">
                <a:latin typeface="Alexandria" charset="0"/>
              </a:rPr>
              <a:t>    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[1000, 2000, 3000]</a:t>
            </a:r>
          </a:p>
          <a:p>
            <a:r>
              <a:rPr lang="en-US" sz="2400" dirty="0">
                <a:latin typeface="Alexandria" charset="0"/>
              </a:rPr>
              <a:t>})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MinMaxScaler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>
                <a:latin typeface="Alexandria" charset="0"/>
              </a:rPr>
              <a:t>normalized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(data)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normalized_df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(normalized, columns=</a:t>
            </a:r>
            <a:r>
              <a:rPr lang="en-US" sz="2400" dirty="0" err="1">
                <a:latin typeface="Alexandria" charset="0"/>
              </a:rPr>
              <a:t>data.columns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normalized_df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EB19A-EF03-BE49-B5D5-70BEAE2A9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480" y="2873820"/>
            <a:ext cx="4097643" cy="135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4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Z-score Standardization 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StandardScaler</a:t>
            </a:r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>
                <a:latin typeface="Alexandria" charset="0"/>
              </a:rPr>
              <a:t>standardized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(data)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standardized_df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(standardized, columns=</a:t>
            </a:r>
            <a:r>
              <a:rPr lang="en-US" sz="2400" dirty="0" err="1">
                <a:latin typeface="Alexandria" charset="0"/>
              </a:rPr>
              <a:t>data.columns</a:t>
            </a:r>
            <a:r>
              <a:rPr lang="en-US" sz="2400" dirty="0">
                <a:latin typeface="Alexandria" charset="0"/>
              </a:rPr>
              <a:t>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standardized_df</a:t>
            </a:r>
            <a:r>
              <a:rPr lang="en-US" sz="24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</a:rPr>
              <a:t>Useful when features have very different ranges (e.g., salary vs. age).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BC7586-71C6-CD42-9C0B-0591A0038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247" y="4063702"/>
            <a:ext cx="4128712" cy="134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60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34418"/>
            <a:ext cx="6903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Handling Missing Values (Residual Approach)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24240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Missing values can distort analysis or model performance.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Residual approach = an advanced method to estimate missing values using other related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residual approach doesn’t just guess missing values. It predicts them using patterns in the data and then fine-tunes the guess with residuals.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is more accurate than simple mean/median imputation.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37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the Residual Approach Works?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1. </a:t>
            </a:r>
            <a:r>
              <a:rPr lang="en-US" sz="2000" b="1" dirty="0">
                <a:latin typeface="Alexandria" charset="0"/>
                <a:cs typeface="Alexandria" charset="0"/>
              </a:rPr>
              <a:t>Build a model using complete data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Take the rows that don’t have missing values.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Example: We want to fill missing income, so we use customers who have income recorded.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2. </a:t>
            </a:r>
            <a:r>
              <a:rPr lang="en-US" sz="2000" b="1" dirty="0">
                <a:latin typeface="Alexandria" charset="0"/>
                <a:cs typeface="Alexandria" charset="0"/>
              </a:rPr>
              <a:t>Predict missing values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Use other features (like age, education, credit score) to predict income for customers with missing income.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3. </a:t>
            </a:r>
            <a:r>
              <a:rPr lang="en-US" sz="2000" b="1" dirty="0">
                <a:latin typeface="Alexandria" charset="0"/>
                <a:cs typeface="Alexandria" charset="0"/>
              </a:rPr>
              <a:t>Use residuals to adjust the prediction (optional)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Residual = the small difference between the real value and the predicted value (for those customers where we know income).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If we see a pattern in the residuals (like always predicting slightly higher), we can adjust the predicted values to make them more accurate.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6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Residual Approach </a:t>
            </a:r>
            <a:r>
              <a:rPr lang="en-US" sz="2800" b="1" dirty="0">
                <a:latin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7240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Dataset</a:t>
            </a:r>
            <a:r>
              <a:rPr lang="en-US" sz="2400" dirty="0">
                <a:latin typeface="Alexandria" charset="0"/>
              </a:rPr>
              <a:t>: Loan applications</a:t>
            </a:r>
          </a:p>
          <a:p>
            <a:r>
              <a:rPr lang="en-US" sz="2400" b="1" dirty="0">
                <a:latin typeface="Alexandria" charset="0"/>
              </a:rPr>
              <a:t>Problem</a:t>
            </a:r>
            <a:r>
              <a:rPr lang="en-US" sz="2400" dirty="0">
                <a:latin typeface="Alexandria" charset="0"/>
              </a:rPr>
              <a:t>: Some customers are missing income data.</a:t>
            </a:r>
          </a:p>
          <a:p>
            <a:r>
              <a:rPr lang="en-US" sz="2400" b="1" dirty="0">
                <a:latin typeface="Alexandria" charset="0"/>
              </a:rPr>
              <a:t>Step 1:</a:t>
            </a:r>
            <a:r>
              <a:rPr lang="en-US" sz="2400" dirty="0">
                <a:latin typeface="Alexandria" charset="0"/>
              </a:rPr>
              <a:t> Train a regression model with Age, Education, Credit Score → Income (using customers with full data).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2</a:t>
            </a:r>
            <a:r>
              <a:rPr lang="en-US" sz="2400" dirty="0">
                <a:latin typeface="Alexandria" charset="0"/>
              </a:rPr>
              <a:t>: For a customer missing income, predict:</a:t>
            </a:r>
          </a:p>
          <a:p>
            <a:r>
              <a:rPr lang="en-US" sz="2400" dirty="0">
                <a:latin typeface="Alexandria" charset="0"/>
              </a:rPr>
              <a:t>Age = 40, Education = Master’s, Credit Score = 720 → Predicted Income = $75,000.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Step 3</a:t>
            </a:r>
            <a:r>
              <a:rPr lang="en-US" sz="2400" dirty="0">
                <a:latin typeface="Alexandria" charset="0"/>
              </a:rPr>
              <a:t>: Check residuals from training: If the model usually overestimates by $5,000, adjust to $70,000.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Why It’s Useful?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Uses relationships between variables to produce more accurate estimates.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Maintains dataset size, unlike deletion.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Reduces bias introduced by simple imputation.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Prepares data better for machine learning models.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7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Variable Transformation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Adjusts the distribution or relationship of variables to make data more suitable for modeling.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It is commonly used to normalize skewed data, reduce the influence of extreme values, or reveal hidden patterns.</a:t>
            </a:r>
          </a:p>
          <a:p>
            <a:r>
              <a:rPr lang="en-US" sz="2400" dirty="0">
                <a:latin typeface="Alexandria" charset="0"/>
              </a:rPr>
              <a:t>Examples:</a:t>
            </a:r>
          </a:p>
          <a:p>
            <a:r>
              <a:rPr lang="en-US" sz="2400" b="1" dirty="0">
                <a:latin typeface="Alexandria" charset="0"/>
              </a:rPr>
              <a:t>Log transformation: </a:t>
            </a:r>
            <a:r>
              <a:rPr lang="en-US" sz="2400" dirty="0">
                <a:latin typeface="Alexandria" charset="0"/>
              </a:rPr>
              <a:t>Makes right-skewed data (e.g., income) more normal.</a:t>
            </a:r>
          </a:p>
          <a:p>
            <a:r>
              <a:rPr lang="en-US" sz="2400" b="1" dirty="0">
                <a:latin typeface="Alexandria" charset="0"/>
              </a:rPr>
              <a:t>Square root transformation</a:t>
            </a:r>
            <a:r>
              <a:rPr lang="en-US" sz="2400" dirty="0">
                <a:latin typeface="Alexandria" charset="0"/>
              </a:rPr>
              <a:t>: Reduces the impact of large values.</a:t>
            </a:r>
          </a:p>
          <a:p>
            <a:r>
              <a:rPr lang="en-US" sz="2400" b="1" dirty="0">
                <a:latin typeface="Alexandria" charset="0"/>
              </a:rPr>
              <a:t>Polynomial features</a:t>
            </a:r>
            <a:r>
              <a:rPr lang="en-US" sz="2400" dirty="0">
                <a:latin typeface="Alexandria" charset="0"/>
              </a:rPr>
              <a:t>: Introduces nonlinear relationships for complex patterns.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DC0C77-3AD9-A548-B2B2-8E1C8415A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410" y="1494319"/>
            <a:ext cx="9068790" cy="35834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0DCB6B-78D4-D549-AFF2-914981887664}"/>
              </a:ext>
            </a:extLst>
          </p:cNvPr>
          <p:cNvSpPr txBox="1"/>
          <p:nvPr/>
        </p:nvSpPr>
        <p:spPr>
          <a:xfrm>
            <a:off x="1150257" y="5123081"/>
            <a:ext cx="1054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Visual comparison — the right-skewed data has a long tail to the right (few very large values), while the left-skewed data has a long tail to the left (few very small values)</a:t>
            </a:r>
          </a:p>
          <a:p>
            <a:endParaRPr lang="en-US" sz="24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248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407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Feature Encoding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7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33336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Converts categorical (non-numeric) variables into numeric format so that machine learning algorithms can process them.</a:t>
            </a:r>
          </a:p>
          <a:p>
            <a:r>
              <a:rPr lang="en-US" sz="2000" b="1" dirty="0">
                <a:latin typeface="Alexandria" charset="0"/>
              </a:rPr>
              <a:t>Types of Features</a:t>
            </a:r>
          </a:p>
          <a:p>
            <a:r>
              <a:rPr lang="en-US" sz="2000" dirty="0">
                <a:latin typeface="Alexandria" charset="0"/>
              </a:rPr>
              <a:t>1. </a:t>
            </a:r>
            <a:r>
              <a:rPr lang="en-US" sz="2000" b="1" dirty="0">
                <a:latin typeface="Alexandria" charset="0"/>
              </a:rPr>
              <a:t>Numerical (Quantitative):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Values that represent measurable quantities.</a:t>
            </a:r>
          </a:p>
          <a:p>
            <a:r>
              <a:rPr lang="en-US" sz="2000" dirty="0">
                <a:latin typeface="Alexandria" charset="0"/>
              </a:rPr>
              <a:t>Examples: Age, Income, Loan Amount.</a:t>
            </a:r>
          </a:p>
          <a:p>
            <a:r>
              <a:rPr lang="en-US" sz="2000" dirty="0">
                <a:latin typeface="Alexandria" charset="0"/>
              </a:rPr>
              <a:t>Can be continuous (e.g., income = 50,000.75) or discrete (e.g., number of transactions = 7).</a:t>
            </a:r>
          </a:p>
          <a:p>
            <a:r>
              <a:rPr lang="en-US" sz="2000" dirty="0">
                <a:latin typeface="Alexandria" charset="0"/>
              </a:rPr>
              <a:t>2. </a:t>
            </a:r>
            <a:r>
              <a:rPr lang="en-US" sz="2000" b="1" dirty="0">
                <a:latin typeface="Alexandria" charset="0"/>
              </a:rPr>
              <a:t>Categorical (Qualitative):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Values that represent groups or categories.</a:t>
            </a:r>
          </a:p>
          <a:p>
            <a:r>
              <a:rPr lang="en-US" sz="2000" b="1" dirty="0">
                <a:latin typeface="Alexandria" charset="0"/>
              </a:rPr>
              <a:t>Nominal: </a:t>
            </a:r>
            <a:r>
              <a:rPr lang="en-US" sz="2000" dirty="0">
                <a:latin typeface="Alexandria" charset="0"/>
              </a:rPr>
              <a:t>No natural order.</a:t>
            </a:r>
          </a:p>
          <a:p>
            <a:r>
              <a:rPr lang="en-US" sz="2000" dirty="0">
                <a:latin typeface="Alexandria" charset="0"/>
              </a:rPr>
              <a:t>Example: Gender (Male, Female), Country (USA, UK, UAE).</a:t>
            </a:r>
          </a:p>
          <a:p>
            <a:r>
              <a:rPr lang="en-US" sz="2000" b="1" dirty="0">
                <a:latin typeface="Alexandria" charset="0"/>
              </a:rPr>
              <a:t>Ordinal: </a:t>
            </a:r>
            <a:r>
              <a:rPr lang="en-US" sz="2000" dirty="0">
                <a:latin typeface="Alexandria" charset="0"/>
              </a:rPr>
              <a:t>Has a meaningful order or ranking.</a:t>
            </a:r>
          </a:p>
          <a:p>
            <a:r>
              <a:rPr lang="en-US" sz="2000" dirty="0">
                <a:latin typeface="Alexandria" charset="0"/>
              </a:rPr>
              <a:t>Example: Education (High School &lt; Bachelor &lt; Master &lt; PhD), Credit Rating (Low &lt; Medium &lt; High).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0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936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Why Encoding Is Needed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Machine learning models only understand numbers, not text labels.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So, we convert categorical data into numeric form using encoding.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Nominal → One-Hot Encoding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(each category becomes its own binary column)</a:t>
            </a:r>
          </a:p>
          <a:p>
            <a:r>
              <a:rPr lang="en-US" sz="2000" dirty="0">
                <a:latin typeface="Alexandria" charset="0"/>
              </a:rPr>
              <a:t>Bachelor → (1, 0, 0)</a:t>
            </a:r>
          </a:p>
          <a:p>
            <a:r>
              <a:rPr lang="en-US" sz="2000" dirty="0">
                <a:latin typeface="Alexandria" charset="0"/>
              </a:rPr>
              <a:t>Master → (0, 1, 0)</a:t>
            </a:r>
          </a:p>
          <a:p>
            <a:r>
              <a:rPr lang="en-US" sz="2000" dirty="0">
                <a:latin typeface="Alexandria" charset="0"/>
              </a:rPr>
              <a:t>PhD → (0, 0, 1)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Ordinal → Label Encoding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(replace categories with ordered numbers like 1, 2, 3)</a:t>
            </a:r>
          </a:p>
          <a:p>
            <a:r>
              <a:rPr lang="en-US" sz="2000" dirty="0"/>
              <a:t>Loan Default: </a:t>
            </a:r>
            <a:r>
              <a:rPr lang="en-US" sz="2000" i="1" dirty="0"/>
              <a:t>Yes/No</a:t>
            </a:r>
            <a:r>
              <a:rPr lang="en-US" sz="2000" dirty="0"/>
              <a:t> → </a:t>
            </a:r>
            <a:r>
              <a:rPr lang="en-US" sz="2000" i="1" dirty="0"/>
              <a:t>1/0</a:t>
            </a:r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Feature Scaling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4008" y="2244602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Adjusts numerical feature values to a common scale, ensuring that no feature dominates others in models sensitive to magnitude (e.g., KNN, SVM).</a:t>
            </a:r>
          </a:p>
          <a:p>
            <a:r>
              <a:rPr lang="en-US" sz="2400" b="1" dirty="0">
                <a:latin typeface="Alexandria" charset="0"/>
              </a:rPr>
              <a:t>Scaling Methods: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Standardization (Z-score): Centers data around mean = 0 and standard deviation = 1.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Min-Max Scaling: Rescales data to a fixed range, usually [0, 1].</a:t>
            </a:r>
          </a:p>
          <a:p>
            <a:r>
              <a:rPr lang="en-US" sz="2400" dirty="0">
                <a:latin typeface="Alexandria" charset="0"/>
              </a:rPr>
              <a:t>Example: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Without scaling, Age (20–60) and Loan Amount (10,000–200,000) would have very different ranges, causing imbalance in model learning.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Feature Engineering </a:t>
            </a:r>
          </a:p>
          <a:p>
            <a:endParaRPr lang="en-US" sz="2800" b="1" dirty="0">
              <a:latin typeface="Alexandria" charset="0"/>
            </a:endParaRP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 Variable Transformation ----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log_salary</a:t>
            </a:r>
            <a:r>
              <a:rPr lang="en-US" sz="2400" dirty="0">
                <a:latin typeface="Alexandria" charset="0"/>
              </a:rPr>
              <a:t>'] = </a:t>
            </a:r>
            <a:r>
              <a:rPr lang="en-US" sz="2400" dirty="0" err="1">
                <a:solidFill>
                  <a:srgbClr val="00B0F0"/>
                </a:solidFill>
                <a:latin typeface="Alexandria" charset="0"/>
              </a:rPr>
              <a:t>np.log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['salary'] + 1)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 Feature Encoding ----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</a:t>
            </a:r>
            <a:r>
              <a:rPr lang="en-US" sz="2400" dirty="0" err="1">
                <a:solidFill>
                  <a:srgbClr val="00B0F0"/>
                </a:solidFill>
                <a:latin typeface="Alexandria" charset="0"/>
              </a:rPr>
              <a:t>get_dummies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columns=['education'], </a:t>
            </a:r>
            <a:r>
              <a:rPr lang="en-US" sz="2400" dirty="0" err="1">
                <a:latin typeface="Alexandria" charset="0"/>
              </a:rPr>
              <a:t>drop_first</a:t>
            </a:r>
            <a:r>
              <a:rPr lang="en-US" sz="2400" dirty="0">
                <a:latin typeface="Alexandria" charset="0"/>
              </a:rPr>
              <a:t>=True)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 Feature Scaling ----</a:t>
            </a:r>
          </a:p>
          <a:p>
            <a:r>
              <a:rPr lang="en-US" sz="2400" dirty="0">
                <a:latin typeface="Alexandria" charset="0"/>
              </a:rPr>
              <a:t>scaler =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()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loan_scaled</a:t>
            </a:r>
            <a:r>
              <a:rPr lang="en-US" sz="2400" dirty="0">
                <a:latin typeface="Alexandria" charset="0"/>
              </a:rPr>
              <a:t>'] = </a:t>
            </a:r>
            <a:r>
              <a:rPr lang="en-US" sz="2400" dirty="0" err="1">
                <a:latin typeface="Alexandria" charset="0"/>
              </a:rPr>
              <a:t>scaler.fit_transform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[['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']])</a:t>
            </a: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672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Lecture 3, Feature Engineering &amp; Data Processing </a:t>
            </a:r>
          </a:p>
          <a:p>
            <a:r>
              <a:rPr lang="en-US" sz="2400" dirty="0">
                <a:latin typeface="Alexandria" charset="0"/>
              </a:rPr>
              <a:t>#============================== </a:t>
            </a:r>
          </a:p>
          <a:p>
            <a:r>
              <a:rPr lang="en-US" sz="2400" dirty="0">
                <a:latin typeface="Alexandria" charset="0"/>
              </a:rPr>
              <a:t># Libraries</a:t>
            </a:r>
          </a:p>
          <a:p>
            <a:r>
              <a:rPr lang="en-US" sz="2400" dirty="0">
                <a:latin typeface="Alexandria" charset="0"/>
              </a:rPr>
              <a:t> import pandas as </a:t>
            </a:r>
            <a:r>
              <a:rPr lang="en-US" sz="2400" dirty="0" err="1">
                <a:latin typeface="Alexandria" charset="0"/>
              </a:rPr>
              <a:t>pd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import </a:t>
            </a:r>
            <a:r>
              <a:rPr lang="en-US" sz="2400" dirty="0" err="1">
                <a:latin typeface="Alexandria" charset="0"/>
              </a:rPr>
              <a:t>numpy</a:t>
            </a:r>
            <a:r>
              <a:rPr lang="en-US" sz="2400" dirty="0">
                <a:latin typeface="Alexandria" charset="0"/>
              </a:rPr>
              <a:t> as np </a:t>
            </a:r>
          </a:p>
          <a:p>
            <a:r>
              <a:rPr lang="en-US" sz="2400" dirty="0">
                <a:latin typeface="Alexandria" charset="0"/>
              </a:rPr>
              <a:t>import seaborn as </a:t>
            </a:r>
            <a:r>
              <a:rPr lang="en-US" sz="2400" dirty="0" err="1">
                <a:latin typeface="Alexandria" charset="0"/>
              </a:rPr>
              <a:t>sns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import </a:t>
            </a:r>
            <a:r>
              <a:rPr lang="en-US" sz="2400" dirty="0" err="1">
                <a:latin typeface="Alexandria" charset="0"/>
              </a:rPr>
              <a:t>matplotlib.pylab</a:t>
            </a:r>
            <a:r>
              <a:rPr lang="en-US" sz="2400" dirty="0">
                <a:latin typeface="Alexandria" charset="0"/>
              </a:rPr>
              <a:t> as </a:t>
            </a:r>
            <a:r>
              <a:rPr lang="en-US" sz="2400" dirty="0" err="1">
                <a:latin typeface="Alexandria" charset="0"/>
              </a:rPr>
              <a:t>plt</a:t>
            </a:r>
            <a:r>
              <a:rPr lang="en-US" sz="2400" dirty="0">
                <a:latin typeface="Alexandria" charset="0"/>
              </a:rPr>
              <a:t> %matplotlib inline from </a:t>
            </a:r>
            <a:r>
              <a:rPr lang="en-US" sz="2400" dirty="0" err="1">
                <a:latin typeface="Alexandria" charset="0"/>
              </a:rPr>
              <a:t>sklearn.preprocessing</a:t>
            </a:r>
            <a:r>
              <a:rPr lang="en-US" sz="2400" dirty="0">
                <a:latin typeface="Alexandria" charset="0"/>
              </a:rPr>
              <a:t> import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MinMaxScaler</a:t>
            </a:r>
            <a:r>
              <a:rPr lang="en-US" sz="2400" dirty="0">
                <a:latin typeface="Alexandria" charset="0"/>
              </a:rPr>
              <a:t> </a:t>
            </a:r>
          </a:p>
          <a:p>
            <a:r>
              <a:rPr lang="en-US" sz="2400" dirty="0">
                <a:latin typeface="Alexandria" charset="0"/>
              </a:rPr>
              <a:t>from </a:t>
            </a:r>
            <a:r>
              <a:rPr lang="en-US" sz="2400" dirty="0" err="1">
                <a:latin typeface="Alexandria" charset="0"/>
              </a:rPr>
              <a:t>scipy</a:t>
            </a:r>
            <a:r>
              <a:rPr lang="en-US" sz="2400" dirty="0">
                <a:latin typeface="Alexandria" charset="0"/>
              </a:rPr>
              <a:t> import stats</a:t>
            </a: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80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1: Create Example Dataset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data = { "age": [25, 40, None, 35, -5], </a:t>
            </a:r>
          </a:p>
          <a:p>
            <a:r>
              <a:rPr lang="en-US" sz="2400" dirty="0">
                <a:latin typeface="Alexandria" charset="0"/>
              </a:rPr>
              <a:t>	"salary": [50000, 60000, 55000, None, 45000], </a:t>
            </a:r>
          </a:p>
          <a:p>
            <a:r>
              <a:rPr lang="en-US" sz="2400" dirty="0">
                <a:latin typeface="Alexandria" charset="0"/>
              </a:rPr>
              <a:t>	"</a:t>
            </a:r>
            <a:r>
              <a:rPr lang="en-US" sz="2400" dirty="0" err="1">
                <a:latin typeface="Alexandria" charset="0"/>
              </a:rPr>
              <a:t>loan_amount</a:t>
            </a:r>
            <a:r>
              <a:rPr lang="en-US" sz="2400" dirty="0">
                <a:latin typeface="Alexandria" charset="0"/>
              </a:rPr>
              <a:t>": [20000, 25000, 22000, 18000, 30000], </a:t>
            </a:r>
          </a:p>
          <a:p>
            <a:r>
              <a:rPr lang="en-US" sz="2400" dirty="0">
                <a:latin typeface="Alexandria" charset="0"/>
              </a:rPr>
              <a:t>	"education": ["Bachelor", "Master", "PhD", "Bachelor", "Master"], </a:t>
            </a:r>
          </a:p>
          <a:p>
            <a:r>
              <a:rPr lang="en-US" sz="2400" dirty="0">
                <a:latin typeface="Alexandria" charset="0"/>
              </a:rPr>
              <a:t>	"default": ["No", "Yes", "No", "No", "Yes"] } 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(data)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['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'] = [1, 2, 3, 4, 5] </a:t>
            </a:r>
          </a:p>
          <a:p>
            <a:r>
              <a:rPr lang="en-US" sz="2400" dirty="0">
                <a:latin typeface="Alexandria" charset="0"/>
              </a:rPr>
              <a:t>print("Original Dataset:") 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) Dataset:") print(merged)</a:t>
            </a: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1730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06654" y="649523"/>
            <a:ext cx="1050365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800" b="1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2: Data Integration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 err="1">
                <a:latin typeface="Alexandria" charset="0"/>
              </a:rPr>
              <a:t>risk_data</a:t>
            </a:r>
            <a:r>
              <a:rPr lang="en-US" sz="2400" dirty="0">
                <a:latin typeface="Alexandria" charset="0"/>
              </a:rPr>
              <a:t> = { "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": [1, 2, 3, 4, 5], </a:t>
            </a:r>
          </a:p>
          <a:p>
            <a:r>
              <a:rPr lang="en-US" sz="2400" dirty="0">
                <a:latin typeface="Alexandria" charset="0"/>
              </a:rPr>
              <a:t>	          "</a:t>
            </a:r>
            <a:r>
              <a:rPr lang="en-US" sz="2400" dirty="0" err="1">
                <a:latin typeface="Alexandria" charset="0"/>
              </a:rPr>
              <a:t>risk_score</a:t>
            </a:r>
            <a:r>
              <a:rPr lang="en-US" sz="2400" dirty="0">
                <a:latin typeface="Alexandria" charset="0"/>
              </a:rPr>
              <a:t>": [0.2, 0.8, 0.5, 0.1, 0.7] }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risk_df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pd.DataFrame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risk_data</a:t>
            </a:r>
            <a:r>
              <a:rPr lang="en-US" sz="2400" dirty="0">
                <a:latin typeface="Alexandria" charset="0"/>
              </a:rPr>
              <a:t>)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Merge both datasets merged = </a:t>
            </a:r>
            <a:r>
              <a:rPr lang="en-US" sz="2400" dirty="0" err="1">
                <a:latin typeface="Alexandria" charset="0"/>
              </a:rPr>
              <a:t>pd.merge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</a:t>
            </a:r>
            <a:r>
              <a:rPr lang="en-US" sz="2400" dirty="0" err="1">
                <a:latin typeface="Alexandria" charset="0"/>
              </a:rPr>
              <a:t>risk_df</a:t>
            </a:r>
            <a:r>
              <a:rPr lang="en-US" sz="2400" dirty="0">
                <a:latin typeface="Alexandria" charset="0"/>
              </a:rPr>
              <a:t>, on="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") print("\</a:t>
            </a:r>
            <a:r>
              <a:rPr lang="en-US" sz="2400" dirty="0" err="1">
                <a:latin typeface="Alexandria" charset="0"/>
              </a:rPr>
              <a:t>nMerged</a:t>
            </a:r>
            <a:r>
              <a:rPr lang="en-US" sz="2400" dirty="0">
                <a:latin typeface="Alexandria" charset="0"/>
              </a:rPr>
              <a:t> Dataset:") </a:t>
            </a:r>
          </a:p>
          <a:p>
            <a:r>
              <a:rPr lang="en-US" sz="2400" dirty="0">
                <a:latin typeface="Alexandria" charset="0"/>
              </a:rPr>
              <a:t>print(merged)</a:t>
            </a: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2253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3: Handling Missing Values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print("\</a:t>
            </a:r>
            <a:r>
              <a:rPr lang="en-US" sz="2400" dirty="0" err="1">
                <a:latin typeface="Alexandria" charset="0"/>
              </a:rPr>
              <a:t>nMissing</a:t>
            </a:r>
            <a:r>
              <a:rPr lang="en-US" sz="2400" dirty="0">
                <a:latin typeface="Alexandria" charset="0"/>
              </a:rPr>
              <a:t> values before cleaning:\n", </a:t>
            </a:r>
          </a:p>
          <a:p>
            <a:r>
              <a:rPr lang="en-US" sz="2400" dirty="0" err="1">
                <a:latin typeface="Alexandria" charset="0"/>
              </a:rPr>
              <a:t>merged.isnull</a:t>
            </a:r>
            <a:r>
              <a:rPr lang="en-US" sz="2400" dirty="0">
                <a:latin typeface="Alexandria" charset="0"/>
              </a:rPr>
              <a:t>().sum())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Fill missing values </a:t>
            </a:r>
          </a:p>
          <a:p>
            <a:r>
              <a:rPr lang="en-US" sz="2400" dirty="0">
                <a:latin typeface="Alexandria" charset="0"/>
              </a:rPr>
              <a:t>merged['age'].</a:t>
            </a:r>
            <a:r>
              <a:rPr lang="en-US" sz="2400" dirty="0" err="1">
                <a:latin typeface="Alexandria" charset="0"/>
              </a:rPr>
              <a:t>fillna</a:t>
            </a:r>
            <a:r>
              <a:rPr lang="en-US" sz="2400" dirty="0">
                <a:latin typeface="Alexandria" charset="0"/>
              </a:rPr>
              <a:t>(merged['age'].median(), </a:t>
            </a:r>
            <a:r>
              <a:rPr lang="en-US" sz="2400" dirty="0" err="1">
                <a:latin typeface="Alexandria" charset="0"/>
              </a:rPr>
              <a:t>inplace</a:t>
            </a:r>
            <a:r>
              <a:rPr lang="en-US" sz="2400" dirty="0">
                <a:latin typeface="Alexandria" charset="0"/>
              </a:rPr>
              <a:t>=True) merged['salary'].</a:t>
            </a:r>
            <a:r>
              <a:rPr lang="en-US" sz="2400" dirty="0" err="1">
                <a:latin typeface="Alexandria" charset="0"/>
              </a:rPr>
              <a:t>fillna</a:t>
            </a:r>
            <a:r>
              <a:rPr lang="en-US" sz="2400" dirty="0">
                <a:latin typeface="Alexandria" charset="0"/>
              </a:rPr>
              <a:t>(merged['salary'].mean(), </a:t>
            </a:r>
            <a:r>
              <a:rPr lang="en-US" sz="2400" dirty="0" err="1">
                <a:latin typeface="Alexandria" charset="0"/>
              </a:rPr>
              <a:t>inplace</a:t>
            </a:r>
            <a:r>
              <a:rPr lang="en-US" sz="2400" dirty="0">
                <a:latin typeface="Alexandria" charset="0"/>
              </a:rPr>
              <a:t>=True) </a:t>
            </a:r>
          </a:p>
          <a:p>
            <a:r>
              <a:rPr lang="en-US" sz="2400" dirty="0">
                <a:latin typeface="Alexandria" charset="0"/>
              </a:rPr>
              <a:t>print("\</a:t>
            </a:r>
            <a:r>
              <a:rPr lang="en-US" sz="2400" dirty="0" err="1">
                <a:latin typeface="Alexandria" charset="0"/>
              </a:rPr>
              <a:t>nMissing</a:t>
            </a:r>
            <a:r>
              <a:rPr lang="en-US" sz="2400" dirty="0">
                <a:latin typeface="Alexandria" charset="0"/>
              </a:rPr>
              <a:t> values after cleaning:\n", </a:t>
            </a:r>
          </a:p>
          <a:p>
            <a:r>
              <a:rPr lang="en-US" sz="2400" dirty="0" err="1">
                <a:latin typeface="Alexandria" charset="0"/>
              </a:rPr>
              <a:t>merged.isnull</a:t>
            </a:r>
            <a:r>
              <a:rPr lang="en-US" sz="2400" dirty="0">
                <a:latin typeface="Alexandria" charset="0"/>
              </a:rPr>
              <a:t>().sum()) #</a:t>
            </a:r>
          </a:p>
        </p:txBody>
      </p:sp>
    </p:spTree>
    <p:extLst>
      <p:ext uri="{BB962C8B-B14F-4D97-AF65-F5344CB8AC3E}">
        <p14:creationId xmlns:p14="http://schemas.microsoft.com/office/powerpoint/2010/main" val="35879816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Step 4: Handling Outliers </a:t>
            </a: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=(6,3)) </a:t>
            </a:r>
          </a:p>
          <a:p>
            <a:r>
              <a:rPr lang="en-US" sz="2400" dirty="0" err="1">
                <a:latin typeface="Alexandria" charset="0"/>
              </a:rPr>
              <a:t>sns.boxplot</a:t>
            </a:r>
            <a:r>
              <a:rPr lang="en-US" sz="2400" dirty="0">
                <a:latin typeface="Alexandria" charset="0"/>
              </a:rPr>
              <a:t>(x=merged['age’]) </a:t>
            </a:r>
          </a:p>
          <a:p>
            <a:r>
              <a:rPr lang="en-US" sz="2400" dirty="0" err="1">
                <a:latin typeface="Alexandria" charset="0"/>
              </a:rPr>
              <a:t>plt.title</a:t>
            </a:r>
            <a:r>
              <a:rPr lang="en-US" sz="2400" dirty="0">
                <a:latin typeface="Alexandria" charset="0"/>
              </a:rPr>
              <a:t>("Age Distribution Before Cleaning") 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Remove unrealistic ages (negative) </a:t>
            </a:r>
          </a:p>
          <a:p>
            <a:r>
              <a:rPr lang="en-US" sz="2400" dirty="0">
                <a:latin typeface="Alexandria" charset="0"/>
              </a:rPr>
              <a:t>merged = merged[merged['age'] &gt; 0] </a:t>
            </a: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=(6,3)) </a:t>
            </a:r>
          </a:p>
          <a:p>
            <a:r>
              <a:rPr lang="en-US" sz="2400" dirty="0" err="1">
                <a:latin typeface="Alexandria" charset="0"/>
              </a:rPr>
              <a:t>sns.boxplot</a:t>
            </a:r>
            <a:r>
              <a:rPr lang="en-US" sz="2400" dirty="0">
                <a:latin typeface="Alexandria" charset="0"/>
              </a:rPr>
              <a:t>(x=merged['age’]) </a:t>
            </a:r>
          </a:p>
          <a:p>
            <a:r>
              <a:rPr lang="en-US" sz="2400" dirty="0" err="1">
                <a:latin typeface="Alexandria" charset="0"/>
              </a:rPr>
              <a:t>plt.title</a:t>
            </a:r>
            <a:r>
              <a:rPr lang="en-US" sz="2400" dirty="0">
                <a:latin typeface="Alexandria" charset="0"/>
              </a:rPr>
              <a:t>("Age Distribution After Cleaning") 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22728699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Step 5: Variable Transformation (Log Transformation)</a:t>
            </a: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Histogram before log transformation</a:t>
            </a: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['salary'],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=True)</a:t>
            </a:r>
          </a:p>
          <a:p>
            <a:r>
              <a:rPr lang="en-US" sz="2300" dirty="0" err="1">
                <a:latin typeface="Alexandria" charset="0"/>
              </a:rPr>
              <a:t>plt.title</a:t>
            </a:r>
            <a:r>
              <a:rPr lang="en-US" sz="2300" dirty="0">
                <a:latin typeface="Alexandria" charset="0"/>
              </a:rPr>
              <a:t>("Salary Distribution (Before Log)")</a:t>
            </a:r>
          </a:p>
          <a:p>
            <a:r>
              <a:rPr lang="en-US" sz="2300" dirty="0" err="1">
                <a:latin typeface="Alexandria" charset="0"/>
              </a:rPr>
              <a:t>plt.show</a:t>
            </a:r>
            <a:r>
              <a:rPr lang="en-US" sz="2300" dirty="0">
                <a:latin typeface="Alexandria" charset="0"/>
              </a:rPr>
              <a:t>()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Apply log transformation</a:t>
            </a:r>
          </a:p>
          <a:p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log_salary</a:t>
            </a:r>
            <a:r>
              <a:rPr lang="en-US" sz="2300" dirty="0">
                <a:latin typeface="Alexandria" charset="0"/>
              </a:rPr>
              <a:t>'] = </a:t>
            </a:r>
            <a:r>
              <a:rPr lang="en-US" sz="2300" dirty="0" err="1">
                <a:latin typeface="Alexandria" charset="0"/>
              </a:rPr>
              <a:t>np.log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['salary'] + 1)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Histogram after log transformation</a:t>
            </a: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log_salary</a:t>
            </a:r>
            <a:r>
              <a:rPr lang="en-US" sz="2300" dirty="0">
                <a:latin typeface="Alexandria" charset="0"/>
              </a:rPr>
              <a:t>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=True, color="orange")</a:t>
            </a:r>
          </a:p>
          <a:p>
            <a:r>
              <a:rPr lang="en-US" sz="2300" dirty="0" err="1">
                <a:latin typeface="Alexandria" charset="0"/>
              </a:rPr>
              <a:t>plt.title</a:t>
            </a:r>
            <a:r>
              <a:rPr lang="en-US" sz="2300" dirty="0">
                <a:latin typeface="Alexandria" charset="0"/>
              </a:rPr>
              <a:t>("Salary Distribution (After Log)")</a:t>
            </a:r>
          </a:p>
          <a:p>
            <a:r>
              <a:rPr lang="en-US" sz="2300" dirty="0" err="1">
                <a:latin typeface="Alexandria" charset="0"/>
              </a:rPr>
              <a:t>plt.show</a:t>
            </a:r>
            <a:r>
              <a:rPr lang="en-US" sz="23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12950988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r>
              <a:rPr lang="en-US" sz="2400" dirty="0">
                <a:latin typeface="Alexandria" charset="0"/>
              </a:rPr>
              <a:t># </a:t>
            </a:r>
            <a:r>
              <a:rPr lang="en-US" sz="2400" dirty="0"/>
              <a:t>Step 6: Feature Encoding</a:t>
            </a:r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==============================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One-hot encoding “education”</a:t>
            </a:r>
          </a:p>
          <a:p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 = </a:t>
            </a:r>
            <a:r>
              <a:rPr lang="en-US" sz="2400" dirty="0" err="1">
                <a:latin typeface="Alexandria" charset="0"/>
              </a:rPr>
              <a:t>pd.get_dummies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columns=['education'], </a:t>
            </a:r>
            <a:r>
              <a:rPr lang="en-US" sz="2400" dirty="0" err="1">
                <a:latin typeface="Alexandria" charset="0"/>
              </a:rPr>
              <a:t>drop_first</a:t>
            </a:r>
            <a:r>
              <a:rPr lang="en-US" sz="2400" dirty="0">
                <a:latin typeface="Alexandria" charset="0"/>
              </a:rPr>
              <a:t>=True)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df.head</a:t>
            </a:r>
            <a:r>
              <a:rPr lang="en-US" sz="2400" dirty="0">
                <a:latin typeface="Alexandria" charset="0"/>
              </a:rPr>
              <a:t>())</a:t>
            </a:r>
          </a:p>
          <a:p>
            <a:endParaRPr lang="en-US" sz="24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057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Step 7: Feature Scaling</a:t>
            </a: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scaler = </a:t>
            </a:r>
            <a:r>
              <a:rPr lang="en-US" sz="2300" dirty="0" err="1">
                <a:latin typeface="Alexandria" charset="0"/>
              </a:rPr>
              <a:t>StandardScaler</a:t>
            </a:r>
            <a:r>
              <a:rPr lang="en-US" sz="2300" dirty="0">
                <a:latin typeface="Alexandria" charset="0"/>
              </a:rPr>
              <a:t>()</a:t>
            </a:r>
          </a:p>
          <a:p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loan_scaled</a:t>
            </a:r>
            <a:r>
              <a:rPr lang="en-US" sz="2300" dirty="0">
                <a:latin typeface="Alexandria" charset="0"/>
              </a:rPr>
              <a:t>'] = </a:t>
            </a:r>
            <a:r>
              <a:rPr lang="en-US" sz="2300" dirty="0" err="1">
                <a:latin typeface="Alexandria" charset="0"/>
              </a:rPr>
              <a:t>scaler.fit_transform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[['</a:t>
            </a:r>
            <a:r>
              <a:rPr lang="en-US" sz="2300" dirty="0" err="1">
                <a:latin typeface="Alexandria" charset="0"/>
              </a:rPr>
              <a:t>loan_amount</a:t>
            </a:r>
            <a:r>
              <a:rPr lang="en-US" sz="2300" dirty="0">
                <a:latin typeface="Alexandria" charset="0"/>
              </a:rPr>
              <a:t>']])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Plot comparison of original vs scaled loan amounts</a:t>
            </a:r>
          </a:p>
          <a:p>
            <a:r>
              <a:rPr lang="en-US" sz="2300" dirty="0">
                <a:latin typeface="Alexandria" charset="0"/>
              </a:rPr>
              <a:t>fig, axes = </a:t>
            </a:r>
            <a:r>
              <a:rPr lang="en-US" sz="2300" dirty="0" err="1">
                <a:latin typeface="Alexandria" charset="0"/>
              </a:rPr>
              <a:t>plt.subplots</a:t>
            </a:r>
            <a:r>
              <a:rPr lang="en-US" sz="2300" dirty="0">
                <a:latin typeface="Alexandria" charset="0"/>
              </a:rPr>
              <a:t>(1, 2, </a:t>
            </a:r>
            <a:r>
              <a:rPr lang="en-US" sz="2300" dirty="0" err="1">
                <a:latin typeface="Alexandria" charset="0"/>
              </a:rPr>
              <a:t>figsize</a:t>
            </a:r>
            <a:r>
              <a:rPr lang="en-US" sz="2300" dirty="0">
                <a:latin typeface="Alexandria" charset="0"/>
              </a:rPr>
              <a:t>=(12, 5))</a:t>
            </a: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loan_amount</a:t>
            </a:r>
            <a:r>
              <a:rPr lang="en-US" sz="2300" dirty="0">
                <a:latin typeface="Alexandria" charset="0"/>
              </a:rPr>
              <a:t>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=True, ax=axes[0])</a:t>
            </a:r>
          </a:p>
          <a:p>
            <a:r>
              <a:rPr lang="en-US" sz="2300" dirty="0">
                <a:latin typeface="Alexandria" charset="0"/>
              </a:rPr>
              <a:t>axes[0].</a:t>
            </a:r>
            <a:r>
              <a:rPr lang="en-US" sz="2300" dirty="0" err="1">
                <a:latin typeface="Alexandria" charset="0"/>
              </a:rPr>
              <a:t>set_title</a:t>
            </a:r>
            <a:r>
              <a:rPr lang="en-US" sz="2300" dirty="0">
                <a:latin typeface="Alexandria" charset="0"/>
              </a:rPr>
              <a:t>("Original Loan Amount")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 err="1">
                <a:latin typeface="Alexandria" charset="0"/>
              </a:rPr>
              <a:t>sns.histplot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df</a:t>
            </a:r>
            <a:r>
              <a:rPr lang="en-US" sz="2300" dirty="0">
                <a:latin typeface="Alexandria" charset="0"/>
              </a:rPr>
              <a:t>['</a:t>
            </a:r>
            <a:r>
              <a:rPr lang="en-US" sz="2300" dirty="0" err="1">
                <a:latin typeface="Alexandria" charset="0"/>
              </a:rPr>
              <a:t>loan_scaled</a:t>
            </a:r>
            <a:r>
              <a:rPr lang="en-US" sz="2300" dirty="0">
                <a:latin typeface="Alexandria" charset="0"/>
              </a:rPr>
              <a:t>'], </a:t>
            </a:r>
            <a:r>
              <a:rPr lang="en-US" sz="2300" dirty="0" err="1">
                <a:latin typeface="Alexandria" charset="0"/>
              </a:rPr>
              <a:t>kde</a:t>
            </a:r>
            <a:r>
              <a:rPr lang="en-US" sz="2300" dirty="0">
                <a:latin typeface="Alexandria" charset="0"/>
              </a:rPr>
              <a:t>=True, color="green", ax=axes[1])</a:t>
            </a:r>
          </a:p>
          <a:p>
            <a:r>
              <a:rPr lang="en-US" sz="2300" dirty="0">
                <a:latin typeface="Alexandria" charset="0"/>
              </a:rPr>
              <a:t>axes[1].</a:t>
            </a:r>
            <a:r>
              <a:rPr lang="en-US" sz="2300" dirty="0" err="1">
                <a:latin typeface="Alexandria" charset="0"/>
              </a:rPr>
              <a:t>set_title</a:t>
            </a:r>
            <a:r>
              <a:rPr lang="en-US" sz="2300" dirty="0">
                <a:latin typeface="Alexandria" charset="0"/>
              </a:rPr>
              <a:t>("Scaled Loan Amount")</a:t>
            </a:r>
          </a:p>
          <a:p>
            <a:r>
              <a:rPr lang="en-US" sz="2300" dirty="0" err="1">
                <a:latin typeface="Alexandria" charset="0"/>
              </a:rPr>
              <a:t>plt.show</a:t>
            </a:r>
            <a:r>
              <a:rPr lang="en-US" sz="23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15254619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576026" y="357579"/>
            <a:ext cx="10503651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latin typeface="Alexandria" charset="0"/>
              </a:rPr>
              <a:t>Lab Activity: Data preparation 2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r>
              <a:rPr lang="en-US" sz="2300" dirty="0">
                <a:latin typeface="Alexandria" charset="0"/>
              </a:rPr>
              <a:t># Step 8: Final Cleaned Dataset </a:t>
            </a:r>
          </a:p>
          <a:p>
            <a:r>
              <a:rPr lang="en-US" sz="2300" dirty="0">
                <a:latin typeface="Alexandria" charset="0"/>
              </a:rPr>
              <a:t># ============================== 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print("\</a:t>
            </a:r>
            <a:r>
              <a:rPr lang="en-US" sz="2300" dirty="0" err="1">
                <a:latin typeface="Alexandria" charset="0"/>
              </a:rPr>
              <a:t>nFinal</a:t>
            </a:r>
            <a:r>
              <a:rPr lang="en-US" sz="2300" dirty="0">
                <a:latin typeface="Alexandria" charset="0"/>
              </a:rPr>
              <a:t> Processed Dataset:") </a:t>
            </a:r>
          </a:p>
          <a:p>
            <a:r>
              <a:rPr lang="en-US" sz="2300" dirty="0">
                <a:latin typeface="Alexandria" charset="0"/>
              </a:rPr>
              <a:t>print(</a:t>
            </a:r>
            <a:r>
              <a:rPr lang="en-US" sz="2300" dirty="0" err="1">
                <a:latin typeface="Alexandria" charset="0"/>
              </a:rPr>
              <a:t>df.round</a:t>
            </a:r>
            <a:r>
              <a:rPr lang="en-US" sz="2300" dirty="0">
                <a:latin typeface="Alexandria" charset="0"/>
              </a:rPr>
              <a:t>(2))</a:t>
            </a:r>
          </a:p>
        </p:txBody>
      </p:sp>
    </p:spTree>
    <p:extLst>
      <p:ext uri="{BB962C8B-B14F-4D97-AF65-F5344CB8AC3E}">
        <p14:creationId xmlns:p14="http://schemas.microsoft.com/office/powerpoint/2010/main" val="30897548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73BA14-8EF0-7948-8CAA-143A416AF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642" y="1742619"/>
            <a:ext cx="4608083" cy="29778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B47E06-2E6E-944A-AC60-5857D57418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50" y="1796057"/>
            <a:ext cx="4442693" cy="287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0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90C627-C0B8-F143-AF6C-C3BD76914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513" y="2097970"/>
            <a:ext cx="5640781" cy="331934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6B61D2-112C-404E-B728-3A8DB1252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181" y="2112954"/>
            <a:ext cx="5542149" cy="326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2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E19D03-FB98-A149-B69D-D272BAAAC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93" y="1601121"/>
            <a:ext cx="10038478" cy="390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0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Demo Lab Recap: What We Learned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Data Integration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</a:t>
            </a:r>
            <a:r>
              <a:rPr lang="en-US" sz="2400" dirty="0" err="1">
                <a:latin typeface="Alexandria" charset="0"/>
              </a:rPr>
              <a:t>pd.merge</a:t>
            </a:r>
            <a:r>
              <a:rPr lang="en-US" sz="2400" dirty="0">
                <a:latin typeface="Alexandria" charset="0"/>
              </a:rPr>
              <a:t>() to combine datasets by a common key (</a:t>
            </a:r>
            <a:r>
              <a:rPr lang="en-US" sz="2400" dirty="0" err="1">
                <a:latin typeface="Alexandria" charset="0"/>
              </a:rPr>
              <a:t>customer_id</a:t>
            </a:r>
            <a:r>
              <a:rPr lang="en-US" sz="24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Integrated risk score data with the main loan dataset.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Handling Missing Values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Identified missing data using </a:t>
            </a:r>
            <a:r>
              <a:rPr lang="en-US" sz="2400" dirty="0" err="1">
                <a:latin typeface="Alexandria" charset="0"/>
              </a:rPr>
              <a:t>isnull</a:t>
            </a:r>
            <a:r>
              <a:rPr lang="en-US" sz="2400" dirty="0">
                <a:latin typeface="Alexandria" charset="0"/>
              </a:rPr>
              <a:t>().sum().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Filled missing entries with mean or median using </a:t>
            </a:r>
            <a:r>
              <a:rPr lang="en-US" sz="2400" dirty="0" err="1">
                <a:latin typeface="Alexandria" charset="0"/>
              </a:rPr>
              <a:t>fillna</a:t>
            </a:r>
            <a:r>
              <a:rPr lang="en-US" sz="2400" dirty="0">
                <a:latin typeface="Alexandria" charset="0"/>
              </a:rPr>
              <a:t>().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Outlier Detection and Removal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</a:t>
            </a:r>
            <a:r>
              <a:rPr lang="en-US" sz="2400" dirty="0" err="1">
                <a:latin typeface="Alexandria" charset="0"/>
              </a:rPr>
              <a:t>sns.boxplot</a:t>
            </a:r>
            <a:r>
              <a:rPr lang="en-US" sz="2400" dirty="0">
                <a:latin typeface="Alexandria" charset="0"/>
              </a:rPr>
              <a:t>() to visualize and remove unrealistic values (like negative ages).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Variable Transformation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Demo Lab Recap: What We Learned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72712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Applied logarithmic transformation </a:t>
            </a:r>
            <a:r>
              <a:rPr lang="en-US" sz="2400" dirty="0" err="1">
                <a:latin typeface="Alexandria" charset="0"/>
              </a:rPr>
              <a:t>np.log</a:t>
            </a:r>
            <a:r>
              <a:rPr lang="en-US" sz="2400" dirty="0">
                <a:latin typeface="Alexandria" charset="0"/>
              </a:rPr>
              <a:t>() to reduce skewness in salary distribution.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Feature Encoding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Converted categorical data into numerical form using </a:t>
            </a:r>
            <a:r>
              <a:rPr lang="en-US" sz="2400" dirty="0" err="1">
                <a:latin typeface="Alexandria" charset="0"/>
              </a:rPr>
              <a:t>pd.get_dummies</a:t>
            </a:r>
            <a:r>
              <a:rPr lang="en-US" sz="2400" dirty="0">
                <a:latin typeface="Alexandria" charset="0"/>
              </a:rPr>
              <a:t>() for the education variable.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Feature Scaling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Standardized the loan amount feature using </a:t>
            </a:r>
            <a:r>
              <a:rPr lang="en-US" sz="2400" dirty="0" err="1">
                <a:latin typeface="Alexandria" charset="0"/>
              </a:rPr>
              <a:t>StandardScaler</a:t>
            </a:r>
            <a:r>
              <a:rPr lang="en-US" sz="2400" dirty="0">
                <a:latin typeface="Alexandria" charset="0"/>
              </a:rPr>
              <a:t>() to normalize the scale of variables.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Visualization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Seaborn and Matplotlib to visualize before-and-after transformations for clear understanding.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76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Han, </a:t>
            </a:r>
            <a:r>
              <a:rPr lang="en-US" sz="2400" dirty="0" err="1">
                <a:latin typeface="Alexandria" charset="0"/>
              </a:rPr>
              <a:t>Kamber</a:t>
            </a:r>
            <a:r>
              <a:rPr lang="en-US" sz="2400" dirty="0">
                <a:latin typeface="Alexandria" charset="0"/>
              </a:rPr>
              <a:t>, &amp; Pei (2012). Data Mining: Concepts and Techniques.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Géron</a:t>
            </a:r>
            <a:r>
              <a:rPr lang="en-US" sz="2400" dirty="0">
                <a:latin typeface="Alexandria" charset="0"/>
              </a:rPr>
              <a:t>, A. (2019). Hands-On Machine Learning with </a:t>
            </a:r>
            <a:r>
              <a:rPr lang="en-US" sz="2400" dirty="0" err="1">
                <a:latin typeface="Alexandria" charset="0"/>
              </a:rPr>
              <a:t>Scikit</a:t>
            </a:r>
            <a:r>
              <a:rPr lang="en-US" sz="2400" dirty="0">
                <a:latin typeface="Alexandria" charset="0"/>
              </a:rPr>
              <a:t>-Learn &amp; TensorFlow.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</a:rPr>
              <a:t>Scikit</a:t>
            </a:r>
            <a:r>
              <a:rPr lang="en-US" sz="2400" dirty="0">
                <a:latin typeface="Alexandria" charset="0"/>
              </a:rPr>
              <a:t>-learn Documentation: https://</a:t>
            </a:r>
            <a:r>
              <a:rPr lang="en-US" sz="2400" dirty="0" err="1">
                <a:latin typeface="Alexandria" charset="0"/>
              </a:rPr>
              <a:t>scikit-learn.org</a:t>
            </a:r>
            <a:r>
              <a:rPr lang="en-US" sz="2400" dirty="0">
                <a:latin typeface="Alexandria" charset="0"/>
              </a:rPr>
              <a:t>/stable/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Pandas Documentation: https://</a:t>
            </a:r>
            <a:r>
              <a:rPr lang="en-US" sz="2400" dirty="0" err="1">
                <a:latin typeface="Alexandria" charset="0"/>
              </a:rPr>
              <a:t>pandas.pydata.org</a:t>
            </a:r>
            <a:endParaRPr lang="en-US" sz="2400" dirty="0">
              <a:latin typeface="Alexandria" charset="0"/>
            </a:endParaRP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465066-F1CA-4902-BB3B-B974E7644E08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7149</TotalTime>
  <Words>2859</Words>
  <Application>Microsoft Macintosh PowerPoint</Application>
  <PresentationFormat>Widescreen</PresentationFormat>
  <Paragraphs>415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197</cp:revision>
  <dcterms:created xsi:type="dcterms:W3CDTF">2023-04-29T09:08:00Z</dcterms:created>
  <dcterms:modified xsi:type="dcterms:W3CDTF">2026-02-19T09:32:47Z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