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3"/>
    <p:sldMasterId id="2147483661" r:id="rId4"/>
  </p:sldMasterIdLst>
  <p:notesMasterIdLst>
    <p:notesMasterId r:id="rId3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82208" autoAdjust="0"/>
  </p:normalViewPr>
  <p:slideViewPr>
    <p:cSldViewPr>
      <p:cViewPr varScale="1">
        <p:scale>
          <a:sx n="70" d="100"/>
          <a:sy n="70" d="100"/>
        </p:scale>
        <p:origin x="1138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B45C00F-ABF3-4899-9447-0DA69EBA04F5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B7FD29D-FB55-4DC5-BA37-9D5818DEF5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81967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95499B-824A-4D01-B77D-B3AFB6A19E27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361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91436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08432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14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25961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60CF0-AFC1-4A77-9983-0C96A6C8C6A7}" type="slidenum">
              <a:rPr lang="ar-SA" smtClean="0"/>
              <a:t>15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50122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</a:rPr>
              <a:t>Strategic Projects </a:t>
            </a:r>
            <a:endParaRPr lang="ar-EG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</a:endParaRPr>
          </a:p>
          <a:p>
            <a:pPr algn="l"/>
            <a:r>
              <a:rPr lang="en-US" dirty="0"/>
              <a:t>involve creating something new and innovative. A new product, a new service, a new retail location, a new branch or division, or even a new factory might be a strategic project because it will allow an organization to gain a strategic advantage over its competitors</a:t>
            </a:r>
            <a:r>
              <a:rPr lang="ar-EG" dirty="0"/>
              <a:t>.</a:t>
            </a:r>
            <a:endParaRPr lang="en-US" dirty="0"/>
          </a:p>
          <a:p>
            <a:pPr algn="l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Operational Projects </a:t>
            </a:r>
            <a:endParaRPr lang="ar-EG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US" dirty="0"/>
              <a:t>improve current operations. These projects may not produce radical improvements, but they will reduce costs, get work done more efficiently, or produce a higher-quality product .</a:t>
            </a:r>
          </a:p>
          <a:p>
            <a:pPr algn="l"/>
            <a:endParaRPr lang="en-US" dirty="0"/>
          </a:p>
          <a:p>
            <a:pPr algn="l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</a:rPr>
              <a:t>Compliance Projects </a:t>
            </a:r>
            <a:endParaRPr lang="ar-EG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</a:endParaRPr>
          </a:p>
          <a:p>
            <a:pPr algn="l"/>
            <a:r>
              <a:rPr lang="en-US" dirty="0"/>
              <a:t>must be done to comply with an industry or governmental regulation or standard. Often there is no choice about whether to implement a project to meet a regulation, but there may be several project options to consider, any of which would result in meeting compliance requirements.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16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76912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21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983675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7FD29D-FB55-4DC5-BA37-9D5818DEF547}" type="slidenum">
              <a:rPr lang="ar-SA" smtClean="0"/>
              <a:t>32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49403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1022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68875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12951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31997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69886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0706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03715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38998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9681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4868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727852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43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31705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80537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r">
              <a:defRPr sz="3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438939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52366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237723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5110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538974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r">
              <a:defRPr sz="15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51389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15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516345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098894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369896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429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214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59340-CCFD-4726-8528-C8D7E9769A9E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7817D-E8AA-47E3-A3D1-01136C56E66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14088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84659-EF5A-4D9C-9289-0271511955A0}" type="datetimeFigureOut">
              <a:rPr lang="ar-SA" smtClean="0"/>
              <a:t>28/04/1446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733DD-B3A1-40FC-8D47-98E93B51BA1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2429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defTabSz="685800" rtl="1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r" defTabSz="6858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r" defTabSz="6858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2847978" y="857250"/>
            <a:ext cx="1138964" cy="14097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6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7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8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151995" y="3119442"/>
            <a:ext cx="3239625" cy="1200329"/>
          </a:xfrm>
          <a:prstGeom prst="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0000"/>
                      </a14:imgEffect>
                      <a14:imgEffect>
                        <a14:brightnessContrast bright="16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effectLst>
            <a:glow rad="127000">
              <a:schemeClr val="accent1">
                <a:alpha val="12000"/>
              </a:schemeClr>
            </a:glow>
            <a:reflection endPos="65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2100" b="1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Prepared by </a:t>
            </a:r>
          </a:p>
          <a:p>
            <a:pPr algn="ctr" defTabSz="685800">
              <a:defRPr/>
            </a:pPr>
            <a:endParaRPr lang="en-US" sz="1500" b="1" dirty="0">
              <a:solidFill>
                <a:prstClr val="black"/>
              </a:solidFill>
              <a:latin typeface="Calibri"/>
              <a:cs typeface="Tajawal Medium" panose="00000600000000000000" pitchFamily="2" charset="-78"/>
            </a:endParaRPr>
          </a:p>
          <a:p>
            <a:pPr algn="ctr" defTabSz="685800">
              <a:defRPr/>
            </a:pPr>
            <a:r>
              <a:rPr lang="en-US" sz="2100" b="1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Dr. Manal Elsayed</a:t>
            </a:r>
          </a:p>
          <a:p>
            <a:pPr algn="ctr" defTabSz="685800">
              <a:defRPr/>
            </a:pPr>
            <a:endParaRPr lang="en-US" sz="1500" b="1" dirty="0">
              <a:solidFill>
                <a:prstClr val="black"/>
              </a:solidFill>
              <a:latin typeface="Calibri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596579" y="5146520"/>
            <a:ext cx="2350454" cy="54006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 b="1" dirty="0">
                <a:solidFill>
                  <a:srgbClr val="C00000"/>
                </a:solidFill>
                <a:latin typeface="Book Antiqua" panose="02040602050305030304" pitchFamily="18" charset="0"/>
              </a:rPr>
              <a:t>Lecture </a:t>
            </a:r>
            <a:r>
              <a:rPr lang="en-US" sz="2100" b="1">
                <a:solidFill>
                  <a:srgbClr val="C00000"/>
                </a:solidFill>
                <a:latin typeface="Book Antiqua" panose="02040602050305030304" pitchFamily="18" charset="0"/>
              </a:rPr>
              <a:t>No.5</a:t>
            </a:r>
            <a:endParaRPr lang="en-US" sz="2100" b="1" dirty="0">
              <a:solidFill>
                <a:srgbClr val="C00000"/>
              </a:solidFill>
              <a:latin typeface="Book Antiqua" panose="02040602050305030304" pitchFamily="18" charset="0"/>
            </a:endParaRPr>
          </a:p>
        </p:txBody>
      </p:sp>
      <p:sp>
        <p:nvSpPr>
          <p:cNvPr id="13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847205" y="2643712"/>
            <a:ext cx="114326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sz="21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PMG201</a:t>
            </a:r>
            <a:endParaRPr lang="en-US" sz="21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1848403" y="2126463"/>
            <a:ext cx="380264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en-US" sz="2100" dirty="0">
                <a:solidFill>
                  <a:srgbClr val="C00000"/>
                </a:solidFill>
                <a:latin typeface="Algerian" panose="04020705040A02060702" pitchFamily="82" charset="0"/>
              </a:rPr>
              <a:t>Project Feasibility Study</a:t>
            </a:r>
            <a:endParaRPr lang="ar-SA" sz="2100" dirty="0">
              <a:solidFill>
                <a:srgbClr val="C00000"/>
              </a:solidFill>
              <a:latin typeface="Algerian" panose="04020705040A02060702" pitchFamily="82" charset="0"/>
              <a:cs typeface="Arial" panose="020B0604020202020204" pitchFamily="34" charset="0"/>
            </a:endParaRPr>
          </a:p>
        </p:txBody>
      </p:sp>
      <p:sp>
        <p:nvSpPr>
          <p:cNvPr id="19" name="Rectangle 1"/>
          <p:cNvSpPr>
            <a:spLocks noChangeArrowheads="1"/>
          </p:cNvSpPr>
          <p:nvPr/>
        </p:nvSpPr>
        <p:spPr bwMode="auto">
          <a:xfrm>
            <a:off x="13282162" y="3409275"/>
            <a:ext cx="138564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br>
              <a:rPr lang="ar-SA" altLang="ar-SA" sz="135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ar-SA" altLang="ar-SA" sz="135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64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6"/>
    </mc:Choice>
    <mc:Fallback xmlns="">
      <p:transition spd="slow" advTm="1295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248128" y="2630288"/>
            <a:ext cx="4176464" cy="2454896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rgbClr val="2D39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5</a:t>
            </a:r>
          </a:p>
          <a:p>
            <a:pPr algn="ctr">
              <a:spcBef>
                <a:spcPct val="0"/>
              </a:spcBef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MANAGER, THE ORGANIZATION, AND THE TEAM</a:t>
            </a:r>
          </a:p>
          <a:p>
            <a:pPr algn="ctr"/>
            <a:endParaRPr lang="en-US" sz="2800" b="1" dirty="0">
              <a:solidFill>
                <a:srgbClr val="2D39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1529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44"/>
    </mc:Choice>
    <mc:Fallback xmlns="">
      <p:transition spd="slow" advTm="2584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197" y="1124745"/>
            <a:ext cx="5502275" cy="134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Content Placeholder 2"/>
          <p:cNvSpPr txBox="1">
            <a:spLocks/>
          </p:cNvSpPr>
          <p:nvPr/>
        </p:nvSpPr>
        <p:spPr>
          <a:xfrm>
            <a:off x="2704670" y="2348880"/>
            <a:ext cx="7495787" cy="3816424"/>
          </a:xfrm>
          <a:prstGeom prst="rect">
            <a:avLst/>
          </a:prstGeom>
          <a:ln>
            <a:noFill/>
          </a:ln>
        </p:spPr>
        <p:txBody>
          <a:bodyPr anchor="t">
            <a:normAutofit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buNone/>
            </a:pP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THE MANAGER, THE ORGANIZATION, AND THE TEAM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The PM’s Roles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The PM’s Responsibilities to the Project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Selection of a Project Manager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Project Management as a Profession 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Fitting Projects Into the Parent Organization</a:t>
            </a: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r>
              <a:rPr lang="en-US" sz="2400" b="1" dirty="0"/>
              <a:t>The Project Team</a:t>
            </a:r>
          </a:p>
          <a:p>
            <a:pPr algn="just" rtl="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Effective Team Management</a:t>
            </a:r>
            <a:endParaRPr lang="en-US" sz="2400" dirty="0">
              <a:solidFill>
                <a:srgbClr val="C00000"/>
              </a:solidFill>
            </a:endParaRPr>
          </a:p>
          <a:p>
            <a:pPr marL="514350" indent="-514350" algn="just" rtl="0">
              <a:buFont typeface="Arial" panose="020B0604020202020204" pitchFamily="34" charset="0"/>
              <a:buAutoNum type="arabicPeriod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4781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59"/>
    </mc:Choice>
    <mc:Fallback xmlns="">
      <p:transition spd="slow" advTm="10915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1504" y="404664"/>
            <a:ext cx="2157521" cy="919377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991545" y="1484785"/>
            <a:ext cx="27370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1- THE PM ’ S ROLES</a:t>
            </a:r>
            <a:endParaRPr lang="ar-SA" sz="2400" b="1" dirty="0"/>
          </a:p>
        </p:txBody>
      </p:sp>
      <p:sp>
        <p:nvSpPr>
          <p:cNvPr id="7" name="مستطيل 6"/>
          <p:cNvSpPr/>
          <p:nvPr/>
        </p:nvSpPr>
        <p:spPr>
          <a:xfrm>
            <a:off x="1847528" y="2564065"/>
            <a:ext cx="34563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/>
              <a:t>Once a project has been </a:t>
            </a:r>
            <a:r>
              <a:rPr lang="en-US" sz="2000" b="1" dirty="0"/>
              <a:t>selected</a:t>
            </a:r>
            <a:r>
              <a:rPr lang="en-US" b="1" dirty="0"/>
              <a:t>, </a:t>
            </a:r>
            <a:r>
              <a:rPr lang="en-US" b="1" dirty="0">
                <a:solidFill>
                  <a:srgbClr val="C00000"/>
                </a:solidFill>
              </a:rPr>
              <a:t>the next step is for senior management to choose a project manager (PM). </a:t>
            </a:r>
            <a:r>
              <a:rPr lang="en-US" b="1" dirty="0"/>
              <a:t>It is the PM ’ s job to make sure that the project is properly planned, implemented, and completed</a:t>
            </a:r>
            <a:endParaRPr lang="ar-SA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06" y="1961034"/>
            <a:ext cx="4579937" cy="326816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alpha val="29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67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19"/>
    </mc:Choice>
    <mc:Fallback xmlns="">
      <p:transition spd="slow" advTm="10711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5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مستطيل 5"/>
          <p:cNvSpPr/>
          <p:nvPr/>
        </p:nvSpPr>
        <p:spPr>
          <a:xfrm>
            <a:off x="1996762" y="1604260"/>
            <a:ext cx="490350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Tx/>
              <a:buChar char="-"/>
            </a:pPr>
            <a:r>
              <a:rPr lang="en-US" b="1" dirty="0"/>
              <a:t>The PM is a </a:t>
            </a:r>
            <a:r>
              <a:rPr lang="en-US" b="1" dirty="0">
                <a:solidFill>
                  <a:srgbClr val="C00000"/>
                </a:solidFill>
              </a:rPr>
              <a:t>facilitator</a:t>
            </a:r>
            <a:r>
              <a:rPr lang="en-US" b="1" dirty="0"/>
              <a:t>, unlike the traditional manager who is a </a:t>
            </a:r>
            <a:r>
              <a:rPr lang="en-US" b="1" dirty="0">
                <a:solidFill>
                  <a:srgbClr val="C00000"/>
                </a:solidFill>
              </a:rPr>
              <a:t>supervisor</a:t>
            </a:r>
            <a:r>
              <a:rPr lang="en-US" b="1" dirty="0"/>
              <a:t>.</a:t>
            </a:r>
          </a:p>
          <a:p>
            <a:pPr marL="285750" indent="-285750" algn="l" rtl="0">
              <a:buFontTx/>
              <a:buChar char="-"/>
            </a:pPr>
            <a:r>
              <a:rPr lang="en-US" b="1" dirty="0"/>
              <a:t> The PM must </a:t>
            </a:r>
            <a:r>
              <a:rPr lang="en-US" b="1" dirty="0">
                <a:solidFill>
                  <a:srgbClr val="C00000"/>
                </a:solidFill>
              </a:rPr>
              <a:t>adopt the systems approach </a:t>
            </a:r>
            <a:r>
              <a:rPr lang="en-US" b="1" dirty="0"/>
              <a:t>to making decisions and managing projects. </a:t>
            </a:r>
          </a:p>
          <a:p>
            <a:pPr marL="285750" indent="-285750" algn="l" rtl="0">
              <a:buFontTx/>
              <a:buChar char="-"/>
            </a:pPr>
            <a:r>
              <a:rPr lang="en-US" b="1" dirty="0">
                <a:solidFill>
                  <a:srgbClr val="C00000"/>
                </a:solidFill>
              </a:rPr>
              <a:t>Multiple communication </a:t>
            </a:r>
            <a:r>
              <a:rPr lang="en-US" b="1" dirty="0"/>
              <a:t>paths exist in any project, and some paths bypass the PM, causing problems. </a:t>
            </a:r>
          </a:p>
          <a:p>
            <a:pPr marL="285750" indent="-285750" algn="l" rtl="0">
              <a:buFontTx/>
              <a:buChar char="-"/>
            </a:pPr>
            <a:r>
              <a:rPr lang="en-US" b="1" dirty="0">
                <a:solidFill>
                  <a:srgbClr val="C00000"/>
                </a:solidFill>
              </a:rPr>
              <a:t>Much project communication takes place in meetings </a:t>
            </a:r>
            <a:r>
              <a:rPr lang="en-US" b="1" dirty="0"/>
              <a:t>that may be run effectively if some simple rules are followed.</a:t>
            </a:r>
          </a:p>
          <a:p>
            <a:pPr marL="285750" indent="-285750" algn="l" rtl="0">
              <a:buFontTx/>
              <a:buChar char="-"/>
            </a:pPr>
            <a:r>
              <a:rPr lang="en-US" b="1" dirty="0">
                <a:solidFill>
                  <a:srgbClr val="C00000"/>
                </a:solidFill>
              </a:rPr>
              <a:t> In </a:t>
            </a:r>
            <a:r>
              <a:rPr lang="en-US" b="1" dirty="0">
                <a:solidFill>
                  <a:srgbClr val="C00000"/>
                </a:solidFill>
                <a:highlight>
                  <a:srgbClr val="FFFF00"/>
                </a:highlight>
              </a:rPr>
              <a:t>virtual projects </a:t>
            </a:r>
            <a:r>
              <a:rPr lang="en-US" b="1" dirty="0">
                <a:solidFill>
                  <a:srgbClr val="C00000"/>
                </a:solidFill>
              </a:rPr>
              <a:t>much communication is via high technology channels. </a:t>
            </a:r>
          </a:p>
          <a:p>
            <a:pPr marL="285750" indent="-285750" algn="l" rtl="0">
              <a:buFontTx/>
              <a:buChar char="-"/>
            </a:pPr>
            <a:r>
              <a:rPr lang="en-US" b="1" u="sng" dirty="0">
                <a:solidFill>
                  <a:srgbClr val="C00000"/>
                </a:solidFill>
              </a:rPr>
              <a:t>Above all, the PM must keep senior management informed about the current state of the project.</a:t>
            </a:r>
            <a:endParaRPr lang="ar-SA" u="sng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2132857"/>
            <a:ext cx="3330414" cy="242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مستطيل 6"/>
          <p:cNvSpPr/>
          <p:nvPr/>
        </p:nvSpPr>
        <p:spPr>
          <a:xfrm>
            <a:off x="2351585" y="1234927"/>
            <a:ext cx="1861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THE PM ’ S ROLES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07456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995"/>
    </mc:Choice>
    <mc:Fallback xmlns="">
      <p:transition spd="slow" advTm="44099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5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مستطيل 5"/>
          <p:cNvSpPr/>
          <p:nvPr/>
        </p:nvSpPr>
        <p:spPr>
          <a:xfrm>
            <a:off x="1991544" y="2204864"/>
            <a:ext cx="3672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Facilitator.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Communicator.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Virtual Project Manager.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400" dirty="0"/>
              <a:t>Meetings, Convener and Chair.</a:t>
            </a:r>
            <a:r>
              <a:rPr lang="ar-EG" sz="2400" dirty="0"/>
              <a:t> </a:t>
            </a:r>
            <a:r>
              <a:rPr lang="en-GB" sz="2400" dirty="0"/>
              <a:t> </a:t>
            </a:r>
            <a:r>
              <a:rPr lang="ar-EG" sz="2400" dirty="0"/>
              <a:t> منظم الاجتماعات والرئيس </a:t>
            </a:r>
            <a:endParaRPr lang="ar-SA" sz="2400" dirty="0"/>
          </a:p>
        </p:txBody>
      </p:sp>
      <p:sp>
        <p:nvSpPr>
          <p:cNvPr id="7" name="مستطيل 6"/>
          <p:cNvSpPr/>
          <p:nvPr/>
        </p:nvSpPr>
        <p:spPr>
          <a:xfrm>
            <a:off x="1964975" y="1612378"/>
            <a:ext cx="24180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THE PM ’ S ROLES</a:t>
            </a:r>
            <a:endParaRPr lang="ar-SA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1575659"/>
            <a:ext cx="4842818" cy="3870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13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58"/>
    </mc:Choice>
    <mc:Fallback xmlns="">
      <p:transition spd="slow" advTm="7365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5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مستطيل 5"/>
          <p:cNvSpPr/>
          <p:nvPr/>
        </p:nvSpPr>
        <p:spPr>
          <a:xfrm>
            <a:off x="1943455" y="1234927"/>
            <a:ext cx="2651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ar-SA" b="1" dirty="0">
                <a:solidFill>
                  <a:srgbClr val="C00000"/>
                </a:solidFill>
              </a:rPr>
              <a:t>PM’s Role in </a:t>
            </a:r>
            <a:r>
              <a:rPr lang="en-US" altLang="ar-SA" b="1" dirty="0">
                <a:solidFill>
                  <a:srgbClr val="C00000"/>
                </a:solidFill>
                <a:highlight>
                  <a:srgbClr val="FFFF00"/>
                </a:highlight>
              </a:rPr>
              <a:t>Procurement</a:t>
            </a:r>
            <a:endParaRPr lang="ar-SA" b="1" dirty="0">
              <a:solidFill>
                <a:srgbClr val="C00000"/>
              </a:solidFill>
              <a:highlight>
                <a:srgbClr val="FFFF00"/>
              </a:highlight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1943455" y="1772816"/>
            <a:ext cx="4512585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Know the procurement process</a:t>
            </a:r>
            <a:r>
              <a:rPr lang="en-US" altLang="ar-SA" dirty="0">
                <a:latin typeface="Arial" panose="020B0604020202020204" pitchFamily="34" charset="0"/>
              </a:rPr>
              <a:t>; seek support early from specialists in contracting, purchasing, law, and technical disciplines.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Involvement should begin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at the start of </a:t>
            </a:r>
            <a:r>
              <a:rPr lang="en-US" altLang="ar-SA" dirty="0">
                <a:latin typeface="Arial" panose="020B0604020202020204" pitchFamily="34" charset="0"/>
              </a:rPr>
              <a:t>the procurement process.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Understand </a:t>
            </a:r>
            <a:r>
              <a:rPr lang="en-US" altLang="ar-SA" dirty="0">
                <a:latin typeface="Arial" panose="020B0604020202020204" pitchFamily="34" charset="0"/>
              </a:rPr>
              <a:t>contract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terms and conditions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Ensure the contract contains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all</a:t>
            </a:r>
            <a:r>
              <a:rPr lang="en-US" altLang="ar-SA" dirty="0">
                <a:latin typeface="Arial" panose="020B0604020202020204" pitchFamily="34" charset="0"/>
              </a:rPr>
              <a:t> project management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requirement</a:t>
            </a:r>
            <a:r>
              <a:rPr lang="en-US" altLang="ar-SA" dirty="0">
                <a:latin typeface="Arial" panose="020B0604020202020204" pitchFamily="34" charset="0"/>
              </a:rPr>
              <a:t>s and scope for the product or services being procured.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604260"/>
            <a:ext cx="3888408" cy="3408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078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493"/>
    </mc:Choice>
    <mc:Fallback xmlns="">
      <p:transition spd="slow" advTm="29849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5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مستطيل 5"/>
          <p:cNvSpPr/>
          <p:nvPr/>
        </p:nvSpPr>
        <p:spPr>
          <a:xfrm>
            <a:off x="1960967" y="1605971"/>
            <a:ext cx="4752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Identify </a:t>
            </a:r>
            <a:r>
              <a:rPr lang="en-US" altLang="ar-SA" dirty="0">
                <a:highlight>
                  <a:srgbClr val="FFFF00"/>
                </a:highlight>
                <a:latin typeface="Arial" panose="020B0604020202020204" pitchFamily="34" charset="0"/>
              </a:rPr>
              <a:t>risks and incorporate ways </a:t>
            </a:r>
            <a:r>
              <a:rPr lang="en-US" altLang="ar-SA" dirty="0">
                <a:latin typeface="Arial" panose="020B0604020202020204" pitchFamily="34" charset="0"/>
              </a:rPr>
              <a:t>to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avoid, mitigate, transfer</a:t>
            </a:r>
            <a:r>
              <a:rPr lang="en-US" altLang="ar-SA" dirty="0">
                <a:latin typeface="Arial" panose="020B0604020202020204" pitchFamily="34" charset="0"/>
              </a:rPr>
              <a:t> to seller, or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share</a:t>
            </a:r>
            <a:r>
              <a:rPr lang="en-US" altLang="ar-SA" dirty="0">
                <a:latin typeface="Arial" panose="020B0604020202020204" pitchFamily="34" charset="0"/>
              </a:rPr>
              <a:t> the potential risk within the contract.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Fit the schedule </a:t>
            </a:r>
            <a:r>
              <a:rPr lang="en-US" altLang="ar-SA" dirty="0">
                <a:latin typeface="Arial" panose="020B0604020202020204" pitchFamily="34" charset="0"/>
              </a:rPr>
              <a:t>for completion of the procurement process into the schedule for the project.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Be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engaged during contract negotiation </a:t>
            </a:r>
            <a:r>
              <a:rPr lang="en-US" altLang="ar-SA" dirty="0">
                <a:latin typeface="Arial" panose="020B0604020202020204" pitchFamily="34" charset="0"/>
              </a:rPr>
              <a:t>to establish a relationships with the seller.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Manage the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entire project</a:t>
            </a:r>
            <a:r>
              <a:rPr lang="en-US" altLang="ar-SA" dirty="0">
                <a:latin typeface="Arial" panose="020B0604020202020204" pitchFamily="34" charset="0"/>
              </a:rPr>
              <a:t>, not just the contract statement of work.</a:t>
            </a:r>
          </a:p>
          <a:p>
            <a:pPr marL="285750" indent="-285750" algn="l" rtl="0">
              <a:spcBef>
                <a:spcPct val="50000"/>
              </a:spcBef>
              <a:buSzPct val="50000"/>
              <a:buFont typeface="Arial" panose="020B0604020202020204" pitchFamily="34" charset="0"/>
              <a:buChar char="•"/>
            </a:pPr>
            <a:r>
              <a:rPr lang="en-US" altLang="ar-SA" dirty="0">
                <a:latin typeface="Arial" panose="020B0604020202020204" pitchFamily="34" charset="0"/>
              </a:rPr>
              <a:t>Work with the contract or procurement manager to </a:t>
            </a:r>
            <a:r>
              <a:rPr lang="en-US" altLang="ar-SA" dirty="0">
                <a:highlight>
                  <a:srgbClr val="00FFFF"/>
                </a:highlight>
                <a:latin typeface="Arial" panose="020B0604020202020204" pitchFamily="34" charset="0"/>
              </a:rPr>
              <a:t>manage contract change control.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1943455" y="1234927"/>
            <a:ext cx="2651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ar-SA" b="1" dirty="0">
                <a:solidFill>
                  <a:srgbClr val="C00000"/>
                </a:solidFill>
              </a:rPr>
              <a:t>PM’s Role in Procurement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603256"/>
            <a:ext cx="3630978" cy="3408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50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4569"/>
    </mc:Choice>
    <mc:Fallback xmlns="">
      <p:transition spd="slow" advTm="44456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135560" y="1412776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2- THE PM ’ S RESPONSIBILITIES TO THE PROJECT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106062" y="2274839"/>
            <a:ext cx="384592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The PM has three overriding responsibilities to the project.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 </a:t>
            </a:r>
            <a:r>
              <a:rPr lang="en-US" b="1" dirty="0">
                <a:solidFill>
                  <a:srgbClr val="C00000"/>
                </a:solidFill>
              </a:rPr>
              <a:t>First</a:t>
            </a:r>
            <a:r>
              <a:rPr lang="en-US" b="1" dirty="0"/>
              <a:t> is the acquisition of resources and personnel.</a:t>
            </a:r>
            <a:r>
              <a:rPr lang="ar-EG" b="1" dirty="0"/>
              <a:t>استقطاب الموارد البشرية والمالية </a:t>
            </a:r>
            <a:endParaRPr lang="en-US" b="1" dirty="0"/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 </a:t>
            </a:r>
            <a:r>
              <a:rPr lang="en-US" b="1" dirty="0">
                <a:solidFill>
                  <a:srgbClr val="C00000"/>
                </a:solidFill>
              </a:rPr>
              <a:t>Second</a:t>
            </a:r>
            <a:r>
              <a:rPr lang="en-US" b="1" dirty="0"/>
              <a:t> is dealing with the obstacles that arise during the course of the project.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Third</a:t>
            </a:r>
            <a:r>
              <a:rPr lang="en-US" b="1" dirty="0"/>
              <a:t> is exercising the leadership needed to bring the project to a successful conclusion and making the trade – offs</a:t>
            </a:r>
            <a:r>
              <a:rPr lang="ar-EG" b="1" dirty="0"/>
              <a:t> </a:t>
            </a:r>
            <a:r>
              <a:rPr lang="ar-EG" b="1" dirty="0" err="1"/>
              <a:t>المقاايضة</a:t>
            </a:r>
            <a:r>
              <a:rPr lang="ar-EG" b="1" dirty="0"/>
              <a:t>  </a:t>
            </a:r>
            <a:r>
              <a:rPr lang="en-US" b="1" dirty="0"/>
              <a:t> necessary to do so.</a:t>
            </a:r>
            <a:endParaRPr lang="ar-SA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2484011"/>
            <a:ext cx="4183360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04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903"/>
    </mc:Choice>
    <mc:Fallback xmlns="">
      <p:transition spd="slow" advTm="25890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991544" y="1720841"/>
            <a:ext cx="42484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The PM is responsible for </a:t>
            </a:r>
            <a:r>
              <a:rPr lang="en-US" b="1" dirty="0">
                <a:solidFill>
                  <a:srgbClr val="C00000"/>
                </a:solidFill>
              </a:rPr>
              <a:t>acquiring the human and material resources needed by the project.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The PM is also responsible for </a:t>
            </a:r>
            <a:r>
              <a:rPr lang="en-US" b="1" dirty="0">
                <a:solidFill>
                  <a:srgbClr val="C00000"/>
                </a:solidFill>
              </a:rPr>
              <a:t>exercising leadership, fire fighting, and dealing with obstacles that impede the project ’ s progress.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/>
              <a:t>Finally, the PM is responsible for making the trade - offs between budget, schedule, and scope that are needed to ensure project success.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b="1" dirty="0"/>
              <a:t>To be successful at meeting this responsibilities, </a:t>
            </a:r>
            <a:r>
              <a:rPr lang="en-US" b="1" dirty="0">
                <a:solidFill>
                  <a:srgbClr val="C00000"/>
                </a:solidFill>
              </a:rPr>
              <a:t>the PM must be skilled at negotiation, conflict resolution, and persuasion.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2276873"/>
            <a:ext cx="3672408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61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13"/>
    </mc:Choice>
    <mc:Fallback xmlns="">
      <p:transition spd="slow" advTm="6721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855608" y="1265281"/>
            <a:ext cx="3917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3- SELECTION OF A PROJECT MANAGER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873056" y="1772816"/>
            <a:ext cx="40069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dirty="0"/>
              <a:t>The most important criterion, in the language of sales people, is a “ </a:t>
            </a:r>
            <a:r>
              <a:rPr lang="en-US" sz="2000" dirty="0">
                <a:highlight>
                  <a:srgbClr val="00FFFF"/>
                </a:highlight>
              </a:rPr>
              <a:t>closer. </a:t>
            </a:r>
            <a:r>
              <a:rPr lang="en-US" sz="2000" dirty="0"/>
              <a:t>” Find individuals who </a:t>
            </a:r>
            <a:r>
              <a:rPr lang="en-US" sz="2000" dirty="0">
                <a:highlight>
                  <a:srgbClr val="00FFFF"/>
                </a:highlight>
              </a:rPr>
              <a:t>complete the tasks </a:t>
            </a:r>
            <a:r>
              <a:rPr lang="en-US" sz="2000" dirty="0"/>
              <a:t>they are given. As any senior manager </a:t>
            </a:r>
            <a:r>
              <a:rPr lang="en-US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knows, hard workers are easy</a:t>
            </a:r>
            <a:r>
              <a:rPr lang="en-US" sz="2000" dirty="0"/>
              <a:t> to find. What is rare is </a:t>
            </a:r>
            <a:r>
              <a:rPr lang="en-US" sz="2000" u="sng" dirty="0"/>
              <a:t>an individual who is driven to finish the job. </a:t>
            </a:r>
          </a:p>
          <a:p>
            <a:pPr algn="l" rtl="0"/>
            <a:endParaRPr lang="ar-SA" sz="2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090" y="1634613"/>
            <a:ext cx="4233580" cy="287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67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87"/>
    </mc:Choice>
    <mc:Fallback xmlns="">
      <p:transition spd="slow" advTm="9218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135560" y="1916832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400" dirty="0"/>
              <a:t>Select those who meet the following criteria at reasonably high levels: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400" dirty="0"/>
              <a:t>Credibility.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400" dirty="0"/>
              <a:t>Sensitivity.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400" dirty="0"/>
              <a:t>Leadership, Style, Ethics.</a:t>
            </a:r>
            <a:endParaRPr lang="ar-SA" sz="2400" dirty="0"/>
          </a:p>
        </p:txBody>
      </p:sp>
      <p:sp>
        <p:nvSpPr>
          <p:cNvPr id="6" name="مستطيل 5"/>
          <p:cNvSpPr/>
          <p:nvPr/>
        </p:nvSpPr>
        <p:spPr>
          <a:xfrm>
            <a:off x="1703512" y="1504663"/>
            <a:ext cx="4841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SELECTION OF A PROJECT MANAGER</a:t>
            </a:r>
            <a:endParaRPr lang="ar-SA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128" y="1916832"/>
            <a:ext cx="3744416" cy="287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50"/>
    </mc:Choice>
    <mc:Fallback xmlns="">
      <p:transition spd="slow" advTm="9265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442490" y="2780929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Successful PMs have some common characteristics</a:t>
            </a:r>
            <a:r>
              <a:rPr lang="en-US" dirty="0"/>
              <a:t>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They are </a:t>
            </a:r>
            <a:r>
              <a:rPr lang="en-US" b="1" dirty="0">
                <a:solidFill>
                  <a:srgbClr val="C00000"/>
                </a:solidFill>
              </a:rPr>
              <a:t>“ closers. ”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 They also have </a:t>
            </a:r>
            <a:r>
              <a:rPr lang="en-US" b="1" dirty="0">
                <a:solidFill>
                  <a:srgbClr val="C00000"/>
                </a:solidFill>
              </a:rPr>
              <a:t>high administrative and technical credibility</a:t>
            </a:r>
            <a:r>
              <a:rPr lang="en-US" dirty="0"/>
              <a:t>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In addition, the PM should be </a:t>
            </a:r>
            <a:r>
              <a:rPr lang="en-US" b="1" dirty="0">
                <a:solidFill>
                  <a:srgbClr val="C00000"/>
                </a:solidFill>
              </a:rPr>
              <a:t>a leader, and adopt a participatory </a:t>
            </a:r>
            <a:r>
              <a:rPr lang="en-US" dirty="0"/>
              <a:t>management style that may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 to be modified depending on the level of technological sophistication</a:t>
            </a:r>
            <a:r>
              <a:rPr lang="ar-EG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التطور التكنولوجي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uncertainty involved in the project</a:t>
            </a:r>
            <a:r>
              <a:rPr lang="en-US" dirty="0"/>
              <a:t>. 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dirty="0"/>
              <a:t>Another critical project management skill is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ability to direct the project in an ethical manner.</a:t>
            </a:r>
            <a:endParaRPr lang="ar-SA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7" y="969120"/>
            <a:ext cx="5832647" cy="1739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857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76"/>
    </mc:Choice>
    <mc:Fallback xmlns="">
      <p:transition spd="slow" advTm="10107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046058" y="1204149"/>
            <a:ext cx="50116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4- PROJECT MANAGEMENT AS A PROFESSION</a:t>
            </a:r>
            <a:endParaRPr lang="ar-SA" sz="2000" b="1" dirty="0"/>
          </a:p>
        </p:txBody>
      </p:sp>
      <p:sp>
        <p:nvSpPr>
          <p:cNvPr id="6" name="مستطيل 5"/>
          <p:cNvSpPr/>
          <p:nvPr/>
        </p:nvSpPr>
        <p:spPr>
          <a:xfrm>
            <a:off x="2063552" y="1738846"/>
            <a:ext cx="439248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200" dirty="0"/>
              <a:t>It should be obvious to the reader that </a:t>
            </a:r>
            <a:r>
              <a:rPr lang="en-US" sz="2200" dirty="0">
                <a:highlight>
                  <a:srgbClr val="00FFFF"/>
                </a:highlight>
              </a:rPr>
              <a:t>project management is a demanding job.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200" dirty="0"/>
              <a:t>Planning and controlling the complexities of a project ’ s activities, schedule, and budget would be difficult.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200" dirty="0"/>
              <a:t>If the PM had </a:t>
            </a:r>
            <a:r>
              <a:rPr lang="en-US" sz="2200" dirty="0">
                <a:highlight>
                  <a:srgbClr val="00FFFF"/>
                </a:highlight>
              </a:rPr>
              <a:t>full authority </a:t>
            </a:r>
            <a:r>
              <a:rPr lang="en-US" sz="2200" dirty="0"/>
              <a:t>to take any action, he is required to keep the project on course for successful completion.</a:t>
            </a:r>
            <a:endParaRPr lang="ar-SA" sz="22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1" y="2132856"/>
            <a:ext cx="3867105" cy="2853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7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97"/>
    </mc:Choice>
    <mc:Fallback xmlns="">
      <p:transition spd="slow" advTm="8699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652166" y="959365"/>
            <a:ext cx="482957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b="1" dirty="0">
                <a:solidFill>
                  <a:srgbClr val="C00000"/>
                </a:solidFill>
              </a:rPr>
              <a:t>5 - FITTING PROJECTS INTO THE PARENT ORGANIZATION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dirty="0"/>
              <a:t>The rapid growth in the use of projects has made the traditional ways of creating an interface between projects and the parent organization </a:t>
            </a:r>
            <a:r>
              <a:rPr lang="ar-EG" sz="2000" dirty="0"/>
              <a:t>المنظمة الأم</a:t>
            </a:r>
            <a:r>
              <a:rPr lang="en-US" sz="2000" dirty="0"/>
              <a:t> inadequate in many cases.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dirty="0"/>
              <a:t>Pure project organizations, are too costly and lack technological depth.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000" dirty="0"/>
              <a:t>Linking the two forms into matrix organized projects combines the strengths of the traditional forms and avoids most of their weaknesses.</a:t>
            </a:r>
          </a:p>
          <a:p>
            <a:pPr algn="l" rtl="0"/>
            <a:endParaRPr lang="en-US" sz="2000" dirty="0"/>
          </a:p>
          <a:p>
            <a:pPr algn="l" rtl="0"/>
            <a:endParaRPr lang="ar-SA" sz="2000" b="1" dirty="0">
              <a:solidFill>
                <a:srgbClr val="C0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736" y="1484784"/>
            <a:ext cx="3888432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4367808" y="4929681"/>
            <a:ext cx="6491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Pure project organizations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, An organization in which the project is </a:t>
            </a: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separated from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the rest of the parent system. It becomes </a:t>
            </a: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self-contained unit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with its own technical staff, its administration, tied to the parent firm by </a:t>
            </a: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tenuous strands of periodic progress reports and oversight. </a:t>
            </a:r>
            <a:r>
              <a:rPr lang="ar-EG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الخيوط الهشة للتقارير المرحلية الدورية والرقابة. </a:t>
            </a:r>
            <a:endParaRPr lang="ar-SA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295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269"/>
    </mc:Choice>
    <mc:Fallback xmlns="">
      <p:transition spd="slow" advTm="28326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919536" y="1772449"/>
            <a:ext cx="51125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000" dirty="0"/>
              <a:t>Some organizations operate all three types of projects (</a:t>
            </a:r>
            <a:r>
              <a:rPr lang="en-US" sz="2000" b="1" dirty="0"/>
              <a:t>Strategic, Operational, Compliance</a:t>
            </a:r>
            <a:r>
              <a:rPr lang="en-US" sz="2000" dirty="0"/>
              <a:t>). Project management offices may be set up to achieve consistent project administration when the firm is operating a number of differently organized projects.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maturity measurement models </a:t>
            </a:r>
            <a:r>
              <a:rPr lang="en-US" sz="2000" dirty="0"/>
              <a:t>have been developed to measure the degree to which individual organizations have mastered state - of- the- art project management practices.</a:t>
            </a:r>
            <a:endParaRPr lang="ar-SA" sz="2000" dirty="0"/>
          </a:p>
          <a:p>
            <a:pPr>
              <a:buFont typeface="Wingdings" panose="05000000000000000000" pitchFamily="2" charset="2"/>
              <a:buChar char="Ø"/>
            </a:pPr>
            <a:endParaRPr lang="ar-SA" sz="2000" dirty="0"/>
          </a:p>
        </p:txBody>
      </p:sp>
      <p:sp>
        <p:nvSpPr>
          <p:cNvPr id="6" name="مستطيل 5"/>
          <p:cNvSpPr/>
          <p:nvPr/>
        </p:nvSpPr>
        <p:spPr>
          <a:xfrm>
            <a:off x="2063552" y="11261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FITTING PROJECTS INTO THE PARENT ORGANIZATION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2132856"/>
            <a:ext cx="324036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45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317"/>
    </mc:Choice>
    <mc:Fallback xmlns="">
      <p:transition spd="slow" advTm="17231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887732" y="1210960"/>
            <a:ext cx="22942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6- THE PROJECT TEAM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1991545" y="1569157"/>
            <a:ext cx="45365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Effective team members have some characteristics in common.</a:t>
            </a:r>
          </a:p>
          <a:p>
            <a:pPr algn="l" rtl="0"/>
            <a:r>
              <a:rPr lang="en-US" dirty="0"/>
              <a:t>1- They must be </a:t>
            </a:r>
            <a:r>
              <a:rPr lang="en-US" b="1" i="1" dirty="0">
                <a:solidFill>
                  <a:srgbClr val="C00000"/>
                </a:solidFill>
              </a:rPr>
              <a:t>technically competent </a:t>
            </a:r>
            <a:r>
              <a:rPr lang="ar-EG" b="1" i="1" dirty="0">
                <a:solidFill>
                  <a:srgbClr val="C00000"/>
                </a:solidFill>
              </a:rPr>
              <a:t> مختصين فنيا </a:t>
            </a:r>
            <a:r>
              <a:rPr lang="en-US" dirty="0"/>
              <a:t>. </a:t>
            </a:r>
          </a:p>
          <a:p>
            <a:pPr algn="l" rtl="0"/>
            <a:r>
              <a:rPr lang="en-US" dirty="0"/>
              <a:t>2. Senior members of the project team </a:t>
            </a:r>
            <a:r>
              <a:rPr lang="en-US" b="1" dirty="0">
                <a:solidFill>
                  <a:srgbClr val="C00000"/>
                </a:solidFill>
              </a:rPr>
              <a:t>must be </a:t>
            </a:r>
            <a:r>
              <a:rPr lang="en-US" b="1" i="1" dirty="0">
                <a:solidFill>
                  <a:srgbClr val="C00000"/>
                </a:solidFill>
              </a:rPr>
              <a:t>politically sensitive </a:t>
            </a:r>
            <a:r>
              <a:rPr lang="en-US" dirty="0"/>
              <a:t>.</a:t>
            </a:r>
            <a:r>
              <a:rPr lang="ar-EG" dirty="0"/>
              <a:t> </a:t>
            </a:r>
            <a:endParaRPr lang="en-US" dirty="0"/>
          </a:p>
          <a:p>
            <a:pPr algn="l" rtl="0"/>
            <a:r>
              <a:rPr lang="en-US" dirty="0"/>
              <a:t> It is rarely possible to complete a project of reasonable size and complexity without incurring problems that </a:t>
            </a:r>
            <a:r>
              <a:rPr lang="en-US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 aid </a:t>
            </a:r>
            <a:r>
              <a:rPr lang="en-US" dirty="0"/>
              <a:t>from the upper executive row; </a:t>
            </a:r>
          </a:p>
          <a:p>
            <a:pPr algn="l" rtl="0"/>
            <a:r>
              <a:rPr lang="en-US" dirty="0"/>
              <a:t>3- </a:t>
            </a:r>
            <a:r>
              <a:rPr lang="en-US" b="1" dirty="0">
                <a:solidFill>
                  <a:srgbClr val="C00000"/>
                </a:solidFill>
              </a:rPr>
              <a:t>To ensure cooperation and assistance</a:t>
            </a:r>
            <a:r>
              <a:rPr lang="en-US" dirty="0"/>
              <a:t>, there is a delicate balance</a:t>
            </a:r>
            <a:r>
              <a:rPr lang="ar-EG" dirty="0"/>
              <a:t>توازن دقيق </a:t>
            </a:r>
            <a:r>
              <a:rPr lang="en-US" dirty="0"/>
              <a:t> of power that must be maintained </a:t>
            </a:r>
            <a:r>
              <a:rPr lang="en-US" u="sng" dirty="0"/>
              <a:t>between the project and the functional departments, and between one project and others.</a:t>
            </a:r>
            <a:endParaRPr lang="ar-SA" u="sng" dirty="0"/>
          </a:p>
          <a:p>
            <a:pPr algn="l" rtl="0"/>
            <a:r>
              <a:rPr lang="en-US" dirty="0"/>
              <a:t>4- Members of the project team need a strong </a:t>
            </a:r>
            <a:r>
              <a:rPr lang="en-US" b="1" i="1" dirty="0">
                <a:solidFill>
                  <a:srgbClr val="C00000"/>
                </a:solidFill>
              </a:rPr>
              <a:t>problem orientation</a:t>
            </a:r>
            <a:r>
              <a:rPr lang="en-US" i="1" dirty="0"/>
              <a:t>.</a:t>
            </a:r>
            <a:endParaRPr lang="ar-SA" dirty="0"/>
          </a:p>
          <a:p>
            <a:pPr algn="l" rtl="0"/>
            <a:endParaRPr lang="ar-SA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2089150"/>
            <a:ext cx="3744416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194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337"/>
    </mc:Choice>
    <mc:Fallback xmlns="">
      <p:transition spd="slow" advTm="32133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919538" y="1430074"/>
            <a:ext cx="43924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5- Team members need a strong </a:t>
            </a:r>
            <a:r>
              <a:rPr lang="en-US" b="1" i="1" dirty="0">
                <a:solidFill>
                  <a:srgbClr val="C00000"/>
                </a:solidFill>
              </a:rPr>
              <a:t>goal orientation 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  <a:r>
              <a:rPr lang="en-US" dirty="0"/>
              <a:t>Projects are uncomfortable environments. In particular, </a:t>
            </a:r>
            <a:r>
              <a:rPr lang="en-US" dirty="0">
                <a:highlight>
                  <a:srgbClr val="FFFF00"/>
                </a:highlight>
              </a:rPr>
              <a:t>neither project teams nor PMs can succeed if their focus is on activity rather than results. </a:t>
            </a:r>
          </a:p>
          <a:p>
            <a:pPr algn="l" rtl="0"/>
            <a:r>
              <a:rPr lang="en-US" b="1" dirty="0">
                <a:solidFill>
                  <a:srgbClr val="C00000"/>
                </a:solidFill>
              </a:rPr>
              <a:t>6- Project workers need </a:t>
            </a:r>
            <a:r>
              <a:rPr lang="en-US" b="1" i="1" dirty="0">
                <a:solidFill>
                  <a:srgbClr val="C00000"/>
                </a:solidFill>
              </a:rPr>
              <a:t>high self - esteem </a:t>
            </a:r>
            <a:r>
              <a:rPr lang="en-US" dirty="0"/>
              <a:t>. Project members who hide mistakes and failure are disasters waiting to happen. They can immediately acknowledge their own errors </a:t>
            </a:r>
            <a:r>
              <a:rPr lang="ar-EG" dirty="0"/>
              <a:t>يعترف بأخطائه </a:t>
            </a:r>
            <a:r>
              <a:rPr lang="en-GB" dirty="0"/>
              <a:t> </a:t>
            </a:r>
            <a:r>
              <a:rPr lang="en-US" dirty="0"/>
              <a:t>and point out problems caused by the errors of others.</a:t>
            </a:r>
          </a:p>
          <a:p>
            <a:pPr algn="l" rtl="0"/>
            <a:r>
              <a:rPr lang="en-US" dirty="0"/>
              <a:t> </a:t>
            </a:r>
            <a:endParaRPr lang="ar-SA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2089150"/>
            <a:ext cx="403244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5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07"/>
    </mc:Choice>
    <mc:Fallback xmlns="">
      <p:transition spd="slow" advTm="9200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207569" y="1340768"/>
            <a:ext cx="3786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Effective Team Management</a:t>
            </a:r>
            <a:endParaRPr lang="ar-SA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1843088"/>
            <a:ext cx="6336704" cy="3746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8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7"/>
    </mc:Choice>
    <mc:Fallback xmlns="">
      <p:transition spd="slow" advTm="689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135561" y="1412776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rgbClr val="C00000"/>
                </a:solidFill>
              </a:rPr>
              <a:t>Groups, Teams and Organizational Effectiveness</a:t>
            </a:r>
            <a:endParaRPr lang="ar-SA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313599"/>
              </p:ext>
            </p:extLst>
          </p:nvPr>
        </p:nvGraphicFramePr>
        <p:xfrm>
          <a:off x="2423592" y="2060848"/>
          <a:ext cx="7799102" cy="2804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8995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9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Team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Group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group of persons having collective identity joined together, to accomplish a goal.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collection of individuals who work together in completing a task.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Shared</a:t>
                      </a:r>
                      <a:r>
                        <a:rPr lang="en-US" sz="2000" baseline="0" dirty="0"/>
                        <a:t> Goals 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Goals</a:t>
                      </a:r>
                      <a:r>
                        <a:rPr lang="en-US" sz="2000" baseline="0" dirty="0"/>
                        <a:t> 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and Mutual accountability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Accountability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Collective success or failure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Individual success or</a:t>
                      </a:r>
                      <a:r>
                        <a:rPr lang="en-US" sz="2000" baseline="0" dirty="0"/>
                        <a:t> failure 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775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697"/>
    </mc:Choice>
    <mc:Fallback xmlns="">
      <p:transition spd="slow" advTm="21869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3143672" y="1234928"/>
            <a:ext cx="61926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200" b="1" dirty="0">
                <a:solidFill>
                  <a:srgbClr val="C00000"/>
                </a:solidFill>
              </a:rPr>
              <a:t>Groups, Teams and  Organizational Effectiveness</a:t>
            </a:r>
            <a:endParaRPr lang="ar-SA" sz="22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279576" y="2132856"/>
            <a:ext cx="37444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Tx/>
              <a:buNone/>
              <a:defRPr/>
            </a:pPr>
            <a:r>
              <a:rPr lang="en-US" sz="2000" b="1" dirty="0">
                <a:solidFill>
                  <a:srgbClr val="C00000"/>
                </a:solidFill>
              </a:rPr>
              <a:t>Groups and teams can help an organization gain a competitive advantage because they can: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1) Enhance its performance.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2) Increase its responsiveness to customers.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3) Increase innovation.</a:t>
            </a:r>
          </a:p>
          <a:p>
            <a:pPr algn="l" rtl="0">
              <a:buFontTx/>
              <a:buNone/>
              <a:defRPr/>
            </a:pPr>
            <a:r>
              <a:rPr lang="en-US" sz="2000" dirty="0"/>
              <a:t>4) Increase employees’ motivation and satisfaction.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110" y="2195865"/>
            <a:ext cx="387734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764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897"/>
    </mc:Choice>
    <mc:Fallback xmlns="">
      <p:transition spd="slow" advTm="8689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3810000" y="12810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Groups and Teams as </a:t>
            </a:r>
            <a:b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Performance Enhancers</a:t>
            </a:r>
            <a:endParaRPr lang="ar-SA" dirty="0">
              <a:solidFill>
                <a:srgbClr val="C00000"/>
              </a:solidFill>
            </a:endParaRPr>
          </a:p>
        </p:txBody>
      </p:sp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576327"/>
              </p:ext>
            </p:extLst>
          </p:nvPr>
        </p:nvGraphicFramePr>
        <p:xfrm>
          <a:off x="3048000" y="2276872"/>
          <a:ext cx="6096000" cy="21031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Performance Enhancement</a:t>
                      </a:r>
                    </a:p>
                    <a:p>
                      <a:pPr algn="ctr" rtl="0"/>
                      <a:endParaRPr lang="ar-SA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Synergy </a:t>
                      </a:r>
                    </a:p>
                    <a:p>
                      <a:pPr algn="ctr" rtl="0"/>
                      <a:endParaRPr lang="ar-SA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US" b="1" dirty="0"/>
                        <a:t>Making use of the synergy from employees in a group producing more or better output than employees working separately.</a:t>
                      </a:r>
                      <a:endParaRPr lang="ar-SA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Performance gains that result when individuals and departments coordinate their actions.</a:t>
                      </a:r>
                    </a:p>
                    <a:p>
                      <a:pPr algn="ctr" rtl="0"/>
                      <a:endParaRPr lang="ar-SA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916" y="4437113"/>
            <a:ext cx="2826168" cy="231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94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67"/>
    </mc:Choice>
    <mc:Fallback xmlns="">
      <p:transition spd="slow" advTm="9286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3071665" y="1281094"/>
            <a:ext cx="5976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400" b="1" dirty="0">
                <a:solidFill>
                  <a:srgbClr val="C00000"/>
                </a:solidFill>
              </a:rPr>
              <a:t>Groups and Teams as Performance Enhancers</a:t>
            </a:r>
            <a:endParaRPr lang="ar-SA" sz="24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135560" y="1916833"/>
            <a:ext cx="37444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l" rtl="0">
              <a:defRPr/>
            </a:pPr>
            <a:r>
              <a:rPr lang="en-US" sz="2000" b="1" dirty="0">
                <a:solidFill>
                  <a:srgbClr val="C00000"/>
                </a:solidFill>
              </a:rPr>
              <a:t>Factors that contribute to synergy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Ability to bounce ideas off one another. </a:t>
            </a:r>
            <a:r>
              <a:rPr lang="ar-EG" sz="2000" dirty="0"/>
              <a:t>توارد </a:t>
            </a:r>
            <a:r>
              <a:rPr lang="ar-EG" sz="2000" dirty="0" err="1"/>
              <a:t>الافكار</a:t>
            </a:r>
            <a:r>
              <a:rPr lang="ar-EG" sz="2000" dirty="0"/>
              <a:t> </a:t>
            </a:r>
            <a:endParaRPr lang="en-US" sz="2000" dirty="0"/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Correct each other’s errors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Bring more new ideas to bear on problems.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Accomplish projects beyond the scope of individuals.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980" y="2060848"/>
            <a:ext cx="4063977" cy="2926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03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04"/>
    </mc:Choice>
    <mc:Fallback xmlns="">
      <p:transition spd="slow" advTm="10570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3143672" y="1281094"/>
            <a:ext cx="5544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b="1" dirty="0">
                <a:solidFill>
                  <a:srgbClr val="C00000"/>
                </a:solidFill>
                <a:latin typeface="Arial Black" panose="020B0A04020102020204" pitchFamily="34" charset="0"/>
              </a:rPr>
              <a:t>Groups’ and Teams’ Contributions to Organizational Effectiveness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6" name="Picture 6" descr="jon30247_11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6" y="2152546"/>
            <a:ext cx="7535550" cy="358071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10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53"/>
    </mc:Choice>
    <mc:Fallback xmlns="">
      <p:transition spd="slow" advTm="3745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4295801" y="1373427"/>
            <a:ext cx="29919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2400" b="1" dirty="0">
                <a:solidFill>
                  <a:srgbClr val="C00000"/>
                </a:solidFill>
              </a:rPr>
              <a:t>Teams and Innovation</a:t>
            </a:r>
            <a:endParaRPr lang="ar-SA" sz="24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279576" y="2358752"/>
            <a:ext cx="30243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defRPr/>
            </a:pPr>
            <a:r>
              <a:rPr lang="en-US" sz="2000" b="1" dirty="0">
                <a:solidFill>
                  <a:srgbClr val="C00000"/>
                </a:solidFill>
              </a:rPr>
              <a:t>Innovation</a:t>
            </a:r>
          </a:p>
          <a:p>
            <a:pPr algn="l" rtl="0">
              <a:defRPr/>
            </a:pPr>
            <a:r>
              <a:rPr lang="en-US" sz="2000" dirty="0"/>
              <a:t>The implementation of creative ideas for new products, new technologies, new services, or even new organizational structures essential for gaining and maintaining a competitive advantage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795" y="2444507"/>
            <a:ext cx="4392488" cy="269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66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89"/>
    </mc:Choice>
    <mc:Fallback xmlns="">
      <p:transition spd="slow" advTm="6638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4439817" y="1204149"/>
            <a:ext cx="36552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Groups and Teams as Motivators</a:t>
            </a:r>
            <a:endParaRPr lang="ar-SA" sz="20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207568" y="2274839"/>
            <a:ext cx="35283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dirty="0"/>
              <a:t>Team members are more motivated and satisfied than if they were </a:t>
            </a:r>
            <a:r>
              <a:rPr lang="en-US" dirty="0">
                <a:highlight>
                  <a:srgbClr val="FFFF00"/>
                </a:highlight>
              </a:rPr>
              <a:t>working alone</a:t>
            </a:r>
            <a:r>
              <a:rPr lang="en-US" dirty="0"/>
              <a:t>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dirty="0"/>
              <a:t>Team members can see the effect of their contribution to achieving </a:t>
            </a:r>
            <a:r>
              <a:rPr lang="en-US" dirty="0">
                <a:highlight>
                  <a:srgbClr val="FFFF00"/>
                </a:highlight>
              </a:rPr>
              <a:t>team and organizational goals.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dirty="0"/>
              <a:t>Teams provide </a:t>
            </a:r>
            <a:r>
              <a:rPr lang="en-US" dirty="0">
                <a:highlight>
                  <a:srgbClr val="FFFF00"/>
                </a:highlight>
              </a:rPr>
              <a:t>needed social interaction</a:t>
            </a:r>
            <a:r>
              <a:rPr lang="en-US" dirty="0"/>
              <a:t> and </a:t>
            </a:r>
            <a:r>
              <a:rPr lang="en-US" dirty="0">
                <a:highlight>
                  <a:srgbClr val="FFFF00"/>
                </a:highlight>
              </a:rPr>
              <a:t>help employees cope with work-related stressors.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987" y="2251442"/>
            <a:ext cx="4481513" cy="318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711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76"/>
    </mc:Choice>
    <mc:Fallback xmlns="">
      <p:transition spd="slow" advTm="13227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4269741" y="1238756"/>
            <a:ext cx="369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Arial Black" panose="020B0A04020102020204" pitchFamily="34" charset="0"/>
              </a:rPr>
              <a:t>Types of Groups and Teams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6" name="Picture 4" descr="jon30247_1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1772817"/>
            <a:ext cx="8352928" cy="36156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2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69"/>
    </mc:Choice>
    <mc:Fallback xmlns="">
      <p:transition spd="slow" advTm="22076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4247130" y="1268760"/>
            <a:ext cx="369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Types of Groups and Teams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207568" y="1988840"/>
            <a:ext cx="29003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Formal Group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dirty="0"/>
              <a:t>A group that managers establish to achieve organization goals.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Informal Group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dirty="0"/>
              <a:t>A group that managers or non managerial employees form to help achieve their own goals or to meet their own needs.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967" y="1844825"/>
            <a:ext cx="5195529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37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87"/>
    </mc:Choice>
    <mc:Fallback xmlns="">
      <p:transition spd="slow" advTm="53887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1960734" y="1494077"/>
            <a:ext cx="5040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dirty="0"/>
              <a:t> </a:t>
            </a:r>
            <a:r>
              <a:rPr lang="en-US" b="1" dirty="0">
                <a:solidFill>
                  <a:srgbClr val="C00000"/>
                </a:solidFill>
              </a:rPr>
              <a:t>Top-management team</a:t>
            </a:r>
          </a:p>
          <a:p>
            <a:pPr algn="l" rtl="0">
              <a:defRPr/>
            </a:pPr>
            <a:r>
              <a:rPr lang="en-US" dirty="0"/>
              <a:t>A group composed of the CEO, the president, and the heads of the most important departments 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Research and Development team</a:t>
            </a:r>
          </a:p>
          <a:p>
            <a:pPr algn="l" rtl="0">
              <a:defRPr/>
            </a:pPr>
            <a:r>
              <a:rPr lang="en-US" dirty="0"/>
              <a:t>A team whose members have the expertise and experience needed to develop new products 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Command Groups</a:t>
            </a:r>
            <a:r>
              <a:rPr lang="ar-EG" b="1" dirty="0">
                <a:solidFill>
                  <a:srgbClr val="C00000"/>
                </a:solidFill>
              </a:rPr>
              <a:t>مجموعات الأوامر </a:t>
            </a:r>
            <a:endParaRPr lang="en-US" b="1" dirty="0">
              <a:solidFill>
                <a:srgbClr val="C00000"/>
              </a:solidFill>
            </a:endParaRPr>
          </a:p>
          <a:p>
            <a:pPr algn="l" rtl="0">
              <a:defRPr/>
            </a:pPr>
            <a:r>
              <a:rPr lang="en-US" dirty="0"/>
              <a:t>A group composed of subordinates who report to the same supervisor, also called a department or unit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Task Forces</a:t>
            </a:r>
          </a:p>
          <a:p>
            <a:pPr algn="l" rtl="0">
              <a:defRPr/>
            </a:pPr>
            <a:r>
              <a:rPr lang="en-US" dirty="0"/>
              <a:t>A committee of managers or non-managerial employees from various departments or divisions who </a:t>
            </a:r>
            <a:r>
              <a:rPr lang="en-US" dirty="0">
                <a:highlight>
                  <a:srgbClr val="FFFF00"/>
                </a:highlight>
              </a:rPr>
              <a:t>meet to solve a specific, mutual problem</a:t>
            </a:r>
            <a:r>
              <a:rPr lang="en-US" dirty="0"/>
              <a:t>; also called an “ad hoc” committee </a:t>
            </a:r>
            <a:r>
              <a:rPr lang="ar-EG" dirty="0"/>
              <a:t>اللجنة المخصصة </a:t>
            </a:r>
            <a:endParaRPr lang="en-US" dirty="0"/>
          </a:p>
          <a:p>
            <a:pPr algn="l" rtl="0">
              <a:defRPr/>
            </a:pPr>
            <a:endParaRPr lang="en-US" dirty="0"/>
          </a:p>
        </p:txBody>
      </p:sp>
      <p:sp>
        <p:nvSpPr>
          <p:cNvPr id="6" name="مستطيل 5"/>
          <p:cNvSpPr/>
          <p:nvPr/>
        </p:nvSpPr>
        <p:spPr>
          <a:xfrm>
            <a:off x="4151785" y="1124744"/>
            <a:ext cx="369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latin typeface="Arial Black" panose="020B0A04020102020204" pitchFamily="34" charset="0"/>
              </a:rPr>
              <a:t>Types of Groups and Teams</a:t>
            </a:r>
            <a:endParaRPr lang="ar-SA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988840"/>
            <a:ext cx="367885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11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13"/>
    </mc:Choice>
    <mc:Fallback xmlns="">
      <p:transition spd="slow" advTm="7611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135560" y="1596039"/>
            <a:ext cx="42484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Self-Managed Work Team  </a:t>
            </a:r>
          </a:p>
          <a:p>
            <a:pPr algn="l" rtl="0">
              <a:defRPr/>
            </a:pPr>
            <a:r>
              <a:rPr lang="en-US" sz="2000" dirty="0"/>
              <a:t>A group of employees who supervise their own activities and monitor the quality of the goods and services they provide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</a:rPr>
              <a:t>Virtual Team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 team whose members rarely meet face-to-face.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Interact by using various forms of information technology.</a:t>
            </a:r>
          </a:p>
          <a:p>
            <a:pPr marL="342900" indent="-342900" algn="l" rtl="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Email, computer networks, telephone, fax, and videoconferences.</a:t>
            </a:r>
          </a:p>
          <a:p>
            <a:pPr lvl="1" algn="l" rtl="0">
              <a:buFont typeface="Arial" charset="0"/>
              <a:buChar char="–"/>
              <a:defRPr/>
            </a:pPr>
            <a:endParaRPr lang="en-US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988841"/>
            <a:ext cx="396044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05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9"/>
    </mc:Choice>
    <mc:Fallback xmlns="">
      <p:transition spd="slow" advTm="9000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2135561" y="1997839"/>
            <a:ext cx="30850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Interest Groups </a:t>
            </a:r>
          </a:p>
          <a:p>
            <a:pPr algn="l" rtl="0">
              <a:defRPr/>
            </a:pPr>
            <a:r>
              <a:rPr lang="en-US" dirty="0"/>
              <a:t>- An informal group of employees seeking to achieve a common goal related to their organization.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Friendship Groups </a:t>
            </a:r>
          </a:p>
          <a:p>
            <a:pPr algn="l" rtl="0">
              <a:defRPr/>
            </a:pPr>
            <a:r>
              <a:rPr lang="en-US" b="1" dirty="0">
                <a:solidFill>
                  <a:srgbClr val="C00000"/>
                </a:solidFill>
              </a:rPr>
              <a:t>- </a:t>
            </a:r>
            <a:r>
              <a:rPr lang="en-US" dirty="0"/>
              <a:t>An informal group composed of employees who enjoy one another’s company and socialize with one another.</a:t>
            </a:r>
          </a:p>
        </p:txBody>
      </p:sp>
      <p:sp>
        <p:nvSpPr>
          <p:cNvPr id="6" name="مستطيل 5"/>
          <p:cNvSpPr/>
          <p:nvPr/>
        </p:nvSpPr>
        <p:spPr>
          <a:xfrm>
            <a:off x="2208492" y="1278861"/>
            <a:ext cx="371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>
              <a:defRPr/>
            </a:pPr>
            <a:r>
              <a:rPr lang="en-US" b="1" dirty="0">
                <a:solidFill>
                  <a:srgbClr val="C00000"/>
                </a:solidFill>
              </a:rPr>
              <a:t>Types of Informal Groups and Teams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945" y="2220913"/>
            <a:ext cx="4615855" cy="241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760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779"/>
    </mc:Choice>
    <mc:Fallback xmlns="">
      <p:transition spd="slow" advTm="7877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5910" y="-580587"/>
            <a:ext cx="2157521" cy="2184846"/>
          </a:xfrm>
          <a:prstGeom prst="rect">
            <a:avLst/>
          </a:prstGeom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 flipV="1">
            <a:off x="3783431" y="913646"/>
            <a:ext cx="622323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ستطيل 4"/>
          <p:cNvSpPr/>
          <p:nvPr/>
        </p:nvSpPr>
        <p:spPr>
          <a:xfrm>
            <a:off x="4226133" y="1206672"/>
            <a:ext cx="26361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Group Dynamics</a:t>
            </a:r>
            <a:endParaRPr lang="ar-SA" sz="2800" b="1" dirty="0">
              <a:solidFill>
                <a:srgbClr val="C0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135560" y="1729893"/>
            <a:ext cx="45365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Group Dynamics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dirty="0">
                <a:highlight>
                  <a:srgbClr val="FFFF00"/>
                </a:highlight>
              </a:rPr>
              <a:t>The characteristics and processes that affect how a group or team functions.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dirty="0"/>
              <a:t>Group size affects how a group performs.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Normally, small groups (2 to 9 members) interact better and tend to be more motivated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Larger groups </a:t>
            </a:r>
            <a:r>
              <a:rPr lang="en-US" dirty="0"/>
              <a:t>can be used when more resources are needed and division of labor is possible.</a:t>
            </a:r>
          </a:p>
          <a:p>
            <a:pPr algn="l" rtl="0">
              <a:buFont typeface="Arial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</a:rPr>
              <a:t>Division of labor 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r>
              <a:rPr lang="en-US" dirty="0"/>
              <a:t>splitting the work to be performed into particular tasks and assigning tasks to individual workers.</a:t>
            </a:r>
          </a:p>
          <a:p>
            <a:pPr marL="285750" indent="-285750" algn="l" rtl="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algn="l" rtl="0">
              <a:defRPr/>
            </a:pPr>
            <a:endParaRPr 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935164"/>
            <a:ext cx="3600400" cy="329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664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11"/>
    </mc:Choice>
    <mc:Fallback xmlns="">
      <p:transition spd="slow" advTm="20911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060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24"/>
    </mc:Choice>
    <mc:Fallback xmlns="">
      <p:transition spd="slow" advTm="31224"/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0ECAF2-C358-4CE0-B4F0-6A0DCD1E5DF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BDFE030-B94D-45E7-8971-0F317F9B66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1909</Words>
  <Application>Microsoft Office PowerPoint</Application>
  <PresentationFormat>Widescreen</PresentationFormat>
  <Paragraphs>173</Paragraphs>
  <Slides>33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Algerian</vt:lpstr>
      <vt:lpstr>Arial</vt:lpstr>
      <vt:lpstr>Arial Black</vt:lpstr>
      <vt:lpstr>Book Antiqua</vt:lpstr>
      <vt:lpstr>Calibri</vt:lpstr>
      <vt:lpstr>Tajawal Medium</vt:lpstr>
      <vt:lpstr>Times New Roman</vt:lpstr>
      <vt:lpstr>Wingdings</vt:lpstr>
      <vt:lpstr>نسق Office</vt:lpstr>
      <vt:lpstr>1_نسق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د.أبوالمجد</dc:creator>
  <cp:lastModifiedBy>Gitex</cp:lastModifiedBy>
  <cp:revision>8</cp:revision>
  <dcterms:created xsi:type="dcterms:W3CDTF">2023-07-15T06:29:28Z</dcterms:created>
  <dcterms:modified xsi:type="dcterms:W3CDTF">2024-10-31T12:46:04Z</dcterms:modified>
</cp:coreProperties>
</file>