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4"/>
  </p:notesMasterIdLst>
  <p:sldIdLst>
    <p:sldId id="480" r:id="rId5"/>
    <p:sldId id="303" r:id="rId6"/>
    <p:sldId id="271" r:id="rId7"/>
    <p:sldId id="256" r:id="rId8"/>
    <p:sldId id="569" r:id="rId9"/>
    <p:sldId id="497" r:id="rId10"/>
    <p:sldId id="503" r:id="rId11"/>
    <p:sldId id="571" r:id="rId12"/>
    <p:sldId id="507" r:id="rId13"/>
    <p:sldId id="510" r:id="rId14"/>
    <p:sldId id="512" r:id="rId15"/>
    <p:sldId id="573" r:id="rId16"/>
    <p:sldId id="521" r:id="rId17"/>
    <p:sldId id="601" r:id="rId18"/>
    <p:sldId id="523" r:id="rId19"/>
    <p:sldId id="529" r:id="rId20"/>
    <p:sldId id="539" r:id="rId21"/>
    <p:sldId id="545" r:id="rId22"/>
    <p:sldId id="506" r:id="rId23"/>
    <p:sldId id="549" r:id="rId24"/>
    <p:sldId id="551" r:id="rId25"/>
    <p:sldId id="533" r:id="rId26"/>
    <p:sldId id="520" r:id="rId27"/>
    <p:sldId id="525" r:id="rId28"/>
    <p:sldId id="535" r:id="rId29"/>
    <p:sldId id="518" r:id="rId30"/>
    <p:sldId id="531" r:id="rId31"/>
    <p:sldId id="514" r:id="rId32"/>
    <p:sldId id="537" r:id="rId33"/>
    <p:sldId id="547" r:id="rId34"/>
    <p:sldId id="553" r:id="rId35"/>
    <p:sldId id="555" r:id="rId36"/>
    <p:sldId id="575" r:id="rId37"/>
    <p:sldId id="557" r:id="rId38"/>
    <p:sldId id="583" r:id="rId39"/>
    <p:sldId id="559" r:id="rId40"/>
    <p:sldId id="561" r:id="rId41"/>
    <p:sldId id="591"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256"/>
            <p14:sldId id="569"/>
            <p14:sldId id="497"/>
            <p14:sldId id="503"/>
            <p14:sldId id="571"/>
            <p14:sldId id="507"/>
            <p14:sldId id="510"/>
            <p14:sldId id="512"/>
            <p14:sldId id="573"/>
            <p14:sldId id="521"/>
            <p14:sldId id="601"/>
            <p14:sldId id="523"/>
            <p14:sldId id="529"/>
            <p14:sldId id="539"/>
            <p14:sldId id="545"/>
            <p14:sldId id="506"/>
            <p14:sldId id="549"/>
            <p14:sldId id="551"/>
            <p14:sldId id="533"/>
            <p14:sldId id="520"/>
            <p14:sldId id="525"/>
            <p14:sldId id="535"/>
            <p14:sldId id="518"/>
            <p14:sldId id="531"/>
            <p14:sldId id="514"/>
            <p14:sldId id="537"/>
            <p14:sldId id="547"/>
            <p14:sldId id="553"/>
            <p14:sldId id="555"/>
            <p14:sldId id="575"/>
            <p14:sldId id="557"/>
            <p14:sldId id="583"/>
            <p14:sldId id="559"/>
            <p14:sldId id="561"/>
            <p14:sldId id="59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71AD8EA-3688-455A-9FD2-9B9BFB357283}" v="58" dt="2024-09-19T13:39:22.52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69" autoAdjust="0"/>
    <p:restoredTop sz="94660"/>
  </p:normalViewPr>
  <p:slideViewPr>
    <p:cSldViewPr snapToGrid="0">
      <p:cViewPr varScale="1">
        <p:scale>
          <a:sx n="79" d="100"/>
          <a:sy n="79" d="100"/>
        </p:scale>
        <p:origin x="821"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lek Alkholy" userId="b8ea5062cb0c2681" providerId="LiveId" clId="{F71AD8EA-3688-455A-9FD2-9B9BFB357283}"/>
    <pc:docChg chg="custSel addSld delSld modSld sldOrd modSection">
      <pc:chgData name="Malek Alkholy" userId="b8ea5062cb0c2681" providerId="LiveId" clId="{F71AD8EA-3688-455A-9FD2-9B9BFB357283}" dt="2024-09-19T13:39:33.978" v="2818" actId="478"/>
      <pc:docMkLst>
        <pc:docMk/>
      </pc:docMkLst>
      <pc:sldChg chg="addSp delSp modSp mod delAnim modAnim">
        <pc:chgData name="Malek Alkholy" userId="b8ea5062cb0c2681" providerId="LiveId" clId="{F71AD8EA-3688-455A-9FD2-9B9BFB357283}" dt="2024-09-19T13:39:33.978" v="2818" actId="478"/>
        <pc:sldMkLst>
          <pc:docMk/>
          <pc:sldMk cId="0" sldId="480"/>
        </pc:sldMkLst>
        <pc:picChg chg="add del mod">
          <ac:chgData name="Malek Alkholy" userId="b8ea5062cb0c2681" providerId="LiveId" clId="{F71AD8EA-3688-455A-9FD2-9B9BFB357283}" dt="2024-09-19T13:39:33.978" v="2818" actId="478"/>
          <ac:picMkLst>
            <pc:docMk/>
            <pc:sldMk cId="0" sldId="480"/>
            <ac:picMk id="2" creationId="{2F716DDE-3C9A-3DF6-DBC3-B24F0D1A375E}"/>
          </ac:picMkLst>
        </pc:picChg>
      </pc:sldChg>
      <pc:sldChg chg="addSp delSp modSp mod">
        <pc:chgData name="Malek Alkholy" userId="b8ea5062cb0c2681" providerId="LiveId" clId="{F71AD8EA-3688-455A-9FD2-9B9BFB357283}" dt="2024-09-19T12:37:04.728" v="2666" actId="2710"/>
        <pc:sldMkLst>
          <pc:docMk/>
          <pc:sldMk cId="3886240308" sldId="518"/>
        </pc:sldMkLst>
        <pc:spChg chg="del">
          <ac:chgData name="Malek Alkholy" userId="b8ea5062cb0c2681" providerId="LiveId" clId="{F71AD8EA-3688-455A-9FD2-9B9BFB357283}" dt="2024-09-19T12:19:27.065" v="6" actId="478"/>
          <ac:spMkLst>
            <pc:docMk/>
            <pc:sldMk cId="3886240308" sldId="518"/>
            <ac:spMk id="8" creationId="{7F6FE8FF-948C-BED0-8C96-127CEAD74F9B}"/>
          </ac:spMkLst>
        </pc:spChg>
        <pc:spChg chg="add mod">
          <ac:chgData name="Malek Alkholy" userId="b8ea5062cb0c2681" providerId="LiveId" clId="{F71AD8EA-3688-455A-9FD2-9B9BFB357283}" dt="2024-09-19T12:27:50.021" v="2648" actId="20577"/>
          <ac:spMkLst>
            <pc:docMk/>
            <pc:sldMk cId="3886240308" sldId="518"/>
            <ac:spMk id="9" creationId="{B04AEC57-4513-63F6-7C80-C394792BD488}"/>
          </ac:spMkLst>
        </pc:spChg>
        <pc:graphicFrameChg chg="del">
          <ac:chgData name="Malek Alkholy" userId="b8ea5062cb0c2681" providerId="LiveId" clId="{F71AD8EA-3688-455A-9FD2-9B9BFB357283}" dt="2024-09-19T12:18:21.401" v="0" actId="478"/>
          <ac:graphicFrameMkLst>
            <pc:docMk/>
            <pc:sldMk cId="3886240308" sldId="518"/>
            <ac:graphicFrameMk id="6" creationId="{38DEE189-5E4E-6AA2-1C2A-1818F4D04338}"/>
          </ac:graphicFrameMkLst>
        </pc:graphicFrameChg>
        <pc:graphicFrameChg chg="add mod">
          <ac:chgData name="Malek Alkholy" userId="b8ea5062cb0c2681" providerId="LiveId" clId="{F71AD8EA-3688-455A-9FD2-9B9BFB357283}" dt="2024-09-19T12:37:04.728" v="2666" actId="2710"/>
          <ac:graphicFrameMkLst>
            <pc:docMk/>
            <pc:sldMk cId="3886240308" sldId="518"/>
            <ac:graphicFrameMk id="7" creationId="{A6BD61BC-9467-E308-C785-E8E47D62D00B}"/>
          </ac:graphicFrameMkLst>
        </pc:graphicFrameChg>
      </pc:sldChg>
      <pc:sldChg chg="new del">
        <pc:chgData name="Malek Alkholy" userId="b8ea5062cb0c2681" providerId="LiveId" clId="{F71AD8EA-3688-455A-9FD2-9B9BFB357283}" dt="2024-09-19T12:37:46.717" v="2673" actId="47"/>
        <pc:sldMkLst>
          <pc:docMk/>
          <pc:sldMk cId="3544905655" sldId="519"/>
        </pc:sldMkLst>
      </pc:sldChg>
      <pc:sldChg chg="addSp delSp modSp add mod ord">
        <pc:chgData name="Malek Alkholy" userId="b8ea5062cb0c2681" providerId="LiveId" clId="{F71AD8EA-3688-455A-9FD2-9B9BFB357283}" dt="2024-09-19T12:37:30.614" v="2671" actId="404"/>
        <pc:sldMkLst>
          <pc:docMk/>
          <pc:sldMk cId="90448254" sldId="520"/>
        </pc:sldMkLst>
        <pc:spChg chg="del mod">
          <ac:chgData name="Malek Alkholy" userId="b8ea5062cb0c2681" providerId="LiveId" clId="{F71AD8EA-3688-455A-9FD2-9B9BFB357283}" dt="2024-09-19T12:34:46.533" v="2658" actId="478"/>
          <ac:spMkLst>
            <pc:docMk/>
            <pc:sldMk cId="90448254" sldId="520"/>
            <ac:spMk id="9" creationId="{B04AEC57-4513-63F6-7C80-C394792BD488}"/>
          </ac:spMkLst>
        </pc:spChg>
        <pc:graphicFrameChg chg="add mod modGraphic">
          <ac:chgData name="Malek Alkholy" userId="b8ea5062cb0c2681" providerId="LiveId" clId="{F71AD8EA-3688-455A-9FD2-9B9BFB357283}" dt="2024-09-19T12:37:30.614" v="2671" actId="404"/>
          <ac:graphicFrameMkLst>
            <pc:docMk/>
            <pc:sldMk cId="90448254" sldId="520"/>
            <ac:graphicFrameMk id="6" creationId="{418A6B73-7E97-2C47-FCBE-A225A3E57AAD}"/>
          </ac:graphicFrameMkLst>
        </pc:graphicFrameChg>
        <pc:graphicFrameChg chg="del">
          <ac:chgData name="Malek Alkholy" userId="b8ea5062cb0c2681" providerId="LiveId" clId="{F71AD8EA-3688-455A-9FD2-9B9BFB357283}" dt="2024-09-19T12:34:28.164" v="2653" actId="478"/>
          <ac:graphicFrameMkLst>
            <pc:docMk/>
            <pc:sldMk cId="90448254" sldId="520"/>
            <ac:graphicFrameMk id="7" creationId="{A6BD61BC-9467-E308-C785-E8E47D62D00B}"/>
          </ac:graphicFrameMkLst>
        </pc:graphicFrameChg>
      </pc:sldChg>
      <pc:sldChg chg="addSp delSp modSp add mod">
        <pc:chgData name="Malek Alkholy" userId="b8ea5062cb0c2681" providerId="LiveId" clId="{F71AD8EA-3688-455A-9FD2-9B9BFB357283}" dt="2024-09-19T12:38:11.184" v="2676" actId="1076"/>
        <pc:sldMkLst>
          <pc:docMk/>
          <pc:sldMk cId="2341440292" sldId="521"/>
        </pc:sldMkLst>
        <pc:graphicFrameChg chg="del">
          <ac:chgData name="Malek Alkholy" userId="b8ea5062cb0c2681" providerId="LiveId" clId="{F71AD8EA-3688-455A-9FD2-9B9BFB357283}" dt="2024-09-19T12:38:06.663" v="2674" actId="478"/>
          <ac:graphicFrameMkLst>
            <pc:docMk/>
            <pc:sldMk cId="2341440292" sldId="521"/>
            <ac:graphicFrameMk id="6" creationId="{418A6B73-7E97-2C47-FCBE-A225A3E57AAD}"/>
          </ac:graphicFrameMkLst>
        </pc:graphicFrameChg>
        <pc:graphicFrameChg chg="add mod">
          <ac:chgData name="Malek Alkholy" userId="b8ea5062cb0c2681" providerId="LiveId" clId="{F71AD8EA-3688-455A-9FD2-9B9BFB357283}" dt="2024-09-19T12:38:11.184" v="2676" actId="1076"/>
          <ac:graphicFrameMkLst>
            <pc:docMk/>
            <pc:sldMk cId="2341440292" sldId="521"/>
            <ac:graphicFrameMk id="7" creationId="{56D76D23-33A1-1297-9D1C-EAB390BDD3C9}"/>
          </ac:graphicFrameMkLst>
        </pc:graphicFrameChg>
      </pc:sldChg>
      <pc:sldChg chg="addSp modSp new del">
        <pc:chgData name="Malek Alkholy" userId="b8ea5062cb0c2681" providerId="LiveId" clId="{F71AD8EA-3688-455A-9FD2-9B9BFB357283}" dt="2024-09-19T12:38:35.873" v="2680" actId="47"/>
        <pc:sldMkLst>
          <pc:docMk/>
          <pc:sldMk cId="3753185635" sldId="522"/>
        </pc:sldMkLst>
        <pc:graphicFrameChg chg="add mod">
          <ac:chgData name="Malek Alkholy" userId="b8ea5062cb0c2681" providerId="LiveId" clId="{F71AD8EA-3688-455A-9FD2-9B9BFB357283}" dt="2024-09-19T12:38:21.517" v="2678"/>
          <ac:graphicFrameMkLst>
            <pc:docMk/>
            <pc:sldMk cId="3753185635" sldId="522"/>
            <ac:graphicFrameMk id="2" creationId="{2D197DDB-E6E2-3557-872D-5DA4752D0086}"/>
          </ac:graphicFrameMkLst>
        </pc:graphicFrameChg>
      </pc:sldChg>
      <pc:sldChg chg="addSp delSp modSp add mod">
        <pc:chgData name="Malek Alkholy" userId="b8ea5062cb0c2681" providerId="LiveId" clId="{F71AD8EA-3688-455A-9FD2-9B9BFB357283}" dt="2024-09-19T12:38:59.844" v="2683" actId="1076"/>
        <pc:sldMkLst>
          <pc:docMk/>
          <pc:sldMk cId="1617172121" sldId="523"/>
        </pc:sldMkLst>
        <pc:graphicFrameChg chg="add mod">
          <ac:chgData name="Malek Alkholy" userId="b8ea5062cb0c2681" providerId="LiveId" clId="{F71AD8EA-3688-455A-9FD2-9B9BFB357283}" dt="2024-09-19T12:38:59.844" v="2683" actId="1076"/>
          <ac:graphicFrameMkLst>
            <pc:docMk/>
            <pc:sldMk cId="1617172121" sldId="523"/>
            <ac:graphicFrameMk id="6" creationId="{A0C31D26-780F-31A3-8CE5-44BD4FB3061D}"/>
          </ac:graphicFrameMkLst>
        </pc:graphicFrameChg>
        <pc:graphicFrameChg chg="del">
          <ac:chgData name="Malek Alkholy" userId="b8ea5062cb0c2681" providerId="LiveId" clId="{F71AD8EA-3688-455A-9FD2-9B9BFB357283}" dt="2024-09-19T12:38:53.522" v="2681" actId="478"/>
          <ac:graphicFrameMkLst>
            <pc:docMk/>
            <pc:sldMk cId="1617172121" sldId="523"/>
            <ac:graphicFrameMk id="7" creationId="{56D76D23-33A1-1297-9D1C-EAB390BDD3C9}"/>
          </ac:graphicFrameMkLst>
        </pc:graphicFrameChg>
      </pc:sldChg>
      <pc:sldChg chg="new del">
        <pc:chgData name="Malek Alkholy" userId="b8ea5062cb0c2681" providerId="LiveId" clId="{F71AD8EA-3688-455A-9FD2-9B9BFB357283}" dt="2024-09-19T12:39:18.392" v="2686" actId="47"/>
        <pc:sldMkLst>
          <pc:docMk/>
          <pc:sldMk cId="2634053296" sldId="524"/>
        </pc:sldMkLst>
      </pc:sldChg>
      <pc:sldChg chg="addSp delSp modSp add mod">
        <pc:chgData name="Malek Alkholy" userId="b8ea5062cb0c2681" providerId="LiveId" clId="{F71AD8EA-3688-455A-9FD2-9B9BFB357283}" dt="2024-09-19T12:44:19.270" v="2706" actId="403"/>
        <pc:sldMkLst>
          <pc:docMk/>
          <pc:sldMk cId="303302416" sldId="525"/>
        </pc:sldMkLst>
        <pc:spChg chg="add mod">
          <ac:chgData name="Malek Alkholy" userId="b8ea5062cb0c2681" providerId="LiveId" clId="{F71AD8EA-3688-455A-9FD2-9B9BFB357283}" dt="2024-09-19T12:42:07.891" v="2688"/>
          <ac:spMkLst>
            <pc:docMk/>
            <pc:sldMk cId="303302416" sldId="525"/>
            <ac:spMk id="8" creationId="{89A4816F-DF1F-CFF8-BCD9-30B05A128ED2}"/>
          </ac:spMkLst>
        </pc:spChg>
        <pc:spChg chg="add mod">
          <ac:chgData name="Malek Alkholy" userId="b8ea5062cb0c2681" providerId="LiveId" clId="{F71AD8EA-3688-455A-9FD2-9B9BFB357283}" dt="2024-09-19T12:44:19.270" v="2706" actId="403"/>
          <ac:spMkLst>
            <pc:docMk/>
            <pc:sldMk cId="303302416" sldId="525"/>
            <ac:spMk id="9" creationId="{F44721FD-D026-8BB1-99E2-E76CDCFB1B96}"/>
          </ac:spMkLst>
        </pc:spChg>
        <pc:spChg chg="add mod">
          <ac:chgData name="Malek Alkholy" userId="b8ea5062cb0c2681" providerId="LiveId" clId="{F71AD8EA-3688-455A-9FD2-9B9BFB357283}" dt="2024-09-19T12:43:52.964" v="2702" actId="404"/>
          <ac:spMkLst>
            <pc:docMk/>
            <pc:sldMk cId="303302416" sldId="525"/>
            <ac:spMk id="10" creationId="{E5161F0C-083E-9F7E-ACFE-BD6F4BE76ED7}"/>
          </ac:spMkLst>
        </pc:spChg>
        <pc:grpChg chg="add mod">
          <ac:chgData name="Malek Alkholy" userId="b8ea5062cb0c2681" providerId="LiveId" clId="{F71AD8EA-3688-455A-9FD2-9B9BFB357283}" dt="2024-09-19T12:44:04.706" v="2704" actId="14100"/>
          <ac:grpSpMkLst>
            <pc:docMk/>
            <pc:sldMk cId="303302416" sldId="525"/>
            <ac:grpSpMk id="7" creationId="{B5A960C0-C997-3B80-9D3C-D376D4BA1BCE}"/>
          </ac:grpSpMkLst>
        </pc:grpChg>
        <pc:graphicFrameChg chg="mod">
          <ac:chgData name="Malek Alkholy" userId="b8ea5062cb0c2681" providerId="LiveId" clId="{F71AD8EA-3688-455A-9FD2-9B9BFB357283}" dt="2024-09-19T12:43:06.719" v="2694" actId="14100"/>
          <ac:graphicFrameMkLst>
            <pc:docMk/>
            <pc:sldMk cId="303302416" sldId="525"/>
            <ac:graphicFrameMk id="4" creationId="{CDFA9D79-6274-3B25-A765-BB394A289BAC}"/>
          </ac:graphicFrameMkLst>
        </pc:graphicFrameChg>
        <pc:graphicFrameChg chg="del">
          <ac:chgData name="Malek Alkholy" userId="b8ea5062cb0c2681" providerId="LiveId" clId="{F71AD8EA-3688-455A-9FD2-9B9BFB357283}" dt="2024-09-19T12:42:06.917" v="2687" actId="478"/>
          <ac:graphicFrameMkLst>
            <pc:docMk/>
            <pc:sldMk cId="303302416" sldId="525"/>
            <ac:graphicFrameMk id="6" creationId="{A0C31D26-780F-31A3-8CE5-44BD4FB3061D}"/>
          </ac:graphicFrameMkLst>
        </pc:graphicFrameChg>
      </pc:sldChg>
      <pc:sldChg chg="new del">
        <pc:chgData name="Malek Alkholy" userId="b8ea5062cb0c2681" providerId="LiveId" clId="{F71AD8EA-3688-455A-9FD2-9B9BFB357283}" dt="2024-09-19T12:44:57.445" v="2709" actId="47"/>
        <pc:sldMkLst>
          <pc:docMk/>
          <pc:sldMk cId="3869393501" sldId="526"/>
        </pc:sldMkLst>
      </pc:sldChg>
      <pc:sldChg chg="modSp add mod">
        <pc:chgData name="Malek Alkholy" userId="b8ea5062cb0c2681" providerId="LiveId" clId="{F71AD8EA-3688-455A-9FD2-9B9BFB357283}" dt="2024-09-19T12:47:07.600" v="2748" actId="20577"/>
        <pc:sldMkLst>
          <pc:docMk/>
          <pc:sldMk cId="2827840892" sldId="527"/>
        </pc:sldMkLst>
        <pc:spChg chg="mod">
          <ac:chgData name="Malek Alkholy" userId="b8ea5062cb0c2681" providerId="LiveId" clId="{F71AD8EA-3688-455A-9FD2-9B9BFB357283}" dt="2024-09-19T12:47:07.600" v="2748" actId="20577"/>
          <ac:spMkLst>
            <pc:docMk/>
            <pc:sldMk cId="2827840892" sldId="527"/>
            <ac:spMk id="9" creationId="{F44721FD-D026-8BB1-99E2-E76CDCFB1B96}"/>
          </ac:spMkLst>
        </pc:spChg>
        <pc:spChg chg="mod">
          <ac:chgData name="Malek Alkholy" userId="b8ea5062cb0c2681" providerId="LiveId" clId="{F71AD8EA-3688-455A-9FD2-9B9BFB357283}" dt="2024-09-19T12:45:21.212" v="2737" actId="207"/>
          <ac:spMkLst>
            <pc:docMk/>
            <pc:sldMk cId="2827840892" sldId="527"/>
            <ac:spMk id="10" creationId="{E5161F0C-083E-9F7E-ACFE-BD6F4BE76ED7}"/>
          </ac:spMkLst>
        </pc:spChg>
        <pc:grpChg chg="mod">
          <ac:chgData name="Malek Alkholy" userId="b8ea5062cb0c2681" providerId="LiveId" clId="{F71AD8EA-3688-455A-9FD2-9B9BFB357283}" dt="2024-09-19T12:46:19.214" v="2742" actId="14100"/>
          <ac:grpSpMkLst>
            <pc:docMk/>
            <pc:sldMk cId="2827840892" sldId="527"/>
            <ac:grpSpMk id="7" creationId="{B5A960C0-C997-3B80-9D3C-D376D4BA1BCE}"/>
          </ac:grpSpMkLst>
        </pc:grpChg>
      </pc:sldChg>
      <pc:sldChg chg="new del">
        <pc:chgData name="Malek Alkholy" userId="b8ea5062cb0c2681" providerId="LiveId" clId="{F71AD8EA-3688-455A-9FD2-9B9BFB357283}" dt="2024-09-19T12:50:59.031" v="2751" actId="47"/>
        <pc:sldMkLst>
          <pc:docMk/>
          <pc:sldMk cId="3471318425" sldId="528"/>
        </pc:sldMkLst>
      </pc:sldChg>
      <pc:sldChg chg="addSp delSp modSp add mod">
        <pc:chgData name="Malek Alkholy" userId="b8ea5062cb0c2681" providerId="LiveId" clId="{F71AD8EA-3688-455A-9FD2-9B9BFB357283}" dt="2024-09-19T12:51:18.026" v="2754" actId="1076"/>
        <pc:sldMkLst>
          <pc:docMk/>
          <pc:sldMk cId="3618936436" sldId="529"/>
        </pc:sldMkLst>
        <pc:graphicFrameChg chg="del">
          <ac:chgData name="Malek Alkholy" userId="b8ea5062cb0c2681" providerId="LiveId" clId="{F71AD8EA-3688-455A-9FD2-9B9BFB357283}" dt="2024-09-19T12:51:13.772" v="2752" actId="478"/>
          <ac:graphicFrameMkLst>
            <pc:docMk/>
            <pc:sldMk cId="3618936436" sldId="529"/>
            <ac:graphicFrameMk id="6" creationId="{A0C31D26-780F-31A3-8CE5-44BD4FB3061D}"/>
          </ac:graphicFrameMkLst>
        </pc:graphicFrameChg>
        <pc:graphicFrameChg chg="add mod">
          <ac:chgData name="Malek Alkholy" userId="b8ea5062cb0c2681" providerId="LiveId" clId="{F71AD8EA-3688-455A-9FD2-9B9BFB357283}" dt="2024-09-19T12:51:18.026" v="2754" actId="1076"/>
          <ac:graphicFrameMkLst>
            <pc:docMk/>
            <pc:sldMk cId="3618936436" sldId="529"/>
            <ac:graphicFrameMk id="7" creationId="{DC423DDD-AE3C-C17B-4ACD-A9D41A48CC32}"/>
          </ac:graphicFrameMkLst>
        </pc:graphicFrameChg>
      </pc:sldChg>
      <pc:sldChg chg="new del">
        <pc:chgData name="Malek Alkholy" userId="b8ea5062cb0c2681" providerId="LiveId" clId="{F71AD8EA-3688-455A-9FD2-9B9BFB357283}" dt="2024-09-19T12:51:31.854" v="2757" actId="47"/>
        <pc:sldMkLst>
          <pc:docMk/>
          <pc:sldMk cId="831464084" sldId="530"/>
        </pc:sldMkLst>
      </pc:sldChg>
      <pc:sldChg chg="addSp delSp modSp add mod">
        <pc:chgData name="Malek Alkholy" userId="b8ea5062cb0c2681" providerId="LiveId" clId="{F71AD8EA-3688-455A-9FD2-9B9BFB357283}" dt="2024-09-19T12:52:45.528" v="2760"/>
        <pc:sldMkLst>
          <pc:docMk/>
          <pc:sldMk cId="3769827549" sldId="531"/>
        </pc:sldMkLst>
        <pc:spChg chg="add mod">
          <ac:chgData name="Malek Alkholy" userId="b8ea5062cb0c2681" providerId="LiveId" clId="{F71AD8EA-3688-455A-9FD2-9B9BFB357283}" dt="2024-09-19T12:52:30.450" v="2759"/>
          <ac:spMkLst>
            <pc:docMk/>
            <pc:sldMk cId="3769827549" sldId="531"/>
            <ac:spMk id="6" creationId="{86B26C76-5C28-520D-5DD3-3EAE03DD417F}"/>
          </ac:spMkLst>
        </pc:spChg>
        <pc:graphicFrameChg chg="del">
          <ac:chgData name="Malek Alkholy" userId="b8ea5062cb0c2681" providerId="LiveId" clId="{F71AD8EA-3688-455A-9FD2-9B9BFB357283}" dt="2024-09-19T12:52:29.399" v="2758" actId="478"/>
          <ac:graphicFrameMkLst>
            <pc:docMk/>
            <pc:sldMk cId="3769827549" sldId="531"/>
            <ac:graphicFrameMk id="7" creationId="{DC423DDD-AE3C-C17B-4ACD-A9D41A48CC32}"/>
          </ac:graphicFrameMkLst>
        </pc:graphicFrameChg>
        <pc:picChg chg="add mod">
          <ac:chgData name="Malek Alkholy" userId="b8ea5062cb0c2681" providerId="LiveId" clId="{F71AD8EA-3688-455A-9FD2-9B9BFB357283}" dt="2024-09-19T12:52:45.528" v="2760"/>
          <ac:picMkLst>
            <pc:docMk/>
            <pc:sldMk cId="3769827549" sldId="531"/>
            <ac:picMk id="8" creationId="{08AA3326-B1BD-E8E1-8058-1ED68E76576F}"/>
          </ac:picMkLst>
        </pc:picChg>
      </pc:sldChg>
      <pc:sldChg chg="new del">
        <pc:chgData name="Malek Alkholy" userId="b8ea5062cb0c2681" providerId="LiveId" clId="{F71AD8EA-3688-455A-9FD2-9B9BFB357283}" dt="2024-09-19T12:53:17.945" v="2763" actId="47"/>
        <pc:sldMkLst>
          <pc:docMk/>
          <pc:sldMk cId="2807941728" sldId="532"/>
        </pc:sldMkLst>
      </pc:sldChg>
      <pc:sldChg chg="addSp delSp modSp add mod">
        <pc:chgData name="Malek Alkholy" userId="b8ea5062cb0c2681" providerId="LiveId" clId="{F71AD8EA-3688-455A-9FD2-9B9BFB357283}" dt="2024-09-19T12:56:36.437" v="2779" actId="20577"/>
        <pc:sldMkLst>
          <pc:docMk/>
          <pc:sldMk cId="3488515117" sldId="533"/>
        </pc:sldMkLst>
        <pc:spChg chg="add mod">
          <ac:chgData name="Malek Alkholy" userId="b8ea5062cb0c2681" providerId="LiveId" clId="{F71AD8EA-3688-455A-9FD2-9B9BFB357283}" dt="2024-09-19T12:56:13.383" v="2777" actId="14100"/>
          <ac:spMkLst>
            <pc:docMk/>
            <pc:sldMk cId="3488515117" sldId="533"/>
            <ac:spMk id="6" creationId="{7A9B70A5-DE98-19BD-A606-872C61232307}"/>
          </ac:spMkLst>
        </pc:spChg>
        <pc:spChg chg="mod">
          <ac:chgData name="Malek Alkholy" userId="b8ea5062cb0c2681" providerId="LiveId" clId="{F71AD8EA-3688-455A-9FD2-9B9BFB357283}" dt="2024-09-19T12:56:36.437" v="2779" actId="20577"/>
          <ac:spMkLst>
            <pc:docMk/>
            <pc:sldMk cId="3488515117" sldId="533"/>
            <ac:spMk id="9" creationId="{F44721FD-D026-8BB1-99E2-E76CDCFB1B96}"/>
          </ac:spMkLst>
        </pc:spChg>
        <pc:spChg chg="del">
          <ac:chgData name="Malek Alkholy" userId="b8ea5062cb0c2681" providerId="LiveId" clId="{F71AD8EA-3688-455A-9FD2-9B9BFB357283}" dt="2024-09-19T12:55:44.844" v="2770" actId="478"/>
          <ac:spMkLst>
            <pc:docMk/>
            <pc:sldMk cId="3488515117" sldId="533"/>
            <ac:spMk id="10" creationId="{E5161F0C-083E-9F7E-ACFE-BD6F4BE76ED7}"/>
          </ac:spMkLst>
        </pc:spChg>
      </pc:sldChg>
      <pc:sldChg chg="new del">
        <pc:chgData name="Malek Alkholy" userId="b8ea5062cb0c2681" providerId="LiveId" clId="{F71AD8EA-3688-455A-9FD2-9B9BFB357283}" dt="2024-09-19T12:57:10.388" v="2782" actId="47"/>
        <pc:sldMkLst>
          <pc:docMk/>
          <pc:sldMk cId="3880177009" sldId="534"/>
        </pc:sldMkLst>
      </pc:sldChg>
      <pc:sldChg chg="addSp delSp modSp add mod">
        <pc:chgData name="Malek Alkholy" userId="b8ea5062cb0c2681" providerId="LiveId" clId="{F71AD8EA-3688-455A-9FD2-9B9BFB357283}" dt="2024-09-19T12:58:21.293" v="2790" actId="2710"/>
        <pc:sldMkLst>
          <pc:docMk/>
          <pc:sldMk cId="1110628059" sldId="535"/>
        </pc:sldMkLst>
        <pc:spChg chg="add mod">
          <ac:chgData name="Malek Alkholy" userId="b8ea5062cb0c2681" providerId="LiveId" clId="{F71AD8EA-3688-455A-9FD2-9B9BFB357283}" dt="2024-09-19T12:58:02.890" v="2787" actId="2711"/>
          <ac:spMkLst>
            <pc:docMk/>
            <pc:sldMk cId="1110628059" sldId="535"/>
            <ac:spMk id="8" creationId="{403E602D-184F-F4B7-7D3E-F580FA5C689B}"/>
          </ac:spMkLst>
        </pc:spChg>
        <pc:graphicFrameChg chg="add mod">
          <ac:chgData name="Malek Alkholy" userId="b8ea5062cb0c2681" providerId="LiveId" clId="{F71AD8EA-3688-455A-9FD2-9B9BFB357283}" dt="2024-09-19T12:58:21.293" v="2790" actId="2710"/>
          <ac:graphicFrameMkLst>
            <pc:docMk/>
            <pc:sldMk cId="1110628059" sldId="535"/>
            <ac:graphicFrameMk id="6" creationId="{6BDDB330-E985-755C-E963-FDAD768C3CED}"/>
          </ac:graphicFrameMkLst>
        </pc:graphicFrameChg>
        <pc:graphicFrameChg chg="del">
          <ac:chgData name="Malek Alkholy" userId="b8ea5062cb0c2681" providerId="LiveId" clId="{F71AD8EA-3688-455A-9FD2-9B9BFB357283}" dt="2024-09-19T12:57:33.673" v="2783" actId="478"/>
          <ac:graphicFrameMkLst>
            <pc:docMk/>
            <pc:sldMk cId="1110628059" sldId="535"/>
            <ac:graphicFrameMk id="7" creationId="{DC423DDD-AE3C-C17B-4ACD-A9D41A48CC32}"/>
          </ac:graphicFrameMkLst>
        </pc:graphicFrameChg>
      </pc:sldChg>
      <pc:sldChg chg="addSp delSp modSp new del mod">
        <pc:chgData name="Malek Alkholy" userId="b8ea5062cb0c2681" providerId="LiveId" clId="{F71AD8EA-3688-455A-9FD2-9B9BFB357283}" dt="2024-09-19T13:32:29.563" v="2796" actId="47"/>
        <pc:sldMkLst>
          <pc:docMk/>
          <pc:sldMk cId="1231176468" sldId="536"/>
        </pc:sldMkLst>
        <pc:spChg chg="add mod">
          <ac:chgData name="Malek Alkholy" userId="b8ea5062cb0c2681" providerId="LiveId" clId="{F71AD8EA-3688-455A-9FD2-9B9BFB357283}" dt="2024-09-19T13:16:47.239" v="2792"/>
          <ac:spMkLst>
            <pc:docMk/>
            <pc:sldMk cId="1231176468" sldId="536"/>
            <ac:spMk id="2" creationId="{36DFC944-45D1-9FA6-7191-F545FA8E6244}"/>
          </ac:spMkLst>
        </pc:spChg>
        <pc:spChg chg="add del mod">
          <ac:chgData name="Malek Alkholy" userId="b8ea5062cb0c2681" providerId="LiveId" clId="{F71AD8EA-3688-455A-9FD2-9B9BFB357283}" dt="2024-09-19T13:32:21.910" v="2794" actId="478"/>
          <ac:spMkLst>
            <pc:docMk/>
            <pc:sldMk cId="1231176468" sldId="536"/>
            <ac:spMk id="3" creationId="{08041D6B-3A01-8313-BEC0-746C6559F6A0}"/>
          </ac:spMkLst>
        </pc:spChg>
      </pc:sldChg>
      <pc:sldChg chg="addSp delSp modSp add mod">
        <pc:chgData name="Malek Alkholy" userId="b8ea5062cb0c2681" providerId="LiveId" clId="{F71AD8EA-3688-455A-9FD2-9B9BFB357283}" dt="2024-09-19T13:34:44.757" v="2803" actId="20577"/>
        <pc:sldMkLst>
          <pc:docMk/>
          <pc:sldMk cId="251659004" sldId="537"/>
        </pc:sldMkLst>
        <pc:spChg chg="mod">
          <ac:chgData name="Malek Alkholy" userId="b8ea5062cb0c2681" providerId="LiveId" clId="{F71AD8EA-3688-455A-9FD2-9B9BFB357283}" dt="2024-09-19T13:34:44.757" v="2803" actId="20577"/>
          <ac:spMkLst>
            <pc:docMk/>
            <pc:sldMk cId="251659004" sldId="537"/>
            <ac:spMk id="8" creationId="{403E602D-184F-F4B7-7D3E-F580FA5C689B}"/>
          </ac:spMkLst>
        </pc:spChg>
        <pc:graphicFrameChg chg="del">
          <ac:chgData name="Malek Alkholy" userId="b8ea5062cb0c2681" providerId="LiveId" clId="{F71AD8EA-3688-455A-9FD2-9B9BFB357283}" dt="2024-09-19T13:32:46.981" v="2797" actId="478"/>
          <ac:graphicFrameMkLst>
            <pc:docMk/>
            <pc:sldMk cId="251659004" sldId="537"/>
            <ac:graphicFrameMk id="6" creationId="{6BDDB330-E985-755C-E963-FDAD768C3CED}"/>
          </ac:graphicFrameMkLst>
        </pc:graphicFrameChg>
        <pc:graphicFrameChg chg="add mod">
          <ac:chgData name="Malek Alkholy" userId="b8ea5062cb0c2681" providerId="LiveId" clId="{F71AD8EA-3688-455A-9FD2-9B9BFB357283}" dt="2024-09-19T13:32:48.067" v="2798"/>
          <ac:graphicFrameMkLst>
            <pc:docMk/>
            <pc:sldMk cId="251659004" sldId="537"/>
            <ac:graphicFrameMk id="7" creationId="{C7382B31-C5F8-205E-A92F-8650A0A0C026}"/>
          </ac:graphicFrameMkLst>
        </pc:graphicFrameChg>
      </pc:sldChg>
      <pc:sldChg chg="new del">
        <pc:chgData name="Malek Alkholy" userId="b8ea5062cb0c2681" providerId="LiveId" clId="{F71AD8EA-3688-455A-9FD2-9B9BFB357283}" dt="2024-09-19T13:35:06.664" v="2806" actId="47"/>
        <pc:sldMkLst>
          <pc:docMk/>
          <pc:sldMk cId="694365191" sldId="538"/>
        </pc:sldMkLst>
      </pc:sldChg>
      <pc:sldChg chg="addSp delSp modSp add mod">
        <pc:chgData name="Malek Alkholy" userId="b8ea5062cb0c2681" providerId="LiveId" clId="{F71AD8EA-3688-455A-9FD2-9B9BFB357283}" dt="2024-09-19T13:38:07.666" v="2815" actId="2711"/>
        <pc:sldMkLst>
          <pc:docMk/>
          <pc:sldMk cId="1692356274" sldId="539"/>
        </pc:sldMkLst>
        <pc:spChg chg="mod">
          <ac:chgData name="Malek Alkholy" userId="b8ea5062cb0c2681" providerId="LiveId" clId="{F71AD8EA-3688-455A-9FD2-9B9BFB357283}" dt="2024-09-19T13:36:32.767" v="2812" actId="20577"/>
          <ac:spMkLst>
            <pc:docMk/>
            <pc:sldMk cId="1692356274" sldId="539"/>
            <ac:spMk id="8" creationId="{403E602D-184F-F4B7-7D3E-F580FA5C689B}"/>
          </ac:spMkLst>
        </pc:spChg>
        <pc:graphicFrameChg chg="add mod">
          <ac:chgData name="Malek Alkholy" userId="b8ea5062cb0c2681" providerId="LiveId" clId="{F71AD8EA-3688-455A-9FD2-9B9BFB357283}" dt="2024-09-19T13:38:07.666" v="2815" actId="2711"/>
          <ac:graphicFrameMkLst>
            <pc:docMk/>
            <pc:sldMk cId="1692356274" sldId="539"/>
            <ac:graphicFrameMk id="6" creationId="{13276F12-113E-F88C-CFCE-3CD4DDDBE2C3}"/>
          </ac:graphicFrameMkLst>
        </pc:graphicFrameChg>
        <pc:graphicFrameChg chg="del">
          <ac:chgData name="Malek Alkholy" userId="b8ea5062cb0c2681" providerId="LiveId" clId="{F71AD8EA-3688-455A-9FD2-9B9BFB357283}" dt="2024-09-19T13:35:25.762" v="2807" actId="478"/>
          <ac:graphicFrameMkLst>
            <pc:docMk/>
            <pc:sldMk cId="1692356274" sldId="539"/>
            <ac:graphicFrameMk id="7" creationId="{C7382B31-C5F8-205E-A92F-8650A0A0C026}"/>
          </ac:graphicFrameMkLst>
        </pc:graphicFrame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pt>
  </dgm:ptLst>
  <dgm:cxnLst>
    <dgm:cxn modelId="{A8898EAB-6A3F-4D69-B872-315B5168F329}" type="presOf" srcId="{75EFD309-FAEB-4EC9-A256-6B562F90EE6A}" destId="{8D6BD308-01C3-4875-BCB7-8BD8744B12FE}" srcOrd="0"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pt>
  </dgm:ptLst>
  <dgm:cxnLst>
    <dgm:cxn modelId="{DFBFD721-6D9C-40C9-B8C7-968B886EEFDB}" type="presOf" srcId="{75EFD309-FAEB-4EC9-A256-6B562F90EE6A}" destId="{8D6BD308-01C3-4875-BCB7-8BD8744B12FE}" srcOrd="0" destOrd="0" presId="urn:microsoft.com/office/officeart/2005/8/layout/vList2"/>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pt>
  </dgm:ptLst>
  <dgm:cxnLst>
    <dgm:cxn modelId="{A8898EAB-6A3F-4D69-B872-315B5168F329}" type="presOf" srcId="{75EFD309-FAEB-4EC9-A256-6B562F90EE6A}" destId="{8D6BD308-01C3-4875-BCB7-8BD8744B12FE}" srcOrd="0" destOrd="0" presId="urn:microsoft.com/office/officeart/2005/8/layout/vList2"/>
  </dgm:cxnLst>
  <dgm:bg/>
  <dgm:whole/>
  <dgm:extLst>
    <a:ext uri="http://schemas.microsoft.com/office/drawing/2008/diagram">
      <dsp:dataModelExt xmlns:dsp="http://schemas.microsoft.com/office/drawing/2008/diagram" relId="rId1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pt>
  </dgm:ptLst>
  <dgm:cxnLst>
    <dgm:cxn modelId="{DFBFD721-6D9C-40C9-B8C7-968B886EEFDB}" type="presOf" srcId="{75EFD309-FAEB-4EC9-A256-6B562F90EE6A}" destId="{8D6BD308-01C3-4875-BCB7-8BD8744B12FE}" srcOrd="0" destOrd="0" presId="urn:microsoft.com/office/officeart/2005/8/layout/vList2"/>
  </dgm:cxnLst>
  <dgm:bg/>
  <dgm:whole/>
  <dgm:extLst>
    <a:ext uri="http://schemas.microsoft.com/office/drawing/2008/diagram">
      <dsp:dataModelExt xmlns:dsp="http://schemas.microsoft.com/office/drawing/2008/diagram" relId="rId23"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pt>
  </dgm:ptLst>
  <dgm:cxnLst>
    <dgm:cxn modelId="{A8898EAB-6A3F-4D69-B872-315B5168F329}" type="presOf" srcId="{75EFD309-FAEB-4EC9-A256-6B562F90EE6A}" destId="{8D6BD308-01C3-4875-BCB7-8BD8744B12FE}" srcOrd="0" destOrd="0" presId="urn:microsoft.com/office/officeart/2005/8/layout/vList2"/>
  </dgm:cxnLst>
  <dgm:bg/>
  <dgm:whole/>
  <dgm:extLst>
    <a:ext uri="http://schemas.microsoft.com/office/drawing/2008/diagram">
      <dsp:dataModelExt xmlns:dsp="http://schemas.microsoft.com/office/drawing/2008/diagram" relId="rId2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pt>
  </dgm:ptLst>
  <dgm:cxnLst>
    <dgm:cxn modelId="{DFBFD721-6D9C-40C9-B8C7-968B886EEFDB}" type="presOf" srcId="{75EFD309-FAEB-4EC9-A256-6B562F90EE6A}" destId="{8D6BD308-01C3-4875-BCB7-8BD8744B12FE}" srcOrd="0" destOrd="0" presId="urn:microsoft.com/office/officeart/2005/8/layout/vList2"/>
  </dgm:cxnLst>
  <dgm:bg/>
  <dgm:whole/>
  <dgm:extLst>
    <a:ext uri="http://schemas.microsoft.com/office/drawing/2008/diagram">
      <dsp:dataModelExt xmlns:dsp="http://schemas.microsoft.com/office/drawing/2008/diagram" relId="rId33"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89841AA-4BE9-46A3-8BE4-0A747E25AD16}">
      <dgm:prSet custT="1"/>
      <dgm:spPr/>
      <dgm:t>
        <a:bodyPr/>
        <a:lstStyle/>
        <a:p>
          <a:pPr algn="ctr" rtl="0"/>
          <a:r>
            <a:rPr lang="ar-EG" sz="2000" b="1" dirty="0">
              <a:latin typeface="Alexandria" pitchFamily="2" charset="-78"/>
              <a:cs typeface="Alexandria" pitchFamily="2" charset="-78"/>
            </a:rPr>
            <a:t>3- ما هو النزاع في الفضاء السيبراني</a:t>
          </a:r>
          <a:endParaRPr lang="en-US" sz="2000" dirty="0">
            <a:latin typeface="Alexandria" pitchFamily="2" charset="-78"/>
            <a:cs typeface="Alexandria" pitchFamily="2" charset="-78"/>
          </a:endParaRPr>
        </a:p>
      </dgm:t>
    </dgm:pt>
    <dgm:pt modelId="{4F72FA02-C672-47DB-8D53-E809BD267600}" type="parTrans" cxnId="{BA63E33B-4181-48CD-8EE8-E5AC7D37C74F}">
      <dgm:prSet/>
      <dgm:spPr/>
      <dgm:t>
        <a:bodyPr/>
        <a:lstStyle/>
        <a:p>
          <a:endParaRPr lang="en-US"/>
        </a:p>
      </dgm:t>
    </dgm:pt>
    <dgm:pt modelId="{505A0F78-829A-442E-A915-1356BC2C9171}" type="sibTrans" cxnId="{BA63E33B-4181-48CD-8EE8-E5AC7D37C74F}">
      <dgm:prSet/>
      <dgm:spPr/>
      <dgm:t>
        <a:bodyPr/>
        <a:lstStyle/>
        <a:p>
          <a:endParaRPr lang="en-US"/>
        </a:p>
      </dgm:t>
    </dgm:pt>
    <dgm:pt modelId="{3B342737-6303-4830-AC4A-18DC9F11BDA3}">
      <dgm:prSet custT="1"/>
      <dgm:spPr/>
      <dgm:t>
        <a:bodyPr/>
        <a:lstStyle/>
        <a:p>
          <a:pPr algn="ctr" rtl="0"/>
          <a:r>
            <a:rPr lang="ar-EG" sz="2000" b="1" dirty="0">
              <a:latin typeface="Alexandria" pitchFamily="2" charset="-78"/>
              <a:cs typeface="Alexandria" pitchFamily="2" charset="-78"/>
            </a:rPr>
            <a:t>4-القانون المنطبق على النزاع السيبراني</a:t>
          </a:r>
          <a:endParaRPr lang="en-US" sz="2000" dirty="0">
            <a:latin typeface="Alexandria" pitchFamily="2" charset="-78"/>
            <a:cs typeface="Alexandria" pitchFamily="2" charset="-78"/>
          </a:endParaRPr>
        </a:p>
      </dgm:t>
    </dgm:pt>
    <dgm:pt modelId="{75202A79-ED9B-48CA-B432-58B913D5A984}" type="parTrans" cxnId="{C468D88B-BC1A-4C8B-89E4-35F38F75AB42}">
      <dgm:prSet/>
      <dgm:spPr/>
      <dgm:t>
        <a:bodyPr/>
        <a:lstStyle/>
        <a:p>
          <a:endParaRPr lang="en-US"/>
        </a:p>
      </dgm:t>
    </dgm:pt>
    <dgm:pt modelId="{2C88DB88-54A7-44CB-9963-C5A4995CE4C9}" type="sibTrans" cxnId="{C468D88B-BC1A-4C8B-89E4-35F38F75AB42}">
      <dgm:prSet/>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pt>
    <dgm:pt modelId="{8D0E47A7-B8C2-433D-8C14-A37BAB0AEC1F}" type="pres">
      <dgm:prSet presAssocID="{F89841AA-4BE9-46A3-8BE4-0A747E25AD16}" presName="parentText" presStyleLbl="node1" presStyleIdx="0" presStyleCnt="2" custLinFactNeighborY="-12078">
        <dgm:presLayoutVars>
          <dgm:chMax val="0"/>
          <dgm:bulletEnabled val="1"/>
        </dgm:presLayoutVars>
      </dgm:prSet>
      <dgm:spPr/>
    </dgm:pt>
    <dgm:pt modelId="{E65E0E91-3E3E-48E3-806A-058D49FBF8A8}" type="pres">
      <dgm:prSet presAssocID="{505A0F78-829A-442E-A915-1356BC2C9171}" presName="spacer" presStyleCnt="0"/>
      <dgm:spPr/>
    </dgm:pt>
    <dgm:pt modelId="{892D9E84-61A4-4C34-8E51-F26507D0A1F0}" type="pres">
      <dgm:prSet presAssocID="{3B342737-6303-4830-AC4A-18DC9F11BDA3}" presName="parentText" presStyleLbl="node1" presStyleIdx="1" presStyleCnt="2" custLinFactNeighborX="5420" custLinFactNeighborY="1043">
        <dgm:presLayoutVars>
          <dgm:chMax val="0"/>
          <dgm:bulletEnabled val="1"/>
        </dgm:presLayoutVars>
      </dgm:prSet>
      <dgm:spPr/>
    </dgm:pt>
  </dgm:ptLst>
  <dgm:cxnLst>
    <dgm:cxn modelId="{BA63E33B-4181-48CD-8EE8-E5AC7D37C74F}" srcId="{75EFD309-FAEB-4EC9-A256-6B562F90EE6A}" destId="{F89841AA-4BE9-46A3-8BE4-0A747E25AD16}" srcOrd="0" destOrd="0" parTransId="{4F72FA02-C672-47DB-8D53-E809BD267600}" sibTransId="{505A0F78-829A-442E-A915-1356BC2C9171}"/>
    <dgm:cxn modelId="{C468D88B-BC1A-4C8B-89E4-35F38F75AB42}" srcId="{75EFD309-FAEB-4EC9-A256-6B562F90EE6A}" destId="{3B342737-6303-4830-AC4A-18DC9F11BDA3}" srcOrd="1" destOrd="0" parTransId="{75202A79-ED9B-48CA-B432-58B913D5A984}" sibTransId="{2C88DB88-54A7-44CB-9963-C5A4995CE4C9}"/>
    <dgm:cxn modelId="{4D32E6A9-6FF8-46F5-B7EA-7E25B174CA04}" type="presOf" srcId="{F89841AA-4BE9-46A3-8BE4-0A747E25AD16}" destId="{8D0E47A7-B8C2-433D-8C14-A37BAB0AEC1F}" srcOrd="0" destOrd="0" presId="urn:microsoft.com/office/officeart/2005/8/layout/vList2"/>
    <dgm:cxn modelId="{A8898EAB-6A3F-4D69-B872-315B5168F329}" type="presOf" srcId="{75EFD309-FAEB-4EC9-A256-6B562F90EE6A}" destId="{8D6BD308-01C3-4875-BCB7-8BD8744B12FE}" srcOrd="0" destOrd="0" presId="urn:microsoft.com/office/officeart/2005/8/layout/vList2"/>
    <dgm:cxn modelId="{D0E2F9BF-537B-4EF9-8E49-B0F83B7FFC3F}" type="presOf" srcId="{3B342737-6303-4830-AC4A-18DC9F11BDA3}" destId="{892D9E84-61A4-4C34-8E51-F26507D0A1F0}" srcOrd="0" destOrd="0" presId="urn:microsoft.com/office/officeart/2005/8/layout/vList2"/>
    <dgm:cxn modelId="{8B7430F6-4D3E-4C51-AAD3-7DFE4C93907F}" type="presParOf" srcId="{8D6BD308-01C3-4875-BCB7-8BD8744B12FE}" destId="{8D0E47A7-B8C2-433D-8C14-A37BAB0AEC1F}" srcOrd="0" destOrd="0" presId="urn:microsoft.com/office/officeart/2005/8/layout/vList2"/>
    <dgm:cxn modelId="{5ED00CFE-8A12-4D95-A8A3-5B8C0E1743AF}" type="presParOf" srcId="{8D6BD308-01C3-4875-BCB7-8BD8744B12FE}" destId="{E65E0E91-3E3E-48E3-806A-058D49FBF8A8}" srcOrd="1" destOrd="0" presId="urn:microsoft.com/office/officeart/2005/8/layout/vList2"/>
    <dgm:cxn modelId="{73322439-462D-4ABA-B023-2CDEF16B46AB}" type="presParOf" srcId="{8D6BD308-01C3-4875-BCB7-8BD8744B12FE}" destId="{892D9E84-61A4-4C34-8E51-F26507D0A1F0}" srcOrd="2" destOrd="0" presId="urn:microsoft.com/office/officeart/2005/8/layout/vList2"/>
  </dgm:cxnLst>
  <dgm:bg/>
  <dgm:whole/>
  <dgm:extLst>
    <a:ext uri="http://schemas.microsoft.com/office/drawing/2008/diagram">
      <dsp:dataModelExt xmlns:dsp="http://schemas.microsoft.com/office/drawing/2008/diagram" relId="rId3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89841AA-4BE9-46A3-8BE4-0A747E25AD16}">
      <dgm:prSet custT="1"/>
      <dgm:spPr/>
      <dgm:t>
        <a:bodyPr/>
        <a:lstStyle/>
        <a:p>
          <a:pPr algn="ctr" rtl="0"/>
          <a:r>
            <a:rPr lang="ar-EG" sz="2000" b="1" dirty="0">
              <a:latin typeface="Alexandria" pitchFamily="2" charset="-78"/>
              <a:cs typeface="Alexandria" pitchFamily="2" charset="-78"/>
            </a:rPr>
            <a:t>1-ماهية القانون الدولي العام  </a:t>
          </a:r>
          <a:endParaRPr lang="en-US" sz="2000" dirty="0">
            <a:latin typeface="Alexandria" pitchFamily="2" charset="-78"/>
            <a:cs typeface="Alexandria" pitchFamily="2" charset="-78"/>
          </a:endParaRPr>
        </a:p>
      </dgm:t>
    </dgm:pt>
    <dgm:pt modelId="{4F72FA02-C672-47DB-8D53-E809BD267600}" type="parTrans" cxnId="{BA63E33B-4181-48CD-8EE8-E5AC7D37C74F}">
      <dgm:prSet/>
      <dgm:spPr/>
      <dgm:t>
        <a:bodyPr/>
        <a:lstStyle/>
        <a:p>
          <a:endParaRPr lang="en-US"/>
        </a:p>
      </dgm:t>
    </dgm:pt>
    <dgm:pt modelId="{505A0F78-829A-442E-A915-1356BC2C9171}" type="sibTrans" cxnId="{BA63E33B-4181-48CD-8EE8-E5AC7D37C74F}">
      <dgm:prSet/>
      <dgm:spPr/>
      <dgm:t>
        <a:bodyPr/>
        <a:lstStyle/>
        <a:p>
          <a:endParaRPr lang="en-US"/>
        </a:p>
      </dgm:t>
    </dgm:pt>
    <dgm:pt modelId="{D837E2C6-ED41-41F8-AEF5-72A35F5F9D3C}">
      <dgm:prSet custT="1"/>
      <dgm:spPr/>
      <dgm:t>
        <a:bodyPr/>
        <a:lstStyle/>
        <a:p>
          <a:pPr algn="ctr" rtl="0"/>
          <a:r>
            <a:rPr lang="ar-EG" sz="2000" b="1" dirty="0">
              <a:latin typeface="Alexandria" pitchFamily="2" charset="-78"/>
              <a:cs typeface="Alexandria" pitchFamily="2" charset="-78"/>
            </a:rPr>
            <a:t>2-القوانين الحاكمة للنزاعات الدولية </a:t>
          </a:r>
        </a:p>
      </dgm:t>
    </dgm:pt>
    <dgm:pt modelId="{3E2601C8-2B38-4F15-A354-A685F61FBCCB}" type="parTrans" cxnId="{9DEC1669-F63A-425C-93A3-960027D6E89E}">
      <dgm:prSet/>
      <dgm:spPr/>
      <dgm:t>
        <a:bodyPr/>
        <a:lstStyle/>
        <a:p>
          <a:endParaRPr lang="en-US"/>
        </a:p>
      </dgm:t>
    </dgm:pt>
    <dgm:pt modelId="{F85862A6-4968-4DAA-9453-181DD74D9463}" type="sibTrans" cxnId="{9DEC1669-F63A-425C-93A3-960027D6E89E}">
      <dgm:prSet/>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pt>
    <dgm:pt modelId="{8D0E47A7-B8C2-433D-8C14-A37BAB0AEC1F}" type="pres">
      <dgm:prSet presAssocID="{F89841AA-4BE9-46A3-8BE4-0A747E25AD16}" presName="parentText" presStyleLbl="node1" presStyleIdx="0" presStyleCnt="2" custLinFactNeighborX="410" custLinFactNeighborY="70916">
        <dgm:presLayoutVars>
          <dgm:chMax val="0"/>
          <dgm:bulletEnabled val="1"/>
        </dgm:presLayoutVars>
      </dgm:prSet>
      <dgm:spPr/>
    </dgm:pt>
    <dgm:pt modelId="{E65E0E91-3E3E-48E3-806A-058D49FBF8A8}" type="pres">
      <dgm:prSet presAssocID="{505A0F78-829A-442E-A915-1356BC2C9171}" presName="spacer" presStyleCnt="0"/>
      <dgm:spPr/>
    </dgm:pt>
    <dgm:pt modelId="{D21F54BA-3824-490C-9893-B73DB43594DB}" type="pres">
      <dgm:prSet presAssocID="{D837E2C6-ED41-41F8-AEF5-72A35F5F9D3C}" presName="parentText" presStyleLbl="node1" presStyleIdx="1" presStyleCnt="2" custLinFactNeighborY="38933">
        <dgm:presLayoutVars>
          <dgm:chMax val="0"/>
          <dgm:bulletEnabled val="1"/>
        </dgm:presLayoutVars>
      </dgm:prSet>
      <dgm:spPr/>
    </dgm:pt>
  </dgm:ptLst>
  <dgm:cxnLst>
    <dgm:cxn modelId="{DFBFD721-6D9C-40C9-B8C7-968B886EEFDB}" type="presOf" srcId="{75EFD309-FAEB-4EC9-A256-6B562F90EE6A}" destId="{8D6BD308-01C3-4875-BCB7-8BD8744B12FE}" srcOrd="0" destOrd="0" presId="urn:microsoft.com/office/officeart/2005/8/layout/vList2"/>
    <dgm:cxn modelId="{BA63E33B-4181-48CD-8EE8-E5AC7D37C74F}" srcId="{75EFD309-FAEB-4EC9-A256-6B562F90EE6A}" destId="{F89841AA-4BE9-46A3-8BE4-0A747E25AD16}" srcOrd="0" destOrd="0" parTransId="{4F72FA02-C672-47DB-8D53-E809BD267600}" sibTransId="{505A0F78-829A-442E-A915-1356BC2C9171}"/>
    <dgm:cxn modelId="{9DEC1669-F63A-425C-93A3-960027D6E89E}" srcId="{75EFD309-FAEB-4EC9-A256-6B562F90EE6A}" destId="{D837E2C6-ED41-41F8-AEF5-72A35F5F9D3C}" srcOrd="1" destOrd="0" parTransId="{3E2601C8-2B38-4F15-A354-A685F61FBCCB}" sibTransId="{F85862A6-4968-4DAA-9453-181DD74D9463}"/>
    <dgm:cxn modelId="{0822174C-C8D7-4F47-A237-51BDB9317745}" type="presOf" srcId="{F89841AA-4BE9-46A3-8BE4-0A747E25AD16}" destId="{8D0E47A7-B8C2-433D-8C14-A37BAB0AEC1F}" srcOrd="0" destOrd="0" presId="urn:microsoft.com/office/officeart/2005/8/layout/vList2"/>
    <dgm:cxn modelId="{A69D96A1-6C92-4C03-83B2-C82E9B98B2CE}" type="presOf" srcId="{D837E2C6-ED41-41F8-AEF5-72A35F5F9D3C}" destId="{D21F54BA-3824-490C-9893-B73DB43594DB}" srcOrd="0" destOrd="0" presId="urn:microsoft.com/office/officeart/2005/8/layout/vList2"/>
    <dgm:cxn modelId="{0EFFFE58-AB26-44F6-98C2-BF1525E09B65}" type="presParOf" srcId="{8D6BD308-01C3-4875-BCB7-8BD8744B12FE}" destId="{8D0E47A7-B8C2-433D-8C14-A37BAB0AEC1F}" srcOrd="0" destOrd="0" presId="urn:microsoft.com/office/officeart/2005/8/layout/vList2"/>
    <dgm:cxn modelId="{16C756AA-2C47-4421-B972-2F8F31B61EEC}" type="presParOf" srcId="{8D6BD308-01C3-4875-BCB7-8BD8744B12FE}" destId="{E65E0E91-3E3E-48E3-806A-058D49FBF8A8}" srcOrd="1" destOrd="0" presId="urn:microsoft.com/office/officeart/2005/8/layout/vList2"/>
    <dgm:cxn modelId="{25D2457A-00A2-4C8B-8D79-1F480EB17CDB}" type="presParOf" srcId="{8D6BD308-01C3-4875-BCB7-8BD8744B12FE}" destId="{D21F54BA-3824-490C-9893-B73DB43594DB}" srcOrd="2" destOrd="0" presId="urn:microsoft.com/office/officeart/2005/8/layout/vList2"/>
  </dgm:cxnLst>
  <dgm:bg/>
  <dgm:whole/>
  <dgm:extLst>
    <a:ext uri="http://schemas.microsoft.com/office/drawing/2008/diagram">
      <dsp:dataModelExt xmlns:dsp="http://schemas.microsoft.com/office/drawing/2008/diagram" relId="rId43"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2549BC2-D4D1-497E-BCDB-2EA8CC03AB9B}"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n-US"/>
        </a:p>
      </dgm:t>
    </dgm:pt>
    <dgm:pt modelId="{61CAAD6D-90C6-433C-AA35-9D8694D3D1C7}">
      <dgm:prSet custT="1"/>
      <dgm:spPr/>
      <dgm:t>
        <a:bodyPr/>
        <a:lstStyle/>
        <a:p>
          <a:pPr marL="0" marR="0" lvl="0" indent="0" defTabSz="914400" rtl="1" eaLnBrk="1" fontAlgn="auto" latinLnBrk="0" hangingPunct="1">
            <a:lnSpc>
              <a:spcPct val="100000"/>
            </a:lnSpc>
            <a:spcBef>
              <a:spcPts val="0"/>
            </a:spcBef>
            <a:spcAft>
              <a:spcPts val="0"/>
            </a:spcAft>
            <a:buClrTx/>
            <a:buSzTx/>
            <a:buFontTx/>
            <a:buNone/>
            <a:tabLst/>
            <a:defRPr/>
          </a:pPr>
          <a:r>
            <a:rPr lang="ar-EG" sz="1800" b="1" dirty="0">
              <a:latin typeface="Alexandria" pitchFamily="2" charset="-78"/>
              <a:cs typeface="Alexandria" pitchFamily="2" charset="-78"/>
            </a:rPr>
            <a:t>تعريف القانون الدولي العام </a:t>
          </a:r>
          <a:endParaRPr lang="en-US" sz="1800" b="1" dirty="0">
            <a:latin typeface="Alexandria" pitchFamily="2" charset="-78"/>
            <a:cs typeface="Alexandria" pitchFamily="2" charset="-78"/>
          </a:endParaRPr>
        </a:p>
      </dgm:t>
    </dgm:pt>
    <dgm:pt modelId="{A0D57A6C-AF6C-4DEF-ADE2-692D06F815A6}" type="parTrans" cxnId="{A4CED7BF-90A1-449C-9CA7-EC74CDB11486}">
      <dgm:prSet/>
      <dgm:spPr/>
      <dgm:t>
        <a:bodyPr/>
        <a:lstStyle/>
        <a:p>
          <a:endParaRPr lang="en-US"/>
        </a:p>
      </dgm:t>
    </dgm:pt>
    <dgm:pt modelId="{C4CBA1FD-7B97-41FA-A7F4-7468850B8891}" type="sibTrans" cxnId="{A4CED7BF-90A1-449C-9CA7-EC74CDB11486}">
      <dgm:prSet/>
      <dgm:spPr/>
      <dgm:t>
        <a:bodyPr/>
        <a:lstStyle/>
        <a:p>
          <a:endParaRPr lang="en-US"/>
        </a:p>
      </dgm:t>
    </dgm:pt>
    <dgm:pt modelId="{AFE247C8-F63A-408C-B736-C6356E496CA1}">
      <dgm:prSet custT="1"/>
      <dgm:spPr/>
      <dgm:t>
        <a:bodyPr/>
        <a:lstStyle/>
        <a:p>
          <a:pPr marL="0" marR="0" lvl="0" indent="0" defTabSz="914400" rtl="1" eaLnBrk="1" fontAlgn="auto" latinLnBrk="0" hangingPunct="1">
            <a:lnSpc>
              <a:spcPct val="100000"/>
            </a:lnSpc>
            <a:spcBef>
              <a:spcPts val="0"/>
            </a:spcBef>
            <a:spcAft>
              <a:spcPts val="0"/>
            </a:spcAft>
            <a:buClrTx/>
            <a:buSzTx/>
            <a:buFontTx/>
            <a:buNone/>
            <a:tabLst/>
            <a:defRPr/>
          </a:pPr>
          <a:r>
            <a:rPr lang="ar-EG" sz="1800" b="1" dirty="0">
              <a:latin typeface="Alexandria" pitchFamily="2" charset="-78"/>
              <a:cs typeface="Alexandria" pitchFamily="2" charset="-78"/>
            </a:rPr>
            <a:t>نطاق القانون الدولي العام</a:t>
          </a:r>
          <a:endParaRPr lang="en-US" sz="1800" dirty="0">
            <a:latin typeface="Alexandria" pitchFamily="2" charset="-78"/>
            <a:cs typeface="Alexandria" pitchFamily="2" charset="-78"/>
          </a:endParaRPr>
        </a:p>
        <a:p>
          <a:pPr marL="0" marR="0" lvl="0" indent="0" defTabSz="914400" rtl="1" eaLnBrk="1" fontAlgn="auto" latinLnBrk="0" hangingPunct="1">
            <a:lnSpc>
              <a:spcPct val="100000"/>
            </a:lnSpc>
            <a:spcBef>
              <a:spcPts val="0"/>
            </a:spcBef>
            <a:spcAft>
              <a:spcPts val="0"/>
            </a:spcAft>
            <a:buClrTx/>
            <a:buSzTx/>
            <a:buFontTx/>
            <a:buNone/>
            <a:tabLst/>
            <a:defRPr/>
          </a:pPr>
          <a:endParaRPr lang="en-US" sz="2000" b="1" dirty="0"/>
        </a:p>
      </dgm:t>
    </dgm:pt>
    <dgm:pt modelId="{C63B5186-557B-4CEB-BC67-B3B0BC851375}" type="parTrans" cxnId="{86EE4937-A098-47C6-8D0D-780043DBD2DA}">
      <dgm:prSet/>
      <dgm:spPr/>
      <dgm:t>
        <a:bodyPr/>
        <a:lstStyle/>
        <a:p>
          <a:endParaRPr lang="en-US"/>
        </a:p>
      </dgm:t>
    </dgm:pt>
    <dgm:pt modelId="{73605475-5BAE-4139-AD8C-80E5E4D35BF9}" type="sibTrans" cxnId="{86EE4937-A098-47C6-8D0D-780043DBD2DA}">
      <dgm:prSet/>
      <dgm:spPr/>
      <dgm:t>
        <a:bodyPr/>
        <a:lstStyle/>
        <a:p>
          <a:endParaRPr lang="en-US"/>
        </a:p>
      </dgm:t>
    </dgm:pt>
    <dgm:pt modelId="{44CEFAA9-F6CA-40F6-941F-F08EF0B8BD63}">
      <dgm:prSet custT="1"/>
      <dgm:spPr/>
      <dgm:t>
        <a:bodyPr/>
        <a:lstStyle/>
        <a:p>
          <a:pPr marL="0" marR="0" lvl="0" indent="0" defTabSz="914400" rtl="1" eaLnBrk="1" fontAlgn="auto" latinLnBrk="0" hangingPunct="1">
            <a:lnSpc>
              <a:spcPct val="100000"/>
            </a:lnSpc>
            <a:spcBef>
              <a:spcPts val="0"/>
            </a:spcBef>
            <a:spcAft>
              <a:spcPts val="0"/>
            </a:spcAft>
            <a:buClrTx/>
            <a:buSzTx/>
            <a:buFontTx/>
            <a:buNone/>
            <a:tabLst/>
            <a:defRPr/>
          </a:pPr>
          <a:r>
            <a:rPr lang="ar-EG" sz="1800" b="1" dirty="0">
              <a:latin typeface="Alexandria" pitchFamily="2" charset="-78"/>
              <a:cs typeface="Alexandria" pitchFamily="2" charset="-78"/>
            </a:rPr>
            <a:t>مصدر قواعد القانون الدولي العام</a:t>
          </a:r>
          <a:endParaRPr lang="en-US" sz="1800" b="1" dirty="0">
            <a:latin typeface="Alexandria" pitchFamily="2" charset="-78"/>
            <a:cs typeface="Alexandria" pitchFamily="2" charset="-78"/>
          </a:endParaRPr>
        </a:p>
        <a:p>
          <a:pPr lvl="0" defTabSz="889000" rtl="1">
            <a:lnSpc>
              <a:spcPct val="90000"/>
            </a:lnSpc>
            <a:spcBef>
              <a:spcPct val="0"/>
            </a:spcBef>
            <a:spcAft>
              <a:spcPct val="35000"/>
            </a:spcAft>
          </a:pPr>
          <a:endParaRPr lang="en-US" sz="2000" dirty="0"/>
        </a:p>
      </dgm:t>
    </dgm:pt>
    <dgm:pt modelId="{7D31FC12-DC7B-4AEA-BB0B-FB08EE2D144E}" type="parTrans" cxnId="{F2805BE0-4243-4C09-9F13-AC713683514A}">
      <dgm:prSet/>
      <dgm:spPr/>
      <dgm:t>
        <a:bodyPr/>
        <a:lstStyle/>
        <a:p>
          <a:endParaRPr lang="en-US"/>
        </a:p>
      </dgm:t>
    </dgm:pt>
    <dgm:pt modelId="{FC7BD2B4-E80E-45D0-86DC-07F11F7055FF}" type="sibTrans" cxnId="{F2805BE0-4243-4C09-9F13-AC713683514A}">
      <dgm:prSet/>
      <dgm:spPr/>
      <dgm:t>
        <a:bodyPr/>
        <a:lstStyle/>
        <a:p>
          <a:endParaRPr lang="en-US"/>
        </a:p>
      </dgm:t>
    </dgm:pt>
    <dgm:pt modelId="{8D91F3C3-BE84-42DD-8D72-718221BDD2BB}" type="pres">
      <dgm:prSet presAssocID="{A2549BC2-D4D1-497E-BCDB-2EA8CC03AB9B}" presName="compositeShape" presStyleCnt="0">
        <dgm:presLayoutVars>
          <dgm:chMax val="7"/>
          <dgm:dir/>
          <dgm:resizeHandles val="exact"/>
        </dgm:presLayoutVars>
      </dgm:prSet>
      <dgm:spPr/>
    </dgm:pt>
    <dgm:pt modelId="{01A16F23-C45F-4911-85EF-1210632A0A70}" type="pres">
      <dgm:prSet presAssocID="{61CAAD6D-90C6-433C-AA35-9D8694D3D1C7}" presName="circ1" presStyleLbl="vennNode1" presStyleIdx="0" presStyleCnt="3"/>
      <dgm:spPr/>
    </dgm:pt>
    <dgm:pt modelId="{DA02A205-EAF4-4316-A5D2-5E9D48150746}" type="pres">
      <dgm:prSet presAssocID="{61CAAD6D-90C6-433C-AA35-9D8694D3D1C7}" presName="circ1Tx" presStyleLbl="revTx" presStyleIdx="0" presStyleCnt="0">
        <dgm:presLayoutVars>
          <dgm:chMax val="0"/>
          <dgm:chPref val="0"/>
          <dgm:bulletEnabled val="1"/>
        </dgm:presLayoutVars>
      </dgm:prSet>
      <dgm:spPr/>
    </dgm:pt>
    <dgm:pt modelId="{DDF24712-D9AF-4A5D-804A-3CCE3324A2BD}" type="pres">
      <dgm:prSet presAssocID="{AFE247C8-F63A-408C-B736-C6356E496CA1}" presName="circ2" presStyleLbl="vennNode1" presStyleIdx="1" presStyleCnt="3" custScaleX="120462" custLinFactNeighborX="1385" custLinFactNeighborY="4530"/>
      <dgm:spPr/>
    </dgm:pt>
    <dgm:pt modelId="{6C84E011-640F-4A12-AB04-F1106C28B7AA}" type="pres">
      <dgm:prSet presAssocID="{AFE247C8-F63A-408C-B736-C6356E496CA1}" presName="circ2Tx" presStyleLbl="revTx" presStyleIdx="0" presStyleCnt="0">
        <dgm:presLayoutVars>
          <dgm:chMax val="0"/>
          <dgm:chPref val="0"/>
          <dgm:bulletEnabled val="1"/>
        </dgm:presLayoutVars>
      </dgm:prSet>
      <dgm:spPr/>
    </dgm:pt>
    <dgm:pt modelId="{470DC82F-77F2-4D5D-BB03-617C94233941}" type="pres">
      <dgm:prSet presAssocID="{44CEFAA9-F6CA-40F6-941F-F08EF0B8BD63}" presName="circ3" presStyleLbl="vennNode1" presStyleIdx="2" presStyleCnt="3"/>
      <dgm:spPr/>
    </dgm:pt>
    <dgm:pt modelId="{F6B3EC3E-68BE-4C60-B5FE-C5DEEBAC2FD7}" type="pres">
      <dgm:prSet presAssocID="{44CEFAA9-F6CA-40F6-941F-F08EF0B8BD63}" presName="circ3Tx" presStyleLbl="revTx" presStyleIdx="0" presStyleCnt="0">
        <dgm:presLayoutVars>
          <dgm:chMax val="0"/>
          <dgm:chPref val="0"/>
          <dgm:bulletEnabled val="1"/>
        </dgm:presLayoutVars>
      </dgm:prSet>
      <dgm:spPr/>
    </dgm:pt>
  </dgm:ptLst>
  <dgm:cxnLst>
    <dgm:cxn modelId="{44C03936-4539-4683-AA12-AF1D3E9613A9}" type="presOf" srcId="{AFE247C8-F63A-408C-B736-C6356E496CA1}" destId="{DDF24712-D9AF-4A5D-804A-3CCE3324A2BD}" srcOrd="0" destOrd="0" presId="urn:microsoft.com/office/officeart/2005/8/layout/venn1"/>
    <dgm:cxn modelId="{86EE4937-A098-47C6-8D0D-780043DBD2DA}" srcId="{A2549BC2-D4D1-497E-BCDB-2EA8CC03AB9B}" destId="{AFE247C8-F63A-408C-B736-C6356E496CA1}" srcOrd="1" destOrd="0" parTransId="{C63B5186-557B-4CEB-BC67-B3B0BC851375}" sibTransId="{73605475-5BAE-4139-AD8C-80E5E4D35BF9}"/>
    <dgm:cxn modelId="{BFA6C638-48D3-4A5D-9108-96CA3F5A4192}" type="presOf" srcId="{AFE247C8-F63A-408C-B736-C6356E496CA1}" destId="{6C84E011-640F-4A12-AB04-F1106C28B7AA}" srcOrd="1" destOrd="0" presId="urn:microsoft.com/office/officeart/2005/8/layout/venn1"/>
    <dgm:cxn modelId="{B5AE9F3D-FFF0-4BA9-AC85-88708795E230}" type="presOf" srcId="{44CEFAA9-F6CA-40F6-941F-F08EF0B8BD63}" destId="{F6B3EC3E-68BE-4C60-B5FE-C5DEEBAC2FD7}" srcOrd="1" destOrd="0" presId="urn:microsoft.com/office/officeart/2005/8/layout/venn1"/>
    <dgm:cxn modelId="{6F0C414F-1DFD-4F29-8E78-EB9C46F3B660}" type="presOf" srcId="{44CEFAA9-F6CA-40F6-941F-F08EF0B8BD63}" destId="{470DC82F-77F2-4D5D-BB03-617C94233941}" srcOrd="0" destOrd="0" presId="urn:microsoft.com/office/officeart/2005/8/layout/venn1"/>
    <dgm:cxn modelId="{A70A317A-2EFF-4F38-8847-D67DA00B3DBB}" type="presOf" srcId="{61CAAD6D-90C6-433C-AA35-9D8694D3D1C7}" destId="{DA02A205-EAF4-4316-A5D2-5E9D48150746}" srcOrd="1" destOrd="0" presId="urn:microsoft.com/office/officeart/2005/8/layout/venn1"/>
    <dgm:cxn modelId="{BAC3067F-7182-4CE6-B823-6C3ED04186E7}" type="presOf" srcId="{A2549BC2-D4D1-497E-BCDB-2EA8CC03AB9B}" destId="{8D91F3C3-BE84-42DD-8D72-718221BDD2BB}" srcOrd="0" destOrd="0" presId="urn:microsoft.com/office/officeart/2005/8/layout/venn1"/>
    <dgm:cxn modelId="{B00F5584-5A47-43E0-82ED-A3872D7D0150}" type="presOf" srcId="{61CAAD6D-90C6-433C-AA35-9D8694D3D1C7}" destId="{01A16F23-C45F-4911-85EF-1210632A0A70}" srcOrd="0" destOrd="0" presId="urn:microsoft.com/office/officeart/2005/8/layout/venn1"/>
    <dgm:cxn modelId="{A4CED7BF-90A1-449C-9CA7-EC74CDB11486}" srcId="{A2549BC2-D4D1-497E-BCDB-2EA8CC03AB9B}" destId="{61CAAD6D-90C6-433C-AA35-9D8694D3D1C7}" srcOrd="0" destOrd="0" parTransId="{A0D57A6C-AF6C-4DEF-ADE2-692D06F815A6}" sibTransId="{C4CBA1FD-7B97-41FA-A7F4-7468850B8891}"/>
    <dgm:cxn modelId="{F2805BE0-4243-4C09-9F13-AC713683514A}" srcId="{A2549BC2-D4D1-497E-BCDB-2EA8CC03AB9B}" destId="{44CEFAA9-F6CA-40F6-941F-F08EF0B8BD63}" srcOrd="2" destOrd="0" parTransId="{7D31FC12-DC7B-4AEA-BB0B-FB08EE2D144E}" sibTransId="{FC7BD2B4-E80E-45D0-86DC-07F11F7055FF}"/>
    <dgm:cxn modelId="{345216FA-FCAE-4655-B12A-5725A2B0D910}" type="presParOf" srcId="{8D91F3C3-BE84-42DD-8D72-718221BDD2BB}" destId="{01A16F23-C45F-4911-85EF-1210632A0A70}" srcOrd="0" destOrd="0" presId="urn:microsoft.com/office/officeart/2005/8/layout/venn1"/>
    <dgm:cxn modelId="{9A501045-3003-458A-986A-2FC42AC53242}" type="presParOf" srcId="{8D91F3C3-BE84-42DD-8D72-718221BDD2BB}" destId="{DA02A205-EAF4-4316-A5D2-5E9D48150746}" srcOrd="1" destOrd="0" presId="urn:microsoft.com/office/officeart/2005/8/layout/venn1"/>
    <dgm:cxn modelId="{18483424-4EF4-479B-99F3-944269D9CE62}" type="presParOf" srcId="{8D91F3C3-BE84-42DD-8D72-718221BDD2BB}" destId="{DDF24712-D9AF-4A5D-804A-3CCE3324A2BD}" srcOrd="2" destOrd="0" presId="urn:microsoft.com/office/officeart/2005/8/layout/venn1"/>
    <dgm:cxn modelId="{CA336179-A2D9-4950-9BCE-0BC24A5B247B}" type="presParOf" srcId="{8D91F3C3-BE84-42DD-8D72-718221BDD2BB}" destId="{6C84E011-640F-4A12-AB04-F1106C28B7AA}" srcOrd="3" destOrd="0" presId="urn:microsoft.com/office/officeart/2005/8/layout/venn1"/>
    <dgm:cxn modelId="{428B72CB-A83B-4F5C-81D1-40B6CD1492EA}" type="presParOf" srcId="{8D91F3C3-BE84-42DD-8D72-718221BDD2BB}" destId="{470DC82F-77F2-4D5D-BB03-617C94233941}" srcOrd="4" destOrd="0" presId="urn:microsoft.com/office/officeart/2005/8/layout/venn1"/>
    <dgm:cxn modelId="{F10A9E9A-5D4E-4BDC-A041-9EE7229BD1DA}" type="presParOf" srcId="{8D91F3C3-BE84-42DD-8D72-718221BDD2BB}" destId="{F6B3EC3E-68BE-4C60-B5FE-C5DEEBAC2FD7}" srcOrd="5"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1105DE83-DE63-4A7E-BACE-2D77D6F44918}"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BB422839-D260-4A29-897F-64AF2B58D748}"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40EB46B4-E173-45EC-9A23-2BE9510BD1D6}">
      <dgm:prSet custT="1"/>
      <dgm:spPr/>
      <dgm:t>
        <a:bodyPr/>
        <a:lstStyle/>
        <a:p>
          <a:pPr marL="0" marR="0" lvl="0" indent="0" defTabSz="914400" rtl="1" eaLnBrk="1" fontAlgn="auto" latinLnBrk="0" hangingPunct="1">
            <a:lnSpc>
              <a:spcPct val="100000"/>
            </a:lnSpc>
            <a:spcBef>
              <a:spcPts val="0"/>
            </a:spcBef>
            <a:spcAft>
              <a:spcPts val="0"/>
            </a:spcAft>
            <a:buClrTx/>
            <a:buSzTx/>
            <a:buFontTx/>
            <a:buNone/>
            <a:tabLst/>
            <a:defRPr/>
          </a:pPr>
          <a:r>
            <a:rPr lang="ar-EG" sz="1800" b="1" dirty="0">
              <a:latin typeface="Alexandria" pitchFamily="2" charset="-78"/>
              <a:cs typeface="Alexandria" pitchFamily="2" charset="-78"/>
            </a:rPr>
            <a:t>الآثار المحتملة على حقوق الإنسان </a:t>
          </a:r>
          <a:endParaRPr lang="en-US" sz="1800" dirty="0">
            <a:latin typeface="Alexandria" pitchFamily="2" charset="-78"/>
            <a:cs typeface="Alexandria" pitchFamily="2" charset="-78"/>
          </a:endParaRPr>
        </a:p>
      </dgm:t>
    </dgm:pt>
    <dgm:pt modelId="{EC3587B8-E3C9-44AB-B95A-EFD02E761485}" type="parTrans" cxnId="{ED9B70C2-2953-4457-B47B-E7D411ABB1B5}">
      <dgm:prSet/>
      <dgm:spPr/>
      <dgm:t>
        <a:bodyPr/>
        <a:lstStyle/>
        <a:p>
          <a:endParaRPr lang="en-US"/>
        </a:p>
      </dgm:t>
    </dgm:pt>
    <dgm:pt modelId="{BF27971D-F582-4838-9F3B-BB00E43F843E}" type="sibTrans" cxnId="{ED9B70C2-2953-4457-B47B-E7D411ABB1B5}">
      <dgm:prSet/>
      <dgm:spPr/>
      <dgm:t>
        <a:bodyPr/>
        <a:lstStyle/>
        <a:p>
          <a:endParaRPr lang="en-US"/>
        </a:p>
      </dgm:t>
    </dgm:pt>
    <dgm:pt modelId="{F915D182-B6A9-42EB-9353-F00A0207FCF9}">
      <dgm:prSet custT="1"/>
      <dgm:spPr/>
      <dgm:t>
        <a:bodyPr/>
        <a:lstStyle/>
        <a:p>
          <a:pPr rtl="1"/>
          <a:r>
            <a:rPr lang="ar-EG" sz="1800" b="1" dirty="0">
              <a:latin typeface="Alexandria" pitchFamily="2" charset="-78"/>
              <a:cs typeface="Alexandria" pitchFamily="2" charset="-78"/>
            </a:rPr>
            <a:t>المقارنة بين النزاع السيبراني و النزاع التقليدي </a:t>
          </a:r>
          <a:endParaRPr lang="en-US" sz="1800" b="1" dirty="0">
            <a:latin typeface="Alexandria" pitchFamily="2" charset="-78"/>
            <a:cs typeface="Alexandria" pitchFamily="2" charset="-78"/>
          </a:endParaRPr>
        </a:p>
      </dgm:t>
    </dgm:pt>
    <dgm:pt modelId="{A9A1A7AC-9B94-4C88-98B0-9E25A08B5829}" type="parTrans" cxnId="{0E4F2C0C-1359-4692-A113-0C57107BBA3C}">
      <dgm:prSet/>
      <dgm:spPr/>
      <dgm:t>
        <a:bodyPr/>
        <a:lstStyle/>
        <a:p>
          <a:endParaRPr lang="en-US"/>
        </a:p>
      </dgm:t>
    </dgm:pt>
    <dgm:pt modelId="{AD4E39E2-B74B-4C32-892B-6DD4335EAEF9}" type="sibTrans" cxnId="{0E4F2C0C-1359-4692-A113-0C57107BBA3C}">
      <dgm:prSet/>
      <dgm:spPr/>
      <dgm:t>
        <a:bodyPr/>
        <a:lstStyle/>
        <a:p>
          <a:endParaRPr lang="en-US"/>
        </a:p>
      </dgm:t>
    </dgm:pt>
    <dgm:pt modelId="{AFD6C410-D13C-46AB-B5E4-0818F50C8B29}">
      <dgm:prSet custT="1"/>
      <dgm:spPr/>
      <dgm:t>
        <a:bodyPr/>
        <a:lstStyle/>
        <a:p>
          <a:pPr rtl="1"/>
          <a:r>
            <a:rPr lang="ar-EG" sz="1800" b="1" dirty="0">
              <a:latin typeface="Alexandria" pitchFamily="2" charset="-78"/>
              <a:cs typeface="Alexandria" pitchFamily="2" charset="-78"/>
            </a:rPr>
            <a:t>الفاعلون و المشاركون في العمليات السيبرانية </a:t>
          </a:r>
          <a:endParaRPr lang="en-US" sz="1800" dirty="0">
            <a:latin typeface="Alexandria" pitchFamily="2" charset="-78"/>
            <a:cs typeface="Alexandria" pitchFamily="2" charset="-78"/>
          </a:endParaRPr>
        </a:p>
      </dgm:t>
    </dgm:pt>
    <dgm:pt modelId="{F172FBCC-7884-4472-AE6D-527E4165CD39}" type="parTrans" cxnId="{6D66602C-36AD-459E-9D37-5587D806D419}">
      <dgm:prSet/>
      <dgm:spPr/>
      <dgm:t>
        <a:bodyPr/>
        <a:lstStyle/>
        <a:p>
          <a:endParaRPr lang="en-US"/>
        </a:p>
      </dgm:t>
    </dgm:pt>
    <dgm:pt modelId="{45B0DE2D-F602-403F-88B1-6A0855DEAFAD}" type="sibTrans" cxnId="{6D66602C-36AD-459E-9D37-5587D806D419}">
      <dgm:prSet/>
      <dgm:spPr/>
      <dgm:t>
        <a:bodyPr/>
        <a:lstStyle/>
        <a:p>
          <a:endParaRPr lang="en-US"/>
        </a:p>
      </dgm:t>
    </dgm:pt>
    <dgm:pt modelId="{9E1DCD3B-858B-40C9-9F0E-F581E9480ACA}">
      <dgm:prSet custT="1"/>
      <dgm:spPr/>
      <dgm:t>
        <a:bodyPr/>
        <a:lstStyle/>
        <a:p>
          <a:pPr rtl="1"/>
          <a:r>
            <a:rPr lang="ar-EG" sz="1800" b="1" dirty="0">
              <a:latin typeface="Alexandria" pitchFamily="2" charset="-78"/>
              <a:cs typeface="Alexandria" pitchFamily="2" charset="-78"/>
            </a:rPr>
            <a:t>العمليات الهجومية المحتملة في الفضاء السيبراني</a:t>
          </a:r>
          <a:endParaRPr lang="en-US" sz="1100" dirty="0">
            <a:latin typeface="Alexandria" pitchFamily="2" charset="-78"/>
            <a:cs typeface="Alexandria" pitchFamily="2" charset="-78"/>
          </a:endParaRPr>
        </a:p>
      </dgm:t>
    </dgm:pt>
    <dgm:pt modelId="{2024609E-3697-4A7A-8838-22F3ECDEEF26}" type="parTrans" cxnId="{0D9E94CE-9258-4A2C-9089-51B9C6972D73}">
      <dgm:prSet/>
      <dgm:spPr/>
      <dgm:t>
        <a:bodyPr/>
        <a:lstStyle/>
        <a:p>
          <a:endParaRPr lang="en-US"/>
        </a:p>
      </dgm:t>
    </dgm:pt>
    <dgm:pt modelId="{30781D49-ED7B-4E05-A163-ABBA83916358}" type="sibTrans" cxnId="{0D9E94CE-9258-4A2C-9089-51B9C6972D73}">
      <dgm:prSet/>
      <dgm:spPr/>
      <dgm:t>
        <a:bodyPr/>
        <a:lstStyle/>
        <a:p>
          <a:endParaRPr lang="en-US"/>
        </a:p>
      </dgm:t>
    </dgm:pt>
    <dgm:pt modelId="{9ADE912A-31B7-49C9-A1F7-B93BA278D6F0}">
      <dgm:prSet custT="1"/>
      <dgm:spPr/>
      <dgm:t>
        <a:bodyPr/>
        <a:lstStyle/>
        <a:p>
          <a:pPr rtl="1"/>
          <a:r>
            <a:rPr lang="ar-EG" sz="1800" b="1" dirty="0">
              <a:latin typeface="Alexandria" pitchFamily="2" charset="-78"/>
              <a:cs typeface="Alexandria" pitchFamily="2" charset="-78"/>
            </a:rPr>
            <a:t>أدوات و تقنيات النزاع السيبراني</a:t>
          </a:r>
          <a:endParaRPr lang="en-US" sz="1800" dirty="0">
            <a:latin typeface="Alexandria" pitchFamily="2" charset="-78"/>
            <a:cs typeface="Alexandria" pitchFamily="2" charset="-78"/>
          </a:endParaRPr>
        </a:p>
      </dgm:t>
    </dgm:pt>
    <dgm:pt modelId="{ED20E2CE-B953-48A3-AF5E-82D32AC59247}" type="parTrans" cxnId="{ABCEF4DB-F84C-41A4-923D-8C8A42DE7E47}">
      <dgm:prSet/>
      <dgm:spPr/>
      <dgm:t>
        <a:bodyPr/>
        <a:lstStyle/>
        <a:p>
          <a:endParaRPr lang="en-US"/>
        </a:p>
      </dgm:t>
    </dgm:pt>
    <dgm:pt modelId="{F5F22063-BD2F-4A0B-AB13-43D6F361B89C}" type="sibTrans" cxnId="{ABCEF4DB-F84C-41A4-923D-8C8A42DE7E47}">
      <dgm:prSet/>
      <dgm:spPr/>
      <dgm:t>
        <a:bodyPr/>
        <a:lstStyle/>
        <a:p>
          <a:endParaRPr lang="en-US"/>
        </a:p>
      </dgm:t>
    </dgm:pt>
    <dgm:pt modelId="{5E6EBE3A-08CB-454F-BBEE-558A5B2C42E1}">
      <dgm:prSet custT="1"/>
      <dgm:spPr/>
      <dgm:t>
        <a:bodyPr/>
        <a:lstStyle/>
        <a:p>
          <a:pPr rtl="1"/>
          <a:r>
            <a:rPr lang="ar-EG" sz="1800" b="1" dirty="0">
              <a:latin typeface="Alexandria" pitchFamily="2" charset="-78"/>
              <a:cs typeface="Alexandria" pitchFamily="2" charset="-78"/>
            </a:rPr>
            <a:t>ماهية النزاع السيبراني</a:t>
          </a:r>
          <a:endParaRPr lang="en-US" sz="1800" dirty="0">
            <a:latin typeface="Alexandria" pitchFamily="2" charset="-78"/>
            <a:cs typeface="Alexandria" pitchFamily="2" charset="-78"/>
          </a:endParaRPr>
        </a:p>
      </dgm:t>
    </dgm:pt>
    <dgm:pt modelId="{9EEC4ED1-3482-4096-9E5A-2869F669D5F2}" type="parTrans" cxnId="{589FE319-4A20-4EE3-9CFE-7F3B4E7A97F7}">
      <dgm:prSet/>
      <dgm:spPr/>
      <dgm:t>
        <a:bodyPr/>
        <a:lstStyle/>
        <a:p>
          <a:endParaRPr lang="en-US"/>
        </a:p>
      </dgm:t>
    </dgm:pt>
    <dgm:pt modelId="{E55A8667-5859-4AD0-BB72-076A73286CBA}" type="sibTrans" cxnId="{589FE319-4A20-4EE3-9CFE-7F3B4E7A97F7}">
      <dgm:prSet/>
      <dgm:spPr/>
      <dgm:t>
        <a:bodyPr/>
        <a:lstStyle/>
        <a:p>
          <a:endParaRPr lang="en-US"/>
        </a:p>
      </dgm:t>
    </dgm:pt>
    <dgm:pt modelId="{96CD0C6A-75D7-4C18-98AE-15C51C3E333E}" type="pres">
      <dgm:prSet presAssocID="{BB422839-D260-4A29-897F-64AF2B58D748}" presName="diagram" presStyleCnt="0">
        <dgm:presLayoutVars>
          <dgm:chPref val="1"/>
          <dgm:dir/>
          <dgm:animOne val="branch"/>
          <dgm:animLvl val="lvl"/>
          <dgm:resizeHandles/>
        </dgm:presLayoutVars>
      </dgm:prSet>
      <dgm:spPr/>
    </dgm:pt>
    <dgm:pt modelId="{C0C37F1C-6FD1-4D2C-AB1A-A2E79B87AD19}" type="pres">
      <dgm:prSet presAssocID="{40EB46B4-E173-45EC-9A23-2BE9510BD1D6}" presName="root" presStyleCnt="0"/>
      <dgm:spPr/>
    </dgm:pt>
    <dgm:pt modelId="{3C239283-82C0-46E4-9C4A-2CDD7F1B3A0C}" type="pres">
      <dgm:prSet presAssocID="{40EB46B4-E173-45EC-9A23-2BE9510BD1D6}" presName="rootComposite" presStyleCnt="0"/>
      <dgm:spPr/>
    </dgm:pt>
    <dgm:pt modelId="{4F161DEA-A0C5-406C-B206-15A3FF5B0D7A}" type="pres">
      <dgm:prSet presAssocID="{40EB46B4-E173-45EC-9A23-2BE9510BD1D6}" presName="rootText" presStyleLbl="node1" presStyleIdx="0" presStyleCnt="6" custScaleX="134040" custScaleY="405409" custLinFactNeighborX="14970" custLinFactNeighborY="-12105"/>
      <dgm:spPr/>
    </dgm:pt>
    <dgm:pt modelId="{A51EBC77-D416-4A34-A237-B808EF5852A8}" type="pres">
      <dgm:prSet presAssocID="{40EB46B4-E173-45EC-9A23-2BE9510BD1D6}" presName="rootConnector" presStyleLbl="node1" presStyleIdx="0" presStyleCnt="6"/>
      <dgm:spPr/>
    </dgm:pt>
    <dgm:pt modelId="{6A649402-4933-4F00-86D8-09D95173B4E9}" type="pres">
      <dgm:prSet presAssocID="{40EB46B4-E173-45EC-9A23-2BE9510BD1D6}" presName="childShape" presStyleCnt="0"/>
      <dgm:spPr/>
    </dgm:pt>
    <dgm:pt modelId="{2C102495-8576-449E-84B8-04C7764CD61F}" type="pres">
      <dgm:prSet presAssocID="{F915D182-B6A9-42EB-9353-F00A0207FCF9}" presName="root" presStyleCnt="0"/>
      <dgm:spPr/>
    </dgm:pt>
    <dgm:pt modelId="{4B074A93-03B8-414B-8055-509461CB5938}" type="pres">
      <dgm:prSet presAssocID="{F915D182-B6A9-42EB-9353-F00A0207FCF9}" presName="rootComposite" presStyleCnt="0"/>
      <dgm:spPr/>
    </dgm:pt>
    <dgm:pt modelId="{85540A58-EC65-4870-86A7-8CF51AB8DD34}" type="pres">
      <dgm:prSet presAssocID="{F915D182-B6A9-42EB-9353-F00A0207FCF9}" presName="rootText" presStyleLbl="node1" presStyleIdx="1" presStyleCnt="6" custScaleX="130604" custScaleY="390590" custLinFactNeighborX="17805" custLinFactNeighborY="-4420"/>
      <dgm:spPr/>
    </dgm:pt>
    <dgm:pt modelId="{6D02D76D-09E6-40CC-A9C8-708857508318}" type="pres">
      <dgm:prSet presAssocID="{F915D182-B6A9-42EB-9353-F00A0207FCF9}" presName="rootConnector" presStyleLbl="node1" presStyleIdx="1" presStyleCnt="6"/>
      <dgm:spPr/>
    </dgm:pt>
    <dgm:pt modelId="{2CCAF8F3-FFB9-4D69-9A41-18CDD286B43F}" type="pres">
      <dgm:prSet presAssocID="{F915D182-B6A9-42EB-9353-F00A0207FCF9}" presName="childShape" presStyleCnt="0"/>
      <dgm:spPr/>
    </dgm:pt>
    <dgm:pt modelId="{B6D0DCEE-8A3D-4DF2-92A1-94A3CC674884}" type="pres">
      <dgm:prSet presAssocID="{AFD6C410-D13C-46AB-B5E4-0818F50C8B29}" presName="root" presStyleCnt="0"/>
      <dgm:spPr/>
    </dgm:pt>
    <dgm:pt modelId="{E050ECB1-46B5-47A7-8617-AA5D4FBC4866}" type="pres">
      <dgm:prSet presAssocID="{AFD6C410-D13C-46AB-B5E4-0818F50C8B29}" presName="rootComposite" presStyleCnt="0"/>
      <dgm:spPr/>
    </dgm:pt>
    <dgm:pt modelId="{3D1AE17D-FC31-4C22-AA0C-4CC8172E961C}" type="pres">
      <dgm:prSet presAssocID="{AFD6C410-D13C-46AB-B5E4-0818F50C8B29}" presName="rootText" presStyleLbl="node1" presStyleIdx="2" presStyleCnt="6" custScaleX="161865" custScaleY="374504" custLinFactNeighborX="12481" custLinFactNeighborY="6548"/>
      <dgm:spPr/>
    </dgm:pt>
    <dgm:pt modelId="{6C5934D2-A705-48C8-BA6A-17FF48900E0B}" type="pres">
      <dgm:prSet presAssocID="{AFD6C410-D13C-46AB-B5E4-0818F50C8B29}" presName="rootConnector" presStyleLbl="node1" presStyleIdx="2" presStyleCnt="6"/>
      <dgm:spPr/>
    </dgm:pt>
    <dgm:pt modelId="{A242D5AE-C9F2-4938-862A-56AAE58B9D77}" type="pres">
      <dgm:prSet presAssocID="{AFD6C410-D13C-46AB-B5E4-0818F50C8B29}" presName="childShape" presStyleCnt="0"/>
      <dgm:spPr/>
    </dgm:pt>
    <dgm:pt modelId="{170418BD-EDAF-4122-928D-F94BFBEBB63B}" type="pres">
      <dgm:prSet presAssocID="{9E1DCD3B-858B-40C9-9F0E-F581E9480ACA}" presName="root" presStyleCnt="0"/>
      <dgm:spPr/>
    </dgm:pt>
    <dgm:pt modelId="{90A5B095-F926-4C76-BFC6-4A40F99E39FC}" type="pres">
      <dgm:prSet presAssocID="{9E1DCD3B-858B-40C9-9F0E-F581E9480ACA}" presName="rootComposite" presStyleCnt="0"/>
      <dgm:spPr/>
    </dgm:pt>
    <dgm:pt modelId="{98307FCE-7655-4F8A-AA26-AA9DB7D95B5A}" type="pres">
      <dgm:prSet presAssocID="{9E1DCD3B-858B-40C9-9F0E-F581E9480ACA}" presName="rootText" presStyleLbl="node1" presStyleIdx="3" presStyleCnt="6" custScaleX="129701" custScaleY="410320" custLinFactNeighborX="973" custLinFactNeighborY="9622"/>
      <dgm:spPr/>
    </dgm:pt>
    <dgm:pt modelId="{8D2A8659-1482-4823-87C8-126D1258A847}" type="pres">
      <dgm:prSet presAssocID="{9E1DCD3B-858B-40C9-9F0E-F581E9480ACA}" presName="rootConnector" presStyleLbl="node1" presStyleIdx="3" presStyleCnt="6"/>
      <dgm:spPr/>
    </dgm:pt>
    <dgm:pt modelId="{30013AF0-D09D-4C1F-B15E-5085B25027E5}" type="pres">
      <dgm:prSet presAssocID="{9E1DCD3B-858B-40C9-9F0E-F581E9480ACA}" presName="childShape" presStyleCnt="0"/>
      <dgm:spPr/>
    </dgm:pt>
    <dgm:pt modelId="{8D97504E-8428-4B8B-9692-B1636F047855}" type="pres">
      <dgm:prSet presAssocID="{9ADE912A-31B7-49C9-A1F7-B93BA278D6F0}" presName="root" presStyleCnt="0"/>
      <dgm:spPr/>
    </dgm:pt>
    <dgm:pt modelId="{04E76201-F778-480D-9422-998AFD7DACB8}" type="pres">
      <dgm:prSet presAssocID="{9ADE912A-31B7-49C9-A1F7-B93BA278D6F0}" presName="rootComposite" presStyleCnt="0"/>
      <dgm:spPr/>
    </dgm:pt>
    <dgm:pt modelId="{8D408CF3-FD67-45A8-859D-1425A7921352}" type="pres">
      <dgm:prSet presAssocID="{9ADE912A-31B7-49C9-A1F7-B93BA278D6F0}" presName="rootText" presStyleLbl="node1" presStyleIdx="4" presStyleCnt="6" custScaleX="130155" custScaleY="415445" custLinFactNeighborX="-9221" custLinFactNeighborY="6548"/>
      <dgm:spPr/>
    </dgm:pt>
    <dgm:pt modelId="{824EF711-898F-4908-9298-E047D6185B9F}" type="pres">
      <dgm:prSet presAssocID="{9ADE912A-31B7-49C9-A1F7-B93BA278D6F0}" presName="rootConnector" presStyleLbl="node1" presStyleIdx="4" presStyleCnt="6"/>
      <dgm:spPr/>
    </dgm:pt>
    <dgm:pt modelId="{2D95BA6E-7D69-4683-A6D9-F6930AA4C0AC}" type="pres">
      <dgm:prSet presAssocID="{9ADE912A-31B7-49C9-A1F7-B93BA278D6F0}" presName="childShape" presStyleCnt="0"/>
      <dgm:spPr/>
    </dgm:pt>
    <dgm:pt modelId="{3C4268D2-6500-47D3-BAC2-8E9817A6CC42}" type="pres">
      <dgm:prSet presAssocID="{5E6EBE3A-08CB-454F-BBEE-558A5B2C42E1}" presName="root" presStyleCnt="0"/>
      <dgm:spPr/>
    </dgm:pt>
    <dgm:pt modelId="{48224440-C5A7-453E-82E2-530DB64D6ECE}" type="pres">
      <dgm:prSet presAssocID="{5E6EBE3A-08CB-454F-BBEE-558A5B2C42E1}" presName="rootComposite" presStyleCnt="0"/>
      <dgm:spPr/>
    </dgm:pt>
    <dgm:pt modelId="{3149BCDF-92A2-4335-A9B8-2D122B8452EC}" type="pres">
      <dgm:prSet presAssocID="{5E6EBE3A-08CB-454F-BBEE-558A5B2C42E1}" presName="rootText" presStyleLbl="node1" presStyleIdx="5" presStyleCnt="6" custScaleX="125271" custScaleY="387882" custLinFactNeighborX="-12933" custLinFactNeighborY="6668"/>
      <dgm:spPr/>
    </dgm:pt>
    <dgm:pt modelId="{CD3CC8DD-D084-443E-B5D5-6B2E4C0C3D29}" type="pres">
      <dgm:prSet presAssocID="{5E6EBE3A-08CB-454F-BBEE-558A5B2C42E1}" presName="rootConnector" presStyleLbl="node1" presStyleIdx="5" presStyleCnt="6"/>
      <dgm:spPr/>
    </dgm:pt>
    <dgm:pt modelId="{6340EA72-B616-4C90-BBBB-BDAE7B4FE9B7}" type="pres">
      <dgm:prSet presAssocID="{5E6EBE3A-08CB-454F-BBEE-558A5B2C42E1}" presName="childShape" presStyleCnt="0"/>
      <dgm:spPr/>
    </dgm:pt>
  </dgm:ptLst>
  <dgm:cxnLst>
    <dgm:cxn modelId="{0E4F2C0C-1359-4692-A113-0C57107BBA3C}" srcId="{BB422839-D260-4A29-897F-64AF2B58D748}" destId="{F915D182-B6A9-42EB-9353-F00A0207FCF9}" srcOrd="1" destOrd="0" parTransId="{A9A1A7AC-9B94-4C88-98B0-9E25A08B5829}" sibTransId="{AD4E39E2-B74B-4C32-892B-6DD4335EAEF9}"/>
    <dgm:cxn modelId="{589FE319-4A20-4EE3-9CFE-7F3B4E7A97F7}" srcId="{BB422839-D260-4A29-897F-64AF2B58D748}" destId="{5E6EBE3A-08CB-454F-BBEE-558A5B2C42E1}" srcOrd="5" destOrd="0" parTransId="{9EEC4ED1-3482-4096-9E5A-2869F669D5F2}" sibTransId="{E55A8667-5859-4AD0-BB72-076A73286CBA}"/>
    <dgm:cxn modelId="{459BFD1F-5215-40D1-86E8-DC0FAAD7DCC4}" type="presOf" srcId="{AFD6C410-D13C-46AB-B5E4-0818F50C8B29}" destId="{6C5934D2-A705-48C8-BA6A-17FF48900E0B}" srcOrd="1" destOrd="0" presId="urn:microsoft.com/office/officeart/2005/8/layout/hierarchy3"/>
    <dgm:cxn modelId="{6D66602C-36AD-459E-9D37-5587D806D419}" srcId="{BB422839-D260-4A29-897F-64AF2B58D748}" destId="{AFD6C410-D13C-46AB-B5E4-0818F50C8B29}" srcOrd="2" destOrd="0" parTransId="{F172FBCC-7884-4472-AE6D-527E4165CD39}" sibTransId="{45B0DE2D-F602-403F-88B1-6A0855DEAFAD}"/>
    <dgm:cxn modelId="{3FBC2733-55E3-4409-BC2B-0DAC218AFF88}" type="presOf" srcId="{9ADE912A-31B7-49C9-A1F7-B93BA278D6F0}" destId="{8D408CF3-FD67-45A8-859D-1425A7921352}" srcOrd="0" destOrd="0" presId="urn:microsoft.com/office/officeart/2005/8/layout/hierarchy3"/>
    <dgm:cxn modelId="{892AFB33-11E2-4D92-BF2D-7E7CB4982B27}" type="presOf" srcId="{40EB46B4-E173-45EC-9A23-2BE9510BD1D6}" destId="{4F161DEA-A0C5-406C-B206-15A3FF5B0D7A}" srcOrd="0" destOrd="0" presId="urn:microsoft.com/office/officeart/2005/8/layout/hierarchy3"/>
    <dgm:cxn modelId="{49C44042-160D-4463-90AB-511433F32654}" type="presOf" srcId="{40EB46B4-E173-45EC-9A23-2BE9510BD1D6}" destId="{A51EBC77-D416-4A34-A237-B808EF5852A8}" srcOrd="1" destOrd="0" presId="urn:microsoft.com/office/officeart/2005/8/layout/hierarchy3"/>
    <dgm:cxn modelId="{622D7762-03DA-4085-A394-4677D30EDE6C}" type="presOf" srcId="{9E1DCD3B-858B-40C9-9F0E-F581E9480ACA}" destId="{98307FCE-7655-4F8A-AA26-AA9DB7D95B5A}" srcOrd="0" destOrd="0" presId="urn:microsoft.com/office/officeart/2005/8/layout/hierarchy3"/>
    <dgm:cxn modelId="{62FC6E46-1E4B-4836-9222-83C72AC7B31D}" type="presOf" srcId="{9ADE912A-31B7-49C9-A1F7-B93BA278D6F0}" destId="{824EF711-898F-4908-9298-E047D6185B9F}" srcOrd="1" destOrd="0" presId="urn:microsoft.com/office/officeart/2005/8/layout/hierarchy3"/>
    <dgm:cxn modelId="{52305B4B-5B9D-433F-A835-E02AB9A26852}" type="presOf" srcId="{5E6EBE3A-08CB-454F-BBEE-558A5B2C42E1}" destId="{CD3CC8DD-D084-443E-B5D5-6B2E4C0C3D29}" srcOrd="1" destOrd="0" presId="urn:microsoft.com/office/officeart/2005/8/layout/hierarchy3"/>
    <dgm:cxn modelId="{C3CA267D-1E03-481B-B4E6-92876C77FD06}" type="presOf" srcId="{5E6EBE3A-08CB-454F-BBEE-558A5B2C42E1}" destId="{3149BCDF-92A2-4335-A9B8-2D122B8452EC}" srcOrd="0" destOrd="0" presId="urn:microsoft.com/office/officeart/2005/8/layout/hierarchy3"/>
    <dgm:cxn modelId="{1E837C80-F39C-412B-B4D6-05ACD7BFB262}" type="presOf" srcId="{AFD6C410-D13C-46AB-B5E4-0818F50C8B29}" destId="{3D1AE17D-FC31-4C22-AA0C-4CC8172E961C}" srcOrd="0" destOrd="0" presId="urn:microsoft.com/office/officeart/2005/8/layout/hierarchy3"/>
    <dgm:cxn modelId="{48E0FC84-59E4-466F-BCB7-B1345C5BE0E7}" type="presOf" srcId="{BB422839-D260-4A29-897F-64AF2B58D748}" destId="{96CD0C6A-75D7-4C18-98AE-15C51C3E333E}" srcOrd="0" destOrd="0" presId="urn:microsoft.com/office/officeart/2005/8/layout/hierarchy3"/>
    <dgm:cxn modelId="{53DEB98E-26C9-458B-8E94-CA6757929BAD}" type="presOf" srcId="{F915D182-B6A9-42EB-9353-F00A0207FCF9}" destId="{6D02D76D-09E6-40CC-A9C8-708857508318}" srcOrd="1" destOrd="0" presId="urn:microsoft.com/office/officeart/2005/8/layout/hierarchy3"/>
    <dgm:cxn modelId="{37A350AF-84E3-4A8D-AEC8-DA3EBFE6DA09}" type="presOf" srcId="{9E1DCD3B-858B-40C9-9F0E-F581E9480ACA}" destId="{8D2A8659-1482-4823-87C8-126D1258A847}" srcOrd="1" destOrd="0" presId="urn:microsoft.com/office/officeart/2005/8/layout/hierarchy3"/>
    <dgm:cxn modelId="{ED9B70C2-2953-4457-B47B-E7D411ABB1B5}" srcId="{BB422839-D260-4A29-897F-64AF2B58D748}" destId="{40EB46B4-E173-45EC-9A23-2BE9510BD1D6}" srcOrd="0" destOrd="0" parTransId="{EC3587B8-E3C9-44AB-B95A-EFD02E761485}" sibTransId="{BF27971D-F582-4838-9F3B-BB00E43F843E}"/>
    <dgm:cxn modelId="{0D9E94CE-9258-4A2C-9089-51B9C6972D73}" srcId="{BB422839-D260-4A29-897F-64AF2B58D748}" destId="{9E1DCD3B-858B-40C9-9F0E-F581E9480ACA}" srcOrd="3" destOrd="0" parTransId="{2024609E-3697-4A7A-8838-22F3ECDEEF26}" sibTransId="{30781D49-ED7B-4E05-A163-ABBA83916358}"/>
    <dgm:cxn modelId="{ABCEF4DB-F84C-41A4-923D-8C8A42DE7E47}" srcId="{BB422839-D260-4A29-897F-64AF2B58D748}" destId="{9ADE912A-31B7-49C9-A1F7-B93BA278D6F0}" srcOrd="4" destOrd="0" parTransId="{ED20E2CE-B953-48A3-AF5E-82D32AC59247}" sibTransId="{F5F22063-BD2F-4A0B-AB13-43D6F361B89C}"/>
    <dgm:cxn modelId="{FB26B9FA-BFB4-4F8B-837B-113BDBAC5A25}" type="presOf" srcId="{F915D182-B6A9-42EB-9353-F00A0207FCF9}" destId="{85540A58-EC65-4870-86A7-8CF51AB8DD34}" srcOrd="0" destOrd="0" presId="urn:microsoft.com/office/officeart/2005/8/layout/hierarchy3"/>
    <dgm:cxn modelId="{7C021AD9-1063-41EC-BFB2-40CD50DDD905}" type="presParOf" srcId="{96CD0C6A-75D7-4C18-98AE-15C51C3E333E}" destId="{C0C37F1C-6FD1-4D2C-AB1A-A2E79B87AD19}" srcOrd="0" destOrd="0" presId="urn:microsoft.com/office/officeart/2005/8/layout/hierarchy3"/>
    <dgm:cxn modelId="{F7FB8660-E065-4B85-BBD1-934F04C60511}" type="presParOf" srcId="{C0C37F1C-6FD1-4D2C-AB1A-A2E79B87AD19}" destId="{3C239283-82C0-46E4-9C4A-2CDD7F1B3A0C}" srcOrd="0" destOrd="0" presId="urn:microsoft.com/office/officeart/2005/8/layout/hierarchy3"/>
    <dgm:cxn modelId="{83B05572-F546-44EC-B0EE-FF7BBD9AFB29}" type="presParOf" srcId="{3C239283-82C0-46E4-9C4A-2CDD7F1B3A0C}" destId="{4F161DEA-A0C5-406C-B206-15A3FF5B0D7A}" srcOrd="0" destOrd="0" presId="urn:microsoft.com/office/officeart/2005/8/layout/hierarchy3"/>
    <dgm:cxn modelId="{68B45E05-F252-497A-A01C-9C6B89B29195}" type="presParOf" srcId="{3C239283-82C0-46E4-9C4A-2CDD7F1B3A0C}" destId="{A51EBC77-D416-4A34-A237-B808EF5852A8}" srcOrd="1" destOrd="0" presId="urn:microsoft.com/office/officeart/2005/8/layout/hierarchy3"/>
    <dgm:cxn modelId="{4DB31EEE-660A-4658-B26D-29872FA85232}" type="presParOf" srcId="{C0C37F1C-6FD1-4D2C-AB1A-A2E79B87AD19}" destId="{6A649402-4933-4F00-86D8-09D95173B4E9}" srcOrd="1" destOrd="0" presId="urn:microsoft.com/office/officeart/2005/8/layout/hierarchy3"/>
    <dgm:cxn modelId="{0CED8251-36E7-46E0-BD38-2C9DA6E6D33B}" type="presParOf" srcId="{96CD0C6A-75D7-4C18-98AE-15C51C3E333E}" destId="{2C102495-8576-449E-84B8-04C7764CD61F}" srcOrd="1" destOrd="0" presId="urn:microsoft.com/office/officeart/2005/8/layout/hierarchy3"/>
    <dgm:cxn modelId="{B0E72A66-BD93-4047-91C9-1D9F9ECCC5A1}" type="presParOf" srcId="{2C102495-8576-449E-84B8-04C7764CD61F}" destId="{4B074A93-03B8-414B-8055-509461CB5938}" srcOrd="0" destOrd="0" presId="urn:microsoft.com/office/officeart/2005/8/layout/hierarchy3"/>
    <dgm:cxn modelId="{6214A3FA-61BB-4D64-AC10-615151014F04}" type="presParOf" srcId="{4B074A93-03B8-414B-8055-509461CB5938}" destId="{85540A58-EC65-4870-86A7-8CF51AB8DD34}" srcOrd="0" destOrd="0" presId="urn:microsoft.com/office/officeart/2005/8/layout/hierarchy3"/>
    <dgm:cxn modelId="{4F6779E1-F55B-4819-978C-CCCB9563AD96}" type="presParOf" srcId="{4B074A93-03B8-414B-8055-509461CB5938}" destId="{6D02D76D-09E6-40CC-A9C8-708857508318}" srcOrd="1" destOrd="0" presId="urn:microsoft.com/office/officeart/2005/8/layout/hierarchy3"/>
    <dgm:cxn modelId="{6B9B87B6-89D3-448C-86C0-1144D9C48F84}" type="presParOf" srcId="{2C102495-8576-449E-84B8-04C7764CD61F}" destId="{2CCAF8F3-FFB9-4D69-9A41-18CDD286B43F}" srcOrd="1" destOrd="0" presId="urn:microsoft.com/office/officeart/2005/8/layout/hierarchy3"/>
    <dgm:cxn modelId="{F3B21579-E780-4385-87CD-B1BE35220A04}" type="presParOf" srcId="{96CD0C6A-75D7-4C18-98AE-15C51C3E333E}" destId="{B6D0DCEE-8A3D-4DF2-92A1-94A3CC674884}" srcOrd="2" destOrd="0" presId="urn:microsoft.com/office/officeart/2005/8/layout/hierarchy3"/>
    <dgm:cxn modelId="{49CB1FDE-1822-465E-91ED-106A4CAC9CF1}" type="presParOf" srcId="{B6D0DCEE-8A3D-4DF2-92A1-94A3CC674884}" destId="{E050ECB1-46B5-47A7-8617-AA5D4FBC4866}" srcOrd="0" destOrd="0" presId="urn:microsoft.com/office/officeart/2005/8/layout/hierarchy3"/>
    <dgm:cxn modelId="{F88BD438-A6A9-4DD5-84A0-F6153C758680}" type="presParOf" srcId="{E050ECB1-46B5-47A7-8617-AA5D4FBC4866}" destId="{3D1AE17D-FC31-4C22-AA0C-4CC8172E961C}" srcOrd="0" destOrd="0" presId="urn:microsoft.com/office/officeart/2005/8/layout/hierarchy3"/>
    <dgm:cxn modelId="{EAA1AEEC-2013-49C3-839B-56129E11945E}" type="presParOf" srcId="{E050ECB1-46B5-47A7-8617-AA5D4FBC4866}" destId="{6C5934D2-A705-48C8-BA6A-17FF48900E0B}" srcOrd="1" destOrd="0" presId="urn:microsoft.com/office/officeart/2005/8/layout/hierarchy3"/>
    <dgm:cxn modelId="{CD873935-40F1-4D31-B75F-EB5FFE0CD863}" type="presParOf" srcId="{B6D0DCEE-8A3D-4DF2-92A1-94A3CC674884}" destId="{A242D5AE-C9F2-4938-862A-56AAE58B9D77}" srcOrd="1" destOrd="0" presId="urn:microsoft.com/office/officeart/2005/8/layout/hierarchy3"/>
    <dgm:cxn modelId="{F541E02F-7BAE-48D0-8206-5DAE694E9AB5}" type="presParOf" srcId="{96CD0C6A-75D7-4C18-98AE-15C51C3E333E}" destId="{170418BD-EDAF-4122-928D-F94BFBEBB63B}" srcOrd="3" destOrd="0" presId="urn:microsoft.com/office/officeart/2005/8/layout/hierarchy3"/>
    <dgm:cxn modelId="{5520F5A3-F08D-4038-8BAC-8891570EA049}" type="presParOf" srcId="{170418BD-EDAF-4122-928D-F94BFBEBB63B}" destId="{90A5B095-F926-4C76-BFC6-4A40F99E39FC}" srcOrd="0" destOrd="0" presId="urn:microsoft.com/office/officeart/2005/8/layout/hierarchy3"/>
    <dgm:cxn modelId="{F92CECFA-BDCE-438E-92C2-4372642447AE}" type="presParOf" srcId="{90A5B095-F926-4C76-BFC6-4A40F99E39FC}" destId="{98307FCE-7655-4F8A-AA26-AA9DB7D95B5A}" srcOrd="0" destOrd="0" presId="urn:microsoft.com/office/officeart/2005/8/layout/hierarchy3"/>
    <dgm:cxn modelId="{F8B82F40-BEA0-43F2-9268-62E71F1EB326}" type="presParOf" srcId="{90A5B095-F926-4C76-BFC6-4A40F99E39FC}" destId="{8D2A8659-1482-4823-87C8-126D1258A847}" srcOrd="1" destOrd="0" presId="urn:microsoft.com/office/officeart/2005/8/layout/hierarchy3"/>
    <dgm:cxn modelId="{7282094C-0E98-4435-ADBA-088DC6569D37}" type="presParOf" srcId="{170418BD-EDAF-4122-928D-F94BFBEBB63B}" destId="{30013AF0-D09D-4C1F-B15E-5085B25027E5}" srcOrd="1" destOrd="0" presId="urn:microsoft.com/office/officeart/2005/8/layout/hierarchy3"/>
    <dgm:cxn modelId="{0BB780E7-3D7A-479A-82F2-465F434D4431}" type="presParOf" srcId="{96CD0C6A-75D7-4C18-98AE-15C51C3E333E}" destId="{8D97504E-8428-4B8B-9692-B1636F047855}" srcOrd="4" destOrd="0" presId="urn:microsoft.com/office/officeart/2005/8/layout/hierarchy3"/>
    <dgm:cxn modelId="{53ACB869-0DFD-4B87-87FA-4AFBC4585185}" type="presParOf" srcId="{8D97504E-8428-4B8B-9692-B1636F047855}" destId="{04E76201-F778-480D-9422-998AFD7DACB8}" srcOrd="0" destOrd="0" presId="urn:microsoft.com/office/officeart/2005/8/layout/hierarchy3"/>
    <dgm:cxn modelId="{8CC28871-3A43-4AB5-95A5-675FFE8CFED1}" type="presParOf" srcId="{04E76201-F778-480D-9422-998AFD7DACB8}" destId="{8D408CF3-FD67-45A8-859D-1425A7921352}" srcOrd="0" destOrd="0" presId="urn:microsoft.com/office/officeart/2005/8/layout/hierarchy3"/>
    <dgm:cxn modelId="{95882D13-045F-44F2-BB0C-85FD05BC48F0}" type="presParOf" srcId="{04E76201-F778-480D-9422-998AFD7DACB8}" destId="{824EF711-898F-4908-9298-E047D6185B9F}" srcOrd="1" destOrd="0" presId="urn:microsoft.com/office/officeart/2005/8/layout/hierarchy3"/>
    <dgm:cxn modelId="{42112B39-7AAA-43B7-B9E5-6C3576A0C047}" type="presParOf" srcId="{8D97504E-8428-4B8B-9692-B1636F047855}" destId="{2D95BA6E-7D69-4683-A6D9-F6930AA4C0AC}" srcOrd="1" destOrd="0" presId="urn:microsoft.com/office/officeart/2005/8/layout/hierarchy3"/>
    <dgm:cxn modelId="{83AD95B9-FCAA-4310-B710-83F75D0616F5}" type="presParOf" srcId="{96CD0C6A-75D7-4C18-98AE-15C51C3E333E}" destId="{3C4268D2-6500-47D3-BAC2-8E9817A6CC42}" srcOrd="5" destOrd="0" presId="urn:microsoft.com/office/officeart/2005/8/layout/hierarchy3"/>
    <dgm:cxn modelId="{409FA46B-E36E-4CCD-A343-80428B8B3523}" type="presParOf" srcId="{3C4268D2-6500-47D3-BAC2-8E9817A6CC42}" destId="{48224440-C5A7-453E-82E2-530DB64D6ECE}" srcOrd="0" destOrd="0" presId="urn:microsoft.com/office/officeart/2005/8/layout/hierarchy3"/>
    <dgm:cxn modelId="{36097819-5618-4637-81B2-633C9EAD8260}" type="presParOf" srcId="{48224440-C5A7-453E-82E2-530DB64D6ECE}" destId="{3149BCDF-92A2-4335-A9B8-2D122B8452EC}" srcOrd="0" destOrd="0" presId="urn:microsoft.com/office/officeart/2005/8/layout/hierarchy3"/>
    <dgm:cxn modelId="{9185934A-CE74-4B2C-B801-EE59BFA69AB7}" type="presParOf" srcId="{48224440-C5A7-453E-82E2-530DB64D6ECE}" destId="{CD3CC8DD-D084-443E-B5D5-6B2E4C0C3D29}" srcOrd="1" destOrd="0" presId="urn:microsoft.com/office/officeart/2005/8/layout/hierarchy3"/>
    <dgm:cxn modelId="{7E04B2C4-1AE0-4B9A-8E97-9C1C0E654161}" type="presParOf" srcId="{3C4268D2-6500-47D3-BAC2-8E9817A6CC42}" destId="{6340EA72-B616-4C90-BBBB-BDAE7B4FE9B7}"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0E47A7-B8C2-433D-8C14-A37BAB0AEC1F}">
      <dsp:nvSpPr>
        <dsp:cNvPr id="0" name=""/>
        <dsp:cNvSpPr/>
      </dsp:nvSpPr>
      <dsp:spPr>
        <a:xfrm>
          <a:off x="0" y="0"/>
          <a:ext cx="6357582" cy="7113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ar-EG" sz="2000" b="1" kern="1200" dirty="0">
              <a:latin typeface="Alexandria" pitchFamily="2" charset="-78"/>
              <a:cs typeface="Alexandria" pitchFamily="2" charset="-78"/>
            </a:rPr>
            <a:t>3- ما هو النزاع في الفضاء السيبراني</a:t>
          </a:r>
          <a:endParaRPr lang="en-US" sz="2000" kern="1200" dirty="0">
            <a:latin typeface="Alexandria" pitchFamily="2" charset="-78"/>
            <a:cs typeface="Alexandria" pitchFamily="2" charset="-78"/>
          </a:endParaRPr>
        </a:p>
      </dsp:txBody>
      <dsp:txXfrm>
        <a:off x="34726" y="34726"/>
        <a:ext cx="6288130" cy="641908"/>
      </dsp:txXfrm>
    </dsp:sp>
    <dsp:sp modelId="{892D9E84-61A4-4C34-8E51-F26507D0A1F0}">
      <dsp:nvSpPr>
        <dsp:cNvPr id="0" name=""/>
        <dsp:cNvSpPr/>
      </dsp:nvSpPr>
      <dsp:spPr>
        <a:xfrm>
          <a:off x="0" y="835160"/>
          <a:ext cx="6357582" cy="7113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ar-EG" sz="2000" b="1" kern="1200" dirty="0">
              <a:latin typeface="Alexandria" pitchFamily="2" charset="-78"/>
              <a:cs typeface="Alexandria" pitchFamily="2" charset="-78"/>
            </a:rPr>
            <a:t>4-القانون المنطبق على النزاع السيبراني</a:t>
          </a:r>
          <a:endParaRPr lang="en-US" sz="2000" kern="1200" dirty="0">
            <a:latin typeface="Alexandria" pitchFamily="2" charset="-78"/>
            <a:cs typeface="Alexandria" pitchFamily="2" charset="-78"/>
          </a:endParaRPr>
        </a:p>
      </dsp:txBody>
      <dsp:txXfrm>
        <a:off x="34726" y="869886"/>
        <a:ext cx="6288130" cy="64190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0E47A7-B8C2-433D-8C14-A37BAB0AEC1F}">
      <dsp:nvSpPr>
        <dsp:cNvPr id="0" name=""/>
        <dsp:cNvSpPr/>
      </dsp:nvSpPr>
      <dsp:spPr>
        <a:xfrm>
          <a:off x="0" y="81197"/>
          <a:ext cx="5680600" cy="7113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ar-EG" sz="2000" b="1" kern="1200" dirty="0">
              <a:latin typeface="Alexandria" pitchFamily="2" charset="-78"/>
              <a:cs typeface="Alexandria" pitchFamily="2" charset="-78"/>
            </a:rPr>
            <a:t>1-ماهية القانون الدولي العام  </a:t>
          </a:r>
          <a:endParaRPr lang="en-US" sz="2000" kern="1200" dirty="0">
            <a:latin typeface="Alexandria" pitchFamily="2" charset="-78"/>
            <a:cs typeface="Alexandria" pitchFamily="2" charset="-78"/>
          </a:endParaRPr>
        </a:p>
      </dsp:txBody>
      <dsp:txXfrm>
        <a:off x="34726" y="115923"/>
        <a:ext cx="5611148" cy="641908"/>
      </dsp:txXfrm>
    </dsp:sp>
    <dsp:sp modelId="{D21F54BA-3824-490C-9893-B73DB43594DB}">
      <dsp:nvSpPr>
        <dsp:cNvPr id="0" name=""/>
        <dsp:cNvSpPr/>
      </dsp:nvSpPr>
      <dsp:spPr>
        <a:xfrm>
          <a:off x="0" y="827975"/>
          <a:ext cx="5680600" cy="7113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ar-EG" sz="2000" b="1" kern="1200" dirty="0">
              <a:latin typeface="Alexandria" pitchFamily="2" charset="-78"/>
              <a:cs typeface="Alexandria" pitchFamily="2" charset="-78"/>
            </a:rPr>
            <a:t>2-القوانين الحاكمة للنزاعات الدولية </a:t>
          </a:r>
        </a:p>
      </dsp:txBody>
      <dsp:txXfrm>
        <a:off x="34726" y="862701"/>
        <a:ext cx="5611148" cy="64190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A16F23-C45F-4911-85EF-1210632A0A70}">
      <dsp:nvSpPr>
        <dsp:cNvPr id="0" name=""/>
        <dsp:cNvSpPr/>
      </dsp:nvSpPr>
      <dsp:spPr>
        <a:xfrm>
          <a:off x="2488314" y="56277"/>
          <a:ext cx="2701298" cy="2701298"/>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ar-EG" sz="1800" b="1" kern="1200" dirty="0">
              <a:latin typeface="Alexandria" pitchFamily="2" charset="-78"/>
              <a:cs typeface="Alexandria" pitchFamily="2" charset="-78"/>
            </a:rPr>
            <a:t>تعريف القانون الدولي العام </a:t>
          </a:r>
          <a:endParaRPr lang="en-US" sz="1800" b="1" kern="1200" dirty="0">
            <a:latin typeface="Alexandria" pitchFamily="2" charset="-78"/>
            <a:cs typeface="Alexandria" pitchFamily="2" charset="-78"/>
          </a:endParaRPr>
        </a:p>
      </dsp:txBody>
      <dsp:txXfrm>
        <a:off x="2848487" y="529004"/>
        <a:ext cx="1980952" cy="1215584"/>
      </dsp:txXfrm>
    </dsp:sp>
    <dsp:sp modelId="{DDF24712-D9AF-4A5D-804A-3CCE3324A2BD}">
      <dsp:nvSpPr>
        <dsp:cNvPr id="0" name=""/>
        <dsp:cNvSpPr/>
      </dsp:nvSpPr>
      <dsp:spPr>
        <a:xfrm>
          <a:off x="3224076" y="1800865"/>
          <a:ext cx="3254038" cy="2701298"/>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ar-EG" sz="1800" b="1" kern="1200" dirty="0">
              <a:latin typeface="Alexandria" pitchFamily="2" charset="-78"/>
              <a:cs typeface="Alexandria" pitchFamily="2" charset="-78"/>
            </a:rPr>
            <a:t>نطاق القانون الدولي العام</a:t>
          </a:r>
          <a:endParaRPr lang="en-US" sz="1800" kern="1200" dirty="0">
            <a:latin typeface="Alexandria" pitchFamily="2" charset="-78"/>
            <a:cs typeface="Alexandria" pitchFamily="2" charset="-78"/>
          </a:endParaRPr>
        </a:p>
        <a:p>
          <a:pPr marL="0" marR="0" lvl="0" indent="0" algn="ctr" defTabSz="914400" rtl="1" eaLnBrk="1" fontAlgn="auto" latinLnBrk="0" hangingPunct="1">
            <a:lnSpc>
              <a:spcPct val="100000"/>
            </a:lnSpc>
            <a:spcBef>
              <a:spcPct val="0"/>
            </a:spcBef>
            <a:spcAft>
              <a:spcPts val="0"/>
            </a:spcAft>
            <a:buClrTx/>
            <a:buSzTx/>
            <a:buFontTx/>
            <a:buNone/>
            <a:tabLst/>
            <a:defRPr/>
          </a:pPr>
          <a:endParaRPr lang="en-US" sz="2000" b="1" kern="1200" dirty="0"/>
        </a:p>
      </dsp:txBody>
      <dsp:txXfrm>
        <a:off x="4219269" y="2498701"/>
        <a:ext cx="1952422" cy="1485714"/>
      </dsp:txXfrm>
    </dsp:sp>
    <dsp:sp modelId="{470DC82F-77F2-4D5D-BB03-617C94233941}">
      <dsp:nvSpPr>
        <dsp:cNvPr id="0" name=""/>
        <dsp:cNvSpPr/>
      </dsp:nvSpPr>
      <dsp:spPr>
        <a:xfrm>
          <a:off x="1513595" y="1744588"/>
          <a:ext cx="2701298" cy="2701298"/>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ar-EG" sz="1800" b="1" kern="1200" dirty="0">
              <a:latin typeface="Alexandria" pitchFamily="2" charset="-78"/>
              <a:cs typeface="Alexandria" pitchFamily="2" charset="-78"/>
            </a:rPr>
            <a:t>مصدر قواعد القانون الدولي العام</a:t>
          </a:r>
          <a:endParaRPr lang="en-US" sz="1800" b="1" kern="1200" dirty="0">
            <a:latin typeface="Alexandria" pitchFamily="2" charset="-78"/>
            <a:cs typeface="Alexandria" pitchFamily="2" charset="-78"/>
          </a:endParaRPr>
        </a:p>
        <a:p>
          <a:pPr lvl="0" algn="ctr" defTabSz="889000" rtl="1">
            <a:lnSpc>
              <a:spcPct val="90000"/>
            </a:lnSpc>
            <a:spcBef>
              <a:spcPct val="0"/>
            </a:spcBef>
            <a:spcAft>
              <a:spcPct val="35000"/>
            </a:spcAft>
            <a:buNone/>
          </a:pPr>
          <a:endParaRPr lang="en-US" sz="2000" kern="1200" dirty="0"/>
        </a:p>
      </dsp:txBody>
      <dsp:txXfrm>
        <a:off x="1767968" y="2442423"/>
        <a:ext cx="1620779" cy="1485714"/>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161DEA-A0C5-406C-B206-15A3FF5B0D7A}">
      <dsp:nvSpPr>
        <dsp:cNvPr id="0" name=""/>
        <dsp:cNvSpPr/>
      </dsp:nvSpPr>
      <dsp:spPr>
        <a:xfrm>
          <a:off x="145154" y="971194"/>
          <a:ext cx="1271511" cy="192286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ar-EG" sz="1800" b="1" kern="1200" dirty="0">
              <a:latin typeface="Alexandria" pitchFamily="2" charset="-78"/>
              <a:cs typeface="Alexandria" pitchFamily="2" charset="-78"/>
            </a:rPr>
            <a:t>الآثار المحتملة على حقوق الإنسان </a:t>
          </a:r>
          <a:endParaRPr lang="en-US" sz="1800" kern="1200" dirty="0">
            <a:latin typeface="Alexandria" pitchFamily="2" charset="-78"/>
            <a:cs typeface="Alexandria" pitchFamily="2" charset="-78"/>
          </a:endParaRPr>
        </a:p>
      </dsp:txBody>
      <dsp:txXfrm>
        <a:off x="182395" y="1008435"/>
        <a:ext cx="1197029" cy="1848384"/>
      </dsp:txXfrm>
    </dsp:sp>
    <dsp:sp modelId="{85540A58-EC65-4870-86A7-8CF51AB8DD34}">
      <dsp:nvSpPr>
        <dsp:cNvPr id="0" name=""/>
        <dsp:cNvSpPr/>
      </dsp:nvSpPr>
      <dsp:spPr>
        <a:xfrm>
          <a:off x="1680710" y="1007644"/>
          <a:ext cx="1238917" cy="185257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marL="0" lvl="0" indent="0" algn="ctr" defTabSz="800100" rtl="1">
            <a:lnSpc>
              <a:spcPct val="90000"/>
            </a:lnSpc>
            <a:spcBef>
              <a:spcPct val="0"/>
            </a:spcBef>
            <a:spcAft>
              <a:spcPct val="35000"/>
            </a:spcAft>
            <a:buNone/>
          </a:pPr>
          <a:r>
            <a:rPr lang="ar-EG" sz="1800" b="1" kern="1200" dirty="0">
              <a:latin typeface="Alexandria" pitchFamily="2" charset="-78"/>
              <a:cs typeface="Alexandria" pitchFamily="2" charset="-78"/>
            </a:rPr>
            <a:t>المقارنة بين النزاع السيبراني و النزاع التقليدي </a:t>
          </a:r>
          <a:endParaRPr lang="en-US" sz="1800" b="1" kern="1200" dirty="0">
            <a:latin typeface="Alexandria" pitchFamily="2" charset="-78"/>
            <a:cs typeface="Alexandria" pitchFamily="2" charset="-78"/>
          </a:endParaRPr>
        </a:p>
      </dsp:txBody>
      <dsp:txXfrm>
        <a:off x="1716997" y="1043931"/>
        <a:ext cx="1166343" cy="1780005"/>
      </dsp:txXfrm>
    </dsp:sp>
    <dsp:sp modelId="{3D1AE17D-FC31-4C22-AA0C-4CC8172E961C}">
      <dsp:nvSpPr>
        <dsp:cNvPr id="0" name=""/>
        <dsp:cNvSpPr/>
      </dsp:nvSpPr>
      <dsp:spPr>
        <a:xfrm>
          <a:off x="3106275" y="1059666"/>
          <a:ext cx="1535460" cy="177628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marL="0" lvl="0" indent="0" algn="ctr" defTabSz="800100" rtl="1">
            <a:lnSpc>
              <a:spcPct val="90000"/>
            </a:lnSpc>
            <a:spcBef>
              <a:spcPct val="0"/>
            </a:spcBef>
            <a:spcAft>
              <a:spcPct val="35000"/>
            </a:spcAft>
            <a:buNone/>
          </a:pPr>
          <a:r>
            <a:rPr lang="ar-EG" sz="1800" b="1" kern="1200" dirty="0">
              <a:latin typeface="Alexandria" pitchFamily="2" charset="-78"/>
              <a:cs typeface="Alexandria" pitchFamily="2" charset="-78"/>
            </a:rPr>
            <a:t>الفاعلون و المشاركون في العمليات السيبرانية </a:t>
          </a:r>
          <a:endParaRPr lang="en-US" sz="1800" kern="1200" dirty="0">
            <a:latin typeface="Alexandria" pitchFamily="2" charset="-78"/>
            <a:cs typeface="Alexandria" pitchFamily="2" charset="-78"/>
          </a:endParaRPr>
        </a:p>
      </dsp:txBody>
      <dsp:txXfrm>
        <a:off x="3151247" y="1104638"/>
        <a:ext cx="1445516" cy="1686339"/>
      </dsp:txXfrm>
    </dsp:sp>
    <dsp:sp modelId="{98307FCE-7655-4F8A-AA26-AA9DB7D95B5A}">
      <dsp:nvSpPr>
        <dsp:cNvPr id="0" name=""/>
        <dsp:cNvSpPr/>
      </dsp:nvSpPr>
      <dsp:spPr>
        <a:xfrm>
          <a:off x="4769721" y="1074246"/>
          <a:ext cx="1230351" cy="194615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marL="0" lvl="0" indent="0" algn="ctr" defTabSz="800100" rtl="1">
            <a:lnSpc>
              <a:spcPct val="90000"/>
            </a:lnSpc>
            <a:spcBef>
              <a:spcPct val="0"/>
            </a:spcBef>
            <a:spcAft>
              <a:spcPct val="35000"/>
            </a:spcAft>
            <a:buNone/>
          </a:pPr>
          <a:r>
            <a:rPr lang="ar-EG" sz="1800" b="1" kern="1200" dirty="0">
              <a:latin typeface="Alexandria" pitchFamily="2" charset="-78"/>
              <a:cs typeface="Alexandria" pitchFamily="2" charset="-78"/>
            </a:rPr>
            <a:t>العمليات الهجومية المحتملة في الفضاء السيبراني</a:t>
          </a:r>
          <a:endParaRPr lang="en-US" sz="1100" kern="1200" dirty="0">
            <a:latin typeface="Alexandria" pitchFamily="2" charset="-78"/>
            <a:cs typeface="Alexandria" pitchFamily="2" charset="-78"/>
          </a:endParaRPr>
        </a:p>
      </dsp:txBody>
      <dsp:txXfrm>
        <a:off x="4805757" y="1110282"/>
        <a:ext cx="1158279" cy="1874087"/>
      </dsp:txXfrm>
    </dsp:sp>
    <dsp:sp modelId="{8D408CF3-FD67-45A8-859D-1425A7921352}">
      <dsp:nvSpPr>
        <dsp:cNvPr id="0" name=""/>
        <dsp:cNvSpPr/>
      </dsp:nvSpPr>
      <dsp:spPr>
        <a:xfrm>
          <a:off x="6140523" y="1059666"/>
          <a:ext cx="1234657" cy="197046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marL="0" lvl="0" indent="0" algn="ctr" defTabSz="800100" rtl="1">
            <a:lnSpc>
              <a:spcPct val="90000"/>
            </a:lnSpc>
            <a:spcBef>
              <a:spcPct val="0"/>
            </a:spcBef>
            <a:spcAft>
              <a:spcPct val="35000"/>
            </a:spcAft>
            <a:buNone/>
          </a:pPr>
          <a:r>
            <a:rPr lang="ar-EG" sz="1800" b="1" kern="1200" dirty="0">
              <a:latin typeface="Alexandria" pitchFamily="2" charset="-78"/>
              <a:cs typeface="Alexandria" pitchFamily="2" charset="-78"/>
            </a:rPr>
            <a:t>أدوات و تقنيات النزاع السيبراني</a:t>
          </a:r>
          <a:endParaRPr lang="en-US" sz="1800" kern="1200" dirty="0">
            <a:latin typeface="Alexandria" pitchFamily="2" charset="-78"/>
            <a:cs typeface="Alexandria" pitchFamily="2" charset="-78"/>
          </a:endParaRPr>
        </a:p>
      </dsp:txBody>
      <dsp:txXfrm>
        <a:off x="6176685" y="1095828"/>
        <a:ext cx="1162333" cy="1898143"/>
      </dsp:txXfrm>
    </dsp:sp>
    <dsp:sp modelId="{3149BCDF-92A2-4335-A9B8-2D122B8452EC}">
      <dsp:nvSpPr>
        <dsp:cNvPr id="0" name=""/>
        <dsp:cNvSpPr/>
      </dsp:nvSpPr>
      <dsp:spPr>
        <a:xfrm>
          <a:off x="7577120" y="1060235"/>
          <a:ext cx="1188327" cy="183973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marL="0" lvl="0" indent="0" algn="ctr" defTabSz="800100" rtl="1">
            <a:lnSpc>
              <a:spcPct val="90000"/>
            </a:lnSpc>
            <a:spcBef>
              <a:spcPct val="0"/>
            </a:spcBef>
            <a:spcAft>
              <a:spcPct val="35000"/>
            </a:spcAft>
            <a:buNone/>
          </a:pPr>
          <a:r>
            <a:rPr lang="ar-EG" sz="1800" b="1" kern="1200" dirty="0">
              <a:latin typeface="Alexandria" pitchFamily="2" charset="-78"/>
              <a:cs typeface="Alexandria" pitchFamily="2" charset="-78"/>
            </a:rPr>
            <a:t>ماهية النزاع السيبراني</a:t>
          </a:r>
          <a:endParaRPr lang="en-US" sz="1800" kern="1200" dirty="0">
            <a:latin typeface="Alexandria" pitchFamily="2" charset="-78"/>
            <a:cs typeface="Alexandria" pitchFamily="2" charset="-78"/>
          </a:endParaRPr>
        </a:p>
      </dsp:txBody>
      <dsp:txXfrm>
        <a:off x="7611925" y="1095040"/>
        <a:ext cx="1118717" cy="1770125"/>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10.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pitchFamily="2" charset="-78"/>
              </a:defRPr>
            </a:lvl1pPr>
          </a:lstStyle>
          <a:p>
            <a:fld id="{7E8DF744-AB4A-4A0F-92CE-6DEBABF2DA97}" type="datetimeFigureOut">
              <a:rPr lang="en-US" smtClean="0"/>
              <a:pPr/>
              <a:t>11/23/2024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pitchFamily="2" charset="-78"/>
              </a:defRPr>
            </a:lvl1pPr>
          </a:lstStyle>
          <a:p>
            <a:fld id="{E88088B5-5D3D-41C5-9929-9FAB3A249D9E}" type="slidenum">
              <a:rPr lang="en-US" smtClean="0"/>
              <a:pPr/>
              <a:t>‹#›</a:t>
            </a:fld>
            <a:endParaRPr lang="en-US" dirty="0"/>
          </a:p>
        </p:txBody>
      </p:sp>
    </p:spTree>
    <p:extLst>
      <p:ext uri="{BB962C8B-B14F-4D97-AF65-F5344CB8AC3E}">
        <p14:creationId xmlns:p14="http://schemas.microsoft.com/office/powerpoint/2010/main" val="23828243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pitchFamily="2" charset="-78"/>
        <a:ea typeface="+mn-ea"/>
        <a:cs typeface="+mn-cs"/>
      </a:defRPr>
    </a:lvl1pPr>
    <a:lvl2pPr marL="457200" algn="l" defTabSz="914400" rtl="0" eaLnBrk="1" latinLnBrk="0" hangingPunct="1">
      <a:defRPr sz="1200" kern="1200">
        <a:solidFill>
          <a:schemeClr val="tx1"/>
        </a:solidFill>
        <a:latin typeface="Alexandria" pitchFamily="2" charset="-78"/>
        <a:ea typeface="+mn-ea"/>
        <a:cs typeface="+mn-cs"/>
      </a:defRPr>
    </a:lvl2pPr>
    <a:lvl3pPr marL="914400" algn="l" defTabSz="914400" rtl="0" eaLnBrk="1" latinLnBrk="0" hangingPunct="1">
      <a:defRPr sz="1200" kern="1200">
        <a:solidFill>
          <a:schemeClr val="tx1"/>
        </a:solidFill>
        <a:latin typeface="Alexandria" pitchFamily="2" charset="-78"/>
        <a:ea typeface="+mn-ea"/>
        <a:cs typeface="+mn-cs"/>
      </a:defRPr>
    </a:lvl3pPr>
    <a:lvl4pPr marL="1371600" algn="l" defTabSz="914400" rtl="0" eaLnBrk="1" latinLnBrk="0" hangingPunct="1">
      <a:defRPr sz="1200" kern="1200">
        <a:solidFill>
          <a:schemeClr val="tx1"/>
        </a:solidFill>
        <a:latin typeface="Alexandria" pitchFamily="2" charset="-78"/>
        <a:ea typeface="+mn-ea"/>
        <a:cs typeface="+mn-cs"/>
      </a:defRPr>
    </a:lvl4pPr>
    <a:lvl5pPr marL="1828800" algn="l" defTabSz="914400" rtl="0" eaLnBrk="1" latinLnBrk="0" hangingPunct="1">
      <a:defRPr sz="1200" kern="1200">
        <a:solidFill>
          <a:schemeClr val="tx1"/>
        </a:solidFill>
        <a:latin typeface="Alexandria"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505157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897066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5278526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CA20F7-A9FA-95BD-3E2E-2569DAD983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BCF6C9-94C2-81A8-99D4-99089DACE10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B45141-D41D-0B5F-24A9-B19293A457D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5F841E-C796-9003-F074-451ABA3386FF}"/>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6766878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9417C9-C647-3787-C44B-E0975B7FA9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E12C82-FA78-1ED0-CEC5-1174D77CAD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B7C94E-EF5E-61D9-9DF2-CCD0C7CDF13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3A327FD-3FA7-4286-61CF-2727F35D1092}"/>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3493248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1BE8AD-3FFF-B748-A82A-F389D47EC4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D1A07B-4880-0CB4-B3DC-4BF77A7DF0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24A2FB-3C44-71C7-2609-7D92021DCB9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3399685-6070-90A5-3DDE-FF2472183CCB}"/>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0618059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2676061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2785082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8FB4DC-1E5C-8ABC-7919-BA97DA0F1F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FFCEAF-CF27-CC8F-F371-974DCFCF0F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22246D1-DA31-AB77-A53E-7698D26B2C4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A805ADA-66B4-573E-F9A0-32A9EFFDC155}"/>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2073806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9C3F15-0EA1-4032-A771-CB71060E62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E6F0CD-C382-A10D-10E2-083384A513C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F6BBEC-9C16-5239-0A5A-CD1F0FCFA91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62062A5-CE7B-E6F5-201E-30999137AD9F}"/>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7555050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EC1AD8-DC2C-1E4B-C7E3-60987D7D6B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36833E-FADE-962A-AEFE-4BBC277F868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CDD17AE-4C07-7FE7-3C2D-E6414A1AC91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673B6DF-BADA-989F-68BC-7562660F2CEE}"/>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5447657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115B47-931B-B757-4D30-A940A63209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6F2083-7C90-90FF-9AA0-DDDAC28928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945C98F-2306-BA6D-512B-ACD2A41B45B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86B9E34-F7EC-3BB5-D744-80F90A2E1D81}"/>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2312064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41355F-3793-70F7-783E-CD3DC196050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1A7C56-5CFB-2416-AB2C-8837C85F53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0629EE-0B97-DB27-E3B9-EF9FFCEACBA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F70F6E4-2503-2C15-3E6C-ACA7136263D7}"/>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5410570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541A98-D672-1950-A541-41CBBB3956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CA2D77-DE76-1247-45C6-C233043A25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CA0CAD-44E4-6386-796D-424752E4CE7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CB2BBA-DBF6-A7F2-A29E-962DD90E2C7C}"/>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0258719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50BB9E-769A-13C3-99CD-2D542BBA10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091CF1-6C5A-C025-D574-916B36A421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EBBB6C-1595-4974-0650-2358CE2C39C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39A62B8-F45E-89EA-B7ED-55C120245DC6}"/>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0760586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465884-080D-1ECA-512E-E2D4777B3F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F51301-DF79-C44E-CF27-B1449BD9CD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C925F1-601E-136C-EA6E-B58ACDB2FB1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C878888-2F9D-7503-B068-36939F68A970}"/>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756361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8065BB-2537-0AB3-63B3-07095B0BCA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828321-EDA3-7F60-6E7F-AE858B2927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DCA807-C9D1-EFEA-655B-204CD82E734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01A7490-198D-C7E7-9864-8F1DE13A215C}"/>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6183188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defRPr>
            </a:lvl1pPr>
          </a:lstStyle>
          <a:p>
            <a:fld id="{7AD86B2E-B702-4422-B277-3A08C7449694}" type="datetimeFigureOut">
              <a:rPr lang="en-US" smtClean="0"/>
              <a:pPr/>
              <a:t>11/23/2024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defRPr>
            </a:lvl1pPr>
          </a:lstStyle>
          <a:p>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13" Type="http://schemas.microsoft.com/office/2007/relationships/diagramDrawing" Target="../diagrams/drawing2.xml"/><Relationship Id="rId18" Type="http://schemas.microsoft.com/office/2007/relationships/diagramDrawing" Target="../diagrams/drawing3.xml"/><Relationship Id="rId26" Type="http://schemas.openxmlformats.org/officeDocument/2006/relationships/diagramQuickStyle" Target="../diagrams/quickStyle5.xml"/><Relationship Id="rId39" Type="http://schemas.openxmlformats.org/officeDocument/2006/relationships/diagramData" Target="../diagrams/data8.xml"/><Relationship Id="rId21" Type="http://schemas.openxmlformats.org/officeDocument/2006/relationships/diagramQuickStyle" Target="../diagrams/quickStyle4.xml"/><Relationship Id="rId34" Type="http://schemas.openxmlformats.org/officeDocument/2006/relationships/diagramData" Target="../diagrams/data7.xml"/><Relationship Id="rId42" Type="http://schemas.openxmlformats.org/officeDocument/2006/relationships/diagramColors" Target="../diagrams/colors8.xml"/><Relationship Id="rId7" Type="http://schemas.openxmlformats.org/officeDocument/2006/relationships/diagramColors" Target="../diagrams/colors1.xml"/><Relationship Id="rId2" Type="http://schemas.openxmlformats.org/officeDocument/2006/relationships/image" Target="../media/image7.jpeg"/><Relationship Id="rId16" Type="http://schemas.openxmlformats.org/officeDocument/2006/relationships/diagramQuickStyle" Target="../diagrams/quickStyle3.xml"/><Relationship Id="rId20" Type="http://schemas.openxmlformats.org/officeDocument/2006/relationships/diagramLayout" Target="../diagrams/layout4.xml"/><Relationship Id="rId29" Type="http://schemas.openxmlformats.org/officeDocument/2006/relationships/diagramData" Target="../diagrams/data6.xml"/><Relationship Id="rId41" Type="http://schemas.openxmlformats.org/officeDocument/2006/relationships/diagramQuickStyle" Target="../diagrams/quickStyle8.xml"/><Relationship Id="rId1" Type="http://schemas.openxmlformats.org/officeDocument/2006/relationships/slideLayout" Target="../slideLayouts/slideLayout14.xml"/><Relationship Id="rId6" Type="http://schemas.openxmlformats.org/officeDocument/2006/relationships/diagramQuickStyle" Target="../diagrams/quickStyle1.xml"/><Relationship Id="rId11" Type="http://schemas.openxmlformats.org/officeDocument/2006/relationships/diagramQuickStyle" Target="../diagrams/quickStyle2.xml"/><Relationship Id="rId24" Type="http://schemas.openxmlformats.org/officeDocument/2006/relationships/diagramData" Target="../diagrams/data5.xml"/><Relationship Id="rId32" Type="http://schemas.openxmlformats.org/officeDocument/2006/relationships/diagramColors" Target="../diagrams/colors6.xml"/><Relationship Id="rId37" Type="http://schemas.openxmlformats.org/officeDocument/2006/relationships/diagramColors" Target="../diagrams/colors7.xml"/><Relationship Id="rId40" Type="http://schemas.openxmlformats.org/officeDocument/2006/relationships/diagramLayout" Target="../diagrams/layout8.xml"/><Relationship Id="rId5" Type="http://schemas.openxmlformats.org/officeDocument/2006/relationships/diagramLayout" Target="../diagrams/layout1.xml"/><Relationship Id="rId15" Type="http://schemas.openxmlformats.org/officeDocument/2006/relationships/diagramLayout" Target="../diagrams/layout3.xml"/><Relationship Id="rId23" Type="http://schemas.microsoft.com/office/2007/relationships/diagramDrawing" Target="../diagrams/drawing4.xml"/><Relationship Id="rId28" Type="http://schemas.microsoft.com/office/2007/relationships/diagramDrawing" Target="../diagrams/drawing5.xml"/><Relationship Id="rId36" Type="http://schemas.openxmlformats.org/officeDocument/2006/relationships/diagramQuickStyle" Target="../diagrams/quickStyle7.xml"/><Relationship Id="rId10" Type="http://schemas.openxmlformats.org/officeDocument/2006/relationships/diagramLayout" Target="../diagrams/layout2.xml"/><Relationship Id="rId19" Type="http://schemas.openxmlformats.org/officeDocument/2006/relationships/diagramData" Target="../diagrams/data4.xml"/><Relationship Id="rId31" Type="http://schemas.openxmlformats.org/officeDocument/2006/relationships/diagramQuickStyle" Target="../diagrams/quickStyle6.xml"/><Relationship Id="rId4" Type="http://schemas.openxmlformats.org/officeDocument/2006/relationships/diagramData" Target="../diagrams/data1.xml"/><Relationship Id="rId9" Type="http://schemas.openxmlformats.org/officeDocument/2006/relationships/diagramData" Target="../diagrams/data2.xml"/><Relationship Id="rId14" Type="http://schemas.openxmlformats.org/officeDocument/2006/relationships/diagramData" Target="../diagrams/data3.xml"/><Relationship Id="rId22" Type="http://schemas.openxmlformats.org/officeDocument/2006/relationships/diagramColors" Target="../diagrams/colors4.xml"/><Relationship Id="rId27" Type="http://schemas.openxmlformats.org/officeDocument/2006/relationships/diagramColors" Target="../diagrams/colors5.xml"/><Relationship Id="rId30" Type="http://schemas.openxmlformats.org/officeDocument/2006/relationships/diagramLayout" Target="../diagrams/layout6.xml"/><Relationship Id="rId35" Type="http://schemas.openxmlformats.org/officeDocument/2006/relationships/diagramLayout" Target="../diagrams/layout7.xml"/><Relationship Id="rId43" Type="http://schemas.microsoft.com/office/2007/relationships/diagramDrawing" Target="../diagrams/drawing8.xml"/><Relationship Id="rId8" Type="http://schemas.microsoft.com/office/2007/relationships/diagramDrawing" Target="../diagrams/drawing1.xml"/><Relationship Id="rId3" Type="http://schemas.openxmlformats.org/officeDocument/2006/relationships/image" Target="../media/image6.png"/><Relationship Id="rId12" Type="http://schemas.openxmlformats.org/officeDocument/2006/relationships/diagramColors" Target="../diagrams/colors2.xml"/><Relationship Id="rId17" Type="http://schemas.openxmlformats.org/officeDocument/2006/relationships/diagramColors" Target="../diagrams/colors3.xml"/><Relationship Id="rId25" Type="http://schemas.openxmlformats.org/officeDocument/2006/relationships/diagramLayout" Target="../diagrams/layout5.xml"/><Relationship Id="rId33" Type="http://schemas.microsoft.com/office/2007/relationships/diagramDrawing" Target="../diagrams/drawing6.xml"/><Relationship Id="rId38" Type="http://schemas.microsoft.com/office/2007/relationships/diagramDrawing" Target="../diagrams/drawing7.xml"/></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7.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8.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15.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16.xml.rels><?xml version="1.0" encoding="UTF-8" standalone="yes"?>
<Relationships xmlns="http://schemas.openxmlformats.org/package/2006/relationships"><Relationship Id="rId8" Type="http://schemas.openxmlformats.org/officeDocument/2006/relationships/diagramData" Target="../diagrams/data16.xml"/><Relationship Id="rId3" Type="http://schemas.openxmlformats.org/officeDocument/2006/relationships/diagramData" Target="../diagrams/data15.xml"/><Relationship Id="rId7" Type="http://schemas.microsoft.com/office/2007/relationships/diagramDrawing" Target="../diagrams/drawing15.xml"/><Relationship Id="rId12" Type="http://schemas.microsoft.com/office/2007/relationships/diagramDrawing" Target="../diagrams/drawing16.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15.xml"/><Relationship Id="rId11" Type="http://schemas.openxmlformats.org/officeDocument/2006/relationships/diagramColors" Target="../diagrams/colors16.xml"/><Relationship Id="rId5" Type="http://schemas.openxmlformats.org/officeDocument/2006/relationships/diagramQuickStyle" Target="../diagrams/quickStyle15.xml"/><Relationship Id="rId10" Type="http://schemas.openxmlformats.org/officeDocument/2006/relationships/diagramQuickStyle" Target="../diagrams/quickStyle16.xml"/><Relationship Id="rId4" Type="http://schemas.openxmlformats.org/officeDocument/2006/relationships/diagramLayout" Target="../diagrams/layout15.xml"/><Relationship Id="rId9" Type="http://schemas.openxmlformats.org/officeDocument/2006/relationships/diagramLayout" Target="../diagrams/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9.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6.jp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7.jp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6.jpg"/></Relationships>
</file>

<file path=ppt/slides/_rels/slide2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8" Type="http://schemas.microsoft.com/office/2007/relationships/diagramDrawing" Target="../diagrams/drawing18.xml"/><Relationship Id="rId3" Type="http://schemas.openxmlformats.org/officeDocument/2006/relationships/image" Target="../media/image6.png"/><Relationship Id="rId7" Type="http://schemas.openxmlformats.org/officeDocument/2006/relationships/diagramColors" Target="../diagrams/colors18.xml"/><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diagramQuickStyle" Target="../diagrams/quickStyle18.xml"/><Relationship Id="rId5" Type="http://schemas.openxmlformats.org/officeDocument/2006/relationships/diagramLayout" Target="../diagrams/layout18.xml"/><Relationship Id="rId4" Type="http://schemas.openxmlformats.org/officeDocument/2006/relationships/diagramData" Target="../diagrams/data18.xml"/><Relationship Id="rId9" Type="http://schemas.openxmlformats.org/officeDocument/2006/relationships/image" Target="../media/image19.jpg"/></Relationships>
</file>

<file path=ppt/slides/_rels/slide2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28.xml.rels><?xml version="1.0" encoding="UTF-8" standalone="yes"?>
<Relationships xmlns="http://schemas.openxmlformats.org/package/2006/relationships"><Relationship Id="rId8" Type="http://schemas.openxmlformats.org/officeDocument/2006/relationships/image" Target="../media/image21.jpg"/><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20.xml"/><Relationship Id="rId5" Type="http://schemas.openxmlformats.org/officeDocument/2006/relationships/diagramQuickStyle" Target="../diagrams/quickStyle20.xml"/><Relationship Id="rId4" Type="http://schemas.openxmlformats.org/officeDocument/2006/relationships/diagramLayout" Target="../diagrams/layout20.xml"/></Relationships>
</file>

<file path=ppt/slides/_rels/slide29.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diagramData" Target="../diagrams/data21.xml"/><Relationship Id="rId7" Type="http://schemas.microsoft.com/office/2007/relationships/diagramDrawing" Target="../diagrams/drawing21.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21.xml"/><Relationship Id="rId5" Type="http://schemas.openxmlformats.org/officeDocument/2006/relationships/diagramQuickStyle" Target="../diagrams/quickStyle21.xml"/><Relationship Id="rId4" Type="http://schemas.openxmlformats.org/officeDocument/2006/relationships/diagramLayout" Target="../diagrams/layout21.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2.jpe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22.jpe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23.jp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7.jp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23.jp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23.jp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4.jp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5.jpg"/></Relationships>
</file>

<file path=ppt/slides/_rels/slide3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6.xml"/><Relationship Id="rId5" Type="http://schemas.openxmlformats.org/officeDocument/2006/relationships/image" Target="../media/image29.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30" name="TextBox 29"/>
          <p:cNvSpPr txBox="1"/>
          <p:nvPr/>
        </p:nvSpPr>
        <p:spPr>
          <a:xfrm>
            <a:off x="763270" y="3794125"/>
            <a:ext cx="5216525" cy="707886"/>
          </a:xfrm>
          <a:prstGeom prst="rect">
            <a:avLst/>
          </a:prstGeom>
          <a:noFill/>
        </p:spPr>
        <p:txBody>
          <a:bodyPr wrap="square" rtlCol="0">
            <a:spAutoFit/>
          </a:bodyPr>
          <a:lstStyle/>
          <a:p>
            <a:r>
              <a:rPr lang="en-US" sz="2000" b="1" dirty="0">
                <a:latin typeface="Alexandria" charset="0"/>
                <a:cs typeface="Alexandria" charset="0"/>
              </a:rPr>
              <a:t>Prepared by Dr. Ahmed </a:t>
            </a:r>
            <a:r>
              <a:rPr lang="en-US" sz="2000" b="1" dirty="0" err="1">
                <a:latin typeface="Alexandria" charset="0"/>
                <a:cs typeface="Alexandria" charset="0"/>
              </a:rPr>
              <a:t>Elkhouly</a:t>
            </a:r>
            <a:endParaRPr lang="en-US" sz="2000" b="1" dirty="0">
              <a:latin typeface="Alexandria" charset="0"/>
              <a:cs typeface="Alexandria" charset="0"/>
            </a:endParaRPr>
          </a:p>
          <a:p>
            <a:endParaRPr lang="en-US" sz="2000" dirty="0">
              <a:latin typeface="Alexandria" charset="0"/>
              <a:cs typeface="Alexandria" charset="0"/>
            </a:endParaRPr>
          </a:p>
        </p:txBody>
      </p:sp>
      <p:sp>
        <p:nvSpPr>
          <p:cNvPr id="31" name="TextBox 30"/>
          <p:cNvSpPr txBox="1"/>
          <p:nvPr/>
        </p:nvSpPr>
        <p:spPr>
          <a:xfrm>
            <a:off x="493688" y="2251504"/>
            <a:ext cx="5674951" cy="646331"/>
          </a:xfrm>
          <a:prstGeom prst="rect">
            <a:avLst/>
          </a:prstGeom>
          <a:noFill/>
        </p:spPr>
        <p:txBody>
          <a:bodyPr wrap="none" rtlCol="0">
            <a:spAutoFit/>
          </a:bodyPr>
          <a:lstStyle/>
          <a:p>
            <a:r>
              <a:rPr lang="ar-EG" sz="3600" b="1" dirty="0">
                <a:solidFill>
                  <a:srgbClr val="00B0F0"/>
                </a:solidFill>
                <a:latin typeface="Alexandria" charset="0"/>
                <a:cs typeface="Alexandria" charset="0"/>
              </a:rPr>
              <a:t>ماجستير القانون الرقمي </a:t>
            </a:r>
            <a:endParaRPr lang="en-US" sz="3600" b="1" dirty="0">
              <a:solidFill>
                <a:srgbClr val="00B0F0"/>
              </a:solidFill>
              <a:latin typeface="Alexandria" charset="0"/>
              <a:cs typeface="Alexandria" charset="0"/>
            </a:endParaRPr>
          </a:p>
        </p:txBody>
      </p:sp>
      <p:sp>
        <p:nvSpPr>
          <p:cNvPr id="34" name="Rectangle: Rounded Corners 33"/>
          <p:cNvSpPr/>
          <p:nvPr/>
        </p:nvSpPr>
        <p:spPr>
          <a:xfrm>
            <a:off x="194617" y="5829941"/>
            <a:ext cx="3516608" cy="8784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Eighth Lecture </a:t>
            </a:r>
          </a:p>
        </p:txBody>
      </p:sp>
      <p:sp>
        <p:nvSpPr>
          <p:cNvPr id="46" name="TextBox 45"/>
          <p:cNvSpPr txBox="1"/>
          <p:nvPr/>
        </p:nvSpPr>
        <p:spPr>
          <a:xfrm>
            <a:off x="696109" y="4976420"/>
            <a:ext cx="2844048" cy="1015663"/>
          </a:xfrm>
          <a:prstGeom prst="rect">
            <a:avLst/>
          </a:prstGeom>
          <a:noFill/>
        </p:spPr>
        <p:txBody>
          <a:bodyPr wrap="none" rtlCol="0">
            <a:spAutoFit/>
          </a:bodyPr>
          <a:lstStyle/>
          <a:p>
            <a:r>
              <a:rPr lang="en-US" sz="2000" b="1" dirty="0">
                <a:latin typeface="Alexandria" charset="0"/>
                <a:cs typeface="Alexandria" charset="0"/>
              </a:rPr>
              <a:t>LAW 601</a:t>
            </a:r>
          </a:p>
          <a:p>
            <a:r>
              <a:rPr lang="ar-EG" sz="2000" b="1" dirty="0">
                <a:latin typeface="Alexandria" charset="0"/>
                <a:cs typeface="Alexandria" charset="0"/>
              </a:rPr>
              <a:t>أسس القانون الرقمي</a:t>
            </a:r>
            <a:endParaRPr lang="en-US" sz="2000" b="1" dirty="0">
              <a:latin typeface="Alexandria" charset="0"/>
              <a:cs typeface="Alexandria" charset="0"/>
            </a:endParaRPr>
          </a:p>
          <a:p>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dirty="0">
                <a:latin typeface="Alexandria" pitchFamily="2" charset="-78"/>
                <a:cs typeface="Alexandria" pitchFamily="2" charset="-78"/>
              </a:rPr>
              <a:t>ش</a:t>
            </a:r>
            <a:endParaRPr lang="en-US" dirty="0">
              <a:latin typeface="Alexandria"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Alexandria" pitchFamily="2" charset="-78"/>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09187" y="2785710"/>
            <a:ext cx="6037007" cy="646331"/>
          </a:xfrm>
          <a:prstGeom prst="rect">
            <a:avLst/>
          </a:prstGeom>
          <a:noFill/>
        </p:spPr>
        <p:txBody>
          <a:bodyPr wrap="square" rtlCol="0">
            <a:spAutoFit/>
          </a:bodyPr>
          <a:lstStyle/>
          <a:p>
            <a:r>
              <a:rPr lang="ar-EG" sz="3600" b="1" dirty="0">
                <a:solidFill>
                  <a:srgbClr val="00B0F0"/>
                </a:solidFill>
                <a:latin typeface="Alexandria" charset="0"/>
                <a:cs typeface="Alexandria" charset="0"/>
              </a:rPr>
              <a:t>ماجستير القانون الرقمي </a:t>
            </a:r>
            <a:endParaRPr lang="en-US" sz="3600" b="1" dirty="0">
              <a:solidFill>
                <a:srgbClr val="00B0F0"/>
              </a:solidFill>
              <a:latin typeface="Alexandria" charset="0"/>
              <a:cs typeface="Alexandria" charset="0"/>
            </a:endParaRPr>
          </a:p>
        </p:txBody>
      </p:sp>
      <p:sp>
        <p:nvSpPr>
          <p:cNvPr id="10" name="Rectangle: Rounded Corners 9"/>
          <p:cNvSpPr/>
          <p:nvPr/>
        </p:nvSpPr>
        <p:spPr>
          <a:xfrm>
            <a:off x="5909187" y="3579575"/>
            <a:ext cx="5233863" cy="11866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Alexandria" charset="0"/>
              <a:cs typeface="Alexandria" charset="0"/>
            </a:endParaRPr>
          </a:p>
          <a:p>
            <a:pPr algn="ctr"/>
            <a:r>
              <a:rPr lang="ar-EG" sz="2000" b="1" dirty="0">
                <a:solidFill>
                  <a:schemeClr val="tx1"/>
                </a:solidFill>
                <a:latin typeface="Alexandria" pitchFamily="2" charset="-78"/>
                <a:cs typeface="Alexandria" pitchFamily="2" charset="-78"/>
              </a:rPr>
              <a:t>المحاضرة الثامنة</a:t>
            </a:r>
          </a:p>
          <a:p>
            <a:pPr algn="ctr"/>
            <a:r>
              <a:rPr lang="ar-EG" sz="2000" b="1" dirty="0">
                <a:solidFill>
                  <a:schemeClr val="tx1"/>
                </a:solidFill>
                <a:latin typeface="Alexandria" pitchFamily="2" charset="-78"/>
                <a:cs typeface="Alexandria" pitchFamily="2" charset="-78"/>
              </a:rPr>
              <a:t>العمليات السيبرانية في النزاعات الدولية</a:t>
            </a:r>
            <a:endParaRPr lang="en-US" sz="2000" b="1" dirty="0">
              <a:solidFill>
                <a:schemeClr val="tx1"/>
              </a:solidFill>
              <a:latin typeface="Alexandria" pitchFamily="2" charset="-78"/>
              <a:cs typeface="Alexandria" pitchFamily="2" charset="-78"/>
            </a:endParaRPr>
          </a:p>
          <a:p>
            <a:pPr algn="ct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2844048" cy="707886"/>
          </a:xfrm>
          <a:prstGeom prst="rect">
            <a:avLst/>
          </a:prstGeom>
          <a:noFill/>
        </p:spPr>
        <p:txBody>
          <a:bodyPr wrap="none" rtlCol="0">
            <a:spAutoFit/>
          </a:bodyPr>
          <a:lstStyle/>
          <a:p>
            <a:r>
              <a:rPr lang="en-US" sz="2000" b="1" dirty="0">
                <a:latin typeface="Alexandria" charset="0"/>
                <a:cs typeface="Alexandria" charset="0"/>
              </a:rPr>
              <a:t>LAW 601</a:t>
            </a:r>
          </a:p>
          <a:p>
            <a:r>
              <a:rPr lang="ar-EG" sz="2000" b="1" dirty="0">
                <a:latin typeface="Alexandria" charset="0"/>
                <a:cs typeface="Alexandria" charset="0"/>
              </a:rPr>
              <a:t>أسس القانون الرقمي</a:t>
            </a:r>
            <a:endParaRPr lang="en-US" sz="2000" b="1" dirty="0">
              <a:latin typeface="Alexandria" charset="0"/>
              <a:cs typeface="Alexandria" charset="0"/>
            </a:endParaRPr>
          </a:p>
        </p:txBody>
      </p:sp>
      <p:sp>
        <p:nvSpPr>
          <p:cNvPr id="12" name="TextBox 11"/>
          <p:cNvSpPr txBox="1"/>
          <p:nvPr/>
        </p:nvSpPr>
        <p:spPr>
          <a:xfrm>
            <a:off x="459184" y="6213971"/>
            <a:ext cx="488646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 Dr. Ahmed </a:t>
            </a:r>
            <a:r>
              <a:rPr lang="en-US" sz="2800" b="1" dirty="0" err="1">
                <a:solidFill>
                  <a:srgbClr val="00B0F0"/>
                </a:solidFill>
                <a:latin typeface="Alexandria" charset="0"/>
                <a:cs typeface="Alexandria" charset="0"/>
              </a:rPr>
              <a:t>Elkhouly</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08</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34" name="Rectangle 33"/>
          <p:cNvSpPr/>
          <p:nvPr/>
        </p:nvSpPr>
        <p:spPr>
          <a:xfrm>
            <a:off x="1127760" y="4884389"/>
            <a:ext cx="4747323" cy="1023037"/>
          </a:xfrm>
          <a:prstGeom prst="rect">
            <a:avLst/>
          </a:prstGeom>
          <a:noFill/>
        </p:spPr>
        <p:txBody>
          <a:bodyPr wrap="square">
            <a:spAutoFit/>
          </a:bodyPr>
          <a:lstStyle/>
          <a:p>
            <a:pPr lvl="0" algn="ctr" rtl="0">
              <a:lnSpc>
                <a:spcPct val="150000"/>
              </a:lnSpc>
            </a:pPr>
            <a:endParaRPr lang="en-US" sz="1600" dirty="0">
              <a:latin typeface="Alexandria" pitchFamily="2" charset="-78"/>
            </a:endParaRPr>
          </a:p>
          <a:p>
            <a:pPr>
              <a:lnSpc>
                <a:spcPct val="150000"/>
              </a:lnSpc>
            </a:pPr>
            <a:endParaRPr lang="en-US" sz="1400" dirty="0">
              <a:latin typeface="Alexandria" charset="0"/>
              <a:cs typeface="Alexandria" charset="0"/>
            </a:endParaRPr>
          </a:p>
          <a:p>
            <a:pPr>
              <a:lnSpc>
                <a:spcPct val="120000"/>
              </a:lnSpc>
            </a:pPr>
            <a:endParaRPr lang="en-US" sz="1400" dirty="0">
              <a:latin typeface="Alexandria" charset="0"/>
              <a:cs typeface="Alexandria" charset="0"/>
            </a:endParaRPr>
          </a:p>
        </p:txBody>
      </p:sp>
      <p:sp>
        <p:nvSpPr>
          <p:cNvPr id="41" name="TextBox 40"/>
          <p:cNvSpPr txBox="1"/>
          <p:nvPr/>
        </p:nvSpPr>
        <p:spPr>
          <a:xfrm>
            <a:off x="6301339" y="1259391"/>
            <a:ext cx="3013967" cy="954107"/>
          </a:xfrm>
          <a:prstGeom prst="rect">
            <a:avLst/>
          </a:prstGeom>
          <a:noFill/>
        </p:spPr>
        <p:txBody>
          <a:bodyPr wrap="none" rtlCol="0">
            <a:spAutoFit/>
          </a:bodyPr>
          <a:lstStyle/>
          <a:p>
            <a:r>
              <a:rPr lang="ar-EG" sz="2800" b="1" dirty="0">
                <a:solidFill>
                  <a:srgbClr val="00B0F0"/>
                </a:solidFill>
                <a:latin typeface="Alexandria" charset="0"/>
                <a:cs typeface="Alexandria" charset="0"/>
              </a:rPr>
              <a:t>محاور المحاضرة </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10" name="Diagram 9">
            <a:extLst>
              <a:ext uri="{FF2B5EF4-FFF2-40B4-BE49-F238E27FC236}">
                <a16:creationId xmlns:a16="http://schemas.microsoft.com/office/drawing/2014/main" id="{2CD1980E-13CB-7048-A677-699F7F855391}"/>
              </a:ext>
            </a:extLst>
          </p:cNvPr>
          <p:cNvGraphicFramePr/>
          <p:nvPr>
            <p:extLst>
              <p:ext uri="{D42A27DB-BD31-4B8C-83A1-F6EECF244321}">
                <p14:modId xmlns:p14="http://schemas.microsoft.com/office/powerpoint/2010/main" val="239169391"/>
              </p:ext>
            </p:extLst>
          </p:nvPr>
        </p:nvGraphicFramePr>
        <p:xfrm>
          <a:off x="441594" y="4737139"/>
          <a:ext cx="6357582" cy="155859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12" name="Diagram 11">
            <a:extLst>
              <a:ext uri="{FF2B5EF4-FFF2-40B4-BE49-F238E27FC236}">
                <a16:creationId xmlns:a16="http://schemas.microsoft.com/office/drawing/2014/main" id="{73C87D24-79E5-A3C4-1BBE-67DE33F29AF5}"/>
              </a:ext>
            </a:extLst>
          </p:cNvPr>
          <p:cNvGraphicFramePr/>
          <p:nvPr>
            <p:extLst>
              <p:ext uri="{D42A27DB-BD31-4B8C-83A1-F6EECF244321}">
                <p14:modId xmlns:p14="http://schemas.microsoft.com/office/powerpoint/2010/main" val="1076723346"/>
              </p:ext>
            </p:extLst>
          </p:nvPr>
        </p:nvGraphicFramePr>
        <p:xfrm>
          <a:off x="6122194" y="4744324"/>
          <a:ext cx="5680600" cy="1539335"/>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graphicFrame>
        <p:nvGraphicFramePr>
          <p:cNvPr id="2" name="Diagram 1">
            <a:extLst>
              <a:ext uri="{FF2B5EF4-FFF2-40B4-BE49-F238E27FC236}">
                <a16:creationId xmlns:a16="http://schemas.microsoft.com/office/drawing/2014/main" id="{6E9971BC-F370-069C-B3E6-DB52CB7C7324}"/>
              </a:ext>
            </a:extLst>
          </p:cNvPr>
          <p:cNvGraphicFramePr/>
          <p:nvPr>
            <p:extLst>
              <p:ext uri="{D42A27DB-BD31-4B8C-83A1-F6EECF244321}">
                <p14:modId xmlns:p14="http://schemas.microsoft.com/office/powerpoint/2010/main" val="242436947"/>
              </p:ext>
            </p:extLst>
          </p:nvPr>
        </p:nvGraphicFramePr>
        <p:xfrm>
          <a:off x="593994" y="4889539"/>
          <a:ext cx="6357582" cy="1558598"/>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graphicFrame>
        <p:nvGraphicFramePr>
          <p:cNvPr id="3" name="Diagram 2">
            <a:extLst>
              <a:ext uri="{FF2B5EF4-FFF2-40B4-BE49-F238E27FC236}">
                <a16:creationId xmlns:a16="http://schemas.microsoft.com/office/drawing/2014/main" id="{21BCAFBF-3789-8F91-82B2-7EC34F1E2C2B}"/>
              </a:ext>
            </a:extLst>
          </p:cNvPr>
          <p:cNvGraphicFramePr/>
          <p:nvPr>
            <p:extLst>
              <p:ext uri="{D42A27DB-BD31-4B8C-83A1-F6EECF244321}">
                <p14:modId xmlns:p14="http://schemas.microsoft.com/office/powerpoint/2010/main" val="501805066"/>
              </p:ext>
            </p:extLst>
          </p:nvPr>
        </p:nvGraphicFramePr>
        <p:xfrm>
          <a:off x="6274594" y="4896724"/>
          <a:ext cx="5680600" cy="1539335"/>
        </p:xfrm>
        <a:graphic>
          <a:graphicData uri="http://schemas.openxmlformats.org/drawingml/2006/diagram">
            <dgm:relIds xmlns:dgm="http://schemas.openxmlformats.org/drawingml/2006/diagram" xmlns:r="http://schemas.openxmlformats.org/officeDocument/2006/relationships" r:dm="rId19" r:lo="rId20" r:qs="rId21" r:cs="rId22"/>
          </a:graphicData>
        </a:graphic>
      </p:graphicFrame>
      <p:graphicFrame>
        <p:nvGraphicFramePr>
          <p:cNvPr id="7" name="Diagram 6">
            <a:extLst>
              <a:ext uri="{FF2B5EF4-FFF2-40B4-BE49-F238E27FC236}">
                <a16:creationId xmlns:a16="http://schemas.microsoft.com/office/drawing/2014/main" id="{21375E36-0043-29F1-26AB-BA1E11291DF5}"/>
              </a:ext>
            </a:extLst>
          </p:cNvPr>
          <p:cNvGraphicFramePr/>
          <p:nvPr>
            <p:extLst>
              <p:ext uri="{D42A27DB-BD31-4B8C-83A1-F6EECF244321}">
                <p14:modId xmlns:p14="http://schemas.microsoft.com/office/powerpoint/2010/main" val="1286649724"/>
              </p:ext>
            </p:extLst>
          </p:nvPr>
        </p:nvGraphicFramePr>
        <p:xfrm>
          <a:off x="746394" y="5041939"/>
          <a:ext cx="6357582" cy="1558598"/>
        </p:xfrm>
        <a:graphic>
          <a:graphicData uri="http://schemas.openxmlformats.org/drawingml/2006/diagram">
            <dgm:relIds xmlns:dgm="http://schemas.openxmlformats.org/drawingml/2006/diagram" xmlns:r="http://schemas.openxmlformats.org/officeDocument/2006/relationships" r:dm="rId24" r:lo="rId25" r:qs="rId26" r:cs="rId27"/>
          </a:graphicData>
        </a:graphic>
      </p:graphicFrame>
      <p:graphicFrame>
        <p:nvGraphicFramePr>
          <p:cNvPr id="8" name="Diagram 7">
            <a:extLst>
              <a:ext uri="{FF2B5EF4-FFF2-40B4-BE49-F238E27FC236}">
                <a16:creationId xmlns:a16="http://schemas.microsoft.com/office/drawing/2014/main" id="{13EC78AD-DD8A-06C4-3A4C-F02ABA467F1A}"/>
              </a:ext>
            </a:extLst>
          </p:cNvPr>
          <p:cNvGraphicFramePr/>
          <p:nvPr>
            <p:extLst>
              <p:ext uri="{D42A27DB-BD31-4B8C-83A1-F6EECF244321}">
                <p14:modId xmlns:p14="http://schemas.microsoft.com/office/powerpoint/2010/main" val="1005086401"/>
              </p:ext>
            </p:extLst>
          </p:nvPr>
        </p:nvGraphicFramePr>
        <p:xfrm>
          <a:off x="6426994" y="5049124"/>
          <a:ext cx="5680600" cy="1539335"/>
        </p:xfrm>
        <a:graphic>
          <a:graphicData uri="http://schemas.openxmlformats.org/drawingml/2006/diagram">
            <dgm:relIds xmlns:dgm="http://schemas.openxmlformats.org/drawingml/2006/diagram" xmlns:r="http://schemas.openxmlformats.org/officeDocument/2006/relationships" r:dm="rId29" r:lo="rId30" r:qs="rId31" r:cs="rId32"/>
          </a:graphicData>
        </a:graphic>
      </p:graphicFrame>
      <p:graphicFrame>
        <p:nvGraphicFramePr>
          <p:cNvPr id="13" name="Diagram 12">
            <a:extLst>
              <a:ext uri="{FF2B5EF4-FFF2-40B4-BE49-F238E27FC236}">
                <a16:creationId xmlns:a16="http://schemas.microsoft.com/office/drawing/2014/main" id="{8722E015-1844-C8F6-EF9D-CB3BD01341FF}"/>
              </a:ext>
            </a:extLst>
          </p:cNvPr>
          <p:cNvGraphicFramePr/>
          <p:nvPr>
            <p:extLst>
              <p:ext uri="{D42A27DB-BD31-4B8C-83A1-F6EECF244321}">
                <p14:modId xmlns:p14="http://schemas.microsoft.com/office/powerpoint/2010/main" val="2630179384"/>
              </p:ext>
            </p:extLst>
          </p:nvPr>
        </p:nvGraphicFramePr>
        <p:xfrm>
          <a:off x="898794" y="5194339"/>
          <a:ext cx="6357582" cy="1558598"/>
        </p:xfrm>
        <a:graphic>
          <a:graphicData uri="http://schemas.openxmlformats.org/drawingml/2006/diagram">
            <dgm:relIds xmlns:dgm="http://schemas.openxmlformats.org/drawingml/2006/diagram" xmlns:r="http://schemas.openxmlformats.org/officeDocument/2006/relationships" r:dm="rId34" r:lo="rId35" r:qs="rId36" r:cs="rId37"/>
          </a:graphicData>
        </a:graphic>
      </p:graphicFrame>
      <p:graphicFrame>
        <p:nvGraphicFramePr>
          <p:cNvPr id="14" name="Diagram 13">
            <a:extLst>
              <a:ext uri="{FF2B5EF4-FFF2-40B4-BE49-F238E27FC236}">
                <a16:creationId xmlns:a16="http://schemas.microsoft.com/office/drawing/2014/main" id="{CC953933-CABB-C9B3-9C7A-1374BD4AEE5F}"/>
              </a:ext>
            </a:extLst>
          </p:cNvPr>
          <p:cNvGraphicFramePr/>
          <p:nvPr>
            <p:extLst>
              <p:ext uri="{D42A27DB-BD31-4B8C-83A1-F6EECF244321}">
                <p14:modId xmlns:p14="http://schemas.microsoft.com/office/powerpoint/2010/main" val="2363364149"/>
              </p:ext>
            </p:extLst>
          </p:nvPr>
        </p:nvGraphicFramePr>
        <p:xfrm>
          <a:off x="6579394" y="5201524"/>
          <a:ext cx="5680600" cy="1539335"/>
        </p:xfrm>
        <a:graphic>
          <a:graphicData uri="http://schemas.openxmlformats.org/drawingml/2006/diagram">
            <dgm:relIds xmlns:dgm="http://schemas.openxmlformats.org/drawingml/2006/diagram" xmlns:r="http://schemas.openxmlformats.org/officeDocument/2006/relationships" r:dm="rId39" r:lo="rId40" r:qs="rId41" r:cs="rId42"/>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2704836" y="1325107"/>
            <a:ext cx="9565822" cy="54194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400" dirty="0">
                <a:solidFill>
                  <a:schemeClr val="tx1"/>
                </a:solidFill>
                <a:cs typeface="Alexandria" pitchFamily="2" charset="-78"/>
              </a:rPr>
              <a:t>أصبحت المعلومات في القرن الحادي والعشرين هي عملة هذا العالم الرئيسية، ولذلك تعتمد كل الكيانات من الدول القومية إلى الأفراد على نحو متزايد على المعلومات وتكنولوجيا المعلومات، ومن ذلك تقنيات الحاسوب والاتصالات. وتعتمد مؤسسات الأعمال علىتكنولوجيا المعلومات في إجراء عملياتها )مثل كشوف الرواتب، والمحاسبة، وتسجيل المخزونات والمبيعات، والبحث والتطوير(. وتعتمد شبكات توزيع الغذاء والمياه والطاقة على تكنولوجيا المعلومات في كل مرحلة من مراحل عملها، وكذلك خدمات النقل والرعاية</a:t>
            </a:r>
            <a:r>
              <a:rPr lang="en-US" sz="1400" dirty="0">
                <a:solidFill>
                  <a:schemeClr val="tx1"/>
                </a:solidFill>
                <a:cs typeface="Alexandria" pitchFamily="2" charset="-78"/>
              </a:rPr>
              <a:t> </a:t>
            </a:r>
            <a:r>
              <a:rPr lang="ar-EG" sz="1400" dirty="0">
                <a:solidFill>
                  <a:schemeClr val="tx1"/>
                </a:solidFill>
                <a:cs typeface="Alexandria" pitchFamily="2" charset="-78"/>
              </a:rPr>
              <a:t>الصحية والخدمات المالية. وتستخدم المصانع آلات يتحكم فيها الحاسوب في تصنيع منتجاتها على نحو أسرع وأكثر كفاءة من أي وقت مضى.</a:t>
            </a:r>
          </a:p>
          <a:p>
            <a:pPr algn="r" rtl="1">
              <a:lnSpc>
                <a:spcPct val="150000"/>
              </a:lnSpc>
            </a:pPr>
            <a:r>
              <a:rPr lang="ar-EG" sz="1400" dirty="0">
                <a:solidFill>
                  <a:schemeClr val="tx1"/>
                </a:solidFill>
                <a:cs typeface="Alexandria" pitchFamily="2" charset="-78"/>
              </a:rPr>
              <a:t>والقوات العسكرية ليست استثناء من هذا الوضع. فتكنولوجيا المعلومات تستخدم في إدارة القوات العسكرية- على سبيل المثال في القيادة والتحكم وفي الأمور اللوجستية. علاوةً على ذلك، تُظهِر الذخائر الحديثة دقيقة التوجيه كيف أن استخدام تكنولوجيا المعلومات التي تشكل جزءًا من أنظمة الأسلحة يزيد من قوة فتكها ويقلل من الأضرار التي تصاحب استخدام مثل هذه الأسلحة. ويمكن تنسيق تحركات وأفعال القوات العسكرية من خلال شبكات الاتصال التي تتيح تبادل المعلومات والصور المشتركة لميدان المعارك على نطاق واسع.</a:t>
            </a:r>
            <a:endParaRPr lang="en-US" sz="1400" dirty="0">
              <a:solidFill>
                <a:schemeClr val="tx1"/>
              </a:solidFill>
              <a:cs typeface="Alexandria" pitchFamily="2" charset="-78"/>
            </a:endParaRPr>
          </a:p>
          <a:p>
            <a:pPr algn="r" rtl="1">
              <a:lnSpc>
                <a:spcPct val="150000"/>
              </a:lnSpc>
            </a:pPr>
            <a:endParaRPr lang="en-US" sz="1400" dirty="0">
              <a:solidFill>
                <a:schemeClr val="tx1"/>
              </a:solidFill>
              <a:latin typeface="Alexandria" pitchFamily="2" charset="-78"/>
              <a:cs typeface="Alexandria" pitchFamily="2" charset="-78"/>
            </a:endParaRPr>
          </a:p>
          <a:p>
            <a:pPr algn="r" rtl="1">
              <a:lnSpc>
                <a:spcPct val="150000"/>
              </a:lnSpc>
            </a:pPr>
            <a:endParaRPr lang="en-US" sz="1400" dirty="0">
              <a:solidFill>
                <a:schemeClr val="tx1"/>
              </a:solidFill>
              <a:latin typeface="Alexandria" pitchFamily="2" charset="-78"/>
              <a:cs typeface="Alexandria" pitchFamily="2" charset="-78"/>
            </a:endParaRPr>
          </a:p>
          <a:p>
            <a:pPr algn="r" rtl="1">
              <a:lnSpc>
                <a:spcPct val="150000"/>
              </a:lnSpc>
            </a:pPr>
            <a:endParaRPr lang="ar-EG" sz="1400"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3126473" y="232500"/>
            <a:ext cx="5481441" cy="2185214"/>
          </a:xfrm>
          <a:prstGeom prst="rect">
            <a:avLst/>
          </a:prstGeom>
          <a:noFill/>
        </p:spPr>
        <p:txBody>
          <a:bodyPr wrap="square" rtlCol="0">
            <a:spAutoFit/>
          </a:bodyPr>
          <a:lstStyle/>
          <a:p>
            <a:endParaRPr lang="ar-EG" sz="2800" b="1" dirty="0">
              <a:latin typeface="Alexandria" charset="0"/>
              <a:cs typeface="Alexandria" charset="0"/>
            </a:endParaRPr>
          </a:p>
          <a:p>
            <a:pPr algn="ctr"/>
            <a:r>
              <a:rPr lang="ar-EG" sz="2800" b="1" dirty="0">
                <a:solidFill>
                  <a:srgbClr val="00AEEF"/>
                </a:solidFill>
                <a:latin typeface="Alexandria" pitchFamily="2" charset="-78"/>
                <a:cs typeface="Alexandria" pitchFamily="2" charset="-78"/>
              </a:rPr>
              <a:t>المقدمة </a:t>
            </a: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22B9372E-F18B-0A56-3507-CF0D98D4F0FB}"/>
              </a:ext>
            </a:extLst>
          </p:cNvPr>
          <p:cNvSpPr/>
          <p:nvPr/>
        </p:nvSpPr>
        <p:spPr>
          <a:xfrm>
            <a:off x="2368218" y="47156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08</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19A65C3B-420C-4AAA-198B-3E9ACECCD7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1161" y="1185208"/>
            <a:ext cx="2153675" cy="5328395"/>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A97515-DAE1-E6A5-548A-41C76D639DA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349142B-FF68-7FE9-C2C6-AE2C3E4CA1F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FDE69886-11D3-3769-25E4-85D02784453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5B14D80C-F545-91AC-B2EF-1E36BA3E2620}"/>
              </a:ext>
            </a:extLst>
          </p:cNvPr>
          <p:cNvSpPr/>
          <p:nvPr/>
        </p:nvSpPr>
        <p:spPr>
          <a:xfrm>
            <a:off x="2741211" y="1185208"/>
            <a:ext cx="9270358" cy="5427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r>
              <a:rPr lang="ar-EG" sz="1400" dirty="0">
                <a:solidFill>
                  <a:schemeClr val="tx1"/>
                </a:solidFill>
                <a:cs typeface="Alexandria" pitchFamily="2" charset="-78"/>
              </a:rPr>
              <a:t>ويستخدم الإرهابيون والمجموعات المسلحة من غير الدول أيضًا تكنولوجيا المعلومات. وعلى الرغم من أن الأسلحة الحركية للإرهابيين ذات تقنية بسيطة بوجه عام، فإن استخدام الإرهابيين لتكنولوجيا المعلومات في التجنيد والتدريب والاتصالات غالبًا ما يتسم بدرجة عالية من التطوُّر والتعقيد.</a:t>
            </a:r>
          </a:p>
          <a:p>
            <a:pPr algn="justLow" rtl="1">
              <a:lnSpc>
                <a:spcPct val="150000"/>
              </a:lnSpc>
            </a:pPr>
            <a:r>
              <a:rPr lang="ar-EG" sz="1400" dirty="0">
                <a:solidFill>
                  <a:schemeClr val="tx1"/>
                </a:solidFill>
                <a:cs typeface="Alexandria" pitchFamily="2" charset="-78"/>
              </a:rPr>
              <a:t>والمصطلح الشائع في التعبير عن تكنولوجيا المعلومات من خلال شبكات الاتصال هو «الفضاء السيبراني ». وتُعرِّف وزارة الدفاع الأمريكية الفضاء السيبراني بأنه مجال يتسم «باستخدام الإلكترونيات ]أي تكنولوجيا المعلومات[ والطيف الكهرومغناطيسي في تخزين البيانات وتعديلها وتبادلها عن طريق أنظمة شبكات الاتصال والبنية التحتية المادية المرتبطة بها.» وبناء على هذا التعريف، تعمل الكيانات المدنية والعسكرية والإرهابية في الفضاء السيبراني لتنفيذ أنشطتها وعملياتها.</a:t>
            </a:r>
          </a:p>
          <a:p>
            <a:pPr algn="justLow" rtl="1">
              <a:lnSpc>
                <a:spcPct val="150000"/>
              </a:lnSpc>
            </a:pPr>
            <a:r>
              <a:rPr lang="ar-EG" sz="1400" dirty="0">
                <a:solidFill>
                  <a:schemeClr val="tx1"/>
                </a:solidFill>
                <a:cs typeface="Alexandria" pitchFamily="2" charset="-78"/>
              </a:rPr>
              <a:t>من المهم إدراك أن الفهم الكامل للفضاء السيبراني يتطلب دراية بالتكنولوجيا والسياسات والقانون. وتبدأ هذه المحاضرة بتمهيد مختصر عن طبيعة النزاع في الفضاء السيبراني، فيصف أدوات هذا النزاع وتقنياته، والعمليات العدائية )الهجومية( في الفضاء السيبراني التي تُسهِّل تنفيذها هذه الأدوات والتقنيات، والفاعلين الذين قد يستخدمون هذه الأدوات والتقنيات، والأسباب التي تدفعهم إلى ذلك. ويتناول القسم الثاني ثلاث قضايا مهمة تتعلق بالنزاع في الفضاء السيبراني: مقارنة النزاع في الفضاء السيبراني بالنزاع في الفضاء المادي باستخدام أسلحة حركية تقليدية، ونسبة العمليات العدائية إلى طرف مسؤول، والحماية من العمليات العدائية وردعها. ويناقش القسم الثالث عددًا من القضايا القانونية الدولية المهمة التي تتعلق بميثاق الأمم المتحدة واتفاقيات جنيف، ويتناول أيضًا بعض الآثار المحتملة للعمليات الهجومية في الفضاء السيبراني على حقوق الإنسان . </a:t>
            </a:r>
            <a:endParaRPr lang="ar-EG" sz="1400" b="1" dirty="0">
              <a:solidFill>
                <a:schemeClr val="tx1"/>
              </a:solidFill>
              <a:cs typeface="Alexandria" pitchFamily="2" charset="-78"/>
            </a:endParaRPr>
          </a:p>
          <a:p>
            <a:pPr algn="r" rtl="1">
              <a:lnSpc>
                <a:spcPct val="150000"/>
              </a:lnSpc>
            </a:pPr>
            <a:endParaRPr lang="ar-EG" sz="1400" b="1" dirty="0">
              <a:solidFill>
                <a:schemeClr val="tx1"/>
              </a:solidFill>
              <a:cs typeface="Alexandria" pitchFamily="2" charset="-78"/>
            </a:endParaRPr>
          </a:p>
          <a:p>
            <a:pPr algn="r" rtl="1">
              <a:lnSpc>
                <a:spcPct val="150000"/>
              </a:lnSpc>
            </a:pPr>
            <a:endParaRPr lang="ar-EG" sz="1400" dirty="0">
              <a:solidFill>
                <a:schemeClr val="tx1"/>
              </a:solidFill>
              <a:cs typeface="Alexandria" pitchFamily="2" charset="-78"/>
            </a:endParaRPr>
          </a:p>
          <a:p>
            <a:pPr algn="r" rtl="1">
              <a:lnSpc>
                <a:spcPct val="150000"/>
              </a:lnSpc>
            </a:pPr>
            <a:endParaRPr lang="ar-EG" sz="1400" dirty="0">
              <a:solidFill>
                <a:schemeClr val="tx1"/>
              </a:solidFill>
              <a:cs typeface="Alexandria" pitchFamily="2" charset="-78"/>
            </a:endParaRPr>
          </a:p>
          <a:p>
            <a:pPr algn="r" rtl="1">
              <a:lnSpc>
                <a:spcPct val="150000"/>
              </a:lnSpc>
            </a:pPr>
            <a:endParaRPr lang="ar-EG" sz="1400" dirty="0">
              <a:solidFill>
                <a:schemeClr val="tx1"/>
              </a:solidFill>
              <a:cs typeface="Alexandria" pitchFamily="2" charset="-78"/>
            </a:endParaRPr>
          </a:p>
          <a:p>
            <a:pPr algn="r" rtl="1">
              <a:lnSpc>
                <a:spcPct val="150000"/>
              </a:lnSpc>
            </a:pPr>
            <a:endParaRPr lang="ar-EG" sz="14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800" dirty="0">
              <a:solidFill>
                <a:schemeClr val="tx1"/>
              </a:solidFill>
              <a:latin typeface="Alexandria" pitchFamily="2" charset="-78"/>
              <a:cs typeface="Alexandria" pitchFamily="2" charset="-78"/>
            </a:endParaRPr>
          </a:p>
          <a:p>
            <a:pPr algn="r" rtl="1">
              <a:lnSpc>
                <a:spcPct val="150000"/>
              </a:lnSpc>
            </a:pPr>
            <a:endParaRPr lang="ar-EG" sz="1800" dirty="0">
              <a:solidFill>
                <a:schemeClr val="tx1"/>
              </a:solidFill>
              <a:latin typeface="Alexandria" pitchFamily="2" charset="-78"/>
              <a:cs typeface="Alexandria" pitchFamily="2" charset="-78"/>
            </a:endParaRPr>
          </a:p>
          <a:p>
            <a:pPr algn="r" rtl="1">
              <a:lnSpc>
                <a:spcPct val="150000"/>
              </a:lnSpc>
            </a:pPr>
            <a:endParaRPr lang="ar-EG" sz="1800" dirty="0">
              <a:solidFill>
                <a:schemeClr val="tx1"/>
              </a:solidFill>
              <a:latin typeface="Alexandria" pitchFamily="2" charset="-78"/>
              <a:cs typeface="Alexandria" pitchFamily="2" charset="-78"/>
            </a:endParaRPr>
          </a:p>
          <a:p>
            <a:pPr algn="r" rtl="1">
              <a:lnSpc>
                <a:spcPct val="150000"/>
              </a:lnSpc>
            </a:pPr>
            <a:endParaRPr lang="ar-EG" sz="1800" dirty="0">
              <a:solidFill>
                <a:schemeClr val="tx1"/>
              </a:solidFill>
              <a:latin typeface="Alexandria" pitchFamily="2" charset="-78"/>
              <a:cs typeface="Alexandria" pitchFamily="2" charset="-78"/>
            </a:endParaRPr>
          </a:p>
          <a:p>
            <a:pPr algn="r" rtl="1">
              <a:lnSpc>
                <a:spcPct val="150000"/>
              </a:lnSpc>
            </a:pPr>
            <a:endParaRPr lang="ar-EG" sz="1800" dirty="0">
              <a:solidFill>
                <a:schemeClr val="tx1"/>
              </a:solidFill>
              <a:latin typeface="Alexandria" pitchFamily="2" charset="-78"/>
              <a:cs typeface="Alexandria" pitchFamily="2" charset="-78"/>
            </a:endParaRPr>
          </a:p>
          <a:p>
            <a:pPr algn="r" rtl="1">
              <a:lnSpc>
                <a:spcPct val="150000"/>
              </a:lnSpc>
            </a:pPr>
            <a:endParaRPr lang="ar-EG" sz="1800" dirty="0">
              <a:solidFill>
                <a:schemeClr val="tx1"/>
              </a:solidFill>
              <a:latin typeface="Alexandria" pitchFamily="2" charset="-78"/>
              <a:cs typeface="Alexandria" pitchFamily="2" charset="-78"/>
            </a:endParaRPr>
          </a:p>
          <a:p>
            <a:pPr algn="r" rtl="1">
              <a:lnSpc>
                <a:spcPct val="150000"/>
              </a:lnSpc>
            </a:pPr>
            <a:endParaRPr lang="ar-EG" sz="18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lvl="0"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3C014C79-3CEE-1658-766A-C1F8FBDB51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36070" y="-14413"/>
            <a:ext cx="2305141" cy="1076343"/>
          </a:xfrm>
          <a:prstGeom prst="rect">
            <a:avLst/>
          </a:prstGeom>
        </p:spPr>
      </p:pic>
      <p:sp>
        <p:nvSpPr>
          <p:cNvPr id="3" name="Rectangle 2">
            <a:extLst>
              <a:ext uri="{FF2B5EF4-FFF2-40B4-BE49-F238E27FC236}">
                <a16:creationId xmlns:a16="http://schemas.microsoft.com/office/drawing/2014/main" id="{3380A467-BB5F-0A03-0B1B-F98FE5020EB7}"/>
              </a:ext>
            </a:extLst>
          </p:cNvPr>
          <p:cNvSpPr/>
          <p:nvPr/>
        </p:nvSpPr>
        <p:spPr>
          <a:xfrm>
            <a:off x="2626178" y="1285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08</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a:extLst>
              <a:ext uri="{FF2B5EF4-FFF2-40B4-BE49-F238E27FC236}">
                <a16:creationId xmlns:a16="http://schemas.microsoft.com/office/drawing/2014/main" id="{215EB1F8-D939-A88A-5166-9F29216BA5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8812" y="1234971"/>
            <a:ext cx="2153675" cy="5328395"/>
          </a:xfrm>
          <a:prstGeom prst="rect">
            <a:avLst/>
          </a:prstGeom>
        </p:spPr>
      </p:pic>
    </p:spTree>
    <p:extLst>
      <p:ext uri="{BB962C8B-B14F-4D97-AF65-F5344CB8AC3E}">
        <p14:creationId xmlns:p14="http://schemas.microsoft.com/office/powerpoint/2010/main" val="41755924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2" y="1045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0D8D722-0960-2C95-3D5F-A27A9FA56EDA}"/>
              </a:ext>
            </a:extLst>
          </p:cNvPr>
          <p:cNvSpPr/>
          <p:nvPr/>
        </p:nvSpPr>
        <p:spPr>
          <a:xfrm>
            <a:off x="1927175" y="104563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08</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8" name="TextBox 7">
            <a:extLst>
              <a:ext uri="{FF2B5EF4-FFF2-40B4-BE49-F238E27FC236}">
                <a16:creationId xmlns:a16="http://schemas.microsoft.com/office/drawing/2014/main" id="{9CC1F3A3-84C0-AF69-58EC-E87FEDCE5D38}"/>
              </a:ext>
            </a:extLst>
          </p:cNvPr>
          <p:cNvSpPr txBox="1"/>
          <p:nvPr/>
        </p:nvSpPr>
        <p:spPr>
          <a:xfrm>
            <a:off x="3490753" y="429625"/>
            <a:ext cx="5660739" cy="461665"/>
          </a:xfrm>
          <a:prstGeom prst="rect">
            <a:avLst/>
          </a:prstGeom>
          <a:noFill/>
        </p:spPr>
        <p:txBody>
          <a:bodyPr wrap="square" rtlCol="0">
            <a:spAutoFit/>
          </a:bodyPr>
          <a:lstStyle/>
          <a:p>
            <a:pPr lvl="0" algn="ctr" rtl="1"/>
            <a:r>
              <a:rPr lang="ar-EG" sz="2400" b="1" dirty="0">
                <a:solidFill>
                  <a:srgbClr val="00AEEF"/>
                </a:solidFill>
                <a:cs typeface="Alexandria" pitchFamily="2" charset="-78"/>
              </a:rPr>
              <a:t>أولاً: ماهية القانون الدولي العام</a:t>
            </a:r>
            <a:endParaRPr lang="en-US" sz="2400" dirty="0">
              <a:solidFill>
                <a:srgbClr val="00AEEF"/>
              </a:solidFill>
            </a:endParaRPr>
          </a:p>
        </p:txBody>
      </p:sp>
      <p:graphicFrame>
        <p:nvGraphicFramePr>
          <p:cNvPr id="4" name="Diagram 3">
            <a:extLst>
              <a:ext uri="{FF2B5EF4-FFF2-40B4-BE49-F238E27FC236}">
                <a16:creationId xmlns:a16="http://schemas.microsoft.com/office/drawing/2014/main" id="{312D2A2F-16BF-3A95-F990-C98559D75240}"/>
              </a:ext>
            </a:extLst>
          </p:cNvPr>
          <p:cNvGraphicFramePr/>
          <p:nvPr>
            <p:extLst>
              <p:ext uri="{D42A27DB-BD31-4B8C-83A1-F6EECF244321}">
                <p14:modId xmlns:p14="http://schemas.microsoft.com/office/powerpoint/2010/main" val="1527381532"/>
              </p:ext>
            </p:extLst>
          </p:nvPr>
        </p:nvGraphicFramePr>
        <p:xfrm>
          <a:off x="4290397" y="1610284"/>
          <a:ext cx="7954297" cy="45021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9" name="Picture 8" descr="A blue and white flag with a world map in the middle">
            <a:extLst>
              <a:ext uri="{FF2B5EF4-FFF2-40B4-BE49-F238E27FC236}">
                <a16:creationId xmlns:a16="http://schemas.microsoft.com/office/drawing/2014/main" id="{80BBC266-F706-9517-BA53-CF141B9195E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0745" y="2008204"/>
            <a:ext cx="4746661" cy="4502164"/>
          </a:xfrm>
          <a:prstGeom prst="rect">
            <a:avLst/>
          </a:prstGeom>
        </p:spPr>
      </p:pic>
    </p:spTree>
    <p:extLst>
      <p:ext uri="{BB962C8B-B14F-4D97-AF65-F5344CB8AC3E}">
        <p14:creationId xmlns:p14="http://schemas.microsoft.com/office/powerpoint/2010/main" val="29384972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7779028" y="86754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1018500" y="1084790"/>
            <a:ext cx="10717072" cy="50057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4914410" y="-418858"/>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236069" y="61769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08</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Content Placeholder 7"/>
          <p:cNvSpPr>
            <a:spLocks noGrp="1"/>
          </p:cNvSpPr>
          <p:nvPr>
            <p:ph idx="1"/>
          </p:nvPr>
        </p:nvSpPr>
        <p:spPr>
          <a:xfrm>
            <a:off x="4375355" y="1191875"/>
            <a:ext cx="7360216" cy="4820050"/>
          </a:xfrm>
        </p:spPr>
        <p:txBody>
          <a:bodyPr>
            <a:noAutofit/>
          </a:bodyPr>
          <a:lstStyle/>
          <a:p>
            <a:pPr algn="justLow" rtl="1"/>
            <a:endParaRPr lang="ar-EG" sz="1600" dirty="0">
              <a:cs typeface="Alexandria" pitchFamily="2" charset="-78"/>
            </a:endParaRPr>
          </a:p>
          <a:p>
            <a:pPr algn="justLow" rtl="1">
              <a:lnSpc>
                <a:spcPct val="150000"/>
              </a:lnSpc>
            </a:pPr>
            <a:endParaRPr lang="ar-EG" sz="1600" dirty="0">
              <a:cs typeface="Alexandria" pitchFamily="2" charset="-78"/>
            </a:endParaRPr>
          </a:p>
          <a:p>
            <a:pPr algn="justLow" rtl="1">
              <a:lnSpc>
                <a:spcPct val="150000"/>
              </a:lnSpc>
            </a:pPr>
            <a:r>
              <a:rPr lang="ar-EG" sz="1600" dirty="0">
                <a:cs typeface="Alexandria" pitchFamily="2" charset="-78"/>
              </a:rPr>
              <a:t>القانون الدولي العام </a:t>
            </a:r>
            <a:r>
              <a:rPr lang="en-US" sz="1600" dirty="0"/>
              <a:t>le droit international public </a:t>
            </a:r>
            <a:r>
              <a:rPr lang="ar-EG" sz="1600" dirty="0">
                <a:cs typeface="Alexandria" pitchFamily="2" charset="-78"/>
              </a:rPr>
              <a:t>هو مجموعة</a:t>
            </a:r>
            <a:r>
              <a:rPr lang="en-US" sz="1600" dirty="0"/>
              <a:t> </a:t>
            </a:r>
            <a:r>
              <a:rPr lang="ar-EG" sz="1600" dirty="0">
                <a:cs typeface="Alexandria" pitchFamily="2" charset="-78"/>
              </a:rPr>
              <a:t>القواعد القانونية التي تنظم العلاقات بين الدول، سواء أكان ذلك في وقت</a:t>
            </a:r>
            <a:r>
              <a:rPr lang="en-US" sz="1600" dirty="0"/>
              <a:t> </a:t>
            </a:r>
            <a:r>
              <a:rPr lang="ar-EG" sz="1600" dirty="0">
                <a:cs typeface="Alexandria" pitchFamily="2" charset="-78"/>
              </a:rPr>
              <a:t>السلم أو أثناء الحرب . وذلك مثل ابرام المعاهدات، والتبادل الدبلوماسي</a:t>
            </a:r>
            <a:r>
              <a:rPr lang="en-US" sz="1600" dirty="0"/>
              <a:t> </a:t>
            </a:r>
            <a:r>
              <a:rPr lang="ar-EG" sz="1600" dirty="0">
                <a:cs typeface="Alexandria" pitchFamily="2" charset="-78"/>
              </a:rPr>
              <a:t>والقنصلي، وطرق فض المنازعات، ومعاملة الأسرى، ونظام الحياد والحرب</a:t>
            </a:r>
            <a:r>
              <a:rPr lang="en-US" sz="1600" dirty="0"/>
              <a:t> .</a:t>
            </a:r>
            <a:endParaRPr lang="ar-EG" sz="1600" dirty="0">
              <a:cs typeface="Alexandria" pitchFamily="2" charset="-78"/>
            </a:endParaRPr>
          </a:p>
          <a:p>
            <a:pPr algn="justLow" rtl="1">
              <a:lnSpc>
                <a:spcPct val="150000"/>
              </a:lnSpc>
            </a:pPr>
            <a:endParaRPr lang="en-US" sz="1600" dirty="0"/>
          </a:p>
          <a:p>
            <a:pPr algn="justLow" rtl="1">
              <a:lnSpc>
                <a:spcPct val="150000"/>
              </a:lnSpc>
            </a:pPr>
            <a:r>
              <a:rPr lang="ar-EG" sz="1600" dirty="0">
                <a:cs typeface="Alexandria" pitchFamily="2" charset="-78"/>
              </a:rPr>
              <a:t>هو يشمل كذلك مركز المنظمات الدولية والعلاقات فيما بينها وعلاقاتها</a:t>
            </a:r>
            <a:r>
              <a:rPr lang="en-US" sz="1600" dirty="0"/>
              <a:t> </a:t>
            </a:r>
            <a:r>
              <a:rPr lang="ar-EG" sz="1600" dirty="0">
                <a:cs typeface="Alexandria" pitchFamily="2" charset="-78"/>
              </a:rPr>
              <a:t>بالدول، سواء في ذلك المنظمات العالمية كالأمم المتحدة أو الاقليمية كجامعة</a:t>
            </a:r>
            <a:r>
              <a:rPr lang="en-US" sz="1600" dirty="0"/>
              <a:t> </a:t>
            </a:r>
            <a:r>
              <a:rPr lang="ar-EG" sz="1600" dirty="0">
                <a:cs typeface="Alexandria" pitchFamily="2" charset="-78"/>
              </a:rPr>
              <a:t> الدول العربية .</a:t>
            </a:r>
          </a:p>
          <a:p>
            <a:pPr algn="r" rtl="1"/>
            <a:endParaRPr lang="ar-EG" sz="1100" dirty="0">
              <a:cs typeface="Alexandria" pitchFamily="2" charset="-78"/>
            </a:endParaRPr>
          </a:p>
          <a:p>
            <a:pPr algn="r" rtl="1"/>
            <a:endParaRPr lang="en-US" sz="1100" dirty="0"/>
          </a:p>
          <a:p>
            <a:pPr algn="r" rtl="1"/>
            <a:endParaRPr lang="ar-EG" sz="1100" dirty="0">
              <a:cs typeface="Alexandria" pitchFamily="2" charset="-78"/>
            </a:endParaRPr>
          </a:p>
          <a:p>
            <a:pPr algn="r" rtl="1"/>
            <a:endParaRPr lang="ar-EG" sz="1100" dirty="0">
              <a:cs typeface="Alexandria" pitchFamily="2" charset="-78"/>
            </a:endParaRPr>
          </a:p>
          <a:p>
            <a:pPr algn="r" rtl="1"/>
            <a:endParaRPr lang="en-US" sz="1100" dirty="0"/>
          </a:p>
          <a:p>
            <a:pPr algn="r" rtl="1"/>
            <a:endParaRPr lang="ar-EG" sz="1600" b="1" dirty="0">
              <a:cs typeface="Alexandria" pitchFamily="2" charset="-78"/>
            </a:endParaRPr>
          </a:p>
          <a:p>
            <a:pPr algn="r" rtl="1"/>
            <a:endParaRPr lang="ar-EG" sz="1600" b="1"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100" dirty="0">
              <a:cs typeface="Alexandria" pitchFamily="2" charset="-78"/>
            </a:endParaRPr>
          </a:p>
          <a:p>
            <a:pPr algn="r" rtl="1"/>
            <a:endParaRPr lang="ar-EG" sz="1100" dirty="0">
              <a:cs typeface="Alexandria" pitchFamily="2" charset="-78"/>
            </a:endParaRPr>
          </a:p>
          <a:p>
            <a:pPr algn="r" rtl="1"/>
            <a:endParaRPr lang="ar-EG" sz="1100" dirty="0">
              <a:cs typeface="Alexandria" pitchFamily="2" charset="-78"/>
            </a:endParaRPr>
          </a:p>
          <a:p>
            <a:pPr algn="r" rtl="1"/>
            <a:endParaRPr lang="en-US" sz="1100" dirty="0"/>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en-US" sz="1600" dirty="0"/>
          </a:p>
        </p:txBody>
      </p:sp>
      <p:sp>
        <p:nvSpPr>
          <p:cNvPr id="9" name="TextBox 8">
            <a:extLst>
              <a:ext uri="{FF2B5EF4-FFF2-40B4-BE49-F238E27FC236}">
                <a16:creationId xmlns:a16="http://schemas.microsoft.com/office/drawing/2014/main" id="{37A8B36B-6C7B-5F98-A893-25EA7BECF851}"/>
              </a:ext>
            </a:extLst>
          </p:cNvPr>
          <p:cNvSpPr txBox="1"/>
          <p:nvPr/>
        </p:nvSpPr>
        <p:spPr>
          <a:xfrm>
            <a:off x="3269118" y="614856"/>
            <a:ext cx="4327446" cy="400110"/>
          </a:xfrm>
          <a:prstGeom prst="rect">
            <a:avLst/>
          </a:prstGeom>
          <a:noFill/>
        </p:spPr>
        <p:txBody>
          <a:bodyPr wrap="square" rtlCol="0">
            <a:spAutoFit/>
          </a:bodyPr>
          <a:lstStyle/>
          <a:p>
            <a:pPr algn="r"/>
            <a:r>
              <a:rPr lang="ar-EG" sz="2000" b="1" dirty="0">
                <a:solidFill>
                  <a:srgbClr val="00AEEF"/>
                </a:solidFill>
                <a:latin typeface="Alexandria" pitchFamily="2" charset="-78"/>
                <a:cs typeface="Alexandria" pitchFamily="2" charset="-78"/>
              </a:rPr>
              <a:t>1-تعريف القانون الدولي العام</a:t>
            </a:r>
            <a:endParaRPr lang="en-US" sz="2000" b="1" dirty="0">
              <a:solidFill>
                <a:srgbClr val="00AEEF"/>
              </a:solidFill>
              <a:latin typeface="Alexandria" pitchFamily="2" charset="-78"/>
              <a:cs typeface="Alexandria" pitchFamily="2" charset="-78"/>
            </a:endParaRPr>
          </a:p>
        </p:txBody>
      </p:sp>
      <p:pic>
        <p:nvPicPr>
          <p:cNvPr id="6" name="Picture 5">
            <a:extLst>
              <a:ext uri="{FF2B5EF4-FFF2-40B4-BE49-F238E27FC236}">
                <a16:creationId xmlns:a16="http://schemas.microsoft.com/office/drawing/2014/main" id="{58880501-58AF-3249-C10A-79A30D541EC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205029" y="1704800"/>
            <a:ext cx="2928607" cy="3796824"/>
          </a:xfrm>
          <a:prstGeom prst="rect">
            <a:avLst/>
          </a:prstGeom>
        </p:spPr>
      </p:pic>
    </p:spTree>
    <p:extLst>
      <p:ext uri="{BB962C8B-B14F-4D97-AF65-F5344CB8AC3E}">
        <p14:creationId xmlns:p14="http://schemas.microsoft.com/office/powerpoint/2010/main" val="38976456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5F4052-2F22-CE98-276A-0FCD7E8D349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D9B92C0-04D5-C7AA-0B58-68DE83B2445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68AB9213-A82A-7E65-4911-D490B8DB5703}"/>
              </a:ext>
            </a:extLst>
          </p:cNvPr>
          <p:cNvSpPr/>
          <p:nvPr/>
        </p:nvSpPr>
        <p:spPr>
          <a:xfrm>
            <a:off x="7779028" y="11310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512752D0-5C85-5D42-A286-ECCE795BBC47}"/>
              </a:ext>
            </a:extLst>
          </p:cNvPr>
          <p:cNvSpPr/>
          <p:nvPr/>
        </p:nvSpPr>
        <p:spPr>
          <a:xfrm>
            <a:off x="825910" y="1105414"/>
            <a:ext cx="10832827" cy="55268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a:extLst>
              <a:ext uri="{FF2B5EF4-FFF2-40B4-BE49-F238E27FC236}">
                <a16:creationId xmlns:a16="http://schemas.microsoft.com/office/drawing/2014/main" id="{F271CF37-2608-9B51-A133-BA5C464304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2BACA41-2478-7685-3449-FA70E36E0C01}"/>
              </a:ext>
            </a:extLst>
          </p:cNvPr>
          <p:cNvSpPr txBox="1"/>
          <p:nvPr/>
        </p:nvSpPr>
        <p:spPr>
          <a:xfrm>
            <a:off x="5130229" y="17997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560DC1EE-3C49-08A9-3E90-8D210A84D0F2}"/>
              </a:ext>
            </a:extLst>
          </p:cNvPr>
          <p:cNvSpPr/>
          <p:nvPr/>
        </p:nvSpPr>
        <p:spPr>
          <a:xfrm>
            <a:off x="2180494" y="73177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08</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3AA16491-268D-484E-848C-B97AFD169E20}"/>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Content Placeholder 7">
            <a:extLst>
              <a:ext uri="{FF2B5EF4-FFF2-40B4-BE49-F238E27FC236}">
                <a16:creationId xmlns:a16="http://schemas.microsoft.com/office/drawing/2014/main" id="{CAA2CED6-B34D-014D-73D2-676336864008}"/>
              </a:ext>
            </a:extLst>
          </p:cNvPr>
          <p:cNvSpPr>
            <a:spLocks noGrp="1"/>
          </p:cNvSpPr>
          <p:nvPr>
            <p:ph idx="1"/>
          </p:nvPr>
        </p:nvSpPr>
        <p:spPr>
          <a:xfrm>
            <a:off x="3781682" y="867547"/>
            <a:ext cx="8071527" cy="5307755"/>
          </a:xfrm>
        </p:spPr>
        <p:txBody>
          <a:bodyPr>
            <a:noAutofit/>
          </a:bodyPr>
          <a:lstStyle/>
          <a:p>
            <a:pPr algn="justLow" rtl="1"/>
            <a:endParaRPr lang="ar-EG" sz="1400" dirty="0">
              <a:cs typeface="Alexandria" pitchFamily="2" charset="-78"/>
            </a:endParaRPr>
          </a:p>
          <a:p>
            <a:pPr algn="justLow" rtl="1"/>
            <a:r>
              <a:rPr lang="ar-EG" sz="1600" b="1" dirty="0">
                <a:solidFill>
                  <a:srgbClr val="00AEEF"/>
                </a:solidFill>
                <a:cs typeface="Alexandria" pitchFamily="2" charset="-78"/>
              </a:rPr>
              <a:t>يتضمن القانون الدولي العام عدة موضوعات :</a:t>
            </a:r>
          </a:p>
          <a:p>
            <a:pPr algn="justLow" rtl="1">
              <a:lnSpc>
                <a:spcPct val="150000"/>
              </a:lnSpc>
            </a:pPr>
            <a:r>
              <a:rPr lang="ar-EG" sz="1600" dirty="0">
                <a:cs typeface="Alexandria" pitchFamily="2" charset="-78"/>
              </a:rPr>
              <a:t> 1-</a:t>
            </a:r>
            <a:r>
              <a:rPr lang="en-US" sz="1600" dirty="0"/>
              <a:t> </a:t>
            </a:r>
            <a:r>
              <a:rPr lang="ar-EG" sz="1600" dirty="0">
                <a:cs typeface="Alexandria" pitchFamily="2" charset="-78"/>
              </a:rPr>
              <a:t>القواعد التي تحدد العناصر المكونة للدولة حتى تكتسب الشخصية الدولية ويتم الاعتراف بها كعضو في الجماعة الدولية، وتبين أنواع الدول البسيطة والمركبة، كاملة السيادة أو ناقصة السيادة كالدول تحت الوصاية.</a:t>
            </a:r>
          </a:p>
          <a:p>
            <a:pPr algn="justLow" rtl="1">
              <a:lnSpc>
                <a:spcPct val="150000"/>
              </a:lnSpc>
            </a:pPr>
            <a:r>
              <a:rPr lang="ar-EG" sz="1600" dirty="0">
                <a:cs typeface="Alexandria" pitchFamily="2" charset="-78"/>
              </a:rPr>
              <a:t>2- القواعد التي تنظم علاقات الدول في وقت السلم، وتبين حقوق الدول وواجباتها قبل بعضها البعض، مثل حق السيادة وحق المساواة والاحترام المتبادل . وتتناول علاقات التمثيل السياسي والقنصلى والحصانة الدبلوماسية، وتنظيم الاتفاقات والمعاهدات الدولية، هذا بالاضافة إلى بيان أحكام المسئولية الدولية وطرق فض المنازعات بين الدول سواء عن طريق الوساطة أو عن طريق التحكيم الدولي.</a:t>
            </a:r>
          </a:p>
          <a:p>
            <a:pPr algn="justLow" rtl="1">
              <a:lnSpc>
                <a:spcPct val="150000"/>
              </a:lnSpc>
            </a:pPr>
            <a:r>
              <a:rPr lang="ar-EG" sz="1600" dirty="0">
                <a:cs typeface="Alexandria" pitchFamily="2" charset="-78"/>
              </a:rPr>
              <a:t>3-يشمل القانون الدولي العام كذلك القواعد التي تنظم علاقات الدول في وقت الحرب، وتسمى هذه القواعد بقانون الحرب، ويتضمن حقوق وواجبات الدول المتحاربة، ومتى تبدأ الحرب ومتى تنتهى، والأسلحة التي يجوز استخدامها والأسلحة المحظور استخدامها، وكيفية معاملة الأسرى وجرحى الحرب، واتفاقيات الهدنة والصلح، وحقوق الدول المحايدة وواجباتها ازاء الدول المتحاربة.</a:t>
            </a:r>
            <a:endParaRPr lang="ar-EG" sz="1600" b="1" dirty="0">
              <a:cs typeface="Alexandria" pitchFamily="2" charset="-78"/>
            </a:endParaRPr>
          </a:p>
          <a:p>
            <a:pPr algn="justLow" rtl="1"/>
            <a:endParaRPr lang="ar-EG" sz="1400" dirty="0">
              <a:cs typeface="Alexandria" pitchFamily="2" charset="-78"/>
            </a:endParaRPr>
          </a:p>
          <a:p>
            <a:pPr algn="justLow" rtl="1"/>
            <a:endParaRPr lang="ar-EG" sz="1400" dirty="0">
              <a:cs typeface="Alexandria" pitchFamily="2" charset="-78"/>
            </a:endParaRPr>
          </a:p>
          <a:p>
            <a:pPr algn="justLow" rtl="1"/>
            <a:endParaRPr lang="ar-EG" sz="1400" dirty="0">
              <a:cs typeface="Alexandria" pitchFamily="2" charset="-78"/>
            </a:endParaRPr>
          </a:p>
          <a:p>
            <a:pPr algn="justLow" rtl="1"/>
            <a:endParaRPr lang="ar-EG" sz="1400" dirty="0">
              <a:cs typeface="Alexandria" pitchFamily="2" charset="-78"/>
            </a:endParaRPr>
          </a:p>
          <a:p>
            <a:pPr algn="justLow" rtl="1"/>
            <a:endParaRPr lang="ar-EG" sz="1400" dirty="0">
              <a:cs typeface="Alexandria" pitchFamily="2" charset="-78"/>
            </a:endParaRPr>
          </a:p>
          <a:p>
            <a:pPr algn="justLow" rtl="1"/>
            <a:endParaRPr lang="ar-EG" sz="1400" dirty="0">
              <a:cs typeface="Alexandria" pitchFamily="2" charset="-78"/>
            </a:endParaRPr>
          </a:p>
          <a:p>
            <a:pPr algn="justLow" rtl="1"/>
            <a:endParaRPr lang="ar-EG" sz="1400" dirty="0">
              <a:cs typeface="Alexandria" pitchFamily="2" charset="-78"/>
            </a:endParaRPr>
          </a:p>
          <a:p>
            <a:pPr algn="r" rtl="1"/>
            <a:endParaRPr lang="ar-EG" sz="1400" b="1" dirty="0">
              <a:cs typeface="Alexandria" pitchFamily="2" charset="-78"/>
            </a:endParaRPr>
          </a:p>
          <a:p>
            <a:pPr algn="r" rtl="1"/>
            <a:endParaRPr lang="ar-EG" sz="1400" dirty="0">
              <a:cs typeface="Alexandria" pitchFamily="2" charset="-78"/>
            </a:endParaRPr>
          </a:p>
          <a:p>
            <a:pPr algn="r" rtl="1"/>
            <a:endParaRPr lang="ar-EG" sz="1400" dirty="0">
              <a:cs typeface="Alexandria" pitchFamily="2" charset="-78"/>
            </a:endParaRPr>
          </a:p>
          <a:p>
            <a:pPr algn="r" rtl="1"/>
            <a:endParaRPr lang="ar-EG" sz="1400" dirty="0">
              <a:cs typeface="Alexandria" pitchFamily="2" charset="-78"/>
            </a:endParaRPr>
          </a:p>
          <a:p>
            <a:pPr algn="r" rtl="1"/>
            <a:endParaRPr lang="ar-EG" sz="1050" dirty="0">
              <a:cs typeface="Alexandria" pitchFamily="2" charset="-78"/>
            </a:endParaRPr>
          </a:p>
          <a:p>
            <a:pPr algn="r" rtl="1"/>
            <a:endParaRPr lang="ar-EG" sz="1050" dirty="0">
              <a:cs typeface="Alexandria" pitchFamily="2" charset="-78"/>
            </a:endParaRPr>
          </a:p>
          <a:p>
            <a:pPr algn="r" rtl="1"/>
            <a:endParaRPr lang="ar-EG" sz="1050" dirty="0">
              <a:cs typeface="Alexandria" pitchFamily="2" charset="-78"/>
            </a:endParaRPr>
          </a:p>
          <a:p>
            <a:pPr algn="r" rtl="1"/>
            <a:endParaRPr lang="en-US" sz="1050" dirty="0"/>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r" rtl="1"/>
            <a:endParaRPr lang="ar-EG" sz="1600" b="1"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100" dirty="0">
              <a:cs typeface="Alexandria" pitchFamily="2" charset="-78"/>
            </a:endParaRPr>
          </a:p>
          <a:p>
            <a:pPr algn="r" rtl="1"/>
            <a:endParaRPr lang="ar-EG" sz="1100" dirty="0">
              <a:cs typeface="Alexandria" pitchFamily="2" charset="-78"/>
            </a:endParaRPr>
          </a:p>
          <a:p>
            <a:pPr algn="r" rtl="1"/>
            <a:endParaRPr lang="ar-EG" sz="1100" dirty="0">
              <a:cs typeface="Alexandria" pitchFamily="2" charset="-78"/>
            </a:endParaRPr>
          </a:p>
          <a:p>
            <a:pPr algn="r" rtl="1"/>
            <a:endParaRPr lang="en-US" sz="1100" dirty="0"/>
          </a:p>
          <a:p>
            <a:endParaRPr lang="ar-EG" sz="1800" dirty="0">
              <a:cs typeface="Alexandria" pitchFamily="2" charset="-78"/>
            </a:endParaRPr>
          </a:p>
        </p:txBody>
      </p:sp>
      <p:pic>
        <p:nvPicPr>
          <p:cNvPr id="6" name="Picture 5">
            <a:extLst>
              <a:ext uri="{FF2B5EF4-FFF2-40B4-BE49-F238E27FC236}">
                <a16:creationId xmlns:a16="http://schemas.microsoft.com/office/drawing/2014/main" id="{1CBA7B4C-C47D-6FE8-EB3D-B7712957CDC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49454" y="1739414"/>
            <a:ext cx="2953452" cy="4145634"/>
          </a:xfrm>
          <a:prstGeom prst="rect">
            <a:avLst/>
          </a:prstGeom>
        </p:spPr>
      </p:pic>
      <p:sp>
        <p:nvSpPr>
          <p:cNvPr id="9" name="TextBox 8">
            <a:extLst>
              <a:ext uri="{FF2B5EF4-FFF2-40B4-BE49-F238E27FC236}">
                <a16:creationId xmlns:a16="http://schemas.microsoft.com/office/drawing/2014/main" id="{C8490636-0C78-56B8-0749-261F007A6A79}"/>
              </a:ext>
            </a:extLst>
          </p:cNvPr>
          <p:cNvSpPr txBox="1"/>
          <p:nvPr/>
        </p:nvSpPr>
        <p:spPr>
          <a:xfrm>
            <a:off x="4118945" y="608015"/>
            <a:ext cx="4104468" cy="400110"/>
          </a:xfrm>
          <a:prstGeom prst="rect">
            <a:avLst/>
          </a:prstGeom>
          <a:noFill/>
        </p:spPr>
        <p:txBody>
          <a:bodyPr wrap="square" rtlCol="0">
            <a:spAutoFit/>
          </a:bodyPr>
          <a:lstStyle/>
          <a:p>
            <a:pPr algn="justLow" rtl="1"/>
            <a:r>
              <a:rPr lang="ar-EG" sz="2000" b="1" dirty="0">
                <a:solidFill>
                  <a:srgbClr val="00AEEF"/>
                </a:solidFill>
                <a:cs typeface="Alexandria" pitchFamily="2" charset="-78"/>
              </a:rPr>
              <a:t>2-نطاق القانون الدولي العام </a:t>
            </a:r>
          </a:p>
        </p:txBody>
      </p:sp>
    </p:spTree>
    <p:extLst>
      <p:ext uri="{BB962C8B-B14F-4D97-AF65-F5344CB8AC3E}">
        <p14:creationId xmlns:p14="http://schemas.microsoft.com/office/powerpoint/2010/main" val="16731147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3702906" y="1155869"/>
            <a:ext cx="8099283" cy="53153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1800" b="1" u="sng" dirty="0">
              <a:solidFill>
                <a:schemeClr val="tx1"/>
              </a:solidFill>
              <a:latin typeface="Alexandria" pitchFamily="2" charset="-78"/>
              <a:cs typeface="Alexandria" pitchFamily="2" charset="-78"/>
            </a:endParaRPr>
          </a:p>
          <a:p>
            <a:pPr algn="r" rtl="1">
              <a:lnSpc>
                <a:spcPct val="150000"/>
              </a:lnSpc>
            </a:pPr>
            <a:endParaRPr lang="ar-EG" b="1" u="sng" dirty="0">
              <a:solidFill>
                <a:schemeClr val="tx1"/>
              </a:solidFill>
              <a:latin typeface="Alexandria" pitchFamily="2" charset="-78"/>
              <a:cs typeface="Alexandria" pitchFamily="2" charset="-78"/>
            </a:endParaRPr>
          </a:p>
          <a:p>
            <a:pPr algn="r" rtl="1">
              <a:lnSpc>
                <a:spcPct val="150000"/>
              </a:lnSpc>
            </a:pPr>
            <a:endParaRPr lang="ar-EG" sz="1800" b="1" u="sng" dirty="0">
              <a:solidFill>
                <a:schemeClr val="tx1"/>
              </a:solidFill>
              <a:latin typeface="Alexandria" pitchFamily="2" charset="-78"/>
              <a:cs typeface="Alexandria" pitchFamily="2" charset="-78"/>
            </a:endParaRPr>
          </a:p>
          <a:p>
            <a:pPr algn="r" rtl="1">
              <a:lnSpc>
                <a:spcPct val="150000"/>
              </a:lnSpc>
            </a:pPr>
            <a:endParaRPr lang="ar-EG" b="1" u="sng" dirty="0">
              <a:solidFill>
                <a:schemeClr val="tx1"/>
              </a:solidFill>
              <a:latin typeface="Alexandria" pitchFamily="2" charset="-78"/>
              <a:cs typeface="Alexandria" pitchFamily="2" charset="-78"/>
            </a:endParaRPr>
          </a:p>
          <a:p>
            <a:pPr algn="r" rtl="1">
              <a:lnSpc>
                <a:spcPct val="150000"/>
              </a:lnSpc>
            </a:pPr>
            <a:endParaRPr lang="ar-EG" sz="1800" b="1" u="sng" dirty="0">
              <a:solidFill>
                <a:schemeClr val="tx1"/>
              </a:solidFill>
              <a:latin typeface="Alexandria" pitchFamily="2" charset="-78"/>
              <a:cs typeface="Alexandria" pitchFamily="2" charset="-78"/>
            </a:endParaRPr>
          </a:p>
          <a:p>
            <a:pPr algn="r" rtl="1">
              <a:lnSpc>
                <a:spcPct val="150000"/>
              </a:lnSpc>
            </a:pPr>
            <a:endParaRPr lang="ar-EG" b="1" u="sng" dirty="0">
              <a:solidFill>
                <a:schemeClr val="tx1"/>
              </a:solidFill>
              <a:latin typeface="Alexandria" pitchFamily="2" charset="-78"/>
              <a:cs typeface="Alexandria" pitchFamily="2" charset="-78"/>
            </a:endParaRPr>
          </a:p>
          <a:p>
            <a:pPr algn="r" rtl="1">
              <a:lnSpc>
                <a:spcPct val="150000"/>
              </a:lnSpc>
            </a:pPr>
            <a:endParaRPr lang="ar-EG" sz="1800" b="1" u="sng" dirty="0">
              <a:solidFill>
                <a:schemeClr val="tx1"/>
              </a:solidFill>
              <a:latin typeface="Alexandria" pitchFamily="2" charset="-78"/>
              <a:cs typeface="Alexandria" pitchFamily="2" charset="-78"/>
            </a:endParaRPr>
          </a:p>
          <a:p>
            <a:pPr algn="r" rtl="1">
              <a:lnSpc>
                <a:spcPct val="150000"/>
              </a:lnSpc>
            </a:pPr>
            <a:endParaRPr lang="ar-EG" b="1" u="sng" dirty="0">
              <a:solidFill>
                <a:schemeClr val="tx1"/>
              </a:solidFill>
              <a:latin typeface="Alexandria" pitchFamily="2" charset="-78"/>
              <a:cs typeface="Alexandria" pitchFamily="2" charset="-78"/>
            </a:endParaRPr>
          </a:p>
          <a:p>
            <a:pPr algn="r" rtl="1">
              <a:lnSpc>
                <a:spcPct val="150000"/>
              </a:lnSpc>
            </a:pPr>
            <a:endParaRPr lang="ar-EG" sz="1800" b="1" u="sng"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en-US" sz="1600" b="1" u="sng" dirty="0">
              <a:solidFill>
                <a:schemeClr val="tx1"/>
              </a:solidFill>
              <a:cs typeface="Alexandria" pitchFamily="2" charset="-78"/>
            </a:endParaRPr>
          </a:p>
          <a:p>
            <a:pPr algn="justLow" rtl="1">
              <a:lnSpc>
                <a:spcPct val="150000"/>
              </a:lnSpc>
            </a:pPr>
            <a:endParaRPr lang="en-US" sz="1600" b="1" u="sng" dirty="0">
              <a:solidFill>
                <a:schemeClr val="tx1"/>
              </a:solidFill>
              <a:cs typeface="Alexandria" pitchFamily="2" charset="-78"/>
            </a:endParaRPr>
          </a:p>
          <a:p>
            <a:pPr algn="justLow" rtl="1">
              <a:lnSpc>
                <a:spcPct val="150000"/>
              </a:lnSpc>
            </a:pPr>
            <a:endParaRPr lang="en-US" sz="1600" b="1" u="sng" dirty="0">
              <a:solidFill>
                <a:schemeClr val="tx1"/>
              </a:solidFill>
              <a:cs typeface="Alexandria" pitchFamily="2" charset="-78"/>
            </a:endParaRPr>
          </a:p>
          <a:p>
            <a:pPr algn="justLow" rtl="1">
              <a:lnSpc>
                <a:spcPct val="150000"/>
              </a:lnSpc>
            </a:pPr>
            <a:endParaRPr lang="en-US" sz="1600" b="1" u="sng" dirty="0">
              <a:solidFill>
                <a:schemeClr val="tx1"/>
              </a:solidFill>
              <a:cs typeface="Alexandria" pitchFamily="2" charset="-78"/>
            </a:endParaRPr>
          </a:p>
          <a:p>
            <a:pPr algn="justLow" rtl="1">
              <a:lnSpc>
                <a:spcPct val="150000"/>
              </a:lnSpc>
            </a:pPr>
            <a:endParaRPr lang="en-US" sz="1600" b="1" u="sng" dirty="0">
              <a:solidFill>
                <a:schemeClr val="tx1"/>
              </a:solidFill>
              <a:cs typeface="Alexandria" pitchFamily="2" charset="-78"/>
            </a:endParaRPr>
          </a:p>
          <a:p>
            <a:pPr algn="justLow" rtl="1">
              <a:lnSpc>
                <a:spcPct val="150000"/>
              </a:lnSpc>
            </a:pPr>
            <a:endParaRPr lang="en-US" sz="1600" b="1" u="sng" dirty="0">
              <a:solidFill>
                <a:schemeClr val="tx1"/>
              </a:solidFill>
              <a:cs typeface="Alexandria" pitchFamily="2" charset="-78"/>
            </a:endParaRPr>
          </a:p>
          <a:p>
            <a:pPr algn="justLow" rtl="1">
              <a:lnSpc>
                <a:spcPct val="150000"/>
              </a:lnSpc>
            </a:pPr>
            <a:endParaRPr lang="en-US" sz="1600" b="1" u="sng"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lvl="0" algn="justLow" rtl="1">
              <a:lnSpc>
                <a:spcPct val="150000"/>
              </a:lnSpc>
            </a:pPr>
            <a:r>
              <a:rPr lang="ar-EG" sz="1600" dirty="0">
                <a:solidFill>
                  <a:prstClr val="black"/>
                </a:solidFill>
                <a:cs typeface="Alexandria" pitchFamily="2" charset="-78"/>
              </a:rPr>
              <a:t>.4-ويتضمن القانون الدولي العام كذلك القواعد المتعلقة بالمنظمات الدولية، وتسمى قانون التنظيم الدولي الذي يتناول كيفية انشاء المنظمات الدولية والاقليمية وعلاقاتها ببعضها وعلاقاتها بالدول، هذا بالاضافة إلى اختصاصات ووظائف هذه المنظمات . </a:t>
            </a:r>
            <a:r>
              <a:rPr lang="en-US" sz="1600" dirty="0">
                <a:solidFill>
                  <a:prstClr val="black"/>
                </a:solidFill>
                <a:cs typeface="Alexandria" pitchFamily="2" charset="-78"/>
              </a:rPr>
              <a:t>         </a:t>
            </a:r>
            <a:r>
              <a:rPr lang="ar-EG" sz="1600" dirty="0">
                <a:solidFill>
                  <a:prstClr val="black"/>
                </a:solidFill>
                <a:cs typeface="Alexandria" pitchFamily="2" charset="-78"/>
              </a:rPr>
              <a:t>و من أهم المنظمات الدولية، هيئة الأمم المتحدة بفروعها كمجلس الأمن والجمعية العامة ومحكمة العدل الدولية ومنظمة العمل الدولية . ومن أمثلة المنظمات الاقليمية جامعة الدول العربية، ومنظمة الوحدة الافريقية، ومنظمة الدول المصدرة للبترول . </a:t>
            </a:r>
          </a:p>
          <a:p>
            <a:pPr algn="justLow" rtl="1">
              <a:lnSpc>
                <a:spcPct val="150000"/>
              </a:lnSpc>
            </a:pPr>
            <a:endParaRPr lang="ar-EG" sz="1600" dirty="0">
              <a:solidFill>
                <a:schemeClr val="tx1"/>
              </a:solidFill>
              <a:cs typeface="Alexandria" pitchFamily="2" charset="-78"/>
            </a:endParaRPr>
          </a:p>
          <a:p>
            <a:pPr algn="r" rtl="1">
              <a:lnSpc>
                <a:spcPct val="150000"/>
              </a:lnSpc>
            </a:pPr>
            <a:endParaRPr lang="ar-EG" sz="1600" b="1"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en-US" sz="1600" dirty="0">
              <a:solidFill>
                <a:schemeClr val="tx1"/>
              </a:solidFill>
            </a:endParaRPr>
          </a:p>
          <a:p>
            <a:pPr algn="justLow"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lvl="0" algn="r">
              <a:lnSpc>
                <a:spcPct val="150000"/>
              </a:lnSpc>
            </a:pPr>
            <a:endParaRPr lang="ar-EG" sz="1600" b="1" dirty="0">
              <a:solidFill>
                <a:schemeClr val="tx1"/>
              </a:solidFill>
              <a:latin typeface="Alexandria" pitchFamily="2" charset="-78"/>
              <a:cs typeface="Alexandria" pitchFamily="2" charset="-78"/>
            </a:endParaRPr>
          </a:p>
          <a:p>
            <a:pPr lvl="0" algn="r">
              <a:lnSpc>
                <a:spcPct val="150000"/>
              </a:lnSpc>
            </a:pPr>
            <a:endParaRPr lang="ar-EG" sz="1600" b="1" dirty="0">
              <a:solidFill>
                <a:schemeClr val="tx1"/>
              </a:solidFill>
              <a:latin typeface="Alexandria" pitchFamily="2" charset="-78"/>
              <a:cs typeface="Alexandria" pitchFamily="2" charset="-78"/>
            </a:endParaRPr>
          </a:p>
          <a:p>
            <a:pPr lvl="0" algn="r">
              <a:lnSpc>
                <a:spcPct val="150000"/>
              </a:lnSpc>
            </a:pPr>
            <a:endParaRPr lang="ar-EG" sz="1600" b="1" dirty="0">
              <a:solidFill>
                <a:schemeClr val="tx1"/>
              </a:solidFill>
              <a:latin typeface="Alexandria" pitchFamily="2" charset="-78"/>
              <a:cs typeface="Alexandria" pitchFamily="2" charset="-78"/>
            </a:endParaRPr>
          </a:p>
          <a:p>
            <a:pPr lvl="0" algn="r">
              <a:lnSpc>
                <a:spcPct val="150000"/>
              </a:lnSpc>
            </a:pPr>
            <a:endParaRPr lang="ar-EG" sz="1600" b="1" dirty="0">
              <a:solidFill>
                <a:schemeClr val="tx1"/>
              </a:solidFill>
              <a:latin typeface="Alexandria" pitchFamily="2" charset="-78"/>
              <a:cs typeface="Alexandria" pitchFamily="2" charset="-78"/>
            </a:endParaRPr>
          </a:p>
          <a:p>
            <a:pPr lvl="0" algn="r">
              <a:lnSpc>
                <a:spcPct val="150000"/>
              </a:lnSpc>
            </a:pPr>
            <a:endParaRPr lang="ar-EG" sz="1600" b="1" dirty="0">
              <a:solidFill>
                <a:schemeClr val="tx1"/>
              </a:solidFill>
              <a:latin typeface="Alexandria" pitchFamily="2" charset="-78"/>
              <a:cs typeface="Alexandria" pitchFamily="2" charset="-78"/>
            </a:endParaRPr>
          </a:p>
          <a:p>
            <a:pPr lvl="0" algn="r">
              <a:lnSpc>
                <a:spcPct val="150000"/>
              </a:lnSpc>
            </a:pPr>
            <a:r>
              <a:rPr lang="ar-EG" sz="1600" b="1" dirty="0">
                <a:solidFill>
                  <a:schemeClr val="tx1"/>
                </a:solidFill>
                <a:latin typeface="Alexandria" pitchFamily="2" charset="-78"/>
                <a:cs typeface="Alexandria" pitchFamily="2" charset="-78"/>
              </a:rPr>
              <a:t> </a:t>
            </a:r>
            <a:endParaRPr lang="en-US" sz="1600" b="1" dirty="0">
              <a:solidFill>
                <a:schemeClr val="tx1"/>
              </a:solidFill>
              <a:latin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2107327" y="-398413"/>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08</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3A258ACF-99DA-E1B9-87F4-D8DE6DF1E8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9454" y="1739414"/>
            <a:ext cx="2953452" cy="4145634"/>
          </a:xfrm>
          <a:prstGeom prst="rect">
            <a:avLst/>
          </a:prstGeom>
        </p:spPr>
      </p:pic>
    </p:spTree>
    <p:extLst>
      <p:ext uri="{BB962C8B-B14F-4D97-AF65-F5344CB8AC3E}">
        <p14:creationId xmlns:p14="http://schemas.microsoft.com/office/powerpoint/2010/main" val="33688358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3785419" y="1537370"/>
            <a:ext cx="7541342" cy="48565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EG" sz="1800" b="1" u="sng" dirty="0">
              <a:solidFill>
                <a:schemeClr val="tx1"/>
              </a:solidFill>
              <a:latin typeface="Alexandria" pitchFamily="2" charset="-78"/>
              <a:cs typeface="Alexandria" pitchFamily="2" charset="-78"/>
            </a:endParaRPr>
          </a:p>
          <a:p>
            <a:pPr algn="justLow" rtl="1"/>
            <a:endParaRPr lang="ar-EG" b="1" u="sng" dirty="0">
              <a:solidFill>
                <a:schemeClr val="tx1"/>
              </a:solidFill>
              <a:latin typeface="Alexandria" pitchFamily="2" charset="-78"/>
              <a:cs typeface="Alexandria" pitchFamily="2" charset="-78"/>
            </a:endParaRPr>
          </a:p>
          <a:p>
            <a:pPr algn="justLow" rtl="1"/>
            <a:endParaRPr lang="ar-EG" sz="1800" b="1" u="sng" dirty="0">
              <a:solidFill>
                <a:schemeClr val="tx1"/>
              </a:solidFill>
              <a:latin typeface="Alexandria" pitchFamily="2" charset="-78"/>
              <a:cs typeface="Alexandria" pitchFamily="2" charset="-78"/>
            </a:endParaRPr>
          </a:p>
          <a:p>
            <a:pPr algn="justLow" rtl="1"/>
            <a:endParaRPr lang="ar-EG" b="1" u="sng" dirty="0">
              <a:solidFill>
                <a:schemeClr val="tx1"/>
              </a:solidFill>
              <a:latin typeface="Alexandria" pitchFamily="2" charset="-78"/>
              <a:cs typeface="Alexandria" pitchFamily="2" charset="-78"/>
            </a:endParaRPr>
          </a:p>
          <a:p>
            <a:pPr algn="justLow" rtl="1"/>
            <a:endParaRPr lang="ar-EG" sz="1800" b="1" u="sng" dirty="0">
              <a:solidFill>
                <a:schemeClr val="tx1"/>
              </a:solidFill>
              <a:latin typeface="Alexandria" pitchFamily="2" charset="-78"/>
              <a:cs typeface="Alexandria" pitchFamily="2" charset="-78"/>
            </a:endParaRPr>
          </a:p>
          <a:p>
            <a:pPr algn="justLow" rtl="1"/>
            <a:endParaRPr lang="ar-EG" b="1" u="sng" dirty="0">
              <a:solidFill>
                <a:schemeClr val="tx1"/>
              </a:solidFill>
              <a:latin typeface="Alexandria" pitchFamily="2" charset="-78"/>
              <a:cs typeface="Alexandria" pitchFamily="2" charset="-78"/>
            </a:endParaRPr>
          </a:p>
          <a:p>
            <a:pPr algn="justLow" rtl="1"/>
            <a:endParaRPr lang="ar-EG" sz="1800" b="1" u="sng" dirty="0">
              <a:solidFill>
                <a:schemeClr val="tx1"/>
              </a:solidFill>
              <a:latin typeface="Alexandria" pitchFamily="2" charset="-78"/>
              <a:cs typeface="Alexandria" pitchFamily="2" charset="-78"/>
            </a:endParaRPr>
          </a:p>
          <a:p>
            <a:pPr algn="justLow" rtl="1"/>
            <a:endParaRPr lang="ar-EG" b="1" u="sng" dirty="0">
              <a:solidFill>
                <a:schemeClr val="tx1"/>
              </a:solidFill>
              <a:latin typeface="Alexandria" pitchFamily="2" charset="-78"/>
              <a:cs typeface="Alexandria" pitchFamily="2" charset="-78"/>
            </a:endParaRPr>
          </a:p>
          <a:p>
            <a:pPr algn="justLow" rtl="1"/>
            <a:endParaRPr lang="ar-EG" sz="1800" b="1" u="sng" dirty="0">
              <a:solidFill>
                <a:schemeClr val="tx1"/>
              </a:solidFill>
              <a:latin typeface="Alexandria" pitchFamily="2" charset="-78"/>
              <a:cs typeface="Alexandria" pitchFamily="2" charset="-78"/>
            </a:endParaRPr>
          </a:p>
          <a:p>
            <a:pPr algn="justLow" rtl="1"/>
            <a:endParaRPr lang="ar-EG" sz="1800" b="1" u="sng" dirty="0">
              <a:solidFill>
                <a:schemeClr val="tx1"/>
              </a:solidFill>
              <a:latin typeface="Alexandria" pitchFamily="2" charset="-78"/>
              <a:cs typeface="Alexandria" pitchFamily="2" charset="-78"/>
            </a:endParaRPr>
          </a:p>
          <a:p>
            <a:pPr algn="justLow" rtl="1"/>
            <a:endParaRPr lang="ar-EG" b="1" u="sng" dirty="0">
              <a:solidFill>
                <a:schemeClr val="tx1"/>
              </a:solidFill>
              <a:latin typeface="Alexandria" pitchFamily="2" charset="-78"/>
              <a:cs typeface="Alexandria" pitchFamily="2" charset="-78"/>
            </a:endParaRPr>
          </a:p>
          <a:p>
            <a:pPr algn="justLow" rtl="1"/>
            <a:endParaRPr lang="ar-EG" sz="1800" b="1" u="sng" dirty="0">
              <a:solidFill>
                <a:schemeClr val="tx1"/>
              </a:solidFill>
              <a:latin typeface="Alexandria" pitchFamily="2" charset="-78"/>
              <a:cs typeface="Alexandria" pitchFamily="2" charset="-78"/>
            </a:endParaRPr>
          </a:p>
          <a:p>
            <a:pPr algn="justLow" rtl="1"/>
            <a:endParaRPr lang="ar-EG" b="1" u="sng" dirty="0">
              <a:solidFill>
                <a:schemeClr val="tx1"/>
              </a:solidFill>
              <a:latin typeface="Alexandria" pitchFamily="2" charset="-78"/>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endParaRPr lang="ar-EG" sz="1800" dirty="0">
              <a:solidFill>
                <a:schemeClr val="tx1"/>
              </a:solidFill>
              <a:cs typeface="Alexandria" pitchFamily="2" charset="-78"/>
            </a:endParaRPr>
          </a:p>
          <a:p>
            <a:pPr lvl="0" algn="justLow" rtl="1">
              <a:lnSpc>
                <a:spcPct val="150000"/>
              </a:lnSpc>
            </a:pPr>
            <a:r>
              <a:rPr lang="ar-EG" sz="1600" dirty="0">
                <a:solidFill>
                  <a:prstClr val="black"/>
                </a:solidFill>
                <a:cs typeface="Alexandria" pitchFamily="2" charset="-78"/>
              </a:rPr>
              <a:t>ويستمد القانون الدولي العام قواعده من عدة مصادر أهمها العرف الدولي، ويتمثل في السلوك الذي اعتادت عليه الدول في علاقاتها ويتولد لديها الاعتقاد بأن هذا السلوك أصبح ملزما لها، مثال ذلك قواعد الحصانة</a:t>
            </a:r>
            <a:r>
              <a:rPr lang="en-US" sz="1600" dirty="0">
                <a:solidFill>
                  <a:prstClr val="black"/>
                </a:solidFill>
              </a:rPr>
              <a:t> </a:t>
            </a:r>
            <a:r>
              <a:rPr lang="ar-EG" sz="1600" dirty="0">
                <a:solidFill>
                  <a:prstClr val="black"/>
                </a:solidFill>
                <a:cs typeface="Alexandria" pitchFamily="2" charset="-78"/>
              </a:rPr>
              <a:t>الدولية الخاصة بالسلك الدبلوماسي والقنصلي . وتعتبر المعاهدات الدولية كذلك مصدراً عاماً للكثير من القواعد الدولية التي تعد بمثابة قواعد تشريعية مكتوبة وملزمة للدول الموقعة عليها . وتلعب المبادئ القانونية العامة المستقرة في النظم القانونية للبلاد المتمدينة دورا هاما في خلق قواعد القانون الدولي .</a:t>
            </a: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8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r>
              <a:rPr lang="ar-EG" sz="1600" b="1" dirty="0">
                <a:solidFill>
                  <a:schemeClr val="tx1"/>
                </a:solidFill>
                <a:latin typeface="Alexandria" pitchFamily="2" charset="-78"/>
                <a:cs typeface="Alexandria" pitchFamily="2" charset="-78"/>
              </a:rPr>
              <a:t> </a:t>
            </a:r>
            <a:endParaRPr lang="en-US" sz="1600" b="1" dirty="0">
              <a:solidFill>
                <a:schemeClr val="tx1"/>
              </a:solidFill>
              <a:latin typeface="Alexandria" pitchFamily="2" charset="-78"/>
            </a:endParaRPr>
          </a:p>
          <a:p>
            <a:pPr algn="justLow" rtl="1"/>
            <a:endParaRPr lang="ar-EG" sz="1600"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08</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A7D40BD2-1C2E-601E-B17C-CBA0E78D00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638" y="1814887"/>
            <a:ext cx="2643612" cy="3632875"/>
          </a:xfrm>
          <a:prstGeom prst="rect">
            <a:avLst/>
          </a:prstGeom>
        </p:spPr>
      </p:pic>
      <p:sp>
        <p:nvSpPr>
          <p:cNvPr id="6" name="TextBox 5">
            <a:extLst>
              <a:ext uri="{FF2B5EF4-FFF2-40B4-BE49-F238E27FC236}">
                <a16:creationId xmlns:a16="http://schemas.microsoft.com/office/drawing/2014/main" id="{6BAFA868-01BD-3E0B-5C1B-E4AF0E37D20E}"/>
              </a:ext>
            </a:extLst>
          </p:cNvPr>
          <p:cNvSpPr txBox="1"/>
          <p:nvPr/>
        </p:nvSpPr>
        <p:spPr>
          <a:xfrm>
            <a:off x="3923294" y="697574"/>
            <a:ext cx="4593487" cy="461665"/>
          </a:xfrm>
          <a:prstGeom prst="rect">
            <a:avLst/>
          </a:prstGeom>
          <a:noFill/>
        </p:spPr>
        <p:txBody>
          <a:bodyPr wrap="square" rtlCol="0">
            <a:spAutoFit/>
          </a:bodyPr>
          <a:lstStyle/>
          <a:p>
            <a:pPr lvl="0" algn="justLow" rtl="1"/>
            <a:r>
              <a:rPr lang="ar-EG" sz="2400" b="1" dirty="0">
                <a:solidFill>
                  <a:srgbClr val="00AEEF"/>
                </a:solidFill>
                <a:cs typeface="Alexandria" pitchFamily="2" charset="-78"/>
              </a:rPr>
              <a:t>3-مصادر القانون الدولي العام</a:t>
            </a:r>
          </a:p>
        </p:txBody>
      </p:sp>
    </p:spTree>
    <p:extLst>
      <p:ext uri="{BB962C8B-B14F-4D97-AF65-F5344CB8AC3E}">
        <p14:creationId xmlns:p14="http://schemas.microsoft.com/office/powerpoint/2010/main" val="37632977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3795972" y="1349343"/>
            <a:ext cx="7821225" cy="503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b="1" u="sng" dirty="0">
              <a:solidFill>
                <a:schemeClr val="tx1"/>
              </a:solidFill>
              <a:cs typeface="Alexandria" pitchFamily="2" charset="-78"/>
            </a:endParaRPr>
          </a:p>
          <a:p>
            <a:pPr algn="justLow" rtl="1"/>
            <a:endParaRPr lang="ar-EG" sz="1600" b="1" u="sng" dirty="0">
              <a:solidFill>
                <a:schemeClr val="tx1"/>
              </a:solidFill>
              <a:cs typeface="Alexandria" pitchFamily="2" charset="-78"/>
            </a:endParaRPr>
          </a:p>
          <a:p>
            <a:pPr algn="justLow" rtl="1"/>
            <a:endParaRPr lang="ar-EG" sz="1600" b="1" u="sng" dirty="0">
              <a:solidFill>
                <a:schemeClr val="tx1"/>
              </a:solidFill>
              <a:cs typeface="Alexandria" pitchFamily="2" charset="-78"/>
            </a:endParaRPr>
          </a:p>
          <a:p>
            <a:pPr algn="justLow" rtl="1"/>
            <a:endParaRPr lang="ar-EG" sz="1600" b="1" u="sng" dirty="0">
              <a:solidFill>
                <a:schemeClr val="tx1"/>
              </a:solidFill>
              <a:cs typeface="Alexandria" pitchFamily="2" charset="-78"/>
            </a:endParaRPr>
          </a:p>
          <a:p>
            <a:pPr algn="justLow" rtl="1"/>
            <a:endParaRPr lang="ar-EG" sz="1600" b="1" u="sng" dirty="0">
              <a:solidFill>
                <a:schemeClr val="tx1"/>
              </a:solidFill>
              <a:cs typeface="Alexandria" pitchFamily="2" charset="-78"/>
            </a:endParaRPr>
          </a:p>
          <a:p>
            <a:pPr algn="justLow" rtl="1"/>
            <a:r>
              <a:rPr lang="ar-EG" sz="1600" b="1" u="sng" dirty="0">
                <a:solidFill>
                  <a:srgbClr val="00AEEF"/>
                </a:solidFill>
                <a:cs typeface="Alexandria" pitchFamily="2" charset="-78"/>
              </a:rPr>
              <a:t>1-القانون الدولي الانساني و القانون الدولي لحقوق الإنسان:</a:t>
            </a:r>
            <a:endParaRPr lang="en-US" sz="1600" u="sng" dirty="0">
              <a:solidFill>
                <a:srgbClr val="00AEEF"/>
              </a:solidFill>
            </a:endParaRPr>
          </a:p>
          <a:p>
            <a:pPr algn="justLow" rtl="1">
              <a:lnSpc>
                <a:spcPct val="150000"/>
              </a:lnSpc>
            </a:pPr>
            <a:r>
              <a:rPr lang="ar-EG" sz="1600" dirty="0">
                <a:solidFill>
                  <a:schemeClr val="tx1"/>
                </a:solidFill>
                <a:cs typeface="Alexandria" pitchFamily="2" charset="-78"/>
              </a:rPr>
              <a:t>يعد كل من القانون الدولي الانساني و القانون الدولي لحقوق الإنسان </a:t>
            </a:r>
            <a:r>
              <a:rPr lang="ar-EG" sz="1600" b="1" dirty="0">
                <a:solidFill>
                  <a:schemeClr val="tx1"/>
                </a:solidFill>
                <a:cs typeface="Alexandria" pitchFamily="2" charset="-78"/>
              </a:rPr>
              <a:t>فرعاً من فروع القانون الدولي العام .</a:t>
            </a:r>
          </a:p>
          <a:p>
            <a:pPr algn="justLow" rtl="1">
              <a:lnSpc>
                <a:spcPct val="150000"/>
              </a:lnSpc>
            </a:pPr>
            <a:r>
              <a:rPr lang="ar-EG" sz="1600" b="1" dirty="0">
                <a:solidFill>
                  <a:schemeClr val="tx1"/>
                </a:solidFill>
                <a:cs typeface="Alexandria" pitchFamily="2" charset="-78"/>
              </a:rPr>
              <a:t>فأما </a:t>
            </a:r>
            <a:r>
              <a:rPr lang="ar-EG" sz="1600" b="1" dirty="0">
                <a:solidFill>
                  <a:srgbClr val="00AEEF"/>
                </a:solidFill>
                <a:cs typeface="Alexandria" pitchFamily="2" charset="-78"/>
              </a:rPr>
              <a:t>القانون الدولي لحقوق الإنسان </a:t>
            </a:r>
            <a:r>
              <a:rPr lang="ar-EG" sz="1600" dirty="0">
                <a:solidFill>
                  <a:schemeClr val="tx1"/>
                </a:solidFill>
                <a:cs typeface="Alexandria" pitchFamily="2" charset="-78"/>
              </a:rPr>
              <a:t>فهو منظومة من القواعد الدولية المصممة لحماية وتعزيز حقوق الإنسان للجميع. وهذه الحقوق، الطبيعية لدي بني البشر كافة، بصرف</a:t>
            </a:r>
            <a:r>
              <a:rPr lang="en-US" sz="1600" dirty="0">
                <a:solidFill>
                  <a:schemeClr val="tx1"/>
                </a:solidFill>
              </a:rPr>
              <a:t> </a:t>
            </a:r>
            <a:r>
              <a:rPr lang="ar-EG" sz="1600" dirty="0">
                <a:solidFill>
                  <a:schemeClr val="tx1"/>
                </a:solidFill>
                <a:cs typeface="Alexandria" pitchFamily="2" charset="-78"/>
              </a:rPr>
              <a:t>النظر عن جنسيتهم أو مكان إقامتهم، أو نوع جنسهم، أو أصلهم القومي أو العرقي،أو لونهم، أو ديانتهم، أو لغتهم، أو أي مكانة أخرى، حقوق مترابطة ومتداخلة وغيرقابلة للتجزئة. وغالباً ما ينص عليها ويكفلها القانون، الذي يكون في شكل معاهدات</a:t>
            </a:r>
            <a:r>
              <a:rPr lang="en-US" sz="1600" dirty="0">
                <a:solidFill>
                  <a:schemeClr val="tx1"/>
                </a:solidFill>
              </a:rPr>
              <a:t> </a:t>
            </a:r>
            <a:r>
              <a:rPr lang="ar-EG" sz="1600" dirty="0">
                <a:solidFill>
                  <a:schemeClr val="tx1"/>
                </a:solidFill>
                <a:cs typeface="Alexandria" pitchFamily="2" charset="-78"/>
              </a:rPr>
              <a:t>،والقانون الدولي العرفي، والمبادئ العامة والقانون غير الملزم. وتنطوي حقوق الإنسان على حقوق والتزامات. ويحدد القانون الدولي لحقوق الإنسان التزامات الدول بالتصرف بطرق معينة أو بالإحجام عن اتخاذ إجراءات معينة، وذلك من أجل تعزيز وحماية حقوق الإنسان والحريات الأساسية للأفراد أو الجماعات.</a:t>
            </a:r>
            <a:r>
              <a:rPr lang="ar-EG" sz="1600" b="1" dirty="0">
                <a:solidFill>
                  <a:schemeClr val="tx1"/>
                </a:solidFill>
                <a:cs typeface="Alexandria" pitchFamily="2" charset="-78"/>
              </a:rPr>
              <a:t> </a:t>
            </a: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en-US" sz="1600" dirty="0">
              <a:solidFill>
                <a:schemeClr val="tx1"/>
              </a:solidFill>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en-US" sz="1600" dirty="0">
              <a:solidFill>
                <a:schemeClr val="tx1"/>
              </a:solidFill>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8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r>
              <a:rPr lang="ar-EG" sz="1600" b="1" dirty="0">
                <a:solidFill>
                  <a:schemeClr val="tx1"/>
                </a:solidFill>
                <a:latin typeface="Alexandria" pitchFamily="2" charset="-78"/>
                <a:cs typeface="Alexandria" pitchFamily="2" charset="-78"/>
              </a:rPr>
              <a:t> </a:t>
            </a:r>
            <a:endParaRPr lang="en-US" sz="1600" b="1" dirty="0">
              <a:solidFill>
                <a:schemeClr val="tx1"/>
              </a:solidFill>
              <a:latin typeface="Alexandria" pitchFamily="2" charset="-78"/>
            </a:endParaRPr>
          </a:p>
          <a:p>
            <a:pPr algn="justLow" rtl="1"/>
            <a:endParaRPr lang="ar-EG" sz="1600"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08</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7" name="TextBox 6">
            <a:extLst>
              <a:ext uri="{FF2B5EF4-FFF2-40B4-BE49-F238E27FC236}">
                <a16:creationId xmlns:a16="http://schemas.microsoft.com/office/drawing/2014/main" id="{C491BDE6-6DB2-470C-6306-85A4DAAC4D66}"/>
              </a:ext>
            </a:extLst>
          </p:cNvPr>
          <p:cNvSpPr txBox="1"/>
          <p:nvPr/>
        </p:nvSpPr>
        <p:spPr>
          <a:xfrm>
            <a:off x="3358042" y="546619"/>
            <a:ext cx="6026561" cy="707886"/>
          </a:xfrm>
          <a:prstGeom prst="rect">
            <a:avLst/>
          </a:prstGeom>
          <a:noFill/>
        </p:spPr>
        <p:txBody>
          <a:bodyPr wrap="square" rtlCol="0">
            <a:spAutoFit/>
          </a:bodyPr>
          <a:lstStyle/>
          <a:p>
            <a:pPr lvl="0" algn="ctr" rtl="1"/>
            <a:r>
              <a:rPr lang="ar-EG" sz="2000" b="1" dirty="0">
                <a:solidFill>
                  <a:srgbClr val="00AEEF"/>
                </a:solidFill>
                <a:cs typeface="Alexandria" pitchFamily="2" charset="-78"/>
              </a:rPr>
              <a:t>ثانياً: القوانين الحاكمة </a:t>
            </a:r>
          </a:p>
          <a:p>
            <a:pPr lvl="0" algn="ctr" rtl="1"/>
            <a:r>
              <a:rPr lang="ar-EG" sz="2000" b="1" dirty="0">
                <a:solidFill>
                  <a:srgbClr val="00AEEF"/>
                </a:solidFill>
                <a:cs typeface="Alexandria" pitchFamily="2" charset="-78"/>
              </a:rPr>
              <a:t>للنزاعات الدولية</a:t>
            </a:r>
          </a:p>
        </p:txBody>
      </p:sp>
      <p:pic>
        <p:nvPicPr>
          <p:cNvPr id="4" name="Picture 3">
            <a:extLst>
              <a:ext uri="{FF2B5EF4-FFF2-40B4-BE49-F238E27FC236}">
                <a16:creationId xmlns:a16="http://schemas.microsoft.com/office/drawing/2014/main" id="{6928CAE4-EC0A-12C5-C730-73BB5EB028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2933" y="1656592"/>
            <a:ext cx="2776235" cy="4003928"/>
          </a:xfrm>
          <a:prstGeom prst="rect">
            <a:avLst/>
          </a:prstGeom>
        </p:spPr>
      </p:pic>
    </p:spTree>
    <p:extLst>
      <p:ext uri="{BB962C8B-B14F-4D97-AF65-F5344CB8AC3E}">
        <p14:creationId xmlns:p14="http://schemas.microsoft.com/office/powerpoint/2010/main" val="25433131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A88046-9E4B-6EC2-360E-DFDA806778B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672EF9F-8C29-4CE6-9799-749028B1BA4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35337A9E-CC63-E488-234A-C0E1EF6A2A7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F4EF3134-E4A6-5369-F29E-29F35BC049FF}"/>
              </a:ext>
            </a:extLst>
          </p:cNvPr>
          <p:cNvSpPr/>
          <p:nvPr/>
        </p:nvSpPr>
        <p:spPr>
          <a:xfrm>
            <a:off x="3736258" y="891293"/>
            <a:ext cx="7905135" cy="52671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u="sng" dirty="0">
              <a:solidFill>
                <a:schemeClr val="tx1"/>
              </a:solidFill>
              <a:latin typeface="Alexandria" pitchFamily="2" charset="-78"/>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يعد الفقيه </a:t>
            </a:r>
            <a:r>
              <a:rPr lang="en-US" sz="1600" dirty="0">
                <a:solidFill>
                  <a:srgbClr val="00AEEF"/>
                </a:solidFill>
                <a:latin typeface="Alexandria" pitchFamily="2" charset="-78"/>
                <a:cs typeface="Alexandria" pitchFamily="2" charset="-78"/>
              </a:rPr>
              <a:t>Max Huber </a:t>
            </a:r>
            <a:r>
              <a:rPr lang="ar-EG" sz="1600" dirty="0">
                <a:solidFill>
                  <a:srgbClr val="00AEEF"/>
                </a:solidFill>
                <a:cs typeface="Alexandria" pitchFamily="2" charset="-78"/>
              </a:rPr>
              <a:t> </a:t>
            </a:r>
            <a:r>
              <a:rPr lang="ar-EG" sz="1600" dirty="0">
                <a:solidFill>
                  <a:schemeClr val="tx1"/>
                </a:solidFill>
                <a:cs typeface="Alexandria" pitchFamily="2" charset="-78"/>
              </a:rPr>
              <a:t>رئيس اللجنة الدولية للصليب الأحمر الأسبق أول من تبنى مصطلح القانون الدولي الإنساني </a:t>
            </a:r>
            <a:r>
              <a:rPr lang="en-US" sz="1600" dirty="0">
                <a:solidFill>
                  <a:srgbClr val="00AEEF"/>
                </a:solidFill>
                <a:latin typeface="Alexandria" pitchFamily="2" charset="-78"/>
                <a:cs typeface="Alexandria" pitchFamily="2" charset="-78"/>
              </a:rPr>
              <a:t>International Humanitarian law </a:t>
            </a:r>
            <a:r>
              <a:rPr lang="ar-EG" sz="1600" dirty="0">
                <a:solidFill>
                  <a:srgbClr val="00AEEF"/>
                </a:solidFill>
                <a:latin typeface="Alexandria" pitchFamily="2" charset="-78"/>
                <a:cs typeface="Alexandria" pitchFamily="2" charset="-78"/>
              </a:rPr>
              <a:t> </a:t>
            </a:r>
            <a:r>
              <a:rPr lang="ar-EG" sz="1600" dirty="0">
                <a:solidFill>
                  <a:schemeClr val="tx1"/>
                </a:solidFill>
                <a:cs typeface="Alexandria" pitchFamily="2" charset="-78"/>
              </a:rPr>
              <a:t>بصورة رسمية . و قد كان ذلك أثناء المؤتمر الدبلوماسي المنعقد بجنيف خلال أعوام 1974 – 1977 المتعلق بتأكيد و تطوير القانون الدولي الانساني المطبق في النزاعات المسلحة .</a:t>
            </a:r>
          </a:p>
          <a:p>
            <a:pPr algn="justLow" rtl="1">
              <a:lnSpc>
                <a:spcPct val="150000"/>
              </a:lnSpc>
            </a:pPr>
            <a:r>
              <a:rPr lang="ar-EG" sz="1600" b="1" dirty="0">
                <a:solidFill>
                  <a:srgbClr val="00AEEF"/>
                </a:solidFill>
                <a:cs typeface="Alexandria" pitchFamily="2" charset="-78"/>
              </a:rPr>
              <a:t>والقانون الدولي الإنساني </a:t>
            </a:r>
            <a:r>
              <a:rPr lang="ar-EG" sz="1600" dirty="0">
                <a:solidFill>
                  <a:schemeClr val="tx1"/>
                </a:solidFill>
                <a:cs typeface="Alexandria" pitchFamily="2" charset="-78"/>
              </a:rPr>
              <a:t>هو مجموعة من القواعد تهدف، لأسباب إنسانية، إلى الحد من آثار النزاع المسلح. فهو يحمي الأشخاص الذين لم يعودوا يشاركون في الأعمال القتالية، كما يحدد وسائل الحرب وطرائقها. لذلك فإن مجاله مقصور من ناحية الاختصاص الموضوعي على حالات النزاع المسلح. والقانون الإنساني الدولي هو جزء من قانون الحرب (القانون المتعلق بالكيفية التي يمكن لها استخدام القوة)، الذي يجب التمييز بينه وبين القانون بشأن مشروعية استخدام القوة. </a:t>
            </a:r>
          </a:p>
          <a:p>
            <a:pPr algn="justLow" rtl="1">
              <a:lnSpc>
                <a:spcPct val="150000"/>
              </a:lnSpc>
            </a:pPr>
            <a:r>
              <a:rPr lang="ar-EG" sz="1600" dirty="0">
                <a:solidFill>
                  <a:schemeClr val="tx1"/>
                </a:solidFill>
                <a:cs typeface="Alexandria" pitchFamily="2" charset="-78"/>
              </a:rPr>
              <a:t>وقد عرفه جانب من الفقه الغربي « الأستاذ ستانيسلاف أ . نليك بأنه « مجموعة قواعد القانون الدولي التي تستهدف حالات النزاع المسلح حماية الأشخاص الذين يعانون ويلات هذا النزاع ، و في إطار أوسع حماية الأعيان التي ليست لها علاقة مباشرة بالعمليات العدائية «.</a:t>
            </a:r>
          </a:p>
          <a:p>
            <a:pPr algn="justLow" rtl="1">
              <a:lnSpc>
                <a:spcPct val="150000"/>
              </a:lnSpc>
            </a:pPr>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en-US" sz="1600" dirty="0">
              <a:solidFill>
                <a:schemeClr val="tx1"/>
              </a:solidFill>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8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r>
              <a:rPr lang="ar-EG" sz="1600" b="1" dirty="0">
                <a:solidFill>
                  <a:schemeClr val="tx1"/>
                </a:solidFill>
                <a:latin typeface="Alexandria" pitchFamily="2" charset="-78"/>
                <a:cs typeface="Alexandria" pitchFamily="2" charset="-78"/>
              </a:rPr>
              <a:t> </a:t>
            </a:r>
            <a:endParaRPr lang="en-US" sz="1600" b="1" dirty="0">
              <a:solidFill>
                <a:schemeClr val="tx1"/>
              </a:solidFill>
              <a:latin typeface="Alexandria" pitchFamily="2" charset="-78"/>
            </a:endParaRPr>
          </a:p>
          <a:p>
            <a:pPr algn="justLow" rtl="1"/>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A7AA0AC8-02F1-40FA-AE70-58EFA9DE38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E4BEE31B-AA2D-1F1E-87B6-D0B3ADA5EE3A}"/>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7E548233-7992-F451-2A66-EA7BC5768BF2}"/>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08</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C5278C38-D1C5-E0D9-0207-69DDD52309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2933" y="1491651"/>
            <a:ext cx="2776235" cy="4168869"/>
          </a:xfrm>
          <a:prstGeom prst="rect">
            <a:avLst/>
          </a:prstGeom>
        </p:spPr>
      </p:pic>
    </p:spTree>
    <p:extLst>
      <p:ext uri="{BB962C8B-B14F-4D97-AF65-F5344CB8AC3E}">
        <p14:creationId xmlns:p14="http://schemas.microsoft.com/office/powerpoint/2010/main" val="36294683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44506" y="121954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1278194" y="1491651"/>
            <a:ext cx="10233059" cy="50517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341841" y="37417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08</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Content Placeholder 7"/>
          <p:cNvSpPr>
            <a:spLocks noGrp="1"/>
          </p:cNvSpPr>
          <p:nvPr>
            <p:ph idx="1"/>
          </p:nvPr>
        </p:nvSpPr>
        <p:spPr>
          <a:xfrm>
            <a:off x="1474025" y="1479335"/>
            <a:ext cx="10037228" cy="5264278"/>
          </a:xfrm>
        </p:spPr>
        <p:txBody>
          <a:bodyPr>
            <a:noAutofit/>
          </a:bodyPr>
          <a:lstStyle/>
          <a:p>
            <a:pPr algn="r" rtl="1"/>
            <a:endParaRPr lang="ar-EG" sz="1600" b="1" u="sng" dirty="0">
              <a:solidFill>
                <a:srgbClr val="00AEEF"/>
              </a:solidFill>
              <a:cs typeface="Alexandria" pitchFamily="2" charset="-78"/>
            </a:endParaRPr>
          </a:p>
          <a:p>
            <a:pPr algn="justLow" rtl="1">
              <a:lnSpc>
                <a:spcPct val="150000"/>
              </a:lnSpc>
            </a:pPr>
            <a:r>
              <a:rPr lang="ar-EG" sz="1400" dirty="0">
                <a:solidFill>
                  <a:schemeClr val="tx1"/>
                </a:solidFill>
                <a:cs typeface="Alexandria" pitchFamily="2" charset="-78"/>
              </a:rPr>
              <a:t>وقد عرفه الدكتور محمود شريف بسيوني – في جانب الفقه العربي - بأنه « مجموعة الأعراف التي توفر الحماية لفئات معينة من الأفراد و الممتلكات تحرم أي هجمات قد يتعرضون لها أثناء الصراعات المسلحة ، سواء كانت هذه الصراعات ذات صفة دولية أو صفة غير دولية ، و هذه الأعراف مستمدة من القانون الدولي الاتفاقي أو القانون الدولي العرفي « .</a:t>
            </a:r>
            <a:endParaRPr lang="ar-EG" sz="1400" b="1" dirty="0">
              <a:cs typeface="Alexandria" pitchFamily="2" charset="-78"/>
            </a:endParaRPr>
          </a:p>
          <a:p>
            <a:pPr algn="justLow" rtl="1">
              <a:lnSpc>
                <a:spcPct val="150000"/>
              </a:lnSpc>
            </a:pPr>
            <a:r>
              <a:rPr lang="ar-EG" sz="1400" dirty="0">
                <a:cs typeface="Alexandria" pitchFamily="2" charset="-78"/>
              </a:rPr>
              <a:t>واستخدام القوة محظور بموجب ميثاق الأمم المتحدة. ومع ذلك، يتعين على جميع الأطراف في جميع النزاعات المسلحة أن تطبق بالتساوي القانون الإنساني الدولي بصرف النظر عما إذا كان لديها ما يبرر موقفها. وتميز أيضاً هذه المساواة بين المتحاربين بشكل حاسم بين النزاع المسلح، الذي ينطبق عليه القانون الإنساني الدولي، والجريمة التي لا ينطبق عليها سوى القانون الجنائي وقواعد قانون حقوق الإنسان بشأن إنفاذ القانون.</a:t>
            </a:r>
          </a:p>
          <a:p>
            <a:pPr algn="justLow" rtl="1">
              <a:lnSpc>
                <a:spcPct val="150000"/>
              </a:lnSpc>
            </a:pPr>
            <a:r>
              <a:rPr lang="ar-EG" sz="1400" dirty="0">
                <a:cs typeface="Alexandria" pitchFamily="2" charset="-78"/>
              </a:rPr>
              <a:t>وقد كان الرأي السائد على مدى فترة من السنوات أن الفرق بين القانون الدولي لحقوق الإنسان والقانون الإنساني الدولي هو أن الأول ينطبق في أوقات السلم والثاني ينطبق في حالات التراع المسلح. بيد أن القانون الدولي الحديث يقر بأن هذا التمييز ليس دقيقاً. وبالفعل، فمن المسلم به على نطاق واسع اليوم على صعيد المجتمع الدولي هو أنه نظراً لأن التزامات حقوق الإنسان تستمد من الاعتراف بالحقوق الأصلية للبشر كافة وبأن هذه الحقوق يمكن أن تتأثر في أوقات السلم وكذلك في أوقات الحرب،فإن تطبيق القانون الدولي لحقوق الإنسان يستمر في حالات النزاع المسلح. </a:t>
            </a: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r>
              <a:rPr lang="ar-EG" sz="1600" b="1" dirty="0">
                <a:cs typeface="Alexandria" pitchFamily="2" charset="-78"/>
              </a:rPr>
              <a:t> </a:t>
            </a:r>
            <a:endParaRPr lang="en-US" sz="1600" b="1" dirty="0"/>
          </a:p>
          <a:p>
            <a:pPr algn="justLow" rtl="1"/>
            <a:endParaRPr lang="ar-EG" sz="1600" dirty="0">
              <a:cs typeface="Alexandria" pitchFamily="2" charset="-78"/>
            </a:endParaRPr>
          </a:p>
          <a:p>
            <a:pPr algn="r" rtl="1"/>
            <a:endParaRPr lang="ar-EG" sz="1600" dirty="0">
              <a:cs typeface="Alexandria" pitchFamily="2" charset="-78"/>
            </a:endParaRPr>
          </a:p>
          <a:p>
            <a:pPr algn="r" rtl="1"/>
            <a:endParaRPr lang="en-US" sz="1600" i="1" dirty="0"/>
          </a:p>
          <a:p>
            <a:pPr algn="r" rtl="1"/>
            <a:endParaRPr lang="ar-EG" sz="1600" dirty="0">
              <a:cs typeface="Alexandria" pitchFamily="2" charset="-78"/>
            </a:endParaRPr>
          </a:p>
        </p:txBody>
      </p:sp>
    </p:spTree>
    <p:extLst>
      <p:ext uri="{BB962C8B-B14F-4D97-AF65-F5344CB8AC3E}">
        <p14:creationId xmlns:p14="http://schemas.microsoft.com/office/powerpoint/2010/main" val="23414402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3EB1AF-63EB-F9B2-4553-7372F40DC1F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4931BCF-BCD9-6B49-FE08-431094921AB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DE09E9AE-2860-AEC1-0A77-08FBDD6B7A22}"/>
              </a:ext>
            </a:extLst>
          </p:cNvPr>
          <p:cNvSpPr/>
          <p:nvPr/>
        </p:nvSpPr>
        <p:spPr>
          <a:xfrm>
            <a:off x="8644506" y="121954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9A9E8BF5-CE9B-A303-AF27-E27C1D69F07F}"/>
              </a:ext>
            </a:extLst>
          </p:cNvPr>
          <p:cNvSpPr/>
          <p:nvPr/>
        </p:nvSpPr>
        <p:spPr>
          <a:xfrm>
            <a:off x="924232" y="1382466"/>
            <a:ext cx="10587021" cy="52609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a:extLst>
              <a:ext uri="{FF2B5EF4-FFF2-40B4-BE49-F238E27FC236}">
                <a16:creationId xmlns:a16="http://schemas.microsoft.com/office/drawing/2014/main" id="{32E65C95-5B7C-6367-24D0-F2B146EFCD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039538CD-A12A-8FDB-F27D-24848D540787}"/>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D9110F7E-7346-B31E-9F5B-A1AA34688B4F}"/>
              </a:ext>
            </a:extLst>
          </p:cNvPr>
          <p:cNvSpPr/>
          <p:nvPr/>
        </p:nvSpPr>
        <p:spPr>
          <a:xfrm>
            <a:off x="2341841" y="37417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08</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72E6DA40-EAE0-BAB2-EC63-6E67DFD6C8AB}"/>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Content Placeholder 7">
            <a:extLst>
              <a:ext uri="{FF2B5EF4-FFF2-40B4-BE49-F238E27FC236}">
                <a16:creationId xmlns:a16="http://schemas.microsoft.com/office/drawing/2014/main" id="{34BC1865-BB61-2C78-02ED-60FCA19821F4}"/>
              </a:ext>
            </a:extLst>
          </p:cNvPr>
          <p:cNvSpPr>
            <a:spLocks noGrp="1"/>
          </p:cNvSpPr>
          <p:nvPr>
            <p:ph idx="1"/>
          </p:nvPr>
        </p:nvSpPr>
        <p:spPr>
          <a:xfrm>
            <a:off x="1327355" y="1382466"/>
            <a:ext cx="10026445" cy="5260912"/>
          </a:xfrm>
        </p:spPr>
        <p:txBody>
          <a:bodyPr>
            <a:noAutofit/>
          </a:bodyPr>
          <a:lstStyle/>
          <a:p>
            <a:pPr marL="0" indent="0" algn="justLow" rtl="1">
              <a:lnSpc>
                <a:spcPct val="150000"/>
              </a:lnSpc>
              <a:buNone/>
            </a:pPr>
            <a:r>
              <a:rPr lang="ar-EG" sz="1400" b="1" u="sng" dirty="0">
                <a:solidFill>
                  <a:srgbClr val="00AEEF"/>
                </a:solidFill>
                <a:cs typeface="Alexandria" pitchFamily="2" charset="-78"/>
              </a:rPr>
              <a:t>-    </a:t>
            </a:r>
            <a:r>
              <a:rPr lang="ar-EG" sz="1400" dirty="0">
                <a:cs typeface="Alexandria" pitchFamily="2" charset="-78"/>
              </a:rPr>
              <a:t>وعلاوة على ذلك، ليس هناك في معاهدات حقوق الإنسان ما يشير إلى أنها لا تطبق في حالات التزاع المسلح. ونتيجة لذلك، تعتبر مجموعتا القوانين – القانون الدولي لحقوق الإنسان والقانون الإنساني الدولي – مصدرين متكاملين للالتزامات في حالات النزاع المسلح. وعلى سبيل المثال، أشارت اللجنة المعنية بحقوق الإنسان، في تعليقيها العامين رقم ۲۹(۲۰۰۱) ورقم31 (٢٠٠٤) إلى أن العهد الدولي الخاص بالحقوق المدنية والسياسية ينطبق أيضاً في حالات التراع المسلح التي تنطبق فيها قواعد القانون الإنساني الدولي ). </a:t>
            </a:r>
          </a:p>
          <a:p>
            <a:pPr algn="justLow" rtl="1">
              <a:lnSpc>
                <a:spcPct val="150000"/>
              </a:lnSpc>
            </a:pPr>
            <a:r>
              <a:rPr lang="ar-EG" sz="1400" dirty="0">
                <a:cs typeface="Alexandria" pitchFamily="2" charset="-78"/>
              </a:rPr>
              <a:t>وسلم كذلك مجلس حقوق الإنسان في قراره ٩/٩ بأن قانون حقوق الإنسان والقانون الإنساني الدولي </a:t>
            </a:r>
            <a:r>
              <a:rPr lang="ar-EG" sz="1400" b="1" dirty="0">
                <a:cs typeface="Alexandria" pitchFamily="2" charset="-78"/>
              </a:rPr>
              <a:t>متكاملان ويعزز أحدهما الآخر</a:t>
            </a:r>
            <a:r>
              <a:rPr lang="ar-EG" sz="1400" dirty="0">
                <a:cs typeface="Alexandria" pitchFamily="2" charset="-78"/>
              </a:rPr>
              <a:t>. واعتبر المجلس أن جميع حقوق الإنسان تتطلب حماية متساوية ، وأن الحماية المقدمة بموجب قانون حقوق الإنسان تستمر أثناء حالات الصراع المسلح ، مع مراعاة الأوقات التي ينطبق فيها القانون الإنساني الدولي بوصفه قانوناً خاصاً ، وكرر التأكيد أنها تخاذ تدابير فعالة لضمان ورصد تنفيذ معايير حقوق الإنسان في ما يتعلق بالسكان المدنيين في حالات الصراع المسلح، بمن فيهم السكان الواقعون تحت الاحتلال الأجنبي، وأنه ينبغي توفير حماية فعالة ضد انتهاك حقوق الإنسان لهؤلاء السكان ، وفقاً للقانون الدولي لحقوق الإنسان والقانون الإنساني الدولي المنطبق.</a:t>
            </a:r>
          </a:p>
          <a:p>
            <a:pPr algn="justLow" rtl="1">
              <a:lnSpc>
                <a:spcPct val="150000"/>
              </a:lnSpc>
            </a:pPr>
            <a:r>
              <a:rPr lang="ar-EG" sz="1400" dirty="0">
                <a:cs typeface="Alexandria" pitchFamily="2" charset="-78"/>
              </a:rPr>
              <a:t> وخلال السنوات القليلة الماضية، أثار تطبيق قواعد القانون الدولي لحقوق الإنسان والقانون الإنساني الدولي على حالات النزاع المسلح سلسلة من الأسئلة تتعلق بتنفيذ تدابيرحمائية محددة تكفلها كلتا مجموعتي القوانين. فقد أدى تطبيقهما بصورة متزامنة إلى لبس بشأن التزامات الأطراف في النزاع ، و نطاق تلك الالتزامات ، و المعايير التي يتعين تطبيقها  و المستفيدين من تلك التدابير الحمائية .</a:t>
            </a:r>
          </a:p>
          <a:p>
            <a:pPr marL="0" indent="0" algn="justLow" rtl="1">
              <a:lnSpc>
                <a:spcPct val="150000"/>
              </a:lnSpc>
              <a:buNone/>
            </a:pPr>
            <a:endParaRPr lang="ar-EG" sz="1600" dirty="0">
              <a:cs typeface="Alexandria" pitchFamily="2" charset="-78"/>
            </a:endParaRPr>
          </a:p>
          <a:p>
            <a:pPr algn="justLow" rtl="1">
              <a:lnSpc>
                <a:spcPct val="150000"/>
              </a:lnSpc>
            </a:pPr>
            <a:endParaRPr lang="ar-EG" sz="1600" dirty="0">
              <a:cs typeface="Alexandria" pitchFamily="2" charset="-78"/>
            </a:endParaRPr>
          </a:p>
          <a:p>
            <a:pPr algn="justLow" rtl="1">
              <a:lnSpc>
                <a:spcPct val="150000"/>
              </a:lnSpc>
            </a:pPr>
            <a:endParaRPr lang="ar-EG" sz="1600" dirty="0">
              <a:cs typeface="Alexandria" pitchFamily="2" charset="-78"/>
            </a:endParaRPr>
          </a:p>
          <a:p>
            <a:pPr algn="justLow" rtl="1">
              <a:lnSpc>
                <a:spcPct val="150000"/>
              </a:lnSpc>
            </a:pPr>
            <a:endParaRPr lang="ar-EG" sz="1600" dirty="0">
              <a:cs typeface="Alexandria" pitchFamily="2" charset="-78"/>
            </a:endParaRPr>
          </a:p>
          <a:p>
            <a:pPr algn="justLow" rtl="1">
              <a:lnSpc>
                <a:spcPct val="150000"/>
              </a:lnSpc>
            </a:pPr>
            <a:endParaRPr lang="ar-EG" sz="1600" dirty="0">
              <a:cs typeface="Alexandria" pitchFamily="2" charset="-78"/>
            </a:endParaRPr>
          </a:p>
          <a:p>
            <a:pPr algn="justLow"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r>
              <a:rPr lang="ar-EG" sz="1600" b="1" dirty="0">
                <a:cs typeface="Alexandria" pitchFamily="2" charset="-78"/>
              </a:rPr>
              <a:t> </a:t>
            </a:r>
            <a:endParaRPr lang="en-US" sz="1600" b="1" dirty="0"/>
          </a:p>
          <a:p>
            <a:pPr algn="justLow" rtl="1"/>
            <a:endParaRPr lang="ar-EG" sz="1600" dirty="0">
              <a:cs typeface="Alexandria" pitchFamily="2" charset="-78"/>
            </a:endParaRPr>
          </a:p>
          <a:p>
            <a:pPr algn="r" rtl="1"/>
            <a:endParaRPr lang="ar-EG" sz="1600" dirty="0">
              <a:cs typeface="Alexandria" pitchFamily="2" charset="-78"/>
            </a:endParaRPr>
          </a:p>
          <a:p>
            <a:pPr algn="r" rtl="1"/>
            <a:endParaRPr lang="en-US" sz="1600" i="1" dirty="0"/>
          </a:p>
          <a:p>
            <a:pPr algn="r" rtl="1"/>
            <a:endParaRPr lang="ar-EG" sz="1600" dirty="0">
              <a:cs typeface="Alexandria" pitchFamily="2" charset="-78"/>
            </a:endParaRPr>
          </a:p>
        </p:txBody>
      </p:sp>
    </p:spTree>
    <p:extLst>
      <p:ext uri="{BB962C8B-B14F-4D97-AF65-F5344CB8AC3E}">
        <p14:creationId xmlns:p14="http://schemas.microsoft.com/office/powerpoint/2010/main" val="17097759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96789" y="128557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72902" y="1224471"/>
            <a:ext cx="11115961" cy="53567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08</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Content Placeholder 7"/>
          <p:cNvSpPr>
            <a:spLocks noGrp="1"/>
          </p:cNvSpPr>
          <p:nvPr>
            <p:ph idx="1"/>
          </p:nvPr>
        </p:nvSpPr>
        <p:spPr>
          <a:xfrm>
            <a:off x="3913239" y="797901"/>
            <a:ext cx="7875625" cy="6060100"/>
          </a:xfrm>
        </p:spPr>
        <p:txBody>
          <a:bodyPr>
            <a:normAutofit fontScale="25000" lnSpcReduction="20000"/>
          </a:bodyPr>
          <a:lstStyle/>
          <a:p>
            <a:pPr marL="0" indent="0" algn="justLow" rtl="1">
              <a:lnSpc>
                <a:spcPct val="170000"/>
              </a:lnSpc>
              <a:buNone/>
            </a:pPr>
            <a:endParaRPr lang="ar-EG" sz="6400" b="1" dirty="0">
              <a:solidFill>
                <a:srgbClr val="C00000"/>
              </a:solidFill>
              <a:cs typeface="Alexandria" pitchFamily="2" charset="-78"/>
            </a:endParaRPr>
          </a:p>
          <a:p>
            <a:pPr algn="justLow" rtl="1">
              <a:lnSpc>
                <a:spcPct val="170000"/>
              </a:lnSpc>
            </a:pPr>
            <a:r>
              <a:rPr lang="ar-EG" sz="6400" dirty="0">
                <a:cs typeface="Alexandria" pitchFamily="2" charset="-78"/>
              </a:rPr>
              <a:t>على الرغم من تباين الجذور التاريخية و الفقهية لكل من القانون الدولي لحقوق الإنسان و القانون الإنساني الدولي ، فإنهما يشتركان في هدف حماية جميع الأشخاص و يستندان إلى مبادئ احترام حياة الأشخاص و رفاههم و كرامتهم . ومن وجهة نظر قانونية ، يستمد كل من القانون الدولي لحقوق الإنسان و القانون الدولي الإنساني مصدرهما من سلسلة من المعاهدات الدولية التي عززها و كملها القانون الدولي العرفي .</a:t>
            </a:r>
          </a:p>
          <a:p>
            <a:pPr algn="justLow" rtl="1">
              <a:lnSpc>
                <a:spcPct val="170000"/>
              </a:lnSpc>
            </a:pPr>
            <a:r>
              <a:rPr lang="ar-EG" sz="6400" dirty="0">
                <a:cs typeface="Alexandria" pitchFamily="2" charset="-78"/>
              </a:rPr>
              <a:t>لكل قانون من القانونين المصادر الخاصة به حيث يوجد أعراف واتفاقيات خاصة بكل قانون منها ، فالقانون الدولي الإنساني تحكمه قوانين وأعراف الحرب المستقرة عبر القـرون وما تم تقنينه وابتداعه في اتفاقيات دولية مثل اتفاقيات لاهاي لعـام1899 ، 1907 واتفاقيات جنيف لعامي 1929 ، 1949 ، بينما استطاع القـانـون الـدولي لحقوق الإنسان العثور على مصادر خاصة به حيث تم إصدار العهود و المواثيق  و الاتفاقيـات التي تحمي الحقوق الأساسية للإنسان ، مثل الإعلان العالمي لحقوق الإنسان ، والعهدين الدوليين للحقوق المدنية والسياسية ، والحقوق الاقتصادية والاجتماعية والثقافية لعام 1966.</a:t>
            </a:r>
          </a:p>
          <a:p>
            <a:pPr algn="justLow" rtl="1">
              <a:lnSpc>
                <a:spcPct val="170000"/>
              </a:lnSpc>
            </a:pPr>
            <a:endParaRPr lang="ar-EG" sz="6400" dirty="0">
              <a:cs typeface="Alexandria" pitchFamily="2" charset="-78"/>
            </a:endParaRPr>
          </a:p>
          <a:p>
            <a:pPr algn="justLow" rtl="1">
              <a:lnSpc>
                <a:spcPct val="170000"/>
              </a:lnSpc>
            </a:pPr>
            <a:endParaRPr lang="ar-EG" sz="6400" dirty="0">
              <a:cs typeface="Alexandria" pitchFamily="2" charset="-78"/>
            </a:endParaRPr>
          </a:p>
          <a:p>
            <a:pPr algn="justLow" rtl="1"/>
            <a:endParaRPr lang="ar-EG" sz="7200" b="1" dirty="0">
              <a:solidFill>
                <a:srgbClr val="C00000"/>
              </a:solidFill>
              <a:cs typeface="Alexandria" pitchFamily="2" charset="-78"/>
            </a:endParaRPr>
          </a:p>
          <a:p>
            <a:pPr algn="justLow" rtl="1"/>
            <a:endParaRPr lang="ar-EG" sz="7200" b="1" dirty="0">
              <a:solidFill>
                <a:srgbClr val="C00000"/>
              </a:solidFill>
              <a:cs typeface="Alexandria" pitchFamily="2" charset="-78"/>
            </a:endParaRPr>
          </a:p>
          <a:p>
            <a:pPr algn="justLow" rtl="1"/>
            <a:endParaRPr lang="ar-EG" sz="7200" b="1" dirty="0">
              <a:solidFill>
                <a:srgbClr val="C00000"/>
              </a:solidFill>
              <a:cs typeface="Alexandria" pitchFamily="2" charset="-78"/>
            </a:endParaRPr>
          </a:p>
          <a:p>
            <a:pPr algn="justLow" rtl="1"/>
            <a:endParaRPr lang="ar-EG" sz="7200" b="1" dirty="0">
              <a:solidFill>
                <a:srgbClr val="C00000"/>
              </a:solidFill>
              <a:cs typeface="Alexandria" pitchFamily="2" charset="-78"/>
            </a:endParaRPr>
          </a:p>
          <a:p>
            <a:pPr algn="justLow" rtl="1"/>
            <a:endParaRPr lang="ar-EG" sz="7200" b="1" dirty="0">
              <a:solidFill>
                <a:srgbClr val="C00000"/>
              </a:solidFill>
              <a:cs typeface="Alexandria" pitchFamily="2" charset="-78"/>
            </a:endParaRPr>
          </a:p>
          <a:p>
            <a:pPr algn="justLow" rtl="1"/>
            <a:endParaRPr lang="ar-EG" sz="7200" b="1" dirty="0">
              <a:solidFill>
                <a:srgbClr val="C00000"/>
              </a:solidFill>
              <a:cs typeface="Alexandria" pitchFamily="2" charset="-78"/>
            </a:endParaRPr>
          </a:p>
          <a:p>
            <a:pPr algn="justLow" rtl="1"/>
            <a:endParaRPr lang="ar-EG" sz="7200" b="1" dirty="0">
              <a:solidFill>
                <a:srgbClr val="C00000"/>
              </a:solidFill>
              <a:cs typeface="Alexandria" pitchFamily="2" charset="-78"/>
            </a:endParaRPr>
          </a:p>
          <a:p>
            <a:pPr algn="justLow" rtl="1"/>
            <a:endParaRPr lang="ar-EG" sz="7200" b="1" dirty="0">
              <a:solidFill>
                <a:srgbClr val="C00000"/>
              </a:solidFill>
              <a:cs typeface="Alexandria" pitchFamily="2" charset="-78"/>
            </a:endParaRPr>
          </a:p>
          <a:p>
            <a:pPr algn="justLow" rtl="1">
              <a:lnSpc>
                <a:spcPct val="170000"/>
              </a:lnSpc>
            </a:pPr>
            <a:endParaRPr lang="ar-EG" sz="6400" dirty="0">
              <a:cs typeface="Alexandria" pitchFamily="2" charset="-78"/>
            </a:endParaRPr>
          </a:p>
          <a:p>
            <a:pPr algn="justLow" rtl="1"/>
            <a:endParaRPr lang="ar-EG" sz="6400" dirty="0">
              <a:cs typeface="Alexandria" pitchFamily="2" charset="-78"/>
            </a:endParaRPr>
          </a:p>
          <a:p>
            <a:pPr algn="justLow" rtl="1"/>
            <a:endParaRPr lang="ar-EG" sz="64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r>
              <a:rPr lang="ar-EG" sz="1600" b="1" dirty="0">
                <a:cs typeface="Alexandria" pitchFamily="2" charset="-78"/>
              </a:rPr>
              <a:t> </a:t>
            </a:r>
            <a:endParaRPr lang="en-US" sz="1600" b="1" dirty="0"/>
          </a:p>
          <a:p>
            <a:pPr algn="justLow" rtl="1"/>
            <a:endParaRPr lang="ar-EG" sz="1600" dirty="0">
              <a:cs typeface="Alexandria" pitchFamily="2" charset="-78"/>
            </a:endParaRPr>
          </a:p>
        </p:txBody>
      </p:sp>
      <p:sp>
        <p:nvSpPr>
          <p:cNvPr id="6" name="TextBox 5">
            <a:extLst>
              <a:ext uri="{FF2B5EF4-FFF2-40B4-BE49-F238E27FC236}">
                <a16:creationId xmlns:a16="http://schemas.microsoft.com/office/drawing/2014/main" id="{5A51F901-43AE-2FC9-0C4A-B3A636F3332E}"/>
              </a:ext>
            </a:extLst>
          </p:cNvPr>
          <p:cNvSpPr txBox="1"/>
          <p:nvPr/>
        </p:nvSpPr>
        <p:spPr>
          <a:xfrm>
            <a:off x="3830847" y="508742"/>
            <a:ext cx="5660739" cy="1015663"/>
          </a:xfrm>
          <a:prstGeom prst="rect">
            <a:avLst/>
          </a:prstGeom>
          <a:noFill/>
        </p:spPr>
        <p:txBody>
          <a:bodyPr wrap="square" rtlCol="0">
            <a:spAutoFit/>
          </a:bodyPr>
          <a:lstStyle/>
          <a:p>
            <a:pPr algn="ctr" rtl="1"/>
            <a:r>
              <a:rPr lang="ar-EG" sz="2000" b="1" u="sng" dirty="0">
                <a:solidFill>
                  <a:srgbClr val="00AEEF"/>
                </a:solidFill>
                <a:cs typeface="Alexandria" pitchFamily="2" charset="-78"/>
              </a:rPr>
              <a:t>2- مصادر القانون الدولي لحقوق الإنسان         و القانون الإنساني الدولي :</a:t>
            </a:r>
          </a:p>
          <a:p>
            <a:pPr lvl="0" algn="ctr" rtl="1"/>
            <a:endParaRPr lang="en-US" sz="2000" dirty="0">
              <a:solidFill>
                <a:srgbClr val="00AEEF"/>
              </a:solidFill>
            </a:endParaRPr>
          </a:p>
        </p:txBody>
      </p:sp>
      <p:pic>
        <p:nvPicPr>
          <p:cNvPr id="2" name="Picture 1">
            <a:extLst>
              <a:ext uri="{FF2B5EF4-FFF2-40B4-BE49-F238E27FC236}">
                <a16:creationId xmlns:a16="http://schemas.microsoft.com/office/drawing/2014/main" id="{222CC7C2-3229-0686-3049-163AB7CDDB2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85025" y="1604801"/>
            <a:ext cx="2933700" cy="4015309"/>
          </a:xfrm>
          <a:prstGeom prst="rect">
            <a:avLst/>
          </a:prstGeom>
        </p:spPr>
      </p:pic>
    </p:spTree>
    <p:extLst>
      <p:ext uri="{BB962C8B-B14F-4D97-AF65-F5344CB8AC3E}">
        <p14:creationId xmlns:p14="http://schemas.microsoft.com/office/powerpoint/2010/main" val="16171721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097771"/>
            <a:ext cx="11330823" cy="5445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53219" y="-362763"/>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08</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7" name="Diagram 6">
            <a:extLst>
              <a:ext uri="{FF2B5EF4-FFF2-40B4-BE49-F238E27FC236}">
                <a16:creationId xmlns:a16="http://schemas.microsoft.com/office/drawing/2014/main" id="{DC423DDD-AE3C-C17B-4ACD-A9D41A48CC32}"/>
              </a:ext>
            </a:extLst>
          </p:cNvPr>
          <p:cNvGraphicFramePr/>
          <p:nvPr>
            <p:extLst>
              <p:ext uri="{D42A27DB-BD31-4B8C-83A1-F6EECF244321}">
                <p14:modId xmlns:p14="http://schemas.microsoft.com/office/powerpoint/2010/main" val="418031800"/>
              </p:ext>
            </p:extLst>
          </p:nvPr>
        </p:nvGraphicFramePr>
        <p:xfrm>
          <a:off x="2626178" y="1931266"/>
          <a:ext cx="8204544" cy="348538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8" name="Content Placeholder 7"/>
          <p:cNvSpPr>
            <a:spLocks noGrp="1"/>
          </p:cNvSpPr>
          <p:nvPr>
            <p:ph idx="1"/>
          </p:nvPr>
        </p:nvSpPr>
        <p:spPr>
          <a:xfrm>
            <a:off x="973394" y="1381930"/>
            <a:ext cx="10834595" cy="5176829"/>
          </a:xfrm>
        </p:spPr>
        <p:txBody>
          <a:bodyPr>
            <a:noAutofit/>
          </a:bodyPr>
          <a:lstStyle/>
          <a:p>
            <a:pPr algn="justLow" rtl="1">
              <a:lnSpc>
                <a:spcPct val="150000"/>
              </a:lnSpc>
            </a:pPr>
            <a:r>
              <a:rPr lang="ar-EG" sz="1600" b="1" dirty="0">
                <a:solidFill>
                  <a:srgbClr val="00AEEF"/>
                </a:solidFill>
                <a:cs typeface="Alexandria" pitchFamily="2" charset="-78"/>
              </a:rPr>
              <a:t>القـانـون الـدولي الجنائي </a:t>
            </a:r>
            <a:r>
              <a:rPr lang="ar-EG" sz="1600" dirty="0">
                <a:cs typeface="Alexandria" pitchFamily="2" charset="-78"/>
              </a:rPr>
              <a:t>هو أحد فروع القانون الدولي العام الذي يطبق على الجرائم الدولية، فيقـرر ماهيتهـا وأركانها والعقوبات المقرر لها والتي تقضي بها محكمة جنائية دولية باسـم المجتمـع الـدولي لإضرارها بالسلم و الأمن الدولي.</a:t>
            </a:r>
          </a:p>
          <a:p>
            <a:pPr algn="justLow" rtl="1">
              <a:lnSpc>
                <a:spcPct val="150000"/>
              </a:lnSpc>
            </a:pPr>
            <a:r>
              <a:rPr lang="ar-EG" sz="1600" dirty="0">
                <a:cs typeface="Alexandria" pitchFamily="2" charset="-78"/>
              </a:rPr>
              <a:t>  ويجب علينا أن</a:t>
            </a:r>
            <a:r>
              <a:rPr lang="ar-EG" sz="1600" dirty="0">
                <a:solidFill>
                  <a:srgbClr val="00AEEF"/>
                </a:solidFill>
                <a:cs typeface="Alexandria" pitchFamily="2" charset="-78"/>
              </a:rPr>
              <a:t> </a:t>
            </a:r>
            <a:r>
              <a:rPr lang="ar-EG" sz="1600" b="1" dirty="0">
                <a:solidFill>
                  <a:srgbClr val="00AEEF"/>
                </a:solidFill>
                <a:cs typeface="Alexandria" pitchFamily="2" charset="-78"/>
              </a:rPr>
              <a:t>نفرق بين القانون الدولي الجنائي و القانون الجنائي الدولي </a:t>
            </a:r>
            <a:r>
              <a:rPr lang="ar-EG" sz="1600" dirty="0">
                <a:cs typeface="Alexandria" pitchFamily="2" charset="-78"/>
              </a:rPr>
              <a:t>حيث يطبق </a:t>
            </a:r>
            <a:r>
              <a:rPr lang="ar-EG" sz="1600" b="1" dirty="0">
                <a:cs typeface="Alexandria" pitchFamily="2" charset="-78"/>
              </a:rPr>
              <a:t>الأول</a:t>
            </a:r>
            <a:r>
              <a:rPr lang="ar-EG" sz="1600" dirty="0">
                <a:cs typeface="Alexandria" pitchFamily="2" charset="-78"/>
              </a:rPr>
              <a:t> على طوائف الجرائم الدولية التي تم إدراجها في المادة الخامسة مـن النظـام الأساسـي للمحكمة الجنائية الدولية، والتي تتمثل في أربع طوائف هي جرائم الحرب ، وجرائم الإبـادة ،والجرائم ضد الإنسانية وجريمة العدوان ، </a:t>
            </a:r>
            <a:r>
              <a:rPr lang="ar-EG" sz="1600" b="1" dirty="0">
                <a:cs typeface="Alexandria" pitchFamily="2" charset="-78"/>
              </a:rPr>
              <a:t>أما </a:t>
            </a:r>
            <a:r>
              <a:rPr lang="ar-EG" sz="1600" b="1" dirty="0">
                <a:solidFill>
                  <a:srgbClr val="00AEEF"/>
                </a:solidFill>
                <a:cs typeface="Alexandria" pitchFamily="2" charset="-78"/>
              </a:rPr>
              <a:t>القانون الجنائي الدولي</a:t>
            </a:r>
            <a:r>
              <a:rPr lang="ar-EG" sz="1600" dirty="0">
                <a:solidFill>
                  <a:srgbClr val="00AEEF"/>
                </a:solidFill>
                <a:cs typeface="Alexandria" pitchFamily="2" charset="-78"/>
              </a:rPr>
              <a:t> </a:t>
            </a:r>
            <a:r>
              <a:rPr lang="ar-EG" sz="1600" dirty="0">
                <a:cs typeface="Alexandria" pitchFamily="2" charset="-78"/>
              </a:rPr>
              <a:t>فلا ينطبـق علـى هـذه الطوائف من الجرائم الدولية، وإنما ينطبق على </a:t>
            </a:r>
            <a:r>
              <a:rPr lang="ar-EG" sz="1600" b="1" dirty="0">
                <a:cs typeface="Alexandria" pitchFamily="2" charset="-78"/>
              </a:rPr>
              <a:t>الجرائم المنظمة عبر الحدود الوطنيـة</a:t>
            </a:r>
            <a:r>
              <a:rPr lang="ar-EG" sz="1600" dirty="0">
                <a:cs typeface="Alexandria" pitchFamily="2" charset="-78"/>
              </a:rPr>
              <a:t>، وهـي جرائم معاقب عليها بموجب القانون الداخلي للدول، ولكنها ترتكب في عدة دول أو من أشخاص ينتمون لعدة دول كجرائم غسيل الأموال والاتجار بالأشخاص والاتجار بالمخدرات أو جرائم الإرهاب . وعلى ذلك فالقانون الجنائي الدولي هو فرع من فروع القانون الداخلي يعاقـب علـى جرائم ذات طبيعة عالمية لارتكابها في عدة دول أو بواسطة أشخاص ينتمون لعدة دول مما يثيرمشكلة القانون الجنائي الواجب التطبيق وكيفية تحقيق التعاون القضائي بين سلطات الدولتين أوالدول المعنية بالجريمة وتبادل تسليم المجرمين أو المحكوم عليهم ... الخ . أما القانون الـدولي الجنائي فيطبق بشأن الجرائم الدولية و المبينة أركانها و العقاب عليها في نظام روما الأساسي وغيره من الاتفاقيات الدولية المتعلقة بتلك الجرائم .</a:t>
            </a:r>
          </a:p>
          <a:p>
            <a:pPr algn="r" rtl="1">
              <a:lnSpc>
                <a:spcPct val="150000"/>
              </a:lnSpc>
            </a:pPr>
            <a:endParaRPr lang="ar-EG" sz="1600" dirty="0">
              <a:cs typeface="Alexandria" pitchFamily="2" charset="-78"/>
            </a:endParaRPr>
          </a:p>
          <a:p>
            <a:pPr algn="r"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r>
              <a:rPr lang="ar-EG" sz="1600" b="1" dirty="0">
                <a:cs typeface="Alexandria" pitchFamily="2" charset="-78"/>
              </a:rPr>
              <a:t> </a:t>
            </a:r>
            <a:endParaRPr lang="en-US" sz="1600" b="1" dirty="0"/>
          </a:p>
          <a:p>
            <a:pPr algn="justLow"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en-US" sz="1600" i="1" dirty="0"/>
          </a:p>
          <a:p>
            <a:pPr algn="r" rtl="1"/>
            <a:endParaRPr lang="ar-EG" sz="1600" dirty="0">
              <a:cs typeface="Alexandria" pitchFamily="2" charset="-78"/>
            </a:endParaRPr>
          </a:p>
          <a:p>
            <a:endParaRPr lang="ar-EG" sz="1600" dirty="0">
              <a:cs typeface="Alexandria" pitchFamily="2" charset="-78"/>
            </a:endParaRPr>
          </a:p>
        </p:txBody>
      </p:sp>
      <p:sp>
        <p:nvSpPr>
          <p:cNvPr id="9" name="TextBox 8">
            <a:extLst>
              <a:ext uri="{FF2B5EF4-FFF2-40B4-BE49-F238E27FC236}">
                <a16:creationId xmlns:a16="http://schemas.microsoft.com/office/drawing/2014/main" id="{D710072A-56E3-2AA4-0078-0D9DE39CD192}"/>
              </a:ext>
            </a:extLst>
          </p:cNvPr>
          <p:cNvSpPr txBox="1"/>
          <p:nvPr/>
        </p:nvSpPr>
        <p:spPr>
          <a:xfrm>
            <a:off x="2485572" y="206263"/>
            <a:ext cx="5660739" cy="769441"/>
          </a:xfrm>
          <a:prstGeom prst="rect">
            <a:avLst/>
          </a:prstGeom>
          <a:noFill/>
        </p:spPr>
        <p:txBody>
          <a:bodyPr wrap="square" rtlCol="0">
            <a:spAutoFit/>
          </a:bodyPr>
          <a:lstStyle/>
          <a:p>
            <a:pPr algn="r" rtl="1"/>
            <a:endParaRPr lang="en-US" sz="2400" b="1" u="sng" dirty="0"/>
          </a:p>
          <a:p>
            <a:pPr algn="justLow" rtl="1"/>
            <a:r>
              <a:rPr lang="ar-EG" sz="2000" b="1" u="sng" dirty="0">
                <a:solidFill>
                  <a:srgbClr val="00AEEF"/>
                </a:solidFill>
                <a:cs typeface="Alexandria" pitchFamily="2" charset="-78"/>
              </a:rPr>
              <a:t>3-القانون الدولي الجنائي : </a:t>
            </a:r>
          </a:p>
        </p:txBody>
      </p:sp>
    </p:spTree>
    <p:extLst>
      <p:ext uri="{BB962C8B-B14F-4D97-AF65-F5344CB8AC3E}">
        <p14:creationId xmlns:p14="http://schemas.microsoft.com/office/powerpoint/2010/main" val="36189364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576041" y="1433757"/>
            <a:ext cx="11379986" cy="5037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08</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7" name="TextBox 6">
            <a:extLst>
              <a:ext uri="{FF2B5EF4-FFF2-40B4-BE49-F238E27FC236}">
                <a16:creationId xmlns:a16="http://schemas.microsoft.com/office/drawing/2014/main" id="{58D14921-D6CE-085D-3573-6CDACD4DFE3D}"/>
              </a:ext>
            </a:extLst>
          </p:cNvPr>
          <p:cNvSpPr txBox="1"/>
          <p:nvPr/>
        </p:nvSpPr>
        <p:spPr>
          <a:xfrm>
            <a:off x="786577" y="1349343"/>
            <a:ext cx="11090791" cy="8679299"/>
          </a:xfrm>
          <a:prstGeom prst="rect">
            <a:avLst/>
          </a:prstGeom>
          <a:noFill/>
        </p:spPr>
        <p:txBody>
          <a:bodyPr wrap="square" rtlCol="0">
            <a:spAutoFit/>
          </a:bodyPr>
          <a:lstStyle/>
          <a:p>
            <a:pPr algn="justLow" rtl="1">
              <a:lnSpc>
                <a:spcPct val="150000"/>
              </a:lnSpc>
            </a:pPr>
            <a:endParaRPr lang="ar-EG" sz="1600" dirty="0">
              <a:cs typeface="Alexandria" pitchFamily="2" charset="-78"/>
            </a:endParaRPr>
          </a:p>
          <a:p>
            <a:pPr algn="justLow" rtl="1">
              <a:lnSpc>
                <a:spcPct val="150000"/>
              </a:lnSpc>
            </a:pPr>
            <a:r>
              <a:rPr lang="ar-EG" sz="1600" dirty="0">
                <a:cs typeface="Alexandria" pitchFamily="2" charset="-78"/>
              </a:rPr>
              <a:t>فقد ذهب البعض إلى حد القول بأن العلاقة بين القانونين – باعتبارهما فرعين للقانون الدولي العام – تتقارب و تتفاعل وتتداخل إلى حد كبير لدرجة إمكانية استيعاب القانون الدولي الجنائي في القانون الدولي الإنساني بما قد يشكل قانوناً واحداً ، حيث يكون الأول أداة تطبيق و تنفيذ للثاني . و </a:t>
            </a:r>
            <a:r>
              <a:rPr lang="ar-EG" sz="1600" b="1" dirty="0">
                <a:cs typeface="Alexandria" pitchFamily="2" charset="-78"/>
              </a:rPr>
              <a:t>قد استدل هذا الجانب إلى عدة حجج لتأييد نظريتهم القائلة بوحدة القانونين تتمثل فيما يلي :</a:t>
            </a:r>
          </a:p>
          <a:p>
            <a:pPr algn="justLow" rtl="1">
              <a:lnSpc>
                <a:spcPct val="150000"/>
              </a:lnSpc>
            </a:pPr>
            <a:r>
              <a:rPr lang="ar-EG" sz="1600" dirty="0">
                <a:cs typeface="Alexandria" pitchFamily="2" charset="-78"/>
              </a:rPr>
              <a:t>أ-أن كلا القانونين يعمل في إطار واحد وهو </a:t>
            </a:r>
            <a:r>
              <a:rPr lang="ar-EG" sz="1600" b="1" dirty="0">
                <a:cs typeface="Alexandria" pitchFamily="2" charset="-78"/>
              </a:rPr>
              <a:t>تحقيق الأمن و السلام للفرد </a:t>
            </a:r>
            <a:r>
              <a:rPr lang="ar-EG" sz="1600" dirty="0">
                <a:cs typeface="Alexandria" pitchFamily="2" charset="-78"/>
              </a:rPr>
              <a:t>الإنساني على المستوى العالمي .</a:t>
            </a:r>
          </a:p>
          <a:p>
            <a:pPr algn="justLow" rtl="1">
              <a:lnSpc>
                <a:spcPct val="150000"/>
              </a:lnSpc>
            </a:pPr>
            <a:r>
              <a:rPr lang="ar-EG" sz="1600" dirty="0">
                <a:cs typeface="Alexandria" pitchFamily="2" charset="-78"/>
              </a:rPr>
              <a:t>ب-أن كلا القانونين ينتميان إلى رافد واحد وهو القانون الدولي العام و يستقيان مصادرهما من الاتفاقيات و الأعراف الدولية .</a:t>
            </a:r>
          </a:p>
          <a:p>
            <a:pPr algn="justLow" rtl="1">
              <a:lnSpc>
                <a:spcPct val="150000"/>
              </a:lnSpc>
            </a:pPr>
            <a:r>
              <a:rPr lang="ar-EG" sz="1600" b="1" dirty="0">
                <a:solidFill>
                  <a:srgbClr val="00AEEF"/>
                </a:solidFill>
                <a:cs typeface="Alexandria" pitchFamily="2" charset="-78"/>
              </a:rPr>
              <a:t>وعلى الرغم من أوجه التقارب ، تظل هناك بعض الفروق الجوهرية بين القانون الدولي الإنساني و القانون الدولي الجنائي :</a:t>
            </a:r>
          </a:p>
          <a:p>
            <a:pPr algn="justLow" rtl="1">
              <a:lnSpc>
                <a:spcPct val="150000"/>
              </a:lnSpc>
            </a:pPr>
            <a:r>
              <a:rPr lang="ar-EG" sz="1600" b="1" dirty="0">
                <a:solidFill>
                  <a:srgbClr val="00AEEF"/>
                </a:solidFill>
                <a:cs typeface="Alexandria" pitchFamily="2" charset="-78"/>
              </a:rPr>
              <a:t>أ-القانون الدولي الإنساني </a:t>
            </a:r>
            <a:r>
              <a:rPr lang="ar-EG" sz="1600" b="1" dirty="0">
                <a:cs typeface="Alexandria" pitchFamily="2" charset="-78"/>
              </a:rPr>
              <a:t>لا يطبق إلا في الحرب و النزاعات المسلحة الدولية و الداخلية </a:t>
            </a:r>
            <a:r>
              <a:rPr lang="ar-EG" sz="1600" dirty="0">
                <a:cs typeface="Alexandria" pitchFamily="2" charset="-78"/>
              </a:rPr>
              <a:t>، بينما لا يرتبط تطبيق القانون الدولي الجنائي بحالة الحرب أو وجود نزاع مسلح بل هو يطبق – في الغالب بعد أن تضع الحرب أوزارها و يتم البحث و التحقيق عمن يكون قد ارتكب جرائم دولية خلالها .</a:t>
            </a:r>
          </a:p>
          <a:p>
            <a:pPr algn="justLow" rtl="1"/>
            <a:endParaRPr lang="ar-EG" sz="2000" dirty="0">
              <a:cs typeface="Alexandria" pitchFamily="2" charset="-78"/>
            </a:endParaRPr>
          </a:p>
          <a:p>
            <a:pPr algn="justLow" rtl="1"/>
            <a:endParaRPr lang="ar-EG" sz="2000" dirty="0">
              <a:cs typeface="Alexandria" pitchFamily="2" charset="-78"/>
            </a:endParaRPr>
          </a:p>
          <a:p>
            <a:pPr algn="justLow" rtl="1"/>
            <a:endParaRPr lang="ar-EG" sz="2000" dirty="0">
              <a:cs typeface="Alexandria" pitchFamily="2" charset="-78"/>
            </a:endParaRPr>
          </a:p>
          <a:p>
            <a:pPr algn="justLow" rtl="1"/>
            <a:endParaRPr lang="ar-EG" sz="2000" dirty="0">
              <a:cs typeface="Alexandria" pitchFamily="2" charset="-78"/>
            </a:endParaRPr>
          </a:p>
          <a:p>
            <a:pPr algn="justLow" rtl="1"/>
            <a:endParaRPr lang="en-US" sz="2000" dirty="0"/>
          </a:p>
          <a:p>
            <a:pPr lvl="0" algn="r">
              <a:lnSpc>
                <a:spcPct val="150000"/>
              </a:lnSpc>
            </a:pPr>
            <a:endParaRPr lang="en-US" sz="2000" dirty="0">
              <a:latin typeface="Alexandria" pitchFamily="2" charset="-78"/>
            </a:endParaRPr>
          </a:p>
          <a:p>
            <a:pPr algn="justLow" rtl="1"/>
            <a:endParaRPr lang="en-US" sz="2000" dirty="0">
              <a:latin typeface="Alexandria" pitchFamily="2" charset="-78"/>
            </a:endParaRPr>
          </a:p>
          <a:p>
            <a:pPr algn="justLow" rtl="1"/>
            <a:endParaRPr lang="en-US" sz="2000" dirty="0">
              <a:latin typeface="Alexandria" pitchFamily="2" charset="-78"/>
            </a:endParaRPr>
          </a:p>
          <a:p>
            <a:pPr algn="justLow" rtl="1"/>
            <a:endParaRPr lang="en-US" sz="2000" dirty="0">
              <a:latin typeface="Alexandria" pitchFamily="2" charset="-78"/>
            </a:endParaRPr>
          </a:p>
          <a:p>
            <a:pPr algn="justLow" rtl="1"/>
            <a:endParaRPr lang="en-US" sz="2000" dirty="0">
              <a:latin typeface="Alexandria" pitchFamily="2" charset="-78"/>
            </a:endParaRPr>
          </a:p>
          <a:p>
            <a:pPr algn="justLow" rtl="1"/>
            <a:endParaRPr lang="en-US" sz="2000" dirty="0">
              <a:latin typeface="Alexandria" pitchFamily="2" charset="-78"/>
            </a:endParaRPr>
          </a:p>
          <a:p>
            <a:pPr algn="justLow" rtl="1"/>
            <a:endParaRPr lang="ar-EG" sz="20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8B8E562F-6CB5-1623-359D-32518E5D88AC}"/>
              </a:ext>
            </a:extLst>
          </p:cNvPr>
          <p:cNvSpPr txBox="1"/>
          <p:nvPr/>
        </p:nvSpPr>
        <p:spPr>
          <a:xfrm>
            <a:off x="2574205" y="518346"/>
            <a:ext cx="5660739" cy="707886"/>
          </a:xfrm>
          <a:prstGeom prst="rect">
            <a:avLst/>
          </a:prstGeom>
          <a:noFill/>
        </p:spPr>
        <p:txBody>
          <a:bodyPr wrap="square" rtlCol="0">
            <a:spAutoFit/>
          </a:bodyPr>
          <a:lstStyle/>
          <a:p>
            <a:pPr algn="justLow" rtl="1"/>
            <a:r>
              <a:rPr lang="ar-EG" sz="2000" b="1" u="sng" dirty="0">
                <a:solidFill>
                  <a:srgbClr val="00AEEF"/>
                </a:solidFill>
                <a:cs typeface="Alexandria" pitchFamily="2" charset="-78"/>
              </a:rPr>
              <a:t>4- التمييز بين القانون الدولي</a:t>
            </a:r>
          </a:p>
          <a:p>
            <a:pPr algn="justLow" rtl="1"/>
            <a:r>
              <a:rPr lang="ar-EG" sz="2000" b="1" u="sng" dirty="0">
                <a:solidFill>
                  <a:srgbClr val="00AEEF"/>
                </a:solidFill>
                <a:cs typeface="Alexandria" pitchFamily="2" charset="-78"/>
              </a:rPr>
              <a:t> الإنساني و القانون الدولي الجنائي :</a:t>
            </a:r>
          </a:p>
        </p:txBody>
      </p:sp>
    </p:spTree>
    <p:extLst>
      <p:ext uri="{BB962C8B-B14F-4D97-AF65-F5344CB8AC3E}">
        <p14:creationId xmlns:p14="http://schemas.microsoft.com/office/powerpoint/2010/main" val="16923562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8E9523-9DA5-2D14-74D9-5A9871FC846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90B74CD-B2E7-1AC6-7D24-1C6EE79FB46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314FD150-0C45-B313-7CAE-B64FC3BD1AC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E4475154-0060-BD21-1A6C-BA8FE4BE85A4}"/>
              </a:ext>
            </a:extLst>
          </p:cNvPr>
          <p:cNvSpPr/>
          <p:nvPr/>
        </p:nvSpPr>
        <p:spPr>
          <a:xfrm>
            <a:off x="3352991" y="1201588"/>
            <a:ext cx="8158262" cy="53418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EG" sz="1600" dirty="0">
              <a:solidFill>
                <a:schemeClr val="tx1"/>
              </a:solidFill>
              <a:cs typeface="Alexandria" pitchFamily="2" charset="-78"/>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lnSpc>
                <a:spcPct val="150000"/>
              </a:lnSpc>
            </a:pPr>
            <a:endParaRPr lang="en-US" sz="1600" dirty="0">
              <a:solidFill>
                <a:schemeClr val="tx1"/>
              </a:solidFill>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lnSpc>
                <a:spcPct val="150000"/>
              </a:lnSpc>
            </a:pPr>
            <a:endParaRPr lang="en-US" sz="1600" b="1" u="sng" dirty="0">
              <a:solidFill>
                <a:schemeClr val="tx1"/>
              </a:solidFill>
              <a:cs typeface="Alexandria" pitchFamily="2" charset="-78"/>
            </a:endParaRPr>
          </a:p>
          <a:p>
            <a:pPr algn="justLow" rtl="1">
              <a:lnSpc>
                <a:spcPct val="150000"/>
              </a:lnSpc>
            </a:pPr>
            <a:endParaRPr lang="en-US" sz="1600" b="1" u="sng" dirty="0">
              <a:solidFill>
                <a:schemeClr val="tx1"/>
              </a:solidFill>
              <a:cs typeface="Alexandria" pitchFamily="2" charset="-78"/>
            </a:endParaRPr>
          </a:p>
          <a:p>
            <a:pPr algn="justLow" rtl="1">
              <a:lnSpc>
                <a:spcPct val="150000"/>
              </a:lnSpc>
            </a:pPr>
            <a:endParaRPr lang="en-US" sz="1600" b="1" u="sng" dirty="0">
              <a:solidFill>
                <a:schemeClr val="tx1"/>
              </a:solidFill>
              <a:cs typeface="Alexandria" pitchFamily="2" charset="-78"/>
            </a:endParaRPr>
          </a:p>
          <a:p>
            <a:pPr algn="justLow" rtl="1">
              <a:lnSpc>
                <a:spcPct val="150000"/>
              </a:lnSpc>
            </a:pPr>
            <a:r>
              <a:rPr lang="ar-EG" sz="1600" b="1" dirty="0">
                <a:solidFill>
                  <a:schemeClr val="tx1"/>
                </a:solidFill>
                <a:cs typeface="Alexandria" pitchFamily="2" charset="-78"/>
              </a:rPr>
              <a:t>ب</a:t>
            </a:r>
            <a:r>
              <a:rPr lang="ar-EG" sz="1600" dirty="0">
                <a:solidFill>
                  <a:schemeClr val="tx1"/>
                </a:solidFill>
                <a:cs typeface="Alexandria" pitchFamily="2" charset="-78"/>
              </a:rPr>
              <a:t> - القانون الدولي الجنائي له مبادئه الخاصة مثل </a:t>
            </a:r>
            <a:r>
              <a:rPr lang="ar-EG" sz="1600" b="1" dirty="0">
                <a:solidFill>
                  <a:srgbClr val="00AEEF"/>
                </a:solidFill>
                <a:cs typeface="Alexandria" pitchFamily="2" charset="-78"/>
              </a:rPr>
              <a:t>مبدأ الشرعية الجنائية </a:t>
            </a:r>
            <a:r>
              <a:rPr lang="ar-EG" sz="1600" dirty="0">
                <a:solidFill>
                  <a:schemeClr val="tx1"/>
                </a:solidFill>
                <a:cs typeface="Alexandria" pitchFamily="2" charset="-78"/>
              </a:rPr>
              <a:t>حيث لا يتم المحاكمة  و العقاب على جريمة ما لم يكن منصوصا عليها فيه من قبل ، بينما القانون الدولي الإنساني لاتهيمن عليه تلك المبادئ .</a:t>
            </a:r>
          </a:p>
          <a:p>
            <a:pPr algn="justLow" rtl="1">
              <a:lnSpc>
                <a:spcPct val="150000"/>
              </a:lnSpc>
            </a:pPr>
            <a:r>
              <a:rPr lang="ar-EG" sz="1600" b="1" dirty="0">
                <a:solidFill>
                  <a:schemeClr val="tx1"/>
                </a:solidFill>
                <a:cs typeface="Alexandria" pitchFamily="2" charset="-78"/>
              </a:rPr>
              <a:t>جـ</a:t>
            </a:r>
            <a:r>
              <a:rPr lang="ar-EG" sz="1600" dirty="0">
                <a:solidFill>
                  <a:schemeClr val="tx1"/>
                </a:solidFill>
                <a:cs typeface="Alexandria" pitchFamily="2" charset="-78"/>
              </a:rPr>
              <a:t> - القانون الدولي الجنائي يعد بمثابة أثر أو نتيجة لمخالفة القانون الدولي الإنساني ،وبالتالي فإن تطبيقه يأتي لاحقا على ارتكاب مخالفات للقانون الدولي الإنسائي .</a:t>
            </a:r>
          </a:p>
          <a:p>
            <a:pPr algn="justLow" rtl="1">
              <a:lnSpc>
                <a:spcPct val="150000"/>
              </a:lnSpc>
            </a:pPr>
            <a:r>
              <a:rPr lang="ar-EG" sz="1600" b="1" dirty="0">
                <a:solidFill>
                  <a:schemeClr val="tx1"/>
                </a:solidFill>
                <a:cs typeface="Alexandria" pitchFamily="2" charset="-78"/>
              </a:rPr>
              <a:t>د</a:t>
            </a:r>
            <a:r>
              <a:rPr lang="ar-EG" sz="1600" dirty="0">
                <a:solidFill>
                  <a:schemeClr val="tx1"/>
                </a:solidFill>
                <a:cs typeface="Alexandria" pitchFamily="2" charset="-78"/>
              </a:rPr>
              <a:t> - </a:t>
            </a:r>
            <a:r>
              <a:rPr lang="ar-EG" sz="1600" b="1" dirty="0">
                <a:solidFill>
                  <a:schemeClr val="tx1"/>
                </a:solidFill>
                <a:cs typeface="Alexandria" pitchFamily="2" charset="-78"/>
              </a:rPr>
              <a:t>لكل قانون من القانونين مصادره الخاصة </a:t>
            </a:r>
            <a:r>
              <a:rPr lang="ar-EG" sz="1600" dirty="0">
                <a:solidFill>
                  <a:schemeClr val="tx1"/>
                </a:solidFill>
                <a:cs typeface="Alexandria" pitchFamily="2" charset="-78"/>
              </a:rPr>
              <a:t>، فالقانون الدولي الإنساني مصادره تتمثل فـي الأعراف والاتفاقيات المتعلقة بالحرب ومن أمثلتها اتفاقيات جنيف لعام 1949 وبروتوكولاتهـا  لعام 1977 ، واتفاقيات لاهاي لعامي 1899 ، 1907 ، بينما القانون الدولي الجنائي ينحـصر في الاتفاقيات والقواعد التي تتضمن الجرائم الدولية كالنظام الأساسي للمحكمة الجنائية الدولية.</a:t>
            </a:r>
            <a:endParaRPr lang="en-US" sz="1600" dirty="0">
              <a:solidFill>
                <a:schemeClr val="tx1"/>
              </a:solidFill>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en-US" sz="1600" dirty="0">
              <a:solidFill>
                <a:schemeClr val="tx1"/>
              </a:solidFill>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lvl="0" algn="r"/>
            <a:endParaRPr lang="ar-EG" sz="1600" b="1" dirty="0">
              <a:solidFill>
                <a:schemeClr val="tx1"/>
              </a:solidFill>
              <a:cs typeface="Alexandria" pitchFamily="2" charset="-78"/>
            </a:endParaRPr>
          </a:p>
          <a:p>
            <a:pPr lvl="0" algn="r"/>
            <a:endParaRPr lang="ar-EG" sz="1600" b="1" dirty="0">
              <a:solidFill>
                <a:schemeClr val="tx1"/>
              </a:solidFill>
              <a:cs typeface="Alexandria" pitchFamily="2" charset="-78"/>
            </a:endParaRPr>
          </a:p>
          <a:p>
            <a:pPr lvl="0" algn="r"/>
            <a:endParaRPr lang="ar-EG" sz="1600" b="1" dirty="0">
              <a:solidFill>
                <a:schemeClr val="tx1"/>
              </a:solidFill>
              <a:cs typeface="Alexandria" pitchFamily="2" charset="-78"/>
            </a:endParaRPr>
          </a:p>
          <a:p>
            <a:pPr lvl="0" algn="r"/>
            <a:endParaRPr lang="ar-EG" sz="1600" b="1" dirty="0">
              <a:solidFill>
                <a:schemeClr val="tx1"/>
              </a:solidFill>
              <a:cs typeface="Alexandria" pitchFamily="2" charset="-78"/>
            </a:endParaRPr>
          </a:p>
          <a:p>
            <a:pPr lvl="0" algn="r"/>
            <a:endParaRPr lang="ar-EG" sz="1600" b="1" dirty="0">
              <a:solidFill>
                <a:schemeClr val="tx1"/>
              </a:solidFill>
              <a:cs typeface="Alexandria" pitchFamily="2" charset="-78"/>
            </a:endParaRPr>
          </a:p>
          <a:p>
            <a:pPr lvl="0" algn="r"/>
            <a:r>
              <a:rPr lang="ar-EG" sz="1600" b="1" dirty="0">
                <a:solidFill>
                  <a:schemeClr val="tx1"/>
                </a:solidFill>
                <a:cs typeface="Alexandria" pitchFamily="2" charset="-78"/>
              </a:rPr>
              <a:t> </a:t>
            </a:r>
            <a:endParaRPr lang="en-US" sz="1600" b="1" dirty="0">
              <a:solidFill>
                <a:schemeClr val="tx1"/>
              </a:solidFill>
            </a:endParaRPr>
          </a:p>
          <a:p>
            <a:pPr algn="justLow" rtl="1"/>
            <a:endParaRPr lang="ar-EG" sz="1600" dirty="0">
              <a:solidFill>
                <a:schemeClr val="tx1"/>
              </a:solidFill>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659D61F3-1245-5691-CB0F-4AC1E16BD30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1AF7391A-FA9A-2573-C054-1F05B4CC5C3F}"/>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15FEDA9B-5D06-0D6D-8744-A03254B867C8}"/>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08</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1D5A8EF5-AD25-79B4-8E1A-57684FDA52D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47639" y="1707276"/>
            <a:ext cx="2450843" cy="4107336"/>
          </a:xfrm>
          <a:prstGeom prst="rect">
            <a:avLst/>
          </a:prstGeom>
        </p:spPr>
      </p:pic>
    </p:spTree>
    <p:extLst>
      <p:ext uri="{BB962C8B-B14F-4D97-AF65-F5344CB8AC3E}">
        <p14:creationId xmlns:p14="http://schemas.microsoft.com/office/powerpoint/2010/main" val="37525575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7813371" y="7497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08</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6" name="Diagram 5">
            <a:extLst>
              <a:ext uri="{FF2B5EF4-FFF2-40B4-BE49-F238E27FC236}">
                <a16:creationId xmlns:a16="http://schemas.microsoft.com/office/drawing/2014/main" id="{45D55E4A-F59B-0B3F-E1E8-720D4BE0ECEE}"/>
              </a:ext>
            </a:extLst>
          </p:cNvPr>
          <p:cNvGraphicFramePr/>
          <p:nvPr>
            <p:extLst>
              <p:ext uri="{D42A27DB-BD31-4B8C-83A1-F6EECF244321}">
                <p14:modId xmlns:p14="http://schemas.microsoft.com/office/powerpoint/2010/main" val="3962123592"/>
              </p:ext>
            </p:extLst>
          </p:nvPr>
        </p:nvGraphicFramePr>
        <p:xfrm>
          <a:off x="2871020" y="2095042"/>
          <a:ext cx="8891280" cy="40276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5365FBEE-C9AC-849E-A0EA-FA940AB81779}"/>
              </a:ext>
            </a:extLst>
          </p:cNvPr>
          <p:cNvSpPr txBox="1"/>
          <p:nvPr/>
        </p:nvSpPr>
        <p:spPr>
          <a:xfrm>
            <a:off x="3602365" y="638131"/>
            <a:ext cx="4007803" cy="707886"/>
          </a:xfrm>
          <a:prstGeom prst="rect">
            <a:avLst/>
          </a:prstGeom>
          <a:noFill/>
        </p:spPr>
        <p:txBody>
          <a:bodyPr wrap="square" rtlCol="0">
            <a:spAutoFit/>
          </a:bodyPr>
          <a:lstStyle/>
          <a:p>
            <a:pPr lvl="0" algn="ctr"/>
            <a:r>
              <a:rPr lang="ar-EG" sz="2000" b="1" dirty="0">
                <a:solidFill>
                  <a:srgbClr val="00AEEF"/>
                </a:solidFill>
                <a:cs typeface="Alexandria" pitchFamily="2" charset="-78"/>
              </a:rPr>
              <a:t>ثالثا: ما هو النزاع في الفضاء السيبراني؟</a:t>
            </a:r>
            <a:endParaRPr lang="en-US" sz="2000" b="1" dirty="0">
              <a:solidFill>
                <a:srgbClr val="00AEEF"/>
              </a:solidFill>
            </a:endParaRPr>
          </a:p>
        </p:txBody>
      </p:sp>
      <p:pic>
        <p:nvPicPr>
          <p:cNvPr id="9" name="Picture 8">
            <a:extLst>
              <a:ext uri="{FF2B5EF4-FFF2-40B4-BE49-F238E27FC236}">
                <a16:creationId xmlns:a16="http://schemas.microsoft.com/office/drawing/2014/main" id="{74E797EB-1C0B-7D5D-B924-720A9A23F5D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77121" y="1778679"/>
            <a:ext cx="2265245" cy="3923352"/>
          </a:xfrm>
          <a:prstGeom prst="rect">
            <a:avLst/>
          </a:prstGeom>
        </p:spPr>
      </p:pic>
    </p:spTree>
    <p:extLst>
      <p:ext uri="{BB962C8B-B14F-4D97-AF65-F5344CB8AC3E}">
        <p14:creationId xmlns:p14="http://schemas.microsoft.com/office/powerpoint/2010/main" val="5179639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608F07-0387-50C3-D13A-BFADAD5A5F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4F9DB9E-5233-A518-52D8-09E15EDEF5B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924BB04F-A50A-C35B-D9CB-F512AC0B5D9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ED240D84-BCDF-9453-C6E8-3E4A3F4F5E8F}"/>
              </a:ext>
            </a:extLst>
          </p:cNvPr>
          <p:cNvSpPr/>
          <p:nvPr/>
        </p:nvSpPr>
        <p:spPr>
          <a:xfrm>
            <a:off x="2988456" y="1349343"/>
            <a:ext cx="9203544" cy="52712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يشير تعبير النزاع في الفضاء السيبراني إلى الأفعال التي يتخذها أطراف نزاع ما، لتحقيق ميزة على خصومهم في الفضاء السيبراني باستخدام أدوات تقنية مختلفة وتقنيات تعتمد على البشر. ومن الناحية النظرية، يمكن تحقيق المزايا عن طريق إتلاف أو تدمير أو إعطاب أو نهب أنظمة الحاسوب لدى الخصم )»الهجوم السيبراني«(، أو بالحصول على معلومات يُفضل الخصم أن تبقى سرية )»التجسس السيبراني« أو »الاستغلال السيبراني«(. ويُتاح لطائفة متنوعة من الفاعلين الحصول على هذه الأدوات والتقنيات، ومنهم الدول القومية، والأفراد، ومجموعات الجريمة المنظمة، والمجموعات الإرهابية، وتتباين بشدة الدوافع إلى استخدام الهجمات السيبرانية ً و/ أو التجسس السيبراني، ويشمل ذلك التجسس أغراضا مالية وعسكرية وسياسية وشخصية. ويختلف النزاع في الفضاء السيبراني عن النزاع في الفضاء المادي في كثير من النواحي، وقد تصعب نسبة العمليات السيبرانية المعادية إلى طرف مسؤول. وما زالت مشاكل الحماية من العمليات السيبرانية المعادية وردعها بلا حل من الناحية الفكرية. ولميثاق الأمم المتحدة واتفاقيات جنيف صلة وثيقة بالعمليات السيبرانية لكن سمات هذه الصلة غير واضحة اليوم لأن الفضاء السيبراني شيء جديد بالمقارنة بهذه الصكوك. </a:t>
            </a: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p:txBody>
      </p:sp>
      <p:pic>
        <p:nvPicPr>
          <p:cNvPr id="5" name="Graphic 21">
            <a:extLst>
              <a:ext uri="{FF2B5EF4-FFF2-40B4-BE49-F238E27FC236}">
                <a16:creationId xmlns:a16="http://schemas.microsoft.com/office/drawing/2014/main" id="{459975DD-43C2-03EA-A5D9-36F18710F4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685D60CE-4032-59E2-2A3F-91E5050E7E4F}"/>
              </a:ext>
            </a:extLst>
          </p:cNvPr>
          <p:cNvSpPr txBox="1"/>
          <p:nvPr/>
        </p:nvSpPr>
        <p:spPr>
          <a:xfrm>
            <a:off x="1634482" y="-317994"/>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DC57DBBC-2B9F-9057-7627-D7576A7BD9C3}"/>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08</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6" name="Picture 5">
            <a:extLst>
              <a:ext uri="{FF2B5EF4-FFF2-40B4-BE49-F238E27FC236}">
                <a16:creationId xmlns:a16="http://schemas.microsoft.com/office/drawing/2014/main" id="{794FF96F-368C-D545-0C0E-D7B6DBA06DB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2315" y="1139248"/>
            <a:ext cx="2082398" cy="5368293"/>
          </a:xfrm>
          <a:prstGeom prst="rect">
            <a:avLst/>
          </a:prstGeom>
        </p:spPr>
      </p:pic>
      <p:sp>
        <p:nvSpPr>
          <p:cNvPr id="8" name="TextBox 7">
            <a:extLst>
              <a:ext uri="{FF2B5EF4-FFF2-40B4-BE49-F238E27FC236}">
                <a16:creationId xmlns:a16="http://schemas.microsoft.com/office/drawing/2014/main" id="{2F09BAD7-7E1A-3B56-3AB8-1FC2ADE9675D}"/>
              </a:ext>
            </a:extLst>
          </p:cNvPr>
          <p:cNvSpPr txBox="1"/>
          <p:nvPr/>
        </p:nvSpPr>
        <p:spPr>
          <a:xfrm>
            <a:off x="4317957" y="722012"/>
            <a:ext cx="4359207" cy="461665"/>
          </a:xfrm>
          <a:prstGeom prst="rect">
            <a:avLst/>
          </a:prstGeom>
          <a:noFill/>
        </p:spPr>
        <p:txBody>
          <a:bodyPr wrap="square" rtlCol="0">
            <a:spAutoFit/>
          </a:bodyPr>
          <a:lstStyle/>
          <a:p>
            <a:pPr lvl="0" algn="ctr" rtl="1"/>
            <a:r>
              <a:rPr lang="ar-EG" sz="2400" b="1" dirty="0">
                <a:solidFill>
                  <a:srgbClr val="00AEEF"/>
                </a:solidFill>
                <a:cs typeface="Alexandria" pitchFamily="2" charset="-78"/>
              </a:rPr>
              <a:t>1-ماهية النزاع السيبراني</a:t>
            </a:r>
            <a:endParaRPr lang="en-US" sz="2400" dirty="0">
              <a:solidFill>
                <a:srgbClr val="00AEEF"/>
              </a:solidFill>
            </a:endParaRPr>
          </a:p>
        </p:txBody>
      </p:sp>
    </p:spTree>
    <p:extLst>
      <p:ext uri="{BB962C8B-B14F-4D97-AF65-F5344CB8AC3E}">
        <p14:creationId xmlns:p14="http://schemas.microsoft.com/office/powerpoint/2010/main" val="25612156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A2C8FE-7A4C-BC05-EFB9-32E7A27868C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B73610B-FF69-AE14-6BEA-61C4FA5CAD8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6265089A-617D-0D72-CF1E-C2323C7F807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33E5256D-BB59-A46D-4164-20788C7ECCAA}"/>
              </a:ext>
            </a:extLst>
          </p:cNvPr>
          <p:cNvSpPr/>
          <p:nvPr/>
        </p:nvSpPr>
        <p:spPr>
          <a:xfrm>
            <a:off x="3842032" y="1155869"/>
            <a:ext cx="8239721" cy="54978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sz="1400" b="1" dirty="0">
              <a:solidFill>
                <a:schemeClr val="tx1"/>
              </a:solidFill>
            </a:endParaRPr>
          </a:p>
          <a:p>
            <a:pPr algn="r" rtl="1"/>
            <a:endParaRPr lang="en-US" sz="1400" b="1" dirty="0">
              <a:solidFill>
                <a:schemeClr val="tx1"/>
              </a:solidFill>
            </a:endParaRPr>
          </a:p>
          <a:p>
            <a:pPr algn="r" rtl="1"/>
            <a:endParaRPr lang="en-US" sz="1400" b="1" dirty="0">
              <a:solidFill>
                <a:schemeClr val="tx1"/>
              </a:solidFill>
            </a:endParaRPr>
          </a:p>
          <a:p>
            <a:pPr algn="r" rtl="1"/>
            <a:endParaRPr lang="en-US" sz="1400" b="1" dirty="0">
              <a:solidFill>
                <a:schemeClr val="tx1"/>
              </a:solidFill>
            </a:endParaRPr>
          </a:p>
          <a:p>
            <a:pPr algn="r" rtl="1"/>
            <a:endParaRPr lang="en-US" sz="1400" b="1" dirty="0">
              <a:solidFill>
                <a:schemeClr val="tx1"/>
              </a:solidFill>
            </a:endParaRPr>
          </a:p>
          <a:p>
            <a:pPr algn="r" rtl="1"/>
            <a:endParaRPr lang="en-US" sz="1400" b="1" dirty="0">
              <a:solidFill>
                <a:schemeClr val="tx1"/>
              </a:solidFill>
            </a:endParaRPr>
          </a:p>
          <a:p>
            <a:pPr algn="r" rtl="1"/>
            <a:endParaRPr lang="en-US" sz="1400" b="1" dirty="0">
              <a:solidFill>
                <a:schemeClr val="tx1"/>
              </a:solidFill>
            </a:endParaRPr>
          </a:p>
          <a:p>
            <a:pPr algn="r" rtl="1"/>
            <a:endParaRPr lang="en-US" sz="1400" b="1" dirty="0">
              <a:solidFill>
                <a:schemeClr val="tx1"/>
              </a:solidFill>
            </a:endParaRPr>
          </a:p>
          <a:p>
            <a:pPr algn="r" rtl="1"/>
            <a:endParaRPr lang="en-US" sz="1400" b="1" dirty="0">
              <a:solidFill>
                <a:schemeClr val="tx1"/>
              </a:solidFill>
            </a:endParaRPr>
          </a:p>
          <a:p>
            <a:pPr algn="r" rtl="1"/>
            <a:endParaRPr lang="en-US" sz="1400" b="1" dirty="0">
              <a:solidFill>
                <a:schemeClr val="tx1"/>
              </a:solidFill>
            </a:endParaRPr>
          </a:p>
          <a:p>
            <a:pPr algn="r" rtl="1"/>
            <a:endParaRPr lang="en-US" sz="1400" b="1" dirty="0">
              <a:solidFill>
                <a:schemeClr val="tx1"/>
              </a:solidFill>
            </a:endParaRPr>
          </a:p>
          <a:p>
            <a:pPr algn="r" rtl="1"/>
            <a:endParaRPr lang="en-US" sz="1400" b="1" dirty="0">
              <a:solidFill>
                <a:schemeClr val="tx1"/>
              </a:solidFill>
            </a:endParaRPr>
          </a:p>
          <a:p>
            <a:pPr algn="r" rtl="1"/>
            <a:endParaRPr lang="en-US" sz="1400" b="1" dirty="0">
              <a:solidFill>
                <a:schemeClr val="tx1"/>
              </a:solidFill>
            </a:endParaRPr>
          </a:p>
          <a:p>
            <a:pPr algn="r" rtl="1"/>
            <a:endParaRPr lang="en-US" sz="1400" b="1" dirty="0">
              <a:solidFill>
                <a:schemeClr val="tx1"/>
              </a:solidFill>
            </a:endParaRPr>
          </a:p>
          <a:p>
            <a:pPr algn="r" rtl="1"/>
            <a:endParaRPr lang="en-US" sz="1400" b="1" dirty="0">
              <a:solidFill>
                <a:schemeClr val="tx1"/>
              </a:solidFill>
            </a:endParaRPr>
          </a:p>
          <a:p>
            <a:pPr algn="r" rtl="1"/>
            <a:endParaRPr lang="en-US" sz="1400" b="1" dirty="0">
              <a:solidFill>
                <a:schemeClr val="tx1"/>
              </a:solidFill>
            </a:endParaRPr>
          </a:p>
          <a:p>
            <a:pPr algn="r" rtl="1"/>
            <a:endParaRPr lang="ar-EG" sz="1400" b="1" dirty="0">
              <a:solidFill>
                <a:schemeClr val="tx1"/>
              </a:solidFill>
              <a:cs typeface="Alexandria" pitchFamily="2" charset="-78"/>
            </a:endParaRPr>
          </a:p>
          <a:p>
            <a:pPr algn="r" rtl="1"/>
            <a:endParaRPr lang="ar-EG" sz="1400" b="1" dirty="0">
              <a:solidFill>
                <a:schemeClr val="tx1"/>
              </a:solidFill>
              <a:cs typeface="Alexandria" pitchFamily="2" charset="-78"/>
            </a:endParaRPr>
          </a:p>
          <a:p>
            <a:pPr algn="r" rtl="1"/>
            <a:endParaRPr lang="ar-EG" sz="1400" b="1" dirty="0">
              <a:solidFill>
                <a:schemeClr val="tx1"/>
              </a:solidFill>
              <a:cs typeface="Alexandria" pitchFamily="2" charset="-78"/>
            </a:endParaRPr>
          </a:p>
          <a:p>
            <a:pPr algn="r" rtl="1"/>
            <a:endParaRPr lang="ar-EG" sz="1400" b="1" dirty="0">
              <a:solidFill>
                <a:schemeClr val="tx1"/>
              </a:solidFill>
              <a:cs typeface="Alexandria" pitchFamily="2" charset="-78"/>
            </a:endParaRPr>
          </a:p>
          <a:p>
            <a:pPr algn="r" rtl="1"/>
            <a:endParaRPr lang="ar-EG" sz="1400" b="1" dirty="0">
              <a:solidFill>
                <a:schemeClr val="tx1"/>
              </a:solidFill>
              <a:cs typeface="Alexandria" pitchFamily="2" charset="-78"/>
            </a:endParaRPr>
          </a:p>
          <a:p>
            <a:pPr algn="justLow" rtl="1"/>
            <a:endParaRPr lang="ar-EG" sz="1400" dirty="0">
              <a:solidFill>
                <a:schemeClr val="tx1"/>
              </a:solidFill>
              <a:cs typeface="Alexandria" pitchFamily="2" charset="-78"/>
            </a:endParaRPr>
          </a:p>
          <a:p>
            <a:pPr algn="justLow" rtl="1"/>
            <a:endParaRPr lang="ar-EG" sz="1400" dirty="0">
              <a:solidFill>
                <a:schemeClr val="tx1"/>
              </a:solidFill>
              <a:cs typeface="Alexandria" pitchFamily="2" charset="-78"/>
            </a:endParaRPr>
          </a:p>
          <a:p>
            <a:pPr algn="justLow" rtl="1"/>
            <a:endParaRPr lang="ar-EG" sz="1400" dirty="0">
              <a:solidFill>
                <a:schemeClr val="tx1"/>
              </a:solidFill>
              <a:cs typeface="Alexandria" pitchFamily="2" charset="-78"/>
            </a:endParaRPr>
          </a:p>
          <a:p>
            <a:pPr algn="justLow" rtl="1"/>
            <a:endParaRPr lang="ar-EG" sz="1400" dirty="0">
              <a:solidFill>
                <a:schemeClr val="tx1"/>
              </a:solidFill>
              <a:cs typeface="Alexandria" pitchFamily="2" charset="-78"/>
            </a:endParaRPr>
          </a:p>
          <a:p>
            <a:pPr algn="justLow" rtl="1"/>
            <a:endParaRPr lang="ar-EG" sz="1400" dirty="0">
              <a:solidFill>
                <a:schemeClr val="tx1"/>
              </a:solidFill>
              <a:cs typeface="Alexandria" pitchFamily="2" charset="-78"/>
            </a:endParaRPr>
          </a:p>
          <a:p>
            <a:pPr algn="justLow" rtl="1"/>
            <a:endParaRPr lang="ar-EG" sz="1400" dirty="0">
              <a:solidFill>
                <a:schemeClr val="tx1"/>
              </a:solidFill>
              <a:cs typeface="Alexandria" pitchFamily="2" charset="-78"/>
            </a:endParaRPr>
          </a:p>
          <a:p>
            <a:pPr algn="justLow" rtl="1"/>
            <a:endParaRPr lang="ar-EG" sz="1400" dirty="0">
              <a:solidFill>
                <a:schemeClr val="tx1"/>
              </a:solidFill>
              <a:cs typeface="Alexandria" pitchFamily="2" charset="-78"/>
            </a:endParaRPr>
          </a:p>
          <a:p>
            <a:pPr algn="justLow" rtl="1"/>
            <a:endParaRPr lang="ar-EG" sz="1400" dirty="0">
              <a:solidFill>
                <a:schemeClr val="tx1"/>
              </a:solidFill>
              <a:cs typeface="Alexandria" pitchFamily="2" charset="-78"/>
            </a:endParaRPr>
          </a:p>
          <a:p>
            <a:pPr algn="justLow" rtl="1"/>
            <a:endParaRPr lang="ar-EG" sz="1400" dirty="0">
              <a:solidFill>
                <a:schemeClr val="tx1"/>
              </a:solidFill>
              <a:cs typeface="Alexandria" pitchFamily="2" charset="-78"/>
            </a:endParaRPr>
          </a:p>
          <a:p>
            <a:pPr algn="justLow" rtl="1"/>
            <a:endParaRPr lang="ar-EG" sz="1400" dirty="0">
              <a:solidFill>
                <a:schemeClr val="tx1"/>
              </a:solidFill>
              <a:cs typeface="Alexandria" pitchFamily="2" charset="-78"/>
            </a:endParaRPr>
          </a:p>
          <a:p>
            <a:pPr algn="justLow" rtl="1"/>
            <a:endParaRPr lang="ar-EG" sz="1400" dirty="0">
              <a:solidFill>
                <a:schemeClr val="tx1"/>
              </a:solidFill>
              <a:cs typeface="Alexandria" pitchFamily="2" charset="-78"/>
            </a:endParaRPr>
          </a:p>
          <a:p>
            <a:pPr algn="justLow" rtl="1"/>
            <a:endParaRPr lang="ar-EG" sz="1400" dirty="0">
              <a:solidFill>
                <a:schemeClr val="tx1"/>
              </a:solidFill>
              <a:cs typeface="Alexandria" pitchFamily="2" charset="-78"/>
            </a:endParaRPr>
          </a:p>
          <a:p>
            <a:pPr algn="justLow" rtl="1"/>
            <a:endParaRPr lang="ar-EG" sz="1400" dirty="0">
              <a:solidFill>
                <a:schemeClr val="tx1"/>
              </a:solidFill>
              <a:cs typeface="Alexandria" pitchFamily="2" charset="-78"/>
            </a:endParaRPr>
          </a:p>
          <a:p>
            <a:pPr algn="justLow" rtl="1"/>
            <a:endParaRPr lang="ar-EG" sz="1400" dirty="0">
              <a:solidFill>
                <a:schemeClr val="tx1"/>
              </a:solidFill>
              <a:cs typeface="Alexandria" pitchFamily="2" charset="-78"/>
            </a:endParaRPr>
          </a:p>
          <a:p>
            <a:pPr algn="justLow" rtl="1"/>
            <a:endParaRPr lang="ar-EG" sz="1400" dirty="0">
              <a:solidFill>
                <a:schemeClr val="tx1"/>
              </a:solidFill>
              <a:cs typeface="Alexandria" pitchFamily="2" charset="-78"/>
            </a:endParaRPr>
          </a:p>
          <a:p>
            <a:pPr algn="justLow" rtl="1"/>
            <a:endParaRPr lang="ar-EG" sz="1400" dirty="0">
              <a:solidFill>
                <a:schemeClr val="tx1"/>
              </a:solidFill>
              <a:cs typeface="Alexandria" pitchFamily="2" charset="-78"/>
            </a:endParaRPr>
          </a:p>
          <a:p>
            <a:pPr algn="justLow" rtl="1"/>
            <a:endParaRPr lang="ar-EG" sz="1400" dirty="0">
              <a:solidFill>
                <a:schemeClr val="tx1"/>
              </a:solidFill>
              <a:cs typeface="Alexandria" pitchFamily="2" charset="-78"/>
            </a:endParaRPr>
          </a:p>
          <a:p>
            <a:pPr algn="justLow" rtl="1">
              <a:lnSpc>
                <a:spcPct val="150000"/>
              </a:lnSpc>
            </a:pPr>
            <a:endParaRPr lang="ar-EG" sz="1400" dirty="0">
              <a:solidFill>
                <a:schemeClr val="tx1"/>
              </a:solidFill>
              <a:cs typeface="Alexandria" pitchFamily="2" charset="-78"/>
            </a:endParaRPr>
          </a:p>
          <a:p>
            <a:pPr algn="justLow" rtl="1">
              <a:lnSpc>
                <a:spcPct val="150000"/>
              </a:lnSpc>
            </a:pPr>
            <a:endParaRPr lang="ar-EG" sz="1400" dirty="0">
              <a:solidFill>
                <a:schemeClr val="tx1"/>
              </a:solidFill>
              <a:cs typeface="Alexandria" pitchFamily="2" charset="-78"/>
            </a:endParaRPr>
          </a:p>
          <a:p>
            <a:pPr algn="justLow" rtl="1">
              <a:lnSpc>
                <a:spcPct val="150000"/>
              </a:lnSpc>
            </a:pPr>
            <a:r>
              <a:rPr lang="ar-EG" sz="1400" dirty="0">
                <a:solidFill>
                  <a:schemeClr val="tx1"/>
                </a:solidFill>
                <a:cs typeface="Alexandria" pitchFamily="2" charset="-78"/>
              </a:rPr>
              <a:t>قد يكون من المفيد تقسيم أدوات وتقنيات النزاع في الفضاء السيبراني إلى أدوات ترتكز على التكنولوجيا وتقنيات تُركِّز على البشر. وتُتيح الأدوات والتقنيات الهجومية لطرف معادٍ أن يرتكب فعلاً ضاراً . أمَّا الأدوات والتقنيات الدفاعية فتسعى إلى منع طرف معادٍ من أن يفعل هذا.</a:t>
            </a:r>
          </a:p>
          <a:p>
            <a:pPr algn="r" rtl="1"/>
            <a:r>
              <a:rPr lang="ar-EG" sz="1400" b="1" u="sng" dirty="0">
                <a:solidFill>
                  <a:srgbClr val="00AEEF"/>
                </a:solidFill>
                <a:cs typeface="Alexandria" pitchFamily="2" charset="-78"/>
              </a:rPr>
              <a:t>- أدوات تقوم على التكنولوجيا :</a:t>
            </a:r>
          </a:p>
          <a:p>
            <a:pPr algn="justLow" rtl="1">
              <a:lnSpc>
                <a:spcPct val="150000"/>
              </a:lnSpc>
            </a:pPr>
            <a:r>
              <a:rPr lang="ar-EG" sz="1400" dirty="0">
                <a:solidFill>
                  <a:schemeClr val="tx1"/>
                </a:solidFill>
                <a:cs typeface="Alexandria" pitchFamily="2" charset="-78"/>
              </a:rPr>
              <a:t>تتطلَّب الأدوات الهجومية ثلاثة عناصر:</a:t>
            </a:r>
          </a:p>
          <a:p>
            <a:pPr algn="justLow" rtl="1">
              <a:lnSpc>
                <a:spcPct val="150000"/>
              </a:lnSpc>
            </a:pPr>
            <a:r>
              <a:rPr lang="ar-EG" sz="1400" dirty="0">
                <a:solidFill>
                  <a:schemeClr val="tx1"/>
                </a:solidFill>
                <a:cs typeface="Alexandria" pitchFamily="2" charset="-78"/>
              </a:rPr>
              <a:t>1. تشير إمكانية الوصول إلى الكيفية التي يصل بها الطرف المعادي إلى تكنولوجيا المعلومات ذات الاهتمام. وقد يكون هذا الوصول عن بعد )على سبيل المثال من خلال الإنترنت، أو خط هاتفي عادي مرتبط به، أو اختراق الشبكة اللاسلكية المتصل بها . وعوضًا عن ذلك، قد يتطلَّب الوصول القُرْب الشديد )على سبيل المثال جواسيس يعملون أو يخدمون كمُشغِّلين أو فنيي خدمات، أو مُورِّدين) .</a:t>
            </a:r>
          </a:p>
          <a:p>
            <a:pPr algn="justLow" rtl="1">
              <a:lnSpc>
                <a:spcPct val="150000"/>
              </a:lnSpc>
            </a:pPr>
            <a:r>
              <a:rPr lang="ar-EG" sz="1400" dirty="0">
                <a:solidFill>
                  <a:schemeClr val="tx1"/>
                </a:solidFill>
                <a:cs typeface="Alexandria" pitchFamily="2" charset="-78"/>
              </a:rPr>
              <a:t>وقد يكون الوصول عن قُرْب أيضًا في أي موضع في سلسلة التوريد )على سبيل المثال أثناء تصنيع رقائق الحاسوب أو تجميعها، أو تحميل برمجيات الحاسوب، أو إرسالها إلى المتلقي أو تشغيلها) .</a:t>
            </a:r>
          </a:p>
          <a:p>
            <a:pPr algn="r" rtl="1">
              <a:lnSpc>
                <a:spcPct val="150000"/>
              </a:lnSpc>
            </a:pPr>
            <a:r>
              <a:rPr lang="ar-EG" sz="1400" dirty="0">
                <a:solidFill>
                  <a:schemeClr val="tx1"/>
                </a:solidFill>
                <a:cs typeface="Alexandria" pitchFamily="2" charset="-78"/>
              </a:rPr>
              <a:t>2. موطن الضعف هو جانب من تكنولوجيا المعلومات يمكن استغلاله في النيل من هذه التكنولوجيا. وقد يتم إيجاد مواطن الضعف بلا قصد من خلال عيب في التصميم أو التنفيذ، أو يتم إدخاله عمداً .</a:t>
            </a:r>
          </a:p>
          <a:p>
            <a:pPr algn="justLow" rtl="1"/>
            <a:endParaRPr lang="ar-EG" sz="1400" dirty="0">
              <a:solidFill>
                <a:schemeClr val="tx1"/>
              </a:solidFill>
              <a:cs typeface="Alexandria" pitchFamily="2" charset="-78"/>
            </a:endParaRPr>
          </a:p>
          <a:p>
            <a:pPr algn="justLow" rtl="1"/>
            <a:endParaRPr lang="ar-EG" sz="1400" dirty="0">
              <a:solidFill>
                <a:schemeClr val="tx1"/>
              </a:solidFill>
              <a:cs typeface="Alexandria" pitchFamily="2" charset="-78"/>
            </a:endParaRPr>
          </a:p>
          <a:p>
            <a:pPr algn="justLow" rtl="1"/>
            <a:endParaRPr lang="ar-EG" sz="1400" dirty="0">
              <a:solidFill>
                <a:schemeClr val="tx1"/>
              </a:solidFill>
              <a:cs typeface="Alexandria" pitchFamily="2" charset="-78"/>
            </a:endParaRPr>
          </a:p>
          <a:p>
            <a:pPr algn="justLow" rtl="1"/>
            <a:endParaRPr lang="ar-EG" sz="1400" dirty="0">
              <a:solidFill>
                <a:schemeClr val="tx1"/>
              </a:solidFill>
              <a:cs typeface="Alexandria" pitchFamily="2" charset="-78"/>
            </a:endParaRPr>
          </a:p>
          <a:p>
            <a:pPr algn="r" rtl="1"/>
            <a:endParaRPr lang="ar-EG" sz="1400" dirty="0">
              <a:solidFill>
                <a:schemeClr val="tx1"/>
              </a:solidFill>
              <a:cs typeface="Alexandria" pitchFamily="2" charset="-78"/>
            </a:endParaRPr>
          </a:p>
          <a:p>
            <a:pPr algn="r" rtl="1"/>
            <a:endParaRPr lang="ar-EG" sz="1400" dirty="0">
              <a:solidFill>
                <a:schemeClr val="tx1"/>
              </a:solidFill>
              <a:cs typeface="Alexandria" pitchFamily="2" charset="-78"/>
            </a:endParaRPr>
          </a:p>
          <a:p>
            <a:pPr algn="r" rtl="1"/>
            <a:endParaRPr lang="ar-EG" sz="1400" dirty="0">
              <a:solidFill>
                <a:schemeClr val="tx1"/>
              </a:solidFill>
              <a:cs typeface="Alexandria" pitchFamily="2" charset="-78"/>
            </a:endParaRPr>
          </a:p>
          <a:p>
            <a:pPr algn="r"/>
            <a:endParaRPr lang="ar-EG" sz="1400" dirty="0">
              <a:solidFill>
                <a:schemeClr val="tx1"/>
              </a:solidFill>
              <a:cs typeface="Alexandria" pitchFamily="2" charset="-78"/>
            </a:endParaRPr>
          </a:p>
          <a:p>
            <a:pPr algn="r" rtl="1"/>
            <a:endParaRPr lang="ar-EG" sz="1400" dirty="0">
              <a:solidFill>
                <a:schemeClr val="tx1"/>
              </a:solidFill>
              <a:cs typeface="Alexandria" pitchFamily="2" charset="-78"/>
            </a:endParaRPr>
          </a:p>
          <a:p>
            <a:pPr algn="r" rtl="1"/>
            <a:endParaRPr lang="ar-EG" sz="1400" dirty="0">
              <a:solidFill>
                <a:schemeClr val="tx1"/>
              </a:solidFill>
              <a:cs typeface="Alexandria" pitchFamily="2" charset="-78"/>
            </a:endParaRPr>
          </a:p>
          <a:p>
            <a:pPr algn="r" rtl="1"/>
            <a:endParaRPr lang="ar-EG" sz="1400" dirty="0">
              <a:solidFill>
                <a:schemeClr val="tx1"/>
              </a:solidFill>
              <a:cs typeface="Alexandria" pitchFamily="2" charset="-78"/>
            </a:endParaRPr>
          </a:p>
          <a:p>
            <a:pPr algn="r" rtl="1"/>
            <a:endParaRPr lang="ar-EG" sz="1400" dirty="0">
              <a:solidFill>
                <a:schemeClr val="tx1"/>
              </a:solidFill>
              <a:cs typeface="Alexandria" pitchFamily="2" charset="-78"/>
            </a:endParaRPr>
          </a:p>
          <a:p>
            <a:pPr algn="r" rtl="1"/>
            <a:endParaRPr lang="ar-EG" sz="1400" dirty="0">
              <a:solidFill>
                <a:schemeClr val="tx1"/>
              </a:solidFill>
              <a:cs typeface="Alexandria" pitchFamily="2" charset="-78"/>
            </a:endParaRPr>
          </a:p>
          <a:p>
            <a:pPr algn="r" rtl="1"/>
            <a:endParaRPr lang="ar-EG" sz="1400" dirty="0">
              <a:solidFill>
                <a:schemeClr val="tx1"/>
              </a:solidFill>
              <a:cs typeface="Alexandria" pitchFamily="2" charset="-78"/>
            </a:endParaRPr>
          </a:p>
          <a:p>
            <a:pPr algn="r" rtl="1"/>
            <a:endParaRPr lang="ar-EG" sz="1400" dirty="0">
              <a:solidFill>
                <a:schemeClr val="tx1"/>
              </a:solidFill>
              <a:cs typeface="Alexandria" pitchFamily="2" charset="-78"/>
            </a:endParaRPr>
          </a:p>
          <a:p>
            <a:pPr algn="r" rtl="1"/>
            <a:endParaRPr lang="ar-EG" sz="1400" dirty="0">
              <a:solidFill>
                <a:schemeClr val="tx1"/>
              </a:solidFill>
              <a:cs typeface="Alexandria" pitchFamily="2" charset="-78"/>
            </a:endParaRPr>
          </a:p>
          <a:p>
            <a:pPr algn="r" rtl="1"/>
            <a:endParaRPr lang="ar-EG" sz="1400" dirty="0">
              <a:solidFill>
                <a:schemeClr val="tx1"/>
              </a:solidFill>
              <a:cs typeface="Alexandria" pitchFamily="2" charset="-78"/>
            </a:endParaRPr>
          </a:p>
          <a:p>
            <a:pPr algn="r" rtl="1"/>
            <a:endParaRPr lang="ar-EG" sz="1400" dirty="0">
              <a:solidFill>
                <a:schemeClr val="tx1"/>
              </a:solidFill>
              <a:cs typeface="Alexandria" pitchFamily="2" charset="-78"/>
            </a:endParaRPr>
          </a:p>
          <a:p>
            <a:pPr algn="r" rtl="1"/>
            <a:endParaRPr lang="ar-EG" sz="1400" dirty="0">
              <a:solidFill>
                <a:schemeClr val="tx1"/>
              </a:solidFill>
              <a:cs typeface="Alexandria" pitchFamily="2" charset="-78"/>
            </a:endParaRPr>
          </a:p>
          <a:p>
            <a:pPr algn="r" rtl="1"/>
            <a:endParaRPr lang="ar-EG" sz="1400" dirty="0">
              <a:solidFill>
                <a:schemeClr val="tx1"/>
              </a:solidFill>
              <a:cs typeface="Alexandria" pitchFamily="2" charset="-78"/>
            </a:endParaRPr>
          </a:p>
          <a:p>
            <a:pPr algn="r" rtl="1"/>
            <a:endParaRPr lang="en-US" sz="1400" dirty="0">
              <a:solidFill>
                <a:schemeClr val="tx1"/>
              </a:solidFill>
            </a:endParaRPr>
          </a:p>
          <a:p>
            <a:pPr algn="justLow" rtl="1"/>
            <a:endParaRPr lang="ar-EG" sz="1400" dirty="0">
              <a:solidFill>
                <a:schemeClr val="tx1"/>
              </a:solidFill>
              <a:cs typeface="Alexandria" pitchFamily="2" charset="-78"/>
            </a:endParaRPr>
          </a:p>
          <a:p>
            <a:pPr algn="justLow" rtl="1"/>
            <a:endParaRPr lang="ar-EG" sz="1400" dirty="0">
              <a:solidFill>
                <a:schemeClr val="tx1"/>
              </a:solidFill>
              <a:cs typeface="Alexandria" pitchFamily="2" charset="-78"/>
            </a:endParaRPr>
          </a:p>
          <a:p>
            <a:pPr algn="justLow" rtl="1"/>
            <a:endParaRPr lang="ar-EG" sz="1400" dirty="0">
              <a:solidFill>
                <a:schemeClr val="tx1"/>
              </a:solidFill>
              <a:cs typeface="Alexandria" pitchFamily="2" charset="-78"/>
            </a:endParaRPr>
          </a:p>
          <a:p>
            <a:pPr algn="justLow" rtl="1"/>
            <a:endParaRPr lang="ar-EG" sz="1400" dirty="0">
              <a:solidFill>
                <a:schemeClr val="tx1"/>
              </a:solidFill>
              <a:cs typeface="Alexandria" pitchFamily="2" charset="-78"/>
            </a:endParaRPr>
          </a:p>
          <a:p>
            <a:pPr algn="justLow" rtl="1"/>
            <a:endParaRPr lang="ar-EG" sz="1400" dirty="0">
              <a:solidFill>
                <a:schemeClr val="tx1"/>
              </a:solidFill>
              <a:cs typeface="Alexandria" pitchFamily="2" charset="-78"/>
            </a:endParaRPr>
          </a:p>
          <a:p>
            <a:pPr algn="r" rtl="1"/>
            <a:endParaRPr lang="ar-EG" sz="1400" dirty="0">
              <a:solidFill>
                <a:schemeClr val="tx1"/>
              </a:solidFill>
              <a:cs typeface="Alexandria" pitchFamily="2" charset="-78"/>
            </a:endParaRPr>
          </a:p>
          <a:p>
            <a:pPr algn="r" rtl="1"/>
            <a:endParaRPr lang="ar-EG" sz="1400" dirty="0">
              <a:solidFill>
                <a:schemeClr val="tx1"/>
              </a:solidFill>
              <a:cs typeface="Alexandria" pitchFamily="2" charset="-78"/>
            </a:endParaRPr>
          </a:p>
          <a:p>
            <a:pPr algn="r" rtl="1"/>
            <a:endParaRPr lang="ar-EG" sz="1400" dirty="0">
              <a:solidFill>
                <a:schemeClr val="tx1"/>
              </a:solidFill>
              <a:cs typeface="Alexandria" pitchFamily="2" charset="-78"/>
            </a:endParaRPr>
          </a:p>
          <a:p>
            <a:pPr algn="r"/>
            <a:endParaRPr lang="ar-EG" sz="1400" dirty="0">
              <a:solidFill>
                <a:schemeClr val="tx1"/>
              </a:solidFill>
              <a:cs typeface="Alexandria" pitchFamily="2" charset="-78"/>
            </a:endParaRPr>
          </a:p>
          <a:p>
            <a:pPr algn="r" rtl="1"/>
            <a:endParaRPr lang="ar-EG" sz="1400" dirty="0">
              <a:solidFill>
                <a:schemeClr val="tx1"/>
              </a:solidFill>
              <a:cs typeface="Alexandria" pitchFamily="2" charset="-78"/>
            </a:endParaRPr>
          </a:p>
          <a:p>
            <a:pPr algn="r" rtl="1"/>
            <a:endParaRPr lang="ar-EG" sz="1400" dirty="0">
              <a:solidFill>
                <a:schemeClr val="tx1"/>
              </a:solidFill>
              <a:cs typeface="Alexandria" pitchFamily="2" charset="-78"/>
            </a:endParaRPr>
          </a:p>
          <a:p>
            <a:pPr algn="r" rtl="1"/>
            <a:endParaRPr lang="ar-EG" sz="1400" dirty="0">
              <a:solidFill>
                <a:schemeClr val="tx1"/>
              </a:solidFill>
              <a:cs typeface="Alexandria" pitchFamily="2" charset="-78"/>
            </a:endParaRPr>
          </a:p>
          <a:p>
            <a:pPr algn="r" rtl="1"/>
            <a:endParaRPr lang="ar-EG" sz="1400" dirty="0">
              <a:solidFill>
                <a:schemeClr val="tx1"/>
              </a:solidFill>
              <a:cs typeface="Alexandria" pitchFamily="2" charset="-78"/>
            </a:endParaRPr>
          </a:p>
          <a:p>
            <a:pPr algn="r" rtl="1"/>
            <a:endParaRPr lang="ar-EG" sz="1400" dirty="0">
              <a:solidFill>
                <a:schemeClr val="tx1"/>
              </a:solidFill>
              <a:cs typeface="Alexandria" pitchFamily="2" charset="-78"/>
            </a:endParaRPr>
          </a:p>
          <a:p>
            <a:pPr algn="r" rtl="1"/>
            <a:endParaRPr lang="ar-EG" sz="1400" dirty="0">
              <a:solidFill>
                <a:schemeClr val="tx1"/>
              </a:solidFill>
              <a:cs typeface="Alexandria" pitchFamily="2" charset="-78"/>
            </a:endParaRPr>
          </a:p>
          <a:p>
            <a:pPr algn="r" rtl="1"/>
            <a:endParaRPr lang="ar-EG" sz="1400" dirty="0">
              <a:solidFill>
                <a:schemeClr val="tx1"/>
              </a:solidFill>
              <a:cs typeface="Alexandria" pitchFamily="2" charset="-78"/>
            </a:endParaRPr>
          </a:p>
          <a:p>
            <a:pPr algn="r" rtl="1"/>
            <a:endParaRPr lang="ar-EG" sz="1400" dirty="0">
              <a:solidFill>
                <a:schemeClr val="tx1"/>
              </a:solidFill>
              <a:cs typeface="Alexandria" pitchFamily="2" charset="-78"/>
            </a:endParaRPr>
          </a:p>
          <a:p>
            <a:pPr algn="r" rtl="1"/>
            <a:endParaRPr lang="ar-EG" sz="1400" dirty="0">
              <a:solidFill>
                <a:schemeClr val="tx1"/>
              </a:solidFill>
              <a:cs typeface="Alexandria" pitchFamily="2" charset="-78"/>
            </a:endParaRPr>
          </a:p>
          <a:p>
            <a:pPr algn="r" rtl="1"/>
            <a:endParaRPr lang="ar-EG" sz="1400" dirty="0">
              <a:solidFill>
                <a:schemeClr val="tx1"/>
              </a:solidFill>
              <a:cs typeface="Alexandria" pitchFamily="2" charset="-78"/>
            </a:endParaRPr>
          </a:p>
          <a:p>
            <a:pPr algn="r" rtl="1"/>
            <a:endParaRPr lang="ar-EG" sz="1400" dirty="0">
              <a:solidFill>
                <a:schemeClr val="tx1"/>
              </a:solidFill>
              <a:cs typeface="Alexandria" pitchFamily="2" charset="-78"/>
            </a:endParaRPr>
          </a:p>
          <a:p>
            <a:pPr algn="r" rtl="1"/>
            <a:endParaRPr lang="ar-EG" sz="1400" dirty="0">
              <a:solidFill>
                <a:schemeClr val="tx1"/>
              </a:solidFill>
              <a:cs typeface="Alexandria" pitchFamily="2" charset="-78"/>
            </a:endParaRPr>
          </a:p>
          <a:p>
            <a:pPr algn="r" rtl="1"/>
            <a:endParaRPr lang="en-US" sz="1400" dirty="0">
              <a:solidFill>
                <a:schemeClr val="tx1"/>
              </a:solidFill>
            </a:endParaRPr>
          </a:p>
        </p:txBody>
      </p:sp>
      <p:pic>
        <p:nvPicPr>
          <p:cNvPr id="5" name="Graphic 21">
            <a:extLst>
              <a:ext uri="{FF2B5EF4-FFF2-40B4-BE49-F238E27FC236}">
                <a16:creationId xmlns:a16="http://schemas.microsoft.com/office/drawing/2014/main" id="{854B7123-0903-3EC5-4A25-2B692AE420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191B5DF9-6840-6A8A-CDA6-DF88A5D9C0AE}"/>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86161CF4-4BD3-82F2-6078-0FC34B1EF3A8}"/>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08</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4355C91F-63DB-965F-CE5F-7BE573C2744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4864" y="1491651"/>
            <a:ext cx="3212364" cy="4506026"/>
          </a:xfrm>
          <a:prstGeom prst="rect">
            <a:avLst/>
          </a:prstGeom>
        </p:spPr>
      </p:pic>
      <p:sp>
        <p:nvSpPr>
          <p:cNvPr id="6" name="TextBox 5">
            <a:extLst>
              <a:ext uri="{FF2B5EF4-FFF2-40B4-BE49-F238E27FC236}">
                <a16:creationId xmlns:a16="http://schemas.microsoft.com/office/drawing/2014/main" id="{DE74CA74-66E4-8E50-AEA8-6A76742CD050}"/>
              </a:ext>
            </a:extLst>
          </p:cNvPr>
          <p:cNvSpPr txBox="1"/>
          <p:nvPr/>
        </p:nvSpPr>
        <p:spPr>
          <a:xfrm>
            <a:off x="5292043" y="588815"/>
            <a:ext cx="4359207" cy="400110"/>
          </a:xfrm>
          <a:prstGeom prst="rect">
            <a:avLst/>
          </a:prstGeom>
          <a:noFill/>
        </p:spPr>
        <p:txBody>
          <a:bodyPr wrap="square" rtlCol="0">
            <a:spAutoFit/>
          </a:bodyPr>
          <a:lstStyle/>
          <a:p>
            <a:pPr lvl="0" algn="ctr" rtl="1"/>
            <a:r>
              <a:rPr lang="en-US" sz="2000" b="1" dirty="0">
                <a:solidFill>
                  <a:srgbClr val="00AEEF"/>
                </a:solidFill>
                <a:latin typeface="Alexandria" pitchFamily="2" charset="-78"/>
                <a:cs typeface="Alexandria" pitchFamily="2" charset="-78"/>
              </a:rPr>
              <a:t>2</a:t>
            </a:r>
            <a:r>
              <a:rPr lang="ar-EG" sz="2000" b="1" dirty="0">
                <a:solidFill>
                  <a:srgbClr val="00AEEF"/>
                </a:solidFill>
                <a:latin typeface="Alexandria" pitchFamily="2" charset="-78"/>
                <a:cs typeface="Alexandria" pitchFamily="2" charset="-78"/>
              </a:rPr>
              <a:t>- أدوات و تقنيات النزاع السيبراني </a:t>
            </a:r>
            <a:endParaRPr lang="en-US" sz="2000"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7127577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08</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7" name="TextBox 6">
            <a:extLst>
              <a:ext uri="{FF2B5EF4-FFF2-40B4-BE49-F238E27FC236}">
                <a16:creationId xmlns:a16="http://schemas.microsoft.com/office/drawing/2014/main" id="{EDEB1E05-C468-429C-0A3E-0C37670622F9}"/>
              </a:ext>
            </a:extLst>
          </p:cNvPr>
          <p:cNvSpPr txBox="1"/>
          <p:nvPr/>
        </p:nvSpPr>
        <p:spPr>
          <a:xfrm>
            <a:off x="3087329" y="1349343"/>
            <a:ext cx="8423923" cy="11376897"/>
          </a:xfrm>
          <a:prstGeom prst="rect">
            <a:avLst/>
          </a:prstGeom>
          <a:noFill/>
        </p:spPr>
        <p:txBody>
          <a:bodyPr wrap="square">
            <a:spAutoFit/>
          </a:bodyPr>
          <a:lstStyle/>
          <a:p>
            <a:pPr algn="justLow" rtl="1">
              <a:lnSpc>
                <a:spcPct val="150000"/>
              </a:lnSpc>
            </a:pPr>
            <a:r>
              <a:rPr lang="ar-EG" sz="1600" dirty="0">
                <a:cs typeface="Alexandria" pitchFamily="2" charset="-78"/>
              </a:rPr>
              <a:t>3. الحمولة هي التعبير المستخدم للإشارة إلى الآلية التي تُستعمل للتأثير على تكنولوجيا المعلومات بعد استخدام إمكانية الوصول في استغلال موطن الضعف. على سبيل المثال، حالما يتم إدخال عامل تأثير في البرمجيات )مثل فيروس( إلى حاسوب، يمكن برمجة حمولته لتفعل أشياء كثيرة- إعادة إنتاج أو إرسال نفسه، أو تدمير الملفات على الجهاز أو تغييرها. ويمكن تصميم الحمولة لتفعل أكثر من شيء واحد أو لتتصرف في أوقات مختلفة. وإذا كانت قناة الاتصال متاحة، فإنه يمكن تحديث الحمولة عن بعد.</a:t>
            </a:r>
          </a:p>
          <a:p>
            <a:pPr algn="justLow" rtl="1">
              <a:lnSpc>
                <a:spcPct val="150000"/>
              </a:lnSpc>
            </a:pPr>
            <a:r>
              <a:rPr lang="ar-EG" sz="1600" dirty="0">
                <a:cs typeface="Alexandria" pitchFamily="2" charset="-78"/>
              </a:rPr>
              <a:t>وتتناول </a:t>
            </a:r>
            <a:r>
              <a:rPr lang="ar-EG" sz="1600" b="1" dirty="0">
                <a:cs typeface="Alexandria" pitchFamily="2" charset="-78"/>
              </a:rPr>
              <a:t>الأدوات الدفاعية </a:t>
            </a:r>
            <a:r>
              <a:rPr lang="ar-EG" sz="1600" dirty="0">
                <a:cs typeface="Alexandria" pitchFamily="2" charset="-78"/>
              </a:rPr>
              <a:t>واحدًا أو أكثر من هذه العناصر. فبعض الأدوات (مثل جدران الحماية الإلكترونية)  تُغلِق طرق الوصول التي قد تُترَك بطريق السهو مفتوحة. وتُحدِّد أدوات أخرى أخطاء البرمجة (مواطن الضعف)  التي يمكن إصلاحها قبل أن يستطيع طرف معادٍ استغلالها. لكن أدوات أخرى تعمل على منع طرف معادٍ من إحداث ضرر باستخدام أي حمولة معينة )على سبيل المثال ملف سري قد يجري تشفيره بحيث إنه حتى إذا سُرِقت نسخة منه من نظام الحاسوب، يصبح عديم الجدوى للطرف المعادي .</a:t>
            </a:r>
            <a:endParaRPr lang="ar-EG" sz="1600" b="1" u="sng" dirty="0">
              <a:solidFill>
                <a:srgbClr val="C00000"/>
              </a:solidFill>
              <a:cs typeface="Alexandria" pitchFamily="2" charset="-78"/>
            </a:endParaRPr>
          </a:p>
          <a:p>
            <a:pPr algn="r" rtl="1">
              <a:lnSpc>
                <a:spcPct val="150000"/>
              </a:lnSpc>
            </a:pPr>
            <a:endParaRPr lang="ar-EG" sz="1600" dirty="0">
              <a:cs typeface="Alexandria" pitchFamily="2" charset="-78"/>
            </a:endParaRPr>
          </a:p>
          <a:p>
            <a:pPr algn="justLow" rtl="1">
              <a:lnSpc>
                <a:spcPct val="150000"/>
              </a:lnSpc>
            </a:pPr>
            <a:endParaRPr lang="ar-EG" sz="1600" dirty="0">
              <a:cs typeface="Alexandria" pitchFamily="2" charset="-78"/>
            </a:endParaRPr>
          </a:p>
          <a:p>
            <a:pPr algn="justLow" rtl="1"/>
            <a:endParaRPr lang="ar-EG" sz="1600" dirty="0">
              <a:cs typeface="Alexandria" pitchFamily="2" charset="-78"/>
            </a:endParaRPr>
          </a:p>
          <a:p>
            <a:pPr algn="r" rtl="1"/>
            <a:endParaRPr lang="ar-EG" sz="1600" dirty="0">
              <a:cs typeface="Alexandria" pitchFamily="2" charset="-78"/>
            </a:endParaRPr>
          </a:p>
          <a:p>
            <a:pPr algn="r" rtl="1"/>
            <a:endParaRPr lang="ar-EG" sz="1600" dirty="0">
              <a:latin typeface="Alexandria" pitchFamily="2" charset="-78"/>
              <a:cs typeface="Alexandria" pitchFamily="2" charset="-78"/>
            </a:endParaRPr>
          </a:p>
          <a:p>
            <a:pPr algn="r" rtl="1"/>
            <a:endParaRPr lang="ar-EG" sz="1600" dirty="0">
              <a:latin typeface="Alexandria" pitchFamily="2" charset="-78"/>
              <a:cs typeface="Alexandria" pitchFamily="2" charset="-78"/>
            </a:endParaRPr>
          </a:p>
          <a:p>
            <a:pPr algn="r" rtl="1"/>
            <a:endParaRPr lang="ar-EG" sz="1600" dirty="0">
              <a:latin typeface="Alexandria" pitchFamily="2" charset="-78"/>
              <a:cs typeface="Alexandria" pitchFamily="2" charset="-78"/>
            </a:endParaRPr>
          </a:p>
          <a:p>
            <a:pPr algn="r" rtl="1"/>
            <a:endParaRPr lang="ar-EG" sz="1600" dirty="0">
              <a:latin typeface="Alexandria" pitchFamily="2" charset="-78"/>
              <a:cs typeface="Alexandria" pitchFamily="2" charset="-78"/>
            </a:endParaRPr>
          </a:p>
          <a:p>
            <a:pPr algn="r" rtl="1"/>
            <a:endParaRPr lang="ar-EG" sz="1600" dirty="0">
              <a:latin typeface="Alexandria" pitchFamily="2" charset="-78"/>
              <a:cs typeface="Alexandria" pitchFamily="2" charset="-78"/>
            </a:endParaRPr>
          </a:p>
          <a:p>
            <a:pPr algn="r" rtl="1"/>
            <a:endParaRPr lang="ar-EG" sz="1600" dirty="0">
              <a:latin typeface="Alexandria" pitchFamily="2" charset="-78"/>
              <a:cs typeface="Alexandria" pitchFamily="2" charset="-78"/>
            </a:endParaRPr>
          </a:p>
          <a:p>
            <a:pPr algn="r"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r>
              <a:rPr lang="ar-EG" sz="1600" dirty="0">
                <a:latin typeface="Alexandria" pitchFamily="2" charset="-78"/>
                <a:cs typeface="Alexandria" pitchFamily="2" charset="-78"/>
              </a:rPr>
              <a:t>ا</a:t>
            </a: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p:txBody>
      </p:sp>
      <p:pic>
        <p:nvPicPr>
          <p:cNvPr id="6" name="Picture 5">
            <a:extLst>
              <a:ext uri="{FF2B5EF4-FFF2-40B4-BE49-F238E27FC236}">
                <a16:creationId xmlns:a16="http://schemas.microsoft.com/office/drawing/2014/main" id="{AE8263C0-7961-ED80-8A3B-6448A1F46BA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6888" y="1463118"/>
            <a:ext cx="1951796" cy="5408666"/>
          </a:xfrm>
          <a:prstGeom prst="rect">
            <a:avLst/>
          </a:prstGeom>
        </p:spPr>
      </p:pic>
    </p:spTree>
    <p:extLst>
      <p:ext uri="{BB962C8B-B14F-4D97-AF65-F5344CB8AC3E}">
        <p14:creationId xmlns:p14="http://schemas.microsoft.com/office/powerpoint/2010/main" val="34885151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2" y="137574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29265" y="952844"/>
            <a:ext cx="11493909" cy="59051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a:endParaRPr lang="ar-EG" sz="1600" dirty="0">
              <a:solidFill>
                <a:prstClr val="black"/>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0D8D722-0960-2C95-3D5F-A27A9FA56EDA}"/>
              </a:ext>
            </a:extLst>
          </p:cNvPr>
          <p:cNvSpPr/>
          <p:nvPr/>
        </p:nvSpPr>
        <p:spPr>
          <a:xfrm>
            <a:off x="2254143" y="41317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08</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2" name="TextBox 1">
            <a:extLst>
              <a:ext uri="{FF2B5EF4-FFF2-40B4-BE49-F238E27FC236}">
                <a16:creationId xmlns:a16="http://schemas.microsoft.com/office/drawing/2014/main" id="{3B643165-5F67-B088-66E2-692DF6C06C67}"/>
              </a:ext>
            </a:extLst>
          </p:cNvPr>
          <p:cNvSpPr txBox="1"/>
          <p:nvPr/>
        </p:nvSpPr>
        <p:spPr>
          <a:xfrm>
            <a:off x="3156156" y="952844"/>
            <a:ext cx="8772854" cy="5016758"/>
          </a:xfrm>
          <a:prstGeom prst="rect">
            <a:avLst/>
          </a:prstGeom>
          <a:noFill/>
        </p:spPr>
        <p:txBody>
          <a:bodyPr wrap="square" rtlCol="0">
            <a:spAutoFit/>
          </a:bodyPr>
          <a:lstStyle/>
          <a:p>
            <a:pPr algn="r" rtl="1"/>
            <a:r>
              <a:rPr lang="ar-EG" sz="1600" b="1" u="sng" dirty="0">
                <a:solidFill>
                  <a:srgbClr val="00AEEF"/>
                </a:solidFill>
                <a:cs typeface="Alexandria" pitchFamily="2" charset="-78"/>
              </a:rPr>
              <a:t>- تقنيات تعتمد على البشر</a:t>
            </a:r>
          </a:p>
          <a:p>
            <a:pPr algn="justLow" rtl="1">
              <a:lnSpc>
                <a:spcPct val="150000"/>
              </a:lnSpc>
            </a:pPr>
            <a:r>
              <a:rPr lang="ar-EG" sz="1600" dirty="0">
                <a:cs typeface="Alexandria" pitchFamily="2" charset="-78"/>
              </a:rPr>
              <a:t>يتفاعل الناس مع تكنولوجيا المعلومات، وفي الغالب يكون خداع أو رشوة أو ابتزاز شخص مطلع على الأسرار الداخلية لتنفيذ أوامر طرف معادٍ أسهل من تحقيق الوصول من خلال وسائل تقنية محضة. على سبيل المثال، الوصول عن قرب إلى نظام قد يتحقق من خلال رشوة حارس لإدخال وحدة تخزين محمولة إلى جهاز حاسوب. ويُمكن إحداث نقطة ضعف واختراق عن طريق ابتزاز مُبرمِج لتسجيل شفرة معيبة. يُرجى ملاحظة أنه في مثل هذه الحالات، يمكن الجمع بين الأدوات التقنية والتقنيات التي تستند إلى البشر.</a:t>
            </a:r>
          </a:p>
          <a:p>
            <a:pPr algn="justLow" rtl="1">
              <a:lnSpc>
                <a:spcPct val="150000"/>
              </a:lnSpc>
            </a:pPr>
            <a:r>
              <a:rPr lang="ar-EG" sz="1600" dirty="0">
                <a:cs typeface="Alexandria" pitchFamily="2" charset="-78"/>
              </a:rPr>
              <a:t>وتتضمَّن التقنيات الدفاعية المستندة إلى البشر في معظمها حث الناس على أن لا يتصرفوا على نحو يُعرِّض الأمن للخطر. ويفيد التعليم في توعية بعض الناس أن لا ينخدعوا بعمليات الاحتيال التي يُقصد منها الحصول على أسماء تسجيل الدخول وكلمات السر. وتقنع عمليات مراجعة النشاط بعض الناس أن لا يستخدموا تكنولوجيا المعلومات على نحو مريب مثير للشبهات. وتقنع مكافآت الإبلاغ بعض الناس بالمبادرة إلى إبلاغ السلطات المختصة عن أي نشاط مريب أو مشكوك فيه.</a:t>
            </a:r>
          </a:p>
          <a:p>
            <a:pPr algn="r" rtl="1">
              <a:lnSpc>
                <a:spcPct val="150000"/>
              </a:lnSpc>
            </a:pPr>
            <a:endParaRPr lang="en-US" sz="1600" b="1" dirty="0">
              <a:latin typeface="Alexandria" pitchFamily="2" charset="-78"/>
            </a:endParaRPr>
          </a:p>
          <a:p>
            <a:pPr algn="justLow" rtl="1"/>
            <a:endParaRPr lang="ar-EG" sz="1600" dirty="0">
              <a:latin typeface="Alexandria" pitchFamily="2" charset="-78"/>
              <a:cs typeface="Alexandria" pitchFamily="2" charset="-78"/>
            </a:endParaRPr>
          </a:p>
        </p:txBody>
      </p:sp>
      <p:pic>
        <p:nvPicPr>
          <p:cNvPr id="4" name="Picture 3">
            <a:extLst>
              <a:ext uri="{FF2B5EF4-FFF2-40B4-BE49-F238E27FC236}">
                <a16:creationId xmlns:a16="http://schemas.microsoft.com/office/drawing/2014/main" id="{7B53D632-17EE-FEE0-0372-E3FCE6717B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7845" y="1349343"/>
            <a:ext cx="1951796" cy="5408666"/>
          </a:xfrm>
          <a:prstGeom prst="rect">
            <a:avLst/>
          </a:prstGeom>
        </p:spPr>
      </p:pic>
    </p:spTree>
    <p:extLst>
      <p:ext uri="{BB962C8B-B14F-4D97-AF65-F5344CB8AC3E}">
        <p14:creationId xmlns:p14="http://schemas.microsoft.com/office/powerpoint/2010/main" val="904482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752167" y="1349343"/>
            <a:ext cx="11626646" cy="55366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08</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7" name="TextBox 6">
            <a:extLst>
              <a:ext uri="{FF2B5EF4-FFF2-40B4-BE49-F238E27FC236}">
                <a16:creationId xmlns:a16="http://schemas.microsoft.com/office/drawing/2014/main" id="{BD461FC7-95AF-6674-712E-B3158E8CFF68}"/>
              </a:ext>
            </a:extLst>
          </p:cNvPr>
          <p:cNvSpPr txBox="1"/>
          <p:nvPr/>
        </p:nvSpPr>
        <p:spPr>
          <a:xfrm>
            <a:off x="3930962" y="1208786"/>
            <a:ext cx="8152884" cy="9602629"/>
          </a:xfrm>
          <a:prstGeom prst="rect">
            <a:avLst/>
          </a:prstGeom>
          <a:noFill/>
        </p:spPr>
        <p:txBody>
          <a:bodyPr wrap="square" rtlCol="0">
            <a:spAutoFit/>
          </a:bodyPr>
          <a:lstStyle/>
          <a:p>
            <a:pPr algn="justLow" rtl="1"/>
            <a:endParaRPr lang="ar-EG" sz="1600" b="1" dirty="0">
              <a:cs typeface="Alexandria" pitchFamily="2" charset="-78"/>
            </a:endParaRPr>
          </a:p>
          <a:p>
            <a:pPr algn="justLow" rtl="1"/>
            <a:endParaRPr lang="ar-EG" sz="1600" b="1" dirty="0">
              <a:cs typeface="Alexandria" pitchFamily="2" charset="-78"/>
            </a:endParaRPr>
          </a:p>
          <a:p>
            <a:pPr algn="justLow" rtl="1"/>
            <a:endParaRPr lang="ar-EG" sz="1600" b="1" dirty="0">
              <a:cs typeface="Alexandria" pitchFamily="2" charset="-78"/>
            </a:endParaRPr>
          </a:p>
          <a:p>
            <a:pPr algn="justLow" rtl="1"/>
            <a:r>
              <a:rPr lang="ar-EG" sz="1600" b="1" dirty="0">
                <a:solidFill>
                  <a:srgbClr val="00AEEF"/>
                </a:solidFill>
                <a:cs typeface="Alexandria" pitchFamily="2" charset="-78"/>
              </a:rPr>
              <a:t>يوصف النشاط الهجومي في الفضاء السيبراني بأنه هجوم سيبراني أو استغلال سيبراني.</a:t>
            </a:r>
          </a:p>
          <a:p>
            <a:pPr algn="justLow" rtl="1"/>
            <a:endParaRPr lang="ar-EG" sz="1600" b="1" dirty="0">
              <a:cs typeface="Alexandria" pitchFamily="2" charset="-78"/>
            </a:endParaRPr>
          </a:p>
          <a:p>
            <a:pPr algn="justLow" rtl="1">
              <a:lnSpc>
                <a:spcPct val="150000"/>
              </a:lnSpc>
            </a:pPr>
            <a:r>
              <a:rPr lang="ar-EG" sz="1600" dirty="0">
                <a:cs typeface="Alexandria" pitchFamily="2" charset="-78"/>
              </a:rPr>
              <a:t>● يقصد </a:t>
            </a:r>
            <a:r>
              <a:rPr lang="ar-EG" sz="1600" b="1" dirty="0">
                <a:solidFill>
                  <a:srgbClr val="00AEEF"/>
                </a:solidFill>
                <a:cs typeface="Alexandria" pitchFamily="2" charset="-78"/>
              </a:rPr>
              <a:t>بالهجوم السيبراني </a:t>
            </a:r>
            <a:r>
              <a:rPr lang="ar-EG" sz="1600" dirty="0">
                <a:cs typeface="Alexandria" pitchFamily="2" charset="-78"/>
              </a:rPr>
              <a:t>استخدام أنشطة متعمدة لتغيير أو إفساد أو خداع أو إضعاف أو تدمير أنظمة الحاسوب أو شبكات الحاسوب للخصم أو المعلومات و/ أو البرامج المدرجة في هذه الأنظمة أو الشبكات أو تُرسل من خلالها. وقد تُؤثِّر هذه الأنشطة أيضًا في الكيانات المرتبطة بهذه الأنظمة والشبكات. وقد يستخدم الهجوم السيبراني في منع المستخدمين المرخص لهم من الولوج إلى حاسوب أو خدمة معلومات (هجوم الحرمان من الخدمة)، أو لتدمير الآلات التي يتحكم فيها الحاسوب )الغرض المزعوم للهجوم السيبراني بالفيروس «ستوكسنت» (، أو لتدمير أو تغيير بيانات حيوية )مثل الجداول الزمنية لاستخدام عمليات لوجستية عسكرية) . ويُرجى ملاحظة أن الآثار المباشرة لهجوم سيبراني (الأضرار التي تصيب الحاسوب) قد تكون أقل أهمية من الآثار غير المباشرة )الأضرار التي تصيب النظام الذي يرتبط به الحاسوب .</a:t>
            </a:r>
          </a:p>
          <a:p>
            <a:pPr algn="justLow" rtl="1">
              <a:lnSpc>
                <a:spcPct val="150000"/>
              </a:lnSpc>
            </a:pPr>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r>
              <a:rPr lang="ar-EG" sz="2000" b="1" dirty="0">
                <a:solidFill>
                  <a:srgbClr val="00AEEF"/>
                </a:solidFill>
                <a:latin typeface="Alexandria" pitchFamily="2" charset="-78"/>
                <a:cs typeface="Alexandria" pitchFamily="2" charset="-78"/>
              </a:rPr>
              <a:t> </a:t>
            </a:r>
          </a:p>
          <a:p>
            <a:pPr algn="r" rtl="1"/>
            <a:endParaRPr lang="ar-EG" dirty="0">
              <a:latin typeface="Alexandria" pitchFamily="2" charset="-78"/>
              <a:cs typeface="Alexandria" pitchFamily="2" charset="-78"/>
            </a:endParaRPr>
          </a:p>
          <a:p>
            <a:pPr algn="r" rtl="1"/>
            <a:endParaRPr lang="ar-EG" dirty="0">
              <a:latin typeface="Alexandria" pitchFamily="2" charset="-78"/>
              <a:cs typeface="Alexandria" pitchFamily="2" charset="-78"/>
            </a:endParaRPr>
          </a:p>
          <a:p>
            <a:pPr algn="r" rtl="1"/>
            <a:endParaRPr lang="ar-EG" dirty="0">
              <a:latin typeface="Alexandria" pitchFamily="2" charset="-78"/>
              <a:cs typeface="Alexandria" pitchFamily="2" charset="-78"/>
            </a:endParaRPr>
          </a:p>
          <a:p>
            <a:pPr algn="r" rtl="1"/>
            <a:endParaRPr lang="en-US" i="1" dirty="0">
              <a:latin typeface="Alexandria" pitchFamily="2" charset="-78"/>
            </a:endParaRPr>
          </a:p>
          <a:p>
            <a:pPr algn="r" rtl="1"/>
            <a:endParaRPr lang="ar-EG"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989201EF-48C1-CA7B-FE5A-6D9BA6D14F83}"/>
              </a:ext>
            </a:extLst>
          </p:cNvPr>
          <p:cNvSpPr txBox="1"/>
          <p:nvPr/>
        </p:nvSpPr>
        <p:spPr>
          <a:xfrm>
            <a:off x="3742971" y="484552"/>
            <a:ext cx="5822851" cy="707886"/>
          </a:xfrm>
          <a:prstGeom prst="rect">
            <a:avLst/>
          </a:prstGeom>
          <a:noFill/>
        </p:spPr>
        <p:txBody>
          <a:bodyPr wrap="square" rtlCol="0">
            <a:spAutoFit/>
          </a:bodyPr>
          <a:lstStyle/>
          <a:p>
            <a:pPr algn="ctr"/>
            <a:r>
              <a:rPr lang="ar-EG" sz="2000" b="1" dirty="0">
                <a:solidFill>
                  <a:srgbClr val="00AEEF"/>
                </a:solidFill>
                <a:latin typeface="Alexandria" pitchFamily="2" charset="-78"/>
                <a:cs typeface="Alexandria" pitchFamily="2" charset="-78"/>
              </a:rPr>
              <a:t>3-العمليات الهجومية المحتملة</a:t>
            </a:r>
          </a:p>
          <a:p>
            <a:pPr algn="ctr"/>
            <a:r>
              <a:rPr lang="ar-EG" sz="2000" b="1" dirty="0">
                <a:solidFill>
                  <a:srgbClr val="00AEEF"/>
                </a:solidFill>
                <a:latin typeface="Alexandria" pitchFamily="2" charset="-78"/>
                <a:cs typeface="Alexandria" pitchFamily="2" charset="-78"/>
              </a:rPr>
              <a:t> في الفضاء السيبراني</a:t>
            </a:r>
            <a:endParaRPr lang="en-US" sz="2000" b="1" dirty="0">
              <a:solidFill>
                <a:srgbClr val="00AEEF"/>
              </a:solidFill>
              <a:latin typeface="Alexandria" pitchFamily="2" charset="-78"/>
              <a:cs typeface="Alexandria" pitchFamily="2" charset="-78"/>
            </a:endParaRPr>
          </a:p>
        </p:txBody>
      </p:sp>
      <p:pic>
        <p:nvPicPr>
          <p:cNvPr id="8" name="Picture 7">
            <a:extLst>
              <a:ext uri="{FF2B5EF4-FFF2-40B4-BE49-F238E27FC236}">
                <a16:creationId xmlns:a16="http://schemas.microsoft.com/office/drawing/2014/main" id="{A24B8C01-EDC1-C392-68D0-9BBBA411AC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2365" y="1414509"/>
            <a:ext cx="3018398" cy="4539687"/>
          </a:xfrm>
          <a:prstGeom prst="rect">
            <a:avLst/>
          </a:prstGeom>
        </p:spPr>
      </p:pic>
    </p:spTree>
    <p:extLst>
      <p:ext uri="{BB962C8B-B14F-4D97-AF65-F5344CB8AC3E}">
        <p14:creationId xmlns:p14="http://schemas.microsoft.com/office/powerpoint/2010/main" val="3033024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529663" y="-638917"/>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08</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TextBox 8">
            <a:extLst>
              <a:ext uri="{FF2B5EF4-FFF2-40B4-BE49-F238E27FC236}">
                <a16:creationId xmlns:a16="http://schemas.microsoft.com/office/drawing/2014/main" id="{6DB84C29-5877-D225-7470-C8A16E174533}"/>
              </a:ext>
            </a:extLst>
          </p:cNvPr>
          <p:cNvSpPr txBox="1"/>
          <p:nvPr/>
        </p:nvSpPr>
        <p:spPr>
          <a:xfrm>
            <a:off x="2904260" y="1349343"/>
            <a:ext cx="8606993" cy="12484895"/>
          </a:xfrm>
          <a:prstGeom prst="rect">
            <a:avLst/>
          </a:prstGeom>
          <a:noFill/>
        </p:spPr>
        <p:txBody>
          <a:bodyPr wrap="square">
            <a:spAutoFit/>
          </a:bodyPr>
          <a:lstStyle/>
          <a:p>
            <a:pPr algn="justLow" rtl="1">
              <a:lnSpc>
                <a:spcPct val="150000"/>
              </a:lnSpc>
            </a:pPr>
            <a:r>
              <a:rPr lang="ar-EG" sz="1600" dirty="0">
                <a:cs typeface="Alexandria" pitchFamily="2" charset="-78"/>
              </a:rPr>
              <a:t>● يشير تعبير </a:t>
            </a:r>
            <a:r>
              <a:rPr lang="ar-EG" sz="1600" b="1" dirty="0">
                <a:solidFill>
                  <a:srgbClr val="00AEEF"/>
                </a:solidFill>
                <a:cs typeface="Alexandria" pitchFamily="2" charset="-78"/>
              </a:rPr>
              <a:t>الاستغلال السيبراني </a:t>
            </a:r>
            <a:r>
              <a:rPr lang="ar-EG" sz="1600" dirty="0">
                <a:cs typeface="Alexandria" pitchFamily="2" charset="-78"/>
              </a:rPr>
              <a:t>إلى الأنشطة المتعمدة المُصمَّمة لاختراق أنظمة أو شبكات الحاسوب التي يستخدمها الخصم، وذلك بقصد الحصول على معلومات موضوعة على هذه الأنظمة والشبكات أو يجري تداولها من خلالها. ولا يسعى الاستغلال السيبراني إلى تعطيل التشغيل المعتاد لنظام أو شبكة حاسوب من وجهة نظر المستخدم، وإنما أفضل استغلال سيبراني هو الاستغلال الذي لا يلاحظه المستخدم أبدًا. والمعلومات المطلوبة هي بوجه عام المعلومات التي يريد الخصم أن لا يتم الكشف عنها. وقد تقوم الدولة بعمليات استغلال سيبراني لجمع معلومات استخبارات قيمة، مثلما قد تنشر جواسيس من البشر لأداء هذه المهمة. وقد تسعى إلى الحصول على معلومات عن برنامج الخصم للبحث والتطوير من أجل إنتاج أسلحة نووية، أو عن نظام المعركة لدى الخصم، وخطط عملياته العسكرية، وما إلى ذلك. أو قد تسعى إلى الحصول على معلومات من شبكة حاسوب شركة في بلد آخر لتستفيد منها شركة منافسة محلية في ذلك البلد. ومن بين المعلومات التي لها أهمية كبيرة تلك التي تتيح للبلد إجراء مزيد من الاختراقات لأنظمة أو شبكات حاسوب أخرى بغية جمع معلومات إضافية.</a:t>
            </a:r>
          </a:p>
          <a:p>
            <a:pPr algn="justLow" rtl="1">
              <a:lnSpc>
                <a:spcPct val="150000"/>
              </a:lnSpc>
            </a:pPr>
            <a:r>
              <a:rPr lang="ar-EG" sz="1600" dirty="0">
                <a:cs typeface="Alexandria" pitchFamily="2" charset="-78"/>
              </a:rPr>
              <a:t>ويُرجى ملاحظة أن البيانات الصحفية تشير في الغالب إلى وقوع «هجمات سيبرانية » لكن النشاط الذي يجري في الواقع هو استغلال سيبراني. </a:t>
            </a:r>
          </a:p>
          <a:p>
            <a:pPr algn="justLow" rtl="1">
              <a:lnSpc>
                <a:spcPct val="150000"/>
              </a:lnSpc>
            </a:pPr>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r>
              <a:rPr lang="ar-EG" sz="1600" b="1" dirty="0">
                <a:cs typeface="Alexandria" pitchFamily="2" charset="-78"/>
              </a:rPr>
              <a:t> </a:t>
            </a:r>
            <a:endParaRPr lang="en-US" sz="1600" b="1" dirty="0"/>
          </a:p>
          <a:p>
            <a:pPr algn="justLow" rtl="1"/>
            <a:endParaRPr lang="ar-EG" sz="1600" dirty="0">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p:txBody>
      </p:sp>
      <p:pic>
        <p:nvPicPr>
          <p:cNvPr id="7" name="Picture 6">
            <a:extLst>
              <a:ext uri="{FF2B5EF4-FFF2-40B4-BE49-F238E27FC236}">
                <a16:creationId xmlns:a16="http://schemas.microsoft.com/office/drawing/2014/main" id="{686C358E-ABBF-532F-575B-43FDECF61DB9}"/>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92455" y="1388867"/>
            <a:ext cx="2200096" cy="4587046"/>
          </a:xfrm>
          <a:prstGeom prst="rect">
            <a:avLst/>
          </a:prstGeom>
        </p:spPr>
      </p:pic>
    </p:spTree>
    <p:extLst>
      <p:ext uri="{BB962C8B-B14F-4D97-AF65-F5344CB8AC3E}">
        <p14:creationId xmlns:p14="http://schemas.microsoft.com/office/powerpoint/2010/main" val="11106280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408185"/>
            <a:ext cx="11108117" cy="51352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buFontTx/>
              <a:buChar char="-"/>
            </a:pPr>
            <a:endParaRPr lang="ar-EG" sz="1600" dirty="0">
              <a:solidFill>
                <a:prstClr val="black"/>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08</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4" name="TextBox 3">
            <a:extLst>
              <a:ext uri="{FF2B5EF4-FFF2-40B4-BE49-F238E27FC236}">
                <a16:creationId xmlns:a16="http://schemas.microsoft.com/office/drawing/2014/main" id="{774722CC-FCEF-52B0-6310-6F7057001BC5}"/>
              </a:ext>
            </a:extLst>
          </p:cNvPr>
          <p:cNvSpPr txBox="1"/>
          <p:nvPr/>
        </p:nvSpPr>
        <p:spPr>
          <a:xfrm>
            <a:off x="3602364" y="1543730"/>
            <a:ext cx="8179387" cy="5549661"/>
          </a:xfrm>
          <a:prstGeom prst="rect">
            <a:avLst/>
          </a:prstGeom>
          <a:noFill/>
        </p:spPr>
        <p:txBody>
          <a:bodyPr wrap="square" rtlCol="0">
            <a:spAutoFit/>
          </a:bodyPr>
          <a:lstStyle/>
          <a:p>
            <a:pPr algn="justLow" rtl="1">
              <a:lnSpc>
                <a:spcPct val="150000"/>
              </a:lnSpc>
            </a:pPr>
            <a:r>
              <a:rPr lang="ar-EG" sz="1600" b="1" dirty="0">
                <a:solidFill>
                  <a:srgbClr val="00AEEF"/>
                </a:solidFill>
                <a:cs typeface="Alexandria" pitchFamily="2" charset="-78"/>
              </a:rPr>
              <a:t>من هم الفاعلون الذين قد يقومون بمثل هذه العمليات؟ </a:t>
            </a:r>
            <a:endParaRPr lang="ar-EG" sz="1600" dirty="0">
              <a:cs typeface="Alexandria" pitchFamily="2" charset="-78"/>
            </a:endParaRPr>
          </a:p>
          <a:p>
            <a:pPr algn="justLow" rtl="1">
              <a:lnSpc>
                <a:spcPct val="150000"/>
              </a:lnSpc>
            </a:pPr>
            <a:r>
              <a:rPr lang="ar-EG" sz="1600" dirty="0">
                <a:cs typeface="Alexandria" pitchFamily="2" charset="-78"/>
              </a:rPr>
              <a:t>نظرًا لطبيعة تكنولوجيا المعلومات فإن نطاق الفاعلين الذين قد يقومون بعمليات ذات أهمية على المستوى الوطني قد يكون كبيرًا. وتُعتَبر على نطاق واسع بعض الدول مثل الولايات المتحدة والصين وروسيا وإسرائيل أنها تمتلك قدرات سيبرانية هجومية قوية، لكن دولً أقل تقدمًا يمكنها أيضًا القيام بعمليات هجومية في الفضاء السيبراني.</a:t>
            </a:r>
          </a:p>
          <a:p>
            <a:pPr algn="justLow" rtl="1">
              <a:lnSpc>
                <a:spcPct val="150000"/>
              </a:lnSpc>
            </a:pPr>
            <a:r>
              <a:rPr lang="ar-EG" sz="1600" dirty="0">
                <a:cs typeface="Alexandria" pitchFamily="2" charset="-78"/>
              </a:rPr>
              <a:t>وحتى الآن، كان الفاعلون المعروفون الذين نفَّذوا أعمال استغلال سيبراني وهجمات سيبرانية هم أطراف دون المستوى الوطني، أفراد في معظمهم. وفي الغالب بقصد الربح.</a:t>
            </a:r>
          </a:p>
          <a:p>
            <a:pPr algn="justLow" rtl="1">
              <a:lnSpc>
                <a:spcPct val="150000"/>
              </a:lnSpc>
            </a:pPr>
            <a:r>
              <a:rPr lang="ar-EG" sz="1600" dirty="0">
                <a:cs typeface="Alexandria" pitchFamily="2" charset="-78"/>
              </a:rPr>
              <a:t>وكثيرًا ما يقال إن روسيا مسؤولة عن الهجمات السيبرانية على إستونيا في 2007 ، وجورجيا في  2008 ، وأن الصين مسؤولة عن عدد من عمليات الاستغلال السيبراني الشهيرة في الكثير من البلدان ، وأن الولايات المتحدة و/ أو إسرائيل مسؤولة عن الهجوم السيبراني على المنشآت النووية الإيرانية (الفيروس «ستوكسنت »). ولكن لم يقر أحد من هذه البلدان رسميًّا بالقيام بأي من هذه الأنشطة، ولم يُجرَ الإعلان عن دليل قاطع- إن وُجِد- على أن القيادة السياسية لأي بلد أمرت أو أشرفت على أي من هذه الأنشطة.</a:t>
            </a:r>
          </a:p>
          <a:p>
            <a:pPr algn="justLow" rtl="1">
              <a:lnSpc>
                <a:spcPct val="150000"/>
              </a:lnSpc>
            </a:pPr>
            <a:endParaRPr lang="ar-EG" sz="1600" dirty="0">
              <a:cs typeface="Alexandria" pitchFamily="2" charset="-78"/>
            </a:endParaRPr>
          </a:p>
          <a:p>
            <a:pPr algn="justLow" rtl="1">
              <a:lnSpc>
                <a:spcPct val="150000"/>
              </a:lnSpc>
            </a:pPr>
            <a:endParaRPr lang="ar-EG" sz="1400" dirty="0">
              <a:cs typeface="Alexandria" pitchFamily="2" charset="-78"/>
            </a:endParaRPr>
          </a:p>
        </p:txBody>
      </p:sp>
      <p:sp>
        <p:nvSpPr>
          <p:cNvPr id="10" name="TextBox 9">
            <a:extLst>
              <a:ext uri="{FF2B5EF4-FFF2-40B4-BE49-F238E27FC236}">
                <a16:creationId xmlns:a16="http://schemas.microsoft.com/office/drawing/2014/main" id="{6BE95E27-D1A6-A3D3-59A5-1C12D4DA3765}"/>
              </a:ext>
            </a:extLst>
          </p:cNvPr>
          <p:cNvSpPr txBox="1"/>
          <p:nvPr/>
        </p:nvSpPr>
        <p:spPr>
          <a:xfrm>
            <a:off x="4025365" y="583528"/>
            <a:ext cx="4619141" cy="707886"/>
          </a:xfrm>
          <a:prstGeom prst="rect">
            <a:avLst/>
          </a:prstGeom>
          <a:noFill/>
        </p:spPr>
        <p:txBody>
          <a:bodyPr wrap="square" rtlCol="0">
            <a:spAutoFit/>
          </a:bodyPr>
          <a:lstStyle/>
          <a:p>
            <a:pPr lvl="0" algn="ctr" rtl="1"/>
            <a:r>
              <a:rPr lang="ar-EG" sz="2000" b="1" dirty="0">
                <a:solidFill>
                  <a:srgbClr val="00AEEF"/>
                </a:solidFill>
                <a:latin typeface="Alexandria" pitchFamily="2" charset="-78"/>
                <a:cs typeface="Alexandria" pitchFamily="2" charset="-78"/>
              </a:rPr>
              <a:t>4-الفاعلون و المشاركون </a:t>
            </a:r>
          </a:p>
          <a:p>
            <a:pPr lvl="0" algn="ctr" rtl="1"/>
            <a:r>
              <a:rPr lang="ar-EG" sz="2000" b="1" dirty="0">
                <a:solidFill>
                  <a:srgbClr val="00AEEF"/>
                </a:solidFill>
                <a:latin typeface="Alexandria" pitchFamily="2" charset="-78"/>
                <a:cs typeface="Alexandria" pitchFamily="2" charset="-78"/>
              </a:rPr>
              <a:t>في العمليات السيبرانية </a:t>
            </a:r>
            <a:endParaRPr lang="en-US" sz="2000" dirty="0">
              <a:solidFill>
                <a:srgbClr val="00AEEF"/>
              </a:solidFill>
              <a:latin typeface="Alexandria" pitchFamily="2" charset="-78"/>
              <a:cs typeface="Alexandria" pitchFamily="2" charset="-78"/>
            </a:endParaRPr>
          </a:p>
        </p:txBody>
      </p:sp>
      <p:pic>
        <p:nvPicPr>
          <p:cNvPr id="6" name="Picture 5">
            <a:extLst>
              <a:ext uri="{FF2B5EF4-FFF2-40B4-BE49-F238E27FC236}">
                <a16:creationId xmlns:a16="http://schemas.microsoft.com/office/drawing/2014/main" id="{16D5B56D-FDA4-F94A-03D9-3BC6F9261D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0944" y="1738368"/>
            <a:ext cx="2653942" cy="3977350"/>
          </a:xfrm>
          <a:prstGeom prst="rect">
            <a:avLst/>
          </a:prstGeom>
        </p:spPr>
      </p:pic>
    </p:spTree>
    <p:extLst>
      <p:ext uri="{BB962C8B-B14F-4D97-AF65-F5344CB8AC3E}">
        <p14:creationId xmlns:p14="http://schemas.microsoft.com/office/powerpoint/2010/main" val="38862403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155869"/>
            <a:ext cx="11108131" cy="53875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08</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997673B1-A0C1-9FA6-B8B1-BB12F5C614C9}"/>
              </a:ext>
            </a:extLst>
          </p:cNvPr>
          <p:cNvSpPr txBox="1"/>
          <p:nvPr/>
        </p:nvSpPr>
        <p:spPr>
          <a:xfrm>
            <a:off x="855408" y="1163813"/>
            <a:ext cx="10655846" cy="14757886"/>
          </a:xfrm>
          <a:prstGeom prst="rect">
            <a:avLst/>
          </a:prstGeom>
          <a:noFill/>
        </p:spPr>
        <p:txBody>
          <a:bodyPr wrap="square" rtlCol="0">
            <a:spAutoFit/>
          </a:bodyPr>
          <a:lstStyle/>
          <a:p>
            <a:pPr algn="r" rtl="1">
              <a:lnSpc>
                <a:spcPct val="150000"/>
              </a:lnSpc>
            </a:pPr>
            <a:r>
              <a:rPr lang="ar-EG" sz="1600" dirty="0">
                <a:cs typeface="Alexandria" pitchFamily="2" charset="-78"/>
              </a:rPr>
              <a:t>-</a:t>
            </a:r>
            <a:r>
              <a:rPr lang="ar-EG" sz="1400" dirty="0">
                <a:cs typeface="Alexandria" pitchFamily="2" charset="-78"/>
              </a:rPr>
              <a:t> وثمَّة </a:t>
            </a:r>
            <a:r>
              <a:rPr lang="ar-EG" sz="1400" b="1" dirty="0">
                <a:solidFill>
                  <a:srgbClr val="00AEEF"/>
                </a:solidFill>
                <a:cs typeface="Alexandria" pitchFamily="2" charset="-78"/>
              </a:rPr>
              <a:t>مجموعة متنوعة من الفاعلين دون المستوى الوطني- منهم أفراد ومجموعات الجريمة المنظمة ومجموعات إرهابية- </a:t>
            </a:r>
            <a:r>
              <a:rPr lang="ar-EG" sz="1400" dirty="0">
                <a:cs typeface="Alexandria" pitchFamily="2" charset="-78"/>
              </a:rPr>
              <a:t>قد تقوم بتنفيذ هجمات سيبرانية و/ أو عمليات استغلال للفضاء السيبراني. وفي الواقع، يمكن إجراء بعض من هذه العمليات باستخدام معلومات وبرمجيات موجودة على شبكة الإنترنت ومكونات مادية متاحة في نظام تخزين أي حاسوب محلي.</a:t>
            </a:r>
          </a:p>
          <a:p>
            <a:pPr algn="justLow" rtl="1">
              <a:lnSpc>
                <a:spcPct val="150000"/>
              </a:lnSpc>
            </a:pPr>
            <a:r>
              <a:rPr lang="ar-EG" sz="1400" dirty="0">
                <a:cs typeface="Alexandria" pitchFamily="2" charset="-78"/>
              </a:rPr>
              <a:t>- وتُغطِّي أيضًا الدوافع إلى إجراء مثل هذه العمليات- أي للانغماس في النزاع السيبراني- طائفة واسعة. وأحد أكثر الدوافع شيوعًا اليوم هو </a:t>
            </a:r>
            <a:r>
              <a:rPr lang="ar-EG" sz="1400" b="1" dirty="0">
                <a:solidFill>
                  <a:srgbClr val="00AEEF"/>
                </a:solidFill>
                <a:cs typeface="Alexandria" pitchFamily="2" charset="-78"/>
              </a:rPr>
              <a:t>الدافع</a:t>
            </a:r>
            <a:r>
              <a:rPr lang="ar-EG" sz="1400" b="1" dirty="0">
                <a:cs typeface="Alexandria" pitchFamily="2" charset="-78"/>
              </a:rPr>
              <a:t> </a:t>
            </a:r>
            <a:r>
              <a:rPr lang="ar-EG" sz="1400" b="1" dirty="0">
                <a:solidFill>
                  <a:srgbClr val="00AEEF"/>
                </a:solidFill>
                <a:cs typeface="Alexandria" pitchFamily="2" charset="-78"/>
              </a:rPr>
              <a:t>المالي</a:t>
            </a:r>
            <a:r>
              <a:rPr lang="ar-EG" sz="1400" b="1" dirty="0">
                <a:cs typeface="Alexandria" pitchFamily="2" charset="-78"/>
              </a:rPr>
              <a:t>. </a:t>
            </a:r>
            <a:r>
              <a:rPr lang="ar-EG" sz="1400" dirty="0">
                <a:cs typeface="Alexandria" pitchFamily="2" charset="-78"/>
              </a:rPr>
              <a:t>ولأن قدرًا كبيرًا من التجارة يجري إنجازه من خلال شبكة الإنترنت أو باستخدام تكنولوجيا المعلومات، فإن بعض الأطراف هم مجرمون يسعون إلى تحقيق مكسب مالي غير مشروع من خلالعملياتهم الهجومية في الفضاء السيبراني. وقد تجلب عمليات الاستغلال السيبرانية معلومات قيمة مثل أرقام بطاقات الائتمان أو بيانات الولوج إلى الحسابات المصرفية، أو الأسرارالتجارية، أو خطط تطوير الأعمال، أو استراتيجيات التفاوض على العقود. وقد تُؤدِّي الهجمات السيبرانية إلى تعطيل جداول إنتاج المنافسين، أو تدمير بيانات قيمة تخص أحد المنافسين، أو تُستخدَم كأداة لابتزاز المال من الضحية. وقد يُنفِّذ الجناة هجومًا سيبرانيًّا كعملية ارتزاق مأجورة )ويعتقد على نطاق واسع أن الهجوم السيبراني على إستونيا جرى تنفيذه باستخدام سلاح سيبراني مستأجر.</a:t>
            </a:r>
          </a:p>
          <a:p>
            <a:pPr algn="justLow" rtl="1">
              <a:lnSpc>
                <a:spcPct val="150000"/>
              </a:lnSpc>
            </a:pPr>
            <a:r>
              <a:rPr lang="ar-EG" sz="1400" dirty="0">
                <a:cs typeface="Alexandria" pitchFamily="2" charset="-78"/>
              </a:rPr>
              <a:t>- وثمة سبب محتمل آخر </a:t>
            </a:r>
            <a:r>
              <a:rPr lang="ar-EG" sz="1400" b="1" dirty="0">
                <a:solidFill>
                  <a:srgbClr val="00AEEF"/>
                </a:solidFill>
                <a:cs typeface="Alexandria" pitchFamily="2" charset="-78"/>
              </a:rPr>
              <a:t>ذو</a:t>
            </a:r>
            <a:r>
              <a:rPr lang="ar-EG" sz="1400" b="1" dirty="0">
                <a:cs typeface="Alexandria" pitchFamily="2" charset="-78"/>
              </a:rPr>
              <a:t> </a:t>
            </a:r>
            <a:r>
              <a:rPr lang="ar-EG" sz="1400" b="1" dirty="0">
                <a:solidFill>
                  <a:srgbClr val="00AEEF"/>
                </a:solidFill>
                <a:cs typeface="Alexandria" pitchFamily="2" charset="-78"/>
              </a:rPr>
              <a:t>طابع</a:t>
            </a:r>
            <a:r>
              <a:rPr lang="ar-EG" sz="1400" b="1" dirty="0">
                <a:cs typeface="Alexandria" pitchFamily="2" charset="-78"/>
              </a:rPr>
              <a:t> </a:t>
            </a:r>
            <a:r>
              <a:rPr lang="ar-EG" sz="1400" b="1" dirty="0">
                <a:solidFill>
                  <a:srgbClr val="00AEEF"/>
                </a:solidFill>
                <a:cs typeface="Alexandria" pitchFamily="2" charset="-78"/>
              </a:rPr>
              <a:t>سياسي</a:t>
            </a:r>
            <a:r>
              <a:rPr lang="ar-EG" sz="1400" b="1" dirty="0">
                <a:cs typeface="Alexandria" pitchFamily="2" charset="-78"/>
              </a:rPr>
              <a:t> </a:t>
            </a:r>
            <a:r>
              <a:rPr lang="ar-EG" sz="1400" dirty="0">
                <a:cs typeface="Alexandria" pitchFamily="2" charset="-78"/>
              </a:rPr>
              <a:t>لمثل هذه العمليات، فقد يستخدم الجاني العملية السيبرانية في خدمة غرض سياسي مُعيَّن. فالهجوم السيبراني أو استغلال الفضاء السيبراني قد يُستخدم في إرسال رسالة سياسية إلى أمة، أو تجميع معلومات استخبارات لأغراض سياسية، أو لإقناع طرف آخر أو التأثير عليه ليتصرف على نحو مُعيَّن، أو لإثناء طرف آخر عن القيام بأفعال مُعيَّنة.</a:t>
            </a:r>
          </a:p>
          <a:p>
            <a:pPr algn="justLow" rtl="1">
              <a:lnSpc>
                <a:spcPct val="150000"/>
              </a:lnSpc>
            </a:pPr>
            <a:r>
              <a:rPr lang="ar-EG" sz="1400" dirty="0">
                <a:cs typeface="Alexandria" pitchFamily="2" charset="-78"/>
              </a:rPr>
              <a:t>- وثمَّة سبب آخر </a:t>
            </a:r>
            <a:r>
              <a:rPr lang="ar-EG" sz="1400" b="1" dirty="0">
                <a:cs typeface="Alexandria" pitchFamily="2" charset="-78"/>
              </a:rPr>
              <a:t>ذو </a:t>
            </a:r>
            <a:r>
              <a:rPr lang="ar-EG" sz="1400" b="1" dirty="0">
                <a:solidFill>
                  <a:srgbClr val="00AEEF"/>
                </a:solidFill>
                <a:cs typeface="Alexandria" pitchFamily="2" charset="-78"/>
              </a:rPr>
              <a:t>طابع</a:t>
            </a:r>
            <a:r>
              <a:rPr lang="ar-EG" sz="1400" b="1" dirty="0">
                <a:cs typeface="Alexandria" pitchFamily="2" charset="-78"/>
              </a:rPr>
              <a:t> </a:t>
            </a:r>
            <a:r>
              <a:rPr lang="ar-EG" sz="1400" b="1" dirty="0">
                <a:solidFill>
                  <a:srgbClr val="00AEEF"/>
                </a:solidFill>
                <a:cs typeface="Alexandria" pitchFamily="2" charset="-78"/>
              </a:rPr>
              <a:t>شخصي</a:t>
            </a:r>
            <a:r>
              <a:rPr lang="ar-EG" sz="1400" b="1" dirty="0">
                <a:cs typeface="Alexandria" pitchFamily="2" charset="-78"/>
              </a:rPr>
              <a:t> </a:t>
            </a:r>
            <a:r>
              <a:rPr lang="ar-EG" sz="1400" dirty="0">
                <a:cs typeface="Alexandria" pitchFamily="2" charset="-78"/>
              </a:rPr>
              <a:t>للقيام بمثل هذه العمليات، فقد ينفِّذ الجاني العملية </a:t>
            </a:r>
            <a:r>
              <a:rPr lang="ar-EG" sz="1400" b="1" dirty="0">
                <a:cs typeface="Alexandria" pitchFamily="2" charset="-78"/>
              </a:rPr>
              <a:t>للفوز «بحقوق التباهي » </a:t>
            </a:r>
            <a:r>
              <a:rPr lang="ar-EG" sz="1400" dirty="0">
                <a:cs typeface="Alexandria" pitchFamily="2" charset="-78"/>
              </a:rPr>
              <a:t>أو لإظهار إتقانه مهارات فنية مُعيَّنة أو إرضاء جوانب فضول شخصية. وأخيرًا، قد تُستخدَم مثل هذه العمليات لأغراض عسكرية بنفس الطريقة التي تستخدم بها العمليات العسكرية التقليدية التي تعتمد على الأسلحة الحركية التقليدية.</a:t>
            </a:r>
          </a:p>
          <a:p>
            <a:pPr algn="r" rtl="1">
              <a:lnSpc>
                <a:spcPct val="150000"/>
              </a:lnSpc>
            </a:pPr>
            <a:endParaRPr lang="ar-EG" sz="1400" dirty="0">
              <a:cs typeface="Alexandria" pitchFamily="2" charset="-78"/>
            </a:endParaRPr>
          </a:p>
          <a:p>
            <a:pPr algn="r" rtl="1">
              <a:lnSpc>
                <a:spcPct val="150000"/>
              </a:lnSpc>
            </a:pPr>
            <a:endParaRPr lang="ar-EG" sz="1400" dirty="0">
              <a:cs typeface="Alexandria" pitchFamily="2" charset="-78"/>
            </a:endParaRPr>
          </a:p>
          <a:p>
            <a:pPr algn="r" rtl="1"/>
            <a:endParaRPr lang="ar-EG" sz="1600" dirty="0">
              <a:cs typeface="Alexandria" pitchFamily="2" charset="-78"/>
            </a:endParaRPr>
          </a:p>
          <a:p>
            <a:pPr algn="justLow" rtl="1"/>
            <a:endParaRPr lang="ar-EG" sz="1800" dirty="0">
              <a:cs typeface="Alexandria" pitchFamily="2" charset="-78"/>
            </a:endParaRPr>
          </a:p>
          <a:p>
            <a:pPr algn="justLow"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r>
              <a:rPr lang="ar-EG" sz="1600" b="1" dirty="0">
                <a:cs typeface="Alexandria" pitchFamily="2" charset="-78"/>
              </a:rPr>
              <a:t> </a:t>
            </a:r>
            <a:endParaRPr lang="en-US" sz="1600" b="1" dirty="0"/>
          </a:p>
          <a:p>
            <a:pPr algn="justLow" rtl="1"/>
            <a:endParaRPr lang="ar-EG" sz="1600" dirty="0">
              <a:cs typeface="Alexandria" pitchFamily="2" charset="-78"/>
            </a:endParaRPr>
          </a:p>
          <a:p>
            <a:pPr algn="r" rtl="1"/>
            <a:endParaRPr lang="ar-EG" dirty="0">
              <a:latin typeface="Alexandria" pitchFamily="2" charset="-78"/>
              <a:cs typeface="Alexandria" pitchFamily="2" charset="-78"/>
            </a:endParaRPr>
          </a:p>
          <a:p>
            <a:pPr algn="r" rtl="1"/>
            <a:endParaRPr lang="ar-EG" dirty="0">
              <a:latin typeface="Alexandria" pitchFamily="2" charset="-78"/>
              <a:cs typeface="Alexandria" pitchFamily="2" charset="-78"/>
            </a:endParaRPr>
          </a:p>
          <a:p>
            <a:pPr algn="r" rtl="1"/>
            <a:endParaRPr lang="ar-EG" dirty="0">
              <a:latin typeface="Alexandria" pitchFamily="2" charset="-78"/>
              <a:cs typeface="Alexandria" pitchFamily="2" charset="-78"/>
            </a:endParaRPr>
          </a:p>
          <a:p>
            <a:pPr algn="r"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p:txBody>
      </p:sp>
    </p:spTree>
    <p:extLst>
      <p:ext uri="{BB962C8B-B14F-4D97-AF65-F5344CB8AC3E}">
        <p14:creationId xmlns:p14="http://schemas.microsoft.com/office/powerpoint/2010/main" val="37698275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48929" y="1491651"/>
            <a:ext cx="11140336" cy="50939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08</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EF40620C-3786-BF27-29AE-23EC384CB381}"/>
              </a:ext>
            </a:extLst>
          </p:cNvPr>
          <p:cNvSpPr txBox="1"/>
          <p:nvPr/>
        </p:nvSpPr>
        <p:spPr>
          <a:xfrm>
            <a:off x="3681235" y="1491651"/>
            <a:ext cx="7999488" cy="10397142"/>
          </a:xfrm>
          <a:prstGeom prst="rect">
            <a:avLst/>
          </a:prstGeom>
          <a:noFill/>
        </p:spPr>
        <p:txBody>
          <a:bodyPr wrap="square">
            <a:spAutoFit/>
          </a:bodyPr>
          <a:lstStyle/>
          <a:p>
            <a:pPr algn="justLow" rtl="1">
              <a:lnSpc>
                <a:spcPct val="150000"/>
              </a:lnSpc>
            </a:pPr>
            <a:endParaRPr lang="ar-EG" sz="1400" b="1" dirty="0">
              <a:cs typeface="Alexandria" pitchFamily="2" charset="-78"/>
            </a:endParaRPr>
          </a:p>
          <a:p>
            <a:pPr algn="justLow" rtl="1">
              <a:lnSpc>
                <a:spcPct val="150000"/>
              </a:lnSpc>
            </a:pPr>
            <a:r>
              <a:rPr lang="ar-EG" sz="1400" b="1" dirty="0">
                <a:cs typeface="Alexandria" pitchFamily="2" charset="-78"/>
              </a:rPr>
              <a:t>يقلب الكثير من النزاع السيبراني رأسًا على عقب فهمنا لما قد يتكشَّف عنه النزاع. وعلى الرغم من أن الكثير من المراقبين يقرون بوجود اختلافات واضحة بين الفضاءين السيبراني والمادي التقليدي، فإنه من السهل التهوين من مدى أهمية هذه الاختلافات. انظر على سبيل المثال تأثير ما يلي:</a:t>
            </a:r>
          </a:p>
          <a:p>
            <a:pPr algn="justLow" rtl="1">
              <a:lnSpc>
                <a:spcPct val="150000"/>
              </a:lnSpc>
            </a:pPr>
            <a:r>
              <a:rPr lang="ar-EG" sz="1400" b="1" dirty="0">
                <a:solidFill>
                  <a:srgbClr val="00AEEF"/>
                </a:solidFill>
                <a:cs typeface="Alexandria" pitchFamily="2" charset="-78"/>
              </a:rPr>
              <a:t>إسناد المسؤولية</a:t>
            </a:r>
            <a:r>
              <a:rPr lang="ar-EG" sz="1400" dirty="0">
                <a:cs typeface="Alexandria" pitchFamily="2" charset="-78"/>
              </a:rPr>
              <a:t>. النزاع الحركي التقليدي تخوضه قوات عسكرية يُفترض أنها تحت سيطرة حكومات وطنية. ولا تصدق مثل هذه الافتراضات على الفاعلين المشاركين في النزاع السيبراني، ونسبة الأفعال التي تجري في الفضاء السيبراني بشكل قاطع إلى حكومات وطنية أمر صعب للغاية أو مستحيل )انظر المناقشة الواردة أدناه في هذا الشأن .</a:t>
            </a:r>
          </a:p>
          <a:p>
            <a:pPr algn="justLow" rtl="1">
              <a:lnSpc>
                <a:spcPct val="150000"/>
              </a:lnSpc>
            </a:pPr>
            <a:r>
              <a:rPr lang="ar-EG" sz="1400" dirty="0">
                <a:solidFill>
                  <a:srgbClr val="00AEEF"/>
                </a:solidFill>
                <a:cs typeface="Alexandria" pitchFamily="2" charset="-78"/>
              </a:rPr>
              <a:t>- </a:t>
            </a:r>
            <a:r>
              <a:rPr lang="ar-EG" sz="1400" b="1" dirty="0">
                <a:solidFill>
                  <a:srgbClr val="00AEEF"/>
                </a:solidFill>
                <a:cs typeface="Alexandria" pitchFamily="2" charset="-78"/>
              </a:rPr>
              <a:t>قدرات الفاعلين من غير الدول</a:t>
            </a:r>
            <a:r>
              <a:rPr lang="ar-EG" sz="1400" dirty="0">
                <a:cs typeface="Alexandria" pitchFamily="2" charset="-78"/>
              </a:rPr>
              <a:t>. في النزاع الحركي التقليدي، تكون الآثار التي تتحقَّق بوجه عام مرهونة بعدد القوات العسكرية التي يمكن أن تشارك في القتال، وحيث إن مثل هذه الأعداد تكون في العادة أصغر لدى الفاعلين من غير الدول عما هو متاح للدول، فإن الآثار التي يمكن للفاعلين من غير الدول إحداثها تكون صغيرة نسبيًّا بالمقارنة بما يمكن أن يُحدثه فاعلون تابعون للدول مجهزون تجهيزًا جيدًا. أمَّا في النزاع السيبراني، فإن الفاعلين من غير الدول يمكنهم استخدام قدرات تكنولوجيا المعلومات لإحداث بعض الآثار واسعة النطاق التي يستطيع تحقيقها فاعلون كبار.</a:t>
            </a:r>
          </a:p>
          <a:p>
            <a:pPr algn="r" rtl="1">
              <a:lnSpc>
                <a:spcPct val="150000"/>
              </a:lnSpc>
            </a:pPr>
            <a:endParaRPr lang="ar-EG" sz="1400" dirty="0">
              <a:cs typeface="Alexandria" pitchFamily="2" charset="-78"/>
            </a:endParaRPr>
          </a:p>
          <a:p>
            <a:pPr algn="r" rtl="1"/>
            <a:endParaRPr lang="ar-EG" sz="1400" dirty="0">
              <a:cs typeface="Alexandria" pitchFamily="2" charset="-78"/>
            </a:endParaRPr>
          </a:p>
          <a:p>
            <a:pPr algn="r" rtl="1"/>
            <a:endParaRPr lang="ar-EG" sz="1400" dirty="0">
              <a:cs typeface="Alexandria" pitchFamily="2" charset="-78"/>
            </a:endParaRPr>
          </a:p>
          <a:p>
            <a:pPr algn="r" rtl="1"/>
            <a:endParaRPr lang="ar-EG" sz="1400" dirty="0">
              <a:cs typeface="Alexandria" pitchFamily="2" charset="-78"/>
            </a:endParaRPr>
          </a:p>
          <a:p>
            <a:pPr algn="r" rtl="1"/>
            <a:endParaRPr lang="ar-EG" sz="1400" dirty="0">
              <a:cs typeface="Alexandria" pitchFamily="2" charset="-78"/>
            </a:endParaRPr>
          </a:p>
          <a:p>
            <a:pPr algn="r" rtl="1"/>
            <a:endParaRPr lang="ar-EG" sz="1400" dirty="0">
              <a:cs typeface="Alexandria" pitchFamily="2" charset="-78"/>
            </a:endParaRPr>
          </a:p>
          <a:p>
            <a:pPr lvl="0" algn="r"/>
            <a:endParaRPr lang="ar-EG" sz="1400" b="1" dirty="0">
              <a:cs typeface="Alexandria" pitchFamily="2" charset="-78"/>
            </a:endParaRPr>
          </a:p>
          <a:p>
            <a:pPr lvl="0" algn="r"/>
            <a:endParaRPr lang="ar-EG" sz="1400" b="1" dirty="0">
              <a:cs typeface="Alexandria" pitchFamily="2" charset="-78"/>
            </a:endParaRPr>
          </a:p>
          <a:p>
            <a:pPr lvl="0" algn="r"/>
            <a:endParaRPr lang="ar-EG" sz="1400" b="1" dirty="0">
              <a:cs typeface="Alexandria" pitchFamily="2" charset="-78"/>
            </a:endParaRPr>
          </a:p>
          <a:p>
            <a:pPr lvl="0" algn="r"/>
            <a:endParaRPr lang="ar-EG" sz="1400" b="1" dirty="0">
              <a:cs typeface="Alexandria" pitchFamily="2" charset="-78"/>
            </a:endParaRPr>
          </a:p>
          <a:p>
            <a:pPr lvl="0" algn="r"/>
            <a:endParaRPr lang="ar-EG" sz="1400" b="1" dirty="0">
              <a:cs typeface="Alexandria" pitchFamily="2" charset="-78"/>
            </a:endParaRPr>
          </a:p>
          <a:p>
            <a:pPr lvl="0" algn="r"/>
            <a:r>
              <a:rPr lang="ar-EG" sz="1400" b="1" dirty="0">
                <a:cs typeface="Alexandria" pitchFamily="2" charset="-78"/>
              </a:rPr>
              <a:t> </a:t>
            </a:r>
            <a:endParaRPr lang="en-US" sz="1400" b="1" dirty="0"/>
          </a:p>
          <a:p>
            <a:pPr algn="justLow" rtl="1"/>
            <a:endParaRPr lang="ar-EG" sz="1400" dirty="0">
              <a:cs typeface="Alexandria" pitchFamily="2" charset="-78"/>
            </a:endParaRPr>
          </a:p>
          <a:p>
            <a:pPr algn="justLow" rtl="1">
              <a:lnSpc>
                <a:spcPct val="150000"/>
              </a:lnSpc>
            </a:pPr>
            <a:endParaRPr lang="ar-EG" sz="1400" dirty="0">
              <a:latin typeface="Alexandria" pitchFamily="2" charset="-78"/>
              <a:cs typeface="Alexandria" pitchFamily="2" charset="-78"/>
            </a:endParaRPr>
          </a:p>
          <a:p>
            <a:pPr algn="justLow" rtl="1">
              <a:lnSpc>
                <a:spcPct val="150000"/>
              </a:lnSpc>
            </a:pPr>
            <a:endParaRPr lang="ar-EG" sz="1400" dirty="0">
              <a:latin typeface="Alexandria" pitchFamily="2" charset="-78"/>
              <a:cs typeface="Alexandria" pitchFamily="2" charset="-78"/>
            </a:endParaRPr>
          </a:p>
          <a:p>
            <a:pPr algn="justLow" rtl="1">
              <a:lnSpc>
                <a:spcPct val="150000"/>
              </a:lnSpc>
            </a:pPr>
            <a:endParaRPr lang="ar-EG" sz="1400" dirty="0">
              <a:latin typeface="Alexandria" pitchFamily="2" charset="-78"/>
              <a:cs typeface="Alexandria" pitchFamily="2" charset="-78"/>
            </a:endParaRPr>
          </a:p>
          <a:p>
            <a:pPr algn="justLow" rtl="1">
              <a:lnSpc>
                <a:spcPct val="150000"/>
              </a:lnSpc>
            </a:pPr>
            <a:endParaRPr lang="ar-EG" sz="1400" dirty="0">
              <a:latin typeface="Alexandria" pitchFamily="2" charset="-78"/>
              <a:cs typeface="Alexandria" pitchFamily="2" charset="-78"/>
            </a:endParaRPr>
          </a:p>
          <a:p>
            <a:pPr algn="justLow" rtl="1">
              <a:lnSpc>
                <a:spcPct val="150000"/>
              </a:lnSpc>
            </a:pPr>
            <a:endParaRPr lang="ar-EG" sz="1400" dirty="0">
              <a:latin typeface="Alexandria" pitchFamily="2" charset="-78"/>
              <a:cs typeface="Alexandria" pitchFamily="2" charset="-78"/>
            </a:endParaRPr>
          </a:p>
          <a:p>
            <a:pPr algn="justLow" rtl="1">
              <a:lnSpc>
                <a:spcPct val="150000"/>
              </a:lnSpc>
            </a:pPr>
            <a:endParaRPr lang="ar-EG" sz="1400" dirty="0">
              <a:latin typeface="Alexandria" pitchFamily="2" charset="-78"/>
              <a:cs typeface="Alexandria" pitchFamily="2" charset="-78"/>
            </a:endParaRPr>
          </a:p>
          <a:p>
            <a:pPr algn="justLow" rtl="1">
              <a:lnSpc>
                <a:spcPct val="150000"/>
              </a:lnSpc>
            </a:pPr>
            <a:endParaRPr lang="ar-EG" sz="1400" dirty="0">
              <a:latin typeface="Alexandria" pitchFamily="2" charset="-78"/>
              <a:cs typeface="Alexandria" pitchFamily="2" charset="-78"/>
            </a:endParaRPr>
          </a:p>
          <a:p>
            <a:pPr algn="justLow" rtl="1">
              <a:lnSpc>
                <a:spcPct val="150000"/>
              </a:lnSpc>
            </a:pPr>
            <a:endParaRPr lang="ar-EG" sz="14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CBBAAEBF-FFC3-0A12-D5DB-7FAA0305A8D7}"/>
              </a:ext>
            </a:extLst>
          </p:cNvPr>
          <p:cNvSpPr txBox="1"/>
          <p:nvPr/>
        </p:nvSpPr>
        <p:spPr>
          <a:xfrm>
            <a:off x="3641433" y="557007"/>
            <a:ext cx="4619141" cy="707886"/>
          </a:xfrm>
          <a:prstGeom prst="rect">
            <a:avLst/>
          </a:prstGeom>
          <a:noFill/>
        </p:spPr>
        <p:txBody>
          <a:bodyPr wrap="square" rtlCol="0">
            <a:spAutoFit/>
          </a:bodyPr>
          <a:lstStyle/>
          <a:p>
            <a:pPr lvl="0" algn="ctr" rtl="1"/>
            <a:r>
              <a:rPr lang="ar-EG" sz="2000" b="1" dirty="0">
                <a:solidFill>
                  <a:srgbClr val="00AEEF"/>
                </a:solidFill>
                <a:cs typeface="Alexandria" pitchFamily="2" charset="-78"/>
              </a:rPr>
              <a:t>4-المقارنة بين النزاع السيبراني           و النزاع التقليدي </a:t>
            </a:r>
            <a:endParaRPr lang="en-US" sz="2000" b="1" dirty="0">
              <a:solidFill>
                <a:srgbClr val="00AEEF"/>
              </a:solidFill>
            </a:endParaRPr>
          </a:p>
        </p:txBody>
      </p:sp>
      <p:pic>
        <p:nvPicPr>
          <p:cNvPr id="9" name="Picture 8">
            <a:extLst>
              <a:ext uri="{FF2B5EF4-FFF2-40B4-BE49-F238E27FC236}">
                <a16:creationId xmlns:a16="http://schemas.microsoft.com/office/drawing/2014/main" id="{91AB06C4-8644-FDCC-ABAD-1C6F606B262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flipH="1">
            <a:off x="788815" y="1689914"/>
            <a:ext cx="2852618" cy="4484450"/>
          </a:xfrm>
          <a:prstGeom prst="rect">
            <a:avLst/>
          </a:prstGeom>
        </p:spPr>
      </p:pic>
    </p:spTree>
    <p:extLst>
      <p:ext uri="{BB962C8B-B14F-4D97-AF65-F5344CB8AC3E}">
        <p14:creationId xmlns:p14="http://schemas.microsoft.com/office/powerpoint/2010/main" val="6628921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7" y="1155869"/>
            <a:ext cx="10830506" cy="5407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48166" y="-560929"/>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08</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a:extLst>
              <a:ext uri="{FF2B5EF4-FFF2-40B4-BE49-F238E27FC236}">
                <a16:creationId xmlns:a16="http://schemas.microsoft.com/office/drawing/2014/main" id="{ECA11CD6-9C11-29E4-E1DA-3C3CB1F2BF7F}"/>
              </a:ext>
            </a:extLst>
          </p:cNvPr>
          <p:cNvSpPr txBox="1"/>
          <p:nvPr/>
        </p:nvSpPr>
        <p:spPr>
          <a:xfrm>
            <a:off x="4267747" y="1458316"/>
            <a:ext cx="7243505" cy="3005375"/>
          </a:xfrm>
          <a:prstGeom prst="rect">
            <a:avLst/>
          </a:prstGeom>
          <a:noFill/>
        </p:spPr>
        <p:txBody>
          <a:bodyPr wrap="square">
            <a:spAutoFit/>
          </a:bodyPr>
          <a:lstStyle/>
          <a:p>
            <a:pPr algn="justLow" rtl="1"/>
            <a:endParaRPr lang="ar-EG" sz="1600" b="1" dirty="0">
              <a:cs typeface="Alexandria" pitchFamily="2" charset="-78"/>
            </a:endParaRPr>
          </a:p>
          <a:p>
            <a:pPr algn="justLow" rtl="1"/>
            <a:endParaRPr lang="ar-EG" sz="1600" b="1" dirty="0">
              <a:cs typeface="Alexandria" pitchFamily="2" charset="-78"/>
            </a:endParaRPr>
          </a:p>
          <a:p>
            <a:pPr algn="justLow" rtl="1"/>
            <a:endParaRPr lang="ar-EG" sz="1600" b="1" dirty="0">
              <a:cs typeface="Alexandria" pitchFamily="2" charset="-78"/>
            </a:endParaRPr>
          </a:p>
          <a:p>
            <a:pPr algn="justLow" rtl="1">
              <a:lnSpc>
                <a:spcPct val="150000"/>
              </a:lnSpc>
            </a:pPr>
            <a:r>
              <a:rPr lang="ar-EG" sz="1600" b="1" dirty="0">
                <a:cs typeface="Alexandria" pitchFamily="2" charset="-78"/>
              </a:rPr>
              <a:t>- </a:t>
            </a:r>
            <a:r>
              <a:rPr lang="ar-EG" sz="1600" b="1" dirty="0">
                <a:solidFill>
                  <a:srgbClr val="00AEEF"/>
                </a:solidFill>
                <a:cs typeface="Alexandria" pitchFamily="2" charset="-78"/>
              </a:rPr>
              <a:t>أهمية بُعد المسافات والحدود الوطنية</a:t>
            </a:r>
            <a:r>
              <a:rPr lang="ar-EG" sz="1600" b="1" dirty="0">
                <a:cs typeface="Alexandria" pitchFamily="2" charset="-78"/>
              </a:rPr>
              <a:t>. </a:t>
            </a:r>
            <a:r>
              <a:rPr lang="ar-EG" sz="1600" dirty="0">
                <a:cs typeface="Alexandria" pitchFamily="2" charset="-78"/>
              </a:rPr>
              <a:t>في النزاع الحركي التقليدي، تبدو المسافات كبيرة وانتهاكات الحدود الوطنية مهمة. أمَّا في النزاع السيبراني، فإن المسافات ليست ذات أهمية، واختراقات الحدود الوطنية للهجوم أو بغرض الاستغلال تحدث بشكل روتين دون أن يلحظها أحد.</a:t>
            </a:r>
            <a:endParaRPr lang="en-US" sz="1600" i="1" dirty="0"/>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p:txBody>
      </p:sp>
      <p:pic>
        <p:nvPicPr>
          <p:cNvPr id="6" name="Picture 5">
            <a:extLst>
              <a:ext uri="{FF2B5EF4-FFF2-40B4-BE49-F238E27FC236}">
                <a16:creationId xmlns:a16="http://schemas.microsoft.com/office/drawing/2014/main" id="{C71EF45E-5C4C-D64D-81E7-8CCC7711685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65239" y="1622962"/>
            <a:ext cx="3218017" cy="3845398"/>
          </a:xfrm>
          <a:prstGeom prst="rect">
            <a:avLst/>
          </a:prstGeom>
        </p:spPr>
      </p:pic>
    </p:spTree>
    <p:extLst>
      <p:ext uri="{BB962C8B-B14F-4D97-AF65-F5344CB8AC3E}">
        <p14:creationId xmlns:p14="http://schemas.microsoft.com/office/powerpoint/2010/main" val="2516590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2D5722-56A0-7C2F-81E3-56E0702E84A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3B838C-7784-6289-6B9F-6E5A48E3B8B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C37B8713-1D1F-CBF1-E25D-2DA90F8B882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BB714872-D941-90A1-87F9-286A49627059}"/>
              </a:ext>
            </a:extLst>
          </p:cNvPr>
          <p:cNvSpPr/>
          <p:nvPr/>
        </p:nvSpPr>
        <p:spPr>
          <a:xfrm>
            <a:off x="576347" y="1351857"/>
            <a:ext cx="11039305" cy="51754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A32BDEE0-39FF-7CCB-613D-64121EF796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1151F35-CBF1-F6DE-CB5F-6AEDD207331C}"/>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5F84FDD6-AC61-6210-BFF0-0BEA064E44AC}"/>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08</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7" name="TextBox 6">
            <a:extLst>
              <a:ext uri="{FF2B5EF4-FFF2-40B4-BE49-F238E27FC236}">
                <a16:creationId xmlns:a16="http://schemas.microsoft.com/office/drawing/2014/main" id="{53C761F6-26F4-E488-BFC8-741A937F09D8}"/>
              </a:ext>
            </a:extLst>
          </p:cNvPr>
          <p:cNvSpPr txBox="1"/>
          <p:nvPr/>
        </p:nvSpPr>
        <p:spPr>
          <a:xfrm>
            <a:off x="2485572" y="1365008"/>
            <a:ext cx="8949344" cy="7488653"/>
          </a:xfrm>
          <a:prstGeom prst="rect">
            <a:avLst/>
          </a:prstGeom>
          <a:noFill/>
        </p:spPr>
        <p:txBody>
          <a:bodyPr wrap="square">
            <a:spAutoFit/>
          </a:bodyPr>
          <a:lstStyle/>
          <a:p>
            <a:pPr algn="justLow" rtl="1">
              <a:lnSpc>
                <a:spcPct val="150000"/>
              </a:lnSpc>
            </a:pPr>
            <a:r>
              <a:rPr lang="ar-EG" sz="1400" dirty="0">
                <a:cs typeface="Alexandria" pitchFamily="2" charset="-78"/>
              </a:rPr>
              <a:t>تُقيِّد حقوق الإنسان تصرفات الحكومة في ما يتعلق بالأفراد الذين يخضعون للولاية القضائية للحكومة. </a:t>
            </a:r>
          </a:p>
          <a:p>
            <a:pPr algn="justLow" rtl="1">
              <a:lnSpc>
                <a:spcPct val="150000"/>
              </a:lnSpc>
            </a:pPr>
            <a:r>
              <a:rPr lang="ar-EG" sz="1400" dirty="0">
                <a:cs typeface="Alexandria" pitchFamily="2" charset="-78"/>
              </a:rPr>
              <a:t>وقد يكون منشأ مثل هذه الحقوق وطنيًّا )مثل الحقوق الممنوحة للأمريكيين بموجب دستور الولايات المتحدة(، أو في معاهدات دولية (مثل اتفاقية القضاء على كل أشكال التمييز ضد المرأة)، أو في القانون الدولي العرفي.</a:t>
            </a:r>
          </a:p>
          <a:p>
            <a:pPr algn="justLow" rtl="1">
              <a:lnSpc>
                <a:spcPct val="150000"/>
              </a:lnSpc>
            </a:pPr>
            <a:r>
              <a:rPr lang="ar-EG" sz="1400" dirty="0">
                <a:cs typeface="Alexandria" pitchFamily="2" charset="-78"/>
              </a:rPr>
              <a:t>وقد </a:t>
            </a:r>
            <a:r>
              <a:rPr lang="ar-EG" sz="1400" b="1" dirty="0">
                <a:cs typeface="Alexandria" pitchFamily="2" charset="-78"/>
              </a:rPr>
              <a:t>يتعلق بالفضاء السيبراني اثنان من الحقوق </a:t>
            </a:r>
            <a:r>
              <a:rPr lang="ar-EG" sz="1400" dirty="0">
                <a:cs typeface="Alexandria" pitchFamily="2" charset="-78"/>
              </a:rPr>
              <a:t>التي أوردها العهد الدولي للحقوق المدنية والسياسية (الذي صدَّقت عليه الولايات المتحدة في أيلول/ سبتمبر 1992 ). قد تكون المادة 17 </a:t>
            </a:r>
            <a:r>
              <a:rPr lang="ar-EG" sz="1400" b="1" dirty="0">
                <a:cs typeface="Alexandria" pitchFamily="2" charset="-78"/>
              </a:rPr>
              <a:t>(حماية الخصوصية والسمعة) </a:t>
            </a:r>
            <a:r>
              <a:rPr lang="ar-EG" sz="1400" dirty="0">
                <a:cs typeface="Alexandria" pitchFamily="2" charset="-78"/>
              </a:rPr>
              <a:t>ذات صلة بالعمليات السيبرانية التي يقصد بها الإضرار بسمعة فرد ما- على سبيل المثال بتزوير مستندات تستند على الحاسوب عن معاملات انخرط فيها- أو الكشف عن معلومات خاصة عن فرد )قد تشكل استفزازًا قبل نشوب نزاع إذا كان شخصًا بارزًا أو ذا نفوذ سياسي(. وقد تكون المادة 19 </a:t>
            </a:r>
            <a:r>
              <a:rPr lang="ar-EG" sz="1400" b="1" dirty="0">
                <a:cs typeface="Alexandria" pitchFamily="2" charset="-78"/>
              </a:rPr>
              <a:t>(حماية الحق في طلب المعلومات) </a:t>
            </a:r>
            <a:r>
              <a:rPr lang="ar-EG" sz="1400" dirty="0">
                <a:cs typeface="Alexandria" pitchFamily="2" charset="-78"/>
              </a:rPr>
              <a:t>ذات صلة بالهجمات السيبرانية التي تهدف إلى منع الأفراد من الحصول على خدمات عن طريق شبكة الإنترنت أو وسائل تواصل أخرى. وقد يتعلق الأمر أيضًا بعدد من الحقوق الأخرى مثل الحق في الحياة والرعاية الصحية والغذاء، وذلك تبعًا لطبيعة الهجوم السيبراني وأهدافه. وقد يشير احترام هذه الحقوق الأخرى على سبيل المثال إلى أن هجومًا سيبرانيًّا بقصد فرض عقوبات اقتصادية يجب مع ذلك أن يسمح بإجراء معاملات متصلة بالحصول على الغذاء والدواء.</a:t>
            </a:r>
          </a:p>
          <a:p>
            <a:pPr algn="justLow" rtl="1">
              <a:lnSpc>
                <a:spcPct val="150000"/>
              </a:lnSpc>
            </a:pPr>
            <a:endParaRPr lang="ar-EG" sz="1400" dirty="0">
              <a:latin typeface="Alexandria" pitchFamily="2" charset="-78"/>
              <a:cs typeface="Alexandria" pitchFamily="2" charset="-78"/>
            </a:endParaRPr>
          </a:p>
          <a:p>
            <a:pPr algn="justLow" rtl="1">
              <a:lnSpc>
                <a:spcPct val="150000"/>
              </a:lnSpc>
            </a:pPr>
            <a:endParaRPr lang="ar-EG" sz="1400" dirty="0">
              <a:latin typeface="Alexandria" pitchFamily="2" charset="-78"/>
              <a:cs typeface="Alexandria" pitchFamily="2" charset="-78"/>
            </a:endParaRPr>
          </a:p>
          <a:p>
            <a:pPr algn="r" rtl="1">
              <a:lnSpc>
                <a:spcPct val="150000"/>
              </a:lnSpc>
            </a:pPr>
            <a:endParaRPr lang="ar-EG" sz="1400" dirty="0">
              <a:latin typeface="Alexandria" pitchFamily="2" charset="-78"/>
              <a:cs typeface="Alexandria" pitchFamily="2" charset="-78"/>
            </a:endParaRPr>
          </a:p>
          <a:p>
            <a:pPr algn="r" rtl="1">
              <a:lnSpc>
                <a:spcPct val="150000"/>
              </a:lnSpc>
            </a:pPr>
            <a:endParaRPr lang="ar-EG" sz="1400" dirty="0">
              <a:latin typeface="Alexandria" pitchFamily="2" charset="-78"/>
              <a:cs typeface="Alexandria" pitchFamily="2" charset="-78"/>
            </a:endParaRPr>
          </a:p>
          <a:p>
            <a:pPr algn="r" rtl="1">
              <a:lnSpc>
                <a:spcPct val="150000"/>
              </a:lnSpc>
            </a:pPr>
            <a:endParaRPr lang="ar-EG" sz="1400" dirty="0">
              <a:latin typeface="Alexandria" pitchFamily="2" charset="-78"/>
              <a:cs typeface="Alexandria" pitchFamily="2" charset="-78"/>
            </a:endParaRPr>
          </a:p>
          <a:p>
            <a:pPr algn="r" rtl="1">
              <a:lnSpc>
                <a:spcPct val="150000"/>
              </a:lnSpc>
            </a:pPr>
            <a:endParaRPr lang="ar-EG" sz="1400" dirty="0">
              <a:latin typeface="Alexandria" pitchFamily="2" charset="-78"/>
              <a:cs typeface="Alexandria" pitchFamily="2" charset="-78"/>
            </a:endParaRPr>
          </a:p>
          <a:p>
            <a:pPr algn="r" rtl="1">
              <a:lnSpc>
                <a:spcPct val="150000"/>
              </a:lnSpc>
            </a:pPr>
            <a:endParaRPr lang="ar-EG" sz="1400" dirty="0">
              <a:latin typeface="Alexandria" pitchFamily="2" charset="-78"/>
              <a:cs typeface="Alexandria" pitchFamily="2" charset="-78"/>
            </a:endParaRPr>
          </a:p>
          <a:p>
            <a:pPr algn="r" rtl="1">
              <a:lnSpc>
                <a:spcPct val="150000"/>
              </a:lnSpc>
            </a:pPr>
            <a:endParaRPr lang="ar-EG" sz="1400" dirty="0">
              <a:latin typeface="Alexandria" pitchFamily="2" charset="-78"/>
              <a:cs typeface="Alexandria" pitchFamily="2" charset="-78"/>
            </a:endParaRPr>
          </a:p>
          <a:p>
            <a:pPr algn="r" rtl="1">
              <a:lnSpc>
                <a:spcPct val="150000"/>
              </a:lnSpc>
            </a:pPr>
            <a:endParaRPr lang="ar-EG" sz="1400" dirty="0">
              <a:latin typeface="Alexandria" pitchFamily="2" charset="-78"/>
              <a:cs typeface="Alexandria" pitchFamily="2" charset="-78"/>
            </a:endParaRPr>
          </a:p>
          <a:p>
            <a:pPr algn="r" rtl="1">
              <a:lnSpc>
                <a:spcPct val="150000"/>
              </a:lnSpc>
            </a:pPr>
            <a:endParaRPr lang="ar-EG" sz="1400"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676447C9-ED9D-4F96-3F96-AAC387618E9D}"/>
              </a:ext>
            </a:extLst>
          </p:cNvPr>
          <p:cNvSpPr txBox="1"/>
          <p:nvPr/>
        </p:nvSpPr>
        <p:spPr>
          <a:xfrm>
            <a:off x="3988773" y="755759"/>
            <a:ext cx="4619141" cy="400110"/>
          </a:xfrm>
          <a:prstGeom prst="rect">
            <a:avLst/>
          </a:prstGeom>
          <a:noFill/>
        </p:spPr>
        <p:txBody>
          <a:bodyPr wrap="square" rtlCol="0">
            <a:spAutoFit/>
          </a:bodyPr>
          <a:lstStyle/>
          <a:p>
            <a:pPr lvl="0" algn="ctr" rtl="1"/>
            <a:r>
              <a:rPr lang="en-US" sz="2000" b="1" dirty="0">
                <a:solidFill>
                  <a:srgbClr val="00AEEF"/>
                </a:solidFill>
              </a:rPr>
              <a:t>5</a:t>
            </a:r>
            <a:r>
              <a:rPr lang="ar-EG" sz="2000" b="1" dirty="0">
                <a:solidFill>
                  <a:srgbClr val="00AEEF"/>
                </a:solidFill>
                <a:cs typeface="Alexandria" pitchFamily="2" charset="-78"/>
              </a:rPr>
              <a:t>-الآثار المحتملة على حقوق الإنسان</a:t>
            </a:r>
            <a:endParaRPr lang="en-US" sz="2000" b="1" dirty="0">
              <a:solidFill>
                <a:srgbClr val="00AEEF"/>
              </a:solidFill>
            </a:endParaRPr>
          </a:p>
        </p:txBody>
      </p:sp>
      <p:pic>
        <p:nvPicPr>
          <p:cNvPr id="8" name="Picture 7">
            <a:extLst>
              <a:ext uri="{FF2B5EF4-FFF2-40B4-BE49-F238E27FC236}">
                <a16:creationId xmlns:a16="http://schemas.microsoft.com/office/drawing/2014/main" id="{4093D287-177E-43B5-0348-B0DA9E57BB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8408" y="1986163"/>
            <a:ext cx="1765414" cy="3284680"/>
          </a:xfrm>
          <a:prstGeom prst="rect">
            <a:avLst/>
          </a:prstGeom>
        </p:spPr>
      </p:pic>
    </p:spTree>
    <p:extLst>
      <p:ext uri="{BB962C8B-B14F-4D97-AF65-F5344CB8AC3E}">
        <p14:creationId xmlns:p14="http://schemas.microsoft.com/office/powerpoint/2010/main" val="42092151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90F4BF-214E-3F92-A607-F3AF5A48923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CBCD453-805A-D644-29F5-A694B2F337F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0A563642-A0D0-CA94-7756-AE88678B503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28841E42-7971-3643-E867-8A9B6AA15EFA}"/>
              </a:ext>
            </a:extLst>
          </p:cNvPr>
          <p:cNvSpPr/>
          <p:nvPr/>
        </p:nvSpPr>
        <p:spPr>
          <a:xfrm>
            <a:off x="3923294" y="500900"/>
            <a:ext cx="8088274" cy="58562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800" b="1" u="sng"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وقد أعلن عدد من الدول أن الوصول إلى شبكة الإنترنت حق أساسي من حقوق مجتمعاتهم )حتى آب/ أغسطس 2011 ، كان من بين هذه الدول إستونيا وفرنسا وإسبانيا وفنلندا (. وعليه، إذا كان الوصول إلى شبكة الإنترنت حقًّا من حقوق الإنسان، فإن الأعمال التي تقلص الوصول إلى الإنترنت أو تمنعه تُعد انتهاكًا لذلك الحق.</a:t>
            </a:r>
          </a:p>
          <a:p>
            <a:pPr algn="justLow" rtl="1">
              <a:lnSpc>
                <a:spcPct val="150000"/>
              </a:lnSpc>
            </a:pPr>
            <a:r>
              <a:rPr lang="ar-EG" sz="1600" dirty="0">
                <a:solidFill>
                  <a:schemeClr val="tx1"/>
                </a:solidFill>
                <a:cs typeface="Alexandria" pitchFamily="2" charset="-78"/>
              </a:rPr>
              <a:t>وعلاوةً على ذلك، ثمَّة نقطة مهمة مثار جدل في قانون حقوق الإنسان هي مدى انطباقه أثناء نزاع مسلح أو عمليات عدائية. ويذهب موقف الحكومة الأمريكية إلى أن ضرورات التقليل قدر الإمكان من المعاناة الإنسانية التي لا داعي لها يتم الوفاء بها من خلال متطلبات قانون النزاعات المسلحة، ومن ثم يجب أن لا يضع قانون حقوق الإنسان قيودًا إضافية على تصرفات قواتها المسلحة. وعلى النقيض من ذلك، عدد من الهيئات الدولية مثل المحكمة الجنائية الدولية، ولجنة حقوق الإنسان، ترى أن قانون حقوق الإنسان يجوز بل ويجب أن ينطبق مثل قانون النزاعات المسلحة على الأعمال العدائية.</a:t>
            </a: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r">
              <a:lnSpc>
                <a:spcPct val="150000"/>
              </a:lnSpc>
            </a:pPr>
            <a:endParaRPr lang="ar-EG" sz="1600" b="1"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8325BFB6-0DC0-E261-0675-9A32C13AE4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52F2840-884C-6C89-B0E3-C44EB2B4714C}"/>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D242FF4B-C203-4693-5F1B-1B729732770C}"/>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08</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6" name="Picture 5">
            <a:extLst>
              <a:ext uri="{FF2B5EF4-FFF2-40B4-BE49-F238E27FC236}">
                <a16:creationId xmlns:a16="http://schemas.microsoft.com/office/drawing/2014/main" id="{0757EB55-7A20-1C34-0C0B-E07FE3D9AAD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86440" y="1365992"/>
            <a:ext cx="2615925" cy="4317053"/>
          </a:xfrm>
          <a:prstGeom prst="rect">
            <a:avLst/>
          </a:prstGeom>
        </p:spPr>
      </p:pic>
    </p:spTree>
    <p:extLst>
      <p:ext uri="{BB962C8B-B14F-4D97-AF65-F5344CB8AC3E}">
        <p14:creationId xmlns:p14="http://schemas.microsoft.com/office/powerpoint/2010/main" val="39988368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BB8704-2B95-6B5C-51BE-56898E3A96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434CBD2-F12F-EB69-7987-F01E0B94988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1084D5EA-E34F-CA11-5B3B-05BE3F9A22F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CE20F7AD-38CE-EB04-F434-3D2FC1794406}"/>
              </a:ext>
            </a:extLst>
          </p:cNvPr>
          <p:cNvSpPr/>
          <p:nvPr/>
        </p:nvSpPr>
        <p:spPr>
          <a:xfrm>
            <a:off x="3175204" y="1463468"/>
            <a:ext cx="9016796" cy="5244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ليس لدى اللجنة الدولية للصليب الأحمر أي شك في أن القانون الدولي الإنساني ينطبق على العمليات السيبرانية خلال النزاعات المسلحة، وبالتالي يحد من استخدامها، تمامًا مثلما ينظم استخدام الأسلحة والوسائل والأساليب الآخرى للقتال في أي نزاع مسلح، جديدة كانت أو قديمة. وهذا صحيح سواء إذا كان الفضاء السيبراني يعتبر مجالا جديدًا للحرب يشبه الفضاء الجوي والبري والبحري والفضا ء الخارجي،</a:t>
            </a:r>
          </a:p>
          <a:p>
            <a:pPr algn="justLow" rtl="1">
              <a:lnSpc>
                <a:spcPct val="150000"/>
              </a:lnSpc>
            </a:pPr>
            <a:r>
              <a:rPr lang="ar-EG" sz="1600" dirty="0">
                <a:solidFill>
                  <a:schemeClr val="tx1"/>
                </a:solidFill>
                <a:cs typeface="Alexandria" pitchFamily="2" charset="-78"/>
              </a:rPr>
              <a:t>أو إذا كان مجالا مختلفًا، لأنه مجال من صنع الإنسان في حين أن المجا لات السابقة مجالات طبيعة، أم أنه ليس مجالا في حد ذاته.</a:t>
            </a:r>
          </a:p>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وتعتمد الدول معاهدات القانون الدولي الإنساني بهدف تنظيم النزاعات الحالية والمستقبلية. إذ أدرجت الدول - في معاهدات القانون الدولي الإنساني - قواعد تتوقع تطوير وسائل وأساليب جديدة للقتال، على افتراض أن القانون الدولي الإنساني سينطبق عليها. على سبيل المثال، إذا لم ينطبق القانون الدولي الإنساني على وسائل وأساليب القتال في المستقبل، فلن يكون من الضروري استعراض شرعية استخدام هذه الوسائل والأساليب بموجب القانون الدولي الإنساني الحالي، حسبما تقتضيه المادة 36 من البروتوكول الإضافي الأول المؤرخ 8 حزيران /يونيو</a:t>
            </a:r>
            <a:r>
              <a:rPr lang="en-US" sz="1600" dirty="0">
                <a:solidFill>
                  <a:schemeClr val="tx1"/>
                </a:solidFill>
              </a:rPr>
              <a:t>1977 .</a:t>
            </a:r>
            <a:r>
              <a:rPr lang="ar-EG" sz="1600" dirty="0">
                <a:solidFill>
                  <a:schemeClr val="tx1"/>
                </a:solidFill>
                <a:cs typeface="Alexandria" pitchFamily="2" charset="-78"/>
              </a:rPr>
              <a:t> .</a:t>
            </a:r>
            <a:endParaRPr lang="en-US" sz="1600" dirty="0">
              <a:solidFill>
                <a:schemeClr val="tx1"/>
              </a:solidFill>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endParaRPr lang="ar-EG" sz="1400" dirty="0">
              <a:solidFill>
                <a:schemeClr val="tx1"/>
              </a:solidFill>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5E869660-1241-7E3F-4858-A4C27E2032C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492DD0E-0C1C-5493-C10D-483D18E0DFE3}"/>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66A81B04-3F8D-4A05-D446-5935BF52F235}"/>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08</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4" name="TextBox 3">
            <a:extLst>
              <a:ext uri="{FF2B5EF4-FFF2-40B4-BE49-F238E27FC236}">
                <a16:creationId xmlns:a16="http://schemas.microsoft.com/office/drawing/2014/main" id="{BABD9A53-672F-C12E-0312-4EE6191A0523}"/>
              </a:ext>
            </a:extLst>
          </p:cNvPr>
          <p:cNvSpPr txBox="1"/>
          <p:nvPr/>
        </p:nvSpPr>
        <p:spPr>
          <a:xfrm>
            <a:off x="3886702" y="494385"/>
            <a:ext cx="4619141" cy="1015663"/>
          </a:xfrm>
          <a:prstGeom prst="rect">
            <a:avLst/>
          </a:prstGeom>
          <a:noFill/>
        </p:spPr>
        <p:txBody>
          <a:bodyPr wrap="square" rtlCol="0">
            <a:spAutoFit/>
          </a:bodyPr>
          <a:lstStyle/>
          <a:p>
            <a:pPr algn="justLow" rtl="1"/>
            <a:r>
              <a:rPr lang="ar-EG" sz="2000" b="1" dirty="0">
                <a:solidFill>
                  <a:srgbClr val="00AEEF"/>
                </a:solidFill>
                <a:cs typeface="Alexandria" pitchFamily="2" charset="-78"/>
              </a:rPr>
              <a:t>رابعاً : انطباق القانون الدولي الإنساني على العمليات السيبرانية خلال النزاعات المسلحة</a:t>
            </a:r>
          </a:p>
        </p:txBody>
      </p:sp>
      <p:pic>
        <p:nvPicPr>
          <p:cNvPr id="6" name="Picture 5">
            <a:extLst>
              <a:ext uri="{FF2B5EF4-FFF2-40B4-BE49-F238E27FC236}">
                <a16:creationId xmlns:a16="http://schemas.microsoft.com/office/drawing/2014/main" id="{25721AB4-7127-A417-8FDA-5830C43BFDC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9815" y="1585451"/>
            <a:ext cx="2673318" cy="4228228"/>
          </a:xfrm>
          <a:prstGeom prst="rect">
            <a:avLst/>
          </a:prstGeom>
        </p:spPr>
      </p:pic>
    </p:spTree>
    <p:extLst>
      <p:ext uri="{BB962C8B-B14F-4D97-AF65-F5344CB8AC3E}">
        <p14:creationId xmlns:p14="http://schemas.microsoft.com/office/powerpoint/2010/main" val="6261971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B01AF0-E647-DBA8-8CB3-7D1725FF563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BE24070-E09E-B5F3-184E-9ABF9A12675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3000597B-8902-0747-187A-68420561A74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5F3BAC6E-CC03-EB5B-A8E7-F67D25F56DC5}"/>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ويحظى هذا الاستنتاج بدعم قوي في فتوى محكمة العدل الدولية بعنوان " مشروعية التهديد بالأسلحة النووية أو استخدامها"، حيث أشارت المحكمة إلى أن المبادئ والقواعد الثابتة للقانون الدولي الإنساني السارية في النزاعات المسلحة تنطبق "على كافة أشكال الحرب وعلى كافة أنواع الأسلحة"، بما في ذلك" ما سيكون في المستقبل". وترى اللجنة الدولية أن هذا الاستنتاج ينطبق على استخدام العمليات السيبرانية خلال النزاعات المسلحة.</a:t>
            </a:r>
          </a:p>
          <a:p>
            <a:pPr algn="justLow" rtl="1">
              <a:lnSpc>
                <a:spcPct val="150000"/>
              </a:lnSpc>
            </a:pPr>
            <a:r>
              <a:rPr lang="ar-EG" sz="1600" dirty="0">
                <a:solidFill>
                  <a:schemeClr val="tx1"/>
                </a:solidFill>
                <a:cs typeface="Alexandria" pitchFamily="2" charset="-78"/>
              </a:rPr>
              <a:t>وترحب اللجنة الدولية بتأكيد عدد متزايد من الدول والمنظمات الدولية على أن القانون الدولي الإنساني ينطبق على العمليات السيبرانية خلال النزاعات المسلحة، وتتطلع إلى إجراء مناقشات حول كيفية انطباق القانون الدولي الإنساني في هذا المجال.</a:t>
            </a:r>
          </a:p>
          <a:p>
            <a:pPr algn="justLow" rtl="1">
              <a:lnSpc>
                <a:spcPct val="150000"/>
              </a:lnSpc>
            </a:pPr>
            <a:r>
              <a:rPr lang="ar-EG" sz="1600" dirty="0">
                <a:solidFill>
                  <a:schemeClr val="tx1"/>
                </a:solidFill>
                <a:cs typeface="Alexandria" pitchFamily="2" charset="-78"/>
              </a:rPr>
              <a:t>وقد تقرر الدول أيضًا فرض قيود على العمليات السيبرانية بالإضافة إلى القيود الموجودة في القانون الحالي، وقد تضع قواعد تكميلية، لا سيما لتعزيز حماية المدنيين والبنية التحتية المدنية من آثار العمليات السيبرانية. وترى اللجنة الدولية أن أي قواعد جديدة يجري التفكير بشأنها ينبغي أن تستند إلى الإطار القانوني الحالي وتعززه، بما في ذلك القانون الدولي الإنساني.</a:t>
            </a:r>
          </a:p>
          <a:p>
            <a:pPr algn="justLow" rtl="1">
              <a:lnSpc>
                <a:spcPct val="150000"/>
              </a:lnSpc>
            </a:pPr>
            <a:r>
              <a:rPr lang="ar-EG" sz="1600" dirty="0">
                <a:solidFill>
                  <a:schemeClr val="tx1"/>
                </a:solidFill>
                <a:cs typeface="Alexandria" pitchFamily="2" charset="-78"/>
              </a:rPr>
              <a:t>وفي الحالات التي لا تشملها القواعد الحالية للقانون الدولي الإنساني، يظل المدنيون والمقاتلون محميين بما يسمى "شرط مارتنز"، مما يعني أنهم يظلون تحت حماية وسلطان مبادئ القانون القانون الدولي كما استقر بها العرف، ومبادئ الإنسانية، وما يمليه الضمير العام. </a:t>
            </a:r>
          </a:p>
          <a:p>
            <a:pPr algn="justLow" rtl="1"/>
            <a:endParaRPr lang="ar-EG" sz="1600" dirty="0">
              <a:solidFill>
                <a:schemeClr val="tx1"/>
              </a:solidFill>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endParaRPr>
          </a:p>
        </p:txBody>
      </p:sp>
      <p:pic>
        <p:nvPicPr>
          <p:cNvPr id="5" name="Graphic 21">
            <a:extLst>
              <a:ext uri="{FF2B5EF4-FFF2-40B4-BE49-F238E27FC236}">
                <a16:creationId xmlns:a16="http://schemas.microsoft.com/office/drawing/2014/main" id="{A3B4A588-BDD1-4BE1-2B10-FC852759EC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AE05DD5D-DE3E-EE92-4FF2-A2926F120530}"/>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F4126384-B798-1835-A0A8-157E899E11B6}"/>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08</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5234609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CCCF9B-C412-FD89-2FDB-0AAD62CE831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A5254D6-D4BF-8762-D7C8-9B6BBF244AB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0C3B3472-626D-39AA-90C1-C3AB8A6C390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155609DC-DD5B-9E52-1882-4ADCEAE9BCAC}"/>
              </a:ext>
            </a:extLst>
          </p:cNvPr>
          <p:cNvSpPr/>
          <p:nvPr/>
        </p:nvSpPr>
        <p:spPr>
          <a:xfrm>
            <a:off x="4231840" y="1491651"/>
            <a:ext cx="7279413" cy="5095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ويجدر التوضيح أن التأكيد على انطباق القانون الدولي الإنساني على العمليات السيبرانية خلال النزاعات المسلحة لا يضفي الشرعية على الحرب السيبرانية أو يشجع على عسكرة الفضاء السيبراني. في الواقع، يفرض القانون الدولي الإنساني بعض القيود على عسكرة الفضاء السيبراني من خلال حظر تطوير القدرات السيبرانية العسكرية التي تنتهك القانون الدولي الإنساني . وعلاوة على ذلك، يظل أي لجوء من الدول إلى القوة – ذات الطابع السيبراني أو الحركي - محكومًا بميثاق الأمم المتحدة وقواعد القانون الدولي العرفي ذات الصلة، لا سيما حظر اللجوء للقوة. ويجب تسوية النزاعات الدولية بالوسائل السلمية، في الفضاء السيبراني كما في جميع المجالات الأخرى .</a:t>
            </a:r>
          </a:p>
          <a:p>
            <a:pPr algn="justLow" rtl="1"/>
            <a:endParaRPr lang="ar-EG" sz="18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r" rtl="1"/>
            <a:endParaRPr lang="ar-EG" sz="1600" b="1" dirty="0">
              <a:solidFill>
                <a:schemeClr val="tx1"/>
              </a:solidFill>
              <a:cs typeface="Alexandria" pitchFamily="2" charset="-78"/>
            </a:endParaRPr>
          </a:p>
          <a:p>
            <a:pPr algn="r" rtl="1"/>
            <a:endParaRPr lang="ar-EG" sz="1600" b="1" dirty="0">
              <a:solidFill>
                <a:schemeClr val="tx1"/>
              </a:solidFill>
              <a:cs typeface="Alexandria" pitchFamily="2" charset="-78"/>
            </a:endParaRPr>
          </a:p>
          <a:p>
            <a:pPr algn="r" rtl="1"/>
            <a:endParaRPr lang="ar-EG" sz="1600" b="1" dirty="0">
              <a:solidFill>
                <a:schemeClr val="tx1"/>
              </a:solidFill>
              <a:cs typeface="Alexandria" pitchFamily="2" charset="-78"/>
            </a:endParaRPr>
          </a:p>
          <a:p>
            <a:pPr algn="r" rtl="1"/>
            <a:endParaRPr lang="ar-EG" sz="1600" b="1" dirty="0">
              <a:solidFill>
                <a:schemeClr val="tx1"/>
              </a:solidFill>
              <a:cs typeface="Alexandria" pitchFamily="2" charset="-78"/>
            </a:endParaRPr>
          </a:p>
          <a:p>
            <a:pPr algn="r" rtl="1"/>
            <a:endParaRPr lang="ar-EG" sz="1600" b="1" dirty="0">
              <a:solidFill>
                <a:schemeClr val="tx1"/>
              </a:solidFill>
              <a:cs typeface="Alexandria" pitchFamily="2" charset="-78"/>
            </a:endParaRPr>
          </a:p>
          <a:p>
            <a:pPr algn="r" rtl="1"/>
            <a:endParaRPr lang="ar-EG" sz="1600" b="1" dirty="0">
              <a:solidFill>
                <a:schemeClr val="tx1"/>
              </a:solidFill>
              <a:cs typeface="Alexandria" pitchFamily="2" charset="-78"/>
            </a:endParaRPr>
          </a:p>
          <a:p>
            <a:pPr algn="r" rtl="1"/>
            <a:endParaRPr lang="en-US" sz="1600" b="1" dirty="0">
              <a:solidFill>
                <a:schemeClr val="tx1"/>
              </a:solidFill>
            </a:endParaRPr>
          </a:p>
          <a:p>
            <a:pPr algn="justLow" rtl="1">
              <a:lnSpc>
                <a:spcPct val="150000"/>
              </a:lnSpc>
            </a:pPr>
            <a:endParaRPr lang="en-US" sz="1600" dirty="0">
              <a:solidFill>
                <a:schemeClr val="tx1"/>
              </a:solidFill>
              <a:latin typeface="Alexandria" pitchFamily="2" charset="-78"/>
            </a:endParaRPr>
          </a:p>
        </p:txBody>
      </p:sp>
      <p:pic>
        <p:nvPicPr>
          <p:cNvPr id="5" name="Graphic 21">
            <a:extLst>
              <a:ext uri="{FF2B5EF4-FFF2-40B4-BE49-F238E27FC236}">
                <a16:creationId xmlns:a16="http://schemas.microsoft.com/office/drawing/2014/main" id="{F47C758B-A9E9-3188-808B-D0C481E1D6F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46E2D24-CB6C-A613-C60C-C1DBCDE3A982}"/>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64F27F2F-271B-910F-B31D-FE619D808767}"/>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08</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793EEC8D-98C2-5A1C-F7B1-FE1FBCA305B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4952" y="1398699"/>
            <a:ext cx="3516888" cy="5072526"/>
          </a:xfrm>
          <a:prstGeom prst="rect">
            <a:avLst/>
          </a:prstGeom>
        </p:spPr>
      </p:pic>
    </p:spTree>
    <p:extLst>
      <p:ext uri="{BB962C8B-B14F-4D97-AF65-F5344CB8AC3E}">
        <p14:creationId xmlns:p14="http://schemas.microsoft.com/office/powerpoint/2010/main" val="3304569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3D0960-43FD-7658-FE4E-55A9B7C36AB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FD3AA3F-A02B-20D4-FC19-6A08A4C1D73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73D0926C-318E-673D-0F42-727117A876A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19E5815E-2CB3-C316-0515-2CAD1DF8F864}"/>
              </a:ext>
            </a:extLst>
          </p:cNvPr>
          <p:cNvSpPr/>
          <p:nvPr/>
        </p:nvSpPr>
        <p:spPr>
          <a:xfrm>
            <a:off x="4296697" y="1491651"/>
            <a:ext cx="7214556" cy="50517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en-US" sz="1600" b="1" u="sng" dirty="0">
              <a:solidFill>
                <a:schemeClr val="tx1"/>
              </a:solidFill>
            </a:endParaRPr>
          </a:p>
          <a:p>
            <a:pPr algn="justLow" rtl="1"/>
            <a:endParaRPr lang="en-US" sz="1600" b="1" u="sng" dirty="0">
              <a:solidFill>
                <a:schemeClr val="tx1"/>
              </a:solidFill>
            </a:endParaRPr>
          </a:p>
          <a:p>
            <a:pPr algn="justLow" rtl="1"/>
            <a:endParaRPr lang="en-US" sz="1600" b="1" u="sng" dirty="0">
              <a:solidFill>
                <a:schemeClr val="tx1"/>
              </a:solidFill>
            </a:endParaRPr>
          </a:p>
          <a:p>
            <a:pPr algn="justLow" rtl="1"/>
            <a:endParaRPr lang="en-US" sz="1600" b="1" u="sng" dirty="0">
              <a:solidFill>
                <a:schemeClr val="tx1"/>
              </a:solidFill>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lnSpc>
                <a:spcPct val="150000"/>
              </a:lnSpc>
            </a:pPr>
            <a:endParaRPr lang="ar-EG" sz="1600" b="1"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تعتمد بشكل متزايد البنية التحتية المدنية الأساسية التي تتيح توفير الخدمات الأساسية على الأنظمة الرقمية. ويلزم حماية هذه البنية التحتية والخدمات ضد الهجمات السيبرانية أو الأضرار العرضية من أجل حماية السكان المدنيين.</a:t>
            </a:r>
          </a:p>
          <a:p>
            <a:pPr algn="justLow" rtl="1">
              <a:lnSpc>
                <a:spcPct val="150000"/>
              </a:lnSpc>
            </a:pPr>
            <a:r>
              <a:rPr lang="ar-EG" sz="1600" dirty="0">
                <a:solidFill>
                  <a:schemeClr val="tx1"/>
                </a:solidFill>
                <a:cs typeface="Alexandria" pitchFamily="2" charset="-78"/>
              </a:rPr>
              <a:t>ويوفر القانون الدولي الإنساني حماية خاصة لبنية تحتية معينة، مثل الخدمات الطبية والأعيان التي لا غنى عنها لبقاء السكان المدنيين، بغض النظر عن نوع العملية التي تلحق بها الضرر . ومع ذلك، فإن معظم القواعد الناشئة عن مبادئ التمييز والتناسب والاحتياط - التي توفر حماية عامة للمدنيين والأعيان المدنية - تنطبق فقط على العمليات العسكرية التي تشكل "هجمات" على النحو المحدد في القانون الدولي الإنساني. وتعرّف المادة 49 من  البروتوكول الإضافي الأول الهجمات بأنها "أعمال العنف الهجومية والدفاعية ضد الخصم". وبالتالي ، فإن مدى تفسير مفهوم "الهجوم" على نطاق واسع أو ضيق فيما يتعلق بالعمليات السيبرانية أمر ضروري لانطباق هذه القواعد والحماية التي توفرها للمدنيين والبنية التحتية المدنية.</a:t>
            </a: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algn="justLow" rtl="1"/>
            <a:endParaRPr lang="ar-EG" sz="1600" b="1" u="sng"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lnSpc>
                <a:spcPct val="150000"/>
              </a:lnSpc>
            </a:pPr>
            <a:endParaRPr lang="ar-EG" sz="18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endParaRPr>
          </a:p>
        </p:txBody>
      </p:sp>
      <p:pic>
        <p:nvPicPr>
          <p:cNvPr id="5" name="Graphic 21">
            <a:extLst>
              <a:ext uri="{FF2B5EF4-FFF2-40B4-BE49-F238E27FC236}">
                <a16:creationId xmlns:a16="http://schemas.microsoft.com/office/drawing/2014/main" id="{4D9DAEC0-E34F-FD7F-14B1-9ECFCFB0C5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8CA2DB22-1251-464C-A476-94327DBE4CF7}"/>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5215A6A7-DCDE-9452-9234-5CCA9C0FD8B2}"/>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08</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6" name="Picture 5">
            <a:extLst>
              <a:ext uri="{FF2B5EF4-FFF2-40B4-BE49-F238E27FC236}">
                <a16:creationId xmlns:a16="http://schemas.microsoft.com/office/drawing/2014/main" id="{3AD2FF9C-5C41-A56C-A5CD-1983AD811CC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7667" y="1899580"/>
            <a:ext cx="3331675" cy="3916341"/>
          </a:xfrm>
          <a:prstGeom prst="rect">
            <a:avLst/>
          </a:prstGeom>
        </p:spPr>
      </p:pic>
      <p:sp>
        <p:nvSpPr>
          <p:cNvPr id="7" name="TextBox 6">
            <a:extLst>
              <a:ext uri="{FF2B5EF4-FFF2-40B4-BE49-F238E27FC236}">
                <a16:creationId xmlns:a16="http://schemas.microsoft.com/office/drawing/2014/main" id="{22EBC39C-F471-0A35-5684-A9C5B6BF7913}"/>
              </a:ext>
            </a:extLst>
          </p:cNvPr>
          <p:cNvSpPr txBox="1"/>
          <p:nvPr/>
        </p:nvSpPr>
        <p:spPr>
          <a:xfrm>
            <a:off x="3602365" y="630152"/>
            <a:ext cx="5042141" cy="1077218"/>
          </a:xfrm>
          <a:prstGeom prst="rect">
            <a:avLst/>
          </a:prstGeom>
          <a:noFill/>
        </p:spPr>
        <p:txBody>
          <a:bodyPr wrap="square" rtlCol="0">
            <a:spAutoFit/>
          </a:bodyPr>
          <a:lstStyle/>
          <a:p>
            <a:pPr algn="ctr" rtl="1"/>
            <a:r>
              <a:rPr lang="ar-EG" sz="2000" b="1" dirty="0">
                <a:solidFill>
                  <a:srgbClr val="00AEEF"/>
                </a:solidFill>
                <a:cs typeface="Alexandria" pitchFamily="2" charset="-78"/>
              </a:rPr>
              <a:t>مفهوم "الهجوم" بموجب القانون الدولي الإنساني والعمليات السيبرانية</a:t>
            </a:r>
          </a:p>
          <a:p>
            <a:pPr algn="ctr"/>
            <a:r>
              <a:rPr lang="ar-EG" sz="2400" b="1" dirty="0">
                <a:solidFill>
                  <a:srgbClr val="C00000"/>
                </a:solidFill>
                <a:latin typeface="Alexandria" pitchFamily="2" charset="-78"/>
                <a:cs typeface="Alexandria" pitchFamily="2" charset="-78"/>
              </a:rPr>
              <a:t> </a:t>
            </a:r>
            <a:endParaRPr lang="en-US" sz="2400" b="1" dirty="0">
              <a:solidFill>
                <a:srgbClr val="C00000"/>
              </a:solidFill>
              <a:latin typeface="Alexandria" pitchFamily="2" charset="-78"/>
              <a:cs typeface="Alexandria" pitchFamily="2" charset="-78"/>
            </a:endParaRPr>
          </a:p>
        </p:txBody>
      </p:sp>
    </p:spTree>
    <p:extLst>
      <p:ext uri="{BB962C8B-B14F-4D97-AF65-F5344CB8AC3E}">
        <p14:creationId xmlns:p14="http://schemas.microsoft.com/office/powerpoint/2010/main" val="177541399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4E9185-902E-3C47-F0FF-CBDD3495B16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FE001F-A076-EC87-3FFD-451DA5C135A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C320D83A-1095-4B0F-1DB1-4A2DD67038B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489263D7-14A6-01B0-54B4-C12DD3EBC368}"/>
              </a:ext>
            </a:extLst>
          </p:cNvPr>
          <p:cNvSpPr/>
          <p:nvPr/>
        </p:nvSpPr>
        <p:spPr>
          <a:xfrm>
            <a:off x="3696929" y="952845"/>
            <a:ext cx="8064342" cy="5590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en-US"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a:p>
            <a:pPr algn="justLow" rtl="1"/>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a:t>
            </a: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ومن المتفق عليه على نطاق واسع أن العمليات السيبرانية التي يُتوقع منها أن تسبب وفاة أو إصابة أو ضررًا ماديًا تشكل هجمات بموجب القانون الدولي الإنساني. ويشمل ذلك، من وجهة نظر اللجنة الدولية، العمليات السيبرانية التي تلحق ضررًا نتيجة الآثار المباشرة أو غير المباشرة )أو الارتدادية( المتوقعة للهجوم، على سبيل المثال وفاة المرض ى في وحدات العناية المركزة نتيجة لعملية سيبرانية ضد شبكة الكهرباء مما تسبب بقطع إمداد المستشفى بالتيار الكهربائي.</a:t>
            </a:r>
          </a:p>
          <a:p>
            <a:pPr algn="justLow" rtl="1">
              <a:lnSpc>
                <a:spcPct val="150000"/>
              </a:lnSpc>
            </a:pPr>
            <a:r>
              <a:rPr lang="ar-EG" sz="1600" dirty="0">
                <a:solidFill>
                  <a:schemeClr val="tx1"/>
                </a:solidFill>
                <a:cs typeface="Alexandria" pitchFamily="2" charset="-78"/>
              </a:rPr>
              <a:t>وعلاوة على ذلك، تشكل الهجمات التي تعطل الخدمات الأساسية بشكل كبير دون أن تتسبب بالضرورة في إلحاق أضرار مادية أحد أهم المخاطرعلى المدنيين. ومع ذلك، هناك اختلاف في الرأي حول ما إذا كانت العملية السيبرانية التي تؤدي إلى تعطل الخدمات دون التسبب في ضرر مادي تصنف على أنها هجوم على النحو الوارد في القانون الدولي الإنساني. وتعتبر اللجنة الدولية أيضًا أن العملية التي تهدف إلى تعطيل حاسوب أو شبكة حاسوبية خلال النزاع المسلح تشكل هجومًا بموجب القانون الدولي الإنساني، سواء عن طريق وسائل حركية أو سيبرانية. </a:t>
            </a:r>
          </a:p>
          <a:p>
            <a:pPr algn="justLow" rtl="1"/>
            <a:endParaRPr lang="ar-EG" sz="1600" b="1" u="sng" dirty="0">
              <a:solidFill>
                <a:schemeClr val="tx1"/>
              </a:solidFill>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4D442DCD-DC40-5A54-65BF-036EB10EC0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B99A17C-D0A1-6866-9793-F5E86D51E7A0}"/>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B8F99A60-1CFC-D929-DAC5-869CDF7A0952}"/>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08</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6" name="Picture 5">
            <a:extLst>
              <a:ext uri="{FF2B5EF4-FFF2-40B4-BE49-F238E27FC236}">
                <a16:creationId xmlns:a16="http://schemas.microsoft.com/office/drawing/2014/main" id="{9182464D-B2CB-F24F-BA34-FB826C40A43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0729" y="1656592"/>
            <a:ext cx="3153358" cy="3916341"/>
          </a:xfrm>
          <a:prstGeom prst="rect">
            <a:avLst/>
          </a:prstGeom>
        </p:spPr>
      </p:pic>
    </p:spTree>
    <p:extLst>
      <p:ext uri="{BB962C8B-B14F-4D97-AF65-F5344CB8AC3E}">
        <p14:creationId xmlns:p14="http://schemas.microsoft.com/office/powerpoint/2010/main" val="409986861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CF7BD5-3AF2-ACD6-20E8-D72EEC86178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1B96939-63A8-CE1F-EA9F-8EFF1431C3A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0487BDD7-641E-FBE3-716C-511E3EF192C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E7AC6B77-AAA7-B994-9189-9EF97104BA1F}"/>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en-US" sz="1600" b="1" dirty="0">
              <a:solidFill>
                <a:srgbClr val="00AEEF"/>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C3498F85-E0A3-3E43-CFA4-A8D5116FA9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DC27EFF-61F6-2900-75A5-6308294E05FE}"/>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3C05F6AC-B139-210F-39E3-637BB09B8279}"/>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08</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6" name="TextBox 5">
            <a:extLst>
              <a:ext uri="{FF2B5EF4-FFF2-40B4-BE49-F238E27FC236}">
                <a16:creationId xmlns:a16="http://schemas.microsoft.com/office/drawing/2014/main" id="{4AFF2527-C9AF-EA8A-D5C7-5530E019918A}"/>
              </a:ext>
            </a:extLst>
          </p:cNvPr>
          <p:cNvSpPr txBox="1"/>
          <p:nvPr/>
        </p:nvSpPr>
        <p:spPr>
          <a:xfrm>
            <a:off x="5257540" y="1349344"/>
            <a:ext cx="6079053" cy="5960030"/>
          </a:xfrm>
          <a:prstGeom prst="rect">
            <a:avLst/>
          </a:prstGeom>
          <a:noFill/>
        </p:spPr>
        <p:txBody>
          <a:bodyPr wrap="square" rtlCol="0">
            <a:spAutoFit/>
          </a:bodyPr>
          <a:lstStyle/>
          <a:p>
            <a:pPr algn="justLow" rtl="1">
              <a:lnSpc>
                <a:spcPct val="150000"/>
              </a:lnSpc>
            </a:pPr>
            <a:endParaRPr lang="ar-EG" sz="1600" dirty="0">
              <a:cs typeface="Alexandria" pitchFamily="2" charset="-78"/>
            </a:endParaRPr>
          </a:p>
          <a:p>
            <a:pPr algn="justLow" rtl="1">
              <a:lnSpc>
                <a:spcPct val="150000"/>
              </a:lnSpc>
            </a:pPr>
            <a:r>
              <a:rPr lang="ar-EG" sz="1600" dirty="0">
                <a:cs typeface="Alexandria" pitchFamily="2" charset="-78"/>
              </a:rPr>
              <a:t>وإذا فسر مفهوم الهجوم على أنه يشير فقط إلى العمليات التي تسبب الوفاة أو الإصابة أو الضرر المادي، فإن أي عملية سيبرانية تهدف إلى تعطيل شبكة مدنية )مثل الكهرباء أو الخدمات المصرفية أو الاتصالات(، أو من المتوقع أن تتسبب في حدوث هذا التأثير بصورة عرضية، قد لا تكون مشمولة بقواعد القانون الدولي الإنساني الأساسية التي تحمي السكان المدنيين والأعيان المدنية. وسيكون من الصعب التوفيق ما بين مثل هذا الفهم التقييدي المفرط لفكرة الهجوم وبين هدف قواعد القانون الدولي الإنساني بشأن سير العمليات العدائية والغرض منها. ومن الضروري أن تتوصل الدول إلى فهم مشترك لمفهوم الهجوم لضمان الحماية الكافية للسكان المدنيين من آثار العمليات السيبرانية.</a:t>
            </a:r>
            <a:endParaRPr lang="ar-EG" sz="1600" b="1" u="sng" dirty="0">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p:txBody>
      </p:sp>
      <p:pic>
        <p:nvPicPr>
          <p:cNvPr id="4" name="Picture 3">
            <a:extLst>
              <a:ext uri="{FF2B5EF4-FFF2-40B4-BE49-F238E27FC236}">
                <a16:creationId xmlns:a16="http://schemas.microsoft.com/office/drawing/2014/main" id="{740C6015-0212-224A-DB03-A6434DD8639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5571" y="1491651"/>
            <a:ext cx="4427145" cy="4771497"/>
          </a:xfrm>
          <a:prstGeom prst="rect">
            <a:avLst/>
          </a:prstGeom>
        </p:spPr>
      </p:pic>
    </p:spTree>
    <p:extLst>
      <p:ext uri="{BB962C8B-B14F-4D97-AF65-F5344CB8AC3E}">
        <p14:creationId xmlns:p14="http://schemas.microsoft.com/office/powerpoint/2010/main" val="206438601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43EAA6-EB8B-480E-C1EF-073C901407B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98B2B1E-E35B-897E-F05B-94761EC03C5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9DA01AA9-FF34-654F-D1FB-08385CC34D0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C486456E-C107-02F8-47F7-712E35BF3CF7}"/>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3BBD49B4-65E0-2FB8-1D46-3BAFD46B536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6AD614FE-3A07-2029-98F1-73669CB83DA5}"/>
              </a:ext>
            </a:extLst>
          </p:cNvPr>
          <p:cNvSpPr txBox="1"/>
          <p:nvPr/>
        </p:nvSpPr>
        <p:spPr>
          <a:xfrm>
            <a:off x="2695003" y="0"/>
            <a:ext cx="5588631" cy="1692771"/>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1BCEA93-67EA-7195-682D-802D6BAFD464}"/>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08</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3BC82DAC-392C-B0B3-22F1-605B9D93BF8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0746" y="1349343"/>
            <a:ext cx="10697616" cy="5108061"/>
          </a:xfrm>
          <a:prstGeom prst="rect">
            <a:avLst/>
          </a:prstGeom>
        </p:spPr>
      </p:pic>
    </p:spTree>
    <p:extLst>
      <p:ext uri="{BB962C8B-B14F-4D97-AF65-F5344CB8AC3E}">
        <p14:creationId xmlns:p14="http://schemas.microsoft.com/office/powerpoint/2010/main" val="235116812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pitchFamily="2" charset="-78"/>
            </a:endParaRPr>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documentManagement/types"/>
    <ds:schemaRef ds:uri="http://www.w3.org/XML/1998/namespace"/>
    <ds:schemaRef ds:uri="http://purl.org/dc/terms/"/>
    <ds:schemaRef ds:uri="aca13214-df29-4e3c-a050-857c0bf7bd8e"/>
    <ds:schemaRef ds:uri="http://purl.org/dc/dcmitype/"/>
    <ds:schemaRef ds:uri="http://schemas.microsoft.com/office/infopath/2007/PartnerControls"/>
    <ds:schemaRef ds:uri="http://purl.org/dc/elements/1.1/"/>
    <ds:schemaRef ds:uri="http://schemas.openxmlformats.org/package/2006/metadata/core-properties"/>
    <ds:schemaRef ds:uri="688354b5-287c-4cda-825e-1d7935aea40e"/>
    <ds:schemaRef ds:uri="http://schemas.microsoft.com/office/2006/metadata/propertie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C9B45BB0-5F23-49DB-B2BA-AA935B312D5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1774</TotalTime>
  <Words>5764</Words>
  <Application>Microsoft Office PowerPoint</Application>
  <PresentationFormat>Widescreen</PresentationFormat>
  <Paragraphs>1143</Paragraphs>
  <Slides>39</Slides>
  <Notes>17</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39</vt:i4>
      </vt:variant>
    </vt:vector>
  </HeadingPairs>
  <TitlesOfParts>
    <vt:vector size="42" baseType="lpstr">
      <vt:lpstr>Alexandria</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Nourallah Elkolaly</cp:lastModifiedBy>
  <cp:revision>1255</cp:revision>
  <dcterms:created xsi:type="dcterms:W3CDTF">2023-04-29T09:08:00Z</dcterms:created>
  <dcterms:modified xsi:type="dcterms:W3CDTF">2024-11-22T22:54:28Z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