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sldIdLst>
    <p:sldId id="480" r:id="rId5"/>
    <p:sldId id="303" r:id="rId6"/>
    <p:sldId id="271" r:id="rId7"/>
    <p:sldId id="313" r:id="rId8"/>
    <p:sldId id="549" r:id="rId9"/>
    <p:sldId id="511" r:id="rId10"/>
    <p:sldId id="651" r:id="rId11"/>
    <p:sldId id="639" r:id="rId12"/>
    <p:sldId id="640" r:id="rId13"/>
    <p:sldId id="660" r:id="rId14"/>
    <p:sldId id="649" r:id="rId15"/>
    <p:sldId id="641" r:id="rId16"/>
    <p:sldId id="580" r:id="rId17"/>
    <p:sldId id="642" r:id="rId18"/>
    <p:sldId id="635" r:id="rId19"/>
    <p:sldId id="666" r:id="rId20"/>
    <p:sldId id="667" r:id="rId21"/>
    <p:sldId id="657" r:id="rId22"/>
    <p:sldId id="654" r:id="rId23"/>
    <p:sldId id="655" r:id="rId24"/>
    <p:sldId id="629" r:id="rId25"/>
    <p:sldId id="644" r:id="rId26"/>
    <p:sldId id="645" r:id="rId27"/>
    <p:sldId id="646" r:id="rId28"/>
    <p:sldId id="647" r:id="rId29"/>
    <p:sldId id="648" r:id="rId30"/>
    <p:sldId id="661" r:id="rId31"/>
    <p:sldId id="631" r:id="rId32"/>
    <p:sldId id="581" r:id="rId33"/>
    <p:sldId id="650" r:id="rId34"/>
    <p:sldId id="583" r:id="rId35"/>
    <p:sldId id="584" r:id="rId36"/>
    <p:sldId id="662" r:id="rId37"/>
    <p:sldId id="663" r:id="rId38"/>
    <p:sldId id="613" r:id="rId39"/>
    <p:sldId id="664" r:id="rId40"/>
    <p:sldId id="665" r:id="rId41"/>
    <p:sldId id="638" r:id="rId42"/>
    <p:sldId id="586" r:id="rId43"/>
    <p:sldId id="588" r:id="rId44"/>
    <p:sldId id="656" r:id="rId45"/>
    <p:sldId id="636" r:id="rId46"/>
    <p:sldId id="637" r:id="rId47"/>
    <p:sldId id="306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549"/>
            <p14:sldId id="511"/>
            <p14:sldId id="651"/>
            <p14:sldId id="639"/>
            <p14:sldId id="640"/>
            <p14:sldId id="660"/>
            <p14:sldId id="649"/>
            <p14:sldId id="641"/>
            <p14:sldId id="580"/>
            <p14:sldId id="642"/>
            <p14:sldId id="635"/>
            <p14:sldId id="666"/>
            <p14:sldId id="667"/>
            <p14:sldId id="657"/>
            <p14:sldId id="654"/>
            <p14:sldId id="655"/>
            <p14:sldId id="629"/>
            <p14:sldId id="644"/>
            <p14:sldId id="645"/>
            <p14:sldId id="646"/>
            <p14:sldId id="647"/>
            <p14:sldId id="648"/>
            <p14:sldId id="661"/>
            <p14:sldId id="631"/>
            <p14:sldId id="581"/>
            <p14:sldId id="650"/>
            <p14:sldId id="583"/>
            <p14:sldId id="584"/>
            <p14:sldId id="662"/>
            <p14:sldId id="663"/>
            <p14:sldId id="613"/>
            <p14:sldId id="664"/>
            <p14:sldId id="665"/>
            <p14:sldId id="638"/>
            <p14:sldId id="586"/>
            <p14:sldId id="588"/>
            <p14:sldId id="656"/>
            <p14:sldId id="636"/>
            <p14:sldId id="637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8800"/>
    <a:srgbClr val="D4D4D4"/>
    <a:srgbClr val="F58221"/>
    <a:srgbClr val="00AEEF"/>
    <a:srgbClr val="FFD200"/>
    <a:srgbClr val="203E5F"/>
    <a:srgbClr val="000000"/>
    <a:srgbClr val="669BBC"/>
    <a:srgbClr val="2D3956"/>
    <a:srgbClr val="8E5A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60"/>
  </p:normalViewPr>
  <p:slideViewPr>
    <p:cSldViewPr snapToGrid="0">
      <p:cViewPr varScale="1">
        <p:scale>
          <a:sx n="68" d="100"/>
          <a:sy n="68" d="100"/>
        </p:scale>
        <p:origin x="8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C302D8-724A-DC86-FFEA-FE2E627B0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AC0198-C397-4394-A940-515FBB6E3A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03DC3E-3E24-A984-FD90-8A5C43758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EBC62D-EECC-C669-18B8-95C40DDE5E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031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229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6FF1B-7A67-4DAC-7404-0DF4CEB7F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>
            <a:extLst>
              <a:ext uri="{FF2B5EF4-FFF2-40B4-BE49-F238E27FC236}">
                <a16:creationId xmlns:a16="http://schemas.microsoft.com/office/drawing/2014/main" id="{C0F67539-71E7-CCC1-6C43-33FBC2E3E1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>
            <a:extLst>
              <a:ext uri="{FF2B5EF4-FFF2-40B4-BE49-F238E27FC236}">
                <a16:creationId xmlns:a16="http://schemas.microsoft.com/office/drawing/2014/main" id="{E7F5BE51-1099-ED69-0972-955ADA4969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2824B30F-EBAF-4FBE-3946-461728EC99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421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68080" y="356946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Rana Maya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430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&amp; Urban Economics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55"/>
    </mc:Choice>
    <mc:Fallback xmlns="">
      <p:transition spd="slow" advTm="4465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723585" y="2864682"/>
            <a:ext cx="59921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Transportation Economics and Urban Mobility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430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&amp; Urban Economics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Rana Maya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30"/>
    </mc:Choice>
    <mc:Fallback xmlns="">
      <p:transition spd="slow" advTm="2553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3060" y="1123950"/>
            <a:ext cx="99364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80430" y="4853612"/>
            <a:ext cx="594176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Transportation is the circulatory system of the urban economy. It connects people, goods, and ideas, enabling productivity and shaping land use. In cities, mobility is both </a:t>
            </a:r>
            <a:r>
              <a:rPr lang="en-US" sz="2000" b="1" dirty="0"/>
              <a:t>an economic enabler and a real-estate driver</a:t>
            </a:r>
            <a:r>
              <a:rPr lang="en-US" sz="2000" dirty="0"/>
              <a:t> — determining accessibility, land value, and development intensity.</a:t>
            </a:r>
            <a:endParaRPr lang="en-US" sz="2000" dirty="0">
              <a:latin typeface="Alexandri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430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Abstract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Google Shape;6210;p53">
            <a:extLst>
              <a:ext uri="{FF2B5EF4-FFF2-40B4-BE49-F238E27FC236}">
                <a16:creationId xmlns:a16="http://schemas.microsoft.com/office/drawing/2014/main" id="{D608079A-B8CF-7D76-E8C0-112505C4B51E}"/>
              </a:ext>
            </a:extLst>
          </p:cNvPr>
          <p:cNvSpPr/>
          <p:nvPr/>
        </p:nvSpPr>
        <p:spPr>
          <a:xfrm>
            <a:off x="95878" y="4129910"/>
            <a:ext cx="696653" cy="732426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14839" y="675757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09320" y="899652"/>
            <a:ext cx="8417320" cy="5584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Theoretical Foundations of Transportation Economics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Urban Mobility and Accessibility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Economic Principles Governing Transport Systems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Financing Urban Transport: Models and Mechanisms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Transit-Oriented Development (TOD) and Real Estate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Smart Mobility, Technology, and the Future of Transport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Environmental, Social, and Equity Dimensions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Global Case Studies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Analytical Tools and Graphs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Policy Challenges and Directions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Implications for Real Estate Professionals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05631" y="6420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61700" y="18828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97655" y="4658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CE13D-8B82-6754-F2AA-481839D5E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BBF0430-D5F7-E439-FCCD-42A84D63470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8C814B13-5583-6976-7E56-2FF84BD5002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1DDCDC4-4A68-C235-02E3-646EDC090D6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F32A77-8190-F71C-804D-C55C75C35F68}"/>
              </a:ext>
            </a:extLst>
          </p:cNvPr>
          <p:cNvSpPr txBox="1"/>
          <p:nvPr/>
        </p:nvSpPr>
        <p:spPr>
          <a:xfrm>
            <a:off x="4614839" y="675757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196B050-3D98-3F0A-4645-5D4635D89BC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B68AFF7-BDCB-B2B7-9E56-25BD78174603}"/>
              </a:ext>
            </a:extLst>
          </p:cNvPr>
          <p:cNvSpPr txBox="1"/>
          <p:nvPr/>
        </p:nvSpPr>
        <p:spPr>
          <a:xfrm>
            <a:off x="3458086" y="1431852"/>
            <a:ext cx="8417320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By the end of the lecture, you will be able to: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Explain</a:t>
            </a:r>
            <a:r>
              <a:rPr lang="en-US" sz="2000" dirty="0">
                <a:latin typeface="Alexandria"/>
              </a:rPr>
              <a:t> the economic foundations of transport systems and their interaction with urban form.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Apply</a:t>
            </a:r>
            <a:r>
              <a:rPr lang="en-US" sz="2000" dirty="0">
                <a:latin typeface="Alexandria"/>
              </a:rPr>
              <a:t> transport economics to real estate valuation and development analysis.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Evaluate</a:t>
            </a:r>
            <a:r>
              <a:rPr lang="en-US" sz="2000" dirty="0">
                <a:latin typeface="Alexandria"/>
              </a:rPr>
              <a:t> transport investment impacts using CBA frameworks.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Interpret</a:t>
            </a:r>
            <a:r>
              <a:rPr lang="en-US" sz="2000" dirty="0">
                <a:latin typeface="Alexandria"/>
              </a:rPr>
              <a:t> and critique global case studies of transport–land use integration.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Propose</a:t>
            </a:r>
            <a:r>
              <a:rPr lang="en-US" sz="2000" dirty="0">
                <a:latin typeface="Alexandria"/>
              </a:rPr>
              <a:t> sustainable mobility and real estate development strategies</a:t>
            </a:r>
            <a:endParaRPr lang="en-US" sz="2000" dirty="0">
              <a:latin typeface="Alexandria"/>
              <a:cs typeface="Alexandria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7DA111B-67FD-1AD1-AD33-96EB663BEA3B}"/>
              </a:ext>
            </a:extLst>
          </p:cNvPr>
          <p:cNvSpPr/>
          <p:nvPr/>
        </p:nvSpPr>
        <p:spPr>
          <a:xfrm>
            <a:off x="3305631" y="18412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96BBF77-A40D-00DA-B687-BB383EA6D7DD}"/>
              </a:ext>
            </a:extLst>
          </p:cNvPr>
          <p:cNvSpPr txBox="1"/>
          <p:nvPr/>
        </p:nvSpPr>
        <p:spPr>
          <a:xfrm>
            <a:off x="3361700" y="18828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2B16C7B-405A-D8DD-B53C-B4BDEE13228A}"/>
              </a:ext>
            </a:extLst>
          </p:cNvPr>
          <p:cNvSpPr txBox="1"/>
          <p:nvPr/>
        </p:nvSpPr>
        <p:spPr>
          <a:xfrm>
            <a:off x="3497655" y="4658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D0ACFC6-5DF9-402E-4360-1E7E4F0C38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97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088AE-A07C-EB62-126A-6CCD11186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3634C2-CEA6-899C-8757-874EEF86715A}"/>
              </a:ext>
            </a:extLst>
          </p:cNvPr>
          <p:cNvSpPr/>
          <p:nvPr/>
        </p:nvSpPr>
        <p:spPr>
          <a:xfrm>
            <a:off x="1133854" y="1397680"/>
            <a:ext cx="4955591" cy="4959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56654B-C4AD-7A35-0AE8-8C267A74B9DC}"/>
              </a:ext>
            </a:extLst>
          </p:cNvPr>
          <p:cNvSpPr/>
          <p:nvPr/>
        </p:nvSpPr>
        <p:spPr>
          <a:xfrm>
            <a:off x="1486158" y="1699290"/>
            <a:ext cx="390925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Alexandria"/>
              </a:rPr>
              <a:t>The relationship between transport and urban development is reciprocal: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Transport enables urban expansion</a:t>
            </a:r>
            <a:r>
              <a:rPr lang="en-US" sz="2000" dirty="0">
                <a:latin typeface="Alexandria"/>
              </a:rPr>
              <a:t>, influencing spatial form and real estate markets.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Urban growth generates transport demand</a:t>
            </a:r>
            <a:r>
              <a:rPr lang="en-US" sz="2000" dirty="0">
                <a:latin typeface="Alexandria"/>
              </a:rPr>
              <a:t>, requiring continuous infrastructure investment.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409D73-08CA-85B8-D363-6BBA61235086}"/>
              </a:ext>
            </a:extLst>
          </p:cNvPr>
          <p:cNvSpPr/>
          <p:nvPr/>
        </p:nvSpPr>
        <p:spPr>
          <a:xfrm>
            <a:off x="6855589" y="3815831"/>
            <a:ext cx="42156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Alexandria"/>
              </a:rPr>
              <a:t>As cities pursue sustainability and efficiency, the economics of transportation become crucial in understanding how infrastructure influences </a:t>
            </a:r>
            <a:r>
              <a:rPr lang="en-US" sz="2000" b="1" dirty="0">
                <a:latin typeface="Alexandria"/>
              </a:rPr>
              <a:t>property values, urban form, and investment decisions</a:t>
            </a:r>
            <a:r>
              <a:rPr lang="en-US" sz="2000" dirty="0">
                <a:latin typeface="Alexandria"/>
              </a:rPr>
              <a:t>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1082B17-2446-9C5C-1227-64A9AE49DA08}"/>
              </a:ext>
            </a:extLst>
          </p:cNvPr>
          <p:cNvSpPr/>
          <p:nvPr/>
        </p:nvSpPr>
        <p:spPr>
          <a:xfrm>
            <a:off x="5382304" y="3519702"/>
            <a:ext cx="1440505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5140AF0-65E4-0139-B24D-75BD7B6F9265}"/>
              </a:ext>
            </a:extLst>
          </p:cNvPr>
          <p:cNvSpPr txBox="1"/>
          <p:nvPr/>
        </p:nvSpPr>
        <p:spPr>
          <a:xfrm>
            <a:off x="5395416" y="3592897"/>
            <a:ext cx="1440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Why?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44D7DBB-34FE-286F-CF72-FD841E9D321B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B2A3B31-230B-AA20-E0D2-40E5D3F63F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627A2394-C9A9-B611-6704-D9340DC741C4}"/>
              </a:ext>
            </a:extLst>
          </p:cNvPr>
          <p:cNvSpPr txBox="1"/>
          <p:nvPr/>
        </p:nvSpPr>
        <p:spPr>
          <a:xfrm>
            <a:off x="963118" y="826081"/>
            <a:ext cx="8179975" cy="558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800" dirty="0">
                <a:latin typeface="Alexandria" charset="0"/>
              </a:rPr>
              <a:t> 1.Introduction</a:t>
            </a:r>
          </a:p>
        </p:txBody>
      </p:sp>
      <p:pic>
        <p:nvPicPr>
          <p:cNvPr id="5" name="عنصر نائب للصورة 4">
            <a:extLst>
              <a:ext uri="{FF2B5EF4-FFF2-40B4-BE49-F238E27FC236}">
                <a16:creationId xmlns:a16="http://schemas.microsoft.com/office/drawing/2014/main" id="{2AFF79B0-7537-9B3E-64D2-7717461CFEF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16432" b="1643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97235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56F4B-C165-C3D1-EC43-28B1EA052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420CC4-3D13-1215-4997-F9CF02209AAC}"/>
              </a:ext>
            </a:extLst>
          </p:cNvPr>
          <p:cNvSpPr/>
          <p:nvPr/>
        </p:nvSpPr>
        <p:spPr>
          <a:xfrm>
            <a:off x="617280" y="140799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09791E0-B576-7C39-6AD0-BDAD5E7F78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708B7CE-F842-F147-AB72-EF62DFC09249}"/>
              </a:ext>
            </a:extLst>
          </p:cNvPr>
          <p:cNvSpPr txBox="1"/>
          <p:nvPr/>
        </p:nvSpPr>
        <p:spPr>
          <a:xfrm>
            <a:off x="705444" y="786563"/>
            <a:ext cx="89734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2. Theoretical Foundations of Transportation Economics</a:t>
            </a:r>
            <a:endParaRPr lang="en-US" sz="2800" dirty="0">
              <a:latin typeface="Alexandria"/>
            </a:endParaRPr>
          </a:p>
        </p:txBody>
      </p:sp>
      <p:sp>
        <p:nvSpPr>
          <p:cNvPr id="6" name="TextBox 47">
            <a:extLst>
              <a:ext uri="{FF2B5EF4-FFF2-40B4-BE49-F238E27FC236}">
                <a16:creationId xmlns:a16="http://schemas.microsoft.com/office/drawing/2014/main" id="{028BF343-BEE1-E6F6-F214-C80BF688A4AB}"/>
              </a:ext>
            </a:extLst>
          </p:cNvPr>
          <p:cNvSpPr txBox="1"/>
          <p:nvPr/>
        </p:nvSpPr>
        <p:spPr>
          <a:xfrm>
            <a:off x="930110" y="1651891"/>
            <a:ext cx="99013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2.1 Core Concepts</a:t>
            </a:r>
          </a:p>
          <a:p>
            <a:r>
              <a:rPr lang="en-US" sz="2000" b="1" dirty="0">
                <a:latin typeface="Alexandria"/>
              </a:rPr>
              <a:t>Derived Demand:</a:t>
            </a:r>
            <a:r>
              <a:rPr lang="en-US" sz="2000" dirty="0">
                <a:latin typeface="Alexandria"/>
              </a:rPr>
              <a:t> Transport demand arises from the need to reach other activities (work, shopping, leisure).</a:t>
            </a:r>
          </a:p>
          <a:p>
            <a:r>
              <a:rPr lang="en-US" sz="2000" b="1" dirty="0">
                <a:latin typeface="Alexandria"/>
              </a:rPr>
              <a:t>Generalized Cost of Travel:</a:t>
            </a:r>
            <a:r>
              <a:rPr lang="en-US" sz="2000" dirty="0">
                <a:latin typeface="Alexandria"/>
              </a:rPr>
              <a:t> The combination of monetary cost, time, reliability, and comfort.</a:t>
            </a:r>
          </a:p>
          <a:p>
            <a:r>
              <a:rPr lang="en-US" sz="2000" b="1" dirty="0">
                <a:latin typeface="Alexandria"/>
              </a:rPr>
              <a:t>Externalities:</a:t>
            </a:r>
            <a:r>
              <a:rPr lang="en-US" sz="2000" dirty="0">
                <a:latin typeface="Alexandria"/>
              </a:rPr>
              <a:t> Unpriced social costs such as congestion, air pollution, and accidents.</a:t>
            </a:r>
          </a:p>
          <a:p>
            <a:r>
              <a:rPr lang="en-US" sz="2000" b="1" dirty="0">
                <a:latin typeface="Alexandria"/>
              </a:rPr>
              <a:t>Market Failures:</a:t>
            </a:r>
            <a:r>
              <a:rPr lang="en-US" sz="2000" dirty="0">
                <a:latin typeface="Alexandria"/>
              </a:rPr>
              <a:t> Result from public good characteristics and external effects, justifying government intervention.</a:t>
            </a:r>
          </a:p>
          <a:p>
            <a:r>
              <a:rPr lang="en-US" sz="2000" b="1" dirty="0">
                <a:latin typeface="Alexandria"/>
              </a:rPr>
              <a:t>Equity vs. Efficiency Trade-offs:</a:t>
            </a:r>
            <a:r>
              <a:rPr lang="en-US" sz="2000" dirty="0">
                <a:latin typeface="Alexandria"/>
              </a:rPr>
              <a:t> Balancing cost recovery with accessibility and fairness.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27D00F7-07BC-3CB5-2D5E-B661FBA8A5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7589" y="4273921"/>
            <a:ext cx="2667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20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DB7CB1-25CC-48E8-9032-EA1185BACA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D4116D-8193-FA67-7B42-627F52D9A758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3. Decision Outcome:</a:t>
            </a:r>
          </a:p>
          <a:p>
            <a:r>
              <a:rPr lang="en-US" b="1"/>
              <a:t>Site A</a:t>
            </a:r>
            <a:r>
              <a:rPr lang="en-US"/>
              <a:t> offers the lowest total cost despite higher rent, thanks to better accessibility.</a:t>
            </a:r>
          </a:p>
          <a:p>
            <a:r>
              <a:rPr lang="en-US"/>
              <a:t>This shows how </a:t>
            </a:r>
            <a:r>
              <a:rPr lang="en-US" b="1"/>
              <a:t>transport accessibility directly affects business location choices</a:t>
            </a:r>
            <a:r>
              <a:rPr lang="en-US"/>
              <a:t>, balancing land cost and logistics efficiency.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43D24F-2739-2DA1-5F90-0C03FF801A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C354C1F7-C9E8-AB56-4464-9210C8E8E5EA}"/>
              </a:ext>
            </a:extLst>
          </p:cNvPr>
          <p:cNvSpPr txBox="1"/>
          <p:nvPr/>
        </p:nvSpPr>
        <p:spPr>
          <a:xfrm>
            <a:off x="705444" y="1488750"/>
            <a:ext cx="10575996" cy="16312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Example : Firm Mobility Decision</a:t>
            </a:r>
          </a:p>
          <a:p>
            <a:r>
              <a:rPr lang="en-US" sz="2000" b="1" dirty="0">
                <a:latin typeface="Alexandria"/>
              </a:rPr>
              <a:t>Context: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A logistics company (</a:t>
            </a:r>
            <a:r>
              <a:rPr lang="en-US" sz="2000" dirty="0" err="1">
                <a:latin typeface="Alexandria"/>
              </a:rPr>
              <a:t>FastMove</a:t>
            </a:r>
            <a:r>
              <a:rPr lang="en-US" sz="2000" dirty="0">
                <a:latin typeface="Alexandria"/>
              </a:rPr>
              <a:t> Ltd.) must decide where to locate a new </a:t>
            </a:r>
            <a:r>
              <a:rPr lang="en-US" sz="2000" b="1" dirty="0">
                <a:latin typeface="Alexandria"/>
              </a:rPr>
              <a:t>distribution warehouse</a:t>
            </a:r>
            <a:r>
              <a:rPr lang="en-US" sz="2000" dirty="0">
                <a:latin typeface="Alexandria"/>
              </a:rPr>
              <a:t>.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They have three potential sites on the outskirts of the city, each with different accessibility and transport costs.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F04053B5-0D54-D2C8-1142-F50B6DB4BB9E}"/>
              </a:ext>
            </a:extLst>
          </p:cNvPr>
          <p:cNvSpPr txBox="1"/>
          <p:nvPr/>
        </p:nvSpPr>
        <p:spPr>
          <a:xfrm>
            <a:off x="705444" y="786563"/>
            <a:ext cx="89734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2. Theoretical Foundations of Transportation Economics</a:t>
            </a:r>
            <a:endParaRPr lang="en-US" sz="2800" dirty="0">
              <a:latin typeface="Alexandria"/>
            </a:endParaRPr>
          </a:p>
        </p:txBody>
      </p:sp>
      <p:graphicFrame>
        <p:nvGraphicFramePr>
          <p:cNvPr id="4" name="جدول 3">
            <a:extLst>
              <a:ext uri="{FF2B5EF4-FFF2-40B4-BE49-F238E27FC236}">
                <a16:creationId xmlns:a16="http://schemas.microsoft.com/office/drawing/2014/main" id="{DC15D619-53F6-1D0C-BC82-6DABB52F3E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384643"/>
              </p:ext>
            </p:extLst>
          </p:nvPr>
        </p:nvGraphicFramePr>
        <p:xfrm>
          <a:off x="765840" y="3054953"/>
          <a:ext cx="10515600" cy="1737360"/>
        </p:xfrm>
        <a:graphic>
          <a:graphicData uri="http://schemas.openxmlformats.org/drawingml/2006/table">
            <a:tbl>
              <a:tblPr/>
              <a:tblGrid>
                <a:gridCol w="1752600">
                  <a:extLst>
                    <a:ext uri="{9D8B030D-6E8A-4147-A177-3AD203B41FA5}">
                      <a16:colId xmlns:a16="http://schemas.microsoft.com/office/drawing/2014/main" val="97459632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87869553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14769957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17865601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14997334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315109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Site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Rent ($/m²/year)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Distance to Highway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Average Delivery Time to City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Fuel Cost per Delivery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Labor Accessibility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911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90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2 km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25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>
                          <a:latin typeface="Alexandria"/>
                        </a:rPr>
                        <a:t>$</a:t>
                      </a:r>
                      <a:r>
                        <a:rPr lang="en-US" dirty="0">
                          <a:latin typeface="Alexandria"/>
                        </a:rPr>
                        <a:t>12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30983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70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15 km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40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>
                          <a:latin typeface="Alexandria"/>
                        </a:rPr>
                        <a:t>$</a:t>
                      </a:r>
                      <a:r>
                        <a:rPr lang="en-US" dirty="0">
                          <a:latin typeface="Alexandria"/>
                        </a:rPr>
                        <a:t>20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Medium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1443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50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30 km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60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>
                          <a:latin typeface="Alexandria"/>
                        </a:rPr>
                        <a:t>$</a:t>
                      </a:r>
                      <a:r>
                        <a:rPr lang="en-US" dirty="0">
                          <a:latin typeface="Alexandria"/>
                        </a:rPr>
                        <a:t>30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Low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7480152"/>
                  </a:ext>
                </a:extLst>
              </a:tr>
            </a:tbl>
          </a:graphicData>
        </a:graphic>
      </p:graphicFrame>
      <p:sp>
        <p:nvSpPr>
          <p:cNvPr id="9" name="TextBox 47">
            <a:extLst>
              <a:ext uri="{FF2B5EF4-FFF2-40B4-BE49-F238E27FC236}">
                <a16:creationId xmlns:a16="http://schemas.microsoft.com/office/drawing/2014/main" id="{EC36DAC0-E48F-039D-9A22-2E0E652328FE}"/>
              </a:ext>
            </a:extLst>
          </p:cNvPr>
          <p:cNvSpPr txBox="1"/>
          <p:nvPr/>
        </p:nvSpPr>
        <p:spPr>
          <a:xfrm>
            <a:off x="771964" y="4792046"/>
            <a:ext cx="10509476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1. Firm’s Objective:</a:t>
            </a:r>
          </a:p>
          <a:p>
            <a:r>
              <a:rPr lang="en-US" sz="2000" dirty="0">
                <a:latin typeface="Alexandria"/>
              </a:rPr>
              <a:t>Minimize </a:t>
            </a:r>
            <a:r>
              <a:rPr lang="en-US" sz="2000" b="1" dirty="0">
                <a:latin typeface="Alexandria"/>
              </a:rPr>
              <a:t>total logistics cost</a:t>
            </a:r>
            <a:r>
              <a:rPr lang="en-US" sz="2000" dirty="0">
                <a:latin typeface="Alexandria"/>
              </a:rPr>
              <a:t>, which includes rent + transport + labor accessibility (measured as potential delay cost).</a:t>
            </a:r>
          </a:p>
        </p:txBody>
      </p:sp>
    </p:spTree>
    <p:extLst>
      <p:ext uri="{BB962C8B-B14F-4D97-AF65-F5344CB8AC3E}">
        <p14:creationId xmlns:p14="http://schemas.microsoft.com/office/powerpoint/2010/main" val="24044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0B413-6AB0-CC39-D187-192849387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E1A77F-EC15-BAAC-E994-B2113BE24C02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D5EEE2-3D47-3F14-6F2B-4723C985E9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47">
                <a:extLst>
                  <a:ext uri="{FF2B5EF4-FFF2-40B4-BE49-F238E27FC236}">
                    <a16:creationId xmlns:a16="http://schemas.microsoft.com/office/drawing/2014/main" id="{D16B3E85-748E-9900-2086-4BB76B7D85B6}"/>
                  </a:ext>
                </a:extLst>
              </p:cNvPr>
              <p:cNvSpPr txBox="1"/>
              <p:nvPr/>
            </p:nvSpPr>
            <p:spPr>
              <a:xfrm>
                <a:off x="762000" y="1596663"/>
                <a:ext cx="10515600" cy="1015663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latin typeface="Alexandria"/>
                  </a:rPr>
                  <a:t>2. Economic Analysis:</a:t>
                </a:r>
              </a:p>
              <a:p>
                <a:r>
                  <a:rPr lang="en-US" sz="2000" dirty="0">
                    <a:latin typeface="Alexandria"/>
                  </a:rPr>
                  <a:t>Let’s assume annual operating costs: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000" b="0">
                        <a:latin typeface="Alexandria"/>
                      </a:rPr>
                      <m:t>Total</m:t>
                    </m:r>
                    <m:r>
                      <m:rPr>
                        <m:nor/>
                      </m:rPr>
                      <a:rPr lang="en-US" sz="2000" b="0" i="1">
                        <a:latin typeface="Alexandria"/>
                      </a:rPr>
                      <m:t> </m:t>
                    </m:r>
                    <m:r>
                      <m:rPr>
                        <m:nor/>
                      </m:rPr>
                      <a:rPr lang="en-US" sz="2000" b="0" i="1">
                        <a:latin typeface="Alexandria"/>
                      </a:rPr>
                      <m:t>Cost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i="1">
                        <a:latin typeface="Alexandria"/>
                      </a:rPr>
                      <m:t>Rent</m:t>
                    </m:r>
                    <m:r>
                      <m:rPr>
                        <m:nor/>
                      </m:rPr>
                      <a:rPr lang="en-US" i="1">
                        <a:latin typeface="Alexandria"/>
                      </a:rPr>
                      <m:t> </m:t>
                    </m:r>
                    <m:r>
                      <m:rPr>
                        <m:nor/>
                      </m:rPr>
                      <a:rPr lang="en-US" i="1">
                        <a:latin typeface="Alexandria"/>
                      </a:rPr>
                      <m:t>Cost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ar-SY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i="1">
                            <a:latin typeface="Alexandria"/>
                          </a:rPr>
                          <m:t>Fuel</m:t>
                        </m:r>
                        <m:r>
                          <m:rPr>
                            <m:nor/>
                          </m:rPr>
                          <a:rPr lang="en-US" i="1">
                            <a:latin typeface="Alexandria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i="1">
                            <a:latin typeface="Alexandria"/>
                          </a:rPr>
                          <m:t>Cost</m:t>
                        </m:r>
                        <m:r>
                          <m:rPr>
                            <m:nor/>
                          </m:rPr>
                          <a:rPr lang="en-US" i="1">
                            <a:latin typeface="Alexandria"/>
                          </a:rPr>
                          <m:t> × </m:t>
                        </m:r>
                        <m:r>
                          <m:rPr>
                            <m:nor/>
                          </m:rPr>
                          <a:rPr lang="en-US" i="1">
                            <a:latin typeface="Alexandria"/>
                          </a:rPr>
                          <m:t>Number</m:t>
                        </m:r>
                        <m:r>
                          <m:rPr>
                            <m:nor/>
                          </m:rPr>
                          <a:rPr lang="en-US" i="1">
                            <a:latin typeface="Alexandria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i="1">
                            <a:latin typeface="Alexandria"/>
                          </a:rPr>
                          <m:t>of</m:t>
                        </m:r>
                        <m:r>
                          <m:rPr>
                            <m:nor/>
                          </m:rPr>
                          <a:rPr lang="en-US" i="1">
                            <a:latin typeface="Alexandria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i="1">
                            <a:latin typeface="Alexandria"/>
                          </a:rPr>
                          <m:t>Deliveries</m:t>
                        </m:r>
                      </m:e>
                    </m:d>
                  </m:oMath>
                </a14:m>
                <a:endParaRPr lang="ar-SY" sz="2000" b="0" dirty="0">
                  <a:latin typeface="Alexandria"/>
                </a:endParaRPr>
              </a:p>
              <a:p>
                <a:r>
                  <a:rPr lang="en-US" sz="2000" dirty="0">
                    <a:latin typeface="Alexandria"/>
                  </a:rPr>
                  <a:t>If they make 20,000 deliveries per year:</a:t>
                </a:r>
              </a:p>
            </p:txBody>
          </p:sp>
        </mc:Choice>
        <mc:Fallback>
          <p:sp>
            <p:nvSpPr>
              <p:cNvPr id="6" name="TextBox 47">
                <a:extLst>
                  <a:ext uri="{FF2B5EF4-FFF2-40B4-BE49-F238E27FC236}">
                    <a16:creationId xmlns:a16="http://schemas.microsoft.com/office/drawing/2014/main" id="{D16B3E85-748E-9900-2086-4BB76B7D85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" y="1596663"/>
                <a:ext cx="10515600" cy="1015663"/>
              </a:xfrm>
              <a:prstGeom prst="rect">
                <a:avLst/>
              </a:prstGeom>
              <a:blipFill>
                <a:blip r:embed="rId3"/>
                <a:stretch>
                  <a:fillRect l="-580" t="-3593" b="-9581"/>
                </a:stretch>
              </a:blipFill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id="{EB148AFA-C419-77CB-F8E2-86CE59AB20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704787"/>
              </p:ext>
            </p:extLst>
          </p:nvPr>
        </p:nvGraphicFramePr>
        <p:xfrm>
          <a:off x="762000" y="2871337"/>
          <a:ext cx="10515600" cy="146304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124114271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8314209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11267017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28525768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1563147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Site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Rent (for 5,000 m²)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Fuel Cost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Total Cost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Decision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2833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/>
                        <a:t>$</a:t>
                      </a:r>
                      <a:r>
                        <a:rPr lang="en-US" dirty="0"/>
                        <a:t>450000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/>
                        <a:t>$</a:t>
                      </a:r>
                      <a:r>
                        <a:rPr lang="en-US" dirty="0"/>
                        <a:t>240000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b="1" dirty="0"/>
                        <a:t>$</a:t>
                      </a:r>
                      <a:r>
                        <a:rPr lang="en-US" b="1" dirty="0"/>
                        <a:t>690000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/>
                        <a:t>✅ </a:t>
                      </a:r>
                      <a:r>
                        <a:rPr lang="en-US"/>
                        <a:t>Best Option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76786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/>
                        <a:t>$</a:t>
                      </a:r>
                      <a:r>
                        <a:rPr lang="en-US" dirty="0"/>
                        <a:t>350000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/>
                        <a:t>$</a:t>
                      </a:r>
                      <a:r>
                        <a:rPr lang="en-US" dirty="0"/>
                        <a:t>400000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/>
                        <a:t>$</a:t>
                      </a:r>
                      <a:r>
                        <a:rPr lang="en-US" dirty="0"/>
                        <a:t>750000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ar-SY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8257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/>
                        <a:t>$</a:t>
                      </a:r>
                      <a:r>
                        <a:rPr lang="en-US" dirty="0"/>
                        <a:t>250000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/>
                        <a:t>$</a:t>
                      </a:r>
                      <a:r>
                        <a:rPr lang="en-US" dirty="0"/>
                        <a:t>600000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/>
                        <a:t>$</a:t>
                      </a:r>
                      <a:r>
                        <a:rPr lang="en-US" dirty="0"/>
                        <a:t>850000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693043"/>
                  </a:ext>
                </a:extLst>
              </a:tr>
            </a:tbl>
          </a:graphicData>
        </a:graphic>
      </p:graphicFrame>
      <p:sp>
        <p:nvSpPr>
          <p:cNvPr id="8" name="TextBox 47">
            <a:extLst>
              <a:ext uri="{FF2B5EF4-FFF2-40B4-BE49-F238E27FC236}">
                <a16:creationId xmlns:a16="http://schemas.microsoft.com/office/drawing/2014/main" id="{EF45C917-36EB-6E91-7D63-893C96EEBAC3}"/>
              </a:ext>
            </a:extLst>
          </p:cNvPr>
          <p:cNvSpPr txBox="1"/>
          <p:nvPr/>
        </p:nvSpPr>
        <p:spPr>
          <a:xfrm>
            <a:off x="762000" y="4533422"/>
            <a:ext cx="10515600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3. Decision Outcome:</a:t>
            </a:r>
          </a:p>
          <a:p>
            <a:r>
              <a:rPr lang="en-US" sz="2000" b="1" dirty="0">
                <a:latin typeface="Alexandria"/>
              </a:rPr>
              <a:t>Site A</a:t>
            </a:r>
            <a:r>
              <a:rPr lang="en-US" sz="2000" dirty="0">
                <a:latin typeface="Alexandria"/>
              </a:rPr>
              <a:t> offers the lowest total cost despite higher rent, thanks to better accessibility.</a:t>
            </a:r>
          </a:p>
          <a:p>
            <a:r>
              <a:rPr lang="en-US" sz="2000" dirty="0">
                <a:latin typeface="Alexandria"/>
              </a:rPr>
              <a:t>This shows how </a:t>
            </a:r>
            <a:r>
              <a:rPr lang="en-US" sz="2000" b="1" dirty="0">
                <a:latin typeface="Alexandria"/>
              </a:rPr>
              <a:t>transport accessibility directly affects business location choices</a:t>
            </a:r>
            <a:r>
              <a:rPr lang="en-US" sz="2000" dirty="0">
                <a:latin typeface="Alexandria"/>
              </a:rPr>
              <a:t>, balancing land cost and logistics efficiency.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F66C74E3-4AAB-8E0C-505C-3849603FBB80}"/>
              </a:ext>
            </a:extLst>
          </p:cNvPr>
          <p:cNvSpPr txBox="1"/>
          <p:nvPr/>
        </p:nvSpPr>
        <p:spPr>
          <a:xfrm>
            <a:off x="705444" y="786563"/>
            <a:ext cx="89734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2. Theoretical Foundations of Transportation Economics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21515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E6F23-1754-9461-D3AD-98EBC0ACE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59EEDB-6C8E-03F1-BA46-3A948ECD9C55}"/>
              </a:ext>
            </a:extLst>
          </p:cNvPr>
          <p:cNvSpPr/>
          <p:nvPr/>
        </p:nvSpPr>
        <p:spPr>
          <a:xfrm>
            <a:off x="566547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90083B-A201-696A-2985-7929C7F116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3848F493-8A05-59B1-14BA-47EAF05CFF9C}"/>
              </a:ext>
            </a:extLst>
          </p:cNvPr>
          <p:cNvSpPr txBox="1"/>
          <p:nvPr/>
        </p:nvSpPr>
        <p:spPr>
          <a:xfrm>
            <a:off x="812733" y="1735007"/>
            <a:ext cx="101459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3.1 Defining Urban Mobility</a:t>
            </a:r>
          </a:p>
          <a:p>
            <a:r>
              <a:rPr lang="en-US" sz="2000" dirty="0">
                <a:latin typeface="Alexandria"/>
              </a:rPr>
              <a:t>Urban mobility encompasses all modes of movement — walking, cycling, public transport, and private vehicles — that enable access to urban resources.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0F655B67-0328-249D-94F8-BE9D62B7D32E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3. Urban Mobility and Accessibility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4C4B032-759B-EDD3-DD5F-A9D7B450BE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9832" y="2831341"/>
            <a:ext cx="4666150" cy="315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0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33B06-5F8F-B55C-A7BF-D7BF8AD3D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784B3C-FF16-9C5A-8508-054177B95FC2}"/>
              </a:ext>
            </a:extLst>
          </p:cNvPr>
          <p:cNvSpPr/>
          <p:nvPr/>
        </p:nvSpPr>
        <p:spPr>
          <a:xfrm>
            <a:off x="443454" y="1345306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2222A2-128F-43BD-68F8-41C3BA0AE3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737C6C27-0E1F-822C-BED9-D8FA5C3CE0A2}"/>
              </a:ext>
            </a:extLst>
          </p:cNvPr>
          <p:cNvSpPr txBox="1"/>
          <p:nvPr/>
        </p:nvSpPr>
        <p:spPr>
          <a:xfrm>
            <a:off x="761999" y="1690062"/>
            <a:ext cx="577947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3.2 Accessibility as a Key Indicator</a:t>
            </a:r>
          </a:p>
          <a:p>
            <a:r>
              <a:rPr lang="en-US" sz="2000" dirty="0">
                <a:latin typeface="Alexandria"/>
              </a:rPr>
              <a:t>Accessibility measures the ease with which people can reach destinations within a given time and cost.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It is more informative than “mobility” because it reflects </a:t>
            </a:r>
            <a:r>
              <a:rPr lang="en-US" sz="2000" b="1" dirty="0">
                <a:latin typeface="Alexandria"/>
              </a:rPr>
              <a:t>economic opportunity</a:t>
            </a:r>
            <a:r>
              <a:rPr lang="en-US" sz="2000" dirty="0">
                <a:latin typeface="Alexandria"/>
              </a:rPr>
              <a:t>.</a:t>
            </a:r>
          </a:p>
          <a:p>
            <a:endParaRPr lang="en-US" sz="2000" b="1" i="1" dirty="0">
              <a:latin typeface="Alexandria"/>
            </a:endParaRPr>
          </a:p>
          <a:p>
            <a:endParaRPr lang="en-US" sz="2000" b="1" i="1" dirty="0">
              <a:latin typeface="Alexandria"/>
            </a:endParaRPr>
          </a:p>
          <a:p>
            <a:r>
              <a:rPr lang="en-US" sz="2000" b="1" i="1" dirty="0">
                <a:latin typeface="Alexandria"/>
              </a:rPr>
              <a:t>Figure :</a:t>
            </a:r>
            <a:endParaRPr lang="en-US" sz="2000" b="1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Accessibility map of a metropolitan area — highlighting “transit deserts” and well-connected zones.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41444901-14FD-7E9E-F25F-626E005FD4D8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3. Urban Mobility and Accessibility</a:t>
            </a: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8EFF29D4-EA4D-B6FB-3247-8A0542AA2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9985" y="1509924"/>
            <a:ext cx="4297680" cy="429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70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AC1D6-F3A2-4BFB-BB13-40E203A6A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265906-20CE-709E-D783-A661FC8D3248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7DAF8A-F8DE-6CE1-1112-FE9B6B0D0C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E0DDF3F8-0B97-1F3B-B83C-634AB8FA5E41}"/>
              </a:ext>
            </a:extLst>
          </p:cNvPr>
          <p:cNvSpPr txBox="1"/>
          <p:nvPr/>
        </p:nvSpPr>
        <p:spPr>
          <a:xfrm>
            <a:off x="762000" y="1538380"/>
            <a:ext cx="10465633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Example: Accessibility as a Key Indicator – Curitiba, Brazil</a:t>
            </a:r>
            <a:br>
              <a:rPr lang="en-US" sz="2000" dirty="0"/>
            </a:br>
            <a:r>
              <a:rPr lang="en-US" sz="2000" dirty="0"/>
              <a:t>Curitiba is known worldwide for its </a:t>
            </a:r>
            <a:r>
              <a:rPr lang="en-US" sz="2000" b="1" dirty="0"/>
              <a:t>Bus Rapid Transit (BRT)</a:t>
            </a:r>
            <a:r>
              <a:rPr lang="en-US" sz="2000" dirty="0"/>
              <a:t> system, designed to make the entire city accessible quickly and affordably.</a:t>
            </a:r>
          </a:p>
          <a:p>
            <a:r>
              <a:rPr lang="en-US" sz="2000" b="1" dirty="0"/>
              <a:t>Indicator Used:</a:t>
            </a:r>
          </a:p>
          <a:p>
            <a:r>
              <a:rPr lang="en-US" sz="2000" b="1" dirty="0"/>
              <a:t>Average travel time to key destinations</a:t>
            </a:r>
            <a:r>
              <a:rPr lang="en-US" sz="2000" dirty="0"/>
              <a:t> (jobs, schools, hospitals, and commercial centers) by public transport.</a:t>
            </a:r>
          </a:p>
          <a:p>
            <a:r>
              <a:rPr lang="en-US" sz="2000" b="1" dirty="0"/>
              <a:t>Findings: </a:t>
            </a:r>
            <a:r>
              <a:rPr lang="en-US" sz="2000" dirty="0"/>
              <a:t>Before the BRT system (in the 1970s), only </a:t>
            </a:r>
            <a:r>
              <a:rPr lang="en-US" sz="2000" b="1" dirty="0"/>
              <a:t>45% of residents</a:t>
            </a:r>
            <a:r>
              <a:rPr lang="en-US" sz="2000" dirty="0"/>
              <a:t> could reach downtown Curitiba within </a:t>
            </a:r>
            <a:r>
              <a:rPr lang="en-US" sz="2000" b="1" dirty="0"/>
              <a:t>40 minutes</a:t>
            </a:r>
            <a:r>
              <a:rPr lang="en-US" sz="2000" dirty="0"/>
              <a:t> by bus.</a:t>
            </a:r>
            <a:br>
              <a:rPr lang="en-US" sz="2000" dirty="0"/>
            </a:br>
            <a:r>
              <a:rPr lang="en-US" sz="2000" dirty="0"/>
              <a:t>After implementing the BRT corridors and integrated feeder routes:</a:t>
            </a:r>
          </a:p>
          <a:p>
            <a:r>
              <a:rPr lang="en-US" sz="2000" b="1" dirty="0"/>
              <a:t>85% of residents</a:t>
            </a:r>
            <a:r>
              <a:rPr lang="en-US" sz="2000" dirty="0"/>
              <a:t> could reach the city center or a major employment hub within </a:t>
            </a:r>
            <a:r>
              <a:rPr lang="en-US" sz="2000" b="1" dirty="0"/>
              <a:t>40 minutes</a:t>
            </a:r>
            <a:r>
              <a:rPr lang="en-US" sz="2000" dirty="0"/>
              <a:t>.</a:t>
            </a:r>
          </a:p>
          <a:p>
            <a:r>
              <a:rPr lang="en-US" sz="2000" dirty="0"/>
              <a:t>Property values along transit corridors </a:t>
            </a:r>
            <a:r>
              <a:rPr lang="en-US" sz="2000" b="1" dirty="0"/>
              <a:t>increased by 20–30%</a:t>
            </a:r>
            <a:r>
              <a:rPr lang="en-US" sz="2000" dirty="0"/>
              <a:t>, showing how improved accessibility boosted real-estate attractiveness.</a:t>
            </a:r>
          </a:p>
          <a:p>
            <a:r>
              <a:rPr lang="en-US" sz="2000" dirty="0"/>
              <a:t>Low-income neighborhoods gained better access to education and health services, reducing spatial inequality.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4DC0CF2A-7B8A-9796-83FF-6670CB144FF2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3. Urban Mobility and Accessibility</a:t>
            </a:r>
          </a:p>
        </p:txBody>
      </p:sp>
    </p:spTree>
    <p:extLst>
      <p:ext uri="{BB962C8B-B14F-4D97-AF65-F5344CB8AC3E}">
        <p14:creationId xmlns:p14="http://schemas.microsoft.com/office/powerpoint/2010/main" val="423781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4523A-52BC-87DB-70DF-C6D1CCAFA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1CD5AD-782B-7909-35A8-0AAC11BC1391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15D138-53B8-9A4C-26D8-A8615D1AF8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47">
                <a:extLst>
                  <a:ext uri="{FF2B5EF4-FFF2-40B4-BE49-F238E27FC236}">
                    <a16:creationId xmlns:a16="http://schemas.microsoft.com/office/drawing/2014/main" id="{7F8E700D-C9FE-22B4-090B-964552FBF69B}"/>
                  </a:ext>
                </a:extLst>
              </p:cNvPr>
              <p:cNvSpPr txBox="1"/>
              <p:nvPr/>
            </p:nvSpPr>
            <p:spPr>
              <a:xfrm>
                <a:off x="761999" y="1606307"/>
                <a:ext cx="10520289" cy="40990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latin typeface="Alexandria"/>
                  </a:rPr>
                  <a:t>Accessibility measures : </a:t>
                </a:r>
                <a:r>
                  <a:rPr lang="en-US" sz="2000" dirty="0">
                    <a:latin typeface="Alexandria"/>
                  </a:rPr>
                  <a:t>We want to calculate </a:t>
                </a:r>
                <a:r>
                  <a:rPr lang="en-US" sz="2000" b="1" dirty="0">
                    <a:latin typeface="Alexandria"/>
                  </a:rPr>
                  <a:t>accessibility</a:t>
                </a:r>
                <a:r>
                  <a:rPr lang="en-US" sz="2000" dirty="0">
                    <a:latin typeface="Alexandria"/>
                  </a:rPr>
                  <a:t> for a residential location </a:t>
                </a:r>
                <a14:m>
                  <m:oMath xmlns:m="http://schemas.openxmlformats.org/officeDocument/2006/math">
                    <m:r>
                      <a:rPr lang="en-US" i="1">
                        <a:latin typeface="Alexandria"/>
                      </a:rPr>
                      <m:t>𝑖</m:t>
                    </m:r>
                  </m:oMath>
                </a14:m>
                <a:r>
                  <a:rPr lang="en-US" sz="2000" dirty="0">
                    <a:latin typeface="Alexandria"/>
                  </a:rPr>
                  <a:t>(say, a neighborhood).</a:t>
                </a:r>
                <a:br>
                  <a:rPr lang="en-US" sz="2000" dirty="0">
                    <a:latin typeface="Alexandria"/>
                  </a:rPr>
                </a:br>
                <a:r>
                  <a:rPr lang="en-US" sz="2000" dirty="0">
                    <a:latin typeface="Alexandria"/>
                  </a:rPr>
                  <a:t>Accessibility depends on how many opportunities (jobs, schools, etc.) are reachable and how costly (in time or money) it is to reach them.</a:t>
                </a:r>
              </a:p>
              <a:p>
                <a:r>
                  <a:rPr lang="en-US" sz="2000" dirty="0">
                    <a:latin typeface="Alexandria"/>
                  </a:rPr>
                  <a:t>The general formula is: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Y">
                              <a:latin typeface="Alexandria"/>
                            </a:rPr>
                          </m:ctrlPr>
                        </m:sSubPr>
                        <m:e>
                          <m:r>
                            <a:rPr lang="ar-SY" i="1">
                              <a:latin typeface="Alexandria"/>
                            </a:rPr>
                            <m:t>𝐴</m:t>
                          </m:r>
                        </m:e>
                        <m:sub>
                          <m:r>
                            <a:rPr lang="ar-SY" i="1">
                              <a:latin typeface="Alexandria"/>
                            </a:rPr>
                            <m:t>𝑖</m:t>
                          </m:r>
                        </m:sub>
                      </m:sSub>
                      <m:r>
                        <a:rPr lang="ar-SY">
                          <a:latin typeface="Alexandria"/>
                        </a:rPr>
                        <m:t>=</m:t>
                      </m:r>
                      <m:nary>
                        <m:naryPr>
                          <m:chr m:val="∑"/>
                          <m:grow m:val="on"/>
                          <m:supHide m:val="on"/>
                          <m:ctrlPr>
                            <a:rPr lang="ar-SY" i="1">
                              <a:latin typeface="Alexandria"/>
                            </a:rPr>
                          </m:ctrlPr>
                        </m:naryPr>
                        <m:sub>
                          <m:r>
                            <a:rPr lang="ar-SY" i="1">
                              <a:latin typeface="Alexandria"/>
                            </a:rPr>
                            <m:t>𝑗</m:t>
                          </m:r>
                        </m:sub>
                        <m:sup/>
                        <m:e>
                          <m:f>
                            <m:fPr>
                              <m:ctrlPr>
                                <a:rPr lang="ar-SY" i="1">
                                  <a:latin typeface="Alexandria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ar-SY" i="1">
                                      <a:latin typeface="Alexandria"/>
                                    </a:rPr>
                                  </m:ctrlPr>
                                </m:sSubPr>
                                <m:e>
                                  <m:r>
                                    <a:rPr lang="ar-SY" i="1">
                                      <a:latin typeface="Alexandria"/>
                                    </a:rPr>
                                    <m:t>𝑂</m:t>
                                  </m:r>
                                </m:e>
                                <m:sub>
                                  <m:r>
                                    <a:rPr lang="ar-SY" i="1">
                                      <a:latin typeface="Alexandria"/>
                                    </a:rPr>
                                    <m:t>𝑗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ar-SY" i="1">
                                      <a:latin typeface="Alexandria"/>
                                    </a:rPr>
                                  </m:ctrlPr>
                                </m:sSubPr>
                                <m:e>
                                  <m:r>
                                    <a:rPr lang="ar-SY" i="1">
                                      <a:latin typeface="Alexandria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a:rPr lang="ar-SY" i="1">
                                      <a:latin typeface="Alexandria"/>
                                    </a:rPr>
                                    <m:t>𝑖𝑗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ar-SY" sz="2000" dirty="0">
                  <a:latin typeface="Alexandria"/>
                </a:endParaRPr>
              </a:p>
              <a:p>
                <a:r>
                  <a:rPr lang="en-US" sz="2000" dirty="0">
                    <a:latin typeface="Alexandria"/>
                  </a:rPr>
                  <a:t>Where: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ar-SY">
                            <a:latin typeface="Alexandria"/>
                          </a:rPr>
                        </m:ctrlPr>
                      </m:sSubPr>
                      <m:e>
                        <m:r>
                          <a:rPr lang="ar-SY" i="1">
                            <a:latin typeface="Alexandria"/>
                          </a:rPr>
                          <m:t>𝐴</m:t>
                        </m:r>
                      </m:e>
                      <m:sub>
                        <m:r>
                          <a:rPr lang="ar-SY" i="1">
                            <a:latin typeface="Alexandria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ar-SY" sz="2000" dirty="0">
                    <a:latin typeface="Alexandria"/>
                  </a:rPr>
                  <a:t>= </a:t>
                </a:r>
                <a:r>
                  <a:rPr lang="en-US" sz="2000" dirty="0">
                    <a:latin typeface="Alexandria"/>
                  </a:rPr>
                  <a:t>accessibility at location </a:t>
                </a:r>
                <a:r>
                  <a:rPr lang="en-US" sz="2000" i="1" dirty="0" err="1">
                    <a:latin typeface="Alexandria"/>
                  </a:rPr>
                  <a:t>i</a:t>
                </a:r>
                <a:endParaRPr lang="en-US" sz="2000" dirty="0">
                  <a:latin typeface="Alexandria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ar-SY">
                            <a:latin typeface="Alexandria"/>
                          </a:rPr>
                        </m:ctrlPr>
                      </m:sSubPr>
                      <m:e>
                        <m:r>
                          <a:rPr lang="ar-SY" i="1">
                            <a:latin typeface="Alexandria"/>
                          </a:rPr>
                          <m:t>𝑂</m:t>
                        </m:r>
                      </m:e>
                      <m:sub>
                        <m:r>
                          <a:rPr lang="ar-SY" i="1">
                            <a:latin typeface="Alexandria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ar-SY" sz="2000" dirty="0">
                    <a:latin typeface="Alexandria"/>
                  </a:rPr>
                  <a:t>= </a:t>
                </a:r>
                <a:r>
                  <a:rPr lang="en-US" sz="2000" dirty="0">
                    <a:latin typeface="Alexandria"/>
                  </a:rPr>
                  <a:t>number of opportunities (e.g., jobs) at destination </a:t>
                </a:r>
                <a:r>
                  <a:rPr lang="en-US" sz="2000" i="1" dirty="0">
                    <a:latin typeface="Alexandria"/>
                  </a:rPr>
                  <a:t>j</a:t>
                </a:r>
                <a:endParaRPr lang="en-US" sz="2000" dirty="0">
                  <a:latin typeface="Alexandria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ar-SY">
                            <a:latin typeface="Alexandria"/>
                          </a:rPr>
                        </m:ctrlPr>
                      </m:sSubPr>
                      <m:e>
                        <m:r>
                          <a:rPr lang="ar-SY" i="1">
                            <a:latin typeface="Alexandria"/>
                          </a:rPr>
                          <m:t>𝑐</m:t>
                        </m:r>
                      </m:e>
                      <m:sub>
                        <m:r>
                          <a:rPr lang="ar-SY" i="1">
                            <a:latin typeface="Alexandria"/>
                          </a:rPr>
                          <m:t>𝑖𝑗</m:t>
                        </m:r>
                      </m:sub>
                    </m:sSub>
                  </m:oMath>
                </a14:m>
                <a:r>
                  <a:rPr lang="ar-SY" sz="2000" dirty="0">
                    <a:latin typeface="Alexandria"/>
                  </a:rPr>
                  <a:t>= </a:t>
                </a:r>
                <a:r>
                  <a:rPr lang="en-US" sz="2000" dirty="0">
                    <a:latin typeface="Alexandria"/>
                  </a:rPr>
                  <a:t>travel cost or time between </a:t>
                </a:r>
                <a:r>
                  <a:rPr lang="en-US" sz="2000" i="1" dirty="0" err="1">
                    <a:latin typeface="Alexandria"/>
                  </a:rPr>
                  <a:t>i</a:t>
                </a:r>
                <a:r>
                  <a:rPr lang="en-US" sz="2000" dirty="0">
                    <a:latin typeface="Alexandria"/>
                  </a:rPr>
                  <a:t> and </a:t>
                </a:r>
                <a:r>
                  <a:rPr lang="en-US" sz="2000" i="1" dirty="0">
                    <a:latin typeface="Alexandria"/>
                  </a:rPr>
                  <a:t>j</a:t>
                </a:r>
                <a:endParaRPr lang="en-US" sz="2000" dirty="0">
                  <a:latin typeface="Alexandria"/>
                </a:endParaRPr>
              </a:p>
              <a:p>
                <a:endParaRPr lang="en-US" sz="2000" dirty="0">
                  <a:latin typeface="Alexandria"/>
                </a:endParaRPr>
              </a:p>
            </p:txBody>
          </p:sp>
        </mc:Choice>
        <mc:Fallback>
          <p:sp>
            <p:nvSpPr>
              <p:cNvPr id="6" name="TextBox 47">
                <a:extLst>
                  <a:ext uri="{FF2B5EF4-FFF2-40B4-BE49-F238E27FC236}">
                    <a16:creationId xmlns:a16="http://schemas.microsoft.com/office/drawing/2014/main" id="{7F8E700D-C9FE-22B4-090B-964552FBF6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999" y="1606307"/>
                <a:ext cx="10520289" cy="4099071"/>
              </a:xfrm>
              <a:prstGeom prst="rect">
                <a:avLst/>
              </a:prstGeom>
              <a:blipFill>
                <a:blip r:embed="rId3"/>
                <a:stretch>
                  <a:fillRect l="-579" t="-893"/>
                </a:stretch>
              </a:blipFill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مربع نص 2">
            <a:extLst>
              <a:ext uri="{FF2B5EF4-FFF2-40B4-BE49-F238E27FC236}">
                <a16:creationId xmlns:a16="http://schemas.microsoft.com/office/drawing/2014/main" id="{03748477-A4AC-F9D2-6139-7C99D8BF1E51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3. Urban Mobility and Accessibility</a:t>
            </a:r>
          </a:p>
        </p:txBody>
      </p:sp>
    </p:spTree>
    <p:extLst>
      <p:ext uri="{BB962C8B-B14F-4D97-AF65-F5344CB8AC3E}">
        <p14:creationId xmlns:p14="http://schemas.microsoft.com/office/powerpoint/2010/main" val="417437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7768B-6DCC-3B4D-4A37-311DC93B4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F97C6EC5-81A4-4585-9234-F3A511FD8184}"/>
                  </a:ext>
                </a:extLst>
              </p:cNvPr>
              <p:cNvSpPr/>
              <p:nvPr/>
            </p:nvSpPr>
            <p:spPr>
              <a:xfrm>
                <a:off x="617280" y="1422060"/>
                <a:ext cx="10812720" cy="4633847"/>
              </a:xfrm>
              <a:prstGeom prst="roundRect">
                <a:avLst>
                  <a:gd name="adj" fmla="val 6140"/>
                </a:avLst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  <a:effectLst>
                <a:outerShdw blurRad="571500" sx="86000" sy="86000" algn="c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b="1" dirty="0" err="1"/>
                  <a:t>tep</a:t>
                </a:r>
                <a:r>
                  <a:rPr lang="en-US" b="1" dirty="0"/>
                  <a:t> 1: Apply the formula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Y"/>
                          </m:ctrlPr>
                        </m:sSubPr>
                        <m:e>
                          <m:r>
                            <a:rPr lang="ar-SY" i="1"/>
                            <m:t>𝐴</m:t>
                          </m:r>
                        </m:e>
                        <m:sub>
                          <m:r>
                            <a:rPr lang="ar-SY" i="1"/>
                            <m:t>𝑖</m:t>
                          </m:r>
                        </m:sub>
                      </m:sSub>
                      <m:r>
                        <a:rPr lang="ar-SY"/>
                        <m:t>=</m:t>
                      </m:r>
                      <m:f>
                        <m:fPr>
                          <m:ctrlPr>
                            <a:rPr lang="ar-SY" i="1"/>
                          </m:ctrlPr>
                        </m:fPr>
                        <m:num>
                          <m:r>
                            <a:rPr lang="ar-SY"/>
                            <m:t>10</m:t>
                          </m:r>
                          <m:r>
                            <a:rPr lang="ar-SY"/>
                            <m:t>,</m:t>
                          </m:r>
                          <m:r>
                            <a:rPr lang="ar-SY"/>
                            <m:t>000</m:t>
                          </m:r>
                        </m:num>
                        <m:den>
                          <m:r>
                            <a:rPr lang="ar-SY"/>
                            <m:t>20</m:t>
                          </m:r>
                        </m:den>
                      </m:f>
                      <m:r>
                        <a:rPr lang="ar-SY"/>
                        <m:t>+</m:t>
                      </m:r>
                      <m:f>
                        <m:fPr>
                          <m:ctrlPr>
                            <a:rPr lang="ar-SY" i="1"/>
                          </m:ctrlPr>
                        </m:fPr>
                        <m:num>
                          <m:r>
                            <a:rPr lang="ar-SY"/>
                            <m:t>8</m:t>
                          </m:r>
                          <m:r>
                            <a:rPr lang="ar-SY"/>
                            <m:t>,</m:t>
                          </m:r>
                          <m:r>
                            <a:rPr lang="ar-SY"/>
                            <m:t>000</m:t>
                          </m:r>
                        </m:num>
                        <m:den>
                          <m:r>
                            <a:rPr lang="ar-SY"/>
                            <m:t>40</m:t>
                          </m:r>
                        </m:den>
                      </m:f>
                      <m:r>
                        <a:rPr lang="ar-SY"/>
                        <m:t>+</m:t>
                      </m:r>
                      <m:f>
                        <m:fPr>
                          <m:ctrlPr>
                            <a:rPr lang="ar-SY" i="1"/>
                          </m:ctrlPr>
                        </m:fPr>
                        <m:num>
                          <m:r>
                            <a:rPr lang="ar-SY"/>
                            <m:t>6</m:t>
                          </m:r>
                          <m:r>
                            <a:rPr lang="ar-SY"/>
                            <m:t>,</m:t>
                          </m:r>
                          <m:r>
                            <a:rPr lang="ar-SY"/>
                            <m:t>000</m:t>
                          </m:r>
                        </m:num>
                        <m:den>
                          <m:r>
                            <a:rPr lang="ar-SY"/>
                            <m:t>60</m:t>
                          </m:r>
                        </m:den>
                      </m:f>
                    </m:oMath>
                  </m:oMathPara>
                </a14:m>
                <a:endParaRPr lang="ar-SY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Y"/>
                          </m:ctrlPr>
                        </m:sSubPr>
                        <m:e>
                          <m:r>
                            <a:rPr lang="ar-SY" i="1"/>
                            <m:t>𝐴</m:t>
                          </m:r>
                        </m:e>
                        <m:sub>
                          <m:r>
                            <a:rPr lang="ar-SY" i="1"/>
                            <m:t>𝑖</m:t>
                          </m:r>
                        </m:sub>
                      </m:sSub>
                      <m:r>
                        <a:rPr lang="ar-SY"/>
                        <m:t>=</m:t>
                      </m:r>
                      <m:r>
                        <a:rPr lang="ar-SY"/>
                        <m:t>500</m:t>
                      </m:r>
                      <m:r>
                        <a:rPr lang="ar-SY"/>
                        <m:t>+</m:t>
                      </m:r>
                      <m:r>
                        <a:rPr lang="ar-SY"/>
                        <m:t>200</m:t>
                      </m:r>
                      <m:r>
                        <a:rPr lang="ar-SY"/>
                        <m:t>+</m:t>
                      </m:r>
                      <m:r>
                        <a:rPr lang="ar-SY"/>
                        <m:t>100</m:t>
                      </m:r>
                      <m:r>
                        <a:rPr lang="ar-SY"/>
                        <m:t>=</m:t>
                      </m:r>
                      <m:r>
                        <a:rPr lang="ar-SY"/>
                        <m:t>800</m:t>
                      </m:r>
                    </m:oMath>
                  </m:oMathPara>
                </a14:m>
                <a:endParaRPr lang="ar-SY" dirty="0"/>
              </a:p>
              <a:p>
                <a:br>
                  <a:rPr lang="ar-SY" dirty="0"/>
                </a:br>
                <a:endParaRPr lang="ar-SY" dirty="0"/>
              </a:p>
              <a:p>
                <a:r>
                  <a:rPr lang="en-US" b="1" dirty="0"/>
                  <a:t>Interpretation</a:t>
                </a:r>
              </a:p>
              <a:p>
                <a:r>
                  <a:rPr lang="en-US" dirty="0"/>
                  <a:t>The </a:t>
                </a:r>
                <a:r>
                  <a:rPr lang="en-US" b="1" dirty="0"/>
                  <a:t>accessibility index (Aᵢ = 800)</a:t>
                </a:r>
                <a:r>
                  <a:rPr lang="en-US" dirty="0"/>
                  <a:t> summarizes how easily residents at location </a:t>
                </a:r>
                <a:r>
                  <a:rPr lang="en-US" i="1" dirty="0" err="1"/>
                  <a:t>i</a:t>
                </a:r>
                <a:r>
                  <a:rPr lang="en-US" dirty="0"/>
                  <a:t> can reach available jobs.</a:t>
                </a:r>
              </a:p>
              <a:p>
                <a:r>
                  <a:rPr lang="en-US" dirty="0"/>
                  <a:t>If travel times decrease (e.g., through better transit), or if new job centers open nearby, </a:t>
                </a:r>
                <a:r>
                  <a:rPr lang="en-US" b="1" dirty="0"/>
                  <a:t>Aᵢ increases</a:t>
                </a:r>
                <a:r>
                  <a:rPr lang="en-US" dirty="0"/>
                  <a:t>, meaning improved accessibility.</a:t>
                </a:r>
              </a:p>
              <a:p>
                <a:r>
                  <a:rPr lang="en-US" dirty="0"/>
                  <a:t>Planners can compare different areas:</a:t>
                </a:r>
              </a:p>
              <a:p>
                <a:pPr lvl="1"/>
                <a:r>
                  <a:rPr lang="en-US" dirty="0"/>
                  <a:t>A neighborhood with Aᵢ = 1200 has higher accessibility than one with Aᵢ = 500.</a:t>
                </a:r>
              </a:p>
            </p:txBody>
          </p:sp>
        </mc:Choice>
        <mc:Fallback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F97C6EC5-81A4-4585-9234-F3A511FD818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80" y="1422060"/>
                <a:ext cx="10812720" cy="4633847"/>
              </a:xfrm>
              <a:prstGeom prst="roundRect">
                <a:avLst>
                  <a:gd name="adj" fmla="val 6140"/>
                </a:avLst>
              </a:prstGeom>
              <a:blipFill>
                <a:blip r:embed="rId2"/>
                <a:stretch>
                  <a:fillRect/>
                </a:stretch>
              </a:blipFill>
              <a:ln w="38100">
                <a:solidFill>
                  <a:srgbClr val="00B0F0"/>
                </a:solidFill>
              </a:ln>
              <a:effectLst>
                <a:outerShdw blurRad="571500" sx="86000" sy="86000" algn="ctr" rotWithShape="0">
                  <a:prstClr val="black">
                    <a:alpha val="25000"/>
                  </a:prstClr>
                </a:outerShdw>
              </a:effectLst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Graphic 21">
            <a:extLst>
              <a:ext uri="{FF2B5EF4-FFF2-40B4-BE49-F238E27FC236}">
                <a16:creationId xmlns:a16="http://schemas.microsoft.com/office/drawing/2014/main" id="{CB33DA40-DF95-9942-D824-813ABD42A1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FC9129C7-87A7-0EF7-1546-4065D86742B4}"/>
              </a:ext>
            </a:extLst>
          </p:cNvPr>
          <p:cNvSpPr txBox="1"/>
          <p:nvPr/>
        </p:nvSpPr>
        <p:spPr>
          <a:xfrm>
            <a:off x="973007" y="1595403"/>
            <a:ext cx="9591829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Scenario Example</a:t>
            </a:r>
          </a:p>
          <a:p>
            <a:r>
              <a:rPr lang="en-US" sz="2000" dirty="0">
                <a:latin typeface="Alexandria"/>
              </a:rPr>
              <a:t>Suppose we have one residential area (</a:t>
            </a:r>
            <a:r>
              <a:rPr lang="en-US" sz="2000" b="1" dirty="0" err="1">
                <a:latin typeface="Alexandria"/>
              </a:rPr>
              <a:t>i</a:t>
            </a:r>
            <a:r>
              <a:rPr lang="en-US" sz="2000" dirty="0">
                <a:latin typeface="Alexandria"/>
              </a:rPr>
              <a:t>) and </a:t>
            </a:r>
            <a:r>
              <a:rPr lang="en-US" sz="2000" b="1" dirty="0">
                <a:latin typeface="Alexandria"/>
              </a:rPr>
              <a:t>three employment centers (j₁, j₂, j₃)</a:t>
            </a:r>
            <a:r>
              <a:rPr lang="en-US" sz="2000" dirty="0">
                <a:latin typeface="Alexandria"/>
              </a:rPr>
              <a:t>:</a:t>
            </a:r>
          </a:p>
          <a:p>
            <a:endParaRPr lang="en-US" sz="2000" dirty="0">
              <a:latin typeface="Alexandria"/>
            </a:endParaRPr>
          </a:p>
        </p:txBody>
      </p:sp>
      <p:graphicFrame>
        <p:nvGraphicFramePr>
          <p:cNvPr id="3" name="جدول 2">
            <a:extLst>
              <a:ext uri="{FF2B5EF4-FFF2-40B4-BE49-F238E27FC236}">
                <a16:creationId xmlns:a16="http://schemas.microsoft.com/office/drawing/2014/main" id="{97172D8C-0E1D-0351-C80A-682696F050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678905"/>
              </p:ext>
            </p:extLst>
          </p:nvPr>
        </p:nvGraphicFramePr>
        <p:xfrm>
          <a:off x="838200" y="2611066"/>
          <a:ext cx="10515600" cy="146304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62516308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25978174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946829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Destination (j)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Opportunities (Oₖ = jobs)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Travel Time from </a:t>
                      </a:r>
                      <a:r>
                        <a:rPr lang="en-US" dirty="0" err="1">
                          <a:latin typeface="Alexandria"/>
                        </a:rPr>
                        <a:t>i</a:t>
                      </a:r>
                      <a:r>
                        <a:rPr lang="en-US" dirty="0">
                          <a:latin typeface="Alexandria"/>
                        </a:rPr>
                        <a:t> (cᵢⱼ, minutes)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86156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j₁ – Downtown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10,000 jobs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20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90312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j₂ – Industrial Zone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8,000 jobs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40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70084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j₃ – Suburban Center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6,000 jobs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60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068925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47">
                <a:extLst>
                  <a:ext uri="{FF2B5EF4-FFF2-40B4-BE49-F238E27FC236}">
                    <a16:creationId xmlns:a16="http://schemas.microsoft.com/office/drawing/2014/main" id="{857F9412-4450-DB48-6893-55762995CF24}"/>
                  </a:ext>
                </a:extLst>
              </p:cNvPr>
              <p:cNvSpPr txBox="1"/>
              <p:nvPr/>
            </p:nvSpPr>
            <p:spPr>
              <a:xfrm>
                <a:off x="838199" y="4246934"/>
                <a:ext cx="10261209" cy="1505284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latin typeface="Alexandria"/>
                  </a:rPr>
                  <a:t>Step 1: Apply the formula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Y">
                              <a:latin typeface="Alexandria"/>
                            </a:rPr>
                          </m:ctrlPr>
                        </m:sSubPr>
                        <m:e>
                          <m:r>
                            <a:rPr lang="ar-SY" i="1">
                              <a:latin typeface="Alexandria"/>
                            </a:rPr>
                            <m:t>𝐴</m:t>
                          </m:r>
                        </m:e>
                        <m:sub>
                          <m:r>
                            <a:rPr lang="ar-SY" i="1">
                              <a:latin typeface="Alexandria"/>
                            </a:rPr>
                            <m:t>𝑖</m:t>
                          </m:r>
                        </m:sub>
                      </m:sSub>
                      <m:r>
                        <a:rPr lang="ar-SY">
                          <a:latin typeface="Alexandria"/>
                        </a:rPr>
                        <m:t>=</m:t>
                      </m:r>
                      <m:f>
                        <m:fPr>
                          <m:ctrlPr>
                            <a:rPr lang="ar-SY" i="1">
                              <a:latin typeface="Alexandria"/>
                            </a:rPr>
                          </m:ctrlPr>
                        </m:fPr>
                        <m:num>
                          <m:r>
                            <a:rPr lang="ar-SY">
                              <a:latin typeface="Alexandria"/>
                            </a:rPr>
                            <m:t>10</m:t>
                          </m:r>
                          <m:r>
                            <a:rPr lang="ar-SY">
                              <a:latin typeface="Alexandria"/>
                            </a:rPr>
                            <m:t>,</m:t>
                          </m:r>
                          <m:r>
                            <a:rPr lang="ar-SY">
                              <a:latin typeface="Alexandria"/>
                            </a:rPr>
                            <m:t>000</m:t>
                          </m:r>
                        </m:num>
                        <m:den>
                          <m:r>
                            <a:rPr lang="ar-SY">
                              <a:latin typeface="Alexandria"/>
                            </a:rPr>
                            <m:t>20</m:t>
                          </m:r>
                        </m:den>
                      </m:f>
                      <m:r>
                        <a:rPr lang="ar-SY">
                          <a:latin typeface="Alexandria"/>
                        </a:rPr>
                        <m:t>+</m:t>
                      </m:r>
                      <m:f>
                        <m:fPr>
                          <m:ctrlPr>
                            <a:rPr lang="ar-SY" i="1">
                              <a:latin typeface="Alexandria"/>
                            </a:rPr>
                          </m:ctrlPr>
                        </m:fPr>
                        <m:num>
                          <m:r>
                            <a:rPr lang="ar-SY">
                              <a:latin typeface="Alexandria"/>
                            </a:rPr>
                            <m:t>8</m:t>
                          </m:r>
                          <m:r>
                            <a:rPr lang="ar-SY">
                              <a:latin typeface="Alexandria"/>
                            </a:rPr>
                            <m:t>,</m:t>
                          </m:r>
                          <m:r>
                            <a:rPr lang="ar-SY">
                              <a:latin typeface="Alexandria"/>
                            </a:rPr>
                            <m:t>000</m:t>
                          </m:r>
                        </m:num>
                        <m:den>
                          <m:r>
                            <a:rPr lang="ar-SY">
                              <a:latin typeface="Alexandria"/>
                            </a:rPr>
                            <m:t>40</m:t>
                          </m:r>
                        </m:den>
                      </m:f>
                      <m:r>
                        <a:rPr lang="ar-SY">
                          <a:latin typeface="Alexandria"/>
                        </a:rPr>
                        <m:t>+</m:t>
                      </m:r>
                      <m:f>
                        <m:fPr>
                          <m:ctrlPr>
                            <a:rPr lang="ar-SY" i="1">
                              <a:latin typeface="Alexandria"/>
                            </a:rPr>
                          </m:ctrlPr>
                        </m:fPr>
                        <m:num>
                          <m:r>
                            <a:rPr lang="ar-SY">
                              <a:latin typeface="Alexandria"/>
                            </a:rPr>
                            <m:t>6</m:t>
                          </m:r>
                          <m:r>
                            <a:rPr lang="ar-SY">
                              <a:latin typeface="Alexandria"/>
                            </a:rPr>
                            <m:t>,</m:t>
                          </m:r>
                          <m:r>
                            <a:rPr lang="ar-SY">
                              <a:latin typeface="Alexandria"/>
                            </a:rPr>
                            <m:t>000</m:t>
                          </m:r>
                        </m:num>
                        <m:den>
                          <m:r>
                            <a:rPr lang="ar-SY">
                              <a:latin typeface="Alexandria"/>
                            </a:rPr>
                            <m:t>60</m:t>
                          </m:r>
                        </m:den>
                      </m:f>
                    </m:oMath>
                  </m:oMathPara>
                </a14:m>
                <a:endParaRPr lang="ar-SY" sz="2000" dirty="0">
                  <a:latin typeface="Alexandria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Y">
                              <a:latin typeface="Alexandria"/>
                            </a:rPr>
                          </m:ctrlPr>
                        </m:sSubPr>
                        <m:e>
                          <m:r>
                            <a:rPr lang="ar-SY" i="1">
                              <a:latin typeface="Alexandria"/>
                            </a:rPr>
                            <m:t>𝐴</m:t>
                          </m:r>
                        </m:e>
                        <m:sub>
                          <m:r>
                            <a:rPr lang="ar-SY" i="1">
                              <a:latin typeface="Alexandria"/>
                            </a:rPr>
                            <m:t>𝑖</m:t>
                          </m:r>
                        </m:sub>
                      </m:sSub>
                      <m:r>
                        <a:rPr lang="ar-SY">
                          <a:latin typeface="Alexandria"/>
                        </a:rPr>
                        <m:t>=</m:t>
                      </m:r>
                      <m:r>
                        <a:rPr lang="ar-SY">
                          <a:latin typeface="Alexandria"/>
                        </a:rPr>
                        <m:t>500</m:t>
                      </m:r>
                      <m:r>
                        <a:rPr lang="ar-SY">
                          <a:latin typeface="Alexandria"/>
                        </a:rPr>
                        <m:t>+</m:t>
                      </m:r>
                      <m:r>
                        <a:rPr lang="ar-SY">
                          <a:latin typeface="Alexandria"/>
                        </a:rPr>
                        <m:t>200</m:t>
                      </m:r>
                      <m:r>
                        <a:rPr lang="ar-SY">
                          <a:latin typeface="Alexandria"/>
                        </a:rPr>
                        <m:t>+</m:t>
                      </m:r>
                      <m:r>
                        <a:rPr lang="ar-SY">
                          <a:latin typeface="Alexandria"/>
                        </a:rPr>
                        <m:t>100</m:t>
                      </m:r>
                      <m:r>
                        <a:rPr lang="ar-SY">
                          <a:latin typeface="Alexandria"/>
                        </a:rPr>
                        <m:t>=</m:t>
                      </m:r>
                      <m:r>
                        <a:rPr lang="ar-SY">
                          <a:latin typeface="Alexandria"/>
                        </a:rPr>
                        <m:t>800</m:t>
                      </m:r>
                    </m:oMath>
                  </m:oMathPara>
                </a14:m>
                <a:endParaRPr lang="ar-SY" sz="2000" dirty="0">
                  <a:latin typeface="Alexandria"/>
                </a:endParaRPr>
              </a:p>
              <a:p>
                <a:endParaRPr lang="en-US" sz="2000" dirty="0">
                  <a:latin typeface="Alexandria"/>
                </a:endParaRPr>
              </a:p>
            </p:txBody>
          </p:sp>
        </mc:Choice>
        <mc:Fallback>
          <p:sp>
            <p:nvSpPr>
              <p:cNvPr id="4" name="TextBox 47">
                <a:extLst>
                  <a:ext uri="{FF2B5EF4-FFF2-40B4-BE49-F238E27FC236}">
                    <a16:creationId xmlns:a16="http://schemas.microsoft.com/office/drawing/2014/main" id="{857F9412-4450-DB48-6893-55762995CF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199" y="4246934"/>
                <a:ext cx="10261209" cy="1505284"/>
              </a:xfrm>
              <a:prstGeom prst="rect">
                <a:avLst/>
              </a:prstGeom>
              <a:blipFill>
                <a:blip r:embed="rId4"/>
                <a:stretch>
                  <a:fillRect l="-594" t="-2429"/>
                </a:stretch>
              </a:blipFill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مربع نص 7">
            <a:extLst>
              <a:ext uri="{FF2B5EF4-FFF2-40B4-BE49-F238E27FC236}">
                <a16:creationId xmlns:a16="http://schemas.microsoft.com/office/drawing/2014/main" id="{31303F42-BDC1-4D8C-02F5-A5AB9B792FAF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3. Urban Mobility and Accessibility</a:t>
            </a:r>
          </a:p>
        </p:txBody>
      </p:sp>
    </p:spTree>
    <p:extLst>
      <p:ext uri="{BB962C8B-B14F-4D97-AF65-F5344CB8AC3E}">
        <p14:creationId xmlns:p14="http://schemas.microsoft.com/office/powerpoint/2010/main" val="117597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7124B-3F87-9647-3585-B731C8D70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E2ECA2-5750-306E-1589-3AEA60226F65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67B792-5E1E-1501-AEE8-CF3418FFF7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182714E1-C839-33B4-1401-97BE4A7BA13D}"/>
              </a:ext>
            </a:extLst>
          </p:cNvPr>
          <p:cNvSpPr txBox="1"/>
          <p:nvPr/>
        </p:nvSpPr>
        <p:spPr>
          <a:xfrm>
            <a:off x="778674" y="1553910"/>
            <a:ext cx="10489932" cy="44012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Interpretation</a:t>
            </a:r>
          </a:p>
          <a:p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latin typeface="Alexandria"/>
              </a:rPr>
              <a:t>accessibility index (Aᵢ = 800)</a:t>
            </a:r>
            <a:r>
              <a:rPr lang="en-US" sz="2000" dirty="0">
                <a:latin typeface="Alexandria"/>
              </a:rPr>
              <a:t> summarizes how easily residents at location </a:t>
            </a:r>
            <a:r>
              <a:rPr lang="en-US" sz="2000" i="1" dirty="0" err="1">
                <a:latin typeface="Alexandria"/>
              </a:rPr>
              <a:t>i</a:t>
            </a:r>
            <a:r>
              <a:rPr lang="en-US" sz="2000" dirty="0">
                <a:latin typeface="Alexandria"/>
              </a:rPr>
              <a:t> can reach available jobs.</a:t>
            </a:r>
          </a:p>
          <a:p>
            <a:r>
              <a:rPr lang="en-US" sz="2000" dirty="0">
                <a:latin typeface="Alexandria"/>
              </a:rPr>
              <a:t>If travel times decrease (e.g., through better transit), or if new job centers open nearby, </a:t>
            </a:r>
            <a:r>
              <a:rPr lang="en-US" sz="2000" b="1" dirty="0">
                <a:latin typeface="Alexandria"/>
              </a:rPr>
              <a:t>Aᵢ increases</a:t>
            </a:r>
            <a:r>
              <a:rPr lang="en-US" sz="2000" dirty="0">
                <a:latin typeface="Alexandria"/>
              </a:rPr>
              <a:t>, meaning improved accessibility.</a:t>
            </a:r>
          </a:p>
          <a:p>
            <a:r>
              <a:rPr lang="en-US" sz="2000" dirty="0">
                <a:latin typeface="Alexandria"/>
              </a:rPr>
              <a:t>Planners can compare different areas:</a:t>
            </a:r>
          </a:p>
          <a:p>
            <a:pPr lvl="1"/>
            <a:r>
              <a:rPr lang="en-US" sz="2000" dirty="0">
                <a:latin typeface="Alexandria"/>
              </a:rPr>
              <a:t>A neighborhood with Aᵢ = 1200 has higher accessibility than one with Aᵢ = 500.</a:t>
            </a:r>
          </a:p>
          <a:p>
            <a:br>
              <a:rPr lang="en-US" sz="2000" dirty="0">
                <a:latin typeface="Alexandria"/>
              </a:rPr>
            </a:br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Policy Insight</a:t>
            </a:r>
          </a:p>
          <a:p>
            <a:r>
              <a:rPr lang="en-US" sz="2000" dirty="0">
                <a:latin typeface="Alexandria"/>
              </a:rPr>
              <a:t>This measure helps cities:</a:t>
            </a:r>
          </a:p>
          <a:p>
            <a:r>
              <a:rPr lang="en-US" sz="2000" dirty="0">
                <a:latin typeface="Alexandria"/>
              </a:rPr>
              <a:t>Identify </a:t>
            </a:r>
            <a:r>
              <a:rPr lang="en-US" sz="2000" b="1" dirty="0">
                <a:latin typeface="Alexandria"/>
              </a:rPr>
              <a:t>“transit deserts”</a:t>
            </a:r>
            <a:r>
              <a:rPr lang="en-US" sz="2000" dirty="0">
                <a:latin typeface="Alexandria"/>
              </a:rPr>
              <a:t> (areas with low Aᵢ).</a:t>
            </a:r>
          </a:p>
          <a:p>
            <a:r>
              <a:rPr lang="en-US" sz="2000" dirty="0">
                <a:latin typeface="Alexandria"/>
              </a:rPr>
              <a:t>Evaluate </a:t>
            </a:r>
            <a:r>
              <a:rPr lang="en-US" sz="2000" b="1" dirty="0">
                <a:latin typeface="Alexandria"/>
              </a:rPr>
              <a:t>impacts of new transport projects</a:t>
            </a:r>
            <a:r>
              <a:rPr lang="en-US" sz="2000" dirty="0">
                <a:latin typeface="Alexandria"/>
              </a:rPr>
              <a:t> on job accessibility.</a:t>
            </a:r>
          </a:p>
          <a:p>
            <a:r>
              <a:rPr lang="en-US" sz="2000" dirty="0">
                <a:latin typeface="Alexandria"/>
              </a:rPr>
              <a:t>Prioritize </a:t>
            </a:r>
            <a:r>
              <a:rPr lang="en-US" sz="2000" b="1" dirty="0">
                <a:latin typeface="Alexandria"/>
              </a:rPr>
              <a:t>infrastructure investments</a:t>
            </a:r>
            <a:r>
              <a:rPr lang="en-US" sz="2000" dirty="0">
                <a:latin typeface="Alexandria"/>
              </a:rPr>
              <a:t> where accessibility improvements will benefit more residents.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EC847EC2-FEDA-D94D-4452-BDF5EAB02812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3. Urban Mobility and Accessibility</a:t>
            </a:r>
          </a:p>
        </p:txBody>
      </p:sp>
    </p:spTree>
    <p:extLst>
      <p:ext uri="{BB962C8B-B14F-4D97-AF65-F5344CB8AC3E}">
        <p14:creationId xmlns:p14="http://schemas.microsoft.com/office/powerpoint/2010/main" val="24080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96B84-582F-9B84-43CC-5BF512DF3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9C63F3-40AF-2662-BC56-0099C2DCA4D2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32CBA7-F945-6F0A-5402-8A8A982B71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6D23BD88-041E-5A0E-E673-39916C10A8E4}"/>
              </a:ext>
            </a:extLst>
          </p:cNvPr>
          <p:cNvSpPr txBox="1"/>
          <p:nvPr/>
        </p:nvSpPr>
        <p:spPr>
          <a:xfrm>
            <a:off x="762000" y="1690062"/>
            <a:ext cx="10510603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Case Study: Accessibility Analysis for a New Hospital</a:t>
            </a:r>
          </a:p>
          <a:p>
            <a:r>
              <a:rPr lang="en-US" sz="2000" b="1" dirty="0">
                <a:latin typeface="Alexandria"/>
              </a:rPr>
              <a:t>Background</a:t>
            </a:r>
          </a:p>
          <a:p>
            <a:r>
              <a:rPr lang="en-US" sz="2000" dirty="0">
                <a:latin typeface="Alexandria"/>
              </a:rPr>
              <a:t>A private healthcare company planned to build a new </a:t>
            </a:r>
            <a:r>
              <a:rPr lang="en-US" sz="2000" b="1" dirty="0">
                <a:latin typeface="Alexandria"/>
              </a:rPr>
              <a:t>specialty hospital</a:t>
            </a:r>
            <a:r>
              <a:rPr lang="en-US" sz="2000" dirty="0">
                <a:latin typeface="Alexandria"/>
              </a:rPr>
              <a:t> in Dubai. The goal was to choose a site that maximizes access to residential areas while ensuring short travel times for emergency access.</a:t>
            </a:r>
          </a:p>
          <a:p>
            <a:br>
              <a:rPr lang="en-US" sz="2000" dirty="0">
                <a:latin typeface="Alexandria"/>
              </a:rPr>
            </a:br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Approach</a:t>
            </a:r>
          </a:p>
          <a:p>
            <a:r>
              <a:rPr lang="en-US" sz="2000" b="1" dirty="0">
                <a:latin typeface="Alexandria"/>
              </a:rPr>
              <a:t>Data used:</a:t>
            </a:r>
            <a:r>
              <a:rPr lang="en-US" sz="2000" dirty="0">
                <a:latin typeface="Alexandria"/>
              </a:rPr>
              <a:t> Road network, population density, and travel-time data from Google Maps API.</a:t>
            </a:r>
          </a:p>
          <a:p>
            <a:r>
              <a:rPr lang="en-US" sz="2000" b="1" dirty="0">
                <a:latin typeface="Alexandria"/>
              </a:rPr>
              <a:t>Method:</a:t>
            </a:r>
            <a:r>
              <a:rPr lang="en-US" sz="2000" dirty="0">
                <a:latin typeface="Alexandria"/>
              </a:rPr>
              <a:t> GIS-based </a:t>
            </a:r>
            <a:r>
              <a:rPr lang="en-US" sz="2000" b="1" dirty="0">
                <a:latin typeface="Alexandria"/>
              </a:rPr>
              <a:t>accessibility index</a:t>
            </a:r>
            <a:r>
              <a:rPr lang="en-US" sz="2000" dirty="0">
                <a:latin typeface="Alexandria"/>
              </a:rPr>
              <a:t> using travel-time zones (0–15, 15–30, 30–45 min) weighted by population.</a:t>
            </a:r>
          </a:p>
          <a:p>
            <a:r>
              <a:rPr lang="en-US" sz="2000" b="1" dirty="0">
                <a:latin typeface="Alexandria"/>
              </a:rPr>
              <a:t>Sites evaluated:</a:t>
            </a:r>
            <a:r>
              <a:rPr lang="en-US" sz="2000" dirty="0">
                <a:latin typeface="Alexandria"/>
              </a:rPr>
              <a:t> Three candidate plots.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25610067-4971-54BD-3C85-A292232D6FF2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3. Urban Mobility and Accessibility</a:t>
            </a:r>
          </a:p>
        </p:txBody>
      </p:sp>
    </p:spTree>
    <p:extLst>
      <p:ext uri="{BB962C8B-B14F-4D97-AF65-F5344CB8AC3E}">
        <p14:creationId xmlns:p14="http://schemas.microsoft.com/office/powerpoint/2010/main" val="80765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D1147-03DD-970B-6D92-0B884EBEE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C4F28A-3524-C0EF-18B9-62C76EDA831D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5C9817-31D0-39F0-D1B0-51A22ABA54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7DCAE2D6-FB8F-E3D4-E3C3-7E1CFB121CE6}"/>
              </a:ext>
            </a:extLst>
          </p:cNvPr>
          <p:cNvSpPr txBox="1"/>
          <p:nvPr/>
        </p:nvSpPr>
        <p:spPr>
          <a:xfrm>
            <a:off x="762000" y="3133580"/>
            <a:ext cx="10510603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Outcome</a:t>
            </a:r>
          </a:p>
          <a:p>
            <a:r>
              <a:rPr lang="en-US" sz="2000" b="1" dirty="0">
                <a:latin typeface="Alexandria"/>
              </a:rPr>
              <a:t>Site 1 </a:t>
            </a:r>
            <a:r>
              <a:rPr lang="en-US" sz="2000" dirty="0">
                <a:latin typeface="Alexandria"/>
              </a:rPr>
              <a:t>selected for its superior accessibility and proximity to major roads.</a:t>
            </a:r>
          </a:p>
          <a:p>
            <a:r>
              <a:rPr lang="en-US" sz="2000" dirty="0">
                <a:latin typeface="Alexandria"/>
              </a:rPr>
              <a:t>Accessibility score supported a </a:t>
            </a:r>
            <a:r>
              <a:rPr lang="en-US" sz="2000" b="1" dirty="0">
                <a:latin typeface="Alexandria"/>
              </a:rPr>
              <a:t>15% higher land valuation</a:t>
            </a:r>
            <a:r>
              <a:rPr lang="en-US" sz="2000" dirty="0">
                <a:latin typeface="Alexandria"/>
              </a:rPr>
              <a:t> justified by wider catchment reach and strong market demand.</a:t>
            </a:r>
          </a:p>
          <a:p>
            <a:r>
              <a:rPr lang="en-US" sz="2000" dirty="0">
                <a:latin typeface="Alexandria"/>
              </a:rPr>
              <a:t>The project achieved high feasibility ratings from investors and planners.</a:t>
            </a:r>
          </a:p>
          <a:p>
            <a:r>
              <a:rPr lang="en-US" sz="2000" b="1" dirty="0">
                <a:latin typeface="Alexandria"/>
              </a:rPr>
              <a:t>Key Lesson</a:t>
            </a:r>
          </a:p>
          <a:p>
            <a:r>
              <a:rPr lang="en-US" sz="2000" dirty="0">
                <a:latin typeface="Alexandria"/>
              </a:rPr>
              <a:t>➡️ </a:t>
            </a:r>
            <a:r>
              <a:rPr lang="en-US" sz="2000" b="1" dirty="0">
                <a:latin typeface="Alexandria"/>
              </a:rPr>
              <a:t>Accessibility directly influences site desirability, property value, and financial success.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Integrating GIS-based accessibility analysis ensures smarter investment and sustainable urban growth.</a:t>
            </a:r>
          </a:p>
        </p:txBody>
      </p:sp>
      <p:graphicFrame>
        <p:nvGraphicFramePr>
          <p:cNvPr id="3" name="جدول 2">
            <a:extLst>
              <a:ext uri="{FF2B5EF4-FFF2-40B4-BE49-F238E27FC236}">
                <a16:creationId xmlns:a16="http://schemas.microsoft.com/office/drawing/2014/main" id="{FE100DDC-3AC5-978A-5C88-C461BF9403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549592"/>
              </p:ext>
            </p:extLst>
          </p:nvPr>
        </p:nvGraphicFramePr>
        <p:xfrm>
          <a:off x="765839" y="1442053"/>
          <a:ext cx="10515600" cy="146304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32972563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76763725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61492647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90884428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9360526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Site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Avg. Travel Time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Population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Accessibility Index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Decision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71424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22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750000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34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/>
                        <a:t>✅ </a:t>
                      </a:r>
                      <a:r>
                        <a:rPr lang="en-US"/>
                        <a:t>Selected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3298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28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640000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23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/>
                        <a:t>—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22247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35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520000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15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/>
                        <a:t>—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992054"/>
                  </a:ext>
                </a:extLst>
              </a:tr>
            </a:tbl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33A98EB9-D983-AFCA-B19F-3AAEB8CD07C7}"/>
              </a:ext>
            </a:extLst>
          </p:cNvPr>
          <p:cNvSpPr txBox="1"/>
          <p:nvPr/>
        </p:nvSpPr>
        <p:spPr>
          <a:xfrm>
            <a:off x="705444" y="786563"/>
            <a:ext cx="81799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3. Urban Mobility and Accessibility</a:t>
            </a:r>
          </a:p>
        </p:txBody>
      </p:sp>
    </p:spTree>
    <p:extLst>
      <p:ext uri="{BB962C8B-B14F-4D97-AF65-F5344CB8AC3E}">
        <p14:creationId xmlns:p14="http://schemas.microsoft.com/office/powerpoint/2010/main" val="99573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2FA9AB-780A-451D-CC48-909DFA5F5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44D0C8-A3C0-C7BA-8930-53702FAEFB6C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B0C8D3-E521-00E2-67BE-B7DA757F7A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481715B5-239D-5DC3-78DE-4CAE7544EF1E}"/>
              </a:ext>
            </a:extLst>
          </p:cNvPr>
          <p:cNvSpPr txBox="1"/>
          <p:nvPr/>
        </p:nvSpPr>
        <p:spPr>
          <a:xfrm>
            <a:off x="691899" y="1551563"/>
            <a:ext cx="500072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4.1 Supply and Demand in Transport</a:t>
            </a:r>
          </a:p>
          <a:p>
            <a:r>
              <a:rPr lang="en-US" sz="2000" b="1" dirty="0">
                <a:latin typeface="Alexandria"/>
              </a:rPr>
              <a:t>Supply:</a:t>
            </a:r>
            <a:r>
              <a:rPr lang="en-US" sz="2000" dirty="0">
                <a:latin typeface="Alexandria"/>
              </a:rPr>
              <a:t> Infrastructure capacity, road space, or public transit seats.</a:t>
            </a:r>
          </a:p>
          <a:p>
            <a:r>
              <a:rPr lang="en-US" sz="2000" b="1" dirty="0">
                <a:latin typeface="Alexandria"/>
              </a:rPr>
              <a:t>Demand:</a:t>
            </a:r>
            <a:r>
              <a:rPr lang="en-US" sz="2000" dirty="0">
                <a:latin typeface="Alexandria"/>
              </a:rPr>
              <a:t> Trips made per person per mode.</a:t>
            </a:r>
          </a:p>
          <a:p>
            <a:r>
              <a:rPr lang="en-US" sz="2000" b="1" dirty="0">
                <a:latin typeface="Alexandria"/>
              </a:rPr>
              <a:t>Equilibrium</a:t>
            </a:r>
            <a:r>
              <a:rPr lang="en-US" sz="2000" dirty="0">
                <a:latin typeface="Alexandria"/>
              </a:rPr>
              <a:t> occurs where generalized cost equals perceived benefit of travel.</a:t>
            </a:r>
          </a:p>
          <a:p>
            <a:r>
              <a:rPr lang="en-US" sz="2000" b="1" i="1" dirty="0">
                <a:latin typeface="Alexandria"/>
              </a:rPr>
              <a:t>Figure:</a:t>
            </a:r>
            <a:endParaRPr lang="en-US" sz="2000" b="1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Transport demand–supply equilibrium curve showing the impact of congestion pricing.</a:t>
            </a:r>
          </a:p>
          <a:p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latin typeface="Alexandria"/>
              </a:rPr>
              <a:t>red dashed line</a:t>
            </a:r>
            <a:r>
              <a:rPr lang="en-US" sz="2000" dirty="0">
                <a:latin typeface="Alexandria"/>
              </a:rPr>
              <a:t> shows the supply curve </a:t>
            </a:r>
            <a:r>
              <a:rPr lang="en-US" sz="2000" b="1" dirty="0">
                <a:latin typeface="Alexandria"/>
              </a:rPr>
              <a:t>with congestion pricing</a:t>
            </a:r>
            <a:r>
              <a:rPr lang="en-US" sz="2000" dirty="0">
                <a:latin typeface="Alexandria"/>
              </a:rPr>
              <a:t>, which shifts upward as travelers face an additional charge, leading to a new equilibrium </a:t>
            </a:r>
            <a:r>
              <a:rPr lang="en-US" sz="2000" b="1" dirty="0">
                <a:latin typeface="Alexandria"/>
              </a:rPr>
              <a:t>E₁</a:t>
            </a:r>
            <a:r>
              <a:rPr lang="en-US" sz="2000" dirty="0">
                <a:latin typeface="Alexandria"/>
              </a:rPr>
              <a:t> with </a:t>
            </a:r>
            <a:r>
              <a:rPr lang="en-US" sz="2000" b="1" dirty="0">
                <a:latin typeface="Alexandria"/>
              </a:rPr>
              <a:t>lower traffic volume</a:t>
            </a:r>
            <a:r>
              <a:rPr lang="en-US" sz="2000" dirty="0">
                <a:latin typeface="Alexandria"/>
              </a:rPr>
              <a:t> and </a:t>
            </a:r>
            <a:r>
              <a:rPr lang="en-US" sz="2000" b="1" dirty="0">
                <a:latin typeface="Alexandria"/>
              </a:rPr>
              <a:t>higher generalized cost</a:t>
            </a:r>
            <a:r>
              <a:rPr lang="en-US" sz="2000" dirty="0">
                <a:latin typeface="Alexandria"/>
              </a:rPr>
              <a:t>.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D6226747-B515-2698-2500-E3BA95E055BE}"/>
              </a:ext>
            </a:extLst>
          </p:cNvPr>
          <p:cNvSpPr txBox="1"/>
          <p:nvPr/>
        </p:nvSpPr>
        <p:spPr>
          <a:xfrm>
            <a:off x="705444" y="786563"/>
            <a:ext cx="925670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4. Economic Principles Governing Transport Systems</a:t>
            </a:r>
          </a:p>
          <a:p>
            <a:endParaRPr lang="en-US" sz="2800" dirty="0">
              <a:latin typeface="Alexandri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34E912D-1416-7F30-10C5-80591C9373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9075" y="1654910"/>
            <a:ext cx="5487247" cy="376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72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8A7F3-1CCC-A412-15A2-FFDA8471EA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1D8F4C-DA15-41F0-71E8-0FFDD6CEB36B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8274B7-BEF1-712E-45DA-0183E715F2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57DBCBE7-031C-238B-8C6C-1D3DB2FE1EBF}"/>
              </a:ext>
            </a:extLst>
          </p:cNvPr>
          <p:cNvSpPr txBox="1"/>
          <p:nvPr/>
        </p:nvSpPr>
        <p:spPr>
          <a:xfrm>
            <a:off x="705445" y="1553910"/>
            <a:ext cx="10562777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4.2 Cost Structures</a:t>
            </a:r>
          </a:p>
          <a:p>
            <a:r>
              <a:rPr lang="en-US" sz="2000" b="1" dirty="0">
                <a:latin typeface="Alexandria"/>
              </a:rPr>
              <a:t>1.Fixed Costs:</a:t>
            </a:r>
          </a:p>
          <a:p>
            <a:r>
              <a:rPr lang="en-US" sz="2000" dirty="0">
                <a:latin typeface="Alexandria"/>
              </a:rPr>
              <a:t>These are costs that do </a:t>
            </a:r>
            <a:r>
              <a:rPr lang="en-US" sz="2000" b="1" dirty="0">
                <a:latin typeface="Alexandria"/>
              </a:rPr>
              <a:t>not change with the number of passengers or trips</a:t>
            </a:r>
            <a:r>
              <a:rPr lang="en-US" sz="2000" dirty="0">
                <a:latin typeface="Alexandria"/>
              </a:rPr>
              <a:t> in the short term.</a:t>
            </a:r>
          </a:p>
          <a:p>
            <a:r>
              <a:rPr lang="en-US" sz="2000" b="1" dirty="0">
                <a:latin typeface="Alexandria"/>
              </a:rPr>
              <a:t>Examples:</a:t>
            </a:r>
            <a:endParaRPr lang="en-US" sz="2000" dirty="0">
              <a:latin typeface="Alexandria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Construction of bus terminals and depots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Purchase of buses and ticketing systems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Maintenance of roads and dedicated bus lanes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Salaries of administrative staff</a:t>
            </a:r>
          </a:p>
          <a:p>
            <a:r>
              <a:rPr lang="en-US" sz="2000" dirty="0">
                <a:latin typeface="Alexandria"/>
              </a:rPr>
              <a:t>➡️ </a:t>
            </a:r>
            <a:r>
              <a:rPr lang="en-US" sz="2000" i="1" dirty="0">
                <a:latin typeface="Alexandria"/>
              </a:rPr>
              <a:t>Even if only a few passengers use the service, these costs remain constant.</a:t>
            </a: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7F1B7BB7-FD24-53FD-8800-62940E3F9B0B}"/>
              </a:ext>
            </a:extLst>
          </p:cNvPr>
          <p:cNvSpPr txBox="1"/>
          <p:nvPr/>
        </p:nvSpPr>
        <p:spPr>
          <a:xfrm>
            <a:off x="422147" y="822086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4. Economic Principles Governing Transport Systems</a:t>
            </a:r>
            <a:endParaRPr lang="en-US" sz="2800" dirty="0">
              <a:latin typeface="Alexandria"/>
            </a:endParaRP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2427898F-8EC4-B191-17E8-1ED634515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5706" y="2692058"/>
            <a:ext cx="2371725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3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712B5-107A-AD91-5B00-AC16A5E174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CFFBE7-7E40-936B-E725-A4EF34D6FA9F}"/>
              </a:ext>
            </a:extLst>
          </p:cNvPr>
          <p:cNvSpPr/>
          <p:nvPr/>
        </p:nvSpPr>
        <p:spPr>
          <a:xfrm>
            <a:off x="617280" y="143759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4EF898-7DF5-BC1E-8232-982A4A008D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47">
            <a:extLst>
              <a:ext uri="{FF2B5EF4-FFF2-40B4-BE49-F238E27FC236}">
                <a16:creationId xmlns:a16="http://schemas.microsoft.com/office/drawing/2014/main" id="{59397971-4290-8CE7-E2B0-08C6DFCC80AC}"/>
              </a:ext>
            </a:extLst>
          </p:cNvPr>
          <p:cNvSpPr txBox="1"/>
          <p:nvPr/>
        </p:nvSpPr>
        <p:spPr>
          <a:xfrm>
            <a:off x="705445" y="1553910"/>
            <a:ext cx="10379897" cy="31700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4.2 Cost Structures</a:t>
            </a:r>
          </a:p>
          <a:p>
            <a:r>
              <a:rPr lang="en-US" sz="2000" b="1" dirty="0">
                <a:latin typeface="Alexandria"/>
              </a:rPr>
              <a:t>2. Variable Costs</a:t>
            </a:r>
          </a:p>
          <a:p>
            <a:r>
              <a:rPr lang="en-US" sz="2000" dirty="0">
                <a:latin typeface="Alexandria"/>
              </a:rPr>
              <a:t>These costs </a:t>
            </a:r>
            <a:r>
              <a:rPr lang="en-US" sz="2000" b="1" dirty="0">
                <a:latin typeface="Alexandria"/>
              </a:rPr>
              <a:t>increase with usage</a:t>
            </a:r>
            <a:r>
              <a:rPr lang="en-US" sz="2000" dirty="0">
                <a:latin typeface="Alexandria"/>
              </a:rPr>
              <a:t>—the more buses operate, or the longer the routes, the higher the costs.</a:t>
            </a:r>
          </a:p>
          <a:p>
            <a:r>
              <a:rPr lang="en-US" sz="2000" b="1" dirty="0">
                <a:latin typeface="Alexandria"/>
              </a:rPr>
              <a:t>Examples:</a:t>
            </a:r>
            <a:endParaRPr lang="en-US" sz="2000" dirty="0">
              <a:latin typeface="Alexandria"/>
            </a:endParaRPr>
          </a:p>
          <a:p>
            <a:pPr lvl="1"/>
            <a:r>
              <a:rPr lang="en-US" sz="2000" b="1" dirty="0">
                <a:latin typeface="Alexandria"/>
              </a:rPr>
              <a:t>Fuel</a:t>
            </a:r>
            <a:r>
              <a:rPr lang="en-US" sz="2000" dirty="0">
                <a:latin typeface="Alexandria"/>
              </a:rPr>
              <a:t>: More kilometers → higher diesel consumption</a:t>
            </a:r>
          </a:p>
          <a:p>
            <a:pPr lvl="1"/>
            <a:r>
              <a:rPr lang="en-US" sz="2000" b="1" dirty="0">
                <a:latin typeface="Alexandria"/>
              </a:rPr>
              <a:t>Driver wages</a:t>
            </a:r>
            <a:r>
              <a:rPr lang="en-US" sz="2000" dirty="0">
                <a:latin typeface="Alexandria"/>
              </a:rPr>
              <a:t>: More trips → more paid hours</a:t>
            </a:r>
          </a:p>
          <a:p>
            <a:pPr lvl="1"/>
            <a:r>
              <a:rPr lang="en-US" sz="2000" b="1" dirty="0">
                <a:latin typeface="Alexandria"/>
              </a:rPr>
              <a:t>Vehicle wear and tear</a:t>
            </a:r>
            <a:r>
              <a:rPr lang="en-US" sz="2000" dirty="0">
                <a:latin typeface="Alexandria"/>
              </a:rPr>
              <a:t>: Tires, brakes, and engine parts degrade with distance</a:t>
            </a:r>
          </a:p>
          <a:p>
            <a:pPr lvl="1"/>
            <a:r>
              <a:rPr lang="en-US" sz="2000" b="1" dirty="0">
                <a:latin typeface="Alexandria"/>
              </a:rPr>
              <a:t>Emissions</a:t>
            </a:r>
            <a:r>
              <a:rPr lang="en-US" sz="2000" dirty="0">
                <a:latin typeface="Alexandria"/>
              </a:rPr>
              <a:t>: More fuel burned → higher pollution cost</a:t>
            </a:r>
          </a:p>
          <a:p>
            <a:r>
              <a:rPr lang="en-US" sz="2000" dirty="0">
                <a:latin typeface="Alexandria"/>
              </a:rPr>
              <a:t>➡️ </a:t>
            </a:r>
            <a:r>
              <a:rPr lang="en-US" sz="2000" i="1" dirty="0">
                <a:latin typeface="Alexandria"/>
              </a:rPr>
              <a:t>If demand doubles, variable costs roughly double too.</a:t>
            </a:r>
            <a:endParaRPr lang="en-US" sz="2000" dirty="0">
              <a:latin typeface="Alexandria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DB819A98-0B77-7F81-A68D-7A14797FB68A}"/>
              </a:ext>
            </a:extLst>
          </p:cNvPr>
          <p:cNvSpPr txBox="1"/>
          <p:nvPr/>
        </p:nvSpPr>
        <p:spPr>
          <a:xfrm>
            <a:off x="422147" y="786563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4. Economic Principles Governing Transport Systems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5858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48535A-1054-F09F-BB1E-9461F7954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55B3B2-E032-0CB4-59D7-3D9CCB7F939D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508622-AAC1-F6E0-E569-1B106F1189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47">
                <a:extLst>
                  <a:ext uri="{FF2B5EF4-FFF2-40B4-BE49-F238E27FC236}">
                    <a16:creationId xmlns:a16="http://schemas.microsoft.com/office/drawing/2014/main" id="{12B5A1FB-7DE9-3790-C9B3-68FA30AFB04E}"/>
                  </a:ext>
                </a:extLst>
              </p:cNvPr>
              <p:cNvSpPr txBox="1"/>
              <p:nvPr/>
            </p:nvSpPr>
            <p:spPr>
              <a:xfrm>
                <a:off x="705445" y="1553910"/>
                <a:ext cx="10379897" cy="397980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000" b="1" dirty="0">
                    <a:latin typeface="Alexandria"/>
                  </a:rPr>
                  <a:t>4.2 Cost Structures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000" b="1" dirty="0">
                    <a:latin typeface="Alexandria"/>
                  </a:rPr>
                  <a:t>3. Average Cost (AC) </a:t>
                </a:r>
                <a:r>
                  <a:rPr lang="en-US" sz="2000" dirty="0">
                    <a:latin typeface="Alexandria"/>
                  </a:rPr>
                  <a:t>Critical for pricing and subsidy policies.</a:t>
                </a:r>
              </a:p>
              <a:p>
                <a:pPr>
                  <a:lnSpc>
                    <a:spcPct val="150000"/>
                  </a:lnSpc>
                </a:pPr>
                <a:endParaRPr lang="en-US" sz="2000" b="1" dirty="0">
                  <a:latin typeface="Alexandria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/>
                        <m:t>𝐴</m:t>
                      </m:r>
                      <m:r>
                        <a:rPr lang="en-US" sz="2000" i="1"/>
                        <m:t>𝐶</m:t>
                      </m:r>
                      <m:r>
                        <a:rPr lang="en-US" sz="2000"/>
                        <m:t>=</m:t>
                      </m:r>
                      <m:f>
                        <m:fPr>
                          <m:ctrlPr>
                            <a:rPr lang="ar-SY" sz="2000" i="1"/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Total</m:t>
                          </m:r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Cost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Number</m:t>
                          </m:r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of</m:t>
                          </m:r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Passenger</m:t>
                          </m:r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sz="2000" i="1">
                              <a:latin typeface="Alexandria"/>
                            </a:rPr>
                            <m:t>Kilometers</m:t>
                          </m:r>
                        </m:den>
                      </m:f>
                    </m:oMath>
                  </m:oMathPara>
                </a14:m>
                <a:endParaRPr lang="ar-SY" sz="2000" b="0" dirty="0">
                  <a:latin typeface="Alexandri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000" dirty="0">
                    <a:latin typeface="Alexandria"/>
                  </a:rPr>
                  <a:t>Measures the </a:t>
                </a:r>
                <a:r>
                  <a:rPr lang="en-US" sz="2000" b="1" dirty="0">
                    <a:latin typeface="Alexandria"/>
                  </a:rPr>
                  <a:t>cost per unit of service</a:t>
                </a:r>
                <a:r>
                  <a:rPr lang="en-US" sz="2000" dirty="0">
                    <a:latin typeface="Alexandria"/>
                  </a:rPr>
                  <a:t> (e.g., per passenger per kilometer).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000" b="1" dirty="0">
                    <a:latin typeface="Alexandria"/>
                  </a:rPr>
                  <a:t>Example:</a:t>
                </a:r>
                <a:r>
                  <a:rPr lang="en-US" sz="2000" dirty="0">
                    <a:latin typeface="Alexandria"/>
                  </a:rPr>
                  <a:t> If total daily cost = $10,000 and total passenger-kilometers = 50,000,</a:t>
                </a:r>
                <a:br>
                  <a:rPr lang="en-US" sz="2000" dirty="0">
                    <a:latin typeface="Alexandria"/>
                  </a:rPr>
                </a:br>
                <a:r>
                  <a:rPr lang="en-US" sz="2000" dirty="0">
                    <a:latin typeface="Alexandria"/>
                  </a:rPr>
                  <a:t>→ </a:t>
                </a:r>
                <a14:m>
                  <m:oMath xmlns:m="http://schemas.openxmlformats.org/officeDocument/2006/math">
                    <m:r>
                      <a:rPr lang="en-US" sz="2000" i="1"/>
                      <m:t>𝐴𝐶</m:t>
                    </m:r>
                    <m:r>
                      <a:rPr lang="en-US" sz="2000"/>
                      <m:t>=</m:t>
                    </m:r>
                    <m:f>
                      <m:fPr>
                        <m:ctrlPr>
                          <a:rPr lang="ar-SY" sz="2000" i="1"/>
                        </m:ctrlPr>
                      </m:fPr>
                      <m:num>
                        <m:r>
                          <a:rPr lang="ar-SY" sz="2000"/>
                          <m:t>10</m:t>
                        </m:r>
                        <m:r>
                          <a:rPr lang="ar-SY" sz="2000"/>
                          <m:t>,</m:t>
                        </m:r>
                        <m:r>
                          <a:rPr lang="ar-SY" sz="2000"/>
                          <m:t>000</m:t>
                        </m:r>
                      </m:num>
                      <m:den>
                        <m:r>
                          <a:rPr lang="ar-SY" sz="2000"/>
                          <m:t>50</m:t>
                        </m:r>
                        <m:r>
                          <a:rPr lang="ar-SY" sz="2000"/>
                          <m:t>,</m:t>
                        </m:r>
                        <m:r>
                          <a:rPr lang="ar-SY" sz="2000"/>
                          <m:t>000</m:t>
                        </m:r>
                      </m:den>
                    </m:f>
                    <m:r>
                      <a:rPr lang="ar-SY" sz="2000"/>
                      <m:t>=</m:t>
                    </m:r>
                    <m:r>
                      <a:rPr lang="ar-SY" sz="2000"/>
                      <m:t>0</m:t>
                    </m:r>
                    <m:r>
                      <a:rPr lang="ar-SY" sz="2000"/>
                      <m:t>.</m:t>
                    </m:r>
                    <m:r>
                      <a:rPr lang="ar-SY" sz="2000"/>
                      <m:t>20</m:t>
                    </m:r>
                    <m:r>
                      <m:rPr>
                        <m:nor/>
                      </m:rPr>
                      <a:rPr lang="ar-SY" sz="2000" i="1">
                        <a:latin typeface="Alexandria"/>
                      </a:rPr>
                      <m:t> </m:t>
                    </m:r>
                    <m:r>
                      <m:rPr>
                        <m:nor/>
                      </m:rPr>
                      <a:rPr lang="en-US" sz="2000" i="1">
                        <a:latin typeface="Alexandria"/>
                      </a:rPr>
                      <m:t>USD</m:t>
                    </m:r>
                    <m:r>
                      <m:rPr>
                        <m:nor/>
                      </m:rPr>
                      <a:rPr lang="en-US" sz="2000" i="1">
                        <a:latin typeface="Alexandria"/>
                      </a:rPr>
                      <m:t> </m:t>
                    </m:r>
                    <m:r>
                      <m:rPr>
                        <m:nor/>
                      </m:rPr>
                      <a:rPr lang="en-US" sz="2000" i="1">
                        <a:latin typeface="Alexandria"/>
                      </a:rPr>
                      <m:t>per</m:t>
                    </m:r>
                    <m:r>
                      <m:rPr>
                        <m:nor/>
                      </m:rPr>
                      <a:rPr lang="en-US" sz="2000" i="1">
                        <a:latin typeface="Alexandria"/>
                      </a:rPr>
                      <m:t> </m:t>
                    </m:r>
                    <m:r>
                      <m:rPr>
                        <m:nor/>
                      </m:rPr>
                      <a:rPr lang="en-US" sz="2000" i="1">
                        <a:latin typeface="Alexandria"/>
                      </a:rPr>
                      <m:t>passenger</m:t>
                    </m:r>
                    <m:r>
                      <m:rPr>
                        <m:nor/>
                      </m:rPr>
                      <a:rPr lang="en-US" sz="2000" i="1">
                        <a:latin typeface="Alexandria"/>
                      </a:rPr>
                      <m:t>−</m:t>
                    </m:r>
                    <m:r>
                      <m:rPr>
                        <m:nor/>
                      </m:rPr>
                      <a:rPr lang="en-US" sz="2000" i="1">
                        <a:latin typeface="Alexandria"/>
                      </a:rPr>
                      <m:t>k</m:t>
                    </m:r>
                  </m:oMath>
                </a14:m>
                <a:endParaRPr lang="en-US" sz="2000" dirty="0">
                  <a:latin typeface="Alexandria"/>
                </a:endParaRPr>
              </a:p>
            </p:txBody>
          </p:sp>
        </mc:Choice>
        <mc:Fallback>
          <p:sp>
            <p:nvSpPr>
              <p:cNvPr id="3" name="TextBox 47">
                <a:extLst>
                  <a:ext uri="{FF2B5EF4-FFF2-40B4-BE49-F238E27FC236}">
                    <a16:creationId xmlns:a16="http://schemas.microsoft.com/office/drawing/2014/main" id="{12B5A1FB-7DE9-3790-C9B3-68FA30AFB0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445" y="1553910"/>
                <a:ext cx="10379897" cy="3979807"/>
              </a:xfrm>
              <a:prstGeom prst="rect">
                <a:avLst/>
              </a:prstGeom>
              <a:blipFill>
                <a:blip r:embed="rId3"/>
                <a:stretch>
                  <a:fillRect l="-646"/>
                </a:stretch>
              </a:blipFill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مربع نص 3">
            <a:extLst>
              <a:ext uri="{FF2B5EF4-FFF2-40B4-BE49-F238E27FC236}">
                <a16:creationId xmlns:a16="http://schemas.microsoft.com/office/drawing/2014/main" id="{AF75A3A1-17DD-38FB-C783-4FB784B2BFC0}"/>
              </a:ext>
            </a:extLst>
          </p:cNvPr>
          <p:cNvSpPr txBox="1"/>
          <p:nvPr/>
        </p:nvSpPr>
        <p:spPr>
          <a:xfrm>
            <a:off x="617280" y="822086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4. Economic Principles Governing Transport Systems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4744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042D3-A9A8-D8D7-D219-F63BC9E36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1C55A-1040-F6E0-10BF-867F96D9BAB4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2F3F5B-20C6-1CBB-C329-D9D159704F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0E80F3CD-93B1-A345-26D0-A6E94B6E86E8}"/>
              </a:ext>
            </a:extLst>
          </p:cNvPr>
          <p:cNvSpPr txBox="1"/>
          <p:nvPr/>
        </p:nvSpPr>
        <p:spPr>
          <a:xfrm>
            <a:off x="879045" y="1514392"/>
            <a:ext cx="10289190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4.3 Externalities</a:t>
            </a:r>
          </a:p>
          <a:p>
            <a:r>
              <a:rPr lang="en-US" sz="2000" b="1" dirty="0">
                <a:latin typeface="Alexandria"/>
              </a:rPr>
              <a:t>1. Congestion (Time Cost to Others)</a:t>
            </a:r>
          </a:p>
          <a:p>
            <a:r>
              <a:rPr lang="en-US" sz="2000" b="1" dirty="0">
                <a:latin typeface="Alexandria"/>
              </a:rPr>
              <a:t>Description:</a:t>
            </a:r>
            <a:r>
              <a:rPr lang="en-US" sz="2000" dirty="0">
                <a:latin typeface="Alexandria"/>
              </a:rPr>
              <a:t> Each additional vehicle slows down others, increasing travel time for everyone.</a:t>
            </a:r>
          </a:p>
          <a:p>
            <a:r>
              <a:rPr lang="en-US" sz="2000" b="1" dirty="0">
                <a:latin typeface="Alexandria"/>
              </a:rPr>
              <a:t>Example:</a:t>
            </a:r>
            <a:endParaRPr lang="en-US" sz="2000" dirty="0">
              <a:latin typeface="Alexandria"/>
            </a:endParaRPr>
          </a:p>
          <a:p>
            <a:pPr lvl="1"/>
            <a:r>
              <a:rPr lang="en-US" sz="2000" dirty="0">
                <a:latin typeface="Alexandria"/>
              </a:rPr>
              <a:t>During morning peak hours in London, average speed may fall from </a:t>
            </a:r>
            <a:r>
              <a:rPr lang="en-US" sz="2000" b="1" dirty="0">
                <a:latin typeface="Alexandria"/>
              </a:rPr>
              <a:t>40 km/h to 15 km/h</a:t>
            </a:r>
            <a:r>
              <a:rPr lang="en-US" sz="2000" dirty="0">
                <a:latin typeface="Alexandria"/>
              </a:rPr>
              <a:t>.</a:t>
            </a:r>
          </a:p>
          <a:p>
            <a:pPr lvl="1"/>
            <a:r>
              <a:rPr lang="en-US" sz="2000" dirty="0">
                <a:latin typeface="Alexandria"/>
              </a:rPr>
              <a:t>A single extra car entering a congested route can impose </a:t>
            </a:r>
            <a:r>
              <a:rPr lang="en-US" sz="2000" b="1" dirty="0">
                <a:latin typeface="Alexandria"/>
              </a:rPr>
              <a:t>delay costs</a:t>
            </a:r>
            <a:r>
              <a:rPr lang="en-US" sz="2000" dirty="0">
                <a:latin typeface="Alexandria"/>
              </a:rPr>
              <a:t> on hundreds of others.</a:t>
            </a:r>
          </a:p>
          <a:p>
            <a:pPr lvl="1"/>
            <a:r>
              <a:rPr lang="en-US" sz="2000" b="1" dirty="0">
                <a:latin typeface="Alexandria"/>
              </a:rPr>
              <a:t>Estimated external cost:</a:t>
            </a:r>
            <a:r>
              <a:rPr lang="en-US" sz="2000" dirty="0">
                <a:latin typeface="Alexandria"/>
              </a:rPr>
              <a:t> ~£0.15–£0.30 per vehicle-km (UK Department for Transport, 2023).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405AA489-F869-FDA3-9FBB-85527DF76CCB}"/>
              </a:ext>
            </a:extLst>
          </p:cNvPr>
          <p:cNvSpPr txBox="1"/>
          <p:nvPr/>
        </p:nvSpPr>
        <p:spPr>
          <a:xfrm>
            <a:off x="617280" y="822086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4. Economic Principles Governing Transport Systems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46839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4D71C-FB84-8A0F-16E0-44766658B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AB7DDF-1119-B97A-A8F3-E66DCAD0F184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D00F2A-E6AF-FB8F-3AB3-D737FCD3D9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EF127643-F948-EB2E-4F5D-94F155B00BE8}"/>
              </a:ext>
            </a:extLst>
          </p:cNvPr>
          <p:cNvSpPr txBox="1"/>
          <p:nvPr/>
        </p:nvSpPr>
        <p:spPr>
          <a:xfrm>
            <a:off x="762000" y="1668281"/>
            <a:ext cx="10289190" cy="34778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4.3 Externalities</a:t>
            </a:r>
          </a:p>
          <a:p>
            <a:endParaRPr lang="en-US" sz="2000" b="1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2. Emissions and Noise</a:t>
            </a:r>
          </a:p>
          <a:p>
            <a:r>
              <a:rPr lang="en-US" sz="2000" b="1" dirty="0">
                <a:latin typeface="Alexandria"/>
              </a:rPr>
              <a:t>Description:</a:t>
            </a:r>
            <a:r>
              <a:rPr lang="en-US" sz="2000" dirty="0">
                <a:latin typeface="Alexandria"/>
              </a:rPr>
              <a:t> Cars emit CO₂, NOₓ, and particulates, contributing to air pollution and climate change. Noise also reduces residents’ quality of life.</a:t>
            </a:r>
          </a:p>
          <a:p>
            <a:r>
              <a:rPr lang="en-US" sz="2000" b="1" dirty="0">
                <a:latin typeface="Alexandria"/>
              </a:rPr>
              <a:t>Example:</a:t>
            </a:r>
            <a:endParaRPr lang="en-US" sz="2000" dirty="0">
              <a:latin typeface="Alexandria"/>
            </a:endParaRPr>
          </a:p>
          <a:p>
            <a:pPr lvl="1"/>
            <a:r>
              <a:rPr lang="en-US" sz="2000" dirty="0">
                <a:latin typeface="Alexandria"/>
              </a:rPr>
              <a:t>A petrol car emits ~180 g CO₂ per km → adds to greenhouse gas accumulation.</a:t>
            </a:r>
          </a:p>
          <a:p>
            <a:pPr lvl="1"/>
            <a:r>
              <a:rPr lang="en-US" sz="2000" dirty="0">
                <a:latin typeface="Alexandria"/>
              </a:rPr>
              <a:t>Health damages from vehicle emissions in urban areas are estimated at </a:t>
            </a:r>
            <a:r>
              <a:rPr lang="en-US" sz="2000" b="1" dirty="0">
                <a:latin typeface="Alexandria"/>
              </a:rPr>
              <a:t>€0.10–€0.25 per km</a:t>
            </a:r>
            <a:r>
              <a:rPr lang="en-US" sz="2000" dirty="0">
                <a:latin typeface="Alexandria"/>
              </a:rPr>
              <a:t> (European Environment Agency, 2022).</a:t>
            </a:r>
          </a:p>
          <a:p>
            <a:pPr lvl="1"/>
            <a:r>
              <a:rPr lang="en-US" sz="2000" dirty="0">
                <a:latin typeface="Alexandria"/>
              </a:rPr>
              <a:t>Noise pollution near busy roads reduces property values by up to </a:t>
            </a:r>
            <a:r>
              <a:rPr lang="en-US" sz="2000" b="1" dirty="0">
                <a:latin typeface="Alexandria"/>
              </a:rPr>
              <a:t>10%</a:t>
            </a:r>
            <a:r>
              <a:rPr lang="en-US" sz="2000" dirty="0">
                <a:latin typeface="Alexandria"/>
              </a:rPr>
              <a:t> in some neighborhoods.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F09741A7-2660-CEE6-4F4B-086609C4EE1D}"/>
              </a:ext>
            </a:extLst>
          </p:cNvPr>
          <p:cNvSpPr txBox="1"/>
          <p:nvPr/>
        </p:nvSpPr>
        <p:spPr>
          <a:xfrm>
            <a:off x="617280" y="807134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4. Economic Principles Governing Transport Systems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8685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DE136-7F28-2FE4-5875-92D92C31DA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3388DB-74A9-70BF-43D4-DB5FDFA49812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CCE3C2-6AC9-73C9-39AC-DDC66F0A6D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CE5C42EF-B7C5-1B61-3EA3-C462886BB484}"/>
              </a:ext>
            </a:extLst>
          </p:cNvPr>
          <p:cNvSpPr txBox="1"/>
          <p:nvPr/>
        </p:nvSpPr>
        <p:spPr>
          <a:xfrm>
            <a:off x="762000" y="1668281"/>
            <a:ext cx="10289190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4.3 Externalities</a:t>
            </a:r>
          </a:p>
          <a:p>
            <a:endParaRPr lang="en-US" sz="2000" b="1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3. Land Consumption</a:t>
            </a:r>
          </a:p>
          <a:p>
            <a:r>
              <a:rPr lang="en-US" sz="2000" b="1" dirty="0">
                <a:latin typeface="Alexandria"/>
              </a:rPr>
              <a:t>Description:</a:t>
            </a:r>
            <a:r>
              <a:rPr lang="en-US" sz="2000" dirty="0">
                <a:latin typeface="Alexandria"/>
              </a:rPr>
              <a:t> Roads, parking lots, and highways occupy valuable urban land that could be used for housing, green spaces, or businesses.</a:t>
            </a:r>
          </a:p>
          <a:p>
            <a:r>
              <a:rPr lang="en-US" sz="2000" b="1" dirty="0">
                <a:latin typeface="Alexandria"/>
              </a:rPr>
              <a:t>Example:</a:t>
            </a:r>
            <a:endParaRPr lang="en-US" sz="2000" dirty="0">
              <a:latin typeface="Alexandria"/>
            </a:endParaRPr>
          </a:p>
          <a:p>
            <a:pPr lvl="1"/>
            <a:r>
              <a:rPr lang="en-US" sz="2000" dirty="0">
                <a:latin typeface="Alexandria"/>
              </a:rPr>
              <a:t>In Los Angeles, parking spaces occupy nearly </a:t>
            </a:r>
            <a:r>
              <a:rPr lang="en-US" sz="2000" b="1" dirty="0">
                <a:latin typeface="Alexandria"/>
              </a:rPr>
              <a:t>one-third of urban land</a:t>
            </a:r>
            <a:r>
              <a:rPr lang="en-US" sz="2000" dirty="0">
                <a:latin typeface="Alexandria"/>
              </a:rPr>
              <a:t>.</a:t>
            </a:r>
          </a:p>
          <a:p>
            <a:pPr lvl="1"/>
            <a:r>
              <a:rPr lang="en-US" sz="2000" dirty="0">
                <a:latin typeface="Alexandria"/>
              </a:rPr>
              <a:t>The opportunity cost of land used for car infrastructure may exceed </a:t>
            </a:r>
            <a:r>
              <a:rPr lang="en-US" sz="2000" b="1" dirty="0">
                <a:latin typeface="Alexandria"/>
              </a:rPr>
              <a:t>$5–10 million per hectare</a:t>
            </a:r>
            <a:r>
              <a:rPr lang="en-US" sz="2000" dirty="0">
                <a:latin typeface="Alexandria"/>
              </a:rPr>
              <a:t> in central areas.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B552D4D4-852E-A66A-6EAD-0974289A81AF}"/>
              </a:ext>
            </a:extLst>
          </p:cNvPr>
          <p:cNvSpPr txBox="1"/>
          <p:nvPr/>
        </p:nvSpPr>
        <p:spPr>
          <a:xfrm>
            <a:off x="617280" y="807134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4. Economic Principles Governing Transport Systems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7835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B9BA6-48A3-EE35-EB69-DAD2E8151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55A9A5-9D56-E350-2F18-829507A42B9E}"/>
              </a:ext>
            </a:extLst>
          </p:cNvPr>
          <p:cNvSpPr/>
          <p:nvPr/>
        </p:nvSpPr>
        <p:spPr>
          <a:xfrm>
            <a:off x="617280" y="1398072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4F63CB-235D-75CD-6460-A8D81C36FB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FD287F20-5561-22FE-CC35-4C6D9AB4861A}"/>
              </a:ext>
            </a:extLst>
          </p:cNvPr>
          <p:cNvSpPr txBox="1"/>
          <p:nvPr/>
        </p:nvSpPr>
        <p:spPr>
          <a:xfrm>
            <a:off x="762000" y="1668281"/>
            <a:ext cx="10289190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4.3 Externalities</a:t>
            </a:r>
          </a:p>
          <a:p>
            <a:endParaRPr lang="en-US" sz="2000" b="1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4. Accident Risks</a:t>
            </a:r>
          </a:p>
          <a:p>
            <a:r>
              <a:rPr lang="en-US" sz="2000" b="1" dirty="0">
                <a:latin typeface="Alexandria"/>
              </a:rPr>
              <a:t>Description:</a:t>
            </a:r>
            <a:r>
              <a:rPr lang="en-US" sz="2000" dirty="0">
                <a:latin typeface="Alexandria"/>
              </a:rPr>
              <a:t> Road crashes impose costs beyond drivers’ own risks — on victims, emergency services, and healthcare systems.</a:t>
            </a:r>
          </a:p>
          <a:p>
            <a:r>
              <a:rPr lang="en-US" sz="2000" b="1" dirty="0">
                <a:latin typeface="Alexandria"/>
              </a:rPr>
              <a:t>Example:</a:t>
            </a:r>
            <a:endParaRPr lang="en-US" sz="2000" dirty="0">
              <a:latin typeface="Alexandria"/>
            </a:endParaRPr>
          </a:p>
          <a:p>
            <a:pPr lvl="1"/>
            <a:r>
              <a:rPr lang="en-US" sz="2000" dirty="0">
                <a:latin typeface="Alexandria"/>
              </a:rPr>
              <a:t>The average </a:t>
            </a:r>
            <a:r>
              <a:rPr lang="en-US" sz="2000" i="1" dirty="0">
                <a:latin typeface="Alexandria"/>
              </a:rPr>
              <a:t>social cost</a:t>
            </a:r>
            <a:r>
              <a:rPr lang="en-US" sz="2000" dirty="0">
                <a:latin typeface="Alexandria"/>
              </a:rPr>
              <a:t> of road accidents (fatalities, injuries, property damage) in the EU is about </a:t>
            </a:r>
            <a:r>
              <a:rPr lang="en-US" sz="2000" b="1" dirty="0">
                <a:latin typeface="Alexandria"/>
              </a:rPr>
              <a:t>€0.07 per vehicle-km</a:t>
            </a:r>
            <a:r>
              <a:rPr lang="en-US" sz="2000" dirty="0">
                <a:latin typeface="Alexandria"/>
              </a:rPr>
              <a:t>.</a:t>
            </a:r>
          </a:p>
          <a:p>
            <a:pPr lvl="1"/>
            <a:r>
              <a:rPr lang="en-US" sz="2000" dirty="0">
                <a:latin typeface="Alexandria"/>
              </a:rPr>
              <a:t>Pedestrians and cyclists often bear the brunt of these externalities.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16A7B16B-7954-C0F6-1B82-E64DBE8C4DC8}"/>
              </a:ext>
            </a:extLst>
          </p:cNvPr>
          <p:cNvSpPr txBox="1"/>
          <p:nvPr/>
        </p:nvSpPr>
        <p:spPr>
          <a:xfrm>
            <a:off x="422147" y="826081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4. Economic Principles Governing Transport Systems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80756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C5AC2-6D86-6496-F89E-C5EF2072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0E3E73-752F-4E5A-9FEC-242DAE75B2CA}"/>
              </a:ext>
            </a:extLst>
          </p:cNvPr>
          <p:cNvSpPr/>
          <p:nvPr/>
        </p:nvSpPr>
        <p:spPr>
          <a:xfrm>
            <a:off x="617280" y="1414114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690837-C6F3-4636-D007-CB1958C26A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7F96121A-0E1E-C74A-3575-E931DA43BE13}"/>
              </a:ext>
            </a:extLst>
          </p:cNvPr>
          <p:cNvSpPr txBox="1"/>
          <p:nvPr/>
        </p:nvSpPr>
        <p:spPr>
          <a:xfrm>
            <a:off x="874294" y="1453563"/>
            <a:ext cx="1028919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Summary Table: Typical External Costs of Urban Car Use</a:t>
            </a:r>
          </a:p>
        </p:txBody>
      </p:sp>
      <p:graphicFrame>
        <p:nvGraphicFramePr>
          <p:cNvPr id="3" name="جدول 2">
            <a:extLst>
              <a:ext uri="{FF2B5EF4-FFF2-40B4-BE49-F238E27FC236}">
                <a16:creationId xmlns:a16="http://schemas.microsoft.com/office/drawing/2014/main" id="{79884F09-423E-F6A5-94BE-6A1137ADC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376346"/>
              </p:ext>
            </p:extLst>
          </p:nvPr>
        </p:nvGraphicFramePr>
        <p:xfrm>
          <a:off x="762000" y="1830001"/>
          <a:ext cx="10515600" cy="219456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09878988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53708968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55008711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Externality Type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Example Cost (per vehicle-km)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Key Impact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09274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Congestion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>
                          <a:latin typeface="Alexandria"/>
                        </a:rPr>
                        <a:t>£</a:t>
                      </a:r>
                      <a:r>
                        <a:rPr lang="en-US" dirty="0">
                          <a:latin typeface="Alexandria"/>
                        </a:rPr>
                        <a:t>0.20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Lost time for others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466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Emissions &amp; Noise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>
                          <a:latin typeface="Alexandria"/>
                        </a:rPr>
                        <a:t>€</a:t>
                      </a:r>
                      <a:r>
                        <a:rPr lang="en-US" dirty="0">
                          <a:latin typeface="Alexandria"/>
                        </a:rPr>
                        <a:t>0.15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Health &amp; environmental damage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51029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Land Consumption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>
                          <a:latin typeface="Alexandria"/>
                        </a:rPr>
                        <a:t>€</a:t>
                      </a:r>
                      <a:r>
                        <a:rPr lang="en-US" dirty="0">
                          <a:latin typeface="Alexandria"/>
                        </a:rPr>
                        <a:t>0.10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Loss of urban space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7920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Accident Risks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 dirty="0">
                          <a:latin typeface="Alexandria"/>
                        </a:rPr>
                        <a:t>€</a:t>
                      </a:r>
                      <a:r>
                        <a:rPr lang="en-US" dirty="0">
                          <a:latin typeface="Alexandria"/>
                        </a:rPr>
                        <a:t>0.07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Medical and social costs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9695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Total External Cost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≈ €0.50 per km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Significant hidden social burden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196969"/>
                  </a:ext>
                </a:extLst>
              </a:tr>
            </a:tbl>
          </a:graphicData>
        </a:graphic>
      </p:graphicFrame>
      <p:sp>
        <p:nvSpPr>
          <p:cNvPr id="4" name="TextBox 47">
            <a:extLst>
              <a:ext uri="{FF2B5EF4-FFF2-40B4-BE49-F238E27FC236}">
                <a16:creationId xmlns:a16="http://schemas.microsoft.com/office/drawing/2014/main" id="{D8178129-EDEB-6D23-C88D-CC0B42765F94}"/>
              </a:ext>
            </a:extLst>
          </p:cNvPr>
          <p:cNvSpPr txBox="1"/>
          <p:nvPr/>
        </p:nvSpPr>
        <p:spPr>
          <a:xfrm>
            <a:off x="762000" y="4038629"/>
            <a:ext cx="10289190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policy Implications</a:t>
            </a:r>
          </a:p>
          <a:p>
            <a:r>
              <a:rPr lang="en-US" sz="2000" dirty="0">
                <a:latin typeface="Alexandria"/>
              </a:rPr>
              <a:t>Because of these external costs, cities implement:</a:t>
            </a:r>
          </a:p>
          <a:p>
            <a:r>
              <a:rPr lang="en-US" sz="2000" b="1" dirty="0">
                <a:latin typeface="Alexandria"/>
              </a:rPr>
              <a:t>Congestion pricing</a:t>
            </a:r>
            <a:r>
              <a:rPr lang="en-US" sz="2000" dirty="0">
                <a:latin typeface="Alexandria"/>
              </a:rPr>
              <a:t> (e.g., London, Stockholm)</a:t>
            </a:r>
          </a:p>
          <a:p>
            <a:r>
              <a:rPr lang="en-US" sz="2000" b="1" dirty="0">
                <a:latin typeface="Alexandria"/>
              </a:rPr>
              <a:t>Low-emission zones</a:t>
            </a:r>
            <a:r>
              <a:rPr lang="en-US" sz="2000" dirty="0">
                <a:latin typeface="Alexandria"/>
              </a:rPr>
              <a:t> or electric vehicle incentives</a:t>
            </a:r>
          </a:p>
          <a:p>
            <a:r>
              <a:rPr lang="en-US" sz="2000" b="1" dirty="0">
                <a:latin typeface="Alexandria"/>
              </a:rPr>
              <a:t>Public transport investment</a:t>
            </a:r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Road safety campaigns and design improvements</a:t>
            </a:r>
            <a:endParaRPr lang="en-US" sz="2000" dirty="0">
              <a:latin typeface="Alexandria"/>
            </a:endParaRP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DA36AC7A-5E48-53D6-753E-9C82A6B45C70}"/>
              </a:ext>
            </a:extLst>
          </p:cNvPr>
          <p:cNvSpPr txBox="1"/>
          <p:nvPr/>
        </p:nvSpPr>
        <p:spPr>
          <a:xfrm>
            <a:off x="617280" y="807134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4. Economic Principles Governing Transport Systems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11261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12E14-9DBA-1E4E-934F-9719A1B4A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04A8A637-2237-A0F7-1E44-7E4D2D1C7023}"/>
                  </a:ext>
                </a:extLst>
              </p:cNvPr>
              <p:cNvSpPr/>
              <p:nvPr/>
            </p:nvSpPr>
            <p:spPr>
              <a:xfrm>
                <a:off x="617280" y="1422060"/>
                <a:ext cx="10812720" cy="4633847"/>
              </a:xfrm>
              <a:prstGeom prst="roundRect">
                <a:avLst>
                  <a:gd name="adj" fmla="val 6140"/>
                </a:avLst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  <a:effectLst>
                <a:outerShdw blurRad="571500" sx="86000" sy="86000" algn="c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b="1"/>
                  <a:t>Cost–Benefit Analysis (CBA)</a:t>
                </a:r>
              </a:p>
              <a:p>
                <a:r>
                  <a:rPr lang="en-US"/>
                  <a:t>Evaluates whether the benefits (time savings, safety, value uplift) exceed total costs.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/>
                        <m:t>𝐵</m:t>
                      </m:r>
                      <m:r>
                        <a:rPr lang="en-US"/>
                        <m:t>/</m:t>
                      </m:r>
                      <m:r>
                        <a:rPr lang="en-US" i="1"/>
                        <m:t>𝐶</m:t>
                      </m:r>
                      <m:r>
                        <m:rPr>
                          <m:nor/>
                        </m:rPr>
                        <a:rPr lang="en-US" i="1"/>
                        <m:t> </m:t>
                      </m:r>
                      <m:r>
                        <a:rPr lang="en-US" i="1"/>
                        <m:t>𝑅𝑎𝑡𝑖𝑜</m:t>
                      </m:r>
                      <m:r>
                        <a:rPr lang="en-US"/>
                        <m:t>=</m:t>
                      </m:r>
                      <m:f>
                        <m:fPr>
                          <m:ctrlPr>
                            <a:rPr lang="ar-SY" i="1"/>
                          </m:ctrlPr>
                        </m:fPr>
                        <m:num>
                          <m:r>
                            <a:rPr lang="ar-SY" i="1"/>
                            <m:t>𝑃𝑟𝑒𝑠𝑒𝑛𝑡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𝑉𝑎𝑙𝑢𝑒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𝑜𝑓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𝐵𝑒𝑛𝑒𝑓𝑖𝑡𝑠</m:t>
                          </m:r>
                        </m:num>
                        <m:den>
                          <m:r>
                            <a:rPr lang="ar-SY" i="1"/>
                            <m:t>𝑃𝑟𝑒𝑠𝑒𝑛𝑡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𝑉𝑎𝑙𝑢𝑒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𝑜𝑓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𝐶𝑜𝑠𝑡𝑠</m:t>
                          </m:r>
                        </m:den>
                      </m:f>
                    </m:oMath>
                  </m:oMathPara>
                </a14:m>
                <a:endParaRPr lang="ar-SY" b="0"/>
              </a:p>
            </p:txBody>
          </p:sp>
        </mc:Choice>
        <mc:Fallback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04A8A637-2237-A0F7-1E44-7E4D2D1C70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80" y="1422060"/>
                <a:ext cx="10812720" cy="4633847"/>
              </a:xfrm>
              <a:prstGeom prst="roundRect">
                <a:avLst>
                  <a:gd name="adj" fmla="val 6140"/>
                </a:avLst>
              </a:prstGeom>
              <a:blipFill>
                <a:blip r:embed="rId2"/>
                <a:stretch>
                  <a:fillRect/>
                </a:stretch>
              </a:blipFill>
              <a:ln w="38100">
                <a:solidFill>
                  <a:srgbClr val="00B0F0"/>
                </a:solidFill>
              </a:ln>
              <a:effectLst>
                <a:outerShdw blurRad="571500" sx="86000" sy="86000" algn="ctr" rotWithShape="0">
                  <a:prstClr val="black">
                    <a:alpha val="25000"/>
                  </a:prstClr>
                </a:outerShdw>
              </a:effectLst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Graphic 21">
            <a:extLst>
              <a:ext uri="{FF2B5EF4-FFF2-40B4-BE49-F238E27FC236}">
                <a16:creationId xmlns:a16="http://schemas.microsoft.com/office/drawing/2014/main" id="{B27E19BA-42F7-D793-D3C8-DEEA9BE4E9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B46062F6-E936-3FEF-E912-C567404AF069}"/>
              </a:ext>
            </a:extLst>
          </p:cNvPr>
          <p:cNvSpPr txBox="1"/>
          <p:nvPr/>
        </p:nvSpPr>
        <p:spPr>
          <a:xfrm>
            <a:off x="705444" y="786563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5. Financing Urban Transport Mechanisms</a:t>
            </a:r>
            <a:endParaRPr lang="en-US" sz="2800" dirty="0">
              <a:latin typeface="Alexandria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7">
                <a:extLst>
                  <a:ext uri="{FF2B5EF4-FFF2-40B4-BE49-F238E27FC236}">
                    <a16:creationId xmlns:a16="http://schemas.microsoft.com/office/drawing/2014/main" id="{EA4BCB6F-5826-EA59-22AC-D2E561A58663}"/>
                  </a:ext>
                </a:extLst>
              </p:cNvPr>
              <p:cNvSpPr txBox="1"/>
              <p:nvPr/>
            </p:nvSpPr>
            <p:spPr>
              <a:xfrm>
                <a:off x="705444" y="2148163"/>
                <a:ext cx="10668000" cy="220637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/>
                  <a:t>Cost–Benefit Analysis (CBA)</a:t>
                </a:r>
              </a:p>
              <a:p>
                <a:r>
                  <a:rPr lang="en-US" sz="2000" dirty="0"/>
                  <a:t>Evaluates whether the benefits (time savings, safety, value uplift) exceed total costs.</a:t>
                </a:r>
              </a:p>
              <a:p>
                <a:endParaRPr lang="en-US" sz="2000" dirty="0"/>
              </a:p>
              <a:p>
                <a:endParaRPr lang="en-US" sz="2000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/>
                        <m:t>𝐵</m:t>
                      </m:r>
                      <m:r>
                        <a:rPr lang="en-US"/>
                        <m:t>/</m:t>
                      </m:r>
                      <m:r>
                        <a:rPr lang="en-US" i="1"/>
                        <m:t>𝐶</m:t>
                      </m:r>
                      <m:r>
                        <m:rPr>
                          <m:nor/>
                        </m:rPr>
                        <a:rPr lang="en-US" i="1"/>
                        <m:t> </m:t>
                      </m:r>
                      <m:r>
                        <a:rPr lang="en-US" i="1"/>
                        <m:t>𝑅𝑎𝑡𝑖𝑜</m:t>
                      </m:r>
                      <m:r>
                        <a:rPr lang="en-US"/>
                        <m:t>=</m:t>
                      </m:r>
                      <m:f>
                        <m:fPr>
                          <m:ctrlPr>
                            <a:rPr lang="ar-SY" i="1"/>
                          </m:ctrlPr>
                        </m:fPr>
                        <m:num>
                          <m:r>
                            <a:rPr lang="ar-SY" i="1"/>
                            <m:t>𝑃𝑟𝑒𝑠𝑒𝑛𝑡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𝑉𝑎𝑙𝑢𝑒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𝑜𝑓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𝐵𝑒𝑛𝑒𝑓𝑖𝑡𝑠</m:t>
                          </m:r>
                        </m:num>
                        <m:den>
                          <m:r>
                            <a:rPr lang="ar-SY" i="1"/>
                            <m:t>𝑃𝑟𝑒𝑠𝑒𝑛𝑡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𝑉𝑎𝑙𝑢𝑒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𝑜𝑓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𝐶𝑜𝑠𝑡𝑠</m:t>
                          </m:r>
                        </m:den>
                      </m:f>
                    </m:oMath>
                  </m:oMathPara>
                </a14:m>
                <a:endParaRPr lang="ar-SY" sz="2000" b="0" dirty="0"/>
              </a:p>
              <a:p>
                <a:endParaRPr lang="en-US" sz="2000" b="1" dirty="0">
                  <a:latin typeface="Alexandria"/>
                </a:endParaRPr>
              </a:p>
            </p:txBody>
          </p:sp>
        </mc:Choice>
        <mc:Fallback>
          <p:sp>
            <p:nvSpPr>
              <p:cNvPr id="5" name="TextBox 47">
                <a:extLst>
                  <a:ext uri="{FF2B5EF4-FFF2-40B4-BE49-F238E27FC236}">
                    <a16:creationId xmlns:a16="http://schemas.microsoft.com/office/drawing/2014/main" id="{EA4BCB6F-5826-EA59-22AC-D2E561A586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444" y="2148163"/>
                <a:ext cx="10668000" cy="2206373"/>
              </a:xfrm>
              <a:prstGeom prst="rect">
                <a:avLst/>
              </a:prstGeom>
              <a:blipFill>
                <a:blip r:embed="rId4"/>
                <a:stretch>
                  <a:fillRect l="-629" t="-1381"/>
                </a:stretch>
              </a:blipFill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صورة 1">
            <a:extLst>
              <a:ext uri="{FF2B5EF4-FFF2-40B4-BE49-F238E27FC236}">
                <a16:creationId xmlns:a16="http://schemas.microsoft.com/office/drawing/2014/main" id="{E898E3AC-A4AB-2C9D-A618-A3D2D39D81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1703" y="4166821"/>
            <a:ext cx="2828925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14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43F39-BA97-6C83-F061-52CD9F147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993BD66B-BDF5-04A7-6923-3D74E5938072}"/>
                  </a:ext>
                </a:extLst>
              </p:cNvPr>
              <p:cNvSpPr/>
              <p:nvPr/>
            </p:nvSpPr>
            <p:spPr>
              <a:xfrm>
                <a:off x="617280" y="1422060"/>
                <a:ext cx="10812720" cy="4633847"/>
              </a:xfrm>
              <a:prstGeom prst="roundRect">
                <a:avLst>
                  <a:gd name="adj" fmla="val 6140"/>
                </a:avLst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  <a:effectLst>
                <a:outerShdw blurRad="571500" sx="86000" sy="86000" algn="c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b="1"/>
                  <a:t>Cost–Benefit Analysis (CBA)</a:t>
                </a:r>
              </a:p>
              <a:p>
                <a:r>
                  <a:rPr lang="en-US"/>
                  <a:t>Evaluates whether the benefits (time savings, safety, value uplift) exceed total costs.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/>
                        <m:t>𝐵</m:t>
                      </m:r>
                      <m:r>
                        <a:rPr lang="en-US"/>
                        <m:t>/</m:t>
                      </m:r>
                      <m:r>
                        <a:rPr lang="en-US" i="1"/>
                        <m:t>𝐶</m:t>
                      </m:r>
                      <m:r>
                        <m:rPr>
                          <m:nor/>
                        </m:rPr>
                        <a:rPr lang="en-US" i="1"/>
                        <m:t> </m:t>
                      </m:r>
                      <m:r>
                        <a:rPr lang="en-US" i="1"/>
                        <m:t>𝑅𝑎𝑡𝑖𝑜</m:t>
                      </m:r>
                      <m:r>
                        <a:rPr lang="en-US"/>
                        <m:t>=</m:t>
                      </m:r>
                      <m:f>
                        <m:fPr>
                          <m:ctrlPr>
                            <a:rPr lang="ar-SY" i="1"/>
                          </m:ctrlPr>
                        </m:fPr>
                        <m:num>
                          <m:r>
                            <a:rPr lang="ar-SY" i="1"/>
                            <m:t>𝑃𝑟𝑒𝑠𝑒𝑛𝑡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𝑉𝑎𝑙𝑢𝑒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𝑜𝑓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𝐵𝑒𝑛𝑒𝑓𝑖𝑡𝑠</m:t>
                          </m:r>
                        </m:num>
                        <m:den>
                          <m:r>
                            <a:rPr lang="ar-SY" i="1"/>
                            <m:t>𝑃𝑟𝑒𝑠𝑒𝑛𝑡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𝑉𝑎𝑙𝑢𝑒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𝑜𝑓</m:t>
                          </m:r>
                          <m:r>
                            <m:rPr>
                              <m:nor/>
                            </m:rPr>
                            <a:rPr lang="ar-SY" i="1"/>
                            <m:t> </m:t>
                          </m:r>
                          <m:r>
                            <a:rPr lang="ar-SY" i="1"/>
                            <m:t>𝐶𝑜𝑠𝑡𝑠</m:t>
                          </m:r>
                        </m:den>
                      </m:f>
                    </m:oMath>
                  </m:oMathPara>
                </a14:m>
                <a:endParaRPr lang="ar-SY" b="0"/>
              </a:p>
            </p:txBody>
          </p:sp>
        </mc:Choice>
        <mc:Fallback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993BD66B-BDF5-04A7-6923-3D74E59380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80" y="1422060"/>
                <a:ext cx="10812720" cy="4633847"/>
              </a:xfrm>
              <a:prstGeom prst="roundRect">
                <a:avLst>
                  <a:gd name="adj" fmla="val 6140"/>
                </a:avLst>
              </a:prstGeom>
              <a:blipFill>
                <a:blip r:embed="rId2"/>
                <a:stretch>
                  <a:fillRect/>
                </a:stretch>
              </a:blipFill>
              <a:ln w="38100">
                <a:solidFill>
                  <a:srgbClr val="00B0F0"/>
                </a:solidFill>
              </a:ln>
              <a:effectLst>
                <a:outerShdw blurRad="571500" sx="86000" sy="86000" algn="ctr" rotWithShape="0">
                  <a:prstClr val="black">
                    <a:alpha val="25000"/>
                  </a:prstClr>
                </a:outerShdw>
              </a:effectLst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Graphic 21">
            <a:extLst>
              <a:ext uri="{FF2B5EF4-FFF2-40B4-BE49-F238E27FC236}">
                <a16:creationId xmlns:a16="http://schemas.microsoft.com/office/drawing/2014/main" id="{50DAC744-0A2D-CE9F-47B6-C54BEB56CF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6A623741-9A6D-61A7-AD3F-52980B0592F8}"/>
              </a:ext>
            </a:extLst>
          </p:cNvPr>
          <p:cNvSpPr txBox="1"/>
          <p:nvPr/>
        </p:nvSpPr>
        <p:spPr>
          <a:xfrm>
            <a:off x="705444" y="786563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5. Financing Urban Transport Mechanisms</a:t>
            </a:r>
            <a:endParaRPr lang="en-US" sz="2800" dirty="0">
              <a:latin typeface="Alexandria"/>
            </a:endParaRPr>
          </a:p>
        </p:txBody>
      </p:sp>
      <p:sp>
        <p:nvSpPr>
          <p:cNvPr id="5" name="TextBox 47">
            <a:extLst>
              <a:ext uri="{FF2B5EF4-FFF2-40B4-BE49-F238E27FC236}">
                <a16:creationId xmlns:a16="http://schemas.microsoft.com/office/drawing/2014/main" id="{7823C9F0-227E-E9CD-A66B-6CC1A3D79700}"/>
              </a:ext>
            </a:extLst>
          </p:cNvPr>
          <p:cNvSpPr txBox="1"/>
          <p:nvPr/>
        </p:nvSpPr>
        <p:spPr>
          <a:xfrm>
            <a:off x="762000" y="1797784"/>
            <a:ext cx="10668000" cy="16312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Example: Building a Small Rural Road</a:t>
            </a:r>
          </a:p>
          <a:p>
            <a:r>
              <a:rPr lang="en-US" sz="2000" b="1" dirty="0">
                <a:latin typeface="Alexandria"/>
              </a:rPr>
              <a:t>1. Project Description</a:t>
            </a:r>
          </a:p>
          <a:p>
            <a:r>
              <a:rPr lang="en-US" sz="2000" dirty="0">
                <a:latin typeface="Alexandria"/>
              </a:rPr>
              <a:t>A government plans to </a:t>
            </a:r>
            <a:r>
              <a:rPr lang="en-US" sz="2000" b="1" dirty="0">
                <a:latin typeface="Alexandria"/>
              </a:rPr>
              <a:t>pave a 10 km gravel road</a:t>
            </a:r>
            <a:r>
              <a:rPr lang="en-US" sz="2000" dirty="0">
                <a:latin typeface="Alexandria"/>
              </a:rPr>
              <a:t> connecting a rural village to the main highway.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The goal is to reduce travel time, vehicle maintenance costs, and improve access to markets and schools.</a:t>
            </a:r>
          </a:p>
        </p:txBody>
      </p: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72CEC0D1-ECE8-D854-53CC-FF9FED4B83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976792"/>
              </p:ext>
            </p:extLst>
          </p:nvPr>
        </p:nvGraphicFramePr>
        <p:xfrm>
          <a:off x="765840" y="3738983"/>
          <a:ext cx="10515600" cy="1645920"/>
        </p:xfrm>
        <a:graphic>
          <a:graphicData uri="http://schemas.openxmlformats.org/drawingml/2006/table">
            <a:tbl>
              <a:tblPr/>
              <a:tblGrid>
                <a:gridCol w="2628900">
                  <a:extLst>
                    <a:ext uri="{9D8B030D-6E8A-4147-A177-3AD203B41FA5}">
                      <a16:colId xmlns:a16="http://schemas.microsoft.com/office/drawing/2014/main" val="282696392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86420721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33642171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5763334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Type of Cost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Amount (USD)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When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Notes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46911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Construction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200000</a:t>
                      </a:r>
                      <a:endParaRPr lang="ar-SY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Year 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Building and paving the road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82441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Annual Maintenance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100,000 per year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Years 2–10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Routine repairs and cleaning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79715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754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A2DF0-F625-14CB-00E9-476C84FCD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6FC304-6838-F084-1CF9-A7F0D98B82D2}"/>
              </a:ext>
            </a:extLst>
          </p:cNvPr>
          <p:cNvSpPr/>
          <p:nvPr/>
        </p:nvSpPr>
        <p:spPr>
          <a:xfrm>
            <a:off x="617280" y="1724268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| Travel Time Savings            | 80                             | Faster commuting (15 minutes saved per trip for 200,000 daily | **Type of Benefit**            | **Annual Value (USD)** | **Description**                      |</a:t>
            </a:r>
          </a:p>
          <a:p>
            <a:pPr algn="ctr"/>
            <a:r>
              <a:rPr lang="en-US" dirty="0"/>
              <a:t>| ------------------------------ | ---------------------- | ------------------------------------ |</a:t>
            </a:r>
          </a:p>
          <a:p>
            <a:pPr algn="ctr"/>
            <a:r>
              <a:rPr lang="en-US" dirty="0"/>
              <a:t>| Travel Time Savings            | 150,000                | Farmers reach markets faster         |</a:t>
            </a:r>
          </a:p>
          <a:p>
            <a:pPr algn="ctr"/>
            <a:r>
              <a:rPr lang="en-US" dirty="0"/>
              <a:t>| Vehicle Operating Cost Savings | 120,000                | Less wear on vehicles                |</a:t>
            </a:r>
          </a:p>
          <a:p>
            <a:pPr algn="ctr"/>
            <a:r>
              <a:rPr lang="en-US" dirty="0"/>
              <a:t>| Accident Reduction             | 30,000                 | Smoother and safer road              |</a:t>
            </a:r>
          </a:p>
          <a:p>
            <a:pPr algn="ctr"/>
            <a:r>
              <a:rPr lang="en-US" dirty="0"/>
              <a:t>| Increased Economic Activity    | 100,000                | Easier transport of goods and people |</a:t>
            </a:r>
          </a:p>
          <a:p>
            <a:pPr algn="ctr"/>
            <a:r>
              <a:rPr lang="en-US" dirty="0"/>
              <a:t>| **Total Annual Benefit**       | **400,000**            |                                      |</a:t>
            </a:r>
          </a:p>
          <a:p>
            <a:pPr algn="ctr"/>
            <a:r>
              <a:rPr lang="en-US" dirty="0"/>
              <a:t>users) |</a:t>
            </a:r>
          </a:p>
          <a:p>
            <a:pPr algn="ctr"/>
            <a:r>
              <a:rPr lang="en-US" dirty="0"/>
              <a:t>| Vehicle Operating Cost Savings | 40                             | Fewer private car trips (fuel and maintenance savings)               |</a:t>
            </a:r>
          </a:p>
          <a:p>
            <a:pPr algn="ctr"/>
            <a:r>
              <a:rPr lang="en-US" dirty="0"/>
              <a:t>| Reduced Congestion for Others  | 25                             | Road users benefit from reduced car traffic                          |</a:t>
            </a:r>
          </a:p>
          <a:p>
            <a:pPr algn="ctr"/>
            <a:r>
              <a:rPr lang="en-US" dirty="0"/>
              <a:t>| Accident Reduction             | 10                             | Fewer crashes and fatalities                                         |</a:t>
            </a:r>
          </a:p>
          <a:p>
            <a:pPr algn="ctr"/>
            <a:r>
              <a:rPr lang="en-US" dirty="0"/>
              <a:t>| Environmental Benefits         | 15                             | Lower CO₂ and NOₓ emissions                                          |</a:t>
            </a:r>
          </a:p>
          <a:p>
            <a:pPr algn="ctr"/>
            <a:r>
              <a:rPr lang="en-US" dirty="0"/>
              <a:t>| **Total Annual Benefit**       | **≈ 170 million**              |                                                                      |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FB986E-5084-E683-F6C6-3D7AE6EA7F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0A5F9D4D-9918-0A7C-50CC-06F80C98007B}"/>
              </a:ext>
            </a:extLst>
          </p:cNvPr>
          <p:cNvSpPr txBox="1"/>
          <p:nvPr/>
        </p:nvSpPr>
        <p:spPr>
          <a:xfrm>
            <a:off x="830516" y="1979044"/>
            <a:ext cx="10378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 Project Benefits</a:t>
            </a:r>
          </a:p>
        </p:txBody>
      </p:sp>
      <p:graphicFrame>
        <p:nvGraphicFramePr>
          <p:cNvPr id="5" name="جدول 4">
            <a:extLst>
              <a:ext uri="{FF2B5EF4-FFF2-40B4-BE49-F238E27FC236}">
                <a16:creationId xmlns:a16="http://schemas.microsoft.com/office/drawing/2014/main" id="{F4F291ED-26C1-345E-F3AA-19DC05CFE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685760"/>
              </p:ext>
            </p:extLst>
          </p:nvPr>
        </p:nvGraphicFramePr>
        <p:xfrm>
          <a:off x="762000" y="2633929"/>
          <a:ext cx="10515600" cy="246888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111843774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70218602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475217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Type of Benefit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Annual Value (USD)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Description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5842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Travel Time Savings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150000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Farmers reach markets faster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95128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Vehicle Operating Cost Savings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120000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Less wear on vehicles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64820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Accident Reduction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30000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Smoother and safer road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1704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Increased Economic Activity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100000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Easier transport of goods and people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0993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Total Annual Benefit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400000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041675"/>
                  </a:ext>
                </a:extLst>
              </a:tr>
            </a:tbl>
          </a:graphicData>
        </a:graphic>
      </p:graphicFrame>
      <p:sp>
        <p:nvSpPr>
          <p:cNvPr id="8" name="مربع نص 7">
            <a:extLst>
              <a:ext uri="{FF2B5EF4-FFF2-40B4-BE49-F238E27FC236}">
                <a16:creationId xmlns:a16="http://schemas.microsoft.com/office/drawing/2014/main" id="{30478EAB-803B-9CCE-9400-4F32033E349D}"/>
              </a:ext>
            </a:extLst>
          </p:cNvPr>
          <p:cNvSpPr txBox="1"/>
          <p:nvPr/>
        </p:nvSpPr>
        <p:spPr>
          <a:xfrm>
            <a:off x="617280" y="1000994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5</a:t>
            </a:r>
            <a:r>
              <a:rPr lang="en-US" sz="2800" dirty="0"/>
              <a:t>. Financing Urban Transport Mechanisms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33718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2A04D9-E125-C88B-C802-2D2F701F81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0EA8F3-2797-8B2C-6260-DB1E61653372}"/>
              </a:ext>
            </a:extLst>
          </p:cNvPr>
          <p:cNvSpPr/>
          <p:nvPr/>
        </p:nvSpPr>
        <p:spPr>
          <a:xfrm>
            <a:off x="504985" y="1417019"/>
            <a:ext cx="10812720" cy="47586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| **Indicator**                     | **Value**         | **Interpretation**                           |</a:t>
            </a:r>
          </a:p>
          <a:p>
            <a:pPr algn="ctr"/>
            <a:r>
              <a:rPr lang="en-US" dirty="0"/>
              <a:t>| --------------------------------- | ----------------- | -------------------------------------------- |</a:t>
            </a:r>
          </a:p>
          <a:p>
            <a:pPr algn="ctr"/>
            <a:r>
              <a:rPr lang="en-US" dirty="0"/>
              <a:t>| **Net Present Value (NPV)**       | + USD 540 million | Project’s discounted benefits exceed costs   |</a:t>
            </a:r>
          </a:p>
          <a:p>
            <a:pPr algn="ctr"/>
            <a:r>
              <a:rPr lang="en-US" dirty="0"/>
              <a:t>| **Benefit–Cost Ratio (BCR)**      | 1.54              | For every $1 invested, $1.54 in benefits     |</a:t>
            </a:r>
          </a:p>
          <a:p>
            <a:pPr algn="ctr"/>
            <a:r>
              <a:rPr lang="en-US" dirty="0"/>
              <a:t>| **Internal Rate of Return (IRR)** | 9.2%              | Economic return exceeds social discount rate |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B8DAF9-9A44-BF1B-ECFC-854B6E4ACD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47">
                <a:extLst>
                  <a:ext uri="{FF2B5EF4-FFF2-40B4-BE49-F238E27FC236}">
                    <a16:creationId xmlns:a16="http://schemas.microsoft.com/office/drawing/2014/main" id="{B0075CB7-04D7-E50A-BDD8-B9B8C48AD064}"/>
                  </a:ext>
                </a:extLst>
              </p:cNvPr>
              <p:cNvSpPr txBox="1"/>
              <p:nvPr/>
            </p:nvSpPr>
            <p:spPr>
              <a:xfrm>
                <a:off x="617280" y="1559036"/>
                <a:ext cx="10271114" cy="36107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latin typeface="Alexandria"/>
                  </a:rPr>
                  <a:t>3. Economic Evaluation</a:t>
                </a:r>
              </a:p>
              <a:p>
                <a:r>
                  <a:rPr lang="en-US" sz="2000" b="1" dirty="0">
                    <a:latin typeface="Alexandria"/>
                  </a:rPr>
                  <a:t>Project lifetime:</a:t>
                </a:r>
                <a:r>
                  <a:rPr lang="en-US" sz="2000" dirty="0">
                    <a:latin typeface="Alexandria"/>
                  </a:rPr>
                  <a:t> 10 years</a:t>
                </a:r>
                <a:br>
                  <a:rPr lang="en-US" sz="2000" dirty="0">
                    <a:latin typeface="Alexandria"/>
                  </a:rPr>
                </a:br>
                <a:r>
                  <a:rPr lang="en-US" sz="2000" b="1" dirty="0">
                    <a:latin typeface="Alexandria"/>
                  </a:rPr>
                  <a:t>Discount rate:</a:t>
                </a:r>
                <a:r>
                  <a:rPr lang="en-US" sz="2000" dirty="0">
                    <a:latin typeface="Alexandria"/>
                  </a:rPr>
                  <a:t> 5%</a:t>
                </a:r>
              </a:p>
              <a:p>
                <a:r>
                  <a:rPr lang="en-US" sz="2000" b="1" dirty="0">
                    <a:latin typeface="Alexandria"/>
                  </a:rPr>
                  <a:t>Step 1: Calculate Present Value (PV) of Benefits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Alexandria"/>
                        </a:rPr>
                        <m:t>𝑃</m:t>
                      </m:r>
                      <m:sSub>
                        <m:sSubPr>
                          <m:ctrlPr>
                            <a:rPr lang="ar-SY" sz="2000" i="1">
                              <a:latin typeface="Alexandria"/>
                            </a:rPr>
                          </m:ctrlPr>
                        </m:sSubPr>
                        <m:e>
                          <m:r>
                            <a:rPr lang="ar-SY" sz="2000" i="1">
                              <a:latin typeface="Alexandria"/>
                            </a:rPr>
                            <m:t>𝑉</m:t>
                          </m:r>
                        </m:e>
                        <m:sub>
                          <m:r>
                            <a:rPr lang="ar-SY" sz="2000" i="1">
                              <a:latin typeface="Alexandria"/>
                            </a:rPr>
                            <m:t>𝐵𝑒𝑛𝑒𝑓𝑖𝑡𝑠</m:t>
                          </m:r>
                        </m:sub>
                      </m:sSub>
                      <m:r>
                        <a:rPr lang="ar-SY" sz="2000">
                          <a:latin typeface="Alexandria"/>
                        </a:rPr>
                        <m:t>=</m:t>
                      </m:r>
                      <m:r>
                        <a:rPr lang="ar-SY" sz="2000">
                          <a:latin typeface="Alexandria"/>
                        </a:rPr>
                        <m:t>400</m:t>
                      </m:r>
                      <m:r>
                        <a:rPr lang="ar-SY" sz="2000">
                          <a:latin typeface="Alexandria"/>
                        </a:rPr>
                        <m:t>,</m:t>
                      </m:r>
                      <m:r>
                        <a:rPr lang="ar-SY" sz="2000">
                          <a:latin typeface="Alexandria"/>
                        </a:rPr>
                        <m:t>000</m:t>
                      </m:r>
                      <m:r>
                        <a:rPr lang="ar-SY" sz="2000">
                          <a:latin typeface="Alexandria"/>
                        </a:rPr>
                        <m:t>×</m:t>
                      </m:r>
                      <m:f>
                        <m:fPr>
                          <m:ctrlPr>
                            <a:rPr lang="ar-SY" sz="2000" i="1">
                              <a:latin typeface="Alexandria"/>
                            </a:rPr>
                          </m:ctrlPr>
                        </m:fPr>
                        <m:num>
                          <m:r>
                            <a:rPr lang="ar-SY" sz="2000">
                              <a:latin typeface="Alexandria"/>
                            </a:rPr>
                            <m:t>1</m:t>
                          </m:r>
                          <m:r>
                            <a:rPr lang="ar-SY" sz="2000">
                              <a:latin typeface="Alexandria"/>
                            </a:rPr>
                            <m:t>−</m:t>
                          </m:r>
                          <m:d>
                            <m:dPr>
                              <m:endChr m:val=""/>
                              <m:ctrlPr>
                                <a:rPr lang="ar-SY" sz="2000" i="1">
                                  <a:latin typeface="Alexandria"/>
                                </a:rPr>
                              </m:ctrlPr>
                            </m:dPr>
                            <m:e>
                              <m:r>
                                <a:rPr lang="ar-SY" sz="2000">
                                  <a:latin typeface="Alexandria"/>
                                </a:rPr>
                                <m:t>1</m:t>
                              </m:r>
                              <m:r>
                                <a:rPr lang="ar-SY" sz="2000">
                                  <a:latin typeface="Alexandria"/>
                                </a:rPr>
                                <m:t>+</m:t>
                              </m:r>
                              <m:r>
                                <a:rPr lang="ar-SY" sz="2000">
                                  <a:latin typeface="Alexandria"/>
                                </a:rPr>
                                <m:t>0</m:t>
                              </m:r>
                              <m:r>
                                <a:rPr lang="ar-SY" sz="2000">
                                  <a:latin typeface="Alexandria"/>
                                </a:rPr>
                                <m:t>.</m:t>
                              </m:r>
                              <m:r>
                                <a:rPr lang="ar-SY" sz="2000">
                                  <a:latin typeface="Alexandria"/>
                                </a:rPr>
                                <m:t>05</m:t>
                              </m:r>
                              <m:sSup>
                                <m:sSupPr>
                                  <m:ctrlPr>
                                    <a:rPr lang="ar-SY" sz="2000" i="1">
                                      <a:latin typeface="Alexandria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"/>
                                      <m:endChr m:val=""/>
                                      <m:ctrlPr>
                                        <a:rPr lang="ar-SY" sz="2000" i="1">
                                          <a:latin typeface="Alexandria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ar-SY" sz="2000">
                                          <a:latin typeface="Alexandria"/>
                                        </a:rPr>
                                        <m:t>)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ar-SY" sz="2000">
                                      <a:latin typeface="Alexandria"/>
                                    </a:rPr>
                                    <m:t>−</m:t>
                                  </m:r>
                                  <m:r>
                                    <a:rPr lang="ar-SY" sz="2000">
                                      <a:latin typeface="Alexandria"/>
                                    </a:rPr>
                                    <m:t>10</m:t>
                                  </m:r>
                                </m:sup>
                              </m:sSup>
                            </m:e>
                          </m:d>
                        </m:num>
                        <m:den>
                          <m:r>
                            <a:rPr lang="ar-SY" sz="2000">
                              <a:latin typeface="Alexandria"/>
                            </a:rPr>
                            <m:t>0</m:t>
                          </m:r>
                          <m:r>
                            <a:rPr lang="ar-SY" sz="2000">
                              <a:latin typeface="Alexandria"/>
                            </a:rPr>
                            <m:t>.</m:t>
                          </m:r>
                          <m:r>
                            <a:rPr lang="ar-SY" sz="2000">
                              <a:latin typeface="Alexandria"/>
                            </a:rPr>
                            <m:t>05</m:t>
                          </m:r>
                        </m:den>
                      </m:f>
                      <m:r>
                        <a:rPr lang="ar-SY" sz="2000">
                          <a:latin typeface="Alexandria"/>
                        </a:rPr>
                        <m:t>=</m:t>
                      </m:r>
                      <m:r>
                        <a:rPr lang="ar-SY" sz="2000">
                          <a:latin typeface="Alexandria"/>
                        </a:rPr>
                        <m:t>400</m:t>
                      </m:r>
                      <m:r>
                        <a:rPr lang="ar-SY" sz="2000">
                          <a:latin typeface="Alexandria"/>
                        </a:rPr>
                        <m:t>,</m:t>
                      </m:r>
                      <m:r>
                        <a:rPr lang="ar-SY" sz="2000">
                          <a:latin typeface="Alexandria"/>
                        </a:rPr>
                        <m:t>000</m:t>
                      </m:r>
                      <m:r>
                        <a:rPr lang="ar-SY" sz="2000">
                          <a:latin typeface="Alexandria"/>
                        </a:rPr>
                        <m:t>×</m:t>
                      </m:r>
                      <m:r>
                        <a:rPr lang="ar-SY" sz="2000">
                          <a:latin typeface="Alexandria"/>
                        </a:rPr>
                        <m:t>7</m:t>
                      </m:r>
                      <m:r>
                        <a:rPr lang="ar-SY" sz="2000">
                          <a:latin typeface="Alexandria"/>
                        </a:rPr>
                        <m:t>.</m:t>
                      </m:r>
                      <m:r>
                        <a:rPr lang="ar-SY" sz="2000">
                          <a:latin typeface="Alexandria"/>
                        </a:rPr>
                        <m:t>722</m:t>
                      </m:r>
                      <m:r>
                        <a:rPr lang="ar-SY" sz="2000">
                          <a:latin typeface="Alexandria"/>
                        </a:rPr>
                        <m:t>=</m:t>
                      </m:r>
                      <m:r>
                        <a:rPr lang="ar-SY" sz="2000">
                          <a:latin typeface="Alexandria"/>
                        </a:rPr>
                        <m:t>3</m:t>
                      </m:r>
                      <m:r>
                        <a:rPr lang="ar-SY" sz="2000">
                          <a:latin typeface="Alexandria"/>
                        </a:rPr>
                        <m:t>,</m:t>
                      </m:r>
                      <m:r>
                        <a:rPr lang="ar-SY" sz="2000">
                          <a:latin typeface="Alexandria"/>
                        </a:rPr>
                        <m:t>089</m:t>
                      </m:r>
                      <m:r>
                        <a:rPr lang="ar-SY" sz="2000">
                          <a:latin typeface="Alexandria"/>
                        </a:rPr>
                        <m:t>,</m:t>
                      </m:r>
                      <m:r>
                        <a:rPr lang="ar-SY" sz="2000">
                          <a:latin typeface="Alexandria"/>
                        </a:rPr>
                        <m:t>000</m:t>
                      </m:r>
                    </m:oMath>
                  </m:oMathPara>
                </a14:m>
                <a:endParaRPr lang="ar-SY" sz="2000" dirty="0">
                  <a:latin typeface="Alexandria"/>
                </a:endParaRPr>
              </a:p>
              <a:p>
                <a:r>
                  <a:rPr lang="en-US" sz="2000" b="1" dirty="0">
                    <a:latin typeface="Alexandria"/>
                  </a:rPr>
                  <a:t>Step 2: Calculate PV of Costs</a:t>
                </a:r>
              </a:p>
              <a:p>
                <a:r>
                  <a:rPr lang="en-US" sz="2000" dirty="0">
                    <a:latin typeface="Alexandria"/>
                  </a:rPr>
                  <a:t>Construction = 2,000,000 (in Year 1)</a:t>
                </a:r>
              </a:p>
              <a:p>
                <a:r>
                  <a:rPr lang="en-US" sz="2000" dirty="0">
                    <a:latin typeface="Alexandria"/>
                  </a:rPr>
                  <a:t>Maintenance = </a:t>
                </a:r>
                <a14:m>
                  <m:oMath xmlns:m="http://schemas.openxmlformats.org/officeDocument/2006/math">
                    <m:r>
                      <a:rPr lang="en-US" sz="2000">
                        <a:latin typeface="Alexandria"/>
                      </a:rPr>
                      <m:t>100</m:t>
                    </m:r>
                    <m:r>
                      <a:rPr lang="en-US" sz="2000">
                        <a:latin typeface="Alexandria"/>
                      </a:rPr>
                      <m:t>,</m:t>
                    </m:r>
                    <m:r>
                      <a:rPr lang="en-US" sz="2000">
                        <a:latin typeface="Alexandria"/>
                      </a:rPr>
                      <m:t>000</m:t>
                    </m:r>
                    <m:r>
                      <a:rPr lang="en-US" sz="2000">
                        <a:latin typeface="Alexandria"/>
                      </a:rPr>
                      <m:t>×</m:t>
                    </m:r>
                    <m:r>
                      <a:rPr lang="en-US" sz="2000">
                        <a:latin typeface="Alexandria"/>
                      </a:rPr>
                      <m:t>7</m:t>
                    </m:r>
                    <m:r>
                      <a:rPr lang="en-US" sz="2000">
                        <a:latin typeface="Alexandria"/>
                      </a:rPr>
                      <m:t>.</m:t>
                    </m:r>
                    <m:r>
                      <a:rPr lang="en-US" sz="2000">
                        <a:latin typeface="Alexandria"/>
                      </a:rPr>
                      <m:t>722</m:t>
                    </m:r>
                    <m:r>
                      <a:rPr lang="en-US" sz="2000">
                        <a:latin typeface="Alexandria"/>
                      </a:rPr>
                      <m:t>=</m:t>
                    </m:r>
                    <m:r>
                      <a:rPr lang="en-US" sz="2000">
                        <a:latin typeface="Alexandria"/>
                      </a:rPr>
                      <m:t>772</m:t>
                    </m:r>
                    <m:r>
                      <a:rPr lang="en-US" sz="2000">
                        <a:latin typeface="Alexandria"/>
                      </a:rPr>
                      <m:t>,</m:t>
                    </m:r>
                    <m:r>
                      <a:rPr lang="en-US" sz="2000">
                        <a:latin typeface="Alexandria"/>
                      </a:rPr>
                      <m:t>000</m:t>
                    </m:r>
                  </m:oMath>
                </a14:m>
                <a:endParaRPr lang="en-US" sz="2000" dirty="0">
                  <a:latin typeface="Alexandria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Alexandria"/>
                        </a:rPr>
                        <m:t>𝑃</m:t>
                      </m:r>
                      <m:sSub>
                        <m:sSubPr>
                          <m:ctrlPr>
                            <a:rPr lang="ar-SY" sz="2000" i="1">
                              <a:latin typeface="Alexandria"/>
                            </a:rPr>
                          </m:ctrlPr>
                        </m:sSubPr>
                        <m:e>
                          <m:r>
                            <a:rPr lang="ar-SY" sz="2000" i="1">
                              <a:latin typeface="Alexandria"/>
                            </a:rPr>
                            <m:t>𝑉</m:t>
                          </m:r>
                        </m:e>
                        <m:sub>
                          <m:r>
                            <a:rPr lang="ar-SY" sz="2000" i="1">
                              <a:latin typeface="Alexandria"/>
                            </a:rPr>
                            <m:t>𝐶𝑜𝑠𝑡𝑠</m:t>
                          </m:r>
                        </m:sub>
                      </m:sSub>
                      <m:r>
                        <a:rPr lang="ar-SY" sz="2000">
                          <a:latin typeface="Alexandria"/>
                        </a:rPr>
                        <m:t>=</m:t>
                      </m:r>
                      <m:r>
                        <a:rPr lang="ar-SY" sz="2000">
                          <a:latin typeface="Alexandria"/>
                        </a:rPr>
                        <m:t>2</m:t>
                      </m:r>
                      <m:r>
                        <a:rPr lang="ar-SY" sz="2000">
                          <a:latin typeface="Alexandria"/>
                        </a:rPr>
                        <m:t>,</m:t>
                      </m:r>
                      <m:r>
                        <a:rPr lang="ar-SY" sz="2000">
                          <a:latin typeface="Alexandria"/>
                        </a:rPr>
                        <m:t>000</m:t>
                      </m:r>
                      <m:r>
                        <a:rPr lang="ar-SY" sz="2000">
                          <a:latin typeface="Alexandria"/>
                        </a:rPr>
                        <m:t>,</m:t>
                      </m:r>
                      <m:r>
                        <a:rPr lang="ar-SY" sz="2000">
                          <a:latin typeface="Alexandria"/>
                        </a:rPr>
                        <m:t>000</m:t>
                      </m:r>
                      <m:r>
                        <a:rPr lang="ar-SY" sz="2000">
                          <a:latin typeface="Alexandria"/>
                        </a:rPr>
                        <m:t>+</m:t>
                      </m:r>
                      <m:r>
                        <a:rPr lang="ar-SY" sz="2000">
                          <a:latin typeface="Alexandria"/>
                        </a:rPr>
                        <m:t>772</m:t>
                      </m:r>
                      <m:r>
                        <a:rPr lang="ar-SY" sz="2000">
                          <a:latin typeface="Alexandria"/>
                        </a:rPr>
                        <m:t>,</m:t>
                      </m:r>
                      <m:r>
                        <a:rPr lang="ar-SY" sz="2000">
                          <a:latin typeface="Alexandria"/>
                        </a:rPr>
                        <m:t>000</m:t>
                      </m:r>
                      <m:r>
                        <a:rPr lang="ar-SY" sz="2000">
                          <a:latin typeface="Alexandria"/>
                        </a:rPr>
                        <m:t>=</m:t>
                      </m:r>
                      <m:r>
                        <a:rPr lang="ar-SY" sz="2000">
                          <a:latin typeface="Alexandria"/>
                        </a:rPr>
                        <m:t>2</m:t>
                      </m:r>
                      <m:r>
                        <a:rPr lang="ar-SY" sz="2000">
                          <a:latin typeface="Alexandria"/>
                        </a:rPr>
                        <m:t>,</m:t>
                      </m:r>
                      <m:r>
                        <a:rPr lang="ar-SY" sz="2000">
                          <a:latin typeface="Alexandria"/>
                        </a:rPr>
                        <m:t>772</m:t>
                      </m:r>
                      <m:r>
                        <a:rPr lang="ar-SY" sz="2000">
                          <a:latin typeface="Alexandria"/>
                        </a:rPr>
                        <m:t>,</m:t>
                      </m:r>
                      <m:r>
                        <a:rPr lang="ar-SY" sz="2000">
                          <a:latin typeface="Alexandria"/>
                        </a:rPr>
                        <m:t>000</m:t>
                      </m:r>
                    </m:oMath>
                  </m:oMathPara>
                </a14:m>
                <a:endParaRPr lang="ar-SY" sz="2000" dirty="0">
                  <a:latin typeface="Alexandria"/>
                </a:endParaRPr>
              </a:p>
              <a:p>
                <a:endParaRPr lang="en-US" sz="2000" dirty="0">
                  <a:latin typeface="Alexandria"/>
                </a:endParaRPr>
              </a:p>
            </p:txBody>
          </p:sp>
        </mc:Choice>
        <mc:Fallback>
          <p:sp>
            <p:nvSpPr>
              <p:cNvPr id="3" name="TextBox 47">
                <a:extLst>
                  <a:ext uri="{FF2B5EF4-FFF2-40B4-BE49-F238E27FC236}">
                    <a16:creationId xmlns:a16="http://schemas.microsoft.com/office/drawing/2014/main" id="{B0075CB7-04D7-E50A-BDD8-B9B8C48AD0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80" y="1559036"/>
                <a:ext cx="10271114" cy="3610797"/>
              </a:xfrm>
              <a:prstGeom prst="rect">
                <a:avLst/>
              </a:prstGeom>
              <a:blipFill>
                <a:blip r:embed="rId3"/>
                <a:stretch>
                  <a:fillRect l="-593" t="-1014"/>
                </a:stretch>
              </a:blipFill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مربع نص 7">
            <a:extLst>
              <a:ext uri="{FF2B5EF4-FFF2-40B4-BE49-F238E27FC236}">
                <a16:creationId xmlns:a16="http://schemas.microsoft.com/office/drawing/2014/main" id="{E4E00E7B-7B15-6643-E604-C366639D0B9D}"/>
              </a:ext>
            </a:extLst>
          </p:cNvPr>
          <p:cNvSpPr txBox="1"/>
          <p:nvPr/>
        </p:nvSpPr>
        <p:spPr>
          <a:xfrm>
            <a:off x="705444" y="786563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5. Financing Urban Transport Mechanisms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84536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76ABBB-3938-65F6-86AC-5666499D81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B870BB-285A-209B-61AF-293C9E1B49E8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AF35E2-D09A-2F6D-47D5-BA57F08781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3" name="جدول 2">
            <a:extLst>
              <a:ext uri="{FF2B5EF4-FFF2-40B4-BE49-F238E27FC236}">
                <a16:creationId xmlns:a16="http://schemas.microsoft.com/office/drawing/2014/main" id="{83F1BE39-2CE1-C7F7-2C02-2AF221EB70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187353"/>
              </p:ext>
            </p:extLst>
          </p:nvPr>
        </p:nvGraphicFramePr>
        <p:xfrm>
          <a:off x="838200" y="1893966"/>
          <a:ext cx="10515600" cy="2011680"/>
        </p:xfrm>
        <a:graphic>
          <a:graphicData uri="http://schemas.openxmlformats.org/drawingml/2006/table">
            <a:tbl>
              <a:tblPr/>
              <a:tblGrid>
                <a:gridCol w="2628900">
                  <a:extLst>
                    <a:ext uri="{9D8B030D-6E8A-4147-A177-3AD203B41FA5}">
                      <a16:colId xmlns:a16="http://schemas.microsoft.com/office/drawing/2014/main" val="13319834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40036393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96124263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06788312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Indicator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Calculation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Result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Interpretation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23678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Net Present Value (NPV)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PV(Benefits) – PV(Costs)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3089000-2772000</a:t>
                      </a:r>
                      <a:r>
                        <a:rPr lang="ar-SY" dirty="0">
                          <a:latin typeface="Alexandria"/>
                        </a:rPr>
                        <a:t> = </a:t>
                      </a:r>
                      <a:r>
                        <a:rPr lang="ar-SY" b="1" dirty="0">
                          <a:latin typeface="Alexandria"/>
                        </a:rPr>
                        <a:t>+</a:t>
                      </a:r>
                      <a:r>
                        <a:rPr lang="en-US" b="1" dirty="0">
                          <a:latin typeface="Alexandria"/>
                        </a:rPr>
                        <a:t>317000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Positive → project is worthwhile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98053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Benefit–Cost Ratio (BCR)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PV(Benefits) / PV(Costs)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3089000/2772000</a:t>
                      </a:r>
                      <a:r>
                        <a:rPr lang="ar-SY" dirty="0">
                          <a:latin typeface="Alexandria"/>
                        </a:rPr>
                        <a:t> = </a:t>
                      </a:r>
                      <a:r>
                        <a:rPr lang="en-US" b="1" dirty="0">
                          <a:latin typeface="Alexandria"/>
                        </a:rPr>
                        <a:t>1.11</a:t>
                      </a:r>
                      <a:endParaRPr lang="ar-SY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Each $1 spent gives $1.11 in benefits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05857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Conclusion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r-SY">
                          <a:latin typeface="Alexandria"/>
                        </a:rPr>
                        <a:t>—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Economically viable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Small but positive benefit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2530477"/>
                  </a:ext>
                </a:extLst>
              </a:tr>
            </a:tbl>
          </a:graphicData>
        </a:graphic>
      </p:graphicFrame>
      <p:sp>
        <p:nvSpPr>
          <p:cNvPr id="4" name="TextBox 47">
            <a:extLst>
              <a:ext uri="{FF2B5EF4-FFF2-40B4-BE49-F238E27FC236}">
                <a16:creationId xmlns:a16="http://schemas.microsoft.com/office/drawing/2014/main" id="{4291A44D-8067-7C06-6E89-23E3BA94DBD1}"/>
              </a:ext>
            </a:extLst>
          </p:cNvPr>
          <p:cNvSpPr txBox="1"/>
          <p:nvPr/>
        </p:nvSpPr>
        <p:spPr>
          <a:xfrm>
            <a:off x="689640" y="4165168"/>
            <a:ext cx="10668000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Key Takeaways</a:t>
            </a:r>
          </a:p>
          <a:p>
            <a:r>
              <a:rPr lang="en-US" sz="2000" dirty="0"/>
              <a:t>✅ Easy-to-measure costs and benefits</a:t>
            </a:r>
            <a:br>
              <a:rPr lang="en-US" sz="2000" dirty="0"/>
            </a:br>
            <a:r>
              <a:rPr lang="en-US" sz="2000" dirty="0"/>
              <a:t>✅ Positive NPV → good public investment</a:t>
            </a:r>
            <a:br>
              <a:rPr lang="en-US" sz="2000" dirty="0"/>
            </a:br>
            <a:r>
              <a:rPr lang="en-US" sz="2000" dirty="0"/>
              <a:t>✅ Simple CBA helps justify funding and prioritization of rural roads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B4011B41-303C-8DB6-7DE8-A1F435A0DDA7}"/>
              </a:ext>
            </a:extLst>
          </p:cNvPr>
          <p:cNvSpPr txBox="1"/>
          <p:nvPr/>
        </p:nvSpPr>
        <p:spPr>
          <a:xfrm>
            <a:off x="705444" y="786563"/>
            <a:ext cx="92567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 </a:t>
            </a:r>
            <a:r>
              <a:rPr lang="en-US" sz="2800" dirty="0"/>
              <a:t>5. Financing Urban Transport Mechanisms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8256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2228F-752E-1423-5B4D-22C7FAA4E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56CF6C-9481-3C6F-6B48-446AB94BDD7B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F64E65-CEF4-D97D-7277-BF12118733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C79D91DB-6449-622C-F460-4434A90C20C1}"/>
              </a:ext>
            </a:extLst>
          </p:cNvPr>
          <p:cNvSpPr txBox="1"/>
          <p:nvPr/>
        </p:nvSpPr>
        <p:spPr>
          <a:xfrm>
            <a:off x="762000" y="1630714"/>
            <a:ext cx="10045908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6.1 Concept</a:t>
            </a:r>
          </a:p>
          <a:p>
            <a:r>
              <a:rPr lang="en-US" sz="2000" dirty="0">
                <a:latin typeface="Alexandria"/>
              </a:rPr>
              <a:t>TOD promotes compact, mixed-use, pedestrian-friendly communities centered around high-quality transit.</a:t>
            </a:r>
          </a:p>
          <a:p>
            <a:r>
              <a:rPr lang="en-US" sz="2000" b="1" dirty="0">
                <a:latin typeface="Alexandria"/>
              </a:rPr>
              <a:t>6.2 Benefits</a:t>
            </a:r>
          </a:p>
          <a:p>
            <a:r>
              <a:rPr lang="en-US" sz="2000" dirty="0">
                <a:latin typeface="Alexandria"/>
              </a:rPr>
              <a:t>Reduces car dependence</a:t>
            </a:r>
          </a:p>
          <a:p>
            <a:r>
              <a:rPr lang="en-US" sz="2000" dirty="0">
                <a:latin typeface="Alexandria"/>
              </a:rPr>
              <a:t>Encourages sustainable urban growth</a:t>
            </a:r>
          </a:p>
          <a:p>
            <a:r>
              <a:rPr lang="en-US" sz="2000" dirty="0">
                <a:latin typeface="Alexandria"/>
              </a:rPr>
              <a:t>Enhances real estate value</a:t>
            </a:r>
          </a:p>
          <a:p>
            <a:r>
              <a:rPr lang="en-US" sz="2000" dirty="0">
                <a:latin typeface="Alexandria"/>
              </a:rPr>
              <a:t>Improves public health and livability</a:t>
            </a:r>
          </a:p>
          <a:p>
            <a:r>
              <a:rPr lang="en-US" sz="2000" b="1" dirty="0"/>
              <a:t>6.3 Design Principles (Calthorpe, 1993)</a:t>
            </a:r>
          </a:p>
          <a:p>
            <a:r>
              <a:rPr lang="en-US" sz="2000" dirty="0"/>
              <a:t>High density within 400–800 meters of stations</a:t>
            </a:r>
          </a:p>
          <a:p>
            <a:r>
              <a:rPr lang="en-US" sz="2000" dirty="0"/>
              <a:t>Mixed-use zoning</a:t>
            </a:r>
          </a:p>
          <a:p>
            <a:r>
              <a:rPr lang="en-US" sz="2000" dirty="0"/>
              <a:t>Pedestrian-friendly design</a:t>
            </a:r>
          </a:p>
          <a:p>
            <a:r>
              <a:rPr lang="en-US" sz="2000" dirty="0"/>
              <a:t>Integrated public spaces</a:t>
            </a:r>
          </a:p>
          <a:p>
            <a:endParaRPr lang="en-US" sz="2000" dirty="0">
              <a:latin typeface="Alexandria"/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CAFFB13A-36B2-67A5-6E47-B9CACE4A3BFA}"/>
              </a:ext>
            </a:extLst>
          </p:cNvPr>
          <p:cNvSpPr txBox="1"/>
          <p:nvPr/>
        </p:nvSpPr>
        <p:spPr>
          <a:xfrm>
            <a:off x="617280" y="802093"/>
            <a:ext cx="103234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6. Transit-Oriented Development (TOD) and Real Estate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58F9551F-750B-32E4-12CD-73CF667E07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9596" y="2568746"/>
            <a:ext cx="4111739" cy="246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55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48FBF1-1544-5FED-F6C9-11F834205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5272DB-C7FE-6E7A-6956-39E214F1AB58}"/>
              </a:ext>
            </a:extLst>
          </p:cNvPr>
          <p:cNvSpPr/>
          <p:nvPr/>
        </p:nvSpPr>
        <p:spPr>
          <a:xfrm>
            <a:off x="617280" y="1422060"/>
            <a:ext cx="10812720" cy="47677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lexandria"/>
              </a:rPr>
              <a:t>| Benefit              | Result                                                                 |</a:t>
            </a:r>
          </a:p>
          <a:p>
            <a:pPr algn="ctr"/>
            <a:r>
              <a:rPr lang="en-US" sz="2000" dirty="0">
                <a:latin typeface="Alexandria"/>
              </a:rPr>
              <a:t>| -------------------- | ---------------------------------------------------------------------- |</a:t>
            </a:r>
          </a:p>
          <a:p>
            <a:pPr algn="ctr"/>
            <a:r>
              <a:rPr lang="en-US" sz="2000" dirty="0">
                <a:latin typeface="Alexandria"/>
              </a:rPr>
              <a:t>| **Economic**         | Real estate profits financed most of the metro line construction costs |</a:t>
            </a:r>
          </a:p>
          <a:p>
            <a:pPr algn="ctr"/>
            <a:r>
              <a:rPr lang="en-US" sz="2000" dirty="0">
                <a:latin typeface="Alexandria"/>
              </a:rPr>
              <a:t>| **Social**           | Easy access to housing, work, and shopping within one area             |</a:t>
            </a:r>
          </a:p>
          <a:p>
            <a:pPr algn="ctr"/>
            <a:r>
              <a:rPr lang="en-US" sz="2000" dirty="0">
                <a:latin typeface="Alexandria"/>
              </a:rPr>
              <a:t>| **Environmental**    | Low car use (under 10% ownership), reduced emissions and congestion    |</a:t>
            </a:r>
          </a:p>
          <a:p>
            <a:pPr algn="ctr"/>
            <a:r>
              <a:rPr lang="en-US" sz="2000" dirty="0">
                <a:latin typeface="Alexandria"/>
              </a:rPr>
              <a:t>| **Urban Efficiency** | 48% of all daily trips made by MTR; compact, walkable urban form       |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966EB9E-A895-4738-754C-6C72C29F0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532428B7-5C18-EEF3-F5FA-9294F51DCFA8}"/>
              </a:ext>
            </a:extLst>
          </p:cNvPr>
          <p:cNvSpPr txBox="1"/>
          <p:nvPr/>
        </p:nvSpPr>
        <p:spPr>
          <a:xfrm>
            <a:off x="762000" y="1630714"/>
            <a:ext cx="100459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Case Study: Hong Kong – MTR Transit-Oriented Development (TOD)</a:t>
            </a:r>
          </a:p>
          <a:p>
            <a:r>
              <a:rPr lang="en-US" sz="2000" b="1" dirty="0">
                <a:latin typeface="Alexandria"/>
              </a:rPr>
              <a:t>Overview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6426513A-0850-64D4-6A58-9DF8514A1E65}"/>
              </a:ext>
            </a:extLst>
          </p:cNvPr>
          <p:cNvSpPr txBox="1"/>
          <p:nvPr/>
        </p:nvSpPr>
        <p:spPr>
          <a:xfrm>
            <a:off x="617280" y="802093"/>
            <a:ext cx="103234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6. Transit-Oriented Development (TOD) and Real Estate</a:t>
            </a:r>
          </a:p>
        </p:txBody>
      </p:sp>
      <p:graphicFrame>
        <p:nvGraphicFramePr>
          <p:cNvPr id="4" name="جدول 3">
            <a:extLst>
              <a:ext uri="{FF2B5EF4-FFF2-40B4-BE49-F238E27FC236}">
                <a16:creationId xmlns:a16="http://schemas.microsoft.com/office/drawing/2014/main" id="{B74A4A2F-5DAD-9F2E-B7FF-3F55062D6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1248418"/>
              </p:ext>
            </p:extLst>
          </p:nvPr>
        </p:nvGraphicFramePr>
        <p:xfrm>
          <a:off x="762000" y="2435347"/>
          <a:ext cx="10515600" cy="320040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86547255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8752505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Benefit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Result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07652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Economic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Real estate profits financed most of the metro line construction costs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4799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Alexandria"/>
                        </a:rPr>
                        <a:t>Social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Easy access to housing, work, and shopping within one area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93037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Alexandria"/>
                        </a:rPr>
                        <a:t>Environmental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Low car use (under 10% ownership), reduced emissions and congestion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8020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Alexandria"/>
                        </a:rPr>
                        <a:t>Urban Efficiency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48% of all daily trips made by MTR; compact, walkable urban form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80993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926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E9F497-886E-0E17-BB5F-574F3D9D8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73317F-A4FA-8B2A-F4D0-4763469A4E73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47B424-B75A-D6A9-FFFD-F0DCB3B54C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A6B3D5A8-FEDF-5EE3-9F43-C7140CECF2BE}"/>
              </a:ext>
            </a:extLst>
          </p:cNvPr>
          <p:cNvSpPr txBox="1"/>
          <p:nvPr/>
        </p:nvSpPr>
        <p:spPr>
          <a:xfrm>
            <a:off x="762000" y="1630714"/>
            <a:ext cx="10045908" cy="34778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Challenges</a:t>
            </a:r>
          </a:p>
          <a:p>
            <a:r>
              <a:rPr lang="en-US" sz="2000" dirty="0">
                <a:latin typeface="Alexandria"/>
              </a:rPr>
              <a:t>High property prices → affordability issues</a:t>
            </a:r>
          </a:p>
          <a:p>
            <a:r>
              <a:rPr lang="en-US" sz="2000" dirty="0">
                <a:latin typeface="Alexandria"/>
              </a:rPr>
              <a:t>Need for more mixed-income housing around TOD sites</a:t>
            </a:r>
          </a:p>
          <a:p>
            <a:br>
              <a:rPr lang="en-US" sz="2000" dirty="0">
                <a:latin typeface="Alexandria"/>
              </a:rPr>
            </a:br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Lessons Learned</a:t>
            </a:r>
          </a:p>
          <a:p>
            <a:r>
              <a:rPr lang="en-US" sz="2000" dirty="0">
                <a:latin typeface="Alexandria"/>
              </a:rPr>
              <a:t>Integrate land-use and transport planning early.</a:t>
            </a:r>
          </a:p>
          <a:p>
            <a:r>
              <a:rPr lang="en-US" sz="2000" dirty="0">
                <a:latin typeface="Alexandria"/>
              </a:rPr>
              <a:t>Use </a:t>
            </a:r>
            <a:r>
              <a:rPr lang="en-US" sz="2000" b="1" dirty="0">
                <a:latin typeface="Alexandria"/>
              </a:rPr>
              <a:t>value capture</a:t>
            </a:r>
            <a:r>
              <a:rPr lang="en-US" sz="2000" dirty="0">
                <a:latin typeface="Alexandria"/>
              </a:rPr>
              <a:t> (development rights, joint ventures) to finance infrastructure.</a:t>
            </a:r>
          </a:p>
          <a:p>
            <a:r>
              <a:rPr lang="en-US" sz="2000" dirty="0">
                <a:latin typeface="Alexandria"/>
              </a:rPr>
              <a:t>Prioritize </a:t>
            </a:r>
            <a:r>
              <a:rPr lang="en-US" sz="2000" b="1" dirty="0">
                <a:latin typeface="Alexandria"/>
              </a:rPr>
              <a:t>walkability</a:t>
            </a:r>
            <a:r>
              <a:rPr lang="en-US" sz="2000" dirty="0">
                <a:latin typeface="Alexandria"/>
              </a:rPr>
              <a:t> and </a:t>
            </a:r>
            <a:r>
              <a:rPr lang="en-US" sz="2000" b="1" dirty="0">
                <a:latin typeface="Alexandria"/>
              </a:rPr>
              <a:t>mixed-use density</a:t>
            </a:r>
            <a:r>
              <a:rPr lang="en-US" sz="2000" dirty="0">
                <a:latin typeface="Alexandria"/>
              </a:rPr>
              <a:t> near transit hubs.</a:t>
            </a:r>
          </a:p>
          <a:p>
            <a:r>
              <a:rPr lang="en-US" sz="2000" dirty="0">
                <a:latin typeface="Alexandria"/>
              </a:rPr>
              <a:t>Maintain </a:t>
            </a:r>
            <a:r>
              <a:rPr lang="en-US" sz="2000" b="1" dirty="0">
                <a:latin typeface="Alexandria"/>
              </a:rPr>
              <a:t>social balance</a:t>
            </a:r>
            <a:r>
              <a:rPr lang="en-US" sz="2000" dirty="0">
                <a:latin typeface="Alexandria"/>
              </a:rPr>
              <a:t> to avoid exclusive luxury zones.</a:t>
            </a:r>
          </a:p>
          <a:p>
            <a:endParaRPr lang="en-US" sz="2000" dirty="0">
              <a:latin typeface="Alexandria"/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4850A983-C66E-D908-F37F-D34246732E10}"/>
              </a:ext>
            </a:extLst>
          </p:cNvPr>
          <p:cNvSpPr txBox="1"/>
          <p:nvPr/>
        </p:nvSpPr>
        <p:spPr>
          <a:xfrm>
            <a:off x="617280" y="802093"/>
            <a:ext cx="103234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6. Transit-Oriented Development (TOD) and Real Estate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3C47958F-9FB4-C833-FAF8-82C1442A8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2469" y="2195933"/>
            <a:ext cx="2962275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96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B7AC21-AD46-4F4E-213F-551BD76D3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BC8FD2-0A0D-522A-32C8-38C4501545F0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E9C9F8-E3D2-3E11-8018-1674E03C8C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A58B7D76-531F-20EF-79B9-42171822A519}"/>
              </a:ext>
            </a:extLst>
          </p:cNvPr>
          <p:cNvSpPr txBox="1"/>
          <p:nvPr/>
        </p:nvSpPr>
        <p:spPr>
          <a:xfrm>
            <a:off x="762000" y="1690062"/>
            <a:ext cx="10510603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7.1 Intelligent Transport Systems (ITS)</a:t>
            </a:r>
          </a:p>
          <a:p>
            <a:r>
              <a:rPr lang="en-US" sz="2000" dirty="0">
                <a:latin typeface="Alexandria"/>
              </a:rPr>
              <a:t>Use of sensors, GPS, and real-time data for traffic optimization.</a:t>
            </a:r>
          </a:p>
          <a:p>
            <a:r>
              <a:rPr lang="en-US" sz="2000" b="1" dirty="0">
                <a:latin typeface="Alexandria"/>
              </a:rPr>
              <a:t>7.2 Mobility-as-a-Service (</a:t>
            </a:r>
            <a:r>
              <a:rPr lang="en-US" sz="2000" b="1" dirty="0" err="1">
                <a:latin typeface="Alexandria"/>
              </a:rPr>
              <a:t>MaaS</a:t>
            </a:r>
            <a:r>
              <a:rPr lang="en-US" sz="2000" b="1" dirty="0">
                <a:latin typeface="Alexandria"/>
              </a:rPr>
              <a:t>)</a:t>
            </a:r>
          </a:p>
          <a:p>
            <a:r>
              <a:rPr lang="en-US" sz="2000" dirty="0">
                <a:latin typeface="Alexandria"/>
              </a:rPr>
              <a:t>Integration of multiple transport modes (bus, metro, car-share, bike) through a unified digital platform.</a:t>
            </a:r>
          </a:p>
          <a:p>
            <a:r>
              <a:rPr lang="en-US" sz="2000" b="1" dirty="0">
                <a:latin typeface="Alexandria"/>
              </a:rPr>
              <a:t>7.3 Electric and Autonomous Vehicles (EV/AV)</a:t>
            </a:r>
          </a:p>
          <a:p>
            <a:r>
              <a:rPr lang="en-US" sz="2000" dirty="0">
                <a:latin typeface="Alexandria"/>
              </a:rPr>
              <a:t>Potential to reshape parking demand, urban form, and environmental performance.</a:t>
            </a:r>
          </a:p>
          <a:p>
            <a:endParaRPr lang="en-US" sz="2000" dirty="0">
              <a:latin typeface="Alexandria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2FD9662F-97A5-43D2-AFE9-1DF7FC154558}"/>
              </a:ext>
            </a:extLst>
          </p:cNvPr>
          <p:cNvSpPr txBox="1"/>
          <p:nvPr/>
        </p:nvSpPr>
        <p:spPr>
          <a:xfrm>
            <a:off x="544921" y="802093"/>
            <a:ext cx="103957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7. Smart Mobility, Technology, and the Future of Transport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230552C0-70C2-F25A-BEA9-DBE65BAE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225" y="3939593"/>
            <a:ext cx="3754388" cy="201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70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BCD0E-4B1A-A216-7B0F-080B3A209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8E750D-1E5B-2EF2-BD50-51AC6DFCB7C8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05F0F2-3438-7E8F-BEB6-0BBB2E29A7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E8588268-2A0F-E21E-82D9-88AD47A6FBCD}"/>
              </a:ext>
            </a:extLst>
          </p:cNvPr>
          <p:cNvSpPr txBox="1"/>
          <p:nvPr/>
        </p:nvSpPr>
        <p:spPr>
          <a:xfrm>
            <a:off x="757004" y="1504914"/>
            <a:ext cx="10510603" cy="16312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Example: Singapore’s Intelligent Transport System (ITS)</a:t>
            </a:r>
          </a:p>
          <a:p>
            <a:r>
              <a:rPr lang="en-US" sz="2000" b="1" dirty="0">
                <a:latin typeface="Alexandria"/>
              </a:rPr>
              <a:t>Overview</a:t>
            </a:r>
          </a:p>
          <a:p>
            <a:r>
              <a:rPr lang="en-US" sz="2000" dirty="0">
                <a:latin typeface="Alexandria"/>
              </a:rPr>
              <a:t>Singapore uses an advanced </a:t>
            </a:r>
            <a:r>
              <a:rPr lang="en-US" sz="2000" b="1" dirty="0">
                <a:latin typeface="Alexandria"/>
              </a:rPr>
              <a:t>ITS</a:t>
            </a:r>
            <a:r>
              <a:rPr lang="en-US" sz="2000" dirty="0">
                <a:latin typeface="Alexandria"/>
              </a:rPr>
              <a:t> combining </a:t>
            </a:r>
            <a:r>
              <a:rPr lang="en-US" sz="2000" b="1" dirty="0">
                <a:latin typeface="Alexandria"/>
              </a:rPr>
              <a:t>sensors, GPS, and real-time data</a:t>
            </a:r>
            <a:r>
              <a:rPr lang="en-US" sz="2000" dirty="0">
                <a:latin typeface="Alexandria"/>
              </a:rPr>
              <a:t> to manage traffic efficiently and reduce congestion.</a:t>
            </a:r>
          </a:p>
          <a:p>
            <a:endParaRPr lang="en-US" sz="2000" dirty="0">
              <a:latin typeface="Alexandria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5E968360-8FBB-9EC0-CD7F-3D4996E15C86}"/>
              </a:ext>
            </a:extLst>
          </p:cNvPr>
          <p:cNvSpPr txBox="1"/>
          <p:nvPr/>
        </p:nvSpPr>
        <p:spPr>
          <a:xfrm>
            <a:off x="544921" y="802093"/>
            <a:ext cx="103957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7. Smart Mobility, Technology, and the Future of Transport</a:t>
            </a:r>
          </a:p>
        </p:txBody>
      </p:sp>
      <p:graphicFrame>
        <p:nvGraphicFramePr>
          <p:cNvPr id="3" name="جدول 2">
            <a:extLst>
              <a:ext uri="{FF2B5EF4-FFF2-40B4-BE49-F238E27FC236}">
                <a16:creationId xmlns:a16="http://schemas.microsoft.com/office/drawing/2014/main" id="{2F3AC3B0-0C81-038D-9F48-ED1ACD4350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023024"/>
              </p:ext>
            </p:extLst>
          </p:nvPr>
        </p:nvGraphicFramePr>
        <p:xfrm>
          <a:off x="765840" y="2911047"/>
          <a:ext cx="10515600" cy="274320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49380176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0258077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Technology</a:t>
                      </a:r>
                      <a:endParaRPr lang="en-US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Function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11958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Sensors &amp; Cameras</a:t>
                      </a:r>
                      <a:endParaRPr lang="en-US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Monitor traffic flow and detect incidents.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83771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GPS Tracking</a:t>
                      </a:r>
                      <a:endParaRPr lang="en-US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Used in buses, taxis, and delivery fleets for route optimization and arrival prediction.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96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>
                          <a:latin typeface="Alexandria"/>
                        </a:rPr>
                        <a:t>Electronic Road Pricing (ERP)</a:t>
                      </a:r>
                      <a:endParaRPr lang="en-US" dirty="0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Automatic congestion charge using RFID gantries.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4963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Adaptive Traffic Signals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Adjust green light timing based on real-time traffic.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32343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>
                          <a:latin typeface="Alexandria"/>
                        </a:rPr>
                        <a:t>Traveler Information Systems</a:t>
                      </a:r>
                      <a:endParaRPr lang="en-US">
                        <a:latin typeface="Alexandri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Provide live updates via apps and roadside message boards.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8382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138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80ABE-BCE4-8089-62E5-6D60BBC49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375E2F-571A-1141-1C65-577C41D59F59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3D4AD5-B68D-AC22-497A-660D1B2144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1048EE38-467A-9FBC-265B-4968DA1C83E3}"/>
              </a:ext>
            </a:extLst>
          </p:cNvPr>
          <p:cNvSpPr txBox="1"/>
          <p:nvPr/>
        </p:nvSpPr>
        <p:spPr>
          <a:xfrm>
            <a:off x="762000" y="1690062"/>
            <a:ext cx="10510603" cy="34778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Example in Action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Sensors detect congestion on expressways.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ERP rates automatically increase to reduce traffic.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Signals adjust in real time; commuters receive alternative route alerts.</a:t>
            </a:r>
          </a:p>
          <a:p>
            <a:br>
              <a:rPr lang="en-US" sz="2000" dirty="0">
                <a:latin typeface="Alexandria"/>
              </a:rPr>
            </a:br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Results</a:t>
            </a:r>
          </a:p>
          <a:p>
            <a:r>
              <a:rPr lang="en-US" sz="2000" dirty="0">
                <a:latin typeface="Alexandria"/>
              </a:rPr>
              <a:t>✅ 20% reduction in travel time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✅ Lower emissions and fuel use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✅ Faster accident response</a:t>
            </a:r>
          </a:p>
          <a:p>
            <a:endParaRPr lang="en-US" sz="2000" dirty="0">
              <a:latin typeface="Alexandria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1BF36777-0CC3-FDC3-FB74-A8DC37CA8C4E}"/>
              </a:ext>
            </a:extLst>
          </p:cNvPr>
          <p:cNvSpPr txBox="1"/>
          <p:nvPr/>
        </p:nvSpPr>
        <p:spPr>
          <a:xfrm>
            <a:off x="544921" y="802093"/>
            <a:ext cx="103957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7. Smart Mobility, Technology, and the Future of Transport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290D6C39-0ADA-B5C0-5FFA-D0ACDC48F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133342"/>
            <a:ext cx="3724642" cy="247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88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00495-E34B-1096-678B-B1EE89AD98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76F635-FA7E-B744-58D9-A5F29EBB9C66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84FE9E-DCC7-2161-33BC-2C7BB44DD5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FE682DA2-3EB6-5315-7750-F0CFC56CCCF3}"/>
              </a:ext>
            </a:extLst>
          </p:cNvPr>
          <p:cNvSpPr txBox="1"/>
          <p:nvPr/>
        </p:nvSpPr>
        <p:spPr>
          <a:xfrm>
            <a:off x="768338" y="1540773"/>
            <a:ext cx="10510603" cy="31223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Environmental:</a:t>
            </a:r>
            <a:r>
              <a:rPr lang="en-US" sz="2000" dirty="0">
                <a:latin typeface="Alexandria"/>
              </a:rPr>
              <a:t> Transport is responsible for 25% of CO₂ emissions globally.</a:t>
            </a:r>
          </a:p>
          <a:p>
            <a:r>
              <a:rPr lang="en-US" sz="2000" b="1" dirty="0">
                <a:latin typeface="Alexandria"/>
              </a:rPr>
              <a:t>Social:</a:t>
            </a:r>
            <a:r>
              <a:rPr lang="en-US" sz="2000" dirty="0">
                <a:latin typeface="Alexandria"/>
              </a:rPr>
              <a:t> Mobility inequities reinforce spatial segregation.</a:t>
            </a:r>
          </a:p>
          <a:p>
            <a:r>
              <a:rPr lang="en-US" sz="2000" b="1" dirty="0">
                <a:latin typeface="Alexandria"/>
              </a:rPr>
              <a:t>Economic:</a:t>
            </a:r>
            <a:r>
              <a:rPr lang="en-US" sz="2000" dirty="0">
                <a:latin typeface="Alexandria"/>
              </a:rPr>
              <a:t> Lack of transport access limits labor participation and productivity.</a:t>
            </a:r>
          </a:p>
          <a:p>
            <a:r>
              <a:rPr lang="en-US" sz="2000" b="1" dirty="0">
                <a:latin typeface="Alexandria"/>
              </a:rPr>
              <a:t>Sustainable transport policies</a:t>
            </a:r>
            <a:r>
              <a:rPr lang="en-US" sz="2000" dirty="0">
                <a:latin typeface="Alexandria"/>
              </a:rPr>
              <a:t> focus on: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Compact urban form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Non-motorized mobility (walking, cycling)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Public transport enhancement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Inclusive access for low-income groups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1DCD7F70-AAA9-66D4-58C4-7D97AE122B9D}"/>
              </a:ext>
            </a:extLst>
          </p:cNvPr>
          <p:cNvSpPr txBox="1"/>
          <p:nvPr/>
        </p:nvSpPr>
        <p:spPr>
          <a:xfrm>
            <a:off x="617280" y="802093"/>
            <a:ext cx="103234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8. Environmental, Social, and Equity Dimensions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80BBF4AB-54A9-1C6E-0591-C38B0977E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2789" y="2644725"/>
            <a:ext cx="3481827" cy="330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02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19CBFD-8C86-6C37-A348-0AA101655F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35F608-78D9-5B40-73EB-14EBD98F7C3A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20FCFC-7B27-ACC8-49AF-BCF3819EB5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47">
            <a:extLst>
              <a:ext uri="{FF2B5EF4-FFF2-40B4-BE49-F238E27FC236}">
                <a16:creationId xmlns:a16="http://schemas.microsoft.com/office/drawing/2014/main" id="{1E47AE08-D31F-DA5A-C88B-E6A82524256C}"/>
              </a:ext>
            </a:extLst>
          </p:cNvPr>
          <p:cNvSpPr txBox="1"/>
          <p:nvPr/>
        </p:nvSpPr>
        <p:spPr>
          <a:xfrm>
            <a:off x="762000" y="1858875"/>
            <a:ext cx="10270761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Case 1: London Congestion Charge</a:t>
            </a:r>
          </a:p>
          <a:p>
            <a:r>
              <a:rPr lang="en-US" sz="2000" dirty="0"/>
              <a:t>Introduced in 2003; charge of £15/day for entering central London.</a:t>
            </a:r>
          </a:p>
          <a:p>
            <a:r>
              <a:rPr lang="en-US" sz="2000" dirty="0"/>
              <a:t>Results: 15% reduction in traffic, 20% rise in bus ridership.</a:t>
            </a:r>
          </a:p>
          <a:p>
            <a:r>
              <a:rPr lang="en-US" sz="2000" dirty="0"/>
              <a:t>Revenue reinvested in public transport improvements.</a:t>
            </a:r>
          </a:p>
          <a:p>
            <a:endParaRPr lang="en-US" sz="2000" dirty="0"/>
          </a:p>
          <a:p>
            <a:r>
              <a:rPr lang="en-US" sz="2000" b="1" dirty="0"/>
              <a:t>Case 2: Hong Kong MTR “Rail + Property” Model</a:t>
            </a:r>
          </a:p>
          <a:p>
            <a:r>
              <a:rPr lang="en-US" sz="2000" dirty="0"/>
              <a:t>MTR finances rail expansion by developing property above/around stations.</a:t>
            </a:r>
          </a:p>
          <a:p>
            <a:r>
              <a:rPr lang="en-US" sz="2000" dirty="0"/>
              <a:t>The model generates sustainable revenue and promotes transit-oriented growth.</a:t>
            </a:r>
          </a:p>
          <a:p>
            <a:r>
              <a:rPr lang="en-US" sz="2000" dirty="0"/>
              <a:t>Example: Tung Chung Line generated HK$ 20 billion from adjacent property leases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12BC1DC3-8F0B-E4FC-B04D-1C83B5F9A5DC}"/>
              </a:ext>
            </a:extLst>
          </p:cNvPr>
          <p:cNvSpPr txBox="1"/>
          <p:nvPr/>
        </p:nvSpPr>
        <p:spPr>
          <a:xfrm>
            <a:off x="762000" y="822086"/>
            <a:ext cx="80609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9. Global Case Studies</a:t>
            </a:r>
          </a:p>
        </p:txBody>
      </p:sp>
    </p:spTree>
    <p:extLst>
      <p:ext uri="{BB962C8B-B14F-4D97-AF65-F5344CB8AC3E}">
        <p14:creationId xmlns:p14="http://schemas.microsoft.com/office/powerpoint/2010/main" val="270103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A429-239B-61CE-2642-2C84A18F6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D2CF76-FF57-2CD9-43B4-7935DC10B0AE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lexandria"/>
              </a:rPr>
              <a:t>| Supply Factor      | Description                                    |</a:t>
            </a:r>
          </a:p>
          <a:p>
            <a:pPr algn="ctr"/>
            <a:r>
              <a:rPr lang="en-US" sz="2000" dirty="0">
                <a:latin typeface="Alexandria"/>
              </a:rPr>
              <a:t>| ------------------ | ---------------------------------------------- |</a:t>
            </a:r>
          </a:p>
          <a:p>
            <a:pPr algn="ctr"/>
            <a:r>
              <a:rPr lang="en-US" sz="2000" dirty="0">
                <a:latin typeface="Alexandria"/>
              </a:rPr>
              <a:t>| Construction costs | Rising materials/labor costs limit new supply  |</a:t>
            </a:r>
          </a:p>
          <a:p>
            <a:pPr algn="ctr"/>
            <a:r>
              <a:rPr lang="en-US" sz="2000" dirty="0">
                <a:latin typeface="Alexandria"/>
              </a:rPr>
              <a:t>| Land availability  | Scarcity in CBDs drives densification          |</a:t>
            </a:r>
          </a:p>
          <a:p>
            <a:pPr algn="ctr"/>
            <a:r>
              <a:rPr lang="en-US" sz="2000" dirty="0">
                <a:latin typeface="Alexandria"/>
              </a:rPr>
              <a:t>| Regulations        | Zoning and permits constrain speed             |</a:t>
            </a:r>
          </a:p>
          <a:p>
            <a:pPr algn="ctr"/>
            <a:r>
              <a:rPr lang="en-US" sz="2000" dirty="0">
                <a:latin typeface="Alexandria"/>
              </a:rPr>
              <a:t>| Technology         | Modular construction can shorten delivery time |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4A8D03-66FF-AB69-10F8-9471A62C25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47">
            <a:extLst>
              <a:ext uri="{FF2B5EF4-FFF2-40B4-BE49-F238E27FC236}">
                <a16:creationId xmlns:a16="http://schemas.microsoft.com/office/drawing/2014/main" id="{514925DC-D984-5804-BE2E-CF52392129DB}"/>
              </a:ext>
            </a:extLst>
          </p:cNvPr>
          <p:cNvSpPr txBox="1"/>
          <p:nvPr/>
        </p:nvSpPr>
        <p:spPr>
          <a:xfrm>
            <a:off x="762000" y="1639570"/>
            <a:ext cx="10405672" cy="3477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Case 3: Curitiba BRT, Brazil</a:t>
            </a:r>
          </a:p>
          <a:p>
            <a:r>
              <a:rPr lang="en-US" sz="2000" dirty="0"/>
              <a:t>Early adopter of integrated bus rapid transit with land-use planning.</a:t>
            </a:r>
          </a:p>
          <a:p>
            <a:r>
              <a:rPr lang="en-US" sz="2000" dirty="0"/>
              <a:t>High accessibility, low emissions, and equitable transport outcomes.</a:t>
            </a:r>
          </a:p>
          <a:p>
            <a:endParaRPr lang="en-US" sz="2000" dirty="0"/>
          </a:p>
          <a:p>
            <a:r>
              <a:rPr lang="en-US" sz="2000" b="1" dirty="0"/>
              <a:t>Case 4: Dubai Metro</a:t>
            </a:r>
          </a:p>
          <a:p>
            <a:r>
              <a:rPr lang="en-US" sz="2000" dirty="0"/>
              <a:t>Real estate values within 500m of stations increased 15–25%.</a:t>
            </a:r>
          </a:p>
          <a:p>
            <a:r>
              <a:rPr lang="en-US" sz="2000" dirty="0"/>
              <a:t>Developers capitalize on station proximity for mixed-use projects along Sheikh Zayed Road.</a:t>
            </a:r>
          </a:p>
          <a:p>
            <a:endParaRPr lang="en-US" sz="2000" dirty="0"/>
          </a:p>
          <a:p>
            <a:r>
              <a:rPr lang="en-US" sz="2000" b="1" dirty="0"/>
              <a:t>Case 5: Singapore</a:t>
            </a:r>
          </a:p>
          <a:p>
            <a:r>
              <a:rPr lang="en-US" sz="2000" dirty="0"/>
              <a:t>Integrates transport with land policy through the Urban Redevelopment Authority (URA).</a:t>
            </a:r>
          </a:p>
          <a:p>
            <a:r>
              <a:rPr lang="en-US" sz="2000" dirty="0"/>
              <a:t>Uses congestion pricing, high parking fees, and transit-oriented zoning.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A8E3A0FD-6C10-A8CC-9ED8-F07C2B931EAC}"/>
              </a:ext>
            </a:extLst>
          </p:cNvPr>
          <p:cNvSpPr txBox="1"/>
          <p:nvPr/>
        </p:nvSpPr>
        <p:spPr>
          <a:xfrm>
            <a:off x="617280" y="822086"/>
            <a:ext cx="80609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10. Global Case Studies</a:t>
            </a:r>
          </a:p>
        </p:txBody>
      </p:sp>
    </p:spTree>
    <p:extLst>
      <p:ext uri="{BB962C8B-B14F-4D97-AF65-F5344CB8AC3E}">
        <p14:creationId xmlns:p14="http://schemas.microsoft.com/office/powerpoint/2010/main" val="345568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03EE2-8B0D-E9F6-2678-4B130C12A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2C8D4F-3C7E-BBAA-D571-8E73E1F75625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lexandria"/>
              </a:rPr>
              <a:t>| Supply Factor      | Description                                    |</a:t>
            </a:r>
          </a:p>
          <a:p>
            <a:pPr algn="ctr"/>
            <a:r>
              <a:rPr lang="en-US" sz="2000" dirty="0">
                <a:latin typeface="Alexandria"/>
              </a:rPr>
              <a:t>| ------------------ | ---------------------------------------------- |</a:t>
            </a:r>
          </a:p>
          <a:p>
            <a:pPr algn="ctr"/>
            <a:r>
              <a:rPr lang="en-US" sz="2000" dirty="0">
                <a:latin typeface="Alexandria"/>
              </a:rPr>
              <a:t>| Construction costs | Rising materials/labor costs limit new supply  |</a:t>
            </a:r>
          </a:p>
          <a:p>
            <a:pPr algn="ctr"/>
            <a:r>
              <a:rPr lang="en-US" sz="2000" dirty="0">
                <a:latin typeface="Alexandria"/>
              </a:rPr>
              <a:t>| Land availability  | Scarcity in CBDs drives densification          |</a:t>
            </a:r>
          </a:p>
          <a:p>
            <a:pPr algn="ctr"/>
            <a:r>
              <a:rPr lang="en-US" sz="2000" dirty="0">
                <a:latin typeface="Alexandria"/>
              </a:rPr>
              <a:t>| Regulations        | Zoning and permits constrain speed             |</a:t>
            </a:r>
          </a:p>
          <a:p>
            <a:pPr algn="ctr"/>
            <a:r>
              <a:rPr lang="en-US" sz="2000" dirty="0">
                <a:latin typeface="Alexandria"/>
              </a:rPr>
              <a:t>| Technology         | Modular construction can shorten delivery time |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A8E4CA-D88E-241B-285D-C34FCE0371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0E3260D4-B9BF-F9E3-A9B4-A07279C2B294}"/>
              </a:ext>
            </a:extLst>
          </p:cNvPr>
          <p:cNvSpPr txBox="1"/>
          <p:nvPr/>
        </p:nvSpPr>
        <p:spPr>
          <a:xfrm>
            <a:off x="762000" y="822086"/>
            <a:ext cx="80609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10. Analytical Tools and Graphs</a:t>
            </a:r>
          </a:p>
        </p:txBody>
      </p:sp>
      <p:graphicFrame>
        <p:nvGraphicFramePr>
          <p:cNvPr id="5" name="جدول 4">
            <a:extLst>
              <a:ext uri="{FF2B5EF4-FFF2-40B4-BE49-F238E27FC236}">
                <a16:creationId xmlns:a16="http://schemas.microsoft.com/office/drawing/2014/main" id="{70410604-F7CD-A950-76F4-2B015CC4E4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969369"/>
              </p:ext>
            </p:extLst>
          </p:nvPr>
        </p:nvGraphicFramePr>
        <p:xfrm>
          <a:off x="815926" y="2180870"/>
          <a:ext cx="10537874" cy="2103120"/>
        </p:xfrm>
        <a:graphic>
          <a:graphicData uri="http://schemas.openxmlformats.org/drawingml/2006/table">
            <a:tbl>
              <a:tblPr/>
              <a:tblGrid>
                <a:gridCol w="3527474">
                  <a:extLst>
                    <a:ext uri="{9D8B030D-6E8A-4147-A177-3AD203B41FA5}">
                      <a16:colId xmlns:a16="http://schemas.microsoft.com/office/drawing/2014/main" val="217072952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721175207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88191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Tool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Application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Example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1844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Cost–Benefit Analysis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Evaluate project viability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Metro extension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53072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GIS Accessibility Mapping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Identify transport deserts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Real estate site selection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012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Pricing Model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Estimate impact of transport proximity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Housing price analysis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4324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Elasticity Models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Forecast mode shift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Public transport fare policies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48787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319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641132-9096-9718-DFA3-23BE35401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EF700F-5126-89EC-33EF-53E85189F6D5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40E3BC-D550-1C81-DF16-8B37B5522C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A471F5A-ECAB-DD64-A832-6DF080D1DE2A}"/>
              </a:ext>
            </a:extLst>
          </p:cNvPr>
          <p:cNvSpPr txBox="1"/>
          <p:nvPr/>
        </p:nvSpPr>
        <p:spPr>
          <a:xfrm>
            <a:off x="762000" y="802093"/>
            <a:ext cx="10812720" cy="558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/>
              <a:t>11. Policy Challenges and Directions</a:t>
            </a:r>
            <a:endParaRPr lang="en-US" sz="2800" dirty="0">
              <a:latin typeface="Alexandria"/>
            </a:endParaRPr>
          </a:p>
        </p:txBody>
      </p:sp>
      <p:graphicFrame>
        <p:nvGraphicFramePr>
          <p:cNvPr id="3" name="جدول 2">
            <a:extLst>
              <a:ext uri="{FF2B5EF4-FFF2-40B4-BE49-F238E27FC236}">
                <a16:creationId xmlns:a16="http://schemas.microsoft.com/office/drawing/2014/main" id="{9A748E49-83AB-285F-C24D-9C1923356B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851082"/>
              </p:ext>
            </p:extLst>
          </p:nvPr>
        </p:nvGraphicFramePr>
        <p:xfrm>
          <a:off x="762000" y="2057400"/>
          <a:ext cx="10515600" cy="274320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36625805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21074292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34413916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Challenge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Impact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Policy Option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7362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Urban congestion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Productivity loss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Congestion pricing, telework incentives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8363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Climate change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Emission targets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Electrification, modal shift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31892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Funding gaps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Infrastructure delays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PPPs, value capture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82138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Inequality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Reduced access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Affordable transit, inclusionary zoning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14303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Coordination failure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Inefficient planning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Integrated land–transport agencies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16473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481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2F9B6-34BA-B5B0-95CA-BE6B7F398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8D86BD-DA94-F2EB-3B25-94A2CEC51C92}"/>
              </a:ext>
            </a:extLst>
          </p:cNvPr>
          <p:cNvSpPr/>
          <p:nvPr/>
        </p:nvSpPr>
        <p:spPr>
          <a:xfrm>
            <a:off x="617280" y="1483773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Source:</a:t>
            </a:r>
            <a:r>
              <a:rPr lang="en-US"/>
              <a:t> United Nations, Department of Economic and Social Affairs, </a:t>
            </a:r>
            <a:r>
              <a:rPr lang="en-US" b="1"/>
              <a:t>World Urbanization Prospects: The 2018 Revision</a:t>
            </a:r>
            <a:r>
              <a:rPr lang="en-US"/>
              <a:t> </a:t>
            </a: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F51D58-63E5-B856-C4BD-396F101EF4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47">
            <a:extLst>
              <a:ext uri="{FF2B5EF4-FFF2-40B4-BE49-F238E27FC236}">
                <a16:creationId xmlns:a16="http://schemas.microsoft.com/office/drawing/2014/main" id="{AD766039-A8F5-E52B-60AA-C9D98B466391}"/>
              </a:ext>
            </a:extLst>
          </p:cNvPr>
          <p:cNvSpPr txBox="1"/>
          <p:nvPr/>
        </p:nvSpPr>
        <p:spPr>
          <a:xfrm>
            <a:off x="791983" y="1632103"/>
            <a:ext cx="10490306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Transport investments create </a:t>
            </a:r>
            <a:r>
              <a:rPr lang="en-US" sz="2000" b="1" dirty="0"/>
              <a:t>location advantages</a:t>
            </a:r>
            <a:r>
              <a:rPr lang="en-US" sz="2000" dirty="0"/>
              <a:t> and </a:t>
            </a:r>
            <a:r>
              <a:rPr lang="en-US" sz="2000" b="1" dirty="0"/>
              <a:t>market differentiation</a:t>
            </a:r>
            <a:r>
              <a:rPr lang="en-US" sz="2000" dirty="0"/>
              <a:t>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Developers must anticipate </a:t>
            </a:r>
            <a:r>
              <a:rPr lang="en-US" sz="2000" b="1" dirty="0"/>
              <a:t>infrastructure timing</a:t>
            </a:r>
            <a:r>
              <a:rPr lang="en-US" sz="2000" dirty="0"/>
              <a:t> and </a:t>
            </a:r>
            <a:r>
              <a:rPr lang="en-US" sz="2000" b="1" dirty="0"/>
              <a:t>policy changes</a:t>
            </a:r>
            <a:r>
              <a:rPr lang="en-US" sz="2000" dirty="0"/>
              <a:t>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Accessibility analysis supports </a:t>
            </a:r>
            <a:r>
              <a:rPr lang="en-US" sz="2000" b="1" dirty="0"/>
              <a:t>site selection</a:t>
            </a:r>
            <a:r>
              <a:rPr lang="en-US" sz="2000" dirty="0"/>
              <a:t>, </a:t>
            </a:r>
            <a:r>
              <a:rPr lang="en-US" sz="2000" b="1" dirty="0"/>
              <a:t>valuation</a:t>
            </a:r>
            <a:r>
              <a:rPr lang="en-US" sz="2000" dirty="0"/>
              <a:t>, and </a:t>
            </a:r>
            <a:r>
              <a:rPr lang="en-US" sz="2000" b="1" dirty="0"/>
              <a:t>market feasibility</a:t>
            </a:r>
            <a:r>
              <a:rPr lang="en-US" sz="2000" dirty="0"/>
              <a:t>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Collaborations between </a:t>
            </a:r>
            <a:r>
              <a:rPr lang="en-US" sz="2000" b="1" dirty="0"/>
              <a:t>real estate developers and transit agencies</a:t>
            </a:r>
            <a:r>
              <a:rPr lang="en-US" sz="2000" dirty="0"/>
              <a:t> can unlock mutual benefits through joint development.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D483B52E-30AA-5235-3752-606D93CEF30A}"/>
              </a:ext>
            </a:extLst>
          </p:cNvPr>
          <p:cNvSpPr txBox="1"/>
          <p:nvPr/>
        </p:nvSpPr>
        <p:spPr>
          <a:xfrm>
            <a:off x="791983" y="802093"/>
            <a:ext cx="107827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/>
              </a:rPr>
              <a:t>12. Implications for Real Estate Professionals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C6B0B7-E0A7-7CBF-A167-5571B137CA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3952" y="4203806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17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FF4A7178-C7F1-F787-0A75-A381250F6F45}"/>
              </a:ext>
            </a:extLst>
          </p:cNvPr>
          <p:cNvSpPr/>
          <p:nvPr/>
        </p:nvSpPr>
        <p:spPr>
          <a:xfrm>
            <a:off x="6068940" y="3861548"/>
            <a:ext cx="5070721" cy="29083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As urbanization continues to accelerate, policymakers and planners must recognize that every transportation decision is also an economic decision, shaping not only mobility but also social equity, competitiveness, and the long-term livability of our urban environments.</a:t>
            </a:r>
            <a:endParaRPr lang="id-ID" sz="24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4961" y="1007939"/>
            <a:ext cx="4955591" cy="43121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1229524" y="859748"/>
            <a:ext cx="41138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  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92018" y="29315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0614" y="2983976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3128" y="330168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47">
            <a:extLst>
              <a:ext uri="{FF2B5EF4-FFF2-40B4-BE49-F238E27FC236}">
                <a16:creationId xmlns:a16="http://schemas.microsoft.com/office/drawing/2014/main" id="{45010F6B-4622-F6A3-E8A4-951B7C551184}"/>
              </a:ext>
            </a:extLst>
          </p:cNvPr>
          <p:cNvSpPr txBox="1"/>
          <p:nvPr/>
        </p:nvSpPr>
        <p:spPr>
          <a:xfrm>
            <a:off x="1468603" y="1537931"/>
            <a:ext cx="443821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The economic concepts of marginal cost pricing, congestion management, accessibility, and value capture reveal how rational planning and sound policy can reduce inefficiencies and align private behavior with social welfare.</a:t>
            </a:r>
          </a:p>
          <a:p>
            <a:r>
              <a:rPr lang="en-US" sz="2000" dirty="0"/>
              <a:t>Smart transportation systems, digital mobility platforms, and the transition toward low-carbon modes of transport represent not only technological shifts but also economic transformations that redefine urban mobility patterns.</a:t>
            </a:r>
            <a:endParaRPr lang="en-US" sz="2000" dirty="0">
              <a:latin typeface="Alexandria"/>
            </a:endParaRPr>
          </a:p>
        </p:txBody>
      </p:sp>
    </p:spTree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cc6f09b39ca7bb66c461db6bfdf4f583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ba412c865aa50ebcb457dc13e7b89d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F157DC-D845-4F5B-B700-DFBA456B805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51307</TotalTime>
  <Words>4178</Words>
  <Application>Microsoft Office PowerPoint</Application>
  <PresentationFormat>شاشة عريضة</PresentationFormat>
  <Paragraphs>573</Paragraphs>
  <Slides>45</Slides>
  <Notes>6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45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Cambria Math</vt:lpstr>
      <vt:lpstr>Roboto Light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Rana Maya</cp:lastModifiedBy>
  <cp:revision>371</cp:revision>
  <dcterms:created xsi:type="dcterms:W3CDTF">2023-04-29T09:08:00Z</dcterms:created>
  <dcterms:modified xsi:type="dcterms:W3CDTF">2025-11-10T20:28:29Z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