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542" r:id="rId8"/>
    <p:sldId id="543" r:id="rId9"/>
    <p:sldId id="544" r:id="rId10"/>
    <p:sldId id="545" r:id="rId11"/>
    <p:sldId id="514" r:id="rId12"/>
    <p:sldId id="546" r:id="rId13"/>
    <p:sldId id="535" r:id="rId14"/>
    <p:sldId id="550" r:id="rId15"/>
    <p:sldId id="551" r:id="rId16"/>
    <p:sldId id="552" r:id="rId17"/>
    <p:sldId id="547" r:id="rId18"/>
    <p:sldId id="548" r:id="rId19"/>
    <p:sldId id="549" r:id="rId20"/>
    <p:sldId id="541" r:id="rId21"/>
    <p:sldId id="481" r:id="rId22"/>
    <p:sldId id="313" r:id="rId23"/>
    <p:sldId id="524" r:id="rId24"/>
    <p:sldId id="518" r:id="rId25"/>
    <p:sldId id="519" r:id="rId26"/>
    <p:sldId id="526" r:id="rId27"/>
    <p:sldId id="527" r:id="rId28"/>
    <p:sldId id="528" r:id="rId29"/>
    <p:sldId id="553" r:id="rId30"/>
    <p:sldId id="531" r:id="rId31"/>
    <p:sldId id="536" r:id="rId32"/>
    <p:sldId id="537" r:id="rId33"/>
    <p:sldId id="538" r:id="rId34"/>
    <p:sldId id="529" r:id="rId35"/>
    <p:sldId id="532" r:id="rId36"/>
    <p:sldId id="525" r:id="rId37"/>
    <p:sldId id="530" r:id="rId38"/>
    <p:sldId id="515" r:id="rId39"/>
    <p:sldId id="539" r:id="rId40"/>
    <p:sldId id="540" r:id="rId41"/>
    <p:sldId id="516" r:id="rId42"/>
    <p:sldId id="533" r:id="rId43"/>
    <p:sldId id="534" r:id="rId44"/>
    <p:sldId id="50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2"/>
            <p14:sldId id="543"/>
            <p14:sldId id="544"/>
            <p14:sldId id="545"/>
            <p14:sldId id="514"/>
            <p14:sldId id="546"/>
            <p14:sldId id="535"/>
            <p14:sldId id="550"/>
            <p14:sldId id="551"/>
            <p14:sldId id="552"/>
            <p14:sldId id="547"/>
            <p14:sldId id="548"/>
            <p14:sldId id="549"/>
            <p14:sldId id="541"/>
            <p14:sldId id="481"/>
            <p14:sldId id="313"/>
            <p14:sldId id="524"/>
            <p14:sldId id="518"/>
            <p14:sldId id="519"/>
            <p14:sldId id="526"/>
            <p14:sldId id="527"/>
            <p14:sldId id="528"/>
            <p14:sldId id="553"/>
            <p14:sldId id="531"/>
            <p14:sldId id="536"/>
            <p14:sldId id="537"/>
            <p14:sldId id="538"/>
            <p14:sldId id="529"/>
            <p14:sldId id="532"/>
            <p14:sldId id="525"/>
            <p14:sldId id="530"/>
            <p14:sldId id="515"/>
            <p14:sldId id="539"/>
            <p14:sldId id="540"/>
            <p14:sldId id="516"/>
            <p14:sldId id="533"/>
            <p14:sldId id="534"/>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9" d="100"/>
          <a:sy n="89" d="100"/>
        </p:scale>
        <p:origin x="437"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40722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36070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41035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35450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4717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5729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51547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34240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19639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68844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394588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2223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46047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04493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739059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9224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185078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46428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6153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2611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647903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63857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www.midocean .edu .km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www.midocean .edu .km</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www.midocean .edu .km</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www.midocean .edu .km</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www.midocean .edu .km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www.midocean .edu .km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 .edu .km</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jfi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6.xml"/><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900468" y="373144"/>
            <a:ext cx="6030694" cy="51563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en-US" sz="3600" b="1" dirty="0">
                <a:solidFill>
                  <a:srgbClr val="002060"/>
                </a:solidFill>
                <a:latin typeface="Alexandria ExtraBold" pitchFamily="2" charset="-78"/>
                <a:cs typeface="Alexandria ExtraBold" pitchFamily="2" charset="-78"/>
              </a:rPr>
              <a:t>Prepared by</a:t>
            </a:r>
          </a:p>
        </p:txBody>
      </p:sp>
      <p:sp>
        <p:nvSpPr>
          <p:cNvPr id="31" name="TextBox 30"/>
          <p:cNvSpPr txBox="1"/>
          <p:nvPr/>
        </p:nvSpPr>
        <p:spPr>
          <a:xfrm>
            <a:off x="677009" y="1829597"/>
            <a:ext cx="3485104" cy="1446550"/>
          </a:xfrm>
          <a:prstGeom prst="rect">
            <a:avLst/>
          </a:prstGeom>
          <a:noFill/>
        </p:spPr>
        <p:txBody>
          <a:bodyPr wrap="squar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مهارات بحثية 3</a:t>
            </a:r>
          </a:p>
          <a:p>
            <a:pPr algn="r" rtl="1"/>
            <a:r>
              <a:rPr lang="ar-EG" sz="4400" b="1" dirty="0">
                <a:solidFill>
                  <a:srgbClr val="00B0F0"/>
                </a:solidFill>
                <a:latin typeface="Times New Roman" panose="02020603050405020304" pitchFamily="18" charset="0"/>
                <a:cs typeface="Times New Roman" panose="02020603050405020304" pitchFamily="18" charset="0"/>
              </a:rPr>
              <a:t>محاضرة 8</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010637" y="480943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latin typeface="Times New Roman" panose="02020603050405020304" pitchFamily="18" charset="0"/>
                <a:cs typeface="Times New Roman" panose="02020603050405020304" pitchFamily="18" charset="0"/>
              </a:rPr>
              <a:t>د/ سنية سبع</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096000" y="595223"/>
            <a:ext cx="5494932" cy="46151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79832574-0039-1563-6EA6-473484083E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9572" y="373144"/>
            <a:ext cx="2954655" cy="1379622"/>
          </a:xfrm>
          <a:prstGeom prst="rect">
            <a:avLst/>
          </a:prstGeom>
        </p:spPr>
      </p:pic>
      <p:sp>
        <p:nvSpPr>
          <p:cNvPr id="5" name="TextBox 4">
            <a:extLst>
              <a:ext uri="{FF2B5EF4-FFF2-40B4-BE49-F238E27FC236}">
                <a16:creationId xmlns:a16="http://schemas.microsoft.com/office/drawing/2014/main" id="{B78AE299-18FE-3D29-7241-E4ED76CCEE21}"/>
              </a:ext>
            </a:extLst>
          </p:cNvPr>
          <p:cNvSpPr txBox="1"/>
          <p:nvPr/>
        </p:nvSpPr>
        <p:spPr>
          <a:xfrm>
            <a:off x="6204549" y="6188047"/>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2801732"/>
          </a:xfrm>
        </p:spPr>
      </p:pic>
      <p:sp>
        <p:nvSpPr>
          <p:cNvPr id="10" name="Rectangle: Rounded Corners 9"/>
          <p:cNvSpPr/>
          <p:nvPr/>
        </p:nvSpPr>
        <p:spPr>
          <a:xfrm>
            <a:off x="4377128" y="1768839"/>
            <a:ext cx="6955436" cy="3925942"/>
          </a:xfrm>
          <a:prstGeom prst="roundRect">
            <a:avLst>
              <a:gd name="adj" fmla="val 15970"/>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002060"/>
                </a:solidFill>
                <a:latin typeface="Times New Roman" panose="02020603050405020304" pitchFamily="18" charset="0"/>
                <a:cs typeface="Times New Roman" panose="02020603050405020304" pitchFamily="18" charset="0"/>
              </a:rPr>
              <a:t>مجتمع وعينة البحث </a:t>
            </a:r>
            <a:endParaRPr lang="ar-EG" sz="3200" b="1" u="sng" dirty="0">
              <a:solidFill>
                <a:schemeClr val="accent1">
                  <a:lumMod val="75000"/>
                </a:schemeClr>
              </a:solidFill>
            </a:endParaRPr>
          </a:p>
          <a:p>
            <a:pPr algn="r" rtl="1"/>
            <a:r>
              <a:rPr lang="ar-EG" sz="2800" b="1" dirty="0">
                <a:solidFill>
                  <a:schemeClr val="tx1"/>
                </a:solidFill>
              </a:rPr>
              <a:t>في هذه المحاضرة سنناقش بالتفصيل مفهوم مجتمع البحث، وكيفية اختيار عينة ممثلة منه. سنتطرق إلى خصائص مجتمع البحث وطرق اختيار العينة، بالإضافة إلى معايير تحديد حجم العينة المناسب وإجراءات اختيار الوحدات للعينة. هذه المعلومات ستكون أساسية لتصميم البحوث العلمية وضمان دقة النتائج.</a:t>
            </a:r>
          </a:p>
          <a:p>
            <a:pPr algn="r" rtl="1"/>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563708" y="6292631"/>
            <a:ext cx="3317117" cy="400110"/>
          </a:xfrm>
          <a:prstGeom prst="rect">
            <a:avLst/>
          </a:prstGeom>
          <a:noFill/>
        </p:spPr>
        <p:txBody>
          <a:bodyPr wrap="square" rtlCol="0">
            <a:spAutoFit/>
          </a:bodyPr>
          <a:lstStyle/>
          <a:p>
            <a:pPr algn="ctr"/>
            <a:r>
              <a:rPr lang="en-US" sz="2000" b="1" dirty="0">
                <a:solidFill>
                  <a:schemeClr val="bg1"/>
                </a:solidFill>
              </a:rPr>
              <a:t>www.midocean .</a:t>
            </a:r>
            <a:r>
              <a:rPr lang="en-US" sz="2000" b="1" dirty="0" err="1">
                <a:solidFill>
                  <a:schemeClr val="bg1"/>
                </a:solidFill>
              </a:rPr>
              <a:t>edu</a:t>
            </a:r>
            <a:r>
              <a:rPr lang="en-US" sz="2000" b="1" dirty="0">
                <a:solidFill>
                  <a:schemeClr val="bg1"/>
                </a:solidFill>
              </a:rPr>
              <a:t> .km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17539" y="1633346"/>
            <a:ext cx="9936480" cy="3244158"/>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r" rtl="1">
              <a:lnSpc>
                <a:spcPct val="150000"/>
              </a:lnSpc>
            </a:pPr>
            <a:r>
              <a:rPr lang="ar-EG" sz="2800" b="1" dirty="0"/>
              <a:t>مجتمع البحث هو مجموعة الوحدات أو الأفراد أو الظواهر التي تشكل موضوع الدراسة والبحث. وهو المجال الذي تسعى الدراسة إلى التوصل إلى استنتاجات عنه أو اختبار فرضياتها فيه. ويجب تحديد مجتمع البحث بدقة وتوضيح خصائصه المميزة، حتى يمكن اختيار عينة ممثلة له والتعميم على نتائج الدراسة.</a:t>
            </a:r>
          </a:p>
        </p:txBody>
      </p:sp>
      <p:sp>
        <p:nvSpPr>
          <p:cNvPr id="2" name="TextBox 1"/>
          <p:cNvSpPr txBox="1"/>
          <p:nvPr/>
        </p:nvSpPr>
        <p:spPr>
          <a:xfrm>
            <a:off x="8203223" y="6292631"/>
            <a:ext cx="36776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4536819"/>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just" rtl="1">
              <a:lnSpc>
                <a:spcPct val="150000"/>
              </a:lnSpc>
            </a:pPr>
            <a:r>
              <a:rPr lang="ar-EG" sz="2800" b="1" i="0" dirty="0">
                <a:solidFill>
                  <a:srgbClr val="000000"/>
                </a:solidFill>
                <a:effectLst/>
                <a:latin typeface="notonaskharabic"/>
              </a:rPr>
              <a:t>تشير كلمة مجتمع إلى جميع الحالات والأفراد والأشياء التي يستخدمها الباحث العلمي في دراستها ، إذا كان هدف الباحث العلمي على سبيل المثال هو تحديد جدوى المهام لرفع كفاءة طلاب المتوسط ​​أولاً. فصل دراسي في الرياضيات. في مدرسة معينة ، فإن طلاب الفصل الدراسي الأول في تلك المدرسة هم مجتمع الدراسة. أما إذا كان الهدف هو تحديد جدوى مهمة زيادة كفاءة طلاب الفصل الدراسي الأول المتوسط ​​في الكويت  ، فإن مجتمع الدراسة هو كل طلاب الفصل الدراسي المتوسط ​​الأول في الكويت.</a:t>
            </a:r>
            <a:endParaRPr lang="ar-EG" sz="2800" b="1" i="0" dirty="0">
              <a:solidFill>
                <a:srgbClr val="666666"/>
              </a:solidFill>
              <a:effectLst/>
              <a:latin typeface="notonaskharabic"/>
            </a:endParaRPr>
          </a:p>
        </p:txBody>
      </p:sp>
      <p:sp>
        <p:nvSpPr>
          <p:cNvPr id="2" name="TextBox 1"/>
          <p:cNvSpPr txBox="1"/>
          <p:nvPr/>
        </p:nvSpPr>
        <p:spPr>
          <a:xfrm>
            <a:off x="8607669" y="6292631"/>
            <a:ext cx="327315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60372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183150"/>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just" rtl="1">
              <a:lnSpc>
                <a:spcPct val="150000"/>
              </a:lnSpc>
            </a:pPr>
            <a:r>
              <a:rPr lang="ar-EG" sz="2800" b="1" i="0" dirty="0">
                <a:solidFill>
                  <a:srgbClr val="000000"/>
                </a:solidFill>
                <a:effectLst/>
                <a:latin typeface="notonaskharabic"/>
              </a:rPr>
              <a:t>مجتمع الدراسة هو أكبر مجموعة من الأشخاص ينوي الباحث تعميم نتائج دراسته عليهم. وتكون العينة دائمًا مجموعة فرعية من هذه المجموعة السكانية. على سبيل المثال ، إذا أراد الباحث دراسة العلاقة بين الذكاء العاطفي والرضا الوظيفي بين الممرضات ، وكان مكان دراستهم هو الولايات المتحدة ، على سبيل المثال ، فإن مجتمع دراستهم هم ممرضات في الولايات المتحدة ، ولكن إذا كانت دراستك على نطاق أصغر ، سيكون مجتمع الدراسة أكثر تحديدًا وأصغر ، على سبيل المثال ؛ ممرضات فلوريدا.</a:t>
            </a:r>
            <a:endParaRPr lang="ar-EG" sz="2800" b="1" i="0" dirty="0">
              <a:solidFill>
                <a:srgbClr val="666666"/>
              </a:solidFill>
              <a:effectLst/>
              <a:latin typeface="notonaskharabic"/>
            </a:endParaRPr>
          </a:p>
        </p:txBody>
      </p:sp>
      <p:sp>
        <p:nvSpPr>
          <p:cNvPr id="2" name="TextBox 1"/>
          <p:cNvSpPr txBox="1"/>
          <p:nvPr/>
        </p:nvSpPr>
        <p:spPr>
          <a:xfrm>
            <a:off x="8827477" y="6292631"/>
            <a:ext cx="305334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9822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047536"/>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يتم تعريف مجتمع الدراسة في البحث العلمي على أنه مجموعة كبيرة ومحددة من الأفراد أو العناصر التي لها خاصية مشتركة واحدة أو أكثر ، ويتم تحديد هذه السمة من خلال معايير أخذ العينات التي وضعها الباحث. يمثل مجتمع الدراسة المحور الرئيسي للبحث العلمي ، حيث يسعى الباحث للحصول على المعرفة أو المعلومات. وبالتالي ، يجب على الباحث تحديد مجتمع الدراسة في بداية البحث. تجدر الإشارة إلى أن مجتمع الدراسة لا يقتصر على الأفراد فقط .</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على سبيل المثال يمكن أن يتكون من أفراد أو حيوانات أو أعمال تجارية أو مباني أو سيارات أو أشياء أو حتى أحداث. علاوة على ذلك ، يحتاج الباحث إلى الحصول على معلومات دقيقة حول هذه الأمور من أجل استخلاص النتائج الصحيحة. نظرًا للحجم الكبير لمجتمع الدراسة.</a:t>
            </a:r>
            <a:endParaRPr lang="ar-EG" sz="2800" b="1" i="0" dirty="0">
              <a:solidFill>
                <a:srgbClr val="666666"/>
              </a:solidFill>
              <a:effectLst/>
              <a:latin typeface="notonaskharabic"/>
            </a:endParaRPr>
          </a:p>
        </p:txBody>
      </p:sp>
      <p:sp>
        <p:nvSpPr>
          <p:cNvPr id="2" name="TextBox 1"/>
          <p:cNvSpPr txBox="1"/>
          <p:nvPr/>
        </p:nvSpPr>
        <p:spPr>
          <a:xfrm>
            <a:off x="8402128" y="6292631"/>
            <a:ext cx="34786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3184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262979"/>
          </a:xfrm>
          <a:prstGeom prst="rect">
            <a:avLst/>
          </a:prstGeom>
          <a:noFill/>
        </p:spPr>
        <p:txBody>
          <a:bodyPr wrap="square">
            <a:spAutoFit/>
          </a:bodyPr>
          <a:lstStyle/>
          <a:p>
            <a:pPr algn="just" rtl="1"/>
            <a:r>
              <a:rPr lang="ar-EG" sz="2800" b="1" i="0" dirty="0">
                <a:solidFill>
                  <a:srgbClr val="FF0000"/>
                </a:solidFill>
                <a:effectLst/>
                <a:latin typeface="notonaskharabic"/>
              </a:rPr>
              <a:t>خصائص  مجتمع البحث </a:t>
            </a:r>
          </a:p>
          <a:p>
            <a:pPr algn="just" rtl="1"/>
            <a:r>
              <a:rPr lang="ar-EG" sz="2800" b="1" i="0" dirty="0">
                <a:solidFill>
                  <a:srgbClr val="000000"/>
                </a:solidFill>
                <a:effectLst/>
                <a:latin typeface="notonaskharabic"/>
              </a:rPr>
              <a:t>عادة ما يمثل مُجتمع البحث مجموعة كبيرة من الأفراد أو الأشياء التي هي المحور الرئيسي للبحث العلمي ، وبسبب الحجم الكبير للمجتمع ، غالبًا ما يكون الباحثون غير قادرين على اختبار جميع الأفراد في المجتمع لأنها باهظة الثمن. يأخذ الكثير من الوقت. هذا هو سبب اعتماد الباحثين على تقنيات أخذ العينات.</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وبالتالي ، يتم تعريف مُجتمع البحث على أنه مجموعة محددة جيدًا من الأفراد أو الأشياء المعروفة بخصائصها المتشابهة. عادةً ما يكون لجميع الأفراد أو الأشياء في المجموعة سمة أو خاصية مشتركة أو ملزمة.</a:t>
            </a:r>
            <a:endParaRPr lang="ar-EG" sz="2800" b="1" i="0" dirty="0">
              <a:solidFill>
                <a:srgbClr val="666666"/>
              </a:solidFill>
              <a:effectLst/>
              <a:latin typeface="notonaskharabic"/>
            </a:endParaRPr>
          </a:p>
          <a:p>
            <a:pPr algn="just" rtl="1"/>
            <a:r>
              <a:rPr lang="ar-EG" sz="2800" b="1" i="0" dirty="0">
                <a:solidFill>
                  <a:srgbClr val="FF0000"/>
                </a:solidFill>
                <a:effectLst/>
                <a:latin typeface="notonaskharabic"/>
              </a:rPr>
              <a:t>يتسم مجتمع البحث بعدد من الخصائص وهي:</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مجتمع البحث كبير.</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مجتمع البحث لديه سمة أو خاصية مشتركة</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صعوبة تطبيق البحث على المجتمع بأسره لأنه يتطلب وقتًا وجهدًا.</a:t>
            </a:r>
            <a:endParaRPr lang="ar-EG" sz="2800" b="1" i="0" dirty="0">
              <a:solidFill>
                <a:srgbClr val="333333"/>
              </a:solidFill>
              <a:effectLst/>
              <a:latin typeface="notonaskharabic"/>
            </a:endParaRPr>
          </a:p>
        </p:txBody>
      </p:sp>
      <p:sp>
        <p:nvSpPr>
          <p:cNvPr id="2" name="TextBox 1"/>
          <p:cNvSpPr txBox="1"/>
          <p:nvPr/>
        </p:nvSpPr>
        <p:spPr>
          <a:xfrm>
            <a:off x="8376249" y="6292631"/>
            <a:ext cx="350457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023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462760"/>
          </a:xfrm>
          <a:prstGeom prst="rect">
            <a:avLst/>
          </a:prstGeom>
          <a:noFill/>
        </p:spPr>
        <p:txBody>
          <a:bodyPr wrap="square">
            <a:spAutoFit/>
          </a:bodyPr>
          <a:lstStyle/>
          <a:p>
            <a:pPr algn="ctr" rtl="1"/>
            <a:r>
              <a:rPr lang="ar-EG" sz="3200" b="1" dirty="0">
                <a:solidFill>
                  <a:srgbClr val="C00000"/>
                </a:solidFill>
              </a:rPr>
              <a:t>مواصفات مجتمع البحث</a:t>
            </a:r>
          </a:p>
          <a:p>
            <a:pPr algn="r" rtl="1"/>
            <a:r>
              <a:rPr lang="ar-EG" sz="2800" b="1" dirty="0"/>
              <a:t>يجب أن يتوافر في مجتمع البحث عدد من المواصفات الأساسية، منها:</a:t>
            </a:r>
          </a:p>
          <a:p>
            <a:pPr algn="r" rtl="1"/>
            <a:r>
              <a:rPr lang="ar-EG" sz="2800" b="1" dirty="0">
                <a:solidFill>
                  <a:schemeClr val="accent2">
                    <a:lumMod val="75000"/>
                  </a:schemeClr>
                </a:solidFill>
              </a:rPr>
              <a:t>التحديد الدقيق</a:t>
            </a:r>
          </a:p>
          <a:p>
            <a:pPr algn="r" rtl="1"/>
            <a:r>
              <a:rPr lang="ar-EG" sz="2800" b="1" dirty="0"/>
              <a:t>مجتمع البحث يجب أن يكون محدداً بوضوح، بحيث يمكن تعريفه وتحديد حدوده بدقة.</a:t>
            </a:r>
          </a:p>
          <a:p>
            <a:pPr algn="r" rtl="1"/>
            <a:r>
              <a:rPr lang="ar-EG" sz="2800" b="1" dirty="0">
                <a:solidFill>
                  <a:schemeClr val="accent2">
                    <a:lumMod val="75000"/>
                  </a:schemeClr>
                </a:solidFill>
              </a:rPr>
              <a:t>الاكتمال</a:t>
            </a:r>
          </a:p>
          <a:p>
            <a:pPr algn="r" rtl="1"/>
            <a:r>
              <a:rPr lang="ar-EG" sz="2800" b="1" dirty="0"/>
              <a:t>يجب أن يشمل مجتمع البحث جميع الوحدات أو الأفراد أو الظواهر المعنية بالدراسة.</a:t>
            </a:r>
          </a:p>
          <a:p>
            <a:pPr algn="r" rtl="1"/>
            <a:r>
              <a:rPr lang="ar-EG" sz="2800" b="1" dirty="0">
                <a:solidFill>
                  <a:schemeClr val="accent2">
                    <a:lumMod val="75000"/>
                  </a:schemeClr>
                </a:solidFill>
              </a:rPr>
              <a:t>الوضوح</a:t>
            </a:r>
          </a:p>
          <a:p>
            <a:pPr algn="r" rtl="1"/>
            <a:r>
              <a:rPr lang="ar-EG" sz="2800" b="1" dirty="0"/>
              <a:t>خصائص مجتمع البحث يجب أن تكون واضحة ومحددة بشكل جيد.</a:t>
            </a:r>
          </a:p>
          <a:p>
            <a:pPr algn="r" rtl="1"/>
            <a:r>
              <a:rPr lang="ar-EG" sz="2800" b="1" dirty="0">
                <a:solidFill>
                  <a:schemeClr val="accent2">
                    <a:lumMod val="75000"/>
                  </a:schemeClr>
                </a:solidFill>
              </a:rPr>
              <a:t>القابلية للملاحظة</a:t>
            </a:r>
          </a:p>
          <a:p>
            <a:pPr algn="r" rtl="1"/>
            <a:r>
              <a:rPr lang="ar-EG" sz="2800" b="1" dirty="0"/>
              <a:t>مجتمع البحث يجب أن يكون قابلاً للمشاهدة والملاحظة من قبل الباحث.</a:t>
            </a:r>
          </a:p>
        </p:txBody>
      </p:sp>
      <p:sp>
        <p:nvSpPr>
          <p:cNvPr id="2" name="TextBox 1"/>
          <p:cNvSpPr txBox="1"/>
          <p:nvPr/>
        </p:nvSpPr>
        <p:spPr>
          <a:xfrm>
            <a:off x="8246853" y="6292631"/>
            <a:ext cx="363397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63779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4401205"/>
          </a:xfrm>
          <a:prstGeom prst="rect">
            <a:avLst/>
          </a:prstGeom>
          <a:noFill/>
        </p:spPr>
        <p:txBody>
          <a:bodyPr wrap="square">
            <a:spAutoFit/>
          </a:bodyPr>
          <a:lstStyle/>
          <a:p>
            <a:pPr algn="just" rtl="1"/>
            <a:r>
              <a:rPr lang="ar-EG" sz="2800" b="1" i="0" dirty="0">
                <a:solidFill>
                  <a:srgbClr val="FF0000"/>
                </a:solidFill>
                <a:effectLst/>
                <a:latin typeface="notonaskharabic"/>
              </a:rPr>
              <a:t>مثال لأنواع مجتمع البحث:</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chemeClr val="accent1">
                    <a:lumMod val="50000"/>
                  </a:schemeClr>
                </a:solidFill>
                <a:effectLst/>
                <a:latin typeface="notonaskharabic"/>
              </a:rPr>
              <a:t>السكان المستهدفين</a:t>
            </a:r>
          </a:p>
          <a:p>
            <a:pPr algn="just" rtl="1"/>
            <a:r>
              <a:rPr lang="ar-EG" sz="2800" b="1" i="0" dirty="0">
                <a:solidFill>
                  <a:srgbClr val="000000"/>
                </a:solidFill>
                <a:effectLst/>
                <a:latin typeface="notonaskharabic"/>
              </a:rPr>
              <a:t>تشير المجموعة المستهدفة إلى مجموعة من الأشخاص أو الأشياء التي يهتم بها الباحثون في تعميم الاستنتاجات. عادة ما يكون للسكان المستهدفين خصائص مختلفة ويعرف هذا النوع أيضًا باسم السكان النظريين.</a:t>
            </a:r>
            <a:endParaRPr lang="ar-EG" sz="2800" b="1" i="0" dirty="0">
              <a:solidFill>
                <a:srgbClr val="666666"/>
              </a:solidFill>
              <a:effectLst/>
              <a:latin typeface="notonaskharabic"/>
            </a:endParaRPr>
          </a:p>
          <a:p>
            <a:pPr algn="just" rtl="1">
              <a:buFont typeface="Arial" panose="020B0604020202020204" pitchFamily="34" charset="0"/>
              <a:buChar char="•"/>
            </a:pPr>
            <a:r>
              <a:rPr lang="ar-EG" sz="2800" b="1" i="0" dirty="0">
                <a:solidFill>
                  <a:schemeClr val="accent1">
                    <a:lumMod val="50000"/>
                  </a:schemeClr>
                </a:solidFill>
                <a:effectLst/>
                <a:latin typeface="notonaskharabic"/>
              </a:rPr>
              <a:t>السكان الذين يمكن الوصول إليهم</a:t>
            </a:r>
          </a:p>
          <a:p>
            <a:pPr algn="just" rtl="1"/>
            <a:r>
              <a:rPr lang="ar-EG" sz="2800" b="1" i="0" dirty="0">
                <a:solidFill>
                  <a:srgbClr val="000000"/>
                </a:solidFill>
                <a:effectLst/>
                <a:latin typeface="notonaskharabic"/>
              </a:rPr>
              <a:t>السكان الذين يمكن الوصول إليهم هم مُجتمع البحث الذي يمكن للباحثين تطبيق نتائجهم عليه هذه المجموعة السكانية هي مجموعة فرعية من السكان المستهدفين التي يمكن الوصول إليها من خلال أخذ العينات وقد تكون محدودة أو مقيدة بمنطقة أو ولاية أو مدينة أو مقاطعة أو منظمة.</a:t>
            </a:r>
            <a:endParaRPr lang="ar-EG" sz="2800" b="1" i="0" dirty="0">
              <a:solidFill>
                <a:srgbClr val="666666"/>
              </a:solidFill>
              <a:effectLst/>
              <a:latin typeface="notonaskharabic"/>
            </a:endParaRPr>
          </a:p>
        </p:txBody>
      </p:sp>
      <p:sp>
        <p:nvSpPr>
          <p:cNvPr id="2" name="TextBox 1"/>
          <p:cNvSpPr txBox="1"/>
          <p:nvPr/>
        </p:nvSpPr>
        <p:spPr>
          <a:xfrm>
            <a:off x="8842075" y="6292631"/>
            <a:ext cx="30387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3952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121321"/>
          </a:xfrm>
          <a:prstGeom prst="rect">
            <a:avLst/>
          </a:prstGeom>
          <a:noFill/>
        </p:spPr>
        <p:txBody>
          <a:bodyPr wrap="square">
            <a:spAutoFit/>
          </a:bodyPr>
          <a:lstStyle/>
          <a:p>
            <a:pPr marR="0" lvl="0" algn="r" rtl="1">
              <a:lnSpc>
                <a:spcPct val="150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العينات وطرق اختيارها</a:t>
            </a:r>
            <a:endParaRPr lang="en-US" sz="3200" b="1" dirty="0">
              <a:effectLst/>
              <a:latin typeface="Calibri" panose="020F0502020204030204" pitchFamily="34" charset="0"/>
              <a:ea typeface="Times New Roman" panose="02020603050405020304" pitchFamily="18" charset="0"/>
              <a:cs typeface="+mj-cs"/>
            </a:endParaRPr>
          </a:p>
          <a:p>
            <a:pPr marL="0" marR="0" algn="r" rtl="1">
              <a:lnSpc>
                <a:spcPct val="150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mj-cs"/>
              </a:rPr>
              <a:t>       يعتمد الباحث في بحثه على اختيار عيّنة محدّدة من المجتمع الذي يخضع له بحثه، ويقوم باختيار هذه العيّنة تبعاً لأساليب معيّنة، ويعتمد اختيار العيّنة على تحديد هدف البحث، وتحديد مجتمع البحث، وتحديد عيّنة ممثلة، ثم اختيار عيّنة مناسبة، ويتوفر نوعان رئيسيان من العيّنات التي يمكن للباحث استخدامها في بحثه، كما ينشق تحت كل نوع منها مجموعة من العيّنات التي تختلف عن بعضها البعض في طرق اختيارها.</a:t>
            </a:r>
            <a:endParaRPr lang="en-US" sz="2800" b="1" dirty="0">
              <a:effectLst/>
              <a:latin typeface="Calibri" panose="020F0502020204030204" pitchFamily="34" charset="0"/>
              <a:ea typeface="Times New Roman" panose="02020603050405020304" pitchFamily="18" charset="0"/>
              <a:cs typeface="+mj-cs"/>
            </a:endParaRPr>
          </a:p>
        </p:txBody>
      </p:sp>
      <p:sp>
        <p:nvSpPr>
          <p:cNvPr id="2" name="TextBox 1"/>
          <p:cNvSpPr txBox="1"/>
          <p:nvPr/>
        </p:nvSpPr>
        <p:spPr>
          <a:xfrm>
            <a:off x="8798943" y="6292631"/>
            <a:ext cx="308188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5868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832092"/>
          </a:xfrm>
          <a:prstGeom prst="rect">
            <a:avLst/>
          </a:prstGeom>
          <a:noFill/>
        </p:spPr>
        <p:txBody>
          <a:bodyPr wrap="square">
            <a:spAutoFit/>
          </a:bodyPr>
          <a:lstStyle/>
          <a:p>
            <a:pPr algn="just" rtl="1"/>
            <a:r>
              <a:rPr lang="ar-EG" sz="2800" b="1" i="0" dirty="0">
                <a:solidFill>
                  <a:srgbClr val="FF0000"/>
                </a:solidFill>
                <a:effectLst/>
                <a:latin typeface="notonaskharabic"/>
                <a:cs typeface="+mj-cs"/>
              </a:rPr>
              <a:t>عينة البحث : </a:t>
            </a:r>
          </a:p>
          <a:p>
            <a:pPr algn="just" rtl="1"/>
            <a:r>
              <a:rPr lang="ar-EG" sz="2800" b="1" i="0" dirty="0">
                <a:solidFill>
                  <a:srgbClr val="000000"/>
                </a:solidFill>
                <a:effectLst/>
                <a:latin typeface="notonaskharabic"/>
                <a:cs typeface="+mj-cs"/>
              </a:rPr>
              <a:t>تمثل عينة البحث جزءًا من مجتمع البحث العلمي. تم اختياره بغرض دراسته والتوصل إلى بعض الاستنتاجات عن المجتمع. يلجأ الباحث العلمي إلى عينة من البحث العلمي عندما يصعب الوصول إلى جميع أفراد المجتمع ، أو في دراسة المجتمع من الممكن إهدار الجهد وكذلك المال.</a:t>
            </a:r>
            <a:endParaRPr lang="ar-EG" sz="2800" b="1" i="0" dirty="0">
              <a:solidFill>
                <a:srgbClr val="666666"/>
              </a:solidFill>
              <a:effectLst/>
              <a:latin typeface="notonaskharabic"/>
              <a:cs typeface="+mj-cs"/>
            </a:endParaRPr>
          </a:p>
          <a:p>
            <a:pPr algn="just" rtl="1"/>
            <a:r>
              <a:rPr lang="ar-EG" sz="2800" b="1" i="0" dirty="0">
                <a:solidFill>
                  <a:srgbClr val="000000"/>
                </a:solidFill>
                <a:effectLst/>
                <a:latin typeface="notonaskharabic"/>
                <a:cs typeface="+mj-cs"/>
              </a:rPr>
              <a:t>هذا وعندما نلجأ إلى أسلوب دراسة المجتمع من خلال عينة البحث العلمي لا ينبغي تعميم نتائج عينة البحث العلمي مباشرة على المجتمع إلا بعد إيجاد بعض الأساليب الإحصائية لمعرفة دقة النتائج المتحصل عليها من الناحية العلمية. عينة البحث للتعبير عن خصائص المجتمع ، لأن اختيار عينة البحث العلمي لا يعني أنها تعبر بصدق عن خصائص المجتمع (الذي يمثل المجتمع) ، ولكن عينة البحث العلمي تمثل أفضل ما يمكن. وصف خصائص المُجتمع في ضوء الإمكانيات المتوفرة. لذلك يجب على الباحث العلمي الذي يضطر إلى دراسة المُجتمع من خلال عينة البحث العلمي أن يفكر بالمنهج الإحصائي.</a:t>
            </a:r>
            <a:endParaRPr lang="ar-EG" sz="2800" b="1" i="0" dirty="0">
              <a:solidFill>
                <a:srgbClr val="666666"/>
              </a:solidFill>
              <a:effectLst/>
              <a:latin typeface="notonaskharabic"/>
              <a:cs typeface="+mj-cs"/>
            </a:endParaRPr>
          </a:p>
        </p:txBody>
      </p:sp>
      <p:sp>
        <p:nvSpPr>
          <p:cNvPr id="2" name="TextBox 1"/>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0392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539191"/>
          </a:xfrm>
          <a:prstGeom prst="rect">
            <a:avLst/>
          </a:prstGeom>
          <a:noFill/>
        </p:spPr>
        <p:txBody>
          <a:bodyPr wrap="square">
            <a:spAutoFit/>
          </a:bodyPr>
          <a:lstStyle/>
          <a:p>
            <a:pPr algn="just" rtl="1">
              <a:lnSpc>
                <a:spcPct val="150000"/>
              </a:lnSpc>
            </a:pPr>
            <a:r>
              <a:rPr lang="ar-EG" sz="2800" b="1" i="0" dirty="0">
                <a:solidFill>
                  <a:srgbClr val="FF0000"/>
                </a:solidFill>
                <a:effectLst/>
                <a:latin typeface="notonaskharabic"/>
                <a:cs typeface="+mj-cs"/>
              </a:rPr>
              <a:t>عينة البحث : </a:t>
            </a:r>
          </a:p>
          <a:p>
            <a:pPr algn="just" rtl="1">
              <a:lnSpc>
                <a:spcPct val="150000"/>
              </a:lnSpc>
            </a:pPr>
            <a:r>
              <a:rPr lang="ar-EG" sz="2800" b="1" i="0" dirty="0">
                <a:solidFill>
                  <a:srgbClr val="000000"/>
                </a:solidFill>
                <a:effectLst/>
                <a:latin typeface="notonaskharabic"/>
                <a:cs typeface="+mj-cs"/>
              </a:rPr>
              <a:t>عينة الدراسة هي مجموعة الأفراد الذين يشاركون فعليًا في الدراسة ، وهؤلاء الأفراد هم الذين تتم مقابلتهم أو الذين يتم تطبيق الاختبارات والاستبيانات عليهم ، أي حتى لو تم استدعاء 200 شخص لإجراء دراسة عليهم. وحضر 100 شخص ، كانت عينة الدراسة 100 شخص ، وليس إجمالي من تم استدعاؤهم. قد يتساءل البعض عن سبب عدم إجراء الدراسة في مُجتمع الدراسة إذا كانت الدراسة ستعمم عليهم في النهاية ، ولكن هناك العديد من الأسباب التي تؤدي إلى الحاجة إلى اختيار عينة للدراسة ، ومن هذه الأسباب ما يلي:</a:t>
            </a:r>
            <a:endParaRPr lang="ar-EG" sz="2800" b="1" i="0" dirty="0">
              <a:solidFill>
                <a:srgbClr val="666666"/>
              </a:solidFill>
              <a:effectLst/>
              <a:latin typeface="notonaskharabic"/>
              <a:cs typeface="+mj-cs"/>
            </a:endParaRPr>
          </a:p>
        </p:txBody>
      </p:sp>
      <p:sp>
        <p:nvSpPr>
          <p:cNvPr id="2" name="TextBox 1"/>
          <p:cNvSpPr txBox="1"/>
          <p:nvPr/>
        </p:nvSpPr>
        <p:spPr>
          <a:xfrm>
            <a:off x="7858664" y="6292631"/>
            <a:ext cx="402216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669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0431" y="114473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59919" y="538853"/>
            <a:ext cx="9976844" cy="661207"/>
          </a:xfrm>
          <a:prstGeom prst="rect">
            <a:avLst/>
          </a:prstGeom>
          <a:noFill/>
        </p:spPr>
        <p:txBody>
          <a:bodyPr wrap="square">
            <a:spAutoFit/>
          </a:bodyPr>
          <a:lstStyle/>
          <a:p>
            <a:pPr algn="just" rtl="1">
              <a:lnSpc>
                <a:spcPct val="150000"/>
              </a:lnSpc>
            </a:pPr>
            <a:r>
              <a:rPr lang="ar-EG" sz="2800" b="1" i="0" dirty="0">
                <a:solidFill>
                  <a:srgbClr val="000000"/>
                </a:solidFill>
                <a:effectLst/>
                <a:latin typeface="notonaskharabic"/>
                <a:cs typeface="+mj-cs"/>
              </a:rPr>
              <a:t> ومن هذه الأسباب ما يلي:</a:t>
            </a:r>
            <a:endParaRPr lang="ar-EG" sz="2800" b="1" i="0" dirty="0">
              <a:solidFill>
                <a:srgbClr val="666666"/>
              </a:solidFill>
              <a:effectLst/>
              <a:latin typeface="notonaskharabic"/>
              <a:cs typeface="+mj-cs"/>
            </a:endParaRPr>
          </a:p>
        </p:txBody>
      </p:sp>
      <p:sp>
        <p:nvSpPr>
          <p:cNvPr id="2" name="TextBox 1"/>
          <p:cNvSpPr txBox="1"/>
          <p:nvPr/>
        </p:nvSpPr>
        <p:spPr>
          <a:xfrm>
            <a:off x="8427863" y="6319147"/>
            <a:ext cx="314016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895D4EE-4F15-5C1C-2C82-B46C14E676E5}"/>
              </a:ext>
            </a:extLst>
          </p:cNvPr>
          <p:cNvSpPr txBox="1"/>
          <p:nvPr/>
        </p:nvSpPr>
        <p:spPr>
          <a:xfrm>
            <a:off x="311175" y="1184225"/>
            <a:ext cx="11381151" cy="4524315"/>
          </a:xfrm>
          <a:prstGeom prst="rect">
            <a:avLst/>
          </a:prstGeom>
          <a:noFill/>
        </p:spPr>
        <p:txBody>
          <a:bodyPr wrap="square">
            <a:spAutoFit/>
          </a:bodyPr>
          <a:lstStyle/>
          <a:p>
            <a:pPr algn="r" rtl="1"/>
            <a:r>
              <a:rPr lang="ar-EG" sz="2400" b="1" dirty="0">
                <a:solidFill>
                  <a:srgbClr val="FF0000"/>
                </a:solidFill>
                <a:cs typeface="+mj-cs"/>
              </a:rPr>
              <a:t>الضرورة</a:t>
            </a:r>
          </a:p>
          <a:p>
            <a:pPr algn="r" rtl="1"/>
            <a:r>
              <a:rPr lang="ar-EG" sz="2400" b="1" dirty="0">
                <a:cs typeface="+mj-cs"/>
              </a:rPr>
              <a:t>في بعض الأحيان يكون من الضروري أخذ عينة ، نظرًا لأن مجتمع الدراسة قد يكون كبيرًا جدًا ولا يمكن تطبيق الدراسة عليهم جميعًا ، وفي حالات أخرى قد يكون من الصعب الوصول إلى جميع أفراد عينة السكان.</a:t>
            </a:r>
          </a:p>
          <a:p>
            <a:pPr algn="r" rtl="1"/>
            <a:r>
              <a:rPr lang="ar-EG" sz="2400" b="1" dirty="0">
                <a:solidFill>
                  <a:srgbClr val="FF0000"/>
                </a:solidFill>
                <a:cs typeface="+mj-cs"/>
              </a:rPr>
              <a:t>التكلفة</a:t>
            </a:r>
          </a:p>
          <a:p>
            <a:pPr algn="r" rtl="1"/>
            <a:r>
              <a:rPr lang="ar-EG" sz="2400" b="1" dirty="0">
                <a:cs typeface="+mj-cs"/>
              </a:rPr>
              <a:t>تساعد عينة الدراسة في تقليل تكلفة الدراسة. من حيث التكاليف المصروفة على المشاركين والمختبرات والأجهزة المستخدمة في البحث والباحثين المسؤولين عن الدراسة.</a:t>
            </a:r>
          </a:p>
          <a:p>
            <a:pPr algn="r" rtl="1"/>
            <a:r>
              <a:rPr lang="ar-EG" sz="2400" b="1" dirty="0">
                <a:solidFill>
                  <a:srgbClr val="FF0000"/>
                </a:solidFill>
                <a:cs typeface="+mj-cs"/>
              </a:rPr>
              <a:t> تطبيق عملي </a:t>
            </a:r>
          </a:p>
          <a:p>
            <a:pPr algn="r" rtl="1"/>
            <a:r>
              <a:rPr lang="ar-EG" sz="2400" b="1" dirty="0">
                <a:cs typeface="+mj-cs"/>
              </a:rPr>
              <a:t>من الأسهل والأكثر كفاءة جمع البيانات من عينة الدراسة ، حيث إنها المجموعة الأصغر التي يمكن التحكم فيها أكثر من غيرها.</a:t>
            </a:r>
          </a:p>
          <a:p>
            <a:pPr algn="r" rtl="1"/>
            <a:r>
              <a:rPr lang="ar-EG" sz="2400" b="1" dirty="0">
                <a:solidFill>
                  <a:srgbClr val="FF0000"/>
                </a:solidFill>
                <a:cs typeface="+mj-cs"/>
              </a:rPr>
              <a:t>قابلية الادارة</a:t>
            </a:r>
          </a:p>
          <a:p>
            <a:pPr algn="r" rtl="1"/>
            <a:r>
              <a:rPr lang="ar-EG" sz="2400" b="1" dirty="0">
                <a:cs typeface="+mj-cs"/>
              </a:rPr>
              <a:t>يمكن التعامل مع عينة الدراسة الصغيرة بشكل أفضل من المجتمع بأكمله. بالإضافة إلى القدرة على تخزين بيانات التحليل الإحصائي ، يتم إجراؤه بسهولة وموثوقية أيضًا</a:t>
            </a:r>
            <a:endParaRPr lang="en-US" sz="2400" b="1" dirty="0">
              <a:cs typeface="+mj-cs"/>
            </a:endParaRPr>
          </a:p>
        </p:txBody>
      </p:sp>
    </p:spTree>
    <p:extLst>
      <p:ext uri="{BB962C8B-B14F-4D97-AF65-F5344CB8AC3E}">
        <p14:creationId xmlns:p14="http://schemas.microsoft.com/office/powerpoint/2010/main" val="4022257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80431" y="1228397"/>
            <a:ext cx="11144413" cy="4031873"/>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r>
              <a:rPr lang="ar-EG" sz="3200" b="1" i="0" dirty="0">
                <a:solidFill>
                  <a:srgbClr val="000000"/>
                </a:solidFill>
                <a:effectLst/>
                <a:latin typeface="notonaskharabic"/>
              </a:rPr>
              <a:t>لا شك أن اختيار الباحث العلمي لعينة البحث العلمي وللمجتمع العلمي البحثي ليس بالأمر السهل. ولهذا يجب على الباحث العلمي اتباع سلسلة من النصائح العلمية التي ستساعده في كتابة البحث العلمي بالشكل المطلوب وهذا يتفق مع الاجابة على سؤال ما هي عينة ومجتمع البحث العلمي؟. وخاصة اختيار كل من عينات البحث العلمي ومجتمع عينات البحث العلمي بالطريقة العلمية الصحيحة. والنصائح التي يجب على الباحث العلمي مراعاتها عند اختيار كل فرد من عينة البحث العلمي ومجتمع البحث العلمي هي كما يلى :</a:t>
            </a:r>
            <a:endParaRPr lang="ar-EG" sz="3200" b="1" i="0" dirty="0">
              <a:solidFill>
                <a:srgbClr val="666666"/>
              </a:solidFill>
              <a:effectLst/>
              <a:latin typeface="notonaskharabic"/>
            </a:endParaRPr>
          </a:p>
        </p:txBody>
      </p:sp>
      <p:sp>
        <p:nvSpPr>
          <p:cNvPr id="2" name="TextBox 1"/>
          <p:cNvSpPr txBox="1"/>
          <p:nvPr/>
        </p:nvSpPr>
        <p:spPr>
          <a:xfrm>
            <a:off x="8980098" y="6292631"/>
            <a:ext cx="290072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61772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5016758"/>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أن تمثل عينة البحث العلمي المجتمع الذي يرغب الباحث العلمي في تضمينه في مضمون دراسته العلمية.</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أن يتولى مجتمع البحث العلمي المشكلة التي يعالجها الباحث العلمي في دراسته العلمية الخاصة.</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ويجب على الباحث العلمي توخي الحذر عند جمع مستندات الاختبار أو الاستبيانات من عينة البحث العلمي ، حتى لا يفقد أيًا من المستندات اللازمة للحصول على البيانات والمعلومات.</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على الباحث العلمي اختيار الأداة المناسبة لكل فرد من أفراد عينة البحث العلمي. للتأكد من الحصول على المعلومات والبيانات المطلوبة منهم بشكل صحيح.</a:t>
            </a:r>
            <a:endParaRPr lang="ar-EG" sz="3200" b="1" i="0" dirty="0">
              <a:solidFill>
                <a:srgbClr val="666666"/>
              </a:solidFill>
              <a:effectLst/>
              <a:latin typeface="notonaskharabic"/>
            </a:endParaRPr>
          </a:p>
        </p:txBody>
      </p:sp>
      <p:sp>
        <p:nvSpPr>
          <p:cNvPr id="2" name="TextBox 1"/>
          <p:cNvSpPr txBox="1"/>
          <p:nvPr/>
        </p:nvSpPr>
        <p:spPr>
          <a:xfrm>
            <a:off x="8497019" y="6292631"/>
            <a:ext cx="338380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8991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80431" y="1228397"/>
            <a:ext cx="11144413" cy="5016758"/>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r>
              <a:rPr lang="ar-EG" sz="3200" b="1" i="0" dirty="0">
                <a:solidFill>
                  <a:srgbClr val="000000"/>
                </a:solidFill>
                <a:effectLst/>
                <a:latin typeface="notonaskharabic"/>
              </a:rPr>
              <a:t>5. يمكن </a:t>
            </a:r>
            <a:r>
              <a:rPr lang="ar-EG" sz="3200" b="1" dirty="0">
                <a:solidFill>
                  <a:srgbClr val="000000"/>
                </a:solidFill>
                <a:latin typeface="notonaskharabic"/>
              </a:rPr>
              <a:t>ل</a:t>
            </a:r>
            <a:r>
              <a:rPr lang="ar-EG" sz="3200" b="1" i="0" dirty="0">
                <a:solidFill>
                  <a:srgbClr val="000000"/>
                </a:solidFill>
                <a:effectLst/>
                <a:latin typeface="notonaskharabic"/>
              </a:rPr>
              <a:t>لباحث الرجوع إلى مشرفه الأكاديمي لمعرفة درجة الصواب التي حققها عند اختيار عينة البحث العلمي. و كذلك مجتمع البحث. وذلك لوجود قواعد معينة يختار على أساسها الباحث العلمي عينة البحث </a:t>
            </a:r>
            <a:r>
              <a:rPr lang="ar-EG" sz="3200" b="1" i="0">
                <a:solidFill>
                  <a:srgbClr val="000000"/>
                </a:solidFill>
                <a:effectLst/>
                <a:latin typeface="notonaskharabic"/>
              </a:rPr>
              <a:t>ومُجتمع البحث.</a:t>
            </a:r>
            <a:endParaRPr lang="ar-EG" sz="3200" b="1" i="0" dirty="0">
              <a:solidFill>
                <a:srgbClr val="333333"/>
              </a:solidFill>
              <a:effectLst/>
              <a:latin typeface="notonaskharabic"/>
            </a:endParaRPr>
          </a:p>
          <a:p>
            <a:pPr algn="just" rtl="1"/>
            <a:r>
              <a:rPr lang="ar-EG" sz="3200" b="1" i="0" dirty="0">
                <a:solidFill>
                  <a:srgbClr val="000000"/>
                </a:solidFill>
                <a:effectLst/>
                <a:latin typeface="notonaskharabic"/>
              </a:rPr>
              <a:t>وبناء على ما سبق  يمكن القول إن على الباحث العلمي أن يفهم بشكل واف طبيعة عينة البحث العلمي ومجتمع البحث العلمي. وذلك لبذل أقصى الجهود حتى يتم الحصول على المعلومات والبيانات المطلوبة بدقة. حيث تمثل عينة البحث العلمي الأشخاص الذين يعتمد عليهم الباحث العلمي في جمع المعلومات. حيث لا يتم ذلك إلا من خلال استخدام الباحث العلمي لأداة البحث العلمي التي تناسب عينة البحث العلمي المعنية.</a:t>
            </a:r>
            <a:endParaRPr lang="ar-EG" sz="3200" b="1" i="0" dirty="0">
              <a:solidFill>
                <a:srgbClr val="666666"/>
              </a:solidFill>
              <a:effectLst/>
              <a:latin typeface="notonaskharabic"/>
            </a:endParaRPr>
          </a:p>
        </p:txBody>
      </p:sp>
      <p:sp>
        <p:nvSpPr>
          <p:cNvPr id="2" name="TextBox 1"/>
          <p:cNvSpPr txBox="1"/>
          <p:nvPr/>
        </p:nvSpPr>
        <p:spPr>
          <a:xfrm>
            <a:off x="8600536" y="6292631"/>
            <a:ext cx="328028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6613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912050"/>
          </a:xfrm>
          <a:prstGeom prst="rect">
            <a:avLst/>
          </a:prstGeom>
          <a:noFill/>
        </p:spPr>
        <p:txBody>
          <a:bodyPr wrap="square">
            <a:spAutoFit/>
          </a:bodyPr>
          <a:lstStyle/>
          <a:p>
            <a:pPr marL="0" marR="0" indent="503555" algn="just"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شروط يجب توافرها فى العينة </a:t>
            </a:r>
            <a:endParaRPr lang="en-US"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1)ـ يجب أن تكون وحدات المجتمع المدروس متجانسة.</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2)ـ يجب أن تكون العينة كبيرة بحيث تفي بالغرض من الدراسة.</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3)ـ تحدد طريقة اختيار العينة مسبقا.</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كما يمكن إجمال أسباب إختيار طريقة العينة فيما يلي:</a:t>
            </a:r>
            <a:endParaRPr lang="en-US"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1)ـ عدم إمكانية دراسة كل عناصر المجتمع الأصلي.</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2)ـ ارتفاع تكلفة دراسة الكل.</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3)ـ عدم إمكانية حصر كل عناصر المجتمع الأصلي</a:t>
            </a:r>
            <a:r>
              <a:rPr lang="ar-DZ" sz="1800" dirty="0">
                <a:effectLst/>
                <a:latin typeface="Calibri" panose="020F0502020204030204" pitchFamily="34" charset="0"/>
                <a:ea typeface="Times New Roman" panose="02020603050405020304" pitchFamily="18" charset="0"/>
                <a:cs typeface="Arial" panose="020B0604020202020204" pitchFamily="34" charset="0"/>
              </a:rPr>
              <a:t>.</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 name="TextBox 1"/>
          <p:cNvSpPr txBox="1"/>
          <p:nvPr/>
        </p:nvSpPr>
        <p:spPr>
          <a:xfrm>
            <a:off x="8729932" y="6292631"/>
            <a:ext cx="315089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281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036100" y="689393"/>
            <a:ext cx="4113898"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طرق اختيار عينة البحث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954219" y="6292631"/>
            <a:ext cx="292660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E57F52E8-24FA-A5ED-8C1A-86DFFB850F53}"/>
              </a:ext>
            </a:extLst>
          </p:cNvPr>
          <p:cNvSpPr txBox="1"/>
          <p:nvPr/>
        </p:nvSpPr>
        <p:spPr>
          <a:xfrm>
            <a:off x="3385473" y="1429762"/>
            <a:ext cx="8470887" cy="4401205"/>
          </a:xfrm>
          <a:prstGeom prst="rect">
            <a:avLst/>
          </a:prstGeom>
          <a:noFill/>
        </p:spPr>
        <p:txBody>
          <a:bodyPr wrap="square">
            <a:spAutoFit/>
          </a:bodyPr>
          <a:lstStyle/>
          <a:p>
            <a:pPr algn="r" rtl="1"/>
            <a:r>
              <a:rPr lang="ar-EG" sz="2800" b="1" dirty="0"/>
              <a:t>وهناك عدة طرق لاختيار العينة، منها:</a:t>
            </a:r>
          </a:p>
          <a:p>
            <a:pPr algn="r" rtl="1"/>
            <a:r>
              <a:rPr lang="ar-EG" sz="2800" b="1" dirty="0">
                <a:solidFill>
                  <a:schemeClr val="accent2">
                    <a:lumMod val="75000"/>
                  </a:schemeClr>
                </a:solidFill>
              </a:rPr>
              <a:t>العينات الاحتمالية</a:t>
            </a:r>
          </a:p>
          <a:p>
            <a:pPr algn="r" rtl="1"/>
            <a:r>
              <a:rPr lang="ar-EG" sz="2800" b="1" dirty="0"/>
              <a:t>وتشمل العينة العشوائية البسيطة، العينة العشوائية الطبقية، والعينة العنقودية. وتعتمد هذه الطرق على الاحتمال في اختيار الوحدات.</a:t>
            </a:r>
          </a:p>
          <a:p>
            <a:pPr algn="r" rtl="1"/>
            <a:r>
              <a:rPr lang="ar-EG" sz="2800" b="1" dirty="0">
                <a:solidFill>
                  <a:schemeClr val="accent2">
                    <a:lumMod val="75000"/>
                  </a:schemeClr>
                </a:solidFill>
              </a:rPr>
              <a:t>العينات غير الاحتمالية</a:t>
            </a:r>
          </a:p>
          <a:p>
            <a:pPr algn="r" rtl="1"/>
            <a:r>
              <a:rPr lang="ar-EG" sz="2800" b="1" dirty="0"/>
              <a:t>وتشمل العينة الحصصية، العينة القصدية، والعينة المتاحة. وتعتمد هذه الطرق على رأي الباحث في اختيار الوحدات.</a:t>
            </a:r>
          </a:p>
          <a:p>
            <a:pPr algn="r" rtl="1"/>
            <a:r>
              <a:rPr lang="ar-EG" sz="2800" b="1" dirty="0">
                <a:solidFill>
                  <a:schemeClr val="accent2">
                    <a:lumMod val="75000"/>
                  </a:schemeClr>
                </a:solidFill>
              </a:rPr>
              <a:t>العينات المختلطة</a:t>
            </a:r>
          </a:p>
          <a:p>
            <a:pPr algn="r" rtl="1"/>
            <a:r>
              <a:rPr lang="ar-EG" sz="2800" b="1" dirty="0"/>
              <a:t>وتجمع بين الطريقتين السابقتين، كاستخدام العينة العشوائية الطبقية ثم العينة القصدية داخل كل طبقة.</a:t>
            </a:r>
          </a:p>
        </p:txBody>
      </p:sp>
    </p:spTree>
    <p:extLst>
      <p:ext uri="{BB962C8B-B14F-4D97-AF65-F5344CB8AC3E}">
        <p14:creationId xmlns:p14="http://schemas.microsoft.com/office/powerpoint/2010/main" val="2472633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42075" y="6292631"/>
            <a:ext cx="30387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2F20C119-FE3A-5689-6CE3-AF49F1FDCF16}"/>
              </a:ext>
            </a:extLst>
          </p:cNvPr>
          <p:cNvSpPr txBox="1"/>
          <p:nvPr/>
        </p:nvSpPr>
        <p:spPr>
          <a:xfrm>
            <a:off x="374757" y="1246819"/>
            <a:ext cx="11092722" cy="4401205"/>
          </a:xfrm>
          <a:prstGeom prst="rect">
            <a:avLst/>
          </a:prstGeom>
          <a:noFill/>
        </p:spPr>
        <p:txBody>
          <a:bodyPr wrap="square">
            <a:spAutoFit/>
          </a:bodyPr>
          <a:lstStyle/>
          <a:p>
            <a:pPr algn="ctr" rtl="1"/>
            <a:r>
              <a:rPr lang="ar-EG" sz="2800" b="1" dirty="0">
                <a:solidFill>
                  <a:srgbClr val="C00000"/>
                </a:solidFill>
              </a:rPr>
              <a:t>أنواع عينات البحث</a:t>
            </a:r>
          </a:p>
          <a:p>
            <a:pPr algn="r" rtl="1"/>
            <a:r>
              <a:rPr lang="ar-EG" sz="2800" b="1" dirty="0"/>
              <a:t>هناك أنواع متعددة من عينات البحث، ومن أبرزها:</a:t>
            </a:r>
          </a:p>
          <a:p>
            <a:pPr algn="r" rtl="1"/>
            <a:r>
              <a:rPr lang="ar-EG" sz="2800" b="1" dirty="0">
                <a:solidFill>
                  <a:srgbClr val="C00000"/>
                </a:solidFill>
              </a:rPr>
              <a:t>العينة العشوائية</a:t>
            </a:r>
          </a:p>
          <a:p>
            <a:pPr algn="r" rtl="1"/>
            <a:r>
              <a:rPr lang="ar-EG" sz="2800" b="1" dirty="0"/>
              <a:t>كل وحدة في المجتمع لها نفس الاحتمال في الاختيار. هذه الطريقة تضمن تمثيل المجتمع بدقة.</a:t>
            </a:r>
          </a:p>
          <a:p>
            <a:pPr algn="r" rtl="1"/>
            <a:r>
              <a:rPr lang="ar-EG" sz="2800" b="1" dirty="0">
                <a:solidFill>
                  <a:srgbClr val="C00000"/>
                </a:solidFill>
              </a:rPr>
              <a:t>العينة الطبقية</a:t>
            </a:r>
          </a:p>
          <a:p>
            <a:pPr algn="r" rtl="1"/>
            <a:r>
              <a:rPr lang="ar-EG" sz="2800" b="1" dirty="0"/>
              <a:t>يقسم المجتمع إلى طبقات متجانسة، ثم يتم اختيار عينة عشوائية من كل طبقة بنسب متفاوتة.</a:t>
            </a:r>
          </a:p>
          <a:p>
            <a:pPr algn="r" rtl="1"/>
            <a:r>
              <a:rPr lang="ar-EG" sz="2800" b="1" dirty="0">
                <a:solidFill>
                  <a:srgbClr val="C00000"/>
                </a:solidFill>
              </a:rPr>
              <a:t>العينة المنتظمة</a:t>
            </a:r>
          </a:p>
          <a:p>
            <a:pPr algn="r" rtl="1"/>
            <a:r>
              <a:rPr lang="ar-EG" sz="2800" b="1" dirty="0"/>
              <a:t>يتم اختيار الوحدات على فواصل منتظمة من مجتمع البحث، مما يعطي تمثيلاً جيداً للمجتمع.</a:t>
            </a:r>
          </a:p>
          <a:p>
            <a:pPr algn="r" rtl="1"/>
            <a:r>
              <a:rPr lang="ar-EG" sz="2800" b="1" dirty="0">
                <a:solidFill>
                  <a:srgbClr val="C00000"/>
                </a:solidFill>
              </a:rPr>
              <a:t>العينة المتاحة</a:t>
            </a:r>
          </a:p>
          <a:p>
            <a:pPr algn="r" rtl="1"/>
            <a:r>
              <a:rPr lang="ar-EG" sz="2800" b="1" dirty="0"/>
              <a:t>يتم اختيار الوحدات بناء على سهولة الوصول إليها أو توافرها، دون ضوابط محددة.</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88392" y="6292631"/>
            <a:ext cx="339243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1DD02DD0-5483-E741-70A8-492341C58AFF}"/>
              </a:ext>
            </a:extLst>
          </p:cNvPr>
          <p:cNvSpPr txBox="1"/>
          <p:nvPr/>
        </p:nvSpPr>
        <p:spPr>
          <a:xfrm>
            <a:off x="3385473" y="1381163"/>
            <a:ext cx="8145111" cy="4462760"/>
          </a:xfrm>
          <a:prstGeom prst="rect">
            <a:avLst/>
          </a:prstGeom>
          <a:noFill/>
        </p:spPr>
        <p:txBody>
          <a:bodyPr wrap="square">
            <a:spAutoFit/>
          </a:bodyPr>
          <a:lstStyle/>
          <a:p>
            <a:pPr algn="ctr" rtl="1"/>
            <a:r>
              <a:rPr lang="ar-EG" sz="3200" b="1" dirty="0"/>
              <a:t>خصائص العينة الممثلة</a:t>
            </a:r>
          </a:p>
          <a:p>
            <a:pPr algn="r" rtl="1"/>
            <a:r>
              <a:rPr lang="ar-EG" sz="2800" b="1" dirty="0"/>
              <a:t>لكي تكون العينة ممثلة لمجتمع البحث، يجب أن تتوافر فيها مجموعة من الخصائص، أبرزها:</a:t>
            </a:r>
          </a:p>
          <a:p>
            <a:pPr algn="r" rtl="1"/>
            <a:r>
              <a:rPr lang="ar-EG" sz="2800" b="1" dirty="0">
                <a:solidFill>
                  <a:srgbClr val="C00000"/>
                </a:solidFill>
              </a:rPr>
              <a:t>الاختيار العشوائي</a:t>
            </a:r>
          </a:p>
          <a:p>
            <a:pPr algn="r" rtl="1"/>
            <a:r>
              <a:rPr lang="ar-EG" sz="2800" b="1" dirty="0"/>
              <a:t>يجب أن يتم اختيار العينة بطريقة عشوائية لضمان تمثيلها للمجتمع.</a:t>
            </a:r>
          </a:p>
          <a:p>
            <a:pPr algn="r" rtl="1"/>
            <a:r>
              <a:rPr lang="ar-EG" sz="2800" b="1" dirty="0">
                <a:solidFill>
                  <a:srgbClr val="C00000"/>
                </a:solidFill>
              </a:rPr>
              <a:t>الحجم الكافي</a:t>
            </a:r>
          </a:p>
          <a:p>
            <a:pPr algn="r" rtl="1"/>
            <a:r>
              <a:rPr lang="ar-EG" sz="2800" b="1" dirty="0"/>
              <a:t>يجب أن يكون حجم العينة كافياً لتمثيل المجتمع بدقة والحصول على نتائج موثوقة.</a:t>
            </a:r>
          </a:p>
          <a:p>
            <a:pPr algn="r" rtl="1"/>
            <a:r>
              <a:rPr lang="ar-EG" sz="2800" b="1" dirty="0">
                <a:solidFill>
                  <a:srgbClr val="C00000"/>
                </a:solidFill>
              </a:rPr>
              <a:t>تمثيل خصائص المجتمع</a:t>
            </a:r>
          </a:p>
          <a:p>
            <a:pPr algn="r" rtl="1"/>
            <a:r>
              <a:rPr lang="ar-EG" sz="2800" b="1" dirty="0"/>
              <a:t>يجب أن تعكس خصائص العينة خصائص مجتمع البحث بدقة</a:t>
            </a:r>
            <a:r>
              <a:rPr lang="ar-EG" sz="2800" dirty="0"/>
              <a:t>.</a:t>
            </a:r>
          </a:p>
        </p:txBody>
      </p:sp>
    </p:spTree>
    <p:extLst>
      <p:ext uri="{BB962C8B-B14F-4D97-AF65-F5344CB8AC3E}">
        <p14:creationId xmlns:p14="http://schemas.microsoft.com/office/powerpoint/2010/main" val="1465793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036100" y="689393"/>
            <a:ext cx="4113898" cy="707886"/>
          </a:xfrm>
          <a:prstGeom prst="rect">
            <a:avLst/>
          </a:prstGeom>
          <a:noFill/>
        </p:spPr>
        <p:txBody>
          <a:bodyPr wrap="square" rtlCol="0">
            <a:spAutoFit/>
          </a:bodyPr>
          <a:lstStyle/>
          <a:p>
            <a:pPr algn="ctr" rtl="1"/>
            <a:r>
              <a:rPr lang="ar-EG" sz="4000" b="1" dirty="0"/>
              <a:t>أخطاء اختيار العينة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2002" y="1632808"/>
            <a:ext cx="8853846" cy="3970318"/>
          </a:xfrm>
          <a:prstGeom prst="rect">
            <a:avLst/>
          </a:prstGeom>
          <a:noFill/>
        </p:spPr>
        <p:txBody>
          <a:bodyPr wrap="square" rtlCol="0">
            <a:spAutoFit/>
          </a:bodyPr>
          <a:lstStyle/>
          <a:p>
            <a:pPr algn="r" rtl="1"/>
            <a:r>
              <a:rPr lang="ar-EG" sz="2800" b="1" dirty="0"/>
              <a:t>هناك بعض الأخطاء التي قد تحدث عند اختيار عينة البحث، منها:</a:t>
            </a:r>
          </a:p>
          <a:p>
            <a:pPr algn="r" rtl="1"/>
            <a:r>
              <a:rPr lang="ar-EG" sz="2800" b="1" dirty="0">
                <a:solidFill>
                  <a:srgbClr val="C00000"/>
                </a:solidFill>
              </a:rPr>
              <a:t>التحيز</a:t>
            </a:r>
          </a:p>
          <a:p>
            <a:pPr algn="r" rtl="1"/>
            <a:r>
              <a:rPr lang="ar-EG" sz="2800" b="1" dirty="0"/>
              <a:t>اختيار الوحدات بطريقة غير عشوائية مما يؤدي إلى تحيز العينة.</a:t>
            </a:r>
          </a:p>
          <a:p>
            <a:pPr algn="r" rtl="1"/>
            <a:r>
              <a:rPr lang="ar-EG" sz="2800" b="1" dirty="0">
                <a:solidFill>
                  <a:srgbClr val="C00000"/>
                </a:solidFill>
              </a:rPr>
              <a:t>عدم التمثيل</a:t>
            </a:r>
          </a:p>
          <a:p>
            <a:pPr algn="r" rtl="1"/>
            <a:r>
              <a:rPr lang="ar-EG" sz="2800" b="1" dirty="0"/>
              <a:t>عدم تمثيل خصائص مجتمع البحث في العينة بدقة.</a:t>
            </a:r>
          </a:p>
          <a:p>
            <a:pPr algn="r" rtl="1"/>
            <a:r>
              <a:rPr lang="ar-EG" sz="2800" b="1" dirty="0">
                <a:solidFill>
                  <a:srgbClr val="C00000"/>
                </a:solidFill>
              </a:rPr>
              <a:t>خطأ في التقدير</a:t>
            </a:r>
          </a:p>
          <a:p>
            <a:pPr algn="r" rtl="1"/>
            <a:r>
              <a:rPr lang="ar-EG" sz="2800" b="1" dirty="0"/>
              <a:t>سوء تقدير حجم العينة المناسب مما يؤثر على دقة النتائج.</a:t>
            </a:r>
          </a:p>
          <a:p>
            <a:pPr algn="r" rtl="1"/>
            <a:r>
              <a:rPr lang="ar-EG" sz="2800" b="1" dirty="0">
                <a:solidFill>
                  <a:srgbClr val="C00000"/>
                </a:solidFill>
              </a:rPr>
              <a:t>خطأ في الإجراءات</a:t>
            </a:r>
          </a:p>
          <a:p>
            <a:pPr algn="r" rtl="1"/>
            <a:r>
              <a:rPr lang="ar-EG" sz="2800" b="1" dirty="0"/>
              <a:t>وجود أخطاء في خطوات اختيار العينة مما ينعكس على صحة النتائج.</a:t>
            </a:r>
          </a:p>
        </p:txBody>
      </p:sp>
      <p:sp>
        <p:nvSpPr>
          <p:cNvPr id="3" name="TextBox 2"/>
          <p:cNvSpPr txBox="1"/>
          <p:nvPr/>
        </p:nvSpPr>
        <p:spPr>
          <a:xfrm>
            <a:off x="9014604" y="6292631"/>
            <a:ext cx="286622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76653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02128" y="6292631"/>
            <a:ext cx="34786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9" name="Table 8">
            <a:extLst>
              <a:ext uri="{FF2B5EF4-FFF2-40B4-BE49-F238E27FC236}">
                <a16:creationId xmlns:a16="http://schemas.microsoft.com/office/drawing/2014/main" id="{E829A875-D74D-4408-1E33-8608665D0310}"/>
              </a:ext>
            </a:extLst>
          </p:cNvPr>
          <p:cNvGraphicFramePr>
            <a:graphicFrameLocks noGrp="1"/>
          </p:cNvGraphicFramePr>
          <p:nvPr>
            <p:extLst>
              <p:ext uri="{D42A27DB-BD31-4B8C-83A1-F6EECF244321}">
                <p14:modId xmlns:p14="http://schemas.microsoft.com/office/powerpoint/2010/main" val="3442447684"/>
              </p:ext>
            </p:extLst>
          </p:nvPr>
        </p:nvGraphicFramePr>
        <p:xfrm>
          <a:off x="2182483" y="3071003"/>
          <a:ext cx="8591909" cy="3221627"/>
        </p:xfrm>
        <a:graphic>
          <a:graphicData uri="http://schemas.openxmlformats.org/drawingml/2006/table">
            <a:tbl>
              <a:tblPr>
                <a:tableStyleId>{FABFCF23-3B69-468F-B69F-88F6DE6A72F2}</a:tableStyleId>
              </a:tblPr>
              <a:tblGrid>
                <a:gridCol w="2579621">
                  <a:extLst>
                    <a:ext uri="{9D8B030D-6E8A-4147-A177-3AD203B41FA5}">
                      <a16:colId xmlns:a16="http://schemas.microsoft.com/office/drawing/2014/main" val="1245253266"/>
                    </a:ext>
                  </a:extLst>
                </a:gridCol>
                <a:gridCol w="6012288">
                  <a:extLst>
                    <a:ext uri="{9D8B030D-6E8A-4147-A177-3AD203B41FA5}">
                      <a16:colId xmlns:a16="http://schemas.microsoft.com/office/drawing/2014/main" val="682832733"/>
                    </a:ext>
                  </a:extLst>
                </a:gridCol>
              </a:tblGrid>
              <a:tr h="795301">
                <a:tc>
                  <a:txBody>
                    <a:bodyPr/>
                    <a:lstStyle/>
                    <a:p>
                      <a:pPr algn="r" rtl="1"/>
                      <a:r>
                        <a:rPr lang="ar-EG" sz="2400" b="1"/>
                        <a:t>دقة النتائج المطلوبة</a:t>
                      </a:r>
                    </a:p>
                  </a:txBody>
                  <a:tcPr anchor="ctr"/>
                </a:tc>
                <a:tc>
                  <a:txBody>
                    <a:bodyPr/>
                    <a:lstStyle/>
                    <a:p>
                      <a:pPr algn="r" rtl="1"/>
                      <a:r>
                        <a:rPr lang="ar-EG" sz="2400" b="1" dirty="0"/>
                        <a:t>كلما زاد حجم العينة، كلما زادت دقة النتائج.</a:t>
                      </a:r>
                    </a:p>
                  </a:txBody>
                  <a:tcPr anchor="ctr"/>
                </a:tc>
                <a:extLst>
                  <a:ext uri="{0D108BD9-81ED-4DB2-BD59-A6C34878D82A}">
                    <a16:rowId xmlns:a16="http://schemas.microsoft.com/office/drawing/2014/main" val="376246566"/>
                  </a:ext>
                </a:extLst>
              </a:tr>
              <a:tr h="835724">
                <a:tc>
                  <a:txBody>
                    <a:bodyPr/>
                    <a:lstStyle/>
                    <a:p>
                      <a:pPr algn="r" rtl="1"/>
                      <a:r>
                        <a:rPr lang="ar-EG" sz="2400" b="1"/>
                        <a:t>تباين الخصائص في المجتمع</a:t>
                      </a:r>
                    </a:p>
                  </a:txBody>
                  <a:tcPr anchor="ctr"/>
                </a:tc>
                <a:tc>
                  <a:txBody>
                    <a:bodyPr/>
                    <a:lstStyle/>
                    <a:p>
                      <a:pPr algn="r" rtl="1"/>
                      <a:r>
                        <a:rPr lang="ar-EG" sz="2400" b="1" dirty="0"/>
                        <a:t>كلما زاد التباين، كلما زاد الحد الأدنى لحجم العينة.</a:t>
                      </a:r>
                    </a:p>
                  </a:txBody>
                  <a:tcPr anchor="ctr"/>
                </a:tc>
                <a:extLst>
                  <a:ext uri="{0D108BD9-81ED-4DB2-BD59-A6C34878D82A}">
                    <a16:rowId xmlns:a16="http://schemas.microsoft.com/office/drawing/2014/main" val="3604485740"/>
                  </a:ext>
                </a:extLst>
              </a:tr>
              <a:tr h="795301">
                <a:tc>
                  <a:txBody>
                    <a:bodyPr/>
                    <a:lstStyle/>
                    <a:p>
                      <a:pPr algn="r" rtl="1"/>
                      <a:r>
                        <a:rPr lang="ar-EG" sz="2400" b="1" dirty="0"/>
                        <a:t>مستوى الثقة المطلوب</a:t>
                      </a:r>
                    </a:p>
                  </a:txBody>
                  <a:tcPr anchor="ctr"/>
                </a:tc>
                <a:tc>
                  <a:txBody>
                    <a:bodyPr/>
                    <a:lstStyle/>
                    <a:p>
                      <a:pPr algn="r" rtl="1"/>
                      <a:r>
                        <a:rPr lang="ar-EG" sz="2400" b="1" dirty="0"/>
                        <a:t>كلما زاد مستوى الثقة، كلما زاد حجم العينة المطلوب.</a:t>
                      </a:r>
                    </a:p>
                  </a:txBody>
                  <a:tcPr anchor="ctr"/>
                </a:tc>
                <a:extLst>
                  <a:ext uri="{0D108BD9-81ED-4DB2-BD59-A6C34878D82A}">
                    <a16:rowId xmlns:a16="http://schemas.microsoft.com/office/drawing/2014/main" val="1879623405"/>
                  </a:ext>
                </a:extLst>
              </a:tr>
              <a:tr h="795301">
                <a:tc>
                  <a:txBody>
                    <a:bodyPr/>
                    <a:lstStyle/>
                    <a:p>
                      <a:pPr algn="r" rtl="1"/>
                      <a:r>
                        <a:rPr lang="ar-EG" sz="2400" b="1" dirty="0"/>
                        <a:t>الموارد المتاحة</a:t>
                      </a:r>
                    </a:p>
                  </a:txBody>
                  <a:tcPr anchor="ctr"/>
                </a:tc>
                <a:tc>
                  <a:txBody>
                    <a:bodyPr/>
                    <a:lstStyle/>
                    <a:p>
                      <a:pPr algn="r" rtl="1"/>
                      <a:r>
                        <a:rPr lang="ar-EG" sz="2400" b="1" dirty="0"/>
                        <a:t>يجب أن يتناسب حجم العينة مع الموارد المتاحة للباحث.</a:t>
                      </a:r>
                    </a:p>
                  </a:txBody>
                  <a:tcPr anchor="ctr"/>
                </a:tc>
                <a:extLst>
                  <a:ext uri="{0D108BD9-81ED-4DB2-BD59-A6C34878D82A}">
                    <a16:rowId xmlns:a16="http://schemas.microsoft.com/office/drawing/2014/main" val="2532203178"/>
                  </a:ext>
                </a:extLst>
              </a:tr>
            </a:tbl>
          </a:graphicData>
        </a:graphic>
      </p:graphicFrame>
      <p:sp>
        <p:nvSpPr>
          <p:cNvPr id="10" name="Rectangle 2">
            <a:extLst>
              <a:ext uri="{FF2B5EF4-FFF2-40B4-BE49-F238E27FC236}">
                <a16:creationId xmlns:a16="http://schemas.microsoft.com/office/drawing/2014/main" id="{D5C6C806-A885-93DB-EF9E-D56A9508C63B}"/>
              </a:ext>
            </a:extLst>
          </p:cNvPr>
          <p:cNvSpPr>
            <a:spLocks noChangeArrowheads="1"/>
          </p:cNvSpPr>
          <p:nvPr/>
        </p:nvSpPr>
        <p:spPr bwMode="auto">
          <a:xfrm>
            <a:off x="3028013" y="924636"/>
            <a:ext cx="8817835"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حجم العينة المناسب</a:t>
            </a:r>
            <a:endParaRPr kumimoji="0" lang="en-US" altLang="en-US" sz="2800" b="1"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تحديد حجم العينة المناسب أمر بالغ الأهمية للحصول على نتائج دقيقة وموثوقة. وهناك عدة عوامل تؤثر على تحديد حجم العينة المناسب، منها</a:t>
            </a:r>
            <a:r>
              <a:rPr kumimoji="0" lang="en-US"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altLang="en-US" sz="2800" b="1"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ولتحديد الحجم الأمثل للعينة، يمكن استخدام أساليب إحصائية متخصصة أو الاستعانة بجداول ومعادلات متعارف عليها</a:t>
            </a:r>
            <a:r>
              <a:rPr kumimoji="0" lang="en-US"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altLang="en-US" sz="2800" b="1" i="0" u="none" strike="noStrike" cap="none" normalizeH="0" baseline="0" dirty="0">
              <a:ln>
                <a:noFill/>
              </a:ln>
              <a:solidFill>
                <a:srgbClr val="C00000"/>
              </a:solidFill>
              <a:effectLst/>
              <a:latin typeface="Arial" panose="020B0604020202020204" pitchFamily="34" charset="0"/>
            </a:endParaRPr>
          </a:p>
        </p:txBody>
      </p:sp>
    </p:spTree>
    <p:extLst>
      <p:ext uri="{BB962C8B-B14F-4D97-AF65-F5344CB8AC3E}">
        <p14:creationId xmlns:p14="http://schemas.microsoft.com/office/powerpoint/2010/main" val="3146804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35042" y="6292631"/>
            <a:ext cx="324578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B14BC2-07E4-037E-5F2B-CDBDFF46925D}"/>
              </a:ext>
            </a:extLst>
          </p:cNvPr>
          <p:cNvSpPr txBox="1"/>
          <p:nvPr/>
        </p:nvSpPr>
        <p:spPr>
          <a:xfrm>
            <a:off x="2728210" y="629166"/>
            <a:ext cx="8979108" cy="5275483"/>
          </a:xfrm>
          <a:prstGeom prst="rect">
            <a:avLst/>
          </a:prstGeom>
          <a:noFill/>
        </p:spPr>
        <p:txBody>
          <a:bodyPr wrap="square">
            <a:spAutoFit/>
          </a:bodyPr>
          <a:lstStyle/>
          <a:p>
            <a:pPr algn="ctr" rtl="1">
              <a:lnSpc>
                <a:spcPct val="150000"/>
              </a:lnSpc>
            </a:pPr>
            <a:r>
              <a:rPr lang="ar-EG" sz="3200" b="1" dirty="0">
                <a:solidFill>
                  <a:srgbClr val="C00000"/>
                </a:solidFill>
              </a:rPr>
              <a:t>معايير اختيار الوحدات </a:t>
            </a:r>
            <a:r>
              <a:rPr lang="en-US" sz="3200" b="1" dirty="0">
                <a:solidFill>
                  <a:srgbClr val="C00000"/>
                </a:solidFill>
              </a:rPr>
              <a:t>)</a:t>
            </a:r>
            <a:r>
              <a:rPr lang="ar-EG" sz="3200" b="1" dirty="0">
                <a:solidFill>
                  <a:srgbClr val="C00000"/>
                </a:solidFill>
              </a:rPr>
              <a:t>مفردات ) العينة</a:t>
            </a:r>
          </a:p>
          <a:p>
            <a:pPr algn="r" rtl="1">
              <a:lnSpc>
                <a:spcPct val="150000"/>
              </a:lnSpc>
            </a:pPr>
            <a:r>
              <a:rPr lang="ar-EG" sz="2800" b="1" dirty="0"/>
              <a:t>عند اختيار الوحدات للعينة، يجب مراعاة مجموعة من المعايير، أبرزها:</a:t>
            </a:r>
          </a:p>
          <a:p>
            <a:pPr algn="r" rtl="1">
              <a:lnSpc>
                <a:spcPct val="150000"/>
              </a:lnSpc>
            </a:pPr>
            <a:r>
              <a:rPr lang="ar-EG" sz="2800" b="1" dirty="0">
                <a:solidFill>
                  <a:srgbClr val="C00000"/>
                </a:solidFill>
              </a:rPr>
              <a:t>الملاءمة</a:t>
            </a:r>
          </a:p>
          <a:p>
            <a:pPr algn="r" rtl="1">
              <a:lnSpc>
                <a:spcPct val="150000"/>
              </a:lnSpc>
            </a:pPr>
            <a:r>
              <a:rPr lang="ar-EG" sz="2800" b="1" dirty="0"/>
              <a:t>أن تكون الوحدات مناسبة وذات صلة بموضوع البحث.</a:t>
            </a:r>
          </a:p>
          <a:p>
            <a:pPr algn="r" rtl="1">
              <a:lnSpc>
                <a:spcPct val="150000"/>
              </a:lnSpc>
            </a:pPr>
            <a:r>
              <a:rPr lang="ar-EG" sz="2800" b="1" dirty="0">
                <a:solidFill>
                  <a:srgbClr val="C00000"/>
                </a:solidFill>
              </a:rPr>
              <a:t>التوافر</a:t>
            </a:r>
          </a:p>
          <a:p>
            <a:pPr algn="r" rtl="1">
              <a:lnSpc>
                <a:spcPct val="150000"/>
              </a:lnSpc>
            </a:pPr>
            <a:r>
              <a:rPr lang="ar-EG" sz="2800" b="1" dirty="0"/>
              <a:t>أن تكون الوحدات متاحة وقابلة للملاحظة والقياس.</a:t>
            </a:r>
          </a:p>
          <a:p>
            <a:pPr algn="r" rtl="1">
              <a:lnSpc>
                <a:spcPct val="150000"/>
              </a:lnSpc>
            </a:pPr>
            <a:r>
              <a:rPr lang="ar-EG" sz="2800" b="1" dirty="0">
                <a:solidFill>
                  <a:srgbClr val="C00000"/>
                </a:solidFill>
              </a:rPr>
              <a:t>الموضوعية</a:t>
            </a:r>
          </a:p>
          <a:p>
            <a:pPr algn="r" rtl="1">
              <a:lnSpc>
                <a:spcPct val="150000"/>
              </a:lnSpc>
            </a:pPr>
            <a:r>
              <a:rPr lang="ar-EG" sz="2800" b="1" dirty="0"/>
              <a:t>أن يتم اختيار الوحدات بطريقة موضوعية دون تحيز.</a:t>
            </a:r>
          </a:p>
        </p:txBody>
      </p:sp>
    </p:spTree>
    <p:extLst>
      <p:ext uri="{BB962C8B-B14F-4D97-AF65-F5344CB8AC3E}">
        <p14:creationId xmlns:p14="http://schemas.microsoft.com/office/powerpoint/2010/main" val="19349721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43668" y="6292631"/>
            <a:ext cx="323715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F01A8645-1995-213B-1C5A-1DB553B2ED0F}"/>
              </a:ext>
            </a:extLst>
          </p:cNvPr>
          <p:cNvSpPr txBox="1"/>
          <p:nvPr/>
        </p:nvSpPr>
        <p:spPr>
          <a:xfrm>
            <a:off x="2293495" y="1324843"/>
            <a:ext cx="9368851" cy="4832092"/>
          </a:xfrm>
          <a:prstGeom prst="rect">
            <a:avLst/>
          </a:prstGeom>
          <a:noFill/>
        </p:spPr>
        <p:txBody>
          <a:bodyPr wrap="square">
            <a:spAutoFit/>
          </a:bodyPr>
          <a:lstStyle/>
          <a:p>
            <a:pPr algn="ctr" rtl="1"/>
            <a:r>
              <a:rPr lang="ar-EG" sz="2800" b="1" dirty="0">
                <a:solidFill>
                  <a:srgbClr val="C00000"/>
                </a:solidFill>
              </a:rPr>
              <a:t>إجراءات اختيار نوع العينة</a:t>
            </a:r>
          </a:p>
          <a:p>
            <a:pPr algn="r" rtl="1"/>
            <a:r>
              <a:rPr lang="ar-EG" sz="2800" b="1" dirty="0"/>
              <a:t>عند اختيار عينة البحث، هناك مجموعة من الإجراءات التي يجب اتباعها، أبرزها:</a:t>
            </a:r>
          </a:p>
          <a:p>
            <a:pPr algn="r" rtl="1"/>
            <a:r>
              <a:rPr lang="ar-EG" sz="2800" b="1" dirty="0">
                <a:solidFill>
                  <a:srgbClr val="C00000"/>
                </a:solidFill>
              </a:rPr>
              <a:t>تحديد مجتمع البحث</a:t>
            </a:r>
          </a:p>
          <a:p>
            <a:pPr algn="r" rtl="1"/>
            <a:r>
              <a:rPr lang="ar-EG" sz="2800" b="1" dirty="0"/>
              <a:t>تعريف مجتمع البحث وخصائصه بدقة.</a:t>
            </a:r>
          </a:p>
          <a:p>
            <a:pPr algn="r" rtl="1"/>
            <a:r>
              <a:rPr lang="ar-EG" sz="2800" b="1" dirty="0">
                <a:solidFill>
                  <a:srgbClr val="C00000"/>
                </a:solidFill>
              </a:rPr>
              <a:t>اختيار طريقة العينة</a:t>
            </a:r>
          </a:p>
          <a:p>
            <a:pPr algn="r" rtl="1"/>
            <a:r>
              <a:rPr lang="ar-EG" sz="2800" b="1" dirty="0"/>
              <a:t>اختيار الطريقة المناسبة لاختيار العينة (عشوائية، قصدية، الخ).</a:t>
            </a:r>
          </a:p>
          <a:p>
            <a:pPr algn="r" rtl="1"/>
            <a:r>
              <a:rPr lang="ar-EG" sz="2800" b="1" dirty="0">
                <a:solidFill>
                  <a:srgbClr val="C00000"/>
                </a:solidFill>
              </a:rPr>
              <a:t>تحديد حجم العينة</a:t>
            </a:r>
          </a:p>
          <a:p>
            <a:pPr algn="r" rtl="1"/>
            <a:r>
              <a:rPr lang="ar-EG" sz="2800" b="1" dirty="0"/>
              <a:t>تحديد الحجم الأمثل للعينة بناءً على معايير محددة.</a:t>
            </a:r>
          </a:p>
          <a:p>
            <a:pPr algn="r" rtl="1"/>
            <a:r>
              <a:rPr lang="ar-EG" sz="2800" b="1" dirty="0">
                <a:solidFill>
                  <a:srgbClr val="C00000"/>
                </a:solidFill>
              </a:rPr>
              <a:t>اختيار الوحدات</a:t>
            </a:r>
          </a:p>
          <a:p>
            <a:pPr algn="r" rtl="1"/>
            <a:r>
              <a:rPr lang="ar-EG" sz="2800" b="1" dirty="0"/>
              <a:t>اختيار الوحدات للعينة وفقاً للمعايير المحددة.</a:t>
            </a:r>
          </a:p>
        </p:txBody>
      </p:sp>
    </p:spTree>
    <p:extLst>
      <p:ext uri="{BB962C8B-B14F-4D97-AF65-F5344CB8AC3E}">
        <p14:creationId xmlns:p14="http://schemas.microsoft.com/office/powerpoint/2010/main" val="2774559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72732" y="6292631"/>
            <a:ext cx="360809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5BDFEAD8-E00A-95C7-7965-4823D49B9E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8643" y="785846"/>
            <a:ext cx="9812182" cy="5488708"/>
          </a:xfrm>
          <a:prstGeom prst="rect">
            <a:avLst/>
          </a:prstGeom>
        </p:spPr>
      </p:pic>
    </p:spTree>
    <p:extLst>
      <p:ext uri="{BB962C8B-B14F-4D97-AF65-F5344CB8AC3E}">
        <p14:creationId xmlns:p14="http://schemas.microsoft.com/office/powerpoint/2010/main" val="35412587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367623" y="6292631"/>
            <a:ext cx="35132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2023672" y="904939"/>
            <a:ext cx="9559193" cy="3881832"/>
          </a:xfrm>
          <a:prstGeom prst="rect">
            <a:avLst/>
          </a:prstGeom>
          <a:noFill/>
        </p:spPr>
        <p:txBody>
          <a:bodyPr wrap="square">
            <a:spAutoFit/>
          </a:bodyPr>
          <a:lstStyle/>
          <a:p>
            <a:pPr marL="0" marR="0" algn="ct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أنواع العينات: </a:t>
            </a:r>
            <a:endParaRPr lang="ar-EG" sz="32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endParaRPr lang="en-US" sz="2800" b="1"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3200" b="1" dirty="0">
                <a:effectLst/>
                <a:latin typeface="Times New Roman" panose="02020603050405020304" pitchFamily="18" charset="0"/>
                <a:ea typeface="Times New Roman" panose="02020603050405020304" pitchFamily="18" charset="0"/>
                <a:cs typeface="+mj-cs"/>
              </a:rPr>
              <a:t>تتعدد أنواع العينات، وتتوزع إلى أسلوبين، الأول، وهو أسلوب العينة العشوائية، والثاني، وهو أسلوب العينة غير العشوائية. ويتوقف اختيار أسلوب العينة المناسب على عنوان البحث، وأهدافه، ومنهجه المستخدم. وفيما يلي عرض مفصل عن أنواع العينات</a:t>
            </a:r>
            <a:endParaRPr lang="en-US" sz="3200" b="1"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2692242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89985" y="6292631"/>
            <a:ext cx="359084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1184223" y="904939"/>
            <a:ext cx="10568065" cy="5524076"/>
          </a:xfrm>
          <a:prstGeom prst="rect">
            <a:avLst/>
          </a:prstGeom>
          <a:noFill/>
        </p:spPr>
        <p:txBody>
          <a:bodyPr wrap="square">
            <a:spAutoFit/>
          </a:bodyPr>
          <a:lstStyle/>
          <a:p>
            <a:pPr marL="0" marR="0" algn="ct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أنواع العينات: </a:t>
            </a:r>
            <a:endParaRPr lang="en-US" sz="3200" b="1"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r>
              <a:rPr lang="ar-SA" sz="3200" b="1" u="sng" dirty="0">
                <a:solidFill>
                  <a:srgbClr val="C00000"/>
                </a:solidFill>
                <a:effectLst/>
                <a:latin typeface="Times New Roman" panose="02020603050405020304" pitchFamily="18" charset="0"/>
                <a:ea typeface="Times New Roman" panose="02020603050405020304" pitchFamily="18" charset="0"/>
                <a:cs typeface="+mj-cs"/>
              </a:rPr>
              <a:t>الأسلوب الأول: العينة العشوائية: أو العينة الاحتمالية</a:t>
            </a:r>
            <a:endParaRPr lang="ar-EG" sz="32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mj-cs"/>
              </a:rPr>
              <a:t> </a:t>
            </a:r>
            <a:r>
              <a:rPr lang="ar-SA" sz="2800" b="1" dirty="0">
                <a:effectLst/>
                <a:latin typeface="Times New Roman" panose="02020603050405020304" pitchFamily="18" charset="0"/>
                <a:ea typeface="Times New Roman" panose="02020603050405020304" pitchFamily="18" charset="0"/>
                <a:cs typeface="+mj-cs"/>
              </a:rPr>
              <a:t>ويستخدمه الباحث إذا كان أفراد المجتمع الأصلي للدراسة معروفين، وفي هذه الحالة يتم الاختيار العشوائي على أساس تكافئ فرص الاختيار أمام جميع أفراد المجتمع دون تدخل من طرف الباحث. فمثلاً إذا كان مجتمع الدراسة، هو طلاب كليات المعلمين في المملكة. ففي هذه الحالة، الطلاب معروفين؛ لأنهم مسجلين لدى شئون الطلاب في هذه الكليات، وبمقدور الباحث الحصول على قوائم رسمية وحديثة بأعدادهم وبيانات أخرى عنهم، وبالتالي فرصة الاختيار العشوائي من هؤلاء تكون متاحة أمامهم دون تمييز أو تحيز من قبل الباحث، ومن أنواع الأسلوب العشوائي أو الاحتمالي</a:t>
            </a:r>
            <a:endParaRPr lang="en-US" sz="2800" b="1"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3303826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566030" y="6292631"/>
            <a:ext cx="331479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2488367" y="904939"/>
            <a:ext cx="9263921" cy="4595745"/>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L="342900" marR="0" lvl="0" indent="-342900" algn="justLow" rtl="1">
              <a:lnSpc>
                <a:spcPct val="150000"/>
              </a:lnSpc>
              <a:spcBef>
                <a:spcPts val="0"/>
              </a:spcBef>
              <a:spcAft>
                <a:spcPts val="0"/>
              </a:spcAft>
              <a:buFont typeface="+mj-lt"/>
              <a:buAutoNum type="arabicPeriod"/>
            </a:pP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البسيطة</a:t>
            </a:r>
            <a:r>
              <a:rPr lang="ar-EG" sz="2800" b="1" dirty="0">
                <a:solidFill>
                  <a:srgbClr val="C00000"/>
                </a:solidFill>
                <a:effectLst/>
                <a:latin typeface="Calibri" panose="020F0502020204030204" pitchFamily="34" charset="0"/>
                <a:ea typeface="Times New Roman" panose="02020603050405020304" pitchFamily="18" charset="0"/>
                <a:cs typeface="+mj-cs"/>
              </a:rPr>
              <a:t>:</a:t>
            </a:r>
            <a:r>
              <a:rPr lang="ar-SA" sz="2800" b="1" dirty="0">
                <a:solidFill>
                  <a:srgbClr val="C00000"/>
                </a:solidFill>
                <a:effectLst/>
                <a:latin typeface="Calibri" panose="020F0502020204030204" pitchFamily="34" charset="0"/>
                <a:ea typeface="Times New Roman" panose="02020603050405020304" pitchFamily="18" charset="0"/>
                <a:cs typeface="+mj-cs"/>
              </a:rPr>
              <a:t> </a:t>
            </a:r>
            <a:r>
              <a:rPr lang="ar-SA" sz="2800" b="1" dirty="0">
                <a:effectLst/>
                <a:latin typeface="Calibri" panose="020F0502020204030204" pitchFamily="34" charset="0"/>
                <a:ea typeface="Times New Roman" panose="02020603050405020304" pitchFamily="18" charset="0"/>
                <a:cs typeface="+mj-cs"/>
              </a:rPr>
              <a:t>يعتمد اختيارها على تساوي احتمال اختيار جميع أفراد مجتمع البحث، ولمنع حدوث التحيز في اختيار أفراد العيّنة يتم الاستعانة ببعض الطرق الميكانيكية مثل القرعة وجداول الأعداد العشوائية. </a:t>
            </a:r>
            <a:endParaRPr lang="en-US" sz="2800" b="1" dirty="0">
              <a:effectLst/>
              <a:latin typeface="Calibri" panose="020F0502020204030204" pitchFamily="34" charset="0"/>
              <a:ea typeface="Times New Roman" panose="02020603050405020304" pitchFamily="18" charset="0"/>
              <a:cs typeface="+mj-cs"/>
            </a:endParaRPr>
          </a:p>
          <a:p>
            <a:pPr marL="342900" marR="0" lvl="0" indent="-342900" algn="justLow" rtl="1">
              <a:lnSpc>
                <a:spcPct val="150000"/>
              </a:lnSpc>
              <a:spcBef>
                <a:spcPts val="0"/>
              </a:spcBef>
              <a:spcAft>
                <a:spcPts val="0"/>
              </a:spcAft>
              <a:buFont typeface="+mj-lt"/>
              <a:buAutoNum type="arabicPeriod"/>
            </a:pP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الطبقيّة: </a:t>
            </a:r>
            <a:r>
              <a:rPr lang="ar-SA" sz="2800" b="1" dirty="0">
                <a:effectLst/>
                <a:latin typeface="Calibri" panose="020F0502020204030204" pitchFamily="34" charset="0"/>
                <a:ea typeface="Times New Roman" panose="02020603050405020304" pitchFamily="18" charset="0"/>
                <a:cs typeface="+mj-cs"/>
              </a:rPr>
              <a:t>يتم اختيارها على مرحلتين، وتتمثل المرحلة الأولى في تحليل مجتمع البحث ودراسة كافّة خصائصه وطبقاته، أمّا المرحلة الثانية فتتمثل في اختيار أفراد العيّنة بشكل عشوائي بناءً على صفات مجتمع البحث.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975862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09162" y="6292631"/>
            <a:ext cx="327166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539646" y="904939"/>
            <a:ext cx="11212642" cy="5215146"/>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 </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3. </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متعدّدة المراحل: </a:t>
            </a:r>
            <a:r>
              <a:rPr lang="ar-SA" sz="2800" b="1" dirty="0">
                <a:effectLst/>
                <a:latin typeface="Calibri" panose="020F0502020204030204" pitchFamily="34" charset="0"/>
                <a:ea typeface="Times New Roman" panose="02020603050405020304" pitchFamily="18" charset="0"/>
                <a:cs typeface="+mj-cs"/>
              </a:rPr>
              <a:t>يتم اللجوء إل هذه العيّنة عندما يكون مجتمع البحث كبير جداً، حيث يتمّ تقسيم مجتمع البحث إلى عدّة أقسام تبعاً للمساحة أو الطبقات أو المستوى التعليمي، وذلك بحسب ما تتطلبه الدراسة، ثمّ اختيار عيّنة منتظمة أو عيّنة عشوائية بسيطة تمثل كل قسم من أقسام مجتمع البحث.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latin typeface="Calibri" panose="020F0502020204030204" pitchFamily="34" charset="0"/>
                <a:ea typeface="Times New Roman" panose="02020603050405020304" pitchFamily="18" charset="0"/>
                <a:cs typeface="+mj-cs"/>
              </a:rPr>
              <a:t>4.</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المنتظمة: </a:t>
            </a:r>
            <a:r>
              <a:rPr lang="ar-SA" sz="2800" b="1" dirty="0">
                <a:effectLst/>
                <a:latin typeface="Calibri" panose="020F0502020204030204" pitchFamily="34" charset="0"/>
                <a:ea typeface="Times New Roman" panose="02020603050405020304" pitchFamily="18" charset="0"/>
                <a:cs typeface="+mj-cs"/>
              </a:rPr>
              <a:t>يتم اختيار أفرادها من خلال انتقائهم بشكل منظم من جداول الأعداد العشوائية، ففي حال تكون مجتمع البحث من 500 شخص وأراد الباحث اختيار 50 منهم لعيّنة البحث، فيبدأ باختيار رقم محدد وليكن رقم 2 ثمّ ضمّ اسم الشخص الذي يقع بجواره ضمن العيّنة المنتظمة، وبعدها يكون عليه إضافة العدد 10 إلى رقم 2 وبذلك يحصل على الاسم الثاني لعيّنة البحث، وهكذا حتى يحصل على 50 اسم من ضمن الجدول العشوائي.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3805251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02128" y="6292631"/>
            <a:ext cx="34786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1184223" y="904939"/>
            <a:ext cx="10568065" cy="4719625"/>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 </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5.</a:t>
            </a:r>
            <a:r>
              <a:rPr lang="ar-SA" sz="2800" b="1" dirty="0">
                <a:solidFill>
                  <a:srgbClr val="C00000"/>
                </a:solidFill>
                <a:effectLst/>
                <a:latin typeface="Calibri" panose="020F0502020204030204" pitchFamily="34" charset="0"/>
                <a:ea typeface="Times New Roman" panose="02020603050405020304" pitchFamily="18" charset="0"/>
                <a:cs typeface="+mj-cs"/>
              </a:rPr>
              <a:t>عيّنة المساحة: </a:t>
            </a:r>
            <a:r>
              <a:rPr lang="ar-SA" sz="2800" b="1" dirty="0">
                <a:effectLst/>
                <a:latin typeface="Calibri" panose="020F0502020204030204" pitchFamily="34" charset="0"/>
                <a:ea typeface="Times New Roman" panose="02020603050405020304" pitchFamily="18" charset="0"/>
                <a:cs typeface="+mj-cs"/>
              </a:rPr>
              <a:t>تستخدم عيّنة المساحة في الدراسات التي تشمل أماكن جغرافية مختلفة ومتباعدة، وتعتمد على اختيار عيّنة عشوائية أو منتظمة من الأماكن الجغرافية (كالمدن مثلاً) التي تقع ضمن مجال الدراسة، ثم اختيار عيّنة عشوائية أو منتظمة من الأحياء المكونة لكل مدينة من مدن العيّنة السابقة، ثم اختيار مسكن محدد من كل حي من الأحياء المحددة في العيّنة المكونة للأحياء، وهكذا.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mj-cs"/>
              </a:rPr>
              <a:t>6.</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المقيّدة: </a:t>
            </a:r>
            <a:r>
              <a:rPr lang="ar-SA" sz="2800" b="1" dirty="0">
                <a:effectLst/>
                <a:latin typeface="Calibri" panose="020F0502020204030204" pitchFamily="34" charset="0"/>
                <a:ea typeface="Times New Roman" panose="02020603050405020304" pitchFamily="18" charset="0"/>
                <a:cs typeface="+mj-cs"/>
              </a:rPr>
              <a:t>يبدأ اختيار هذه العيّنة من خلال حصر الأفراد الذين تنطبق عليهم شروط الدراسة من مجتمع البحث، ثم تحديد العيّنة من أولئك الأفراد، مع الحرص على تطبيق قواعد الاختبار.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175341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69547" y="6292631"/>
            <a:ext cx="321127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E2A7BCC-ED5F-7068-DD5E-0E8C8C4E663F}"/>
              </a:ext>
            </a:extLst>
          </p:cNvPr>
          <p:cNvSpPr txBox="1"/>
          <p:nvPr/>
        </p:nvSpPr>
        <p:spPr>
          <a:xfrm>
            <a:off x="2098624" y="1035313"/>
            <a:ext cx="9503764" cy="5373779"/>
          </a:xfrm>
          <a:prstGeom prst="rect">
            <a:avLst/>
          </a:prstGeom>
          <a:noFill/>
        </p:spPr>
        <p:txBody>
          <a:bodyPr wrap="square">
            <a:spAutoFit/>
          </a:bodyPr>
          <a:lstStyle/>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a:p>
            <a:pPr marL="0" marR="0" algn="just"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1 ـ العينة البسيطة: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العشوائية إذا كان مجتمع الدراسة متجانساً. ولهذا النوع خطوات، هي: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أ ــ إما استخدام القرعة، بحيث يتم تحديد أرقام لجميع أفراد المجتمع الأصلي للدراسة، ثم وضع هذه الأرقام في صندوق خاص وتحرك بعضها مع بعض، وبالتالي يتم سحب أرقام من الصندوق حتى يستوفي الباحث العدد المطلوب للعينة.</a:t>
            </a:r>
            <a:endParaRPr lang="en-US" sz="2800" dirty="0">
              <a:effectLst/>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ب ــ وإما باستخدام جدول الأرقام العشوائية، بحيث يحدد الباحث أرقاماً من جدول الأرقام العشوائية بصورة طولية أم عرضية، وإذا استوفي العدد المحدد للعينة قام باختيار الأفراد الذين لهم الأرقام ذاتها في المجتمع الأصلي للدراسة، وبعدما ينتهي الباحث يكون هؤلاء الأفراد هم العينة المختارة.</a:t>
            </a:r>
            <a:endParaRPr lang="en-US" sz="2800" dirty="0">
              <a:effectLst/>
              <a:latin typeface="Times New Roman" panose="02020603050405020304" pitchFamily="18" charset="0"/>
              <a:ea typeface="Times New Roman" panose="02020603050405020304" pitchFamily="18" charset="0"/>
              <a:cs typeface="+mj-cs"/>
            </a:endParaRPr>
          </a:p>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p:txBody>
      </p:sp>
    </p:spTree>
    <p:extLst>
      <p:ext uri="{BB962C8B-B14F-4D97-AF65-F5344CB8AC3E}">
        <p14:creationId xmlns:p14="http://schemas.microsoft.com/office/powerpoint/2010/main" val="1843882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358996" y="6292631"/>
            <a:ext cx="352182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E2A7BCC-ED5F-7068-DD5E-0E8C8C4E663F}"/>
              </a:ext>
            </a:extLst>
          </p:cNvPr>
          <p:cNvSpPr txBox="1"/>
          <p:nvPr/>
        </p:nvSpPr>
        <p:spPr>
          <a:xfrm>
            <a:off x="2173575" y="794802"/>
            <a:ext cx="9503764" cy="5650778"/>
          </a:xfrm>
          <a:prstGeom prst="rect">
            <a:avLst/>
          </a:prstGeom>
          <a:noFill/>
        </p:spPr>
        <p:txBody>
          <a:bodyPr wrap="square">
            <a:spAutoFit/>
          </a:bodyPr>
          <a:lstStyle/>
          <a:p>
            <a:pPr marL="0" marR="0" algn="just" rtl="1">
              <a:spcBef>
                <a:spcPts val="0"/>
              </a:spcBef>
              <a:spcAft>
                <a:spcPts val="0"/>
              </a:spcAft>
            </a:pPr>
            <a:r>
              <a:rPr lang="ar-SA" sz="2800" b="1" u="none" strike="noStrike"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2 ـ العينة المنتظمة: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إذا كان مجتمع الدراسة متجانساً، على غرار العينة البسيطة، لكن تختلف العينة المنتظمة عن العينة البسيطة في خطوات تكوينها. حيث تكون المسافة بين أرقام أفراد العينة متساوية. فمثلاً إذا كان مجتمع الدراسة يتألف من 200 فرداً، والعدد المطلوب للعينة، هو 20 فرداً، فالمسافة بين الرقم الأول للفرد والذي يليه هي 10، وهي عبارة عن حاصل القسمة: 200 ÷ 10. </a:t>
            </a:r>
            <a:endParaRPr lang="ar-EG" sz="2800" dirty="0">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br>
              <a:rPr lang="ar-SA" sz="2800" b="1" dirty="0">
                <a:effectLst/>
                <a:latin typeface="Times New Roman" panose="02020603050405020304" pitchFamily="18" charset="0"/>
                <a:ea typeface="Times New Roman" panose="02020603050405020304" pitchFamily="18" charset="0"/>
                <a:cs typeface="+mj-cs"/>
              </a:rPr>
            </a:br>
            <a:r>
              <a:rPr lang="ar-SA" sz="2800" b="1" dirty="0">
                <a:effectLst/>
                <a:latin typeface="Times New Roman" panose="02020603050405020304" pitchFamily="18" charset="0"/>
                <a:ea typeface="Times New Roman" panose="02020603050405020304" pitchFamily="18" charset="0"/>
                <a:cs typeface="+mj-cs"/>
              </a:rPr>
              <a:t>إذ يبدأ الباحث باختيار الرقم الأول عشوائياً، وليكن مثلاً 4 وبالتالي تكون العينة المنتظمة مؤلفة من الأفراد الذين يحملون الأرقام التالية 4 ، 14 ، 24 ، 34 ، 44 ، 54 ، 64 ،...</a:t>
            </a:r>
            <a:endParaRPr lang="en-US" sz="2800" dirty="0">
              <a:effectLst/>
              <a:latin typeface="Times New Roman" panose="02020603050405020304" pitchFamily="18" charset="0"/>
              <a:ea typeface="Times New Roman" panose="02020603050405020304" pitchFamily="18" charset="0"/>
              <a:cs typeface="+mj-cs"/>
            </a:endParaRPr>
          </a:p>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p:txBody>
      </p:sp>
    </p:spTree>
    <p:extLst>
      <p:ext uri="{BB962C8B-B14F-4D97-AF65-F5344CB8AC3E}">
        <p14:creationId xmlns:p14="http://schemas.microsoft.com/office/powerpoint/2010/main" val="1162152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55479" y="6292631"/>
            <a:ext cx="362534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TextBox 4">
            <a:extLst>
              <a:ext uri="{FF2B5EF4-FFF2-40B4-BE49-F238E27FC236}">
                <a16:creationId xmlns:a16="http://schemas.microsoft.com/office/drawing/2014/main" id="{C1FAF8B5-FAD9-186C-4534-1BED5EA3BF9A}"/>
              </a:ext>
            </a:extLst>
          </p:cNvPr>
          <p:cNvSpPr txBox="1"/>
          <p:nvPr/>
        </p:nvSpPr>
        <p:spPr>
          <a:xfrm>
            <a:off x="609600" y="1136132"/>
            <a:ext cx="10972799" cy="4524315"/>
          </a:xfrm>
          <a:prstGeom prst="rect">
            <a:avLst/>
          </a:prstGeom>
          <a:noFill/>
        </p:spPr>
        <p:txBody>
          <a:bodyPr wrap="square">
            <a:spAutoFit/>
          </a:bodyPr>
          <a:lstStyle/>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3 ـ العينة الطبقية: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dirty="0">
                <a:effectLst/>
                <a:latin typeface="Times New Roman" panose="02020603050405020304" pitchFamily="18" charset="0"/>
                <a:ea typeface="Times New Roman" panose="02020603050405020304" pitchFamily="18" charset="0"/>
                <a:cs typeface="+mj-cs"/>
              </a:rPr>
              <a:t>	</a:t>
            </a:r>
            <a:r>
              <a:rPr lang="ar-SA" sz="2800" b="1" dirty="0">
                <a:effectLst/>
                <a:latin typeface="Times New Roman" panose="02020603050405020304" pitchFamily="18" charset="0"/>
                <a:ea typeface="Times New Roman" panose="02020603050405020304" pitchFamily="18" charset="0"/>
                <a:cs typeface="+mj-cs"/>
              </a:rPr>
              <a:t>يختار الباحث هذا النوع من العينات إذا كان مجتمع الدراسة غير متجانس؛ نظراً لأنه يتألف من فئات أو طبقات مختلفة بعضها عن بعض. ويتطلب هذا النوع مراعاة الخطوات التالية: </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تحديد الفئات المتوافرة في مجتمع الدراسة.</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تحديد أفراد كل فئة على حدة.</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اختيار من كل فئة عينة عشوائية بسيطة تمثلها بحيث يتناسب عدد كل فئة في العينة مع عددها في المجتمع الأصلي للدراسة.</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فمثلاً إذا كان عنوان الدراسة عن مشكلات طلاب كليات المعلمين بالمملكة، فإن الباحث أمام مجتمع مختلف في مشكلات الطلاب تبعاً لاختلافهم في الأعمار، والتخصصات الدراسية، والناحية الاجتماعية، والناحية الاقتصادية. </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36678602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46853" y="6292631"/>
            <a:ext cx="363397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3E5761C1-553F-C641-3AC4-3C68AA53909E}"/>
              </a:ext>
            </a:extLst>
          </p:cNvPr>
          <p:cNvSpPr txBox="1"/>
          <p:nvPr/>
        </p:nvSpPr>
        <p:spPr>
          <a:xfrm>
            <a:off x="3500736" y="899652"/>
            <a:ext cx="8176601" cy="4462760"/>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4 ـ العينة العنقودية: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إذا كان مجتمع الدراسة على مستوى دولة كبيرة. حيث يصعب عليه استخدام العينة البسيطة أو العينة المنتظمة أو العينة الطبقية. ويتبع الباحث في هذه الحالة تقسيم الدولة إلى مناطق ثم إلى محافظات ثم إلى أجزاء صغيرة. حتى يصل إلى الأفراد المطلوبين للعينة، والصالحين لتمثيل مجتمع الدراسة. فمثلاً إذا أراد الباحث أن يتعرف على مدى استخدام أعضاء هيئة التدريس بكليات المعلمين في المملكة للتقنيات الحديثة في التدريس فإنه لا يلزم الباحث القيام بزيارة كل كلية على حدة، بل يكتفي بعدد ممثل من هذه الكليات.</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9114236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36634" y="6292631"/>
            <a:ext cx="344419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3500735" y="899652"/>
            <a:ext cx="8266543" cy="4832092"/>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r>
              <a:rPr lang="ar-SA" sz="2800" b="1" u="sng" dirty="0">
                <a:solidFill>
                  <a:srgbClr val="C00000"/>
                </a:solidFill>
                <a:effectLst/>
                <a:latin typeface="Times New Roman" panose="02020603050405020304" pitchFamily="18" charset="0"/>
                <a:ea typeface="Times New Roman" panose="02020603050405020304" pitchFamily="18" charset="0"/>
                <a:cs typeface="+mj-cs"/>
              </a:rPr>
              <a:t>الأسلوب الثاني: العينة غير العشوائية</a:t>
            </a:r>
            <a:r>
              <a:rPr lang="ar-EG" sz="2800" b="1" u="sng" dirty="0">
                <a:solidFill>
                  <a:srgbClr val="C00000"/>
                </a:solidFill>
                <a:latin typeface="Times New Roman" panose="02020603050405020304" pitchFamily="18" charset="0"/>
                <a:ea typeface="Times New Roman" panose="02020603050405020304" pitchFamily="18" charset="0"/>
                <a:cs typeface="+mj-cs"/>
              </a:rPr>
              <a:t> </a:t>
            </a:r>
            <a:r>
              <a:rPr lang="ar-SA" sz="2800" b="1" u="sng" dirty="0">
                <a:solidFill>
                  <a:srgbClr val="C00000"/>
                </a:solidFill>
                <a:effectLst/>
                <a:latin typeface="Times New Roman" panose="02020603050405020304" pitchFamily="18" charset="0"/>
                <a:ea typeface="Times New Roman" panose="02020603050405020304" pitchFamily="18" charset="0"/>
                <a:cs typeface="+mj-cs"/>
              </a:rPr>
              <a:t>أو العينة غير الاحتمالية</a:t>
            </a:r>
            <a:endParaRPr lang="ar-EG" sz="28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endParaRPr lang="en-US" sz="2800"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ويستخدمه الباحث إذا كان أفراد المجتمع الأصلي للدراسة غير معروفين. وفي هذه الحالة يتم الاختيار غير العشوائي، وذلك بتدخل من الباحث، بحيث يختار أفراداً ويترك أفراداً من مجتمع الدراسة على ضوء شروط حددها الباحث. فمثلاً إذا كان مجتمع الدراسة، هو نزلاء السجون أو نزلاء مستشفى الأمل من متعاطي المخدرات أو المسكرات، فأفراد المجتمع هنا لا يمثلون جميع المتعاطين لهذه السموم في المجتمع، بل هناك أفراد غير معروفين لدى الباحث وفي هذه الحالة يعمد الباحث إلى الأخذ بالأسلوب غير العشوائي. ومن أنواع هذا الأسلوب:</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12945345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00536" y="6292631"/>
            <a:ext cx="328028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2323475" y="899652"/>
            <a:ext cx="9443803" cy="3529556"/>
          </a:xfrm>
          <a:prstGeom prst="rect">
            <a:avLst/>
          </a:prstGeom>
          <a:noFill/>
        </p:spPr>
        <p:txBody>
          <a:bodyPr wrap="square">
            <a:spAutoFit/>
          </a:bodyPr>
          <a:lstStyle/>
          <a:p>
            <a:pPr marL="0" marR="0" algn="ctr" rtl="1">
              <a:lnSpc>
                <a:spcPct val="115000"/>
              </a:lnSpc>
              <a:spcBef>
                <a:spcPts val="0"/>
              </a:spcBef>
              <a:spcAft>
                <a:spcPts val="0"/>
              </a:spcAft>
            </a:pPr>
            <a:r>
              <a:rPr lang="ar-SA" sz="2800" b="1" dirty="0">
                <a:solidFill>
                  <a:srgbClr val="C00000"/>
                </a:solidFill>
                <a:effectLst/>
                <a:latin typeface="Calibri" panose="020F0502020204030204" pitchFamily="34" charset="0"/>
                <a:ea typeface="Times New Roman" panose="02020603050405020304" pitchFamily="18" charset="0"/>
                <a:cs typeface="+mj-cs"/>
              </a:rPr>
              <a:t>انواع العينات اللااحتمالية</a:t>
            </a:r>
            <a:endParaRPr lang="en-US" sz="2800" b="1" dirty="0">
              <a:solidFill>
                <a:srgbClr val="C00000"/>
              </a:solidFill>
              <a:effectLst/>
              <a:latin typeface="Calibri" panose="020F0502020204030204" pitchFamily="34" charset="0"/>
              <a:ea typeface="Times New Roman" panose="02020603050405020304" pitchFamily="18" charset="0"/>
              <a:cs typeface="+mj-cs"/>
            </a:endParaRPr>
          </a:p>
          <a:p>
            <a:pPr marL="342900" marR="0" lvl="0" indent="-342900" algn="justLow" rtl="1">
              <a:lnSpc>
                <a:spcPct val="115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mj-cs"/>
              </a:rPr>
              <a:t>العيّنة العمديّة: يعتمد الباحث في اختيارها على خبرته ومقدرته على تشكيل العيّنة التي يرى بأنها الأنسب للدراسة التي يقوم بها. </a:t>
            </a:r>
            <a:endParaRPr lang="en-US" sz="2800" b="1" dirty="0">
              <a:effectLst/>
              <a:latin typeface="Calibri" panose="020F0502020204030204" pitchFamily="34" charset="0"/>
              <a:ea typeface="Times New Roman" panose="02020603050405020304" pitchFamily="18" charset="0"/>
              <a:cs typeface="+mj-cs"/>
            </a:endParaRPr>
          </a:p>
          <a:p>
            <a:pPr marL="342900" marR="0" lvl="0" indent="-342900" algn="justLow" rtl="1">
              <a:lnSpc>
                <a:spcPct val="115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mj-cs"/>
              </a:rPr>
              <a:t>عيّنة الحصص: تندرج تحت العيّنة العمدية، وتعتمد على الاختيار المتعمد لمجموعة من الأشخاص الذين تنطبق عليهم شروط معيّنة داخل مجتمع البحث، وغالباً ما يتم اللجوء إلى هذه العيّنة عند جمع معلومات حول الرأي العام تجاه معضلة معيّنة.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9265776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36634" y="6292631"/>
            <a:ext cx="344419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2323475" y="899652"/>
            <a:ext cx="9443803" cy="4520597"/>
          </a:xfrm>
          <a:prstGeom prst="rect">
            <a:avLst/>
          </a:prstGeom>
          <a:noFill/>
        </p:spPr>
        <p:txBody>
          <a:bodyPr wrap="square">
            <a:spAutoFit/>
          </a:bodyPr>
          <a:lstStyle/>
          <a:p>
            <a:pPr marL="0" marR="0" algn="ctr" rtl="1">
              <a:lnSpc>
                <a:spcPct val="115000"/>
              </a:lnSpc>
              <a:spcBef>
                <a:spcPts val="0"/>
              </a:spcBef>
              <a:spcAft>
                <a:spcPts val="0"/>
              </a:spcAft>
            </a:pPr>
            <a:r>
              <a:rPr lang="ar-SA" sz="2800" b="1" dirty="0">
                <a:solidFill>
                  <a:srgbClr val="C00000"/>
                </a:solidFill>
                <a:effectLst/>
                <a:latin typeface="Calibri" panose="020F0502020204030204" pitchFamily="34" charset="0"/>
                <a:ea typeface="Times New Roman" panose="02020603050405020304" pitchFamily="18" charset="0"/>
                <a:cs typeface="+mj-cs"/>
              </a:rPr>
              <a:t>انواع العينات اللااحتمالية</a:t>
            </a:r>
            <a:endParaRPr lang="en-US" sz="28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3.</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الفرضيّة: </a:t>
            </a:r>
            <a:r>
              <a:rPr lang="ar-SA" sz="2800" b="1" dirty="0">
                <a:effectLst/>
                <a:latin typeface="Calibri" panose="020F0502020204030204" pitchFamily="34" charset="0"/>
                <a:ea typeface="Times New Roman" panose="02020603050405020304" pitchFamily="18" charset="0"/>
                <a:cs typeface="+mj-cs"/>
              </a:rPr>
              <a:t>يتم اللجوء إليها في الحالات التي لا يمتلك فيها الباحث أي خيارات في تحديد مجتمع البحث أو العناصر المكوّنة له.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4. </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النمطيّة: </a:t>
            </a:r>
            <a:r>
              <a:rPr lang="ar-SA" sz="2800" b="1" dirty="0">
                <a:effectLst/>
                <a:latin typeface="Calibri" panose="020F0502020204030204" pitchFamily="34" charset="0"/>
                <a:ea typeface="Times New Roman" panose="02020603050405020304" pitchFamily="18" charset="0"/>
                <a:cs typeface="+mj-cs"/>
              </a:rPr>
              <a:t>تعتمد على اختيار عناصر جديدة للبحث تكون على نفس نمط مجتمع البحث الذي تم استخراجها منه.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mj-cs"/>
              </a:rPr>
              <a:t>5.</a:t>
            </a:r>
            <a:r>
              <a:rPr lang="ar-SA" sz="2800" b="1" dirty="0">
                <a:solidFill>
                  <a:srgbClr val="C00000"/>
                </a:solidFill>
                <a:effectLst/>
                <a:latin typeface="Calibri" panose="020F0502020204030204" pitchFamily="34" charset="0"/>
                <a:ea typeface="Times New Roman" panose="02020603050405020304" pitchFamily="18" charset="0"/>
                <a:cs typeface="+mj-cs"/>
              </a:rPr>
              <a:t>عيّنة الصدفة: </a:t>
            </a:r>
            <a:r>
              <a:rPr lang="ar-SA" sz="2800" b="1" dirty="0">
                <a:effectLst/>
                <a:latin typeface="Calibri" panose="020F0502020204030204" pitchFamily="34" charset="0"/>
                <a:ea typeface="Times New Roman" panose="02020603050405020304" pitchFamily="18" charset="0"/>
                <a:cs typeface="+mj-cs"/>
              </a:rPr>
              <a:t>وهو أن يقوم الدارس باختيار الأفراد الذين يلتقي بهم صدفةً ليشكلوا عيّنة البحث. العيّنة العدديّة: تتشابه هذه العيّنة في طريقة اختيارها مع العيّنة الطبقية، حيث يقوم الدارس باختيار مجتمع البحث اعتماداً على خبرته ومعرفته المسبقة بالمعلومات الإحصائية.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4494873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1696062" y="583447"/>
            <a:ext cx="9556601" cy="5112297"/>
          </a:xfrm>
          <a:prstGeom prst="rect">
            <a:avLst/>
          </a:prstGeom>
          <a:noFill/>
        </p:spPr>
        <p:txBody>
          <a:bodyPr wrap="square">
            <a:spAutoFit/>
          </a:bodyPr>
          <a:lstStyle/>
          <a:p>
            <a:pPr marL="0" marR="0" algn="justLow" rtl="1">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t> </a:t>
            </a:r>
            <a:endParaRPr lang="en-US" sz="1600" dirty="0">
              <a:effectLst/>
              <a:latin typeface="Times New Roman" panose="02020603050405020304" pitchFamily="18" charset="0"/>
              <a:ea typeface="Times New Roman" panose="02020603050405020304" pitchFamily="18" charset="0"/>
              <a:cs typeface="AL-Mohanad"/>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1 ـ العينة الصدفية: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أفراد هذه العينة بالصدفة، أي دون ترتيب سابق معهم. كأن يختار الباحث عدداً من المصلين عند خروجهم من المساجد، أو عدداً من الطلاب عند خروجهم من مدارسهم ويسألهم عن موقفهم حيال تأثير الفضائيات على التحصيل الدراسي للطلاب.</a:t>
            </a:r>
            <a:endParaRPr lang="ar-EG" sz="2800" b="1" dirty="0">
              <a:effectLst/>
              <a:latin typeface="Times New Roman" panose="02020603050405020304" pitchFamily="18" charset="0"/>
              <a:ea typeface="Times New Roman" panose="02020603050405020304" pitchFamily="18" charset="0"/>
              <a:cs typeface="+mj-cs"/>
            </a:endParaRPr>
          </a:p>
          <a:p>
            <a:pPr algn="r" rtl="1">
              <a:lnSpc>
                <a:spcPct val="150000"/>
              </a:lnSpc>
            </a:pPr>
            <a:r>
              <a:rPr lang="ar-SA" sz="2800" b="1" dirty="0">
                <a:effectLst/>
                <a:latin typeface="Times New Roman" panose="02020603050405020304" pitchFamily="18" charset="0"/>
                <a:ea typeface="Times New Roman" panose="02020603050405020304" pitchFamily="18" charset="0"/>
                <a:cs typeface="+mj-cs"/>
              </a:rPr>
              <a:t> </a:t>
            </a:r>
            <a:r>
              <a:rPr lang="ar-SA" sz="2800" b="1" u="sng" dirty="0">
                <a:effectLst/>
                <a:latin typeface="Times New Roman" panose="02020603050405020304" pitchFamily="18" charset="0"/>
                <a:ea typeface="Times New Roman" panose="02020603050405020304" pitchFamily="18" charset="0"/>
                <a:cs typeface="+mj-cs"/>
              </a:rPr>
              <a:t>ويعاب</a:t>
            </a:r>
            <a:r>
              <a:rPr lang="ar-SA" sz="2800" b="1" dirty="0">
                <a:effectLst/>
                <a:latin typeface="Times New Roman" panose="02020603050405020304" pitchFamily="18" charset="0"/>
                <a:ea typeface="Times New Roman" panose="02020603050405020304" pitchFamily="18" charset="0"/>
                <a:cs typeface="+mj-cs"/>
              </a:rPr>
              <a:t> على هذا النوع من العينات أن أفرادها لا يمثلون مجتمع الدراسة بصورة </a:t>
            </a:r>
            <a:r>
              <a:rPr lang="ar-SA" sz="2800" b="1" spc="-30" dirty="0">
                <a:effectLst/>
                <a:latin typeface="Times New Roman" panose="02020603050405020304" pitchFamily="18" charset="0"/>
                <a:ea typeface="Times New Roman" panose="02020603050405020304" pitchFamily="18" charset="0"/>
                <a:cs typeface="+mj-cs"/>
              </a:rPr>
              <a:t>دقيقة، وبالتالي فإنه من الصعب تعميم نتائج الدراسة على كل المجتمع الأصلي</a:t>
            </a:r>
            <a:endParaRPr lang="ar-EG" sz="2800" b="1" spc="-30" dirty="0">
              <a:effectLst/>
              <a:latin typeface="Times New Roman" panose="02020603050405020304" pitchFamily="18" charset="0"/>
              <a:ea typeface="Times New Roman" panose="02020603050405020304" pitchFamily="18" charset="0"/>
              <a:cs typeface="+mj-cs"/>
            </a:endParaRPr>
          </a:p>
          <a:p>
            <a:pPr marL="0" marR="0" rtl="1">
              <a:lnSpc>
                <a:spcPct val="150000"/>
              </a:lnSpc>
              <a:spcBef>
                <a:spcPts val="0"/>
              </a:spcBef>
              <a:spcAft>
                <a:spcPts val="0"/>
              </a:spcAft>
            </a:pPr>
            <a:endParaRPr lang="en-US" dirty="0"/>
          </a:p>
        </p:txBody>
      </p:sp>
      <p:sp>
        <p:nvSpPr>
          <p:cNvPr id="7" name="TextBox 6">
            <a:extLst>
              <a:ext uri="{FF2B5EF4-FFF2-40B4-BE49-F238E27FC236}">
                <a16:creationId xmlns:a16="http://schemas.microsoft.com/office/drawing/2014/main" id="{2AEBA626-C5A1-BE61-D8EF-3AFC6C6815D7}"/>
              </a:ext>
            </a:extLst>
          </p:cNvPr>
          <p:cNvSpPr txBox="1"/>
          <p:nvPr/>
        </p:nvSpPr>
        <p:spPr>
          <a:xfrm>
            <a:off x="7075817" y="6089887"/>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23228654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3027872" y="583448"/>
            <a:ext cx="7824158" cy="6186309"/>
          </a:xfrm>
          <a:prstGeom prst="rect">
            <a:avLst/>
          </a:prstGeom>
          <a:noFill/>
        </p:spPr>
        <p:txBody>
          <a:bodyPr wrap="square">
            <a:spAutoFit/>
          </a:bodyPr>
          <a:lstStyle/>
          <a:p>
            <a:pPr marL="0" marR="0" algn="ctr" rtl="1">
              <a:spcBef>
                <a:spcPts val="0"/>
              </a:spcBef>
              <a:spcAft>
                <a:spcPts val="0"/>
              </a:spcAft>
            </a:pPr>
            <a:r>
              <a:rPr lang="ar-SA" sz="2400" b="1" dirty="0">
                <a:solidFill>
                  <a:srgbClr val="C00000"/>
                </a:solidFill>
                <a:effectLst/>
                <a:latin typeface="Times New Roman" panose="02020603050405020304" pitchFamily="18" charset="0"/>
                <a:ea typeface="Times New Roman" panose="02020603050405020304" pitchFamily="18" charset="0"/>
                <a:cs typeface="Traditional Arabic" panose="02020603050405020304" pitchFamily="18" charset="-78"/>
              </a:rPr>
              <a:t> </a:t>
            </a:r>
            <a:r>
              <a:rPr lang="ar-SA" sz="2400" b="1" spc="-30" dirty="0">
                <a:solidFill>
                  <a:srgbClr val="C00000"/>
                </a:solidFill>
                <a:effectLst/>
                <a:latin typeface="Times New Roman" panose="02020603050405020304" pitchFamily="18" charset="0"/>
                <a:ea typeface="Times New Roman" panose="02020603050405020304" pitchFamily="18" charset="0"/>
                <a:cs typeface="+mj-cs"/>
              </a:rPr>
              <a:t> </a:t>
            </a:r>
            <a:endParaRPr lang="en-US" sz="2400"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lnSpc>
                <a:spcPct val="150000"/>
              </a:lnSpc>
              <a:spcBef>
                <a:spcPts val="0"/>
              </a:spcBef>
              <a:spcAft>
                <a:spcPts val="0"/>
              </a:spcAft>
            </a:pPr>
            <a:r>
              <a:rPr lang="ar-SA" sz="2400" b="1" u="sng" dirty="0">
                <a:solidFill>
                  <a:srgbClr val="C00000"/>
                </a:solidFill>
                <a:effectLst/>
                <a:latin typeface="Times New Roman" panose="02020603050405020304" pitchFamily="18" charset="0"/>
                <a:ea typeface="Times New Roman" panose="02020603050405020304" pitchFamily="18" charset="0"/>
                <a:cs typeface="+mj-cs"/>
              </a:rPr>
              <a:t>2 ـ العينة الحصصية: </a:t>
            </a:r>
            <a:endParaRPr lang="en-US" sz="2400" dirty="0">
              <a:solidFill>
                <a:srgbClr val="C00000"/>
              </a:solidFill>
              <a:effectLst/>
              <a:latin typeface="Times New Roman" panose="02020603050405020304" pitchFamily="18" charset="0"/>
              <a:ea typeface="Times New Roman" panose="02020603050405020304" pitchFamily="18" charset="0"/>
              <a:cs typeface="+mj-cs"/>
            </a:endParaRPr>
          </a:p>
          <a:p>
            <a:pPr algn="r" rtl="1">
              <a:lnSpc>
                <a:spcPct val="150000"/>
              </a:lnSpc>
            </a:pPr>
            <a:r>
              <a:rPr lang="ar-SA" sz="2400" b="1" dirty="0">
                <a:effectLst/>
                <a:latin typeface="Times New Roman" panose="02020603050405020304" pitchFamily="18" charset="0"/>
                <a:ea typeface="Times New Roman" panose="02020603050405020304" pitchFamily="18" charset="0"/>
                <a:cs typeface="+mj-cs"/>
              </a:rPr>
              <a:t>	يقوم الباحث إذا أراد الأخذ بالعينة الحصصية بتقسيم مجتمع الدراسة إلى فئات، ثم يختار عدداً من الأفراد من كل فئة بما يتناسب وحجم الفئة في مجتمع الدراسة. وتشبه العينة الحصصية العينة الطبقية في هذا المعنى، لكن تختلف عنها في أن العينة الحصصية يتدخل الباحث في اختيار أفراد العينة، بينما في العينة الطبقية لا يتدخل مطلقاً في اختيار أفراد العينة.</a:t>
            </a:r>
            <a:r>
              <a:rPr lang="ar-SA" sz="2400" b="1" u="sng" dirty="0">
                <a:effectLst/>
                <a:latin typeface="Times New Roman" panose="02020603050405020304" pitchFamily="18" charset="0"/>
                <a:ea typeface="Times New Roman" panose="02020603050405020304" pitchFamily="18" charset="0"/>
                <a:cs typeface="+mj-cs"/>
              </a:rPr>
              <a:t> ويعاب</a:t>
            </a:r>
            <a:r>
              <a:rPr lang="ar-SA" sz="2400" b="1" dirty="0">
                <a:effectLst/>
                <a:latin typeface="Times New Roman" panose="02020603050405020304" pitchFamily="18" charset="0"/>
                <a:ea typeface="Times New Roman" panose="02020603050405020304" pitchFamily="18" charset="0"/>
                <a:cs typeface="+mj-cs"/>
              </a:rPr>
              <a:t> على هذا النوع من العينات، هو أنه لا يمثل مجتمع الدراسة بصورة دقيقة</a:t>
            </a:r>
            <a:endParaRPr lang="ar-EG" sz="2400" b="1" dirty="0"/>
          </a:p>
          <a:p>
            <a:pPr algn="r" rtl="1">
              <a:lnSpc>
                <a:spcPct val="150000"/>
              </a:lnSpc>
            </a:pPr>
            <a:endParaRPr lang="en-US" sz="2400" b="1" dirty="0"/>
          </a:p>
          <a:p>
            <a:pPr marL="0" marR="0" algn="r" rtl="1">
              <a:lnSpc>
                <a:spcPct val="150000"/>
              </a:lnSpc>
              <a:spcBef>
                <a:spcPts val="0"/>
              </a:spcBef>
              <a:spcAft>
                <a:spcPts val="0"/>
              </a:spcAft>
            </a:pPr>
            <a:endParaRPr lang="en-US" sz="2400" dirty="0">
              <a:effectLst/>
              <a:latin typeface="Times New Roman" panose="02020603050405020304" pitchFamily="18" charset="0"/>
              <a:ea typeface="Times New Roman" panose="02020603050405020304" pitchFamily="18" charset="0"/>
              <a:cs typeface="+mj-cs"/>
            </a:endParaRPr>
          </a:p>
          <a:p>
            <a:pPr algn="r" rtl="1"/>
            <a:r>
              <a:rPr lang="ar-SA" sz="2400" b="1" dirty="0">
                <a:effectLst/>
                <a:latin typeface="Times New Roman" panose="02020603050405020304" pitchFamily="18" charset="0"/>
                <a:ea typeface="Times New Roman" panose="02020603050405020304" pitchFamily="18" charset="0"/>
                <a:cs typeface="+mj-cs"/>
              </a:rPr>
              <a:t> </a:t>
            </a:r>
            <a:r>
              <a:rPr lang="en-US" sz="2400" b="1" dirty="0"/>
              <a:t>www.midocean .</a:t>
            </a:r>
            <a:r>
              <a:rPr lang="en-US" sz="2400" b="1" dirty="0" err="1"/>
              <a:t>edu</a:t>
            </a:r>
            <a:r>
              <a:rPr lang="en-US" sz="2400" b="1" dirty="0"/>
              <a:t> .km</a:t>
            </a:r>
          </a:p>
          <a:p>
            <a:pPr marL="0" marR="0" algn="r" rtl="1">
              <a:spcBef>
                <a:spcPts val="0"/>
              </a:spcBef>
              <a:spcAft>
                <a:spcPts val="0"/>
              </a:spcAft>
            </a:pPr>
            <a:endParaRPr lang="en-US" sz="2400" dirty="0"/>
          </a:p>
        </p:txBody>
      </p:sp>
    </p:spTree>
    <p:extLst>
      <p:ext uri="{BB962C8B-B14F-4D97-AF65-F5344CB8AC3E}">
        <p14:creationId xmlns:p14="http://schemas.microsoft.com/office/powerpoint/2010/main" val="2912866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2734574" y="899652"/>
            <a:ext cx="8762881" cy="5618461"/>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ctr" rtl="1">
              <a:lnSpc>
                <a:spcPct val="150000"/>
              </a:lnSpc>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3 ـ العينة الغرضية: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أفراد هذه العينة إذا أدرك أنهم يحققون أغراض دراسته. فمثلاً إذا كان الباحث يريد دراسة عن رواد التربية والتعليم في المملكة، فإنه يختار التربويين الذين يعتقد أنهم يفيدونه في تحقيق أغراض بحثه، كأن يختار القدامى الذين هم على قيد الحياة أو تلاميذهم، ويسألهم عن رواد التربية والتعليم في المملكة .</a:t>
            </a:r>
            <a:endParaRPr lang="en-US" sz="2800" dirty="0">
              <a:effectLst/>
              <a:latin typeface="Times New Roman" panose="02020603050405020304" pitchFamily="18" charset="0"/>
              <a:ea typeface="Times New Roman" panose="02020603050405020304" pitchFamily="18" charset="0"/>
              <a:cs typeface="+mj-cs"/>
            </a:endParaRPr>
          </a:p>
          <a:p>
            <a:pPr marL="0" marR="0" algn="justLow" rtl="1">
              <a:lnSpc>
                <a:spcPct val="95000"/>
              </a:lnSpc>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t> </a:t>
            </a:r>
            <a:endParaRPr lang="en-US" sz="1600" dirty="0">
              <a:effectLst/>
              <a:latin typeface="Times New Roman" panose="02020603050405020304" pitchFamily="18" charset="0"/>
              <a:ea typeface="Times New Roman" panose="02020603050405020304" pitchFamily="18" charset="0"/>
              <a:cs typeface="AL-Mohanad"/>
            </a:endParaRPr>
          </a:p>
          <a:p>
            <a:pPr algn="r"/>
            <a:b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br>
            <a:r>
              <a:rPr lang="en-US" b="1" dirty="0"/>
              <a:t>www.midocean .</a:t>
            </a:r>
            <a:r>
              <a:rPr lang="en-US" b="1" dirty="0" err="1"/>
              <a:t>edu</a:t>
            </a:r>
            <a:r>
              <a:rPr lang="en-US" b="1" dirty="0"/>
              <a:t> .km</a:t>
            </a:r>
          </a:p>
          <a:p>
            <a:pPr algn="r"/>
            <a:endParaRPr lang="en-US" dirty="0"/>
          </a:p>
        </p:txBody>
      </p:sp>
    </p:spTree>
    <p:extLst>
      <p:ext uri="{BB962C8B-B14F-4D97-AF65-F5344CB8AC3E}">
        <p14:creationId xmlns:p14="http://schemas.microsoft.com/office/powerpoint/2010/main" val="42650686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986" y="1000196"/>
            <a:ext cx="6763749" cy="529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6950735" y="1467197"/>
            <a:ext cx="4113965" cy="2068985"/>
          </a:xfrm>
        </p:spPr>
      </p:pic>
      <p:sp>
        <p:nvSpPr>
          <p:cNvPr id="6" name="Rectangle 5"/>
          <p:cNvSpPr/>
          <p:nvPr/>
        </p:nvSpPr>
        <p:spPr>
          <a:xfrm>
            <a:off x="420390" y="1207582"/>
            <a:ext cx="6250233" cy="4993868"/>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20000"/>
              </a:lnSpc>
            </a:pPr>
            <a:r>
              <a:rPr lang="ar-EG" sz="2800" b="1" dirty="0">
                <a:effectLst/>
                <a:latin typeface="Calibri" panose="020F0502020204030204" pitchFamily="34" charset="0"/>
                <a:ea typeface="Calibri" panose="020F0502020204030204" pitchFamily="34" charset="0"/>
                <a:cs typeface="Arial" panose="020B0604020202020204" pitchFamily="34" charset="0"/>
              </a:rPr>
              <a:t>عرض مجتمع دراسة موضحا الفرق بين مجتمع الدراسة وعينة الدراسة  بين (دراسة حالة ورسالة دكتوراة ) وتفسير مبررات الباحث لاختيارنوع عينة محدد عن غيرها موضحا توافر شروط اختيار عينة البحث  فى العرض التقديمى،توضيح مجتمع وعينة البحث التى يرغب الباحث فى استخدامها فى ابحاثه او اطروحته .</a:t>
            </a: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rtl="1"/>
            <a:r>
              <a:rPr lang="ar-EG" sz="2800" b="1" dirty="0">
                <a:latin typeface="Times New Roman" panose="02020603050405020304" pitchFamily="18" charset="0"/>
                <a:cs typeface="Times New Roman" panose="02020603050405020304" pitchFamily="18" charset="0"/>
              </a:rPr>
              <a:t>التكليف </a:t>
            </a:r>
            <a:r>
              <a:rPr lang="en-US" sz="2800" b="1" dirty="0">
                <a:latin typeface="Times New Roman" panose="02020603050405020304" pitchFamily="18" charset="0"/>
                <a:cs typeface="Times New Roman" panose="02020603050405020304" pitchFamily="18" charset="0"/>
              </a:rPr>
              <a:t>8</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7" name="TextBox 6">
            <a:extLst>
              <a:ext uri="{FF2B5EF4-FFF2-40B4-BE49-F238E27FC236}">
                <a16:creationId xmlns:a16="http://schemas.microsoft.com/office/drawing/2014/main" id="{DCCEAFD7-5AFD-C01D-5E23-882EFF56F235}"/>
              </a:ext>
            </a:extLst>
          </p:cNvPr>
          <p:cNvSpPr txBox="1"/>
          <p:nvPr/>
        </p:nvSpPr>
        <p:spPr>
          <a:xfrm>
            <a:off x="6566858" y="5695297"/>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www.midocean .edu .km</a:t>
            </a:r>
            <a:endParaRPr lang="en-US" b="1"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40F6916-F34A-4BF7-9BFF-3BD0E3651B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9623</TotalTime>
  <Words>3875</Words>
  <Application>Microsoft Office PowerPoint</Application>
  <PresentationFormat>Widescreen</PresentationFormat>
  <Paragraphs>268</Paragraphs>
  <Slides>42</Slides>
  <Notes>25</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126</cp:revision>
  <dcterms:created xsi:type="dcterms:W3CDTF">2023-04-29T09:08:00Z</dcterms:created>
  <dcterms:modified xsi:type="dcterms:W3CDTF">2026-04-02T19:52:53Z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