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310" r:id="rId4"/>
    <p:sldId id="292" r:id="rId5"/>
    <p:sldId id="293" r:id="rId6"/>
    <p:sldId id="294" r:id="rId7"/>
    <p:sldId id="295" r:id="rId8"/>
    <p:sldId id="298" r:id="rId9"/>
    <p:sldId id="300" r:id="rId10"/>
    <p:sldId id="299" r:id="rId11"/>
    <p:sldId id="297" r:id="rId12"/>
    <p:sldId id="301" r:id="rId13"/>
    <p:sldId id="302" r:id="rId14"/>
    <p:sldId id="303" r:id="rId15"/>
    <p:sldId id="296" r:id="rId16"/>
    <p:sldId id="307" r:id="rId17"/>
    <p:sldId id="304" r:id="rId18"/>
    <p:sldId id="305" r:id="rId19"/>
    <p:sldId id="306" r:id="rId20"/>
    <p:sldId id="291"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518"/>
    <a:srgbClr val="24A9E1"/>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71" autoAdjust="0"/>
    <p:restoredTop sz="94660"/>
  </p:normalViewPr>
  <p:slideViewPr>
    <p:cSldViewPr snapToGrid="0">
      <p:cViewPr varScale="1">
        <p:scale>
          <a:sx n="72" d="100"/>
          <a:sy n="72" d="100"/>
        </p:scale>
        <p:origin x="54"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9/9/2022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9/9/2022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9/9/2022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1.jpe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4.gi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0.jpe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114671"/>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9940"/>
            <a:ext cx="8552985" cy="1947075"/>
          </a:xfrm>
          <a:prstGeom prst="rect">
            <a:avLst/>
          </a:prstGeom>
        </p:spPr>
      </p:pic>
      <p:pic>
        <p:nvPicPr>
          <p:cNvPr id="13" name="Picture 12"/>
          <p:cNvPicPr>
            <a:picLocks noChangeAspect="1"/>
          </p:cNvPicPr>
          <p:nvPr/>
        </p:nvPicPr>
        <p:blipFill>
          <a:blip r:embed="rId6"/>
          <a:stretch>
            <a:fillRect/>
          </a:stretch>
        </p:blipFill>
        <p:spPr>
          <a:xfrm>
            <a:off x="5421125" y="3454705"/>
            <a:ext cx="6770876" cy="971937"/>
          </a:xfrm>
          <a:prstGeom prst="rect">
            <a:avLst/>
          </a:prstGeom>
        </p:spPr>
      </p:pic>
      <p:sp>
        <p:nvSpPr>
          <p:cNvPr id="16" name="TextBox 15"/>
          <p:cNvSpPr txBox="1"/>
          <p:nvPr/>
        </p:nvSpPr>
        <p:spPr>
          <a:xfrm>
            <a:off x="4780439" y="3648285"/>
            <a:ext cx="7987110" cy="584775"/>
          </a:xfrm>
          <a:prstGeom prst="rect">
            <a:avLst/>
          </a:prstGeom>
          <a:noFill/>
        </p:spPr>
        <p:txBody>
          <a:bodyPr wrap="square" rtlCol="0">
            <a:spAutoFit/>
          </a:bodyPr>
          <a:lstStyle/>
          <a:p>
            <a:pPr algn="ctr"/>
            <a:r>
              <a:rPr lang="en-US" sz="3200" b="1" dirty="0" smtClean="0">
                <a:solidFill>
                  <a:srgbClr val="FF9518"/>
                </a:solidFill>
              </a:rPr>
              <a:t>Red </a:t>
            </a:r>
            <a:r>
              <a:rPr lang="en-US" sz="3200" b="1" dirty="0">
                <a:solidFill>
                  <a:srgbClr val="FF9518"/>
                </a:solidFill>
              </a:rPr>
              <a:t>Hat Enterprise Linux </a:t>
            </a:r>
            <a:r>
              <a:rPr lang="en-US" sz="3200" b="1" dirty="0" smtClean="0">
                <a:solidFill>
                  <a:srgbClr val="FF9518"/>
                </a:solidFill>
              </a:rPr>
              <a:t>8</a:t>
            </a:r>
            <a:endParaRPr lang="en-US" sz="3200" b="1" dirty="0">
              <a:solidFill>
                <a:srgbClr val="FF9518"/>
              </a:solidFill>
            </a:endParaRPr>
          </a:p>
        </p:txBody>
      </p:sp>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61478"/>
            <a:ext cx="9646276" cy="2369880"/>
          </a:xfrm>
          <a:prstGeom prst="rect">
            <a:avLst/>
          </a:prstGeom>
        </p:spPr>
        <p:txBody>
          <a:bodyPr wrap="square">
            <a:spAutoFit/>
          </a:bodyPr>
          <a:lstStyle/>
          <a:p>
            <a:r>
              <a:rPr lang="en-US" sz="2800" b="1" dirty="0" smtClean="0">
                <a:solidFill>
                  <a:srgbClr val="FF9518"/>
                </a:solidFill>
                <a:latin typeface="Calibri" panose="020F0502020204030204" pitchFamily="34" charset="0"/>
              </a:rPr>
              <a:t>RHSA (Admin 1) </a:t>
            </a:r>
            <a:r>
              <a:rPr lang="de-DE" sz="2800" b="1" dirty="0">
                <a:solidFill>
                  <a:srgbClr val="FF9518"/>
                </a:solidFill>
                <a:latin typeface="Calibri" panose="020F0502020204030204" pitchFamily="34" charset="0"/>
              </a:rPr>
              <a:t>Red Hat Enterprise Linux 8 Essentials</a:t>
            </a:r>
            <a:r>
              <a:rPr lang="en-US" sz="2800" b="1" dirty="0">
                <a:solidFill>
                  <a:srgbClr val="FF9518"/>
                </a:solidFill>
                <a:latin typeface="Calibri" panose="020F0502020204030204" pitchFamily="34" charset="0"/>
              </a:rPr>
              <a:t> </a:t>
            </a:r>
            <a:endParaRPr lang="en-US" sz="2800" b="1" dirty="0" smtClean="0">
              <a:solidFill>
                <a:srgbClr val="FF9518"/>
              </a:solidFill>
              <a:latin typeface="Calibri" panose="020F0502020204030204" pitchFamily="34" charset="0"/>
            </a:endParaRPr>
          </a:p>
          <a:p>
            <a:r>
              <a:rPr lang="en-US" sz="2800" b="1" dirty="0">
                <a:solidFill>
                  <a:srgbClr val="FF9518"/>
                </a:solidFill>
                <a:latin typeface="Calibri" panose="020F0502020204030204" pitchFamily="34" charset="0"/>
              </a:rPr>
              <a:t>       </a:t>
            </a:r>
            <a:r>
              <a:rPr lang="en-US" sz="2800" b="1" dirty="0">
                <a:solidFill>
                  <a:srgbClr val="FFC000"/>
                </a:solidFill>
                <a:latin typeface="Tajawal"/>
              </a:rPr>
              <a:t>  </a:t>
            </a:r>
            <a:endParaRPr lang="en-US" sz="2800" b="1" dirty="0" smtClean="0">
              <a:solidFill>
                <a:srgbClr val="FFC000"/>
              </a:solidFill>
              <a:latin typeface="Tajawal"/>
            </a:endParaRPr>
          </a:p>
          <a:p>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Taghreed </a:t>
            </a:r>
            <a:r>
              <a:rPr lang="en-US" sz="2800" b="1" dirty="0" smtClean="0">
                <a:solidFill>
                  <a:srgbClr val="24A9E1"/>
                </a:solidFill>
                <a:latin typeface="Tajawal"/>
              </a:rPr>
              <a:t>Elsayed</a:t>
            </a:r>
          </a:p>
          <a:p>
            <a:pPr algn="ctr"/>
            <a:r>
              <a:rPr lang="en-US" sz="2800" b="1" dirty="0">
                <a:solidFill>
                  <a:srgbClr val="24A9E1"/>
                </a:solidFill>
                <a:latin typeface="Tajawal"/>
              </a:rPr>
              <a:t> </a:t>
            </a:r>
            <a:r>
              <a:rPr lang="en-US" sz="2800" b="1" dirty="0" smtClean="0">
                <a:solidFill>
                  <a:srgbClr val="24A9E1"/>
                </a:solidFill>
                <a:latin typeface="Tajawal"/>
              </a:rPr>
              <a:t>                                           </a:t>
            </a:r>
            <a:r>
              <a:rPr lang="en-US" sz="2800" b="1" dirty="0" smtClean="0">
                <a:solidFill>
                  <a:srgbClr val="FF9518"/>
                </a:solidFill>
                <a:latin typeface="Tajawal"/>
              </a:rPr>
              <a:t>Lecture 1</a:t>
            </a:r>
            <a:endParaRPr lang="en-US" sz="2800" dirty="0"/>
          </a:p>
          <a:p>
            <a:r>
              <a:rPr lang="en-US" dirty="0"/>
              <a:t/>
            </a:r>
            <a:br>
              <a:rPr lang="en-US" dirty="0"/>
            </a:br>
            <a:endParaRPr lang="ar-EG" dirty="0"/>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8" name="TextBox 17"/>
          <p:cNvSpPr txBox="1"/>
          <p:nvPr/>
        </p:nvSpPr>
        <p:spPr>
          <a:xfrm>
            <a:off x="1716214" y="587515"/>
            <a:ext cx="7987110" cy="584775"/>
          </a:xfrm>
          <a:prstGeom prst="rect">
            <a:avLst/>
          </a:prstGeom>
          <a:noFill/>
        </p:spPr>
        <p:txBody>
          <a:bodyPr wrap="square" rtlCol="0">
            <a:spAutoFit/>
          </a:bodyPr>
          <a:lstStyle/>
          <a:p>
            <a:pPr algn="ctr"/>
            <a:r>
              <a:rPr lang="en-US" sz="3200" b="1" smtClean="0">
                <a:solidFill>
                  <a:srgbClr val="FF9518"/>
                </a:solidFill>
              </a:rPr>
              <a:t>Red Hat Enterprise Linux 8</a:t>
            </a:r>
            <a:endParaRPr lang="en-US" sz="3200" b="1" dirty="0">
              <a:solidFill>
                <a:srgbClr val="FF9518"/>
              </a:solidFill>
            </a:endParaRPr>
          </a:p>
        </p:txBody>
      </p:sp>
      <p:pic>
        <p:nvPicPr>
          <p:cNvPr id="11" name="Picture 10"/>
          <p:cNvPicPr>
            <a:picLocks noChangeAspect="1"/>
          </p:cNvPicPr>
          <p:nvPr/>
        </p:nvPicPr>
        <p:blipFill>
          <a:blip r:embed="rId6"/>
          <a:stretch>
            <a:fillRect/>
          </a:stretch>
        </p:blipFill>
        <p:spPr>
          <a:xfrm>
            <a:off x="3152653" y="2409266"/>
            <a:ext cx="5886694" cy="2381135"/>
          </a:xfrm>
          <a:prstGeom prst="rect">
            <a:avLst/>
          </a:prstGeom>
        </p:spPr>
      </p:pic>
    </p:spTree>
    <p:extLst>
      <p:ext uri="{BB962C8B-B14F-4D97-AF65-F5344CB8AC3E}">
        <p14:creationId xmlns:p14="http://schemas.microsoft.com/office/powerpoint/2010/main" val="10571419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TextBox 11"/>
          <p:cNvSpPr txBox="1"/>
          <p:nvPr/>
        </p:nvSpPr>
        <p:spPr>
          <a:xfrm>
            <a:off x="1716214" y="587515"/>
            <a:ext cx="7987110" cy="584775"/>
          </a:xfrm>
          <a:prstGeom prst="rect">
            <a:avLst/>
          </a:prstGeom>
          <a:noFill/>
        </p:spPr>
        <p:txBody>
          <a:bodyPr wrap="square" rtlCol="0">
            <a:spAutoFit/>
          </a:bodyPr>
          <a:lstStyle/>
          <a:p>
            <a:pPr algn="ctr"/>
            <a:r>
              <a:rPr lang="en-US" sz="3200" b="1" smtClean="0">
                <a:solidFill>
                  <a:srgbClr val="FF9518"/>
                </a:solidFill>
              </a:rPr>
              <a:t>Red Hat Enterprise Linux 8</a:t>
            </a:r>
            <a:endParaRPr lang="en-US" sz="3200" b="1" dirty="0">
              <a:solidFill>
                <a:srgbClr val="FF9518"/>
              </a:solidFill>
            </a:endParaRPr>
          </a:p>
        </p:txBody>
      </p:sp>
      <p:sp>
        <p:nvSpPr>
          <p:cNvPr id="7" name="Rectangle 6"/>
          <p:cNvSpPr/>
          <p:nvPr/>
        </p:nvSpPr>
        <p:spPr>
          <a:xfrm>
            <a:off x="1500809" y="1319232"/>
            <a:ext cx="10015220" cy="4585871"/>
          </a:xfrm>
          <a:prstGeom prst="rect">
            <a:avLst/>
          </a:prstGeom>
        </p:spPr>
        <p:txBody>
          <a:bodyPr wrap="square">
            <a:spAutoFit/>
          </a:bodyPr>
          <a:lstStyle/>
          <a:p>
            <a:pPr marL="285750" indent="-285750" algn="ctr">
              <a:buFont typeface="Wingdings" panose="05000000000000000000" pitchFamily="2" charset="2"/>
              <a:buChar char="v"/>
            </a:pPr>
            <a:r>
              <a:rPr lang="en-US" sz="2800" b="1" dirty="0">
                <a:solidFill>
                  <a:srgbClr val="FF0000"/>
                </a:solidFill>
                <a:cs typeface="+mj-cs"/>
              </a:rPr>
              <a:t>What exactly is Linux</a:t>
            </a:r>
            <a:r>
              <a:rPr lang="en-US" sz="2800" b="1" dirty="0" smtClean="0">
                <a:solidFill>
                  <a:srgbClr val="FF0000"/>
                </a:solidFill>
                <a:cs typeface="+mj-cs"/>
              </a:rPr>
              <a:t>?</a:t>
            </a:r>
          </a:p>
          <a:p>
            <a:pPr marL="285750" indent="-285750">
              <a:buFont typeface="Wingdings" panose="05000000000000000000" pitchFamily="2" charset="2"/>
              <a:buChar char="v"/>
            </a:pPr>
            <a:r>
              <a:rPr lang="en-US" b="1" dirty="0" smtClean="0">
                <a:solidFill>
                  <a:srgbClr val="FF0000"/>
                </a:solidFill>
                <a:cs typeface="+mj-cs"/>
              </a:rPr>
              <a:t> </a:t>
            </a:r>
            <a:r>
              <a:rPr lang="en-US" sz="2400" dirty="0"/>
              <a:t>Linux is an operating system in much the same way that Windows is an operating system (and there any similarities between Linux and Windows end). </a:t>
            </a:r>
            <a:endParaRPr lang="en-US" sz="2400" dirty="0" smtClean="0"/>
          </a:p>
          <a:p>
            <a:pPr marL="285750" indent="-285750">
              <a:buFont typeface="Wingdings" panose="05000000000000000000" pitchFamily="2" charset="2"/>
              <a:buChar char="v"/>
            </a:pPr>
            <a:r>
              <a:rPr lang="en-US" sz="2400" dirty="0" smtClean="0"/>
              <a:t>The </a:t>
            </a:r>
            <a:r>
              <a:rPr lang="en-US" sz="2400" dirty="0"/>
              <a:t>term operating system is used to describe the software that acts as a layer between the hardware in a computer and the applications that we all run on a daily basis. </a:t>
            </a:r>
            <a:endParaRPr lang="en-US" sz="2400" dirty="0" smtClean="0"/>
          </a:p>
          <a:p>
            <a:pPr marL="285750" indent="-285750">
              <a:buFont typeface="Wingdings" panose="05000000000000000000" pitchFamily="2" charset="2"/>
              <a:buChar char="v"/>
            </a:pPr>
            <a:r>
              <a:rPr lang="en-US" sz="2400" dirty="0" smtClean="0"/>
              <a:t>When </a:t>
            </a:r>
            <a:r>
              <a:rPr lang="en-US" sz="2400" dirty="0"/>
              <a:t>programmers write applications, they interface with the operating system to perform such tasks as writing files to the hard disk drive and displaying information on the screen</a:t>
            </a:r>
            <a:r>
              <a:rPr lang="en-US" sz="2400" dirty="0" smtClean="0"/>
              <a:t>.</a:t>
            </a:r>
          </a:p>
          <a:p>
            <a:pPr marL="285750" indent="-285750">
              <a:buFont typeface="Wingdings" panose="05000000000000000000" pitchFamily="2" charset="2"/>
              <a:buChar char="v"/>
            </a:pPr>
            <a:r>
              <a:rPr lang="en-US" sz="2400" dirty="0" smtClean="0"/>
              <a:t> </a:t>
            </a:r>
            <a:r>
              <a:rPr lang="en-US" sz="2400" dirty="0"/>
              <a:t>Without an operating system, every programmer would have to write code to directly access the hardware of the system</a:t>
            </a:r>
            <a:r>
              <a:rPr lang="en-US" sz="2400" dirty="0" smtClean="0"/>
              <a:t>.</a:t>
            </a:r>
          </a:p>
        </p:txBody>
      </p:sp>
    </p:spTree>
    <p:extLst>
      <p:ext uri="{BB962C8B-B14F-4D97-AF65-F5344CB8AC3E}">
        <p14:creationId xmlns:p14="http://schemas.microsoft.com/office/powerpoint/2010/main" val="40423710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TextBox 11"/>
          <p:cNvSpPr txBox="1"/>
          <p:nvPr/>
        </p:nvSpPr>
        <p:spPr>
          <a:xfrm>
            <a:off x="1716214" y="587515"/>
            <a:ext cx="7987110" cy="584775"/>
          </a:xfrm>
          <a:prstGeom prst="rect">
            <a:avLst/>
          </a:prstGeom>
          <a:noFill/>
        </p:spPr>
        <p:txBody>
          <a:bodyPr wrap="square" rtlCol="0">
            <a:spAutoFit/>
          </a:bodyPr>
          <a:lstStyle/>
          <a:p>
            <a:pPr algn="ctr"/>
            <a:r>
              <a:rPr lang="en-US" sz="3200" b="1" smtClean="0">
                <a:solidFill>
                  <a:srgbClr val="FF9518"/>
                </a:solidFill>
              </a:rPr>
              <a:t>Red Hat Enterprise Linux 8</a:t>
            </a:r>
            <a:endParaRPr lang="en-US" sz="3200" b="1" dirty="0">
              <a:solidFill>
                <a:srgbClr val="FF9518"/>
              </a:solidFill>
            </a:endParaRPr>
          </a:p>
        </p:txBody>
      </p:sp>
      <p:sp>
        <p:nvSpPr>
          <p:cNvPr id="9" name="Rectangle 8"/>
          <p:cNvSpPr/>
          <p:nvPr/>
        </p:nvSpPr>
        <p:spPr>
          <a:xfrm>
            <a:off x="1014364" y="1819089"/>
            <a:ext cx="10740313" cy="3416320"/>
          </a:xfrm>
          <a:prstGeom prst="rect">
            <a:avLst/>
          </a:prstGeom>
        </p:spPr>
        <p:txBody>
          <a:bodyPr wrap="square">
            <a:spAutoFit/>
          </a:bodyPr>
          <a:lstStyle/>
          <a:p>
            <a:pPr marL="285750" indent="-285750">
              <a:buFont typeface="Wingdings" panose="05000000000000000000" pitchFamily="2" charset="2"/>
              <a:buChar char="v"/>
            </a:pPr>
            <a:r>
              <a:rPr lang="en-US" sz="2400" dirty="0"/>
              <a:t>Without an operating system, every programmer would have to write code to directly access the hardware of the system</a:t>
            </a:r>
            <a:r>
              <a:rPr lang="en-US" sz="2400" dirty="0" smtClean="0"/>
              <a:t>.</a:t>
            </a:r>
          </a:p>
          <a:p>
            <a:endParaRPr lang="en-US" sz="2400" dirty="0"/>
          </a:p>
          <a:p>
            <a:pPr marL="285750" indent="-285750">
              <a:buFont typeface="Wingdings" panose="05000000000000000000" pitchFamily="2" charset="2"/>
              <a:buChar char="v"/>
            </a:pPr>
            <a:r>
              <a:rPr lang="en-US" sz="2400" dirty="0"/>
              <a:t> In addition, the programmer would have to be able to support every single piece of hardware ever created to be sure the application would work on every possible hardware configuration. Because the operating system handles all of this hardware complexity, application development becomes a much easier task. Linux is just one of a number of different operating systems available today</a:t>
            </a:r>
            <a:r>
              <a:rPr lang="en-US" sz="2400" dirty="0" smtClean="0"/>
              <a:t>.</a:t>
            </a:r>
          </a:p>
          <a:p>
            <a:endParaRPr lang="ar-EG" sz="2400" dirty="0"/>
          </a:p>
        </p:txBody>
      </p:sp>
    </p:spTree>
    <p:extLst>
      <p:ext uri="{BB962C8B-B14F-4D97-AF65-F5344CB8AC3E}">
        <p14:creationId xmlns:p14="http://schemas.microsoft.com/office/powerpoint/2010/main" val="11989650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TextBox 11"/>
          <p:cNvSpPr txBox="1"/>
          <p:nvPr/>
        </p:nvSpPr>
        <p:spPr>
          <a:xfrm>
            <a:off x="1716214" y="587515"/>
            <a:ext cx="7987110" cy="584775"/>
          </a:xfrm>
          <a:prstGeom prst="rect">
            <a:avLst/>
          </a:prstGeom>
          <a:noFill/>
        </p:spPr>
        <p:txBody>
          <a:bodyPr wrap="square" rtlCol="0">
            <a:spAutoFit/>
          </a:bodyPr>
          <a:lstStyle/>
          <a:p>
            <a:pPr algn="ctr"/>
            <a:r>
              <a:rPr lang="en-US" sz="3200" b="1" smtClean="0">
                <a:solidFill>
                  <a:srgbClr val="FF9518"/>
                </a:solidFill>
              </a:rPr>
              <a:t>Red Hat Enterprise Linux 8</a:t>
            </a:r>
            <a:endParaRPr lang="en-US" sz="3200" b="1" dirty="0">
              <a:solidFill>
                <a:srgbClr val="FF9518"/>
              </a:solidFill>
            </a:endParaRPr>
          </a:p>
        </p:txBody>
      </p:sp>
      <p:sp>
        <p:nvSpPr>
          <p:cNvPr id="7" name="Rectangle 6"/>
          <p:cNvSpPr/>
          <p:nvPr/>
        </p:nvSpPr>
        <p:spPr>
          <a:xfrm>
            <a:off x="1431235" y="1356808"/>
            <a:ext cx="10641440" cy="4585871"/>
          </a:xfrm>
          <a:prstGeom prst="rect">
            <a:avLst/>
          </a:prstGeom>
        </p:spPr>
        <p:txBody>
          <a:bodyPr wrap="square">
            <a:spAutoFit/>
          </a:bodyPr>
          <a:lstStyle/>
          <a:p>
            <a:pPr marL="285750" indent="-285750" algn="ctr">
              <a:buFont typeface="Wingdings" panose="05000000000000000000" pitchFamily="2" charset="2"/>
              <a:buChar char="q"/>
            </a:pPr>
            <a:r>
              <a:rPr lang="en-US" sz="2800" b="1" dirty="0">
                <a:solidFill>
                  <a:schemeClr val="accent6"/>
                </a:solidFill>
                <a:cs typeface="+mj-cs"/>
              </a:rPr>
              <a:t>Who Created Linux? </a:t>
            </a:r>
            <a:endParaRPr lang="en-US" sz="2800" b="1" dirty="0" smtClean="0">
              <a:solidFill>
                <a:schemeClr val="accent6"/>
              </a:solidFill>
              <a:cs typeface="+mj-cs"/>
            </a:endParaRPr>
          </a:p>
          <a:p>
            <a:pPr marL="285750" indent="-285750">
              <a:buFont typeface="Wingdings" panose="05000000000000000000" pitchFamily="2" charset="2"/>
              <a:buChar char="q"/>
            </a:pPr>
            <a:r>
              <a:rPr lang="en-US" sz="2400" dirty="0"/>
              <a:t>The origins of Linux can be traced back to the work and philosophies of two people. </a:t>
            </a:r>
            <a:endParaRPr lang="en-US" sz="2400" dirty="0" smtClean="0"/>
          </a:p>
          <a:p>
            <a:pPr marL="285750" indent="-285750">
              <a:buFont typeface="Wingdings" panose="05000000000000000000" pitchFamily="2" charset="2"/>
              <a:buChar char="q"/>
            </a:pPr>
            <a:r>
              <a:rPr lang="en-US" sz="2400" dirty="0" smtClean="0"/>
              <a:t>At </a:t>
            </a:r>
            <a:r>
              <a:rPr lang="en-US" sz="2400" dirty="0"/>
              <a:t>the heart of the Linux operating system is something called the kernel. This is the core set of features necessary for the operating system to function. The kernel manages the system’s resources and handles communication between the hardware and the applications. </a:t>
            </a:r>
            <a:endParaRPr lang="en-US" sz="2400" dirty="0" smtClean="0"/>
          </a:p>
          <a:p>
            <a:pPr marL="285750" indent="-285750">
              <a:buFont typeface="Wingdings" panose="05000000000000000000" pitchFamily="2" charset="2"/>
              <a:buChar char="q"/>
            </a:pPr>
            <a:r>
              <a:rPr lang="en-US" sz="2400" dirty="0" smtClean="0"/>
              <a:t>The </a:t>
            </a:r>
            <a:r>
              <a:rPr lang="en-US" sz="2400" dirty="0"/>
              <a:t>Linux kernel was developed by </a:t>
            </a:r>
            <a:r>
              <a:rPr lang="en-US" sz="2400" b="1" dirty="0">
                <a:solidFill>
                  <a:srgbClr val="FF0000"/>
                </a:solidFill>
              </a:rPr>
              <a:t>Linus Torvalds </a:t>
            </a:r>
            <a:r>
              <a:rPr lang="en-US" sz="2400" dirty="0"/>
              <a:t>who needed an operating system but didn’t want to have to buy one. When he had finished the first version of the kernel he released it under an open source license that enabled anyone to download the source code and freely use and modify it without having to pay Linus any money. </a:t>
            </a:r>
            <a:endParaRPr lang="ar-EG" sz="2400" dirty="0"/>
          </a:p>
        </p:txBody>
      </p:sp>
    </p:spTree>
    <p:extLst>
      <p:ext uri="{BB962C8B-B14F-4D97-AF65-F5344CB8AC3E}">
        <p14:creationId xmlns:p14="http://schemas.microsoft.com/office/powerpoint/2010/main" val="12751011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TextBox 11"/>
          <p:cNvSpPr txBox="1"/>
          <p:nvPr/>
        </p:nvSpPr>
        <p:spPr>
          <a:xfrm>
            <a:off x="1716214" y="587515"/>
            <a:ext cx="7987110" cy="584775"/>
          </a:xfrm>
          <a:prstGeom prst="rect">
            <a:avLst/>
          </a:prstGeom>
          <a:noFill/>
        </p:spPr>
        <p:txBody>
          <a:bodyPr wrap="square" rtlCol="0">
            <a:spAutoFit/>
          </a:bodyPr>
          <a:lstStyle/>
          <a:p>
            <a:pPr algn="ctr"/>
            <a:r>
              <a:rPr lang="en-US" sz="3200" b="1" smtClean="0">
                <a:solidFill>
                  <a:srgbClr val="FF9518"/>
                </a:solidFill>
              </a:rPr>
              <a:t>Red Hat Enterprise Linux 8</a:t>
            </a:r>
            <a:endParaRPr lang="en-US" sz="3200" b="1" dirty="0">
              <a:solidFill>
                <a:srgbClr val="FF9518"/>
              </a:solidFill>
            </a:endParaRPr>
          </a:p>
        </p:txBody>
      </p:sp>
      <p:sp>
        <p:nvSpPr>
          <p:cNvPr id="7" name="Rectangle 6"/>
          <p:cNvSpPr/>
          <p:nvPr/>
        </p:nvSpPr>
        <p:spPr>
          <a:xfrm>
            <a:off x="837214" y="1576773"/>
            <a:ext cx="11235461" cy="4524315"/>
          </a:xfrm>
          <a:prstGeom prst="rect">
            <a:avLst/>
          </a:prstGeom>
        </p:spPr>
        <p:txBody>
          <a:bodyPr wrap="square">
            <a:spAutoFit/>
          </a:bodyPr>
          <a:lstStyle/>
          <a:p>
            <a:pPr marL="285750" indent="-285750">
              <a:buFont typeface="Wingdings" panose="05000000000000000000" pitchFamily="2" charset="2"/>
              <a:buChar char="q"/>
            </a:pPr>
            <a:r>
              <a:rPr lang="en-US" sz="2400" dirty="0"/>
              <a:t>Around the same time </a:t>
            </a:r>
            <a:r>
              <a:rPr lang="en-US" sz="2400" b="1" dirty="0">
                <a:solidFill>
                  <a:srgbClr val="FF0000"/>
                </a:solidFill>
              </a:rPr>
              <a:t>Richard Stallman </a:t>
            </a:r>
            <a:r>
              <a:rPr lang="en-US" sz="2400" dirty="0"/>
              <a:t>at the Free Software Foundation, a strong advocate of free and open source software, was working on an open source operating system of his own. </a:t>
            </a:r>
            <a:endParaRPr lang="en-US" sz="2400" dirty="0" smtClean="0"/>
          </a:p>
          <a:p>
            <a:pPr marL="285750" indent="-285750">
              <a:buFont typeface="Wingdings" panose="05000000000000000000" pitchFamily="2" charset="2"/>
              <a:buChar char="q"/>
            </a:pPr>
            <a:r>
              <a:rPr lang="en-US" sz="2400" dirty="0" smtClean="0"/>
              <a:t>Rather </a:t>
            </a:r>
            <a:r>
              <a:rPr lang="en-US" sz="2400" dirty="0"/>
              <a:t>than focusing initially on the kernel, Stallman decided to begin by developing all the tools, utilities and compilers necessary to use and maintain an operating system. </a:t>
            </a:r>
            <a:endParaRPr lang="en-US" sz="2400" dirty="0" smtClean="0"/>
          </a:p>
          <a:p>
            <a:pPr marL="285750" indent="-285750">
              <a:buFont typeface="Wingdings" panose="05000000000000000000" pitchFamily="2" charset="2"/>
              <a:buChar char="q"/>
            </a:pPr>
            <a:r>
              <a:rPr lang="en-US" sz="2400" dirty="0" smtClean="0"/>
              <a:t>By </a:t>
            </a:r>
            <a:r>
              <a:rPr lang="en-US" sz="2400" dirty="0"/>
              <a:t>the time he had finished developing this infrastructure it seemed like the obvious solution was to combine his work with the kernel Linus had written to create a full operating system. </a:t>
            </a:r>
            <a:endParaRPr lang="en-US" sz="2400" dirty="0" smtClean="0"/>
          </a:p>
          <a:p>
            <a:pPr marL="342900" indent="-342900" algn="ctr">
              <a:buFont typeface="Wingdings" panose="05000000000000000000" pitchFamily="2" charset="2"/>
              <a:buChar char="q"/>
            </a:pPr>
            <a:r>
              <a:rPr lang="en-US" sz="2400" dirty="0" smtClean="0"/>
              <a:t>This </a:t>
            </a:r>
            <a:r>
              <a:rPr lang="en-US" sz="2400" dirty="0"/>
              <a:t>combination became known as GNU/Linux. Purists insist that Linux always be referred to as GNU/Linux (in fact, at one time, Richard Stallman refused to give press interviews to any publication which failed to refer to 6 A Brief History of Red Hat Linux </a:t>
            </a:r>
            <a:r>
              <a:rPr lang="en-US" sz="2400" dirty="0" smtClean="0"/>
              <a:t>       </a:t>
            </a:r>
            <a:r>
              <a:rPr lang="en-US" sz="2400" dirty="0" err="1" smtClean="0"/>
              <a:t>Linux</a:t>
            </a:r>
            <a:r>
              <a:rPr lang="en-US" sz="2400" dirty="0" smtClean="0"/>
              <a:t> </a:t>
            </a:r>
            <a:r>
              <a:rPr lang="en-US" sz="2400" dirty="0"/>
              <a:t>as GNU/Linux). </a:t>
            </a:r>
            <a:endParaRPr lang="ar-EG" sz="2400" dirty="0"/>
          </a:p>
        </p:txBody>
      </p:sp>
    </p:spTree>
    <p:extLst>
      <p:ext uri="{BB962C8B-B14F-4D97-AF65-F5344CB8AC3E}">
        <p14:creationId xmlns:p14="http://schemas.microsoft.com/office/powerpoint/2010/main" val="8996255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TextBox 11"/>
          <p:cNvSpPr txBox="1"/>
          <p:nvPr/>
        </p:nvSpPr>
        <p:spPr>
          <a:xfrm>
            <a:off x="1716214" y="587515"/>
            <a:ext cx="7987110" cy="584775"/>
          </a:xfrm>
          <a:prstGeom prst="rect">
            <a:avLst/>
          </a:prstGeom>
          <a:noFill/>
        </p:spPr>
        <p:txBody>
          <a:bodyPr wrap="square" rtlCol="0">
            <a:spAutoFit/>
          </a:bodyPr>
          <a:lstStyle/>
          <a:p>
            <a:pPr algn="ctr"/>
            <a:r>
              <a:rPr lang="en-US" sz="3200" b="1" smtClean="0">
                <a:solidFill>
                  <a:srgbClr val="FF9518"/>
                </a:solidFill>
              </a:rPr>
              <a:t>Red Hat Enterprise Linux 8</a:t>
            </a:r>
            <a:endParaRPr lang="en-US" sz="3200" b="1" dirty="0">
              <a:solidFill>
                <a:srgbClr val="FF9518"/>
              </a:solidFill>
            </a:endParaRPr>
          </a:p>
        </p:txBody>
      </p:sp>
      <p:sp>
        <p:nvSpPr>
          <p:cNvPr id="7" name="Rectangle 6"/>
          <p:cNvSpPr/>
          <p:nvPr/>
        </p:nvSpPr>
        <p:spPr>
          <a:xfrm>
            <a:off x="750460" y="1798297"/>
            <a:ext cx="10691080" cy="1938992"/>
          </a:xfrm>
          <a:prstGeom prst="rect">
            <a:avLst/>
          </a:prstGeom>
        </p:spPr>
        <p:txBody>
          <a:bodyPr wrap="square">
            <a:spAutoFit/>
          </a:bodyPr>
          <a:lstStyle/>
          <a:p>
            <a:pPr marL="342900" indent="-342900">
              <a:buFont typeface="Wingdings" panose="05000000000000000000" pitchFamily="2" charset="2"/>
              <a:buChar char="q"/>
            </a:pPr>
            <a:r>
              <a:rPr lang="en-US" sz="2400" dirty="0"/>
              <a:t>This is not unreasonable given that the GNU tools developed by the Free Software Foundation make up a significant and vital part of GNU/Linux. Unfortunately, most people and publications simply refer to Linux as Linux and this will probably always continue to be the case</a:t>
            </a:r>
            <a:r>
              <a:rPr lang="en-US" sz="2400" dirty="0" smtClean="0"/>
              <a:t>.</a:t>
            </a:r>
          </a:p>
          <a:p>
            <a:pPr marL="342900" indent="-342900">
              <a:buFont typeface="Wingdings" panose="05000000000000000000" pitchFamily="2" charset="2"/>
              <a:buChar char="q"/>
            </a:pPr>
            <a:endParaRPr lang="ar-EG" sz="2400" dirty="0"/>
          </a:p>
        </p:txBody>
      </p:sp>
    </p:spTree>
    <p:extLst>
      <p:ext uri="{BB962C8B-B14F-4D97-AF65-F5344CB8AC3E}">
        <p14:creationId xmlns:p14="http://schemas.microsoft.com/office/powerpoint/2010/main" val="172223848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605185"/>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TextBox 11"/>
          <p:cNvSpPr txBox="1"/>
          <p:nvPr/>
        </p:nvSpPr>
        <p:spPr>
          <a:xfrm>
            <a:off x="1716214" y="433917"/>
            <a:ext cx="7987110" cy="584775"/>
          </a:xfrm>
          <a:prstGeom prst="rect">
            <a:avLst/>
          </a:prstGeom>
          <a:noFill/>
        </p:spPr>
        <p:txBody>
          <a:bodyPr wrap="square" rtlCol="0">
            <a:spAutoFit/>
          </a:bodyPr>
          <a:lstStyle/>
          <a:p>
            <a:pPr algn="ctr"/>
            <a:r>
              <a:rPr lang="en-US" sz="3200" b="1" smtClean="0">
                <a:solidFill>
                  <a:srgbClr val="FF9518"/>
                </a:solidFill>
              </a:rPr>
              <a:t>Red Hat Enterprise Linux 8</a:t>
            </a:r>
            <a:endParaRPr lang="en-US" sz="3200" b="1" dirty="0">
              <a:solidFill>
                <a:srgbClr val="FF9518"/>
              </a:solidFill>
            </a:endParaRPr>
          </a:p>
        </p:txBody>
      </p:sp>
      <p:pic>
        <p:nvPicPr>
          <p:cNvPr id="1030" name="Picture 6" descr="Simplified history of Unix-like operating systems | Linux, Unix, Darwi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74114" y="908740"/>
            <a:ext cx="7926964" cy="56971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27135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TextBox 11"/>
          <p:cNvSpPr txBox="1"/>
          <p:nvPr/>
        </p:nvSpPr>
        <p:spPr>
          <a:xfrm>
            <a:off x="1716214" y="587515"/>
            <a:ext cx="7987110" cy="584775"/>
          </a:xfrm>
          <a:prstGeom prst="rect">
            <a:avLst/>
          </a:prstGeom>
          <a:noFill/>
        </p:spPr>
        <p:txBody>
          <a:bodyPr wrap="square" rtlCol="0">
            <a:spAutoFit/>
          </a:bodyPr>
          <a:lstStyle/>
          <a:p>
            <a:pPr algn="ctr"/>
            <a:r>
              <a:rPr lang="en-US" sz="3200" b="1" smtClean="0">
                <a:solidFill>
                  <a:srgbClr val="FF9518"/>
                </a:solidFill>
              </a:rPr>
              <a:t>Red Hat Enterprise Linux 8</a:t>
            </a:r>
            <a:endParaRPr lang="en-US" sz="3200" b="1" dirty="0">
              <a:solidFill>
                <a:srgbClr val="FF9518"/>
              </a:solidFill>
            </a:endParaRPr>
          </a:p>
        </p:txBody>
      </p:sp>
      <p:sp>
        <p:nvSpPr>
          <p:cNvPr id="13" name="Rectangle 12"/>
          <p:cNvSpPr/>
          <p:nvPr/>
        </p:nvSpPr>
        <p:spPr>
          <a:xfrm>
            <a:off x="-2519969" y="1624260"/>
            <a:ext cx="10691080" cy="769441"/>
          </a:xfrm>
          <a:prstGeom prst="rect">
            <a:avLst/>
          </a:prstGeom>
        </p:spPr>
        <p:txBody>
          <a:bodyPr wrap="square">
            <a:spAutoFit/>
          </a:bodyPr>
          <a:lstStyle/>
          <a:p>
            <a:pPr marL="571500" indent="-571500" algn="ctr">
              <a:buFont typeface="Wingdings" panose="05000000000000000000" pitchFamily="2" charset="2"/>
              <a:buChar char="Ø"/>
            </a:pPr>
            <a:r>
              <a:rPr lang="en-US" sz="4400" b="1" dirty="0" smtClean="0">
                <a:solidFill>
                  <a:schemeClr val="accent6"/>
                </a:solidFill>
              </a:rPr>
              <a:t>Linux Components</a:t>
            </a:r>
            <a:endParaRPr lang="ar-EG" sz="4400" b="1" dirty="0">
              <a:solidFill>
                <a:schemeClr val="accent6"/>
              </a:solidFill>
            </a:endParaRPr>
          </a:p>
        </p:txBody>
      </p:sp>
      <p:pic>
        <p:nvPicPr>
          <p:cNvPr id="14" name="Picture 4" descr="Architecture of Linux - javatpoin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23457" y="1610200"/>
            <a:ext cx="6222201" cy="43978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52304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3698"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TextBox 11"/>
          <p:cNvSpPr txBox="1"/>
          <p:nvPr/>
        </p:nvSpPr>
        <p:spPr>
          <a:xfrm>
            <a:off x="1716214" y="587515"/>
            <a:ext cx="7987110" cy="584775"/>
          </a:xfrm>
          <a:prstGeom prst="rect">
            <a:avLst/>
          </a:prstGeom>
          <a:noFill/>
        </p:spPr>
        <p:txBody>
          <a:bodyPr wrap="square" rtlCol="0">
            <a:spAutoFit/>
          </a:bodyPr>
          <a:lstStyle/>
          <a:p>
            <a:pPr algn="ctr"/>
            <a:r>
              <a:rPr lang="en-US" sz="3200" b="1" smtClean="0">
                <a:solidFill>
                  <a:srgbClr val="FF9518"/>
                </a:solidFill>
              </a:rPr>
              <a:t>Red Hat Enterprise Linux 8</a:t>
            </a:r>
            <a:endParaRPr lang="en-US" sz="3200" b="1" dirty="0">
              <a:solidFill>
                <a:srgbClr val="FF9518"/>
              </a:solidFill>
            </a:endParaRPr>
          </a:p>
        </p:txBody>
      </p:sp>
      <p:pic>
        <p:nvPicPr>
          <p:cNvPr id="2050" name="Picture 2" descr="Learn the main Linux OS component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92461" y="1394680"/>
            <a:ext cx="4571371" cy="4587697"/>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Linux Components | Linux on HP Integrity Servers: A System Administrators  Guid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12778" y="1338259"/>
            <a:ext cx="4860124" cy="46441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646675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TextBox 11"/>
          <p:cNvSpPr txBox="1"/>
          <p:nvPr/>
        </p:nvSpPr>
        <p:spPr>
          <a:xfrm>
            <a:off x="1716214" y="587515"/>
            <a:ext cx="7987110" cy="584775"/>
          </a:xfrm>
          <a:prstGeom prst="rect">
            <a:avLst/>
          </a:prstGeom>
          <a:noFill/>
        </p:spPr>
        <p:txBody>
          <a:bodyPr wrap="square" rtlCol="0">
            <a:spAutoFit/>
          </a:bodyPr>
          <a:lstStyle/>
          <a:p>
            <a:pPr algn="ctr"/>
            <a:r>
              <a:rPr lang="en-US" sz="3200" b="1" smtClean="0">
                <a:solidFill>
                  <a:srgbClr val="FF9518"/>
                </a:solidFill>
              </a:rPr>
              <a:t>Red Hat Enterprise Linux 8</a:t>
            </a:r>
            <a:endParaRPr lang="en-US" sz="3200" b="1" dirty="0">
              <a:solidFill>
                <a:srgbClr val="FF9518"/>
              </a:solidFill>
            </a:endParaRPr>
          </a:p>
        </p:txBody>
      </p:sp>
      <p:pic>
        <p:nvPicPr>
          <p:cNvPr id="7" name="Picture 6"/>
          <p:cNvPicPr>
            <a:picLocks noChangeAspect="1"/>
          </p:cNvPicPr>
          <p:nvPr/>
        </p:nvPicPr>
        <p:blipFill>
          <a:blip r:embed="rId6"/>
          <a:stretch>
            <a:fillRect/>
          </a:stretch>
        </p:blipFill>
        <p:spPr>
          <a:xfrm>
            <a:off x="7785404" y="1913078"/>
            <a:ext cx="3835840" cy="2723589"/>
          </a:xfrm>
          <a:prstGeom prst="rect">
            <a:avLst/>
          </a:prstGeom>
        </p:spPr>
      </p:pic>
      <p:pic>
        <p:nvPicPr>
          <p:cNvPr id="4098" name="Picture 2" descr="Linux Torvalds : Linux operating system - ppt video online download"/>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59224" y="1454095"/>
            <a:ext cx="5614652" cy="4210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24873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029971"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TextBox 11"/>
          <p:cNvSpPr txBox="1"/>
          <p:nvPr/>
        </p:nvSpPr>
        <p:spPr>
          <a:xfrm>
            <a:off x="1716214" y="587515"/>
            <a:ext cx="7987110" cy="584775"/>
          </a:xfrm>
          <a:prstGeom prst="rect">
            <a:avLst/>
          </a:prstGeom>
          <a:noFill/>
        </p:spPr>
        <p:txBody>
          <a:bodyPr wrap="square" rtlCol="0">
            <a:spAutoFit/>
          </a:bodyPr>
          <a:lstStyle/>
          <a:p>
            <a:pPr algn="ctr"/>
            <a:r>
              <a:rPr lang="en-US" sz="3200" b="1" smtClean="0">
                <a:solidFill>
                  <a:srgbClr val="FF9518"/>
                </a:solidFill>
              </a:rPr>
              <a:t>Red Hat Enterprise Linux 8</a:t>
            </a:r>
            <a:endParaRPr lang="en-US" sz="3200" b="1" dirty="0">
              <a:solidFill>
                <a:srgbClr val="FF9518"/>
              </a:solidFill>
            </a:endParaRPr>
          </a:p>
        </p:txBody>
      </p:sp>
      <p:pic>
        <p:nvPicPr>
          <p:cNvPr id="13" name="Picture 12"/>
          <p:cNvPicPr>
            <a:picLocks noChangeAspect="1"/>
          </p:cNvPicPr>
          <p:nvPr/>
        </p:nvPicPr>
        <p:blipFill>
          <a:blip r:embed="rId6"/>
          <a:stretch>
            <a:fillRect/>
          </a:stretch>
        </p:blipFill>
        <p:spPr>
          <a:xfrm>
            <a:off x="2759152" y="1450204"/>
            <a:ext cx="5671609" cy="4248231"/>
          </a:xfrm>
          <a:prstGeom prst="rect">
            <a:avLst/>
          </a:prstGeom>
        </p:spPr>
      </p:pic>
    </p:spTree>
    <p:extLst>
      <p:ext uri="{BB962C8B-B14F-4D97-AF65-F5344CB8AC3E}">
        <p14:creationId xmlns:p14="http://schemas.microsoft.com/office/powerpoint/2010/main" val="18347179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TextBox 11"/>
          <p:cNvSpPr txBox="1"/>
          <p:nvPr/>
        </p:nvSpPr>
        <p:spPr>
          <a:xfrm>
            <a:off x="1716214" y="587515"/>
            <a:ext cx="7987110" cy="584775"/>
          </a:xfrm>
          <a:prstGeom prst="rect">
            <a:avLst/>
          </a:prstGeom>
          <a:noFill/>
        </p:spPr>
        <p:txBody>
          <a:bodyPr wrap="square" rtlCol="0">
            <a:spAutoFit/>
          </a:bodyPr>
          <a:lstStyle/>
          <a:p>
            <a:pPr algn="ctr"/>
            <a:r>
              <a:rPr lang="en-US" sz="3200" b="1" smtClean="0">
                <a:solidFill>
                  <a:srgbClr val="FF9518"/>
                </a:solidFill>
              </a:rPr>
              <a:t>Red Hat Enterprise Linux 8</a:t>
            </a:r>
            <a:endParaRPr lang="en-US" sz="3200" b="1" dirty="0">
              <a:solidFill>
                <a:srgbClr val="FF9518"/>
              </a:solidFill>
            </a:endParaRPr>
          </a:p>
        </p:txBody>
      </p:sp>
      <p:sp>
        <p:nvSpPr>
          <p:cNvPr id="11" name="Rectangle 10"/>
          <p:cNvSpPr/>
          <p:nvPr/>
        </p:nvSpPr>
        <p:spPr>
          <a:xfrm>
            <a:off x="750460" y="1995851"/>
            <a:ext cx="11322215" cy="3046988"/>
          </a:xfrm>
          <a:prstGeom prst="rect">
            <a:avLst/>
          </a:prstGeom>
        </p:spPr>
        <p:txBody>
          <a:bodyPr wrap="square">
            <a:spAutoFit/>
          </a:bodyPr>
          <a:lstStyle/>
          <a:p>
            <a:pPr marL="342900" indent="-342900">
              <a:buFont typeface="Wingdings" panose="05000000000000000000" pitchFamily="2" charset="2"/>
              <a:buChar char="q"/>
            </a:pPr>
            <a:r>
              <a:rPr lang="en-US" sz="2800" b="1" dirty="0" smtClean="0">
                <a:solidFill>
                  <a:schemeClr val="accent6">
                    <a:lumMod val="75000"/>
                  </a:schemeClr>
                </a:solidFill>
              </a:rPr>
              <a:t>What Makes LINUX Great and more significant ?</a:t>
            </a:r>
          </a:p>
          <a:p>
            <a:endParaRPr lang="en-US" sz="2400" dirty="0" smtClean="0"/>
          </a:p>
          <a:p>
            <a:pPr marL="342900" indent="-342900">
              <a:buFont typeface="Wingdings" panose="05000000000000000000" pitchFamily="2" charset="2"/>
              <a:buChar char="v"/>
            </a:pPr>
            <a:r>
              <a:rPr lang="en-US" sz="2800" dirty="0" smtClean="0"/>
              <a:t>Linux is an open source software</a:t>
            </a:r>
          </a:p>
          <a:p>
            <a:pPr marL="342900" indent="-342900">
              <a:buFont typeface="Wingdings" panose="05000000000000000000" pitchFamily="2" charset="2"/>
              <a:buChar char="v"/>
            </a:pPr>
            <a:r>
              <a:rPr lang="en-US" sz="2800" dirty="0" smtClean="0">
                <a:solidFill>
                  <a:srgbClr val="0070C0"/>
                </a:solidFill>
              </a:rPr>
              <a:t>Linux provides easy access to powerful and scriptable command-line interface (CLI).</a:t>
            </a:r>
          </a:p>
          <a:p>
            <a:pPr marL="342900" indent="-342900">
              <a:buFont typeface="Wingdings" panose="05000000000000000000" pitchFamily="2" charset="2"/>
              <a:buChar char="v"/>
            </a:pPr>
            <a:r>
              <a:rPr lang="en-US" sz="2800" dirty="0" smtClean="0">
                <a:solidFill>
                  <a:srgbClr val="FF0000"/>
                </a:solidFill>
              </a:rPr>
              <a:t>Linux is a modulator operating system that allows you to easily replace or remove components</a:t>
            </a:r>
            <a:endParaRPr lang="ar-EG" sz="2800" dirty="0">
              <a:solidFill>
                <a:srgbClr val="FF0000"/>
              </a:solidFill>
            </a:endParaRPr>
          </a:p>
        </p:txBody>
      </p:sp>
    </p:spTree>
    <p:extLst>
      <p:ext uri="{BB962C8B-B14F-4D97-AF65-F5344CB8AC3E}">
        <p14:creationId xmlns:p14="http://schemas.microsoft.com/office/powerpoint/2010/main" val="2094306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TextBox 11"/>
          <p:cNvSpPr txBox="1"/>
          <p:nvPr/>
        </p:nvSpPr>
        <p:spPr>
          <a:xfrm>
            <a:off x="1716214" y="587515"/>
            <a:ext cx="7987110" cy="584775"/>
          </a:xfrm>
          <a:prstGeom prst="rect">
            <a:avLst/>
          </a:prstGeom>
          <a:noFill/>
        </p:spPr>
        <p:txBody>
          <a:bodyPr wrap="square" rtlCol="0">
            <a:spAutoFit/>
          </a:bodyPr>
          <a:lstStyle/>
          <a:p>
            <a:pPr algn="ctr"/>
            <a:r>
              <a:rPr lang="en-US" sz="3200" b="1" smtClean="0">
                <a:solidFill>
                  <a:srgbClr val="FF9518"/>
                </a:solidFill>
              </a:rPr>
              <a:t>Red Hat Enterprise Linux 8</a:t>
            </a:r>
            <a:endParaRPr lang="en-US" sz="3200" b="1" dirty="0">
              <a:solidFill>
                <a:srgbClr val="FF9518"/>
              </a:solidFill>
            </a:endParaRPr>
          </a:p>
        </p:txBody>
      </p:sp>
      <p:pic>
        <p:nvPicPr>
          <p:cNvPr id="7" name="Picture 6"/>
          <p:cNvPicPr>
            <a:picLocks noChangeAspect="1"/>
          </p:cNvPicPr>
          <p:nvPr/>
        </p:nvPicPr>
        <p:blipFill>
          <a:blip r:embed="rId6"/>
          <a:stretch>
            <a:fillRect/>
          </a:stretch>
        </p:blipFill>
        <p:spPr>
          <a:xfrm>
            <a:off x="1823228" y="1877163"/>
            <a:ext cx="8835091" cy="3193906"/>
          </a:xfrm>
          <a:prstGeom prst="rect">
            <a:avLst/>
          </a:prstGeom>
        </p:spPr>
      </p:pic>
    </p:spTree>
    <p:extLst>
      <p:ext uri="{BB962C8B-B14F-4D97-AF65-F5344CB8AC3E}">
        <p14:creationId xmlns:p14="http://schemas.microsoft.com/office/powerpoint/2010/main" val="119532565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TextBox 11"/>
          <p:cNvSpPr txBox="1"/>
          <p:nvPr/>
        </p:nvSpPr>
        <p:spPr>
          <a:xfrm>
            <a:off x="1716214" y="587515"/>
            <a:ext cx="7987110" cy="584775"/>
          </a:xfrm>
          <a:prstGeom prst="rect">
            <a:avLst/>
          </a:prstGeom>
          <a:noFill/>
        </p:spPr>
        <p:txBody>
          <a:bodyPr wrap="square" rtlCol="0">
            <a:spAutoFit/>
          </a:bodyPr>
          <a:lstStyle/>
          <a:p>
            <a:pPr algn="ctr"/>
            <a:r>
              <a:rPr lang="en-US" sz="3200" b="1" smtClean="0">
                <a:solidFill>
                  <a:srgbClr val="FF9518"/>
                </a:solidFill>
              </a:rPr>
              <a:t>Red Hat Enterprise Linux 8</a:t>
            </a:r>
            <a:endParaRPr lang="en-US" sz="3200" b="1" dirty="0">
              <a:solidFill>
                <a:srgbClr val="FF9518"/>
              </a:solidFill>
            </a:endParaRPr>
          </a:p>
        </p:txBody>
      </p:sp>
      <p:sp>
        <p:nvSpPr>
          <p:cNvPr id="11" name="Rectangle 10"/>
          <p:cNvSpPr/>
          <p:nvPr/>
        </p:nvSpPr>
        <p:spPr>
          <a:xfrm>
            <a:off x="750460" y="1798297"/>
            <a:ext cx="10691080" cy="3477875"/>
          </a:xfrm>
          <a:prstGeom prst="rect">
            <a:avLst/>
          </a:prstGeom>
        </p:spPr>
        <p:txBody>
          <a:bodyPr wrap="square">
            <a:spAutoFit/>
          </a:bodyPr>
          <a:lstStyle/>
          <a:p>
            <a:pPr marL="342900" indent="-342900">
              <a:buFont typeface="Wingdings" panose="05000000000000000000" pitchFamily="2" charset="2"/>
              <a:buChar char="q"/>
            </a:pPr>
            <a:r>
              <a:rPr lang="en-US" sz="2800" b="1" dirty="0" smtClean="0">
                <a:solidFill>
                  <a:srgbClr val="FF0000"/>
                </a:solidFill>
              </a:rPr>
              <a:t>Linux distribution</a:t>
            </a:r>
          </a:p>
          <a:p>
            <a:pPr marL="342900" indent="-342900">
              <a:buFont typeface="Wingdings" panose="05000000000000000000" pitchFamily="2" charset="2"/>
              <a:buChar char="v"/>
            </a:pPr>
            <a:r>
              <a:rPr lang="en-US" sz="2400" b="1" dirty="0" smtClean="0"/>
              <a:t>Red Hat </a:t>
            </a:r>
          </a:p>
          <a:p>
            <a:pPr marL="342900" indent="-342900">
              <a:buFont typeface="Wingdings" panose="05000000000000000000" pitchFamily="2" charset="2"/>
              <a:buChar char="v"/>
            </a:pPr>
            <a:r>
              <a:rPr lang="en-US" sz="2400" b="1" dirty="0" smtClean="0"/>
              <a:t>Fedora</a:t>
            </a:r>
          </a:p>
          <a:p>
            <a:pPr marL="342900" indent="-342900">
              <a:buFont typeface="Wingdings" panose="05000000000000000000" pitchFamily="2" charset="2"/>
              <a:buChar char="v"/>
            </a:pPr>
            <a:r>
              <a:rPr lang="en-US" sz="2400" b="1" dirty="0" smtClean="0"/>
              <a:t>Ubuntu</a:t>
            </a:r>
          </a:p>
          <a:p>
            <a:pPr marL="342900" indent="-342900">
              <a:buFont typeface="Wingdings" panose="05000000000000000000" pitchFamily="2" charset="2"/>
              <a:buChar char="v"/>
            </a:pPr>
            <a:r>
              <a:rPr lang="en-US" sz="2400" b="1" dirty="0" smtClean="0"/>
              <a:t>Debian</a:t>
            </a:r>
          </a:p>
          <a:p>
            <a:pPr marL="342900" indent="-342900">
              <a:buFont typeface="Wingdings" panose="05000000000000000000" pitchFamily="2" charset="2"/>
              <a:buChar char="v"/>
            </a:pPr>
            <a:r>
              <a:rPr lang="en-US" sz="2400" b="1" dirty="0" smtClean="0"/>
              <a:t>Suse</a:t>
            </a:r>
          </a:p>
          <a:p>
            <a:pPr marL="342900" indent="-342900">
              <a:buFont typeface="Wingdings" panose="05000000000000000000" pitchFamily="2" charset="2"/>
              <a:buChar char="v"/>
            </a:pPr>
            <a:r>
              <a:rPr lang="en-US" sz="2400" b="1" dirty="0" smtClean="0"/>
              <a:t>Mandriva</a:t>
            </a:r>
          </a:p>
          <a:p>
            <a:pPr marL="342900" indent="-342900">
              <a:buFont typeface="Wingdings" panose="05000000000000000000" pitchFamily="2" charset="2"/>
              <a:buChar char="v"/>
            </a:pPr>
            <a:r>
              <a:rPr lang="en-US" sz="2400" b="1" dirty="0" smtClean="0"/>
              <a:t>Centos</a:t>
            </a:r>
          </a:p>
          <a:p>
            <a:pPr marL="342900" indent="-342900">
              <a:buFont typeface="Wingdings" panose="05000000000000000000" pitchFamily="2" charset="2"/>
              <a:buChar char="v"/>
            </a:pPr>
            <a:r>
              <a:rPr lang="en-US" sz="2400" b="1" dirty="0" smtClean="0"/>
              <a:t>Oracle</a:t>
            </a:r>
            <a:r>
              <a:rPr lang="en-US" sz="2400" dirty="0" smtClean="0"/>
              <a:t> </a:t>
            </a:r>
            <a:endParaRPr lang="ar-EG" sz="2400" dirty="0"/>
          </a:p>
        </p:txBody>
      </p:sp>
      <p:pic>
        <p:nvPicPr>
          <p:cNvPr id="9" name="Picture 8"/>
          <p:cNvPicPr>
            <a:picLocks noChangeAspect="1"/>
          </p:cNvPicPr>
          <p:nvPr/>
        </p:nvPicPr>
        <p:blipFill>
          <a:blip r:embed="rId6"/>
          <a:stretch>
            <a:fillRect/>
          </a:stretch>
        </p:blipFill>
        <p:spPr>
          <a:xfrm>
            <a:off x="5895300" y="1274581"/>
            <a:ext cx="4164919" cy="4570018"/>
          </a:xfrm>
          <a:prstGeom prst="rect">
            <a:avLst/>
          </a:prstGeom>
        </p:spPr>
      </p:pic>
    </p:spTree>
    <p:extLst>
      <p:ext uri="{BB962C8B-B14F-4D97-AF65-F5344CB8AC3E}">
        <p14:creationId xmlns:p14="http://schemas.microsoft.com/office/powerpoint/2010/main" val="252245711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400347"/>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TextBox 11"/>
          <p:cNvSpPr txBox="1"/>
          <p:nvPr/>
        </p:nvSpPr>
        <p:spPr>
          <a:xfrm>
            <a:off x="1716214" y="587515"/>
            <a:ext cx="7987110" cy="584775"/>
          </a:xfrm>
          <a:prstGeom prst="rect">
            <a:avLst/>
          </a:prstGeom>
          <a:noFill/>
        </p:spPr>
        <p:txBody>
          <a:bodyPr wrap="square" rtlCol="0">
            <a:spAutoFit/>
          </a:bodyPr>
          <a:lstStyle/>
          <a:p>
            <a:pPr algn="ctr"/>
            <a:r>
              <a:rPr lang="en-US" sz="3200" b="1" smtClean="0">
                <a:solidFill>
                  <a:srgbClr val="FF9518"/>
                </a:solidFill>
              </a:rPr>
              <a:t>Red Hat Enterprise Linux 8</a:t>
            </a:r>
            <a:endParaRPr lang="en-US" sz="3200" b="1" dirty="0">
              <a:solidFill>
                <a:srgbClr val="FF9518"/>
              </a:solidFill>
            </a:endParaRPr>
          </a:p>
        </p:txBody>
      </p:sp>
      <p:pic>
        <p:nvPicPr>
          <p:cNvPr id="6146" name="Picture 2" descr="How to choose the right Linux distributio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46983" y="1394680"/>
            <a:ext cx="7051980" cy="4701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106674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TextBox 11"/>
          <p:cNvSpPr txBox="1"/>
          <p:nvPr/>
        </p:nvSpPr>
        <p:spPr>
          <a:xfrm>
            <a:off x="1716214" y="587515"/>
            <a:ext cx="7987110" cy="584775"/>
          </a:xfrm>
          <a:prstGeom prst="rect">
            <a:avLst/>
          </a:prstGeom>
          <a:noFill/>
        </p:spPr>
        <p:txBody>
          <a:bodyPr wrap="square" rtlCol="0">
            <a:spAutoFit/>
          </a:bodyPr>
          <a:lstStyle/>
          <a:p>
            <a:pPr algn="ctr"/>
            <a:r>
              <a:rPr lang="en-US" sz="3200" b="1" smtClean="0">
                <a:solidFill>
                  <a:srgbClr val="FF9518"/>
                </a:solidFill>
              </a:rPr>
              <a:t>Red Hat Enterprise Linux 8</a:t>
            </a:r>
            <a:endParaRPr lang="en-US" sz="3200" b="1" dirty="0">
              <a:solidFill>
                <a:srgbClr val="FF9518"/>
              </a:solidFill>
            </a:endParaRPr>
          </a:p>
        </p:txBody>
      </p:sp>
      <p:sp>
        <p:nvSpPr>
          <p:cNvPr id="9" name="Rectangle 8"/>
          <p:cNvSpPr/>
          <p:nvPr/>
        </p:nvSpPr>
        <p:spPr>
          <a:xfrm>
            <a:off x="651740" y="1563820"/>
            <a:ext cx="10204209" cy="3908762"/>
          </a:xfrm>
          <a:prstGeom prst="rect">
            <a:avLst/>
          </a:prstGeom>
        </p:spPr>
        <p:txBody>
          <a:bodyPr wrap="square">
            <a:spAutoFit/>
          </a:bodyPr>
          <a:lstStyle/>
          <a:p>
            <a:pPr algn="ctr"/>
            <a:r>
              <a:rPr lang="en-US" sz="3200" b="1" dirty="0" smtClean="0">
                <a:solidFill>
                  <a:srgbClr val="FF0000"/>
                </a:solidFill>
              </a:rPr>
              <a:t>Who is Red Hat?</a:t>
            </a:r>
          </a:p>
          <a:p>
            <a:pPr marL="285750" indent="-285750">
              <a:buFont typeface="Wingdings" panose="05000000000000000000" pitchFamily="2" charset="2"/>
              <a:buChar char="q"/>
            </a:pPr>
            <a:r>
              <a:rPr lang="en-US" sz="2400" dirty="0" smtClean="0"/>
              <a:t>The </a:t>
            </a:r>
            <a:r>
              <a:rPr lang="en-US" sz="2400" dirty="0"/>
              <a:t>Early Days of Red Hat In 1993 Bob Young created a company named ACC Corporation which, according to Young, he ran from his “wife’s sewing closet”. </a:t>
            </a:r>
            <a:endParaRPr lang="en-US" sz="2400" dirty="0" smtClean="0"/>
          </a:p>
          <a:p>
            <a:pPr marL="285750" indent="-285750">
              <a:buFont typeface="Wingdings" panose="05000000000000000000" pitchFamily="2" charset="2"/>
              <a:buChar char="q"/>
            </a:pPr>
            <a:r>
              <a:rPr lang="en-US" sz="2400" dirty="0" smtClean="0"/>
              <a:t>The </a:t>
            </a:r>
            <a:r>
              <a:rPr lang="en-US" sz="2400" dirty="0"/>
              <a:t>name ACC was intended to represent a catalog business but was also an abbreviation of a small business his wife ran called “Antiques and Collectibles of Connecticut”. </a:t>
            </a:r>
            <a:endParaRPr lang="en-US" sz="2400" dirty="0" smtClean="0"/>
          </a:p>
          <a:p>
            <a:pPr marL="285750" indent="-285750">
              <a:buFont typeface="Wingdings" panose="05000000000000000000" pitchFamily="2" charset="2"/>
              <a:buChar char="q"/>
            </a:pPr>
            <a:r>
              <a:rPr lang="en-US" sz="2400" dirty="0" smtClean="0"/>
              <a:t>Among </a:t>
            </a:r>
            <a:r>
              <a:rPr lang="en-US" sz="2400" dirty="0"/>
              <a:t>the items sold through the ACC catalog business were Linux CDs and related open source software. Around the same time, Marc Ewing had created his own Linux distribution company which he named Red Hat Linux (after his propensity to wear a red baseball cap while at Carnegie Mellon University). </a:t>
            </a:r>
            <a:endParaRPr lang="en-US" sz="2400" dirty="0" smtClean="0"/>
          </a:p>
        </p:txBody>
      </p:sp>
    </p:spTree>
    <p:extLst>
      <p:ext uri="{BB962C8B-B14F-4D97-AF65-F5344CB8AC3E}">
        <p14:creationId xmlns:p14="http://schemas.microsoft.com/office/powerpoint/2010/main" val="396773067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TextBox 11"/>
          <p:cNvSpPr txBox="1"/>
          <p:nvPr/>
        </p:nvSpPr>
        <p:spPr>
          <a:xfrm>
            <a:off x="1716214" y="587515"/>
            <a:ext cx="7987110" cy="584775"/>
          </a:xfrm>
          <a:prstGeom prst="rect">
            <a:avLst/>
          </a:prstGeom>
          <a:noFill/>
        </p:spPr>
        <p:txBody>
          <a:bodyPr wrap="square" rtlCol="0">
            <a:spAutoFit/>
          </a:bodyPr>
          <a:lstStyle/>
          <a:p>
            <a:pPr algn="ctr"/>
            <a:r>
              <a:rPr lang="en-US" sz="3200" b="1" smtClean="0">
                <a:solidFill>
                  <a:srgbClr val="FF9518"/>
                </a:solidFill>
              </a:rPr>
              <a:t>Red Hat Enterprise Linux 8</a:t>
            </a:r>
            <a:endParaRPr lang="en-US" sz="3200" b="1" dirty="0">
              <a:solidFill>
                <a:srgbClr val="FF9518"/>
              </a:solidFill>
            </a:endParaRPr>
          </a:p>
        </p:txBody>
      </p:sp>
      <p:sp>
        <p:nvSpPr>
          <p:cNvPr id="7" name="Rectangle 6"/>
          <p:cNvSpPr/>
          <p:nvPr/>
        </p:nvSpPr>
        <p:spPr>
          <a:xfrm>
            <a:off x="558248" y="2236700"/>
            <a:ext cx="11075504" cy="2677656"/>
          </a:xfrm>
          <a:prstGeom prst="rect">
            <a:avLst/>
          </a:prstGeom>
        </p:spPr>
        <p:txBody>
          <a:bodyPr wrap="square">
            <a:spAutoFit/>
          </a:bodyPr>
          <a:lstStyle/>
          <a:p>
            <a:pPr marL="285750" indent="-285750">
              <a:buFont typeface="Wingdings" panose="05000000000000000000" pitchFamily="2" charset="2"/>
              <a:buChar char="q"/>
            </a:pPr>
            <a:r>
              <a:rPr lang="en-US" sz="2400" dirty="0"/>
              <a:t>In 1995, ACC acquired Red Hat, adopted the name Red Hat, Inc. and experienced rapid and significant growth.</a:t>
            </a:r>
          </a:p>
          <a:p>
            <a:pPr marL="285750" indent="-285750">
              <a:buFont typeface="Wingdings" panose="05000000000000000000" pitchFamily="2" charset="2"/>
              <a:buChar char="q"/>
            </a:pPr>
            <a:r>
              <a:rPr lang="en-US" sz="2400" dirty="0"/>
              <a:t> Bob Young stepped down as CEO shortly after the company went public in August of 1999 and has since pursued a number of business and philanthropic efforts including a print-on-demand book publishing company named Lulu and ownership of two Canadian professional sports teams. In 2018, IBM announced plans to acquire Red Hat, Inc. in a deal valued at $34 billion.</a:t>
            </a:r>
            <a:endParaRPr lang="ar-EG" sz="2400" dirty="0"/>
          </a:p>
        </p:txBody>
      </p:sp>
    </p:spTree>
    <p:extLst>
      <p:ext uri="{BB962C8B-B14F-4D97-AF65-F5344CB8AC3E}">
        <p14:creationId xmlns:p14="http://schemas.microsoft.com/office/powerpoint/2010/main" val="368387497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TextBox 11"/>
          <p:cNvSpPr txBox="1"/>
          <p:nvPr/>
        </p:nvSpPr>
        <p:spPr>
          <a:xfrm>
            <a:off x="1716214" y="587515"/>
            <a:ext cx="7987110" cy="584775"/>
          </a:xfrm>
          <a:prstGeom prst="rect">
            <a:avLst/>
          </a:prstGeom>
          <a:noFill/>
        </p:spPr>
        <p:txBody>
          <a:bodyPr wrap="square" rtlCol="0">
            <a:spAutoFit/>
          </a:bodyPr>
          <a:lstStyle/>
          <a:p>
            <a:pPr algn="ctr"/>
            <a:r>
              <a:rPr lang="en-US" sz="3200" b="1" smtClean="0">
                <a:solidFill>
                  <a:srgbClr val="FF9518"/>
                </a:solidFill>
              </a:rPr>
              <a:t>Red Hat Enterprise Linux 8</a:t>
            </a:r>
            <a:endParaRPr lang="en-US" sz="3200" b="1" dirty="0">
              <a:solidFill>
                <a:srgbClr val="FF9518"/>
              </a:solidFill>
            </a:endParaRPr>
          </a:p>
        </p:txBody>
      </p:sp>
      <p:sp>
        <p:nvSpPr>
          <p:cNvPr id="7" name="Rectangle 6"/>
          <p:cNvSpPr/>
          <p:nvPr/>
        </p:nvSpPr>
        <p:spPr>
          <a:xfrm>
            <a:off x="1014365" y="1548155"/>
            <a:ext cx="11049930" cy="4154984"/>
          </a:xfrm>
          <a:prstGeom prst="rect">
            <a:avLst/>
          </a:prstGeom>
        </p:spPr>
        <p:txBody>
          <a:bodyPr wrap="square">
            <a:spAutoFit/>
          </a:bodyPr>
          <a:lstStyle/>
          <a:p>
            <a:pPr marL="285750" indent="-285750">
              <a:buFont typeface="Wingdings" panose="05000000000000000000" pitchFamily="2" charset="2"/>
              <a:buChar char="q"/>
            </a:pPr>
            <a:r>
              <a:rPr lang="en-US" sz="2400" b="1" i="1" dirty="0">
                <a:solidFill>
                  <a:schemeClr val="accent4"/>
                </a:solidFill>
              </a:rPr>
              <a:t>Red Hat Support Early releases </a:t>
            </a:r>
            <a:r>
              <a:rPr lang="en-US" sz="2400" dirty="0"/>
              <a:t>of Red Hat Linux were shipped to customers on floppy disks and CDs (this, of course, predated the widespread availability of broadband internet connections). </a:t>
            </a:r>
            <a:endParaRPr lang="en-US" sz="2400" dirty="0" smtClean="0"/>
          </a:p>
          <a:p>
            <a:pPr marL="285750" indent="-285750">
              <a:buFont typeface="Wingdings" panose="05000000000000000000" pitchFamily="2" charset="2"/>
              <a:buChar char="q"/>
            </a:pPr>
            <a:r>
              <a:rPr lang="en-US" sz="2400" dirty="0" smtClean="0"/>
              <a:t>When </a:t>
            </a:r>
            <a:r>
              <a:rPr lang="en-US" sz="2400" dirty="0"/>
              <a:t>users encountered problems with the software they were only able to contact Red Hat by email. In fact, Bob Young often jokes that this was effective in limiting support requests since, by the time a customer realized they needed help, their computer was usually inoperative and therefore unavailable to be used to send an email message seeking assistance from Red Hat’s support team</a:t>
            </a:r>
            <a:r>
              <a:rPr lang="en-US" sz="2400" dirty="0" smtClean="0"/>
              <a:t>.</a:t>
            </a:r>
          </a:p>
          <a:p>
            <a:pPr marL="285750" indent="-285750">
              <a:buFont typeface="Wingdings" panose="05000000000000000000" pitchFamily="2" charset="2"/>
              <a:buChar char="q"/>
            </a:pPr>
            <a:r>
              <a:rPr lang="en-US" sz="2400" dirty="0" smtClean="0"/>
              <a:t> </a:t>
            </a:r>
            <a:r>
              <a:rPr lang="en-US" sz="2400" dirty="0"/>
              <a:t>In later years Red Hat provided better levels of support tied to paid subscriptions and now provides a variety of support levels ranging from “self help” (no support) up to premium support.</a:t>
            </a:r>
            <a:endParaRPr lang="ar-EG" sz="2400" dirty="0"/>
          </a:p>
        </p:txBody>
      </p:sp>
    </p:spTree>
    <p:extLst>
      <p:ext uri="{BB962C8B-B14F-4D97-AF65-F5344CB8AC3E}">
        <p14:creationId xmlns:p14="http://schemas.microsoft.com/office/powerpoint/2010/main" val="208732676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389726336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5889</TotalTime>
  <Words>1077</Words>
  <Application>Microsoft Office PowerPoint</Application>
  <PresentationFormat>Widescreen</PresentationFormat>
  <Paragraphs>121</Paragraphs>
  <Slides>20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Arial</vt:lpstr>
      <vt:lpstr>Calibri</vt:lpstr>
      <vt:lpstr>Calibri Light</vt:lpstr>
      <vt:lpstr>Tajawal</vt:lpstr>
      <vt:lpstr>Tajawal Medium</vt:lpstr>
      <vt:lpstr>Times New Roman</vt:lpstr>
      <vt:lpstr>Wingdings</vt:lpstr>
      <vt:lpstr>Office Theme</vt:lpstr>
      <vt:lpstr>PowerPoint Presentation</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BLUE</cp:lastModifiedBy>
  <cp:revision>241</cp:revision>
  <dcterms:created xsi:type="dcterms:W3CDTF">2021-08-03T13:03:26Z</dcterms:created>
  <dcterms:modified xsi:type="dcterms:W3CDTF">2022-09-09T09:38:31Z</dcterms:modified>
</cp:coreProperties>
</file>