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slideLayouts/slideLayout23.xml" ContentType="application/vnd.openxmlformats-officedocument.presentationml.slideLayout+xml"/>
  <Override PartName="/ppt/notesMasters/notesMaster1.xml" ContentType="application/vnd.openxmlformats-officedocument.presentationml.notesMaster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8" r:id="rId2"/>
  </p:sldMasterIdLst>
  <p:notesMasterIdLst>
    <p:notesMasterId r:id="rId45"/>
  </p:notesMasterIdLst>
  <p:sldIdLst>
    <p:sldId id="480" r:id="rId3"/>
    <p:sldId id="303" r:id="rId4"/>
    <p:sldId id="313" r:id="rId5"/>
    <p:sldId id="319" r:id="rId6"/>
    <p:sldId id="320" r:id="rId7"/>
    <p:sldId id="321" r:id="rId8"/>
    <p:sldId id="322" r:id="rId9"/>
    <p:sldId id="323" r:id="rId10"/>
    <p:sldId id="324" r:id="rId11"/>
    <p:sldId id="325" r:id="rId12"/>
    <p:sldId id="326" r:id="rId13"/>
    <p:sldId id="327" r:id="rId14"/>
    <p:sldId id="577" r:id="rId15"/>
    <p:sldId id="578" r:id="rId16"/>
    <p:sldId id="570" r:id="rId17"/>
    <p:sldId id="571" r:id="rId18"/>
    <p:sldId id="572" r:id="rId19"/>
    <p:sldId id="573" r:id="rId20"/>
    <p:sldId id="574" r:id="rId21"/>
    <p:sldId id="575" r:id="rId22"/>
    <p:sldId id="576" r:id="rId23"/>
    <p:sldId id="579" r:id="rId24"/>
    <p:sldId id="580" r:id="rId25"/>
    <p:sldId id="581" r:id="rId26"/>
    <p:sldId id="582" r:id="rId27"/>
    <p:sldId id="340" r:id="rId28"/>
    <p:sldId id="341" r:id="rId29"/>
    <p:sldId id="583" r:id="rId30"/>
    <p:sldId id="328" r:id="rId31"/>
    <p:sldId id="329" r:id="rId32"/>
    <p:sldId id="330" r:id="rId33"/>
    <p:sldId id="331" r:id="rId34"/>
    <p:sldId id="332" r:id="rId35"/>
    <p:sldId id="333" r:id="rId36"/>
    <p:sldId id="334" r:id="rId37"/>
    <p:sldId id="584" r:id="rId38"/>
    <p:sldId id="335" r:id="rId39"/>
    <p:sldId id="336" r:id="rId40"/>
    <p:sldId id="337" r:id="rId41"/>
    <p:sldId id="566" r:id="rId42"/>
    <p:sldId id="499" r:id="rId43"/>
    <p:sldId id="349" r:id="rId4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480"/>
            <p14:sldId id="303"/>
            <p14:sldId id="313"/>
            <p14:sldId id="319"/>
            <p14:sldId id="320"/>
            <p14:sldId id="321"/>
            <p14:sldId id="322"/>
            <p14:sldId id="323"/>
            <p14:sldId id="324"/>
            <p14:sldId id="325"/>
            <p14:sldId id="326"/>
            <p14:sldId id="327"/>
            <p14:sldId id="577"/>
            <p14:sldId id="578"/>
            <p14:sldId id="570"/>
            <p14:sldId id="571"/>
            <p14:sldId id="572"/>
            <p14:sldId id="573"/>
            <p14:sldId id="574"/>
            <p14:sldId id="575"/>
            <p14:sldId id="576"/>
            <p14:sldId id="579"/>
            <p14:sldId id="580"/>
            <p14:sldId id="581"/>
            <p14:sldId id="582"/>
            <p14:sldId id="340"/>
            <p14:sldId id="341"/>
            <p14:sldId id="583"/>
            <p14:sldId id="328"/>
            <p14:sldId id="329"/>
            <p14:sldId id="330"/>
            <p14:sldId id="331"/>
            <p14:sldId id="332"/>
            <p14:sldId id="333"/>
            <p14:sldId id="334"/>
            <p14:sldId id="584"/>
            <p14:sldId id="335"/>
            <p14:sldId id="336"/>
            <p14:sldId id="337"/>
            <p14:sldId id="566"/>
            <p14:sldId id="499"/>
            <p14:sldId id="349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669BBC"/>
    <a:srgbClr val="2D3956"/>
    <a:srgbClr val="8E5A6D"/>
    <a:srgbClr val="FAC748"/>
    <a:srgbClr val="852F4A"/>
    <a:srgbClr val="FFFFFF"/>
    <a:srgbClr val="4472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343" autoAdjust="0"/>
  </p:normalViewPr>
  <p:slideViewPr>
    <p:cSldViewPr snapToGrid="0">
      <p:cViewPr varScale="1">
        <p:scale>
          <a:sx n="63" d="100"/>
          <a:sy n="63" d="100"/>
        </p:scale>
        <p:origin x="76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viewProps" Target="viewProps.xml"/><Relationship Id="rId50" Type="http://schemas.openxmlformats.org/officeDocument/2006/relationships/customXml" Target="../customXml/item1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customXml" Target="../customXml/item3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theme" Target="theme/theme1.xml"/><Relationship Id="rId8" Type="http://schemas.openxmlformats.org/officeDocument/2006/relationships/slide" Target="slides/slide6.xml"/><Relationship Id="rId51" Type="http://schemas.openxmlformats.org/officeDocument/2006/relationships/customXml" Target="../customXml/item2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presProps" Target="presProps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8/2/2025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9100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56302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74154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55164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0642" name="Rectangle 7">
            <a:extLst>
              <a:ext uri="{FF2B5EF4-FFF2-40B4-BE49-F238E27FC236}">
                <a16:creationId xmlns:a16="http://schemas.microsoft.com/office/drawing/2014/main" id="{410D04D9-7440-D6B7-8802-EB0BAD50E9C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699A0A9-0C5B-4AD8-B97B-E2C31037B267}" type="slidenum">
              <a:rPr lang="ar-SA" altLang="en-US" smtClean="0">
                <a:ea typeface="MS PGothic" panose="020B0600070205080204" pitchFamily="34" charset="-128"/>
              </a:rPr>
              <a:pPr>
                <a:spcBef>
                  <a:spcPct val="0"/>
                </a:spcBef>
              </a:pPr>
              <a:t>26</a:t>
            </a:fld>
            <a:endParaRPr lang="en-US" altLang="en-US">
              <a:ea typeface="MS PGothic" panose="020B0600070205080204" pitchFamily="34" charset="-128"/>
            </a:endParaRPr>
          </a:p>
        </p:txBody>
      </p:sp>
      <p:sp>
        <p:nvSpPr>
          <p:cNvPr id="240643" name="Rectangle 2">
            <a:extLst>
              <a:ext uri="{FF2B5EF4-FFF2-40B4-BE49-F238E27FC236}">
                <a16:creationId xmlns:a16="http://schemas.microsoft.com/office/drawing/2014/main" id="{FFA32156-8EB3-E913-8861-B2DF0BA0DD2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0644" name="Rectangle 3">
            <a:extLst>
              <a:ext uri="{FF2B5EF4-FFF2-40B4-BE49-F238E27FC236}">
                <a16:creationId xmlns:a16="http://schemas.microsoft.com/office/drawing/2014/main" id="{621DFC3A-C60D-18CA-46D5-1C66F02B544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altLang="en-US">
              <a:latin typeface="Arial" panose="020B0604020202020204" pitchFamily="34" charset="0"/>
              <a:ea typeface="MS PGothic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690" name="Rectangle 7">
            <a:extLst>
              <a:ext uri="{FF2B5EF4-FFF2-40B4-BE49-F238E27FC236}">
                <a16:creationId xmlns:a16="http://schemas.microsoft.com/office/drawing/2014/main" id="{4F3F1D40-C2E8-B989-3014-F9B420392F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00FBD7AC-3CC1-4025-934C-F09B66837F04}" type="slidenum">
              <a:rPr lang="ar-SA" altLang="en-US" smtClean="0">
                <a:ea typeface="MS PGothic" panose="020B0600070205080204" pitchFamily="34" charset="-128"/>
              </a:rPr>
              <a:pPr>
                <a:spcBef>
                  <a:spcPct val="0"/>
                </a:spcBef>
              </a:pPr>
              <a:t>27</a:t>
            </a:fld>
            <a:endParaRPr lang="en-US" altLang="en-US">
              <a:ea typeface="MS PGothic" panose="020B0600070205080204" pitchFamily="34" charset="-128"/>
            </a:endParaRPr>
          </a:p>
        </p:txBody>
      </p:sp>
      <p:sp>
        <p:nvSpPr>
          <p:cNvPr id="242691" name="Rectangle 2">
            <a:extLst>
              <a:ext uri="{FF2B5EF4-FFF2-40B4-BE49-F238E27FC236}">
                <a16:creationId xmlns:a16="http://schemas.microsoft.com/office/drawing/2014/main" id="{94F19C4F-5320-1E38-FC76-0C6F65A194D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2692" name="Rectangle 3">
            <a:extLst>
              <a:ext uri="{FF2B5EF4-FFF2-40B4-BE49-F238E27FC236}">
                <a16:creationId xmlns:a16="http://schemas.microsoft.com/office/drawing/2014/main" id="{BB0665DC-858A-3599-8001-5DA4DB429DA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altLang="en-US">
              <a:latin typeface="Arial" panose="020B0604020202020204" pitchFamily="34" charset="0"/>
              <a:ea typeface="MS PGothic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91736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95098-09E1-C4E1-F131-563DA7A291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DB6B52-1098-3A61-90F1-ED7F8C19F6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A7B7F2-C594-2226-10C3-8AC3C8D66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567B6F-AABD-ABF2-1716-8CA10C09E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7F058B-4E26-075C-3DA4-A864D221D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31141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59ED8-839F-740F-5380-EB20BD607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BA814-F4FF-953C-65F6-7755FFA224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F5B59B-14BB-0F36-FA1D-86F9E28D7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5EDB51-73D6-A3E4-04E1-FA0E4D318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15A03-D852-FE42-22A2-986BA6AFD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4737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AF0B5-6A1B-819F-8BDB-8723AD6F8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D59A6B-040C-D231-73AA-94BF982AB5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1F9F7B-C72F-8488-63C2-893D10A71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7D509D-91A2-39D0-0202-9348AED74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A98602-767F-9F7F-3A34-40E803A3B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87252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49C40-2B03-A723-1A25-72E120ED2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C05F17-3155-8F58-9417-872859F01B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A6FADA-9339-2718-AE06-345636476C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7B5477-D6C1-D0EF-360E-AAF1F8F26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E8FCE8-EE63-38DE-2FCA-4EA8F13B8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2D33A2-7BEA-C0F6-8DC4-5841AF8D5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68912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6B58D-F759-624C-F4B5-076FD7133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DE3D4E-050C-4BD6-B7EB-39F9E2DE1C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80C419-BB65-0AE7-334A-03DB570FB6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5432BE-90AA-3340-26A3-24C2C60ED4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72C4A7-BEA2-2193-0159-41A6655532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2EDC5C-9D31-77DA-AB6E-212A67AE9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F1C937-530C-BE6A-062C-EAEB60924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965C7C-2F3A-7C73-65EE-071EA3B57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7010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AF804-BA6F-7137-4401-2ABEE4766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E1951F-F9DF-2D36-66CD-0ADE1A8E8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67CA20-9E1C-BEF8-F7E6-B3C4C9958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61B1B8-1D1F-02F4-C933-47FC32EC2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313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FE2AC4-08F1-175E-50F9-B90ABA911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AEA4DB-632D-D9D1-3D14-B1B180E01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715F8A-1D92-41F1-20A4-7DCD4E8AA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77631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15944-338D-38CB-1B4E-769DD7BE2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1760F-940D-CAB5-053A-5873FA1D8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3F859B-EC99-D3C1-C197-1297F98853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8B70CE-2216-EDAB-7EA9-CCE161AC4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7F4EBE-FF18-55EE-6B98-05B25C8FC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F5F087-5F13-6A44-1590-C7C340B94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4700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AD5A4-F7CC-0324-C194-023F89C76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6BFFB0-F5DC-8580-5C03-1E026A3F94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C9C8D9-5BE1-6BCB-A317-EB9D0B08ED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73CEC4-4BC0-D998-48CD-C0E75413B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05997B-9DB4-C221-C9C3-2CC6584C9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972CE3-5F1C-8C5A-3A36-9FA4D8498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66920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D1990-0403-E7BD-DC37-9AFB471B6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92BEF8-6FCF-04D0-BF56-B13A28622E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6B7518-7F38-0E9F-31BE-48CF51807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99AE5E-BECF-D8F0-0176-F5D6F6177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169AFA-75A4-D04B-AD01-2B44BABE3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0604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253B29-BA54-390A-6D3D-817CE94773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3E21C0-5144-CF89-6AE0-510711E098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99442B-8870-38B1-A26D-CE928268F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037066-A86D-748B-99F7-904DF1C0E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951710-EE2B-4532-5DDE-8ED9C5A66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77894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A7BAD81-B37C-4E58-A969-A361C2B6AA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42406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728A220-9096-471D-8E9D-3A0DD26FAEC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27896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FC9C52C9-E1A1-4DAC-AD31-A7ADAED4AB8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430188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4057321-887A-4B9F-AE60-CB2705D3932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905283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95098-09E1-C4E1-F131-563DA7A291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DB6B52-1098-3A61-90F1-ED7F8C19F6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A7B7F2-C594-2226-10C3-8AC3C8D66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567B6F-AABD-ABF2-1716-8CA10C09E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7F058B-4E26-075C-3DA4-A864D221D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13347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59ED8-839F-740F-5380-EB20BD607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BA814-F4FF-953C-65F6-7755FFA224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F5B59B-14BB-0F36-FA1D-86F9E28D7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5EDB51-73D6-A3E4-04E1-FA0E4D318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15A03-D852-FE42-22A2-986BA6AFD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875054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AF0B5-6A1B-819F-8BDB-8723AD6F8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D59A6B-040C-D231-73AA-94BF982AB5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1F9F7B-C72F-8488-63C2-893D10A71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7D509D-91A2-39D0-0202-9348AED74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A98602-767F-9F7F-3A34-40E803A3B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84967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49C40-2B03-A723-1A25-72E120ED2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C05F17-3155-8F58-9417-872859F01B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A6FADA-9339-2718-AE06-345636476C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7B5477-D6C1-D0EF-360E-AAF1F8F26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E8FCE8-EE63-38DE-2FCA-4EA8F13B8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2D33A2-7BEA-C0F6-8DC4-5841AF8D5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305786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6B58D-F759-624C-F4B5-076FD7133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DE3D4E-050C-4BD6-B7EB-39F9E2DE1C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80C419-BB65-0AE7-334A-03DB570FB6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5432BE-90AA-3340-26A3-24C2C60ED4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72C4A7-BEA2-2193-0159-41A6655532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2EDC5C-9D31-77DA-AB6E-212A67AE9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F1C937-530C-BE6A-062C-EAEB60924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965C7C-2F3A-7C73-65EE-071EA3B57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37193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AF804-BA6F-7137-4401-2ABEE4766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E1951F-F9DF-2D36-66CD-0ADE1A8E8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67CA20-9E1C-BEF8-F7E6-B3C4C9958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61B1B8-1D1F-02F4-C933-47FC32EC2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454394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FE2AC4-08F1-175E-50F9-B90ABA911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AEA4DB-632D-D9D1-3D14-B1B180E01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715F8A-1D92-41F1-20A4-7DCD4E8AA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105283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15944-338D-38CB-1B4E-769DD7BE2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1760F-940D-CAB5-053A-5873FA1D8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3F859B-EC99-D3C1-C197-1297F98853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8B70CE-2216-EDAB-7EA9-CCE161AC4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7F4EBE-FF18-55EE-6B98-05B25C8FC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F5F087-5F13-6A44-1590-C7C340B94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937187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AD5A4-F7CC-0324-C194-023F89C76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6BFFB0-F5DC-8580-5C03-1E026A3F94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C9C8D9-5BE1-6BCB-A317-EB9D0B08ED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73CEC4-4BC0-D998-48CD-C0E75413B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05997B-9DB4-C221-C9C3-2CC6584C9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972CE3-5F1C-8C5A-3A36-9FA4D8498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763528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D1990-0403-E7BD-DC37-9AFB471B6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92BEF8-6FCF-04D0-BF56-B13A28622E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6B7518-7F38-0E9F-31BE-48CF51807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99AE5E-BECF-D8F0-0176-F5D6F6177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169AFA-75A4-D04B-AD01-2B44BABE3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514538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253B29-BA54-390A-6D3D-817CE94773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3E21C0-5144-CF89-6AE0-510711E098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99442B-8870-38B1-A26D-CE928268F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037066-A86D-748B-99F7-904DF1C0E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951710-EE2B-4532-5DDE-8ED9C5A66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216079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A7BAD81-B37C-4E58-A969-A361C2B6AA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43047392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B150257C-F063-4712-86B9-6B30CE114C0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127760" y="1123950"/>
            <a:ext cx="9936480" cy="4610100"/>
          </a:xfrm>
          <a:custGeom>
            <a:avLst/>
            <a:gdLst>
              <a:gd name="connsiteX0" fmla="*/ 4992680 w 9936480"/>
              <a:gd name="connsiteY0" fmla="*/ 888184 h 4610100"/>
              <a:gd name="connsiteX1" fmla="*/ 9936480 w 9936480"/>
              <a:gd name="connsiteY1" fmla="*/ 888184 h 4610100"/>
              <a:gd name="connsiteX2" fmla="*/ 9936480 w 9936480"/>
              <a:gd name="connsiteY2" fmla="*/ 4610100 h 4610100"/>
              <a:gd name="connsiteX3" fmla="*/ 4992680 w 9936480"/>
              <a:gd name="connsiteY3" fmla="*/ 4610100 h 4610100"/>
              <a:gd name="connsiteX4" fmla="*/ 0 w 9936480"/>
              <a:gd name="connsiteY4" fmla="*/ 0 h 4610100"/>
              <a:gd name="connsiteX5" fmla="*/ 4943800 w 9936480"/>
              <a:gd name="connsiteY5" fmla="*/ 0 h 4610100"/>
              <a:gd name="connsiteX6" fmla="*/ 4943800 w 9936480"/>
              <a:gd name="connsiteY6" fmla="*/ 3721916 h 4610100"/>
              <a:gd name="connsiteX7" fmla="*/ 0 w 9936480"/>
              <a:gd name="connsiteY7" fmla="*/ 3721916 h 461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36480" h="4610100">
                <a:moveTo>
                  <a:pt x="4992680" y="888184"/>
                </a:moveTo>
                <a:lnTo>
                  <a:pt x="9936480" y="888184"/>
                </a:lnTo>
                <a:lnTo>
                  <a:pt x="9936480" y="4610100"/>
                </a:lnTo>
                <a:lnTo>
                  <a:pt x="4992680" y="4610100"/>
                </a:lnTo>
                <a:close/>
                <a:moveTo>
                  <a:pt x="0" y="0"/>
                </a:moveTo>
                <a:lnTo>
                  <a:pt x="4943800" y="0"/>
                </a:lnTo>
                <a:lnTo>
                  <a:pt x="4943800" y="3721916"/>
                </a:lnTo>
                <a:lnTo>
                  <a:pt x="0" y="3721916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681670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FC9C52C9-E1A1-4DAC-AD31-A7ADAED4AB8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870537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D87B024-DF46-4DF2-934F-975B0169D37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 dirty="0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845020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06A67A1-AA69-46FE-9FEA-358EC9C58E6C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096000" y="933450"/>
            <a:ext cx="4962146" cy="2495550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</p:spPr>
        <p:txBody>
          <a:bodyPr/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660983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728A220-9096-471D-8E9D-3A0DD26FAEC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1490662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.xml"/><Relationship Id="rId13" Type="http://schemas.openxmlformats.org/officeDocument/2006/relationships/slideLayout" Target="../slideLayouts/slideLayout28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18.xml"/><Relationship Id="rId7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7.xml"/><Relationship Id="rId17" Type="http://schemas.openxmlformats.org/officeDocument/2006/relationships/slideLayout" Target="../slideLayouts/slideLayout32.xml"/><Relationship Id="rId2" Type="http://schemas.openxmlformats.org/officeDocument/2006/relationships/slideLayout" Target="../slideLayouts/slideLayout17.xml"/><Relationship Id="rId16" Type="http://schemas.openxmlformats.org/officeDocument/2006/relationships/slideLayout" Target="../slideLayouts/slideLayout31.xml"/><Relationship Id="rId1" Type="http://schemas.openxmlformats.org/officeDocument/2006/relationships/slideLayout" Target="../slideLayouts/slideLayout16.xml"/><Relationship Id="rId6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0.xml"/><Relationship Id="rId15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25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4.xml"/><Relationship Id="rId14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7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271F50-F801-DAB9-DC83-4E0CB52B6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570735-514D-409D-F8D8-891193ADB1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9101CE-4C3C-27B3-84CC-50ABDD6C31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52485-947C-CA79-AEAE-42689D9B9C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8052FD-3283-6346-20D0-32F2F0297C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9889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2" r:id="rId13"/>
    <p:sldLayoutId id="2147483665" r:id="rId14"/>
    <p:sldLayoutId id="2147483667" r:id="rId1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271F50-F801-DAB9-DC83-4E0CB52B6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570735-514D-409D-F8D8-891193ADB1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9101CE-4C3C-27B3-84CC-50ABDD6C31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52485-947C-CA79-AEAE-42689D9B9C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8052FD-3283-6346-20D0-32F2F0297C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74993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9" r:id="rId1"/>
    <p:sldLayoutId id="2147483670" r:id="rId2"/>
    <p:sldLayoutId id="2147483671" r:id="rId3"/>
    <p:sldLayoutId id="2147483672" r:id="rId4"/>
    <p:sldLayoutId id="2147483673" r:id="rId5"/>
    <p:sldLayoutId id="2147483674" r:id="rId6"/>
    <p:sldLayoutId id="2147483675" r:id="rId7"/>
    <p:sldLayoutId id="2147483676" r:id="rId8"/>
    <p:sldLayoutId id="2147483677" r:id="rId9"/>
    <p:sldLayoutId id="2147483678" r:id="rId10"/>
    <p:sldLayoutId id="2147483679" r:id="rId11"/>
    <p:sldLayoutId id="2147483680" r:id="rId12"/>
    <p:sldLayoutId id="2147483681" r:id="rId13"/>
    <p:sldLayoutId id="2147483682" r:id="rId14"/>
    <p:sldLayoutId id="2147483683" r:id="rId15"/>
    <p:sldLayoutId id="2147483684" r:id="rId16"/>
    <p:sldLayoutId id="2147483685" r:id="rId17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.pn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3.png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3.png"/><Relationship Id="rId4" Type="http://schemas.openxmlformats.org/officeDocument/2006/relationships/image" Target="../media/image17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>
            <a:extLst>
              <a:ext uri="{FF2B5EF4-FFF2-40B4-BE49-F238E27FC236}">
                <a16:creationId xmlns:a16="http://schemas.microsoft.com/office/drawing/2014/main" id="{3DCC2A7E-4E6F-BB97-13D0-0AA6AB2F93D5}"/>
              </a:ext>
            </a:extLst>
          </p:cNvPr>
          <p:cNvSpPr/>
          <p:nvPr/>
        </p:nvSpPr>
        <p:spPr>
          <a:xfrm>
            <a:off x="6400800" y="-101600"/>
            <a:ext cx="7435986" cy="6959600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BBD67B8-DB49-942C-018D-7F74C671F260}"/>
              </a:ext>
            </a:extLst>
          </p:cNvPr>
          <p:cNvSpPr txBox="1"/>
          <p:nvPr/>
        </p:nvSpPr>
        <p:spPr>
          <a:xfrm>
            <a:off x="329267" y="3807298"/>
            <a:ext cx="5430087" cy="538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9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Prepared by Dr. Tarek Mohamed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16E4CC76-2D0D-6204-3FBC-B0856D8E8836}"/>
              </a:ext>
            </a:extLst>
          </p:cNvPr>
          <p:cNvSpPr txBox="1"/>
          <p:nvPr/>
        </p:nvSpPr>
        <p:spPr>
          <a:xfrm>
            <a:off x="301565" y="2292170"/>
            <a:ext cx="55964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Supply Chain Management</a:t>
            </a:r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15C30772-0DD8-7BE1-E943-20DE696CFBEA}"/>
              </a:ext>
            </a:extLst>
          </p:cNvPr>
          <p:cNvSpPr/>
          <p:nvPr/>
        </p:nvSpPr>
        <p:spPr>
          <a:xfrm>
            <a:off x="329268" y="5843657"/>
            <a:ext cx="1895771" cy="529167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US" sz="2800" b="1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Lecture 10</a:t>
            </a:r>
            <a:endParaRPr lang="en-US" sz="2800" dirty="0"/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FA59789B-D841-DB76-25B9-1348B202C2B5}"/>
              </a:ext>
            </a:extLst>
          </p:cNvPr>
          <p:cNvSpPr txBox="1"/>
          <p:nvPr/>
        </p:nvSpPr>
        <p:spPr>
          <a:xfrm>
            <a:off x="329269" y="5104240"/>
            <a:ext cx="17684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MGM 660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6F3C90B-EB3F-EA91-08C5-03400C278827}"/>
              </a:ext>
            </a:extLst>
          </p:cNvPr>
          <p:cNvSpPr/>
          <p:nvPr/>
        </p:nvSpPr>
        <p:spPr>
          <a:xfrm>
            <a:off x="6831873" y="269653"/>
            <a:ext cx="6778919" cy="6820122"/>
          </a:xfrm>
          <a:prstGeom prst="ellipse">
            <a:avLst/>
          </a:prstGeom>
          <a:blipFill>
            <a:blip r:embed="rId3"/>
            <a:stretch>
              <a:fillRect t="-1000"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BB3A9522-6B3A-2726-A5B2-11D47409720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94617" y="269653"/>
            <a:ext cx="2954655" cy="13796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49847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FD1578B-931D-0AA1-7F80-6C831C80A66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992" y="-58058"/>
            <a:ext cx="12663752" cy="7053944"/>
          </a:xfrm>
          <a:prstGeom prst="rect">
            <a:avLst/>
          </a:prstGeom>
        </p:spPr>
      </p:pic>
      <p:sp>
        <p:nvSpPr>
          <p:cNvPr id="2" name="Rectangle: Single Corner Rounded 1">
            <a:extLst>
              <a:ext uri="{FF2B5EF4-FFF2-40B4-BE49-F238E27FC236}">
                <a16:creationId xmlns:a16="http://schemas.microsoft.com/office/drawing/2014/main" id="{EF875848-86E8-4CAA-B094-688608BC5D7F}"/>
              </a:ext>
            </a:extLst>
          </p:cNvPr>
          <p:cNvSpPr/>
          <p:nvPr/>
        </p:nvSpPr>
        <p:spPr>
          <a:xfrm flipV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5CEA2981-6362-5745-D4B0-417C013DA89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/>
        </p:blipFill>
        <p:spPr>
          <a:xfrm>
            <a:off x="-1" y="-328671"/>
            <a:ext cx="7964189" cy="5300798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5760A6C-566F-B7E3-1EEE-CB29F0CF0113}"/>
              </a:ext>
            </a:extLst>
          </p:cNvPr>
          <p:cNvSpPr txBox="1"/>
          <p:nvPr/>
        </p:nvSpPr>
        <p:spPr>
          <a:xfrm>
            <a:off x="4185822" y="3413056"/>
            <a:ext cx="85376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rial Black" panose="020B0A04020102020204" pitchFamily="34" charset="0"/>
                <a:ea typeface="+mn-ea"/>
                <a:cs typeface="Times New Roman" panose="02020603050405020304" pitchFamily="18" charset="0"/>
              </a:rPr>
              <a:t>Sustainability and the Supply Chain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844810E4-E8A9-2051-4D02-31024B944D7B}"/>
              </a:ext>
            </a:extLst>
          </p:cNvPr>
          <p:cNvSpPr/>
          <p:nvPr/>
        </p:nvSpPr>
        <p:spPr>
          <a:xfrm>
            <a:off x="4185822" y="4092794"/>
            <a:ext cx="1910176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US" sz="2800" b="1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Lecture 10</a:t>
            </a:r>
            <a:endParaRPr lang="en-US" sz="28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81F72BC-06B8-4FB5-F2D5-D8EA1BFF812E}"/>
              </a:ext>
            </a:extLst>
          </p:cNvPr>
          <p:cNvSpPr txBox="1"/>
          <p:nvPr/>
        </p:nvSpPr>
        <p:spPr>
          <a:xfrm>
            <a:off x="4185822" y="4798785"/>
            <a:ext cx="1839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MGM 660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C520B7F-7764-8B81-C7C7-A7440DA2CCAF}"/>
              </a:ext>
            </a:extLst>
          </p:cNvPr>
          <p:cNvSpPr txBox="1"/>
          <p:nvPr/>
        </p:nvSpPr>
        <p:spPr>
          <a:xfrm>
            <a:off x="459185" y="6187539"/>
            <a:ext cx="48864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Tarek Mohamed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F2D6F91-78DB-C333-FFAC-FF52CB9F2DF3}"/>
              </a:ext>
            </a:extLst>
          </p:cNvPr>
          <p:cNvSpPr txBox="1"/>
          <p:nvPr/>
        </p:nvSpPr>
        <p:spPr>
          <a:xfrm>
            <a:off x="459185" y="5830966"/>
            <a:ext cx="48864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Prepared by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</a:rPr>
              <a:t>www.midocean.km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0FC09A20-3784-E726-8307-1CEFC15841ED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16320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7A23C5C4-4FD9-93DE-9391-0CA92C90FFA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/>
        </p:blipFill>
        <p:spPr>
          <a:xfrm>
            <a:off x="2809" y="0"/>
            <a:ext cx="3654791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D52E2043-1E7F-4FB3-99FA-88B6CF1F2478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DEE0AF26-C85E-4AE1-9B7E-0A3454BF24BB}"/>
              </a:ext>
            </a:extLst>
          </p:cNvPr>
          <p:cNvSpPr/>
          <p:nvPr/>
        </p:nvSpPr>
        <p:spPr>
          <a:xfrm rot="16200000" flipV="1">
            <a:off x="-1802057" y="4711441"/>
            <a:ext cx="5395682" cy="2048479"/>
          </a:xfrm>
          <a:prstGeom prst="parallelogram">
            <a:avLst>
              <a:gd name="adj" fmla="val 105882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04B7CA6-23A4-2E24-5FFC-ECEA38831F6A}"/>
              </a:ext>
            </a:extLst>
          </p:cNvPr>
          <p:cNvSpPr txBox="1"/>
          <p:nvPr/>
        </p:nvSpPr>
        <p:spPr>
          <a:xfrm>
            <a:off x="3982937" y="560175"/>
            <a:ext cx="41138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3600" b="1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Course Agenda</a:t>
            </a:r>
            <a:endParaRPr lang="en-US" sz="3600" dirty="0">
              <a:solidFill>
                <a:srgbClr val="00B0F0"/>
              </a:solidFill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4527402C-3F97-690D-9C20-A459E375AEB7}"/>
              </a:ext>
            </a:extLst>
          </p:cNvPr>
          <p:cNvSpPr txBox="1"/>
          <p:nvPr/>
        </p:nvSpPr>
        <p:spPr>
          <a:xfrm>
            <a:off x="2245360" y="1975948"/>
            <a:ext cx="965199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marR="0" lvl="0" indent="-5143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AutoNum type="arabicPeriod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Understand the importance of sustainability in a supply chain. </a:t>
            </a:r>
          </a:p>
          <a:p>
            <a:pPr marL="514350" marR="0" lvl="0" indent="-5143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AutoNum type="arabicPeriod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Discuss the challenge to sustainability posed by the tragedy of the commons. </a:t>
            </a:r>
          </a:p>
          <a:p>
            <a:pPr marL="514350" marR="0" lvl="0" indent="-5143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AutoNum type="arabicPeriod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Describe key dimensions of sustainability for a supply chain. </a:t>
            </a:r>
          </a:p>
          <a:p>
            <a:pPr marL="514350" marR="0" lvl="0" indent="-5143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AutoNum type="arabicPeriod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Understand the role of incentives for successful sustainability efforts.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7C16A569-901B-C6A9-5510-154F90D28A49}"/>
              </a:ext>
            </a:extLst>
          </p:cNvPr>
          <p:cNvSpPr txBox="1"/>
          <p:nvPr/>
        </p:nvSpPr>
        <p:spPr>
          <a:xfrm>
            <a:off x="3437433" y="1329617"/>
            <a:ext cx="10910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7DA6679-0DBF-ED63-7FBA-A15CF1A3BA15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www.midocean.km</a:t>
            </a:r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47126EBE-4742-15B7-8418-EA00C6EDD026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592217" y="188251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94081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95969" y="-704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AU" sz="3200" b="1" dirty="0">
                <a:solidFill>
                  <a:srgbClr val="00B0F0"/>
                </a:solidFill>
              </a:rPr>
              <a:t>Role of Sustainability in a Supply Chain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825625"/>
            <a:ext cx="11049000" cy="4351338"/>
          </a:xfrm>
        </p:spPr>
        <p:txBody>
          <a:bodyPr/>
          <a:lstStyle/>
          <a:p>
            <a:r>
              <a:rPr lang="en-US" b="1" i="1" dirty="0">
                <a:solidFill>
                  <a:srgbClr val="00B0F0"/>
                </a:solidFill>
              </a:rPr>
              <a:t>The health and survival </a:t>
            </a:r>
            <a:r>
              <a:rPr lang="en-US" dirty="0"/>
              <a:t>of every supply chain depends on the health of the surrounding world</a:t>
            </a:r>
          </a:p>
          <a:p>
            <a:r>
              <a:rPr lang="en-US" dirty="0"/>
              <a:t>Expand the goal of a supply chain beyond the interests of its participants</a:t>
            </a:r>
          </a:p>
          <a:p>
            <a:r>
              <a:rPr lang="en-US" b="1" i="1" dirty="0">
                <a:solidFill>
                  <a:srgbClr val="00B0F0"/>
                </a:solidFill>
              </a:rPr>
              <a:t>Sustainable development </a:t>
            </a:r>
            <a:r>
              <a:rPr lang="en-US" dirty="0"/>
              <a:t>– development that meets the needs of the present without compromising the ability of future generations to meet their own needs</a:t>
            </a:r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A91D2EA5-252D-5E6F-518D-999384378C0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93C72BFF-9E49-556A-2ECC-7660C8BA6625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027FD2A-C220-D107-4438-F8A02B59DBE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www.midocean.km</a:t>
            </a:r>
          </a:p>
        </p:txBody>
      </p:sp>
    </p:spTree>
    <p:extLst>
      <p:ext uri="{BB962C8B-B14F-4D97-AF65-F5344CB8AC3E}">
        <p14:creationId xmlns:p14="http://schemas.microsoft.com/office/powerpoint/2010/main" val="19117907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6400" y="0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AU" sz="3200" b="1" dirty="0">
                <a:solidFill>
                  <a:srgbClr val="00B0F0"/>
                </a:solidFill>
              </a:rPr>
              <a:t>Role of Sustainability in a Supply Chain</a:t>
            </a:r>
            <a:endParaRPr lang="en-AU" sz="3200" dirty="0">
              <a:solidFill>
                <a:srgbClr val="00B0F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0431" y="1405089"/>
            <a:ext cx="11484585" cy="4899212"/>
          </a:xfrm>
        </p:spPr>
        <p:txBody>
          <a:bodyPr>
            <a:noAutofit/>
          </a:bodyPr>
          <a:lstStyle/>
          <a:p>
            <a:r>
              <a:rPr lang="en-US" sz="2700" dirty="0">
                <a:effectLst/>
                <a:ea typeface="Times New Roman" panose="02020603050405020304" pitchFamily="18" charset="0"/>
              </a:rPr>
              <a:t>Focusing on sustainability allows a supply chain to better serve more conscious customers while often improving supply chain performance</a:t>
            </a:r>
          </a:p>
          <a:p>
            <a:pPr marR="0" lvl="0" rtl="0"/>
            <a:r>
              <a:rPr lang="en-US" sz="27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Palatino Linotype" panose="02040502050505030304" pitchFamily="18" charset="0"/>
              </a:rPr>
              <a:t>Customers have usually backed up words about the importance of sustainability without a willingness to pay more for sustainable products.</a:t>
            </a:r>
          </a:p>
          <a:p>
            <a:r>
              <a:rPr lang="en-US" sz="2700" b="1" dirty="0">
                <a:solidFill>
                  <a:srgbClr val="00B0F0"/>
                </a:solidFill>
              </a:rPr>
              <a:t>Three pillars of sustainable development</a:t>
            </a:r>
          </a:p>
          <a:p>
            <a:pPr lvl="1"/>
            <a:r>
              <a:rPr lang="en-US" sz="2700" dirty="0"/>
              <a:t>Economic sustainability</a:t>
            </a:r>
          </a:p>
          <a:p>
            <a:pPr lvl="1"/>
            <a:r>
              <a:rPr lang="en-US" sz="2700" dirty="0"/>
              <a:t>Environmental sustainability</a:t>
            </a:r>
          </a:p>
          <a:p>
            <a:pPr lvl="1"/>
            <a:r>
              <a:rPr lang="en-US" sz="2700" dirty="0"/>
              <a:t>Social sustainability</a:t>
            </a:r>
          </a:p>
          <a:p>
            <a:r>
              <a:rPr lang="en-US" sz="2700" b="1" dirty="0">
                <a:solidFill>
                  <a:srgbClr val="00B0F0"/>
                </a:solidFill>
              </a:rPr>
              <a:t>Factor categories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sz="2700" dirty="0"/>
              <a:t>Reducing risk and improving the financial performance of the supply chain 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sz="2700" dirty="0"/>
              <a:t>Community pressures and government mandates 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sz="2700" dirty="0"/>
              <a:t>Attracting customers that value sustainability</a:t>
            </a:r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96A373CE-175C-A354-805F-EC8E3B79EBC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601C365E-4394-4496-A793-F6F35EDD030C}"/>
              </a:ext>
            </a:extLst>
          </p:cNvPr>
          <p:cNvSpPr/>
          <p:nvPr/>
        </p:nvSpPr>
        <p:spPr>
          <a:xfrm>
            <a:off x="11665016" y="1155862"/>
            <a:ext cx="1370264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F81BF5E-D8B1-E0E8-2D71-62EC40A571C1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www.midocean.km</a:t>
            </a:r>
          </a:p>
        </p:txBody>
      </p:sp>
    </p:spTree>
    <p:extLst>
      <p:ext uri="{BB962C8B-B14F-4D97-AF65-F5344CB8AC3E}">
        <p14:creationId xmlns:p14="http://schemas.microsoft.com/office/powerpoint/2010/main" val="2926793184"/>
      </p:ext>
    </p:extLst>
  </p:cSld>
  <p:clrMapOvr>
    <a:masterClrMapping/>
  </p:clrMapOvr>
  <p:transition spd="slow">
    <p:strips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3599" y="0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kumimoji="0" lang="en-AU" sz="32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/>
                <a:ea typeface="+mj-ea"/>
                <a:cs typeface="Times New Roman"/>
              </a:rPr>
              <a:t>Role of Sustainability in a Supply Chain</a:t>
            </a:r>
            <a:endParaRPr lang="en-AU" sz="3200" dirty="0">
              <a:solidFill>
                <a:srgbClr val="00B0F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1174" y="1766668"/>
            <a:ext cx="11240745" cy="4525963"/>
          </a:xfrm>
        </p:spPr>
        <p:txBody>
          <a:bodyPr>
            <a:normAutofit/>
          </a:bodyPr>
          <a:lstStyle/>
          <a:p>
            <a:pPr marR="0" lvl="0" rtl="0"/>
            <a:r>
              <a:rPr lang="en-US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In reality, actions in a supply chain improve both sustainability and supply chain surplus.</a:t>
            </a:r>
            <a:endParaRPr lang="en-US" dirty="0">
              <a:solidFill>
                <a:srgbClr val="000000"/>
              </a:solidFill>
              <a:effectLst/>
              <a:latin typeface="Palatino Linotype" panose="0204050205050503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  <a:p>
            <a:r>
              <a:rPr lang="en-US" dirty="0"/>
              <a:t>Most effort expended in reducing risk</a:t>
            </a:r>
          </a:p>
          <a:p>
            <a:r>
              <a:rPr lang="en-US" dirty="0"/>
              <a:t>Activity slow as actions may require upfront investment</a:t>
            </a:r>
          </a:p>
          <a:p>
            <a:r>
              <a:rPr lang="en-US" dirty="0"/>
              <a:t>Barriers to increased focus on sustainability</a:t>
            </a:r>
          </a:p>
          <a:p>
            <a:pPr lvl="1"/>
            <a:r>
              <a:rPr lang="en-US" sz="2600" dirty="0"/>
              <a:t>Insufficient return on investment</a:t>
            </a:r>
          </a:p>
          <a:p>
            <a:pPr lvl="1"/>
            <a:r>
              <a:rPr lang="en-US" sz="2600" dirty="0"/>
              <a:t>Customers’ unwillingness to pay a premium for green products</a:t>
            </a:r>
          </a:p>
          <a:p>
            <a:pPr lvl="1"/>
            <a:r>
              <a:rPr lang="en-US" sz="2600" dirty="0"/>
              <a:t>Difficulty evaluating sustainability across a product life cycle </a:t>
            </a:r>
          </a:p>
          <a:p>
            <a:endParaRPr lang="en-US" dirty="0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F4B6A213-E153-AA27-C524-8BE8EAAD0EF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AF591B4C-75EA-3FCC-5E2B-28B37A69CBC0}"/>
              </a:ext>
            </a:extLst>
          </p:cNvPr>
          <p:cNvSpPr/>
          <p:nvPr/>
        </p:nvSpPr>
        <p:spPr>
          <a:xfrm>
            <a:off x="11439022" y="1155862"/>
            <a:ext cx="2112748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E8DE133-7B3E-F572-52FB-312E29375A70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www.midocean.km</a:t>
            </a:r>
          </a:p>
        </p:txBody>
      </p:sp>
    </p:spTree>
    <p:extLst>
      <p:ext uri="{BB962C8B-B14F-4D97-AF65-F5344CB8AC3E}">
        <p14:creationId xmlns:p14="http://schemas.microsoft.com/office/powerpoint/2010/main" val="4260034106"/>
      </p:ext>
    </p:extLst>
  </p:cSld>
  <p:clrMapOvr>
    <a:masterClrMapping/>
  </p:clrMapOvr>
  <p:transition spd="slow">
    <p:strips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3000" y="-97413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AU" sz="3200" b="1" dirty="0">
                <a:solidFill>
                  <a:srgbClr val="00B0F0"/>
                </a:solidFill>
              </a:rPr>
              <a:t>Tragedy of the Commons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0431" y="1825625"/>
            <a:ext cx="11700394" cy="4351338"/>
          </a:xfrm>
        </p:spPr>
        <p:txBody>
          <a:bodyPr/>
          <a:lstStyle/>
          <a:p>
            <a:r>
              <a:rPr lang="en-US" dirty="0"/>
              <a:t>Dilemma arising when the common good does not align perfectly with the good of individual entities</a:t>
            </a:r>
          </a:p>
          <a:p>
            <a:r>
              <a:rPr lang="en-US" dirty="0"/>
              <a:t>Every company and supply chain faces the challenge of the tragedy of the commons as it operates in a global environment </a:t>
            </a:r>
          </a:p>
          <a:p>
            <a:r>
              <a:rPr lang="en-US" dirty="0"/>
              <a:t>Difficult to imagine a sustainable solution emerging without some intervention</a:t>
            </a:r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90C0282E-BE02-D13A-C5D7-549131E75CC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043FA6F3-E3A4-0719-7DC4-02C44E8E235B}"/>
              </a:ext>
            </a:extLst>
          </p:cNvPr>
          <p:cNvSpPr/>
          <p:nvPr/>
        </p:nvSpPr>
        <p:spPr>
          <a:xfrm>
            <a:off x="11848600" y="1155862"/>
            <a:ext cx="1257799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7EFF666-E82D-005B-C6BE-2AA610D31B86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www.midocean.km</a:t>
            </a:r>
          </a:p>
        </p:txBody>
      </p:sp>
    </p:spTree>
    <p:extLst>
      <p:ext uri="{BB962C8B-B14F-4D97-AF65-F5344CB8AC3E}">
        <p14:creationId xmlns:p14="http://schemas.microsoft.com/office/powerpoint/2010/main" val="14460487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3001" y="-97413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AU" sz="3200" b="1" dirty="0">
                <a:solidFill>
                  <a:srgbClr val="00B0F0"/>
                </a:solidFill>
              </a:rPr>
              <a:t>Solutions to this “Tragedy”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1176" y="1578533"/>
            <a:ext cx="11322024" cy="4914153"/>
          </a:xfrm>
        </p:spPr>
        <p:txBody>
          <a:bodyPr>
            <a:normAutofit/>
          </a:bodyPr>
          <a:lstStyle/>
          <a:p>
            <a:r>
              <a:rPr lang="en-US" dirty="0"/>
              <a:t>Choose from options that are unlikely to be supported by all of their own free will</a:t>
            </a:r>
          </a:p>
          <a:p>
            <a:r>
              <a:rPr lang="en-US" dirty="0"/>
              <a:t>Mutual coercion – social arrangements or mechanisms coerce all participants to behave in a way that helps the common good </a:t>
            </a:r>
          </a:p>
          <a:p>
            <a:pPr lvl="1"/>
            <a:r>
              <a:rPr lang="en-US" sz="2800" b="1" dirty="0">
                <a:solidFill>
                  <a:srgbClr val="00B0F0"/>
                </a:solidFill>
              </a:rPr>
              <a:t>Command-and-control approach</a:t>
            </a:r>
          </a:p>
          <a:p>
            <a:pPr lvl="2"/>
            <a:r>
              <a:rPr lang="en-US" sz="2800" dirty="0"/>
              <a:t>Government/regulators set standards</a:t>
            </a:r>
          </a:p>
          <a:p>
            <a:pPr lvl="1"/>
            <a:r>
              <a:rPr lang="en-US" sz="2800" b="1" dirty="0">
                <a:solidFill>
                  <a:srgbClr val="00B0F0"/>
                </a:solidFill>
              </a:rPr>
              <a:t>Market mechanisms</a:t>
            </a:r>
          </a:p>
          <a:p>
            <a:pPr lvl="2"/>
            <a:r>
              <a:rPr lang="en-US" sz="2800" dirty="0"/>
              <a:t>Cap-and-trade</a:t>
            </a:r>
            <a:endParaRPr lang="en-AU" sz="2800" dirty="0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8F81AE7B-3A72-AB6D-68A9-B7EE2D3A476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CC05213B-DEEB-71D5-93FA-AA1E10658011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F678D6E-9072-C030-C6A7-B994C5432C1C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www.midocean.km</a:t>
            </a:r>
          </a:p>
        </p:txBody>
      </p:sp>
    </p:spTree>
    <p:extLst>
      <p:ext uri="{BB962C8B-B14F-4D97-AF65-F5344CB8AC3E}">
        <p14:creationId xmlns:p14="http://schemas.microsoft.com/office/powerpoint/2010/main" val="8938585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65225" y="-169701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AU" sz="3200" b="1" dirty="0">
                <a:solidFill>
                  <a:srgbClr val="00B0F0"/>
                </a:solidFill>
              </a:rPr>
              <a:t>Key Pillars of Sustainability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8640" y="1640841"/>
            <a:ext cx="10881360" cy="4525963"/>
          </a:xfrm>
        </p:spPr>
        <p:txBody>
          <a:bodyPr>
            <a:normAutofit/>
          </a:bodyPr>
          <a:lstStyle/>
          <a:p>
            <a:r>
              <a:rPr lang="en-US" dirty="0"/>
              <a:t>Measuring performance along all three pillars may be required to evaluate the impact of sustainability-related efforts</a:t>
            </a:r>
          </a:p>
          <a:p>
            <a:r>
              <a:rPr lang="en-US" dirty="0"/>
              <a:t>Two fundamental challenges for social and environmental pillars</a:t>
            </a:r>
          </a:p>
          <a:p>
            <a:pPr lvl="1"/>
            <a:r>
              <a:rPr lang="en-US" sz="2800" dirty="0"/>
              <a:t>Scope of measurement</a:t>
            </a:r>
          </a:p>
          <a:p>
            <a:pPr lvl="1"/>
            <a:r>
              <a:rPr lang="en-US" sz="2800" dirty="0"/>
              <a:t>Absolute of relative measures</a:t>
            </a:r>
          </a:p>
          <a:p>
            <a:endParaRPr lang="en-AU" dirty="0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D8CFEA9C-39A7-3F03-0994-5A4B5E850BB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FFB4A88E-2CEF-1066-0AF0-730666346DAA}"/>
              </a:ext>
            </a:extLst>
          </p:cNvPr>
          <p:cNvSpPr/>
          <p:nvPr/>
        </p:nvSpPr>
        <p:spPr>
          <a:xfrm>
            <a:off x="11430000" y="1155862"/>
            <a:ext cx="1981200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D610D4E-6E52-4822-4FAE-42C7C62255F1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www.midocean.km</a:t>
            </a:r>
          </a:p>
        </p:txBody>
      </p:sp>
    </p:spTree>
    <p:extLst>
      <p:ext uri="{BB962C8B-B14F-4D97-AF65-F5344CB8AC3E}">
        <p14:creationId xmlns:p14="http://schemas.microsoft.com/office/powerpoint/2010/main" val="20307917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9320" y="79527"/>
            <a:ext cx="10515600" cy="960668"/>
          </a:xfrm>
        </p:spPr>
        <p:txBody>
          <a:bodyPr>
            <a:normAutofit/>
          </a:bodyPr>
          <a:lstStyle/>
          <a:p>
            <a:pPr algn="ctr"/>
            <a:r>
              <a:rPr lang="en-AU" sz="3200" b="1" dirty="0">
                <a:solidFill>
                  <a:srgbClr val="00B0F0"/>
                </a:solidFill>
              </a:rPr>
              <a:t>Social Pillar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4960" y="1825625"/>
            <a:ext cx="11419840" cy="4351338"/>
          </a:xfrm>
        </p:spPr>
        <p:txBody>
          <a:bodyPr>
            <a:normAutofit/>
          </a:bodyPr>
          <a:lstStyle/>
          <a:p>
            <a:r>
              <a:rPr lang="en-US" dirty="0"/>
              <a:t>A firm’s ability to address issues that are important for its workforce, customers, and society </a:t>
            </a:r>
          </a:p>
          <a:p>
            <a:r>
              <a:rPr lang="en-US" dirty="0"/>
              <a:t>A</a:t>
            </a:r>
            <a:r>
              <a:rPr lang="en-AU" dirty="0"/>
              <a:t>udit and support suppliers</a:t>
            </a:r>
          </a:p>
          <a:p>
            <a:pPr lvl="1"/>
            <a:r>
              <a:rPr lang="en-AU" sz="2800" dirty="0"/>
              <a:t>Supplier collaboration and capability building strongly associated with social and environmental responsibility performance improvement and lower operating costs</a:t>
            </a:r>
          </a:p>
          <a:p>
            <a:pPr lvl="1"/>
            <a:r>
              <a:rPr lang="en-AU" sz="2800" dirty="0"/>
              <a:t>Benefits accrue to all customers of the supplier</a:t>
            </a:r>
          </a:p>
          <a:p>
            <a:endParaRPr lang="en-AU" dirty="0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67CF0ADD-8971-16A1-84B8-A6A791080167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F85BC670-3FB2-9DBE-611A-601219169C86}"/>
              </a:ext>
            </a:extLst>
          </p:cNvPr>
          <p:cNvSpPr/>
          <p:nvPr/>
        </p:nvSpPr>
        <p:spPr>
          <a:xfrm>
            <a:off x="11511280" y="1155862"/>
            <a:ext cx="1828800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1386F27-0BDC-49A5-8E63-CF712FF9215D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www.midocean.km</a:t>
            </a:r>
          </a:p>
        </p:txBody>
      </p:sp>
    </p:spTree>
    <p:extLst>
      <p:ext uri="{BB962C8B-B14F-4D97-AF65-F5344CB8AC3E}">
        <p14:creationId xmlns:p14="http://schemas.microsoft.com/office/powerpoint/2010/main" val="1792041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1240" y="-4508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AU" sz="3200" b="1" dirty="0">
                <a:solidFill>
                  <a:srgbClr val="00B0F0"/>
                </a:solidFill>
              </a:rPr>
              <a:t>Environmental Pillar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199" y="1816684"/>
            <a:ext cx="12425681" cy="4351338"/>
          </a:xfrm>
        </p:spPr>
        <p:txBody>
          <a:bodyPr>
            <a:normAutofit/>
          </a:bodyPr>
          <a:lstStyle/>
          <a:p>
            <a:r>
              <a:rPr lang="en-US" sz="2700" b="1" dirty="0">
                <a:solidFill>
                  <a:srgbClr val="00B0F0"/>
                </a:solidFill>
              </a:rPr>
              <a:t>Firm’s impact on the environment, including air, land, water, and ecosystems</a:t>
            </a:r>
          </a:p>
          <a:p>
            <a:pPr lvl="1"/>
            <a:r>
              <a:rPr lang="en-US" sz="2700" dirty="0"/>
              <a:t>Resource reduction</a:t>
            </a:r>
          </a:p>
          <a:p>
            <a:pPr lvl="1"/>
            <a:r>
              <a:rPr lang="en-US" sz="2700" dirty="0"/>
              <a:t>Emission reduction</a:t>
            </a:r>
          </a:p>
          <a:p>
            <a:pPr lvl="1"/>
            <a:r>
              <a:rPr lang="en-US" sz="2700" dirty="0"/>
              <a:t>Product innovation</a:t>
            </a:r>
          </a:p>
          <a:p>
            <a:r>
              <a:rPr lang="en-US" sz="2700" b="1" dirty="0">
                <a:solidFill>
                  <a:srgbClr val="00B0F0"/>
                </a:solidFill>
              </a:rPr>
              <a:t>Not all “green” claims are valid</a:t>
            </a:r>
          </a:p>
          <a:p>
            <a:pPr lvl="1"/>
            <a:r>
              <a:rPr lang="en-US" sz="2700" i="1" dirty="0"/>
              <a:t>Greenwashing</a:t>
            </a:r>
            <a:endParaRPr lang="en-AU" sz="2700" i="1" dirty="0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746922AF-884A-E8BC-9A0A-2248312DF4AC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AFE16DB8-21CB-42D9-845B-B3E89CE73B63}"/>
              </a:ext>
            </a:extLst>
          </p:cNvPr>
          <p:cNvSpPr/>
          <p:nvPr/>
        </p:nvSpPr>
        <p:spPr>
          <a:xfrm>
            <a:off x="11734800" y="1155862"/>
            <a:ext cx="1617889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7FAEDC8-EAD1-5E32-BF96-97531354E57C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www.midocean.km</a:t>
            </a:r>
          </a:p>
        </p:txBody>
      </p:sp>
    </p:spTree>
    <p:extLst>
      <p:ext uri="{BB962C8B-B14F-4D97-AF65-F5344CB8AC3E}">
        <p14:creationId xmlns:p14="http://schemas.microsoft.com/office/powerpoint/2010/main" val="15526504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8301" y="0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AU" sz="3200" b="1" dirty="0">
                <a:solidFill>
                  <a:srgbClr val="00B0F0"/>
                </a:solidFill>
              </a:rPr>
              <a:t>Sustainability and Supply Chain Drivers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28907"/>
            <a:ext cx="11064240" cy="2971800"/>
          </a:xfrm>
        </p:spPr>
        <p:txBody>
          <a:bodyPr/>
          <a:lstStyle/>
          <a:p>
            <a:r>
              <a:rPr lang="en-AU" dirty="0"/>
              <a:t>Match pillars with drivers</a:t>
            </a:r>
          </a:p>
          <a:p>
            <a:r>
              <a:rPr lang="en-AU" dirty="0"/>
              <a:t>Measure environmental impact for each driver along each of the social and environmental categories</a:t>
            </a:r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C56B4B5A-05D7-DD77-043D-3CBD9EF049F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6D9C1F1E-A968-F094-E7A4-1A4CD4562938}"/>
              </a:ext>
            </a:extLst>
          </p:cNvPr>
          <p:cNvSpPr/>
          <p:nvPr/>
        </p:nvSpPr>
        <p:spPr>
          <a:xfrm>
            <a:off x="11734800" y="1155862"/>
            <a:ext cx="1214510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0C23D8A-C7CF-EC5B-8DD7-92E366A41A45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www.midocean.km</a:t>
            </a:r>
          </a:p>
        </p:txBody>
      </p:sp>
    </p:spTree>
    <p:extLst>
      <p:ext uri="{BB962C8B-B14F-4D97-AF65-F5344CB8AC3E}">
        <p14:creationId xmlns:p14="http://schemas.microsoft.com/office/powerpoint/2010/main" val="15067428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55A0D9-7B7E-18B8-E1C2-568CC6B7DF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51468EF-F93C-C12A-47EE-4F2679B366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13</a:t>
            </a:fld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CA088EC-2263-6183-2AFA-263893EF67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76624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52A05D5-F31B-A410-45D5-5912FBCFB8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14</a:t>
            </a:fld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B0459E5-C38C-921F-4AF6-A6872262A3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46690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5335F548-D529-CEA0-416C-AE5B5F075B5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274638"/>
            <a:ext cx="8229600" cy="715962"/>
          </a:xfrm>
        </p:spPr>
        <p:txBody>
          <a:bodyPr/>
          <a:lstStyle/>
          <a:p>
            <a:pPr algn="ctr"/>
            <a:r>
              <a:rPr lang="en-CA" altLang="en-US" sz="36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Reverse Logistics</a:t>
            </a: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0F8A7D16-174E-327A-B038-D56FA09F788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20040" y="1631215"/>
            <a:ext cx="112522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CA" altLang="en-US" sz="3200" dirty="0"/>
              <a:t>“A complete supply chain dedicated to the reverse flow of products and materials for the purpose of returns, repair, remanufacture, and/or recycling.”</a:t>
            </a: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56FDB59D-12BF-CBD8-B986-1A7D999E93BF}"/>
              </a:ext>
            </a:extLst>
          </p:cNvPr>
          <p:cNvSpPr/>
          <p:nvPr/>
        </p:nvSpPr>
        <p:spPr>
          <a:xfrm>
            <a:off x="11450320" y="1155862"/>
            <a:ext cx="2101450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" name="Graphic 21">
            <a:extLst>
              <a:ext uri="{FF2B5EF4-FFF2-40B4-BE49-F238E27FC236}">
                <a16:creationId xmlns:a16="http://schemas.microsoft.com/office/drawing/2014/main" id="{97964FD9-4EAF-5DFF-254A-E9409A66001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96914B6-3777-1B64-3DDC-21726164B706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www.midocean.km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5D5798F0-998C-94AF-7D6D-AA2641C8087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274638"/>
            <a:ext cx="8229600" cy="563562"/>
          </a:xfrm>
        </p:spPr>
        <p:txBody>
          <a:bodyPr>
            <a:normAutofit/>
          </a:bodyPr>
          <a:lstStyle/>
          <a:p>
            <a:pPr algn="ctr"/>
            <a:r>
              <a:rPr lang="en-CA" altLang="en-US" sz="3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Reverse Logistics</a:t>
            </a: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6C1E3C1E-D2B6-7DA9-D6E6-D2259B80CA0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60189" y="1815465"/>
            <a:ext cx="10886440" cy="4351338"/>
          </a:xfrm>
        </p:spPr>
        <p:txBody>
          <a:bodyPr>
            <a:normAutofit/>
          </a:bodyPr>
          <a:lstStyle/>
          <a:p>
            <a:pPr rtl="0"/>
            <a:r>
              <a:rPr lang="en-CA" altLang="en-US" dirty="0"/>
              <a:t>Can represent major costs to a company</a:t>
            </a:r>
          </a:p>
          <a:p>
            <a:pPr rtl="0"/>
            <a:r>
              <a:rPr lang="en-CA" altLang="en-US" dirty="0"/>
              <a:t>Amount of goods returned</a:t>
            </a:r>
          </a:p>
          <a:p>
            <a:pPr lvl="1" rtl="0"/>
            <a:r>
              <a:rPr lang="en-CA" altLang="en-US" sz="2800" dirty="0"/>
              <a:t>up to 50% in the publishing industry</a:t>
            </a:r>
          </a:p>
          <a:p>
            <a:pPr lvl="1" rtl="0"/>
            <a:r>
              <a:rPr lang="en-CA" altLang="en-US" sz="2800" dirty="0"/>
              <a:t>90% of automotive starter motors or alternators</a:t>
            </a:r>
          </a:p>
          <a:p>
            <a:pPr rtl="0"/>
            <a:r>
              <a:rPr lang="en-CA" altLang="en-US" dirty="0"/>
              <a:t>Companies are taking responsibility of the return of packaging materials</a:t>
            </a: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7B239C25-E984-4C19-4575-A8EDC36C6D30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" name="Graphic 21">
            <a:extLst>
              <a:ext uri="{FF2B5EF4-FFF2-40B4-BE49-F238E27FC236}">
                <a16:creationId xmlns:a16="http://schemas.microsoft.com/office/drawing/2014/main" id="{7D2783C2-EC16-F2F1-E1F4-DAE3F355C08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5007D0B-EECE-8CA6-EB7F-D8F67F7DF1FC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www.midocean.km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0374C84E-AC2D-AAA1-5B66-ADC75B19B15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333001" y="1825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CA" altLang="en-US" sz="3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Reverse Logistics - Information</a:t>
            </a:r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305CF9E9-A850-B730-4AE4-BF59DE21F35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rtl="0"/>
            <a:r>
              <a:rPr lang="en-CA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Goods are returned to supplier</a:t>
            </a:r>
          </a:p>
          <a:p>
            <a:pPr rtl="0"/>
            <a:r>
              <a:rPr lang="en-CA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Information is also needed</a:t>
            </a:r>
          </a:p>
          <a:p>
            <a:pPr lvl="1" rtl="0"/>
            <a:r>
              <a:rPr lang="en-CA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reason / approval for the return</a:t>
            </a:r>
          </a:p>
          <a:p>
            <a:pPr lvl="1" rtl="0"/>
            <a:r>
              <a:rPr lang="en-CA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credit information</a:t>
            </a: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F4C3ED2B-BB69-570F-9377-8A98D9D0AC5F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" name="Graphic 21">
            <a:extLst>
              <a:ext uri="{FF2B5EF4-FFF2-40B4-BE49-F238E27FC236}">
                <a16:creationId xmlns:a16="http://schemas.microsoft.com/office/drawing/2014/main" id="{F18A57F9-BC54-C436-0A3B-6B8CBB2E3937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A6ECC76-4FA4-238C-0549-CBEA17FC89AE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www.midocean.km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AutoShape 8">
            <a:extLst>
              <a:ext uri="{FF2B5EF4-FFF2-40B4-BE49-F238E27FC236}">
                <a16:creationId xmlns:a16="http://schemas.microsoft.com/office/drawing/2014/main" id="{6CD9F4C4-67EE-F470-1A0A-78B02CA76838}"/>
              </a:ext>
            </a:extLst>
          </p:cNvPr>
          <p:cNvSpPr>
            <a:spLocks noChangeArrowheads="1"/>
          </p:cNvSpPr>
          <p:nvPr/>
        </p:nvSpPr>
        <p:spPr bwMode="auto">
          <a:xfrm flipH="1">
            <a:off x="3810000" y="5029200"/>
            <a:ext cx="3733800" cy="1066800"/>
          </a:xfrm>
          <a:prstGeom prst="rightArrow">
            <a:avLst>
              <a:gd name="adj1" fmla="val 50000"/>
              <a:gd name="adj2" fmla="val 87500"/>
            </a:avLst>
          </a:prstGeom>
          <a:solidFill>
            <a:srgbClr val="3333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rtl="1">
              <a:spcBef>
                <a:spcPct val="20000"/>
              </a:spcBef>
              <a:buFont typeface="Wingdings" panose="05000000000000000000" pitchFamily="2" charset="2"/>
              <a:buChar char="¯"/>
              <a:defRPr sz="3200">
                <a:solidFill>
                  <a:schemeClr val="tx1"/>
                </a:solidFill>
                <a:latin typeface="Berlin Sans FB" panose="020E0602020502020306" pitchFamily="34" charset="0"/>
                <a:cs typeface="Arial" panose="020B0604020202020204" pitchFamily="34" charset="0"/>
              </a:defRPr>
            </a:lvl1pPr>
            <a:lvl2pPr marL="742950" indent="-285750" rtl="1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Berlin Sans FB" panose="020E0602020502020306" pitchFamily="34" charset="0"/>
                <a:cs typeface="Arial" panose="020B0604020202020204" pitchFamily="34" charset="0"/>
              </a:defRPr>
            </a:lvl2pPr>
            <a:lvl3pPr marL="1143000" indent="-228600" rtl="1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Berlin Sans FB" panose="020E0602020502020306" pitchFamily="34" charset="0"/>
                <a:cs typeface="Arial" panose="020B0604020202020204" pitchFamily="34" charset="0"/>
              </a:defRPr>
            </a:lvl3pPr>
            <a:lvl4pPr marL="1600200" indent="-228600" rtl="1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Berlin Sans FB" panose="020E0602020502020306" pitchFamily="34" charset="0"/>
                <a:cs typeface="Arial" panose="020B0604020202020204" pitchFamily="34" charset="0"/>
              </a:defRPr>
            </a:lvl4pPr>
            <a:lvl5pPr marL="2057400" indent="-228600" rtl="1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Berlin Sans FB" panose="020E0602020502020306" pitchFamily="34" charset="0"/>
                <a:cs typeface="Arial" panose="020B0604020202020204" pitchFamily="34" charset="0"/>
              </a:defRPr>
            </a:lvl5pPr>
            <a:lvl6pPr marL="2514600" indent="-228600" rtl="1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Berlin Sans FB" panose="020E0602020502020306" pitchFamily="34" charset="0"/>
                <a:cs typeface="Arial" panose="020B0604020202020204" pitchFamily="34" charset="0"/>
              </a:defRPr>
            </a:lvl6pPr>
            <a:lvl7pPr marL="2971800" indent="-228600" rtl="1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Berlin Sans FB" panose="020E0602020502020306" pitchFamily="34" charset="0"/>
                <a:cs typeface="Arial" panose="020B0604020202020204" pitchFamily="34" charset="0"/>
              </a:defRPr>
            </a:lvl7pPr>
            <a:lvl8pPr marL="3429000" indent="-228600" rtl="1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Berlin Sans FB" panose="020E0602020502020306" pitchFamily="34" charset="0"/>
                <a:cs typeface="Arial" panose="020B0604020202020204" pitchFamily="34" charset="0"/>
              </a:defRPr>
            </a:lvl8pPr>
            <a:lvl9pPr marL="3886200" indent="-228600" rtl="1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Berlin Sans FB" panose="020E0602020502020306" pitchFamily="34" charset="0"/>
                <a:cs typeface="Arial" panose="020B0604020202020204" pitchFamily="34" charset="0"/>
              </a:defRPr>
            </a:lvl9pPr>
          </a:lstStyle>
          <a:p>
            <a:pPr algn="ctr" rtl="0" eaLnBrk="1" hangingPunct="1">
              <a:spcBef>
                <a:spcPct val="0"/>
              </a:spcBef>
              <a:buFontTx/>
              <a:buNone/>
            </a:pPr>
            <a:r>
              <a:rPr lang="en-CA" altLang="en-US">
                <a:solidFill>
                  <a:schemeClr val="bg1"/>
                </a:solidFill>
                <a:latin typeface="Tahoma" panose="020B0604030504040204" pitchFamily="34" charset="0"/>
              </a:rPr>
              <a:t>Information</a:t>
            </a:r>
            <a:endParaRPr lang="en-CA" altLang="en-US" sz="2400">
              <a:solidFill>
                <a:schemeClr val="bg1"/>
              </a:solidFill>
              <a:latin typeface="Times New Roman" panose="02020603050405020304" pitchFamily="18" charset="0"/>
            </a:endParaRPr>
          </a:p>
        </p:txBody>
      </p:sp>
      <p:sp>
        <p:nvSpPr>
          <p:cNvPr id="14339" name="Rectangle 2">
            <a:extLst>
              <a:ext uri="{FF2B5EF4-FFF2-40B4-BE49-F238E27FC236}">
                <a16:creationId xmlns:a16="http://schemas.microsoft.com/office/drawing/2014/main" id="{BE2D6ABB-F2C0-5D8F-2C57-99BEF38491B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462590" y="79526"/>
            <a:ext cx="7793037" cy="1143000"/>
          </a:xfrm>
        </p:spPr>
        <p:txBody>
          <a:bodyPr>
            <a:normAutofit/>
          </a:bodyPr>
          <a:lstStyle/>
          <a:p>
            <a:pPr algn="ctr"/>
            <a:r>
              <a:rPr lang="en-CA" altLang="en-US" sz="4000" b="1" dirty="0">
                <a:solidFill>
                  <a:srgbClr val="00B0F0"/>
                </a:solidFill>
              </a:rPr>
              <a:t>Reverse Logistics</a:t>
            </a:r>
          </a:p>
        </p:txBody>
      </p:sp>
      <p:sp>
        <p:nvSpPr>
          <p:cNvPr id="14340" name="Rectangle 3">
            <a:extLst>
              <a:ext uri="{FF2B5EF4-FFF2-40B4-BE49-F238E27FC236}">
                <a16:creationId xmlns:a16="http://schemas.microsoft.com/office/drawing/2014/main" id="{18C67691-10E9-59F5-C203-46B692B58BA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19400" y="1905000"/>
            <a:ext cx="2514600" cy="1981200"/>
          </a:xfrm>
          <a:prstGeom prst="rect">
            <a:avLst/>
          </a:prstGeom>
          <a:solidFill>
            <a:srgbClr val="3333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rtl="1">
              <a:spcBef>
                <a:spcPct val="20000"/>
              </a:spcBef>
              <a:buFont typeface="Wingdings" panose="05000000000000000000" pitchFamily="2" charset="2"/>
              <a:buChar char="¯"/>
              <a:defRPr sz="3200">
                <a:solidFill>
                  <a:schemeClr val="tx1"/>
                </a:solidFill>
                <a:latin typeface="Berlin Sans FB" panose="020E0602020502020306" pitchFamily="34" charset="0"/>
                <a:cs typeface="Arial" panose="020B0604020202020204" pitchFamily="34" charset="0"/>
              </a:defRPr>
            </a:lvl1pPr>
            <a:lvl2pPr marL="742950" indent="-285750" rtl="1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Berlin Sans FB" panose="020E0602020502020306" pitchFamily="34" charset="0"/>
                <a:cs typeface="Arial" panose="020B0604020202020204" pitchFamily="34" charset="0"/>
              </a:defRPr>
            </a:lvl2pPr>
            <a:lvl3pPr marL="1143000" indent="-228600" rtl="1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Berlin Sans FB" panose="020E0602020502020306" pitchFamily="34" charset="0"/>
                <a:cs typeface="Arial" panose="020B0604020202020204" pitchFamily="34" charset="0"/>
              </a:defRPr>
            </a:lvl3pPr>
            <a:lvl4pPr marL="1600200" indent="-228600" rtl="1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Berlin Sans FB" panose="020E0602020502020306" pitchFamily="34" charset="0"/>
                <a:cs typeface="Arial" panose="020B0604020202020204" pitchFamily="34" charset="0"/>
              </a:defRPr>
            </a:lvl4pPr>
            <a:lvl5pPr marL="2057400" indent="-228600" rtl="1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Berlin Sans FB" panose="020E0602020502020306" pitchFamily="34" charset="0"/>
                <a:cs typeface="Arial" panose="020B0604020202020204" pitchFamily="34" charset="0"/>
              </a:defRPr>
            </a:lvl5pPr>
            <a:lvl6pPr marL="2514600" indent="-228600" rtl="1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Berlin Sans FB" panose="020E0602020502020306" pitchFamily="34" charset="0"/>
                <a:cs typeface="Arial" panose="020B0604020202020204" pitchFamily="34" charset="0"/>
              </a:defRPr>
            </a:lvl6pPr>
            <a:lvl7pPr marL="2971800" indent="-228600" rtl="1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Berlin Sans FB" panose="020E0602020502020306" pitchFamily="34" charset="0"/>
                <a:cs typeface="Arial" panose="020B0604020202020204" pitchFamily="34" charset="0"/>
              </a:defRPr>
            </a:lvl7pPr>
            <a:lvl8pPr marL="3429000" indent="-228600" rtl="1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Berlin Sans FB" panose="020E0602020502020306" pitchFamily="34" charset="0"/>
                <a:cs typeface="Arial" panose="020B0604020202020204" pitchFamily="34" charset="0"/>
              </a:defRPr>
            </a:lvl8pPr>
            <a:lvl9pPr marL="3886200" indent="-228600" rtl="1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Berlin Sans FB" panose="020E0602020502020306" pitchFamily="34" charset="0"/>
                <a:cs typeface="Arial" panose="020B0604020202020204" pitchFamily="34" charset="0"/>
              </a:defRPr>
            </a:lvl9pPr>
          </a:lstStyle>
          <a:p>
            <a:pPr algn="ctr" rtl="0" eaLnBrk="1" hangingPunct="1">
              <a:spcBef>
                <a:spcPct val="0"/>
              </a:spcBef>
              <a:buFontTx/>
              <a:buNone/>
            </a:pPr>
            <a:r>
              <a:rPr lang="en-CA" altLang="en-US" sz="3600" dirty="0">
                <a:solidFill>
                  <a:schemeClr val="bg1"/>
                </a:solidFill>
                <a:latin typeface="Tahoma" panose="020B0604030504040204" pitchFamily="34" charset="0"/>
              </a:rPr>
              <a:t>Supplier</a:t>
            </a:r>
            <a:endParaRPr lang="en-CA" altLang="en-US" sz="2400" dirty="0">
              <a:solidFill>
                <a:schemeClr val="bg1"/>
              </a:solidFill>
              <a:latin typeface="Times New Roman" panose="02020603050405020304" pitchFamily="18" charset="0"/>
            </a:endParaRPr>
          </a:p>
        </p:txBody>
      </p:sp>
      <p:sp>
        <p:nvSpPr>
          <p:cNvPr id="14341" name="Rectangle 5">
            <a:extLst>
              <a:ext uri="{FF2B5EF4-FFF2-40B4-BE49-F238E27FC236}">
                <a16:creationId xmlns:a16="http://schemas.microsoft.com/office/drawing/2014/main" id="{8B38652B-49C9-9CAA-30B1-2E496952EDE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58000" y="1905000"/>
            <a:ext cx="2590800" cy="1981200"/>
          </a:xfrm>
          <a:prstGeom prst="rect">
            <a:avLst/>
          </a:prstGeom>
          <a:solidFill>
            <a:srgbClr val="3333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rtl="1">
              <a:spcBef>
                <a:spcPct val="20000"/>
              </a:spcBef>
              <a:buFont typeface="Wingdings" panose="05000000000000000000" pitchFamily="2" charset="2"/>
              <a:buChar char="¯"/>
              <a:defRPr sz="3200">
                <a:solidFill>
                  <a:schemeClr val="tx1"/>
                </a:solidFill>
                <a:latin typeface="Berlin Sans FB" panose="020E0602020502020306" pitchFamily="34" charset="0"/>
                <a:cs typeface="Arial" panose="020B0604020202020204" pitchFamily="34" charset="0"/>
              </a:defRPr>
            </a:lvl1pPr>
            <a:lvl2pPr marL="742950" indent="-285750" rtl="1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Berlin Sans FB" panose="020E0602020502020306" pitchFamily="34" charset="0"/>
                <a:cs typeface="Arial" panose="020B0604020202020204" pitchFamily="34" charset="0"/>
              </a:defRPr>
            </a:lvl2pPr>
            <a:lvl3pPr marL="1143000" indent="-228600" rtl="1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Berlin Sans FB" panose="020E0602020502020306" pitchFamily="34" charset="0"/>
                <a:cs typeface="Arial" panose="020B0604020202020204" pitchFamily="34" charset="0"/>
              </a:defRPr>
            </a:lvl3pPr>
            <a:lvl4pPr marL="1600200" indent="-228600" rtl="1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Berlin Sans FB" panose="020E0602020502020306" pitchFamily="34" charset="0"/>
                <a:cs typeface="Arial" panose="020B0604020202020204" pitchFamily="34" charset="0"/>
              </a:defRPr>
            </a:lvl4pPr>
            <a:lvl5pPr marL="2057400" indent="-228600" rtl="1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Berlin Sans FB" panose="020E0602020502020306" pitchFamily="34" charset="0"/>
                <a:cs typeface="Arial" panose="020B0604020202020204" pitchFamily="34" charset="0"/>
              </a:defRPr>
            </a:lvl5pPr>
            <a:lvl6pPr marL="2514600" indent="-228600" rtl="1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Berlin Sans FB" panose="020E0602020502020306" pitchFamily="34" charset="0"/>
                <a:cs typeface="Arial" panose="020B0604020202020204" pitchFamily="34" charset="0"/>
              </a:defRPr>
            </a:lvl6pPr>
            <a:lvl7pPr marL="2971800" indent="-228600" rtl="1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Berlin Sans FB" panose="020E0602020502020306" pitchFamily="34" charset="0"/>
                <a:cs typeface="Arial" panose="020B0604020202020204" pitchFamily="34" charset="0"/>
              </a:defRPr>
            </a:lvl7pPr>
            <a:lvl8pPr marL="3429000" indent="-228600" rtl="1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Berlin Sans FB" panose="020E0602020502020306" pitchFamily="34" charset="0"/>
                <a:cs typeface="Arial" panose="020B0604020202020204" pitchFamily="34" charset="0"/>
              </a:defRPr>
            </a:lvl8pPr>
            <a:lvl9pPr marL="3886200" indent="-228600" rtl="1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Berlin Sans FB" panose="020E0602020502020306" pitchFamily="34" charset="0"/>
                <a:cs typeface="Arial" panose="020B0604020202020204" pitchFamily="34" charset="0"/>
              </a:defRPr>
            </a:lvl9pPr>
          </a:lstStyle>
          <a:p>
            <a:pPr algn="ctr" rtl="0" eaLnBrk="1" hangingPunct="1">
              <a:spcBef>
                <a:spcPct val="0"/>
              </a:spcBef>
              <a:buFontTx/>
              <a:buNone/>
            </a:pPr>
            <a:r>
              <a:rPr lang="en-CA" altLang="en-US" sz="3600">
                <a:solidFill>
                  <a:schemeClr val="bg1"/>
                </a:solidFill>
                <a:latin typeface="Tahoma" panose="020B0604030504040204" pitchFamily="34" charset="0"/>
              </a:rPr>
              <a:t>Customer</a:t>
            </a:r>
            <a:endParaRPr lang="en-CA" altLang="en-US" sz="2400">
              <a:solidFill>
                <a:schemeClr val="bg1"/>
              </a:solidFill>
              <a:latin typeface="Times New Roman" panose="02020603050405020304" pitchFamily="18" charset="0"/>
            </a:endParaRPr>
          </a:p>
        </p:txBody>
      </p:sp>
      <p:sp>
        <p:nvSpPr>
          <p:cNvPr id="14342" name="AutoShape 6">
            <a:extLst>
              <a:ext uri="{FF2B5EF4-FFF2-40B4-BE49-F238E27FC236}">
                <a16:creationId xmlns:a16="http://schemas.microsoft.com/office/drawing/2014/main" id="{07C9579A-7661-F011-A8D6-C856CF16983A}"/>
              </a:ext>
            </a:extLst>
          </p:cNvPr>
          <p:cNvSpPr>
            <a:spLocks noChangeArrowheads="1"/>
          </p:cNvSpPr>
          <p:nvPr/>
        </p:nvSpPr>
        <p:spPr bwMode="auto">
          <a:xfrm flipH="1">
            <a:off x="4876800" y="4191000"/>
            <a:ext cx="3429000" cy="1066800"/>
          </a:xfrm>
          <a:prstGeom prst="rightArrow">
            <a:avLst>
              <a:gd name="adj1" fmla="val 50000"/>
              <a:gd name="adj2" fmla="val 80357"/>
            </a:avLst>
          </a:prstGeom>
          <a:solidFill>
            <a:srgbClr val="3333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rtl="1">
              <a:spcBef>
                <a:spcPct val="20000"/>
              </a:spcBef>
              <a:buFont typeface="Wingdings" panose="05000000000000000000" pitchFamily="2" charset="2"/>
              <a:buChar char="¯"/>
              <a:defRPr sz="3200">
                <a:solidFill>
                  <a:schemeClr val="tx1"/>
                </a:solidFill>
                <a:latin typeface="Berlin Sans FB" panose="020E0602020502020306" pitchFamily="34" charset="0"/>
                <a:cs typeface="Arial" panose="020B0604020202020204" pitchFamily="34" charset="0"/>
              </a:defRPr>
            </a:lvl1pPr>
            <a:lvl2pPr marL="742950" indent="-285750" rtl="1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Berlin Sans FB" panose="020E0602020502020306" pitchFamily="34" charset="0"/>
                <a:cs typeface="Arial" panose="020B0604020202020204" pitchFamily="34" charset="0"/>
              </a:defRPr>
            </a:lvl2pPr>
            <a:lvl3pPr marL="1143000" indent="-228600" rtl="1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Berlin Sans FB" panose="020E0602020502020306" pitchFamily="34" charset="0"/>
                <a:cs typeface="Arial" panose="020B0604020202020204" pitchFamily="34" charset="0"/>
              </a:defRPr>
            </a:lvl3pPr>
            <a:lvl4pPr marL="1600200" indent="-228600" rtl="1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Berlin Sans FB" panose="020E0602020502020306" pitchFamily="34" charset="0"/>
                <a:cs typeface="Arial" panose="020B0604020202020204" pitchFamily="34" charset="0"/>
              </a:defRPr>
            </a:lvl4pPr>
            <a:lvl5pPr marL="2057400" indent="-228600" rtl="1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Berlin Sans FB" panose="020E0602020502020306" pitchFamily="34" charset="0"/>
                <a:cs typeface="Arial" panose="020B0604020202020204" pitchFamily="34" charset="0"/>
              </a:defRPr>
            </a:lvl5pPr>
            <a:lvl6pPr marL="2514600" indent="-228600" rtl="1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Berlin Sans FB" panose="020E0602020502020306" pitchFamily="34" charset="0"/>
                <a:cs typeface="Arial" panose="020B0604020202020204" pitchFamily="34" charset="0"/>
              </a:defRPr>
            </a:lvl6pPr>
            <a:lvl7pPr marL="2971800" indent="-228600" rtl="1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Berlin Sans FB" panose="020E0602020502020306" pitchFamily="34" charset="0"/>
                <a:cs typeface="Arial" panose="020B0604020202020204" pitchFamily="34" charset="0"/>
              </a:defRPr>
            </a:lvl7pPr>
            <a:lvl8pPr marL="3429000" indent="-228600" rtl="1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Berlin Sans FB" panose="020E0602020502020306" pitchFamily="34" charset="0"/>
                <a:cs typeface="Arial" panose="020B0604020202020204" pitchFamily="34" charset="0"/>
              </a:defRPr>
            </a:lvl8pPr>
            <a:lvl9pPr marL="3886200" indent="-228600" rtl="1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Berlin Sans FB" panose="020E0602020502020306" pitchFamily="34" charset="0"/>
                <a:cs typeface="Arial" panose="020B0604020202020204" pitchFamily="34" charset="0"/>
              </a:defRPr>
            </a:lvl9pPr>
          </a:lstStyle>
          <a:p>
            <a:pPr algn="ctr" rtl="0" eaLnBrk="1" hangingPunct="1">
              <a:spcBef>
                <a:spcPct val="0"/>
              </a:spcBef>
              <a:buFontTx/>
              <a:buNone/>
            </a:pPr>
            <a:r>
              <a:rPr lang="en-CA" altLang="en-US">
                <a:solidFill>
                  <a:schemeClr val="bg1"/>
                </a:solidFill>
                <a:latin typeface="Tahoma" panose="020B0604030504040204" pitchFamily="34" charset="0"/>
              </a:rPr>
              <a:t>Returned Goods</a:t>
            </a:r>
            <a:endParaRPr lang="en-CA" altLang="en-US" sz="2400">
              <a:solidFill>
                <a:schemeClr val="bg1"/>
              </a:solidFill>
              <a:latin typeface="Times New Roman" panose="02020603050405020304" pitchFamily="18" charset="0"/>
            </a:endParaRP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F6174AA3-B692-05F5-4CED-2E270F49DE12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" name="Graphic 21">
            <a:extLst>
              <a:ext uri="{FF2B5EF4-FFF2-40B4-BE49-F238E27FC236}">
                <a16:creationId xmlns:a16="http://schemas.microsoft.com/office/drawing/2014/main" id="{4B6F49A7-5F2B-B584-CF95-59A19ACC630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E7FD322-854E-AA1A-4450-DA58EF4F4A63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www.midocean.km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C98CAE3C-555E-1AA0-B64B-588BD980EF4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274638"/>
            <a:ext cx="8229600" cy="715962"/>
          </a:xfrm>
        </p:spPr>
        <p:txBody>
          <a:bodyPr>
            <a:normAutofit/>
          </a:bodyPr>
          <a:lstStyle/>
          <a:p>
            <a:pPr algn="ctr"/>
            <a:r>
              <a:rPr lang="en-CA" altLang="en-US" sz="3600" b="1" dirty="0">
                <a:solidFill>
                  <a:srgbClr val="00B0F0"/>
                </a:solidFill>
              </a:rPr>
              <a:t>Green Logistics</a:t>
            </a:r>
          </a:p>
        </p:txBody>
      </p:sp>
      <p:sp>
        <p:nvSpPr>
          <p:cNvPr id="15363" name="Rectangle 3">
            <a:extLst>
              <a:ext uri="{FF2B5EF4-FFF2-40B4-BE49-F238E27FC236}">
                <a16:creationId xmlns:a16="http://schemas.microsoft.com/office/drawing/2014/main" id="{4202F047-B7F3-9E4F-922A-60932E46423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rtl="0"/>
            <a:r>
              <a:rPr lang="en-CA" altLang="en-US" dirty="0"/>
              <a:t>Return and disposal of packaging materials</a:t>
            </a:r>
          </a:p>
          <a:p>
            <a:pPr rtl="0"/>
            <a:r>
              <a:rPr lang="en-CA" altLang="en-US" dirty="0"/>
              <a:t>Return and disposal of environmentally sensitive materials</a:t>
            </a:r>
          </a:p>
          <a:p>
            <a:pPr lvl="1" rtl="0"/>
            <a:r>
              <a:rPr lang="en-CA" altLang="en-US" sz="2800" dirty="0"/>
              <a:t>heavy metals</a:t>
            </a:r>
          </a:p>
          <a:p>
            <a:pPr lvl="1" rtl="0"/>
            <a:r>
              <a:rPr lang="en-CA" altLang="en-US" sz="2800" dirty="0"/>
              <a:t>solvents</a:t>
            </a:r>
          </a:p>
          <a:p>
            <a:pPr rtl="0"/>
            <a:r>
              <a:rPr lang="en-CA" altLang="en-US" dirty="0"/>
              <a:t>Use of reusable (returnable) packaging</a:t>
            </a: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690C7483-07C1-FE59-2225-A6A491F7B41D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" name="Graphic 21">
            <a:extLst>
              <a:ext uri="{FF2B5EF4-FFF2-40B4-BE49-F238E27FC236}">
                <a16:creationId xmlns:a16="http://schemas.microsoft.com/office/drawing/2014/main" id="{9F12CBA2-6156-6E2E-AEAB-E5BC1784D44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AB2827A-881F-1DAF-DAF9-76EB372D8D20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www.midocean.km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72ED57CF-0E9E-81C5-7836-212D95A16E2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274638"/>
            <a:ext cx="8229600" cy="792162"/>
          </a:xfrm>
        </p:spPr>
        <p:txBody>
          <a:bodyPr/>
          <a:lstStyle/>
          <a:p>
            <a:pPr algn="ctr"/>
            <a:r>
              <a:rPr lang="en-CA" altLang="en-US" sz="3600" b="1" dirty="0">
                <a:solidFill>
                  <a:srgbClr val="00B0F0"/>
                </a:solidFill>
              </a:rPr>
              <a:t>Returned Goods</a:t>
            </a:r>
          </a:p>
        </p:txBody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227BD8BF-42DC-3A7F-6EBC-B0DFC87E1D4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28320" y="1825625"/>
            <a:ext cx="10825480" cy="4351338"/>
          </a:xfrm>
        </p:spPr>
        <p:txBody>
          <a:bodyPr>
            <a:normAutofit/>
          </a:bodyPr>
          <a:lstStyle/>
          <a:p>
            <a:pPr rtl="0"/>
            <a:r>
              <a:rPr lang="en-CA" altLang="en-US" sz="2900" dirty="0"/>
              <a:t>Quality demands by customers</a:t>
            </a:r>
          </a:p>
          <a:p>
            <a:pPr rtl="0"/>
            <a:r>
              <a:rPr lang="en-CA" altLang="en-US" sz="2900" dirty="0"/>
              <a:t>Damage or defects</a:t>
            </a:r>
          </a:p>
          <a:p>
            <a:pPr rtl="0"/>
            <a:r>
              <a:rPr lang="en-CA" altLang="en-US" sz="2900" dirty="0"/>
              <a:t>Excessive inventories</a:t>
            </a:r>
          </a:p>
          <a:p>
            <a:pPr rtl="0"/>
            <a:r>
              <a:rPr lang="en-CA" altLang="en-US" sz="2900" dirty="0"/>
              <a:t>Seasonal inventories</a:t>
            </a:r>
          </a:p>
          <a:p>
            <a:pPr rtl="0"/>
            <a:r>
              <a:rPr lang="en-CA" altLang="en-US" sz="2900" dirty="0"/>
              <a:t>Out-of-date inventories</a:t>
            </a:r>
          </a:p>
          <a:p>
            <a:pPr rtl="0"/>
            <a:r>
              <a:rPr lang="en-CA" altLang="en-US" sz="2900" dirty="0"/>
              <a:t>Remanufacturing or refurbishment</a:t>
            </a: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1BA784B8-49BE-854B-252D-85C00CB9A715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" name="Graphic 21">
            <a:extLst>
              <a:ext uri="{FF2B5EF4-FFF2-40B4-BE49-F238E27FC236}">
                <a16:creationId xmlns:a16="http://schemas.microsoft.com/office/drawing/2014/main" id="{4D465733-CED8-397E-DD0E-81BE783E4D97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A274187-28EA-B802-CCDA-2E5CD50ABD1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www.midocean.km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179CA08C-7A87-CE73-3F5F-01CD5D85BC8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274638"/>
            <a:ext cx="8229600" cy="868362"/>
          </a:xfrm>
        </p:spPr>
        <p:txBody>
          <a:bodyPr>
            <a:normAutofit/>
          </a:bodyPr>
          <a:lstStyle/>
          <a:p>
            <a:pPr algn="ctr"/>
            <a:r>
              <a:rPr lang="en-CA" altLang="en-US" sz="3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Returned Goods - Disposition</a:t>
            </a:r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9F2F2262-5369-F8B3-AFE6-C5232F86EDC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08000" y="2017713"/>
            <a:ext cx="9626600" cy="4114800"/>
          </a:xfrm>
        </p:spPr>
        <p:txBody>
          <a:bodyPr>
            <a:normAutofit/>
          </a:bodyPr>
          <a:lstStyle/>
          <a:p>
            <a:pPr rtl="0"/>
            <a:r>
              <a:rPr lang="en-CA" altLang="en-US" sz="2900" dirty="0"/>
              <a:t>Returned to inventory</a:t>
            </a:r>
          </a:p>
          <a:p>
            <a:pPr rtl="0"/>
            <a:r>
              <a:rPr lang="en-CA" altLang="en-US" sz="2900" dirty="0"/>
              <a:t>Refurbished for resale</a:t>
            </a:r>
          </a:p>
          <a:p>
            <a:pPr rtl="0"/>
            <a:r>
              <a:rPr lang="en-CA" altLang="en-US" sz="2900" dirty="0"/>
              <a:t>Sold into alternate markets</a:t>
            </a:r>
          </a:p>
          <a:p>
            <a:pPr rtl="0"/>
            <a:r>
              <a:rPr lang="en-CA" altLang="en-US" sz="2900" dirty="0"/>
              <a:t>Disassembled to retrieve components</a:t>
            </a:r>
          </a:p>
          <a:p>
            <a:pPr rtl="0"/>
            <a:r>
              <a:rPr lang="en-CA" altLang="en-US" sz="2900" dirty="0"/>
              <a:t>Sorted for material recovery</a:t>
            </a:r>
          </a:p>
        </p:txBody>
      </p:sp>
      <p:sp>
        <p:nvSpPr>
          <p:cNvPr id="17412" name="AutoShape 4">
            <a:extLst>
              <a:ext uri="{FF2B5EF4-FFF2-40B4-BE49-F238E27FC236}">
                <a16:creationId xmlns:a16="http://schemas.microsoft.com/office/drawing/2014/main" id="{CFB520AA-1E87-C7CC-4617-891156B5BC09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8305800" y="3200400"/>
            <a:ext cx="3429000" cy="990600"/>
          </a:xfrm>
          <a:prstGeom prst="leftArrow">
            <a:avLst>
              <a:gd name="adj1" fmla="val 50000"/>
              <a:gd name="adj2" fmla="val 86538"/>
            </a:avLst>
          </a:prstGeom>
          <a:solidFill>
            <a:srgbClr val="3333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rtl="1">
              <a:spcBef>
                <a:spcPct val="20000"/>
              </a:spcBef>
              <a:buFont typeface="Wingdings" panose="05000000000000000000" pitchFamily="2" charset="2"/>
              <a:buChar char="¯"/>
              <a:defRPr sz="3200">
                <a:solidFill>
                  <a:schemeClr val="tx1"/>
                </a:solidFill>
                <a:latin typeface="Berlin Sans FB" panose="020E0602020502020306" pitchFamily="34" charset="0"/>
                <a:cs typeface="Arial" panose="020B0604020202020204" pitchFamily="34" charset="0"/>
              </a:defRPr>
            </a:lvl1pPr>
            <a:lvl2pPr marL="742950" indent="-285750" rtl="1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Berlin Sans FB" panose="020E0602020502020306" pitchFamily="34" charset="0"/>
                <a:cs typeface="Arial" panose="020B0604020202020204" pitchFamily="34" charset="0"/>
              </a:defRPr>
            </a:lvl2pPr>
            <a:lvl3pPr marL="1143000" indent="-228600" rtl="1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Berlin Sans FB" panose="020E0602020502020306" pitchFamily="34" charset="0"/>
                <a:cs typeface="Arial" panose="020B0604020202020204" pitchFamily="34" charset="0"/>
              </a:defRPr>
            </a:lvl3pPr>
            <a:lvl4pPr marL="1600200" indent="-228600" rtl="1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Berlin Sans FB" panose="020E0602020502020306" pitchFamily="34" charset="0"/>
                <a:cs typeface="Arial" panose="020B0604020202020204" pitchFamily="34" charset="0"/>
              </a:defRPr>
            </a:lvl4pPr>
            <a:lvl5pPr marL="2057400" indent="-228600" rtl="1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Berlin Sans FB" panose="020E0602020502020306" pitchFamily="34" charset="0"/>
                <a:cs typeface="Arial" panose="020B0604020202020204" pitchFamily="34" charset="0"/>
              </a:defRPr>
            </a:lvl5pPr>
            <a:lvl6pPr marL="2514600" indent="-228600" rtl="1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Berlin Sans FB" panose="020E0602020502020306" pitchFamily="34" charset="0"/>
                <a:cs typeface="Arial" panose="020B0604020202020204" pitchFamily="34" charset="0"/>
              </a:defRPr>
            </a:lvl6pPr>
            <a:lvl7pPr marL="2971800" indent="-228600" rtl="1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Berlin Sans FB" panose="020E0602020502020306" pitchFamily="34" charset="0"/>
                <a:cs typeface="Arial" panose="020B0604020202020204" pitchFamily="34" charset="0"/>
              </a:defRPr>
            </a:lvl7pPr>
            <a:lvl8pPr marL="3429000" indent="-228600" rtl="1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Berlin Sans FB" panose="020E0602020502020306" pitchFamily="34" charset="0"/>
                <a:cs typeface="Arial" panose="020B0604020202020204" pitchFamily="34" charset="0"/>
              </a:defRPr>
            </a:lvl8pPr>
            <a:lvl9pPr marL="3886200" indent="-228600" rtl="1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Berlin Sans FB" panose="020E0602020502020306" pitchFamily="34" charset="0"/>
                <a:cs typeface="Arial" panose="020B0604020202020204" pitchFamily="34" charset="0"/>
              </a:defRPr>
            </a:lvl9pPr>
          </a:lstStyle>
          <a:p>
            <a:pPr algn="ctr" rtl="0" eaLnBrk="1" hangingPunct="1">
              <a:spcBef>
                <a:spcPct val="0"/>
              </a:spcBef>
              <a:buFontTx/>
              <a:buNone/>
            </a:pPr>
            <a:r>
              <a:rPr lang="en-CA" altLang="en-US" sz="2800" b="1">
                <a:solidFill>
                  <a:schemeClr val="bg1"/>
                </a:solidFill>
                <a:latin typeface="Tahoma" panose="020B0604030504040204" pitchFamily="34" charset="0"/>
              </a:rPr>
              <a:t>Value</a:t>
            </a:r>
            <a:endParaRPr lang="en-CA" altLang="en-US" sz="2400">
              <a:solidFill>
                <a:schemeClr val="bg1"/>
              </a:solidFill>
              <a:latin typeface="Tahoma" panose="020B0604030504040204" pitchFamily="34" charset="0"/>
            </a:endParaRP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A0F9C9F7-A27B-D1AB-F8F3-2F172DE1A6C4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" name="Graphic 21">
            <a:extLst>
              <a:ext uri="{FF2B5EF4-FFF2-40B4-BE49-F238E27FC236}">
                <a16:creationId xmlns:a16="http://schemas.microsoft.com/office/drawing/2014/main" id="{1F8482E8-50A7-B2E9-8C20-2A27CEA97BF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54A3CDB-271B-1AD4-8852-8C26195338FD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www.midocean.km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379BB29-C009-7D4F-105F-054109AD58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22</a:t>
            </a:fld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5E7C867-2157-B226-EE40-EE4AB6AE0D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120" y="0"/>
            <a:ext cx="1212088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778084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A105F10-A30B-2B60-B016-3AB72F2A1B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23</a:t>
            </a:fld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E5093C9-1DDC-606F-FC1E-EDB7B73D19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845491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460FB6-D5B5-1E31-ADA3-2D3FACB7EC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F0DD184-1842-6F26-002F-A3788F8418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24</a:t>
            </a:fld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B58F8B1-73F8-1CA1-E410-FEADE28FAB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477445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3A9265-0946-A111-1E6E-6843C65F8F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D29F651-4056-6FFF-5FFE-F68A4B48D5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25</a:t>
            </a:fld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8AAF13A-B572-5623-5F80-4393712B56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650999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9618" name="Rectangle 2">
            <a:extLst>
              <a:ext uri="{FF2B5EF4-FFF2-40B4-BE49-F238E27FC236}">
                <a16:creationId xmlns:a16="http://schemas.microsoft.com/office/drawing/2014/main" id="{2E65A544-A9BF-0C28-9FEF-CD1C56AA0C96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2102629" y="-396545"/>
            <a:ext cx="9144000" cy="1295401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en-US" sz="3600" b="1" dirty="0">
                <a:solidFill>
                  <a:srgbClr val="00B0F0"/>
                </a:solidFill>
                <a:ea typeface="MS PGothic" panose="020B0600070205080204" pitchFamily="34" charset="-128"/>
              </a:rPr>
              <a:t> </a:t>
            </a:r>
            <a:br>
              <a:rPr lang="en-US" altLang="en-US" sz="3600" b="1" dirty="0">
                <a:solidFill>
                  <a:srgbClr val="00B0F0"/>
                </a:solidFill>
                <a:ea typeface="MS PGothic" panose="020B0600070205080204" pitchFamily="34" charset="-128"/>
              </a:rPr>
            </a:br>
            <a:r>
              <a:rPr lang="en-US" altLang="en-US" sz="3600" b="1" dirty="0">
                <a:solidFill>
                  <a:srgbClr val="00B0F0"/>
                </a:solidFill>
                <a:ea typeface="MS PGothic" panose="020B0600070205080204" pitchFamily="34" charset="-128"/>
              </a:rPr>
              <a:t>Reverse Logistics</a:t>
            </a:r>
          </a:p>
        </p:txBody>
      </p:sp>
      <p:sp>
        <p:nvSpPr>
          <p:cNvPr id="239619" name="Rectangle 3">
            <a:extLst>
              <a:ext uri="{FF2B5EF4-FFF2-40B4-BE49-F238E27FC236}">
                <a16:creationId xmlns:a16="http://schemas.microsoft.com/office/drawing/2014/main" id="{B7AEBCD7-2FBB-B0C7-21BB-02AB1ACE30A0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180431" y="1412875"/>
            <a:ext cx="11700394" cy="4958715"/>
          </a:xfrm>
        </p:spPr>
        <p:txBody>
          <a:bodyPr>
            <a:noAutofit/>
          </a:bodyPr>
          <a:lstStyle/>
          <a:p>
            <a:pPr marL="0" indent="0">
              <a:lnSpc>
                <a:spcPct val="80000"/>
              </a:lnSpc>
              <a:buNone/>
            </a:pPr>
            <a:r>
              <a:rPr lang="en-US" altLang="en-US" b="1" dirty="0">
                <a:solidFill>
                  <a:srgbClr val="00B0F0"/>
                </a:solidFill>
                <a:ea typeface="MS PGothic" panose="020B0600070205080204" pitchFamily="34" charset="-128"/>
              </a:rPr>
              <a:t>Supply chain design for reverse logistics</a:t>
            </a:r>
          </a:p>
          <a:p>
            <a:pPr marL="0" indent="0">
              <a:lnSpc>
                <a:spcPct val="80000"/>
              </a:lnSpc>
              <a:buNone/>
            </a:pPr>
            <a:endParaRPr lang="en-US" altLang="en-US" sz="2000" b="1" dirty="0">
              <a:solidFill>
                <a:srgbClr val="00B0F0"/>
              </a:solidFill>
              <a:ea typeface="MS PGothic" panose="020B0600070205080204" pitchFamily="34" charset="-128"/>
            </a:endParaRPr>
          </a:p>
          <a:p>
            <a:pPr marL="344488" lvl="1" indent="-230188">
              <a:lnSpc>
                <a:spcPct val="120000"/>
              </a:lnSpc>
            </a:pPr>
            <a:r>
              <a:rPr lang="en-US" altLang="en-US" sz="2000" b="1" dirty="0">
                <a:ea typeface="MS PGothic" panose="020B0600070205080204" pitchFamily="34" charset="-128"/>
              </a:rPr>
              <a:t>Reverse flows require their own systems.</a:t>
            </a:r>
          </a:p>
          <a:p>
            <a:pPr marL="741363" lvl="2" indent="-282575">
              <a:lnSpc>
                <a:spcPct val="120000"/>
              </a:lnSpc>
            </a:pPr>
            <a:r>
              <a:rPr lang="en-US" altLang="en-US" b="1" dirty="0">
                <a:ea typeface="MS PGothic" panose="020B0600070205080204" pitchFamily="34" charset="-128"/>
              </a:rPr>
              <a:t>Information flows need worldwide data warehouse.</a:t>
            </a:r>
          </a:p>
          <a:p>
            <a:pPr marL="741363" lvl="2" indent="-282575">
              <a:lnSpc>
                <a:spcPct val="120000"/>
              </a:lnSpc>
            </a:pPr>
            <a:r>
              <a:rPr lang="en-US" altLang="en-US" b="1" dirty="0">
                <a:ea typeface="MS PGothic" panose="020B0600070205080204" pitchFamily="34" charset="-128"/>
              </a:rPr>
              <a:t>Cash flows (credits, etc.) need customer-centered approach.</a:t>
            </a:r>
          </a:p>
          <a:p>
            <a:pPr marL="741363" lvl="2" indent="-282575">
              <a:lnSpc>
                <a:spcPct val="120000"/>
              </a:lnSpc>
            </a:pPr>
            <a:r>
              <a:rPr lang="en-US" altLang="en-US" b="1" dirty="0">
                <a:ea typeface="MS PGothic" panose="020B0600070205080204" pitchFamily="34" charset="-128"/>
              </a:rPr>
              <a:t>Product flows need reverse forecasting, special collection locations, processing centers, and transportation.</a:t>
            </a:r>
          </a:p>
          <a:p>
            <a:pPr marL="344488" lvl="1" indent="-230188">
              <a:lnSpc>
                <a:spcPct val="120000"/>
              </a:lnSpc>
            </a:pPr>
            <a:r>
              <a:rPr lang="en-US" altLang="en-US" sz="2000" b="1" dirty="0">
                <a:ea typeface="MS PGothic" panose="020B0600070205080204" pitchFamily="34" charset="-128"/>
              </a:rPr>
              <a:t>Reverse revenues minus reverse expenses can bring profits.</a:t>
            </a:r>
          </a:p>
          <a:p>
            <a:pPr marL="344488" lvl="1" indent="-230188">
              <a:lnSpc>
                <a:spcPct val="120000"/>
              </a:lnSpc>
            </a:pPr>
            <a:r>
              <a:rPr lang="en-US" altLang="en-US" sz="2000" b="1" dirty="0">
                <a:ea typeface="MS PGothic" panose="020B0600070205080204" pitchFamily="34" charset="-128"/>
              </a:rPr>
              <a:t>Life cycle design considers the 4 Rs in all phases of product life.</a:t>
            </a:r>
          </a:p>
          <a:p>
            <a:pPr marL="741363" lvl="2" indent="-282575">
              <a:lnSpc>
                <a:spcPct val="120000"/>
              </a:lnSpc>
            </a:pPr>
            <a:r>
              <a:rPr lang="en-US" altLang="en-US" b="1" dirty="0">
                <a:ea typeface="MS PGothic" panose="020B0600070205080204" pitchFamily="34" charset="-128"/>
              </a:rPr>
              <a:t>Design for wise use of resources, reuse of old products.</a:t>
            </a:r>
          </a:p>
          <a:p>
            <a:pPr marL="741363" lvl="2" indent="-282575">
              <a:lnSpc>
                <a:spcPct val="120000"/>
              </a:lnSpc>
            </a:pPr>
            <a:r>
              <a:rPr lang="en-US" altLang="en-US" b="1" dirty="0">
                <a:ea typeface="MS PGothic" panose="020B0600070205080204" pitchFamily="34" charset="-128"/>
              </a:rPr>
              <a:t>Prepare for returns before introduction.</a:t>
            </a:r>
          </a:p>
          <a:p>
            <a:pPr marL="741363" lvl="2" indent="-282575">
              <a:lnSpc>
                <a:spcPct val="120000"/>
              </a:lnSpc>
            </a:pPr>
            <a:r>
              <a:rPr lang="en-US" altLang="en-US" b="1" dirty="0">
                <a:ea typeface="MS PGothic" panose="020B0600070205080204" pitchFamily="34" charset="-128"/>
              </a:rPr>
              <a:t>Develop systems to support continued use, upgrades in maturity.</a:t>
            </a:r>
          </a:p>
          <a:p>
            <a:pPr marL="741363" lvl="2" indent="-282575">
              <a:lnSpc>
                <a:spcPct val="120000"/>
              </a:lnSpc>
            </a:pPr>
            <a:r>
              <a:rPr lang="en-US" altLang="en-US" b="1" dirty="0">
                <a:ea typeface="MS PGothic" panose="020B0600070205080204" pitchFamily="34" charset="-128"/>
              </a:rPr>
              <a:t>Be prepared for end-of-life cycle, especially with dangerous goods.</a:t>
            </a:r>
          </a:p>
          <a:p>
            <a:pPr marL="344488" lvl="1" indent="-230188">
              <a:lnSpc>
                <a:spcPct val="80000"/>
              </a:lnSpc>
            </a:pPr>
            <a:endParaRPr lang="en-US" altLang="en-US" sz="2000" b="1" dirty="0">
              <a:ea typeface="MS PGothic" panose="020B0600070205080204" pitchFamily="34" charset="-128"/>
            </a:endParaRP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6A66D968-E3C8-7F1D-E6C5-C657C9A687D0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" name="Graphic 21">
            <a:extLst>
              <a:ext uri="{FF2B5EF4-FFF2-40B4-BE49-F238E27FC236}">
                <a16:creationId xmlns:a16="http://schemas.microsoft.com/office/drawing/2014/main" id="{53CBE875-634C-365E-29DD-6C5232A25A4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6A41A08-153A-FFD2-2326-69610FD7C4C2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www.midocean.km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666" name="Rectangle 2">
            <a:extLst>
              <a:ext uri="{FF2B5EF4-FFF2-40B4-BE49-F238E27FC236}">
                <a16:creationId xmlns:a16="http://schemas.microsoft.com/office/drawing/2014/main" id="{633CC5BF-4EB1-16A7-018E-F4EA5D176D01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2102629" y="-402686"/>
            <a:ext cx="9144000" cy="1295400"/>
          </a:xfrm>
        </p:spPr>
        <p:txBody>
          <a:bodyPr/>
          <a:lstStyle/>
          <a:p>
            <a:pPr algn="ctr" eaLnBrk="1" hangingPunct="1"/>
            <a:r>
              <a:rPr lang="en-US" altLang="en-US" sz="3600" b="1" dirty="0">
                <a:solidFill>
                  <a:srgbClr val="00B0F0"/>
                </a:solidFill>
                <a:ea typeface="MS PGothic" panose="020B0600070205080204" pitchFamily="34" charset="-128"/>
              </a:rPr>
              <a:t> </a:t>
            </a:r>
            <a:br>
              <a:rPr lang="en-US" altLang="en-US" sz="3600" b="1" dirty="0">
                <a:solidFill>
                  <a:srgbClr val="00B0F0"/>
                </a:solidFill>
                <a:ea typeface="MS PGothic" panose="020B0600070205080204" pitchFamily="34" charset="-128"/>
              </a:rPr>
            </a:br>
            <a:r>
              <a:rPr lang="en-US" altLang="en-US" sz="3600" b="1" dirty="0">
                <a:solidFill>
                  <a:srgbClr val="00B0F0"/>
                </a:solidFill>
                <a:ea typeface="MS PGothic" panose="020B0600070205080204" pitchFamily="34" charset="-128"/>
              </a:rPr>
              <a:t>Reverse Logistics</a:t>
            </a:r>
          </a:p>
        </p:txBody>
      </p:sp>
      <p:sp>
        <p:nvSpPr>
          <p:cNvPr id="241667" name="Rectangle 5">
            <a:extLst>
              <a:ext uri="{FF2B5EF4-FFF2-40B4-BE49-F238E27FC236}">
                <a16:creationId xmlns:a16="http://schemas.microsoft.com/office/drawing/2014/main" id="{90F5505F-3FEA-1056-7F3D-5093F69CC4C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33001" y="2525713"/>
            <a:ext cx="9833973" cy="40872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tabLst>
                <a:tab pos="0" algn="l"/>
              </a:tabLst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tabLst>
                <a:tab pos="0" algn="l"/>
              </a:tabLst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tabLst>
                <a:tab pos="0" algn="l"/>
              </a:tabLst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tabLst>
                <a:tab pos="0" algn="l"/>
              </a:tabLst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tabLst>
                <a:tab pos="0" algn="l"/>
              </a:tabLst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tabLst>
                <a:tab pos="0" algn="l"/>
              </a:tabLst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tabLst>
                <a:tab pos="0" algn="l"/>
              </a:tabLst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tabLst>
                <a:tab pos="0" algn="l"/>
              </a:tabLst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tabLst>
                <a:tab pos="0" algn="l"/>
              </a:tabLst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35000"/>
              </a:spcBef>
              <a:buFontTx/>
              <a:buNone/>
            </a:pPr>
            <a:r>
              <a:rPr lang="en-US" altLang="en-US" sz="2200" dirty="0">
                <a:latin typeface="Arial" panose="020B0604020202020204" pitchFamily="34" charset="0"/>
              </a:rPr>
              <a:t>Lucrative customer service contracts</a:t>
            </a:r>
          </a:p>
          <a:p>
            <a:pPr eaLnBrk="1" hangingPunct="1">
              <a:spcBef>
                <a:spcPct val="35000"/>
              </a:spcBef>
              <a:buFontTx/>
              <a:buNone/>
            </a:pPr>
            <a:r>
              <a:rPr lang="en-US" altLang="en-US" sz="2200" dirty="0">
                <a:latin typeface="Arial" panose="020B0604020202020204" pitchFamily="34" charset="0"/>
              </a:rPr>
              <a:t>Fewer, or no, costly returns</a:t>
            </a:r>
          </a:p>
          <a:p>
            <a:pPr eaLnBrk="1" hangingPunct="1">
              <a:spcBef>
                <a:spcPct val="35000"/>
              </a:spcBef>
              <a:buFontTx/>
              <a:buNone/>
            </a:pPr>
            <a:r>
              <a:rPr lang="en-US" altLang="en-US" sz="2200" dirty="0">
                <a:latin typeface="Arial" panose="020B0604020202020204" pitchFamily="34" charset="0"/>
              </a:rPr>
              <a:t>Enhanced customer loyalty and reputation</a:t>
            </a:r>
          </a:p>
          <a:p>
            <a:pPr eaLnBrk="1" hangingPunct="1">
              <a:spcBef>
                <a:spcPct val="35000"/>
              </a:spcBef>
              <a:buFontTx/>
              <a:buNone/>
            </a:pPr>
            <a:r>
              <a:rPr lang="en-US" altLang="en-US" sz="2200" dirty="0">
                <a:latin typeface="Arial" panose="020B0604020202020204" pitchFamily="34" charset="0"/>
              </a:rPr>
              <a:t>Revenues for materials in product returns</a:t>
            </a:r>
          </a:p>
          <a:p>
            <a:pPr eaLnBrk="1" hangingPunct="1">
              <a:spcBef>
                <a:spcPct val="35000"/>
              </a:spcBef>
              <a:buFontTx/>
              <a:buNone/>
            </a:pPr>
            <a:r>
              <a:rPr lang="en-US" altLang="en-US" sz="2200" dirty="0">
                <a:latin typeface="Arial" panose="020B0604020202020204" pitchFamily="34" charset="0"/>
              </a:rPr>
              <a:t>More efficient products and logistical tactics</a:t>
            </a:r>
          </a:p>
          <a:p>
            <a:pPr eaLnBrk="1" hangingPunct="1">
              <a:spcBef>
                <a:spcPct val="35000"/>
              </a:spcBef>
              <a:buFontTx/>
              <a:buNone/>
            </a:pPr>
            <a:r>
              <a:rPr lang="en-US" altLang="en-US" sz="2200" dirty="0">
                <a:latin typeface="Arial" panose="020B0604020202020204" pitchFamily="34" charset="0"/>
              </a:rPr>
              <a:t>New types of jobs</a:t>
            </a:r>
          </a:p>
          <a:p>
            <a:pPr eaLnBrk="1" hangingPunct="1">
              <a:spcBef>
                <a:spcPct val="35000"/>
              </a:spcBef>
              <a:buFontTx/>
              <a:buNone/>
            </a:pPr>
            <a:r>
              <a:rPr lang="en-US" altLang="en-US" sz="2200" dirty="0">
                <a:latin typeface="Arial" panose="020B0604020202020204" pitchFamily="34" charset="0"/>
              </a:rPr>
              <a:t>More sustainable use of energy and resources</a:t>
            </a:r>
          </a:p>
          <a:p>
            <a:pPr eaLnBrk="1" hangingPunct="1">
              <a:spcBef>
                <a:spcPct val="35000"/>
              </a:spcBef>
              <a:buFontTx/>
              <a:buNone/>
            </a:pPr>
            <a:r>
              <a:rPr lang="en-US" altLang="en-US" sz="2200" dirty="0">
                <a:latin typeface="Arial" panose="020B0604020202020204" pitchFamily="34" charset="0"/>
              </a:rPr>
              <a:t>Reduction of harmful emissions and pollutants</a:t>
            </a:r>
          </a:p>
          <a:p>
            <a:pPr eaLnBrk="1" hangingPunct="1">
              <a:spcBef>
                <a:spcPct val="35000"/>
              </a:spcBef>
              <a:buFontTx/>
              <a:buNone/>
            </a:pPr>
            <a:r>
              <a:rPr lang="en-US" altLang="en-US" sz="2200" dirty="0">
                <a:latin typeface="Arial" panose="020B0604020202020204" pitchFamily="34" charset="0"/>
              </a:rPr>
              <a:t>Reduced need for landfills and incinerators</a:t>
            </a:r>
          </a:p>
        </p:txBody>
      </p:sp>
      <p:sp>
        <p:nvSpPr>
          <p:cNvPr id="241668" name="Rectangle 6">
            <a:extLst>
              <a:ext uri="{FF2B5EF4-FFF2-40B4-BE49-F238E27FC236}">
                <a16:creationId xmlns:a16="http://schemas.microsoft.com/office/drawing/2014/main" id="{F7381F0D-BEF1-E322-351E-EB660C80932D}"/>
              </a:ext>
            </a:extLst>
          </p:cNvPr>
          <p:cNvSpPr>
            <a:spLocks noChangeArrowheads="1"/>
          </p:cNvSpPr>
          <p:nvPr/>
        </p:nvSpPr>
        <p:spPr bwMode="auto">
          <a:xfrm>
            <a:off x="985198" y="1604513"/>
            <a:ext cx="2204450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marL="342900" indent="-342900">
              <a:spcBef>
                <a:spcPct val="20000"/>
              </a:spcBef>
              <a:buFont typeface="Arial" panose="020B0604020202020204" pitchFamily="34" charset="0"/>
              <a:buChar char="•"/>
              <a:tabLst>
                <a:tab pos="0" algn="l"/>
              </a:tabLst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tabLst>
                <a:tab pos="0" algn="l"/>
              </a:tabLst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tabLst>
                <a:tab pos="0" algn="l"/>
              </a:tabLst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tabLst>
                <a:tab pos="0" algn="l"/>
              </a:tabLst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tabLst>
                <a:tab pos="0" algn="l"/>
              </a:tabLst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tabLst>
                <a:tab pos="0" algn="l"/>
              </a:tabLst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tabLst>
                <a:tab pos="0" algn="l"/>
              </a:tabLst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tabLst>
                <a:tab pos="0" algn="l"/>
              </a:tabLst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tabLst>
                <a:tab pos="0" algn="l"/>
              </a:tabLst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US" altLang="en-US" sz="2800" b="1" dirty="0">
                <a:solidFill>
                  <a:srgbClr val="00B0F0"/>
                </a:solidFill>
                <a:latin typeface="Arial" panose="020B0604020202020204" pitchFamily="34" charset="0"/>
              </a:rPr>
              <a:t>The payoffs</a:t>
            </a:r>
          </a:p>
        </p:txBody>
      </p:sp>
      <p:grpSp>
        <p:nvGrpSpPr>
          <p:cNvPr id="241669" name="Group 16">
            <a:extLst>
              <a:ext uri="{FF2B5EF4-FFF2-40B4-BE49-F238E27FC236}">
                <a16:creationId xmlns:a16="http://schemas.microsoft.com/office/drawing/2014/main" id="{0F8DE57B-7B52-408B-432B-630E19FB8A85}"/>
              </a:ext>
            </a:extLst>
          </p:cNvPr>
          <p:cNvGrpSpPr>
            <a:grpSpLocks/>
          </p:cNvGrpSpPr>
          <p:nvPr/>
        </p:nvGrpSpPr>
        <p:grpSpPr bwMode="auto">
          <a:xfrm>
            <a:off x="985198" y="2636618"/>
            <a:ext cx="307975" cy="3656013"/>
            <a:chOff x="492" y="1600"/>
            <a:chExt cx="194" cy="2303"/>
          </a:xfrm>
        </p:grpSpPr>
        <p:sp>
          <p:nvSpPr>
            <p:cNvPr id="241671" name="AutoShape 7">
              <a:extLst>
                <a:ext uri="{FF2B5EF4-FFF2-40B4-BE49-F238E27FC236}">
                  <a16:creationId xmlns:a16="http://schemas.microsoft.com/office/drawing/2014/main" id="{79164C1A-2158-25FF-8010-76B73930C95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2" y="1600"/>
              <a:ext cx="194" cy="233"/>
            </a:xfrm>
            <a:prstGeom prst="homePlate">
              <a:avLst>
                <a:gd name="adj" fmla="val 29545"/>
              </a:avLst>
            </a:prstGeom>
            <a:gradFill rotWithShape="1">
              <a:gsLst>
                <a:gs pos="0">
                  <a:schemeClr val="hlink"/>
                </a:gs>
                <a:gs pos="100000">
                  <a:schemeClr val="folHlink"/>
                </a:gs>
              </a:gsLst>
              <a:lin ang="2700000" scaled="1"/>
            </a:gradFill>
            <a:ln w="9525" algn="ctr">
              <a:solidFill>
                <a:srgbClr val="015C67"/>
              </a:solidFill>
              <a:miter lim="800000"/>
              <a:headEnd/>
              <a:tailEnd/>
            </a:ln>
          </p:spPr>
          <p:txBody>
            <a:bodyPr wrap="none" anchor="ctr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50000"/>
                </a:spcBef>
                <a:buFontTx/>
                <a:buChar char="•"/>
              </a:pPr>
              <a:endParaRPr lang="en-US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41672" name="AutoShape 8">
              <a:extLst>
                <a:ext uri="{FF2B5EF4-FFF2-40B4-BE49-F238E27FC236}">
                  <a16:creationId xmlns:a16="http://schemas.microsoft.com/office/drawing/2014/main" id="{CF4CF40D-B681-CDFB-2B68-A0663DA7CD3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2" y="1852"/>
              <a:ext cx="194" cy="233"/>
            </a:xfrm>
            <a:prstGeom prst="homePlate">
              <a:avLst>
                <a:gd name="adj" fmla="val 29545"/>
              </a:avLst>
            </a:prstGeom>
            <a:gradFill rotWithShape="1">
              <a:gsLst>
                <a:gs pos="0">
                  <a:schemeClr val="hlink"/>
                </a:gs>
                <a:gs pos="100000">
                  <a:schemeClr val="folHlink"/>
                </a:gs>
              </a:gsLst>
              <a:lin ang="2700000" scaled="1"/>
            </a:gradFill>
            <a:ln w="9525" algn="ctr">
              <a:solidFill>
                <a:srgbClr val="015C67"/>
              </a:solidFill>
              <a:miter lim="800000"/>
              <a:headEnd/>
              <a:tailEnd/>
            </a:ln>
          </p:spPr>
          <p:txBody>
            <a:bodyPr wrap="none" anchor="ctr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50000"/>
                </a:spcBef>
                <a:buFontTx/>
                <a:buChar char="•"/>
              </a:pPr>
              <a:endParaRPr lang="en-US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41673" name="AutoShape 9">
              <a:extLst>
                <a:ext uri="{FF2B5EF4-FFF2-40B4-BE49-F238E27FC236}">
                  <a16:creationId xmlns:a16="http://schemas.microsoft.com/office/drawing/2014/main" id="{4F290B56-98C8-3A0A-5074-A75C3E19DBF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2" y="2116"/>
              <a:ext cx="194" cy="233"/>
            </a:xfrm>
            <a:prstGeom prst="homePlate">
              <a:avLst>
                <a:gd name="adj" fmla="val 29545"/>
              </a:avLst>
            </a:prstGeom>
            <a:gradFill rotWithShape="1">
              <a:gsLst>
                <a:gs pos="0">
                  <a:schemeClr val="hlink"/>
                </a:gs>
                <a:gs pos="100000">
                  <a:schemeClr val="folHlink"/>
                </a:gs>
              </a:gsLst>
              <a:lin ang="2700000" scaled="1"/>
            </a:gradFill>
            <a:ln w="9525" algn="ctr">
              <a:solidFill>
                <a:srgbClr val="015C67"/>
              </a:solidFill>
              <a:miter lim="800000"/>
              <a:headEnd/>
              <a:tailEnd/>
            </a:ln>
          </p:spPr>
          <p:txBody>
            <a:bodyPr wrap="none" anchor="ctr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50000"/>
                </a:spcBef>
                <a:buFontTx/>
                <a:buChar char="•"/>
              </a:pPr>
              <a:endParaRPr lang="en-US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41674" name="AutoShape 10">
              <a:extLst>
                <a:ext uri="{FF2B5EF4-FFF2-40B4-BE49-F238E27FC236}">
                  <a16:creationId xmlns:a16="http://schemas.microsoft.com/office/drawing/2014/main" id="{A1B84C0F-EBD6-93E7-D679-54534211487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2" y="2374"/>
              <a:ext cx="194" cy="233"/>
            </a:xfrm>
            <a:prstGeom prst="homePlate">
              <a:avLst>
                <a:gd name="adj" fmla="val 29545"/>
              </a:avLst>
            </a:prstGeom>
            <a:gradFill rotWithShape="1">
              <a:gsLst>
                <a:gs pos="0">
                  <a:schemeClr val="hlink"/>
                </a:gs>
                <a:gs pos="100000">
                  <a:schemeClr val="folHlink"/>
                </a:gs>
              </a:gsLst>
              <a:lin ang="2700000" scaled="1"/>
            </a:gradFill>
            <a:ln w="9525" algn="ctr">
              <a:solidFill>
                <a:srgbClr val="015C67"/>
              </a:solidFill>
              <a:miter lim="800000"/>
              <a:headEnd/>
              <a:tailEnd/>
            </a:ln>
          </p:spPr>
          <p:txBody>
            <a:bodyPr wrap="none" anchor="ctr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50000"/>
                </a:spcBef>
                <a:buFontTx/>
                <a:buChar char="•"/>
              </a:pPr>
              <a:endParaRPr lang="en-US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41675" name="AutoShape 11">
              <a:extLst>
                <a:ext uri="{FF2B5EF4-FFF2-40B4-BE49-F238E27FC236}">
                  <a16:creationId xmlns:a16="http://schemas.microsoft.com/office/drawing/2014/main" id="{6F6EADDA-F495-ADF6-7F46-3F048FE2F65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2" y="2638"/>
              <a:ext cx="194" cy="233"/>
            </a:xfrm>
            <a:prstGeom prst="homePlate">
              <a:avLst>
                <a:gd name="adj" fmla="val 29545"/>
              </a:avLst>
            </a:prstGeom>
            <a:gradFill rotWithShape="1">
              <a:gsLst>
                <a:gs pos="0">
                  <a:schemeClr val="hlink"/>
                </a:gs>
                <a:gs pos="100000">
                  <a:schemeClr val="folHlink"/>
                </a:gs>
              </a:gsLst>
              <a:lin ang="2700000" scaled="1"/>
            </a:gradFill>
            <a:ln w="9525" algn="ctr">
              <a:solidFill>
                <a:srgbClr val="015C67"/>
              </a:solidFill>
              <a:miter lim="800000"/>
              <a:headEnd/>
              <a:tailEnd/>
            </a:ln>
          </p:spPr>
          <p:txBody>
            <a:bodyPr wrap="none" anchor="ctr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50000"/>
                </a:spcBef>
                <a:buFontTx/>
                <a:buChar char="•"/>
              </a:pPr>
              <a:endParaRPr lang="en-US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41676" name="AutoShape 12">
              <a:extLst>
                <a:ext uri="{FF2B5EF4-FFF2-40B4-BE49-F238E27FC236}">
                  <a16:creationId xmlns:a16="http://schemas.microsoft.com/office/drawing/2014/main" id="{D3EC138A-B050-9AF1-600C-66B47E8ECCE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2" y="2890"/>
              <a:ext cx="194" cy="233"/>
            </a:xfrm>
            <a:prstGeom prst="homePlate">
              <a:avLst>
                <a:gd name="adj" fmla="val 29545"/>
              </a:avLst>
            </a:prstGeom>
            <a:gradFill rotWithShape="1">
              <a:gsLst>
                <a:gs pos="0">
                  <a:schemeClr val="hlink"/>
                </a:gs>
                <a:gs pos="100000">
                  <a:schemeClr val="folHlink"/>
                </a:gs>
              </a:gsLst>
              <a:lin ang="2700000" scaled="1"/>
            </a:gradFill>
            <a:ln w="9525" algn="ctr">
              <a:solidFill>
                <a:srgbClr val="015C67"/>
              </a:solidFill>
              <a:miter lim="800000"/>
              <a:headEnd/>
              <a:tailEnd/>
            </a:ln>
          </p:spPr>
          <p:txBody>
            <a:bodyPr wrap="none" anchor="ctr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50000"/>
                </a:spcBef>
                <a:buFontTx/>
                <a:buChar char="•"/>
              </a:pPr>
              <a:endParaRPr lang="en-US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41677" name="AutoShape 13">
              <a:extLst>
                <a:ext uri="{FF2B5EF4-FFF2-40B4-BE49-F238E27FC236}">
                  <a16:creationId xmlns:a16="http://schemas.microsoft.com/office/drawing/2014/main" id="{DB426D66-9C43-CD8A-6D4D-469B068C1EB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2" y="3148"/>
              <a:ext cx="194" cy="233"/>
            </a:xfrm>
            <a:prstGeom prst="homePlate">
              <a:avLst>
                <a:gd name="adj" fmla="val 29545"/>
              </a:avLst>
            </a:prstGeom>
            <a:gradFill rotWithShape="1">
              <a:gsLst>
                <a:gs pos="0">
                  <a:schemeClr val="hlink"/>
                </a:gs>
                <a:gs pos="100000">
                  <a:schemeClr val="folHlink"/>
                </a:gs>
              </a:gsLst>
              <a:lin ang="2700000" scaled="1"/>
            </a:gradFill>
            <a:ln w="9525" algn="ctr">
              <a:solidFill>
                <a:srgbClr val="015C67"/>
              </a:solidFill>
              <a:miter lim="800000"/>
              <a:headEnd/>
              <a:tailEnd/>
            </a:ln>
          </p:spPr>
          <p:txBody>
            <a:bodyPr wrap="none" anchor="ctr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50000"/>
                </a:spcBef>
                <a:buFontTx/>
                <a:buChar char="•"/>
              </a:pPr>
              <a:endParaRPr lang="en-US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41678" name="AutoShape 14">
              <a:extLst>
                <a:ext uri="{FF2B5EF4-FFF2-40B4-BE49-F238E27FC236}">
                  <a16:creationId xmlns:a16="http://schemas.microsoft.com/office/drawing/2014/main" id="{634BBB66-604E-2DA0-A335-E038DC28946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2" y="3406"/>
              <a:ext cx="194" cy="233"/>
            </a:xfrm>
            <a:prstGeom prst="homePlate">
              <a:avLst>
                <a:gd name="adj" fmla="val 29545"/>
              </a:avLst>
            </a:prstGeom>
            <a:gradFill rotWithShape="1">
              <a:gsLst>
                <a:gs pos="0">
                  <a:schemeClr val="hlink"/>
                </a:gs>
                <a:gs pos="100000">
                  <a:schemeClr val="folHlink"/>
                </a:gs>
              </a:gsLst>
              <a:lin ang="2700000" scaled="1"/>
            </a:gradFill>
            <a:ln w="9525" algn="ctr">
              <a:solidFill>
                <a:srgbClr val="015C67"/>
              </a:solidFill>
              <a:miter lim="800000"/>
              <a:headEnd/>
              <a:tailEnd/>
            </a:ln>
          </p:spPr>
          <p:txBody>
            <a:bodyPr wrap="none" anchor="ctr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50000"/>
                </a:spcBef>
                <a:buFontTx/>
                <a:buChar char="•"/>
              </a:pPr>
              <a:endParaRPr lang="en-US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241679" name="AutoShape 15">
              <a:extLst>
                <a:ext uri="{FF2B5EF4-FFF2-40B4-BE49-F238E27FC236}">
                  <a16:creationId xmlns:a16="http://schemas.microsoft.com/office/drawing/2014/main" id="{BD22D277-AC4F-D73A-A38B-5B08C6AC11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2" y="3670"/>
              <a:ext cx="194" cy="233"/>
            </a:xfrm>
            <a:prstGeom prst="homePlate">
              <a:avLst>
                <a:gd name="adj" fmla="val 29545"/>
              </a:avLst>
            </a:prstGeom>
            <a:gradFill rotWithShape="1">
              <a:gsLst>
                <a:gs pos="0">
                  <a:schemeClr val="hlink"/>
                </a:gs>
                <a:gs pos="100000">
                  <a:schemeClr val="folHlink"/>
                </a:gs>
              </a:gsLst>
              <a:lin ang="2700000" scaled="1"/>
            </a:gradFill>
            <a:ln w="9525" algn="ctr">
              <a:solidFill>
                <a:srgbClr val="015C67"/>
              </a:solidFill>
              <a:miter lim="800000"/>
              <a:headEnd/>
              <a:tailEnd/>
            </a:ln>
          </p:spPr>
          <p:txBody>
            <a:bodyPr wrap="none" anchor="ctr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50000"/>
                </a:spcBef>
                <a:buFontTx/>
                <a:buChar char="•"/>
              </a:pPr>
              <a:endParaRPr lang="en-US" altLang="en-US" sz="1800">
                <a:latin typeface="Arial" panose="020B0604020202020204" pitchFamily="34" charset="0"/>
              </a:endParaRPr>
            </a:p>
          </p:txBody>
        </p:sp>
      </p:grp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38B8ACC3-2735-5989-B92E-E496719E58CB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" name="Graphic 21">
            <a:extLst>
              <a:ext uri="{FF2B5EF4-FFF2-40B4-BE49-F238E27FC236}">
                <a16:creationId xmlns:a16="http://schemas.microsoft.com/office/drawing/2014/main" id="{8AE46592-AA49-99B9-4ED8-705E224C4F7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96AC72B-44EB-2E78-C568-B8A6B55BF890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www.midocean.km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9B51BC-FCE4-8C50-702A-62F09C2F78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BF1C08-24F2-ACE9-ED50-56141B6868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262404C-A18F-583A-E49D-C164564696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28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8AC690A-FCB4-6BC7-6FA2-8367093A84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42436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-97413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AU" sz="4000" b="1" dirty="0">
                <a:solidFill>
                  <a:srgbClr val="00B0F0"/>
                </a:solidFill>
              </a:rPr>
              <a:t>Facilities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0431" y="1869012"/>
            <a:ext cx="11474425" cy="4351338"/>
          </a:xfrm>
        </p:spPr>
        <p:txBody>
          <a:bodyPr/>
          <a:lstStyle/>
          <a:p>
            <a:r>
              <a:rPr lang="en-US" dirty="0"/>
              <a:t>Consumers of energy and water and emitters of waste and green- house gases </a:t>
            </a:r>
          </a:p>
          <a:p>
            <a:r>
              <a:rPr lang="en-US" dirty="0"/>
              <a:t>Separate the improvement opportunities into those that generate positive cash flows and those that do not</a:t>
            </a:r>
          </a:p>
          <a:p>
            <a:r>
              <a:rPr lang="en-US" dirty="0"/>
              <a:t>Facilities often offer the best opportunity to simultaneously improve the environmental and financial performances through innovation</a:t>
            </a:r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4D45C817-8067-27C0-F748-5AD4BD0CA0D7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1841DB1B-58B7-98E3-7DCD-AD02D20DDE7A}"/>
              </a:ext>
            </a:extLst>
          </p:cNvPr>
          <p:cNvSpPr/>
          <p:nvPr/>
        </p:nvSpPr>
        <p:spPr>
          <a:xfrm>
            <a:off x="11765280" y="1155862"/>
            <a:ext cx="1786490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F857994-CD2C-A02C-B7F7-8945E4310A13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www.midocean.km</a:t>
            </a:r>
          </a:p>
        </p:txBody>
      </p:sp>
    </p:spTree>
    <p:extLst>
      <p:ext uri="{BB962C8B-B14F-4D97-AF65-F5344CB8AC3E}">
        <p14:creationId xmlns:p14="http://schemas.microsoft.com/office/powerpoint/2010/main" val="213440706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0737"/>
          </a:xfrm>
        </p:spPr>
        <p:txBody>
          <a:bodyPr>
            <a:normAutofit/>
          </a:bodyPr>
          <a:lstStyle/>
          <a:p>
            <a:pPr algn="ctr"/>
            <a:r>
              <a:rPr lang="en-AU" sz="4000" b="1" dirty="0">
                <a:solidFill>
                  <a:srgbClr val="00B0F0"/>
                </a:solidFill>
              </a:rPr>
              <a:t>Inventory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5600" y="1825625"/>
            <a:ext cx="11409680" cy="4351338"/>
          </a:xfrm>
        </p:spPr>
        <p:txBody>
          <a:bodyPr/>
          <a:lstStyle/>
          <a:p>
            <a:r>
              <a:rPr lang="en-US" dirty="0"/>
              <a:t>Most supply chains focus on raw materials, work in process, finished goods </a:t>
            </a:r>
          </a:p>
          <a:p>
            <a:r>
              <a:rPr lang="en-US" dirty="0"/>
              <a:t>Inventory in a landfill</a:t>
            </a:r>
          </a:p>
          <a:p>
            <a:r>
              <a:rPr lang="en-US" dirty="0"/>
              <a:t>Cost borne collectively by society </a:t>
            </a:r>
          </a:p>
          <a:p>
            <a:r>
              <a:rPr lang="en-US" dirty="0"/>
              <a:t>Reduce harmful inventory, unlock unused value</a:t>
            </a:r>
          </a:p>
          <a:p>
            <a:r>
              <a:rPr lang="en-US" dirty="0"/>
              <a:t>“Cradle to cradle” design </a:t>
            </a:r>
            <a:endParaRPr lang="en-AU" dirty="0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64494C2E-F33D-4362-FFB3-8CD0428B476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0D899687-7ACA-59EC-5037-8AEBA6E27847}"/>
              </a:ext>
            </a:extLst>
          </p:cNvPr>
          <p:cNvSpPr/>
          <p:nvPr/>
        </p:nvSpPr>
        <p:spPr>
          <a:xfrm>
            <a:off x="11623040" y="1155862"/>
            <a:ext cx="2172570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8D4A75E-8871-9086-4D11-34EC4746157C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www.midocean.km</a:t>
            </a:r>
          </a:p>
        </p:txBody>
      </p:sp>
    </p:spTree>
    <p:extLst>
      <p:ext uri="{BB962C8B-B14F-4D97-AF65-F5344CB8AC3E}">
        <p14:creationId xmlns:p14="http://schemas.microsoft.com/office/powerpoint/2010/main" val="38514243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75160"/>
            <a:ext cx="10515600" cy="790737"/>
          </a:xfrm>
        </p:spPr>
        <p:txBody>
          <a:bodyPr>
            <a:normAutofit/>
          </a:bodyPr>
          <a:lstStyle/>
          <a:p>
            <a:pPr algn="ctr"/>
            <a:r>
              <a:rPr lang="en-AU" sz="4000" b="1" dirty="0">
                <a:solidFill>
                  <a:srgbClr val="00B0F0"/>
                </a:solidFill>
              </a:rPr>
              <a:t>Transportation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047" y="1676703"/>
            <a:ext cx="11623039" cy="4525963"/>
          </a:xfrm>
        </p:spPr>
        <p:txBody>
          <a:bodyPr>
            <a:normAutofit/>
          </a:bodyPr>
          <a:lstStyle/>
          <a:p>
            <a:r>
              <a:rPr lang="en-US" dirty="0"/>
              <a:t>Improve environmental performance through resource and emission reduction </a:t>
            </a:r>
          </a:p>
          <a:p>
            <a:r>
              <a:rPr lang="en-US" dirty="0"/>
              <a:t>Product design can play a significant role </a:t>
            </a:r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134CE2CF-2949-B5A6-9314-0B6EF3F5F6F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1971124E-D2F2-BABD-15EE-309CD219EF14}"/>
              </a:ext>
            </a:extLst>
          </p:cNvPr>
          <p:cNvSpPr/>
          <p:nvPr/>
        </p:nvSpPr>
        <p:spPr>
          <a:xfrm>
            <a:off x="11717086" y="1155862"/>
            <a:ext cx="1834683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289B10B-5103-7AFB-FD01-3BE9DC17F2FC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www.midocean.km</a:t>
            </a:r>
          </a:p>
        </p:txBody>
      </p:sp>
    </p:spTree>
    <p:extLst>
      <p:ext uri="{BB962C8B-B14F-4D97-AF65-F5344CB8AC3E}">
        <p14:creationId xmlns:p14="http://schemas.microsoft.com/office/powerpoint/2010/main" val="417927192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28955"/>
          </a:xfrm>
        </p:spPr>
        <p:txBody>
          <a:bodyPr>
            <a:normAutofit fontScale="90000"/>
          </a:bodyPr>
          <a:lstStyle/>
          <a:p>
            <a:pPr algn="ctr"/>
            <a:r>
              <a:rPr lang="en-AU" b="1" dirty="0">
                <a:solidFill>
                  <a:srgbClr val="00B0F0"/>
                </a:solidFill>
              </a:rPr>
              <a:t>Sourcing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0431" y="1664148"/>
            <a:ext cx="11700394" cy="4525963"/>
          </a:xfrm>
        </p:spPr>
        <p:txBody>
          <a:bodyPr/>
          <a:lstStyle/>
          <a:p>
            <a:r>
              <a:rPr lang="en-US" dirty="0"/>
              <a:t>Greatest social and environmental impact occurs in the extended supply chain </a:t>
            </a:r>
          </a:p>
          <a:p>
            <a:r>
              <a:rPr lang="en-US" dirty="0"/>
              <a:t>Impact has grown with increased global sourcing </a:t>
            </a:r>
          </a:p>
          <a:p>
            <a:r>
              <a:rPr lang="en-US" dirty="0"/>
              <a:t>Verifying and tracking supplier performance with regard to sustainability a major challenge</a:t>
            </a:r>
            <a:endParaRPr lang="en-AU" dirty="0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C862AE67-93CE-53E8-A9CB-B29690E7524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BFDB94D8-2560-94A4-1DBA-B23E3204AEC3}"/>
              </a:ext>
            </a:extLst>
          </p:cNvPr>
          <p:cNvSpPr/>
          <p:nvPr/>
        </p:nvSpPr>
        <p:spPr>
          <a:xfrm>
            <a:off x="11880825" y="1155862"/>
            <a:ext cx="1670945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23C8DD5-0A7C-8814-EF01-7AA5AC6953FC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www.midocean.km</a:t>
            </a:r>
          </a:p>
        </p:txBody>
      </p:sp>
    </p:spTree>
    <p:extLst>
      <p:ext uri="{BB962C8B-B14F-4D97-AF65-F5344CB8AC3E}">
        <p14:creationId xmlns:p14="http://schemas.microsoft.com/office/powerpoint/2010/main" val="386565997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400110"/>
          </a:xfrm>
        </p:spPr>
        <p:txBody>
          <a:bodyPr>
            <a:normAutofit fontScale="90000"/>
          </a:bodyPr>
          <a:lstStyle/>
          <a:p>
            <a:pPr algn="ctr"/>
            <a:r>
              <a:rPr lang="en-AU" sz="4000" b="1" dirty="0">
                <a:solidFill>
                  <a:srgbClr val="00B0F0"/>
                </a:solidFill>
              </a:rPr>
              <a:t>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080" y="1659965"/>
            <a:ext cx="10967720" cy="4525963"/>
          </a:xfrm>
        </p:spPr>
        <p:txBody>
          <a:bodyPr/>
          <a:lstStyle/>
          <a:p>
            <a:r>
              <a:rPr lang="en-US" dirty="0"/>
              <a:t>One of the biggest challenges to improved supply chain sustainability </a:t>
            </a:r>
          </a:p>
          <a:p>
            <a:r>
              <a:rPr lang="en-US" dirty="0"/>
              <a:t>Absence of standards for measurement and reporting means that some claims of environmental improvement are not verifiable</a:t>
            </a:r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000A7514-828F-E296-AA4D-7B3B1AE4CBA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5B937ACC-32F0-4116-DB45-BB5C7328EFA1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510B30A-D22F-EA9A-3F0F-567F0A6A38A7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www.midocean.km</a:t>
            </a:r>
          </a:p>
        </p:txBody>
      </p:sp>
    </p:spTree>
    <p:extLst>
      <p:ext uri="{BB962C8B-B14F-4D97-AF65-F5344CB8AC3E}">
        <p14:creationId xmlns:p14="http://schemas.microsoft.com/office/powerpoint/2010/main" val="301902281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1029" y="-4508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AU" sz="4000" b="1" dirty="0">
                <a:solidFill>
                  <a:srgbClr val="00B0F0"/>
                </a:solidFill>
              </a:rPr>
              <a:t>Pricing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1174" y="1809375"/>
            <a:ext cx="11342345" cy="4734859"/>
          </a:xfrm>
        </p:spPr>
        <p:txBody>
          <a:bodyPr>
            <a:normAutofit/>
          </a:bodyPr>
          <a:lstStyle/>
          <a:p>
            <a:r>
              <a:rPr lang="en-US" dirty="0"/>
              <a:t>Differential pricing can improve the utilization of assets, leading to resource reduction </a:t>
            </a:r>
          </a:p>
          <a:p>
            <a:pPr lvl="1"/>
            <a:r>
              <a:rPr lang="en-US" sz="2800" dirty="0"/>
              <a:t>Delays the need for additional capacity </a:t>
            </a:r>
          </a:p>
          <a:p>
            <a:r>
              <a:rPr lang="en-US" dirty="0"/>
              <a:t>Consumption visibility and differential pricing potentially lead to reduce resource consumption</a:t>
            </a:r>
          </a:p>
          <a:p>
            <a:r>
              <a:rPr lang="en-US" dirty="0"/>
              <a:t>Biggest challenge is changing the customer’s willingness to pay </a:t>
            </a:r>
          </a:p>
          <a:p>
            <a:r>
              <a:rPr lang="en-US" dirty="0"/>
              <a:t>Government incentives can encourage customers and firms </a:t>
            </a:r>
            <a:endParaRPr lang="en-AU" dirty="0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F77F844D-80F2-FAE8-8130-6416D63472E7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33FAEF1F-A4BD-5741-8D72-8600A2A4A26A}"/>
              </a:ext>
            </a:extLst>
          </p:cNvPr>
          <p:cNvSpPr/>
          <p:nvPr/>
        </p:nvSpPr>
        <p:spPr>
          <a:xfrm>
            <a:off x="11653519" y="1155862"/>
            <a:ext cx="189825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CC7EF90-C119-E216-1179-5BC1F790D5BE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www.midocean.km</a:t>
            </a:r>
          </a:p>
        </p:txBody>
      </p:sp>
    </p:spTree>
    <p:extLst>
      <p:ext uri="{BB962C8B-B14F-4D97-AF65-F5344CB8AC3E}">
        <p14:creationId xmlns:p14="http://schemas.microsoft.com/office/powerpoint/2010/main" val="144283072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3800" y="-66040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AU" sz="3400" b="1" dirty="0">
                <a:solidFill>
                  <a:srgbClr val="00B0F0"/>
                </a:solidFill>
              </a:rPr>
              <a:t>Closed-Loop Supply Chains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1175" y="1600200"/>
            <a:ext cx="10935453" cy="4973918"/>
          </a:xfrm>
        </p:spPr>
        <p:txBody>
          <a:bodyPr>
            <a:normAutofit/>
          </a:bodyPr>
          <a:lstStyle/>
          <a:p>
            <a:r>
              <a:rPr lang="en-US" dirty="0"/>
              <a:t>Improve sustainability by designing products that use fewer resources and can be recycled and remanufactured </a:t>
            </a:r>
          </a:p>
          <a:p>
            <a:r>
              <a:rPr lang="en-US" b="1" dirty="0">
                <a:solidFill>
                  <a:srgbClr val="00B0F0"/>
                </a:solidFill>
              </a:rPr>
              <a:t>Depends on</a:t>
            </a:r>
          </a:p>
          <a:p>
            <a:pPr lvl="1"/>
            <a:r>
              <a:rPr lang="en-US" sz="2800" dirty="0"/>
              <a:t>The incentive to recycle or remanufacture</a:t>
            </a:r>
          </a:p>
          <a:p>
            <a:pPr lvl="1"/>
            <a:r>
              <a:rPr lang="en-US" sz="2800" dirty="0"/>
              <a:t>The cost to recycle or remanufacture </a:t>
            </a:r>
          </a:p>
          <a:p>
            <a:r>
              <a:rPr lang="en-US" dirty="0"/>
              <a:t>Cannibalization of demand for new products </a:t>
            </a:r>
          </a:p>
          <a:p>
            <a:r>
              <a:rPr lang="en-US" dirty="0"/>
              <a:t>Cost of recycling or remanufacturing has a significant impact on the process of recycling</a:t>
            </a:r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89D19BBE-8732-E351-9E6D-8C0D2C6C66FC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351060AD-1D5D-EE27-350A-20B707179976}"/>
              </a:ext>
            </a:extLst>
          </p:cNvPr>
          <p:cNvSpPr/>
          <p:nvPr/>
        </p:nvSpPr>
        <p:spPr>
          <a:xfrm>
            <a:off x="11409680" y="1155862"/>
            <a:ext cx="2142090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CC4F5F9-A4B2-5AA1-BC6D-BEF4D38C130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www.midocean.km</a:t>
            </a:r>
          </a:p>
        </p:txBody>
      </p:sp>
    </p:spTree>
    <p:extLst>
      <p:ext uri="{BB962C8B-B14F-4D97-AF65-F5344CB8AC3E}">
        <p14:creationId xmlns:p14="http://schemas.microsoft.com/office/powerpoint/2010/main" val="207696948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088195-B6EB-6A3B-A8A7-C57360DC45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D4143D-F429-44B4-CAF5-8B257FF709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EA2984-CEAB-AA7B-69D9-B61D702498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36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DE769BA-3194-77B8-ACF0-D37EAC9514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570310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03960" y="-97413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AU" sz="3400" b="1" dirty="0">
                <a:solidFill>
                  <a:srgbClr val="00B0F0"/>
                </a:solidFill>
              </a:rPr>
              <a:t>Pricing of Sustainability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8959" y="1601695"/>
            <a:ext cx="10677669" cy="4525963"/>
          </a:xfrm>
        </p:spPr>
        <p:txBody>
          <a:bodyPr/>
          <a:lstStyle/>
          <a:p>
            <a:r>
              <a:rPr lang="en-US" dirty="0"/>
              <a:t>Internalize the “monetary value” of the social or environmental cost </a:t>
            </a:r>
          </a:p>
          <a:p>
            <a:r>
              <a:rPr lang="en-US" dirty="0"/>
              <a:t>Incorporate suitable prices for the social and environmental impacts of different actions </a:t>
            </a:r>
          </a:p>
          <a:p>
            <a:r>
              <a:rPr lang="en-US" dirty="0"/>
              <a:t>Significant challenges to setting these prices </a:t>
            </a:r>
          </a:p>
          <a:p>
            <a:endParaRPr lang="en-AU" dirty="0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F6BA58DC-B5A2-7D8D-A4E2-D08A12B3116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F9B166C-1990-A2C7-FFEA-B92F8A43FC07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A9CA8E-E7D8-685D-FBDA-E8A389492956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www.midocean.km</a:t>
            </a:r>
          </a:p>
        </p:txBody>
      </p:sp>
    </p:spTree>
    <p:extLst>
      <p:ext uri="{BB962C8B-B14F-4D97-AF65-F5344CB8AC3E}">
        <p14:creationId xmlns:p14="http://schemas.microsoft.com/office/powerpoint/2010/main" val="110668836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9480" y="-4508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AU" sz="3400" b="1" dirty="0">
                <a:solidFill>
                  <a:srgbClr val="00B0F0"/>
                </a:solidFill>
              </a:rPr>
              <a:t>Pricing Emissions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4639" y="1825625"/>
            <a:ext cx="11586185" cy="4351338"/>
          </a:xfrm>
        </p:spPr>
        <p:txBody>
          <a:bodyPr>
            <a:normAutofit/>
          </a:bodyPr>
          <a:lstStyle/>
          <a:p>
            <a:r>
              <a:rPr lang="en-US" dirty="0"/>
              <a:t>Firms will not put sufficient effort into reducing GHGs unless they are “forced” to reduce emissions or required to pay for the social cost of their emission </a:t>
            </a:r>
          </a:p>
          <a:p>
            <a:r>
              <a:rPr lang="en-US" b="1" dirty="0">
                <a:solidFill>
                  <a:srgbClr val="00B0F0"/>
                </a:solidFill>
              </a:rPr>
              <a:t>T</a:t>
            </a:r>
            <a:r>
              <a:rPr lang="en-AU" b="1" dirty="0">
                <a:solidFill>
                  <a:srgbClr val="00B0F0"/>
                </a:solidFill>
              </a:rPr>
              <a:t>wo approaches</a:t>
            </a:r>
          </a:p>
          <a:p>
            <a:pPr lvl="1"/>
            <a:r>
              <a:rPr lang="en-AU" sz="2800" dirty="0"/>
              <a:t>Carbon tax  </a:t>
            </a:r>
          </a:p>
          <a:p>
            <a:pPr lvl="1"/>
            <a:r>
              <a:rPr lang="en-AU" sz="2800" dirty="0"/>
              <a:t>Cap-and-trade system</a:t>
            </a:r>
          </a:p>
          <a:p>
            <a:endParaRPr lang="en-AU" dirty="0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446F2169-7422-4002-7770-F1AE1A0BC7A7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54E4A8E3-6749-2C6D-AEC5-819F0173A816}"/>
              </a:ext>
            </a:extLst>
          </p:cNvPr>
          <p:cNvSpPr/>
          <p:nvPr/>
        </p:nvSpPr>
        <p:spPr>
          <a:xfrm>
            <a:off x="11435080" y="1155862"/>
            <a:ext cx="2116690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8E31431-48FC-6790-E415-DFBEF46090A2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www.midocean.km</a:t>
            </a:r>
          </a:p>
        </p:txBody>
      </p:sp>
    </p:spTree>
    <p:extLst>
      <p:ext uri="{BB962C8B-B14F-4D97-AF65-F5344CB8AC3E}">
        <p14:creationId xmlns:p14="http://schemas.microsoft.com/office/powerpoint/2010/main" val="118023872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1029" y="-169701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AU" sz="3200" b="1" dirty="0">
                <a:solidFill>
                  <a:srgbClr val="00B0F0"/>
                </a:solidFill>
              </a:rPr>
              <a:t>Pricing Emissions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6560" y="1825625"/>
            <a:ext cx="10937240" cy="4351338"/>
          </a:xfrm>
        </p:spPr>
        <p:txBody>
          <a:bodyPr>
            <a:normAutofit/>
          </a:bodyPr>
          <a:lstStyle/>
          <a:p>
            <a:r>
              <a:rPr lang="en-AU" b="1" dirty="0">
                <a:solidFill>
                  <a:srgbClr val="00B0F0"/>
                </a:solidFill>
              </a:rPr>
              <a:t>Evaluating pricing mechanisms</a:t>
            </a:r>
          </a:p>
          <a:p>
            <a:pPr lvl="1"/>
            <a:r>
              <a:rPr lang="en-AU" sz="2800" dirty="0"/>
              <a:t>Cost of administration</a:t>
            </a:r>
          </a:p>
          <a:p>
            <a:pPr lvl="1"/>
            <a:r>
              <a:rPr lang="en-AU" sz="2800" dirty="0"/>
              <a:t>Price volatility</a:t>
            </a:r>
          </a:p>
          <a:p>
            <a:pPr lvl="1"/>
            <a:r>
              <a:rPr lang="en-AU" sz="2800" dirty="0"/>
              <a:t>Emission uncertainty</a:t>
            </a:r>
          </a:p>
          <a:p>
            <a:pPr lvl="1"/>
            <a:r>
              <a:rPr lang="en-AU" sz="2800" dirty="0"/>
              <a:t>New information uncertainty</a:t>
            </a:r>
          </a:p>
          <a:p>
            <a:pPr lvl="1"/>
            <a:r>
              <a:rPr lang="en-AU" sz="2800" dirty="0"/>
              <a:t>Industry competitiveness</a:t>
            </a:r>
          </a:p>
          <a:p>
            <a:pPr lvl="1"/>
            <a:r>
              <a:rPr lang="en-AU" sz="2800" dirty="0"/>
              <a:t>Wealth transfer to energy-exporting countries</a:t>
            </a:r>
          </a:p>
          <a:p>
            <a:pPr lvl="1"/>
            <a:r>
              <a:rPr lang="en-AU" sz="2800" dirty="0"/>
              <a:t>Revenue neutrality</a:t>
            </a:r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FA353E69-E731-6CCE-F6B3-AB32A0C2618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47B0E3B7-4ED4-F85D-248C-5F0A6C29B1F9}"/>
              </a:ext>
            </a:extLst>
          </p:cNvPr>
          <p:cNvSpPr/>
          <p:nvPr/>
        </p:nvSpPr>
        <p:spPr>
          <a:xfrm>
            <a:off x="11353801" y="1155862"/>
            <a:ext cx="1742440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B4DECF8-CEEE-B4EF-5E41-949DAB4E3A4A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www.midocean.km</a:t>
            </a:r>
          </a:p>
        </p:txBody>
      </p:sp>
    </p:spTree>
    <p:extLst>
      <p:ext uri="{BB962C8B-B14F-4D97-AF65-F5344CB8AC3E}">
        <p14:creationId xmlns:p14="http://schemas.microsoft.com/office/powerpoint/2010/main" val="2522956781"/>
      </p:ext>
    </p:extLst>
  </p:cSld>
  <p:clrMapOvr>
    <a:masterClrMapping/>
  </p:clrMapOvr>
  <p:transition spd="slow">
    <p:strips/>
  </p:transition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7A23C5C4-4FD9-93DE-9391-0CA92C90FFA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/>
        </p:blipFill>
        <p:spPr>
          <a:xfrm>
            <a:off x="0" y="236581"/>
            <a:ext cx="2194560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D52E2043-1E7F-4FB3-99FA-88B6CF1F2478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DEE0AF26-C85E-4AE1-9B7E-0A3454BF24BB}"/>
              </a:ext>
            </a:extLst>
          </p:cNvPr>
          <p:cNvSpPr/>
          <p:nvPr/>
        </p:nvSpPr>
        <p:spPr>
          <a:xfrm rot="16200000" flipV="1">
            <a:off x="-2141583" y="4665403"/>
            <a:ext cx="5573486" cy="1290320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04B7CA6-23A4-2E24-5FFC-ECEA38831F6A}"/>
              </a:ext>
            </a:extLst>
          </p:cNvPr>
          <p:cNvSpPr txBox="1"/>
          <p:nvPr/>
        </p:nvSpPr>
        <p:spPr>
          <a:xfrm>
            <a:off x="2631870" y="724765"/>
            <a:ext cx="72317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3200" b="1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Summary of Learning Objectives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4527402C-3F97-690D-9C20-A459E375AEB7}"/>
              </a:ext>
            </a:extLst>
          </p:cNvPr>
          <p:cNvSpPr txBox="1"/>
          <p:nvPr/>
        </p:nvSpPr>
        <p:spPr>
          <a:xfrm>
            <a:off x="1290320" y="1860649"/>
            <a:ext cx="10590505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marR="0" lvl="0" indent="-5143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AutoNum type="arabicPeriod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Understand the importance of sustainability in a supply chain. </a:t>
            </a:r>
          </a:p>
          <a:p>
            <a:pPr marL="514350" marR="0" lvl="0" indent="-5143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AutoNum type="arabicPeriod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Discuss the challenge to sustainability posed by the tragedy of the commons. </a:t>
            </a:r>
          </a:p>
          <a:p>
            <a:pPr marL="514350" marR="0" lvl="0" indent="-5143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AutoNum type="arabicPeriod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Describe key dimensions of sustainability for a supply chain. </a:t>
            </a:r>
          </a:p>
          <a:p>
            <a:pPr marL="514350" marR="0" lvl="0" indent="-5143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AutoNum type="arabicPeriod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Understand the role of incentives for successful sustainability efforts.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7DA6679-0DBF-ED63-7FBA-A15CF1A3BA15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www.midocean.km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D28298DC-6C4E-D4D2-0EF2-1A79C3BD5BD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968983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508514" y="1142753"/>
            <a:ext cx="4128422" cy="5206255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457200" y="1534160"/>
            <a:ext cx="11328400" cy="458952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Wingdings" panose="05000000000000000000" pitchFamily="2" charset="2"/>
              <a:buChar char="Ø"/>
              <a:tabLst/>
              <a:defRPr/>
            </a:pPr>
            <a:endParaRPr kumimoji="0" lang="en-US" sz="2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/>
              <a:cs typeface="Times New Roman" panose="02020603050405020304" pitchFamily="18" charset="0"/>
              <a:sym typeface="Times New Roman" panose="02020603050405020304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Tx/>
              <a:buNone/>
              <a:tabLst/>
              <a:defRPr/>
            </a:pP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Times New Roman" panose="02020603050405020304"/>
              </a:rPr>
              <a:t>  </a:t>
            </a:r>
            <a:endParaRPr kumimoji="0" lang="en-US" sz="2800" b="1" i="0" u="none" strike="noStrike" kern="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/>
              <a:cs typeface="Times New Roman" panose="02020603050405020304" pitchFamily="18" charset="0"/>
              <a:sym typeface="Times New Roman" panose="02020603050405020304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highlight>
                  <a:srgbClr val="FFFFFF"/>
                </a:highlight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Lysons, K., &amp; Farrington, B. (2020). </a:t>
            </a:r>
            <a:r>
              <a:rPr kumimoji="0" lang="en-US" sz="2800" b="0" i="1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highlight>
                  <a:srgbClr val="FFFFFF"/>
                </a:highlight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Procurement and supply chain management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highlight>
                  <a:srgbClr val="FFFFFF"/>
                </a:highlight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. Pearson UK.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/>
                <a:cs typeface="Times New Roman" panose="02020603050405020304" pitchFamily="18" charset="0"/>
                <a:sym typeface="Times New Roman" panose="02020603050405020304"/>
              </a:rPr>
              <a:t>Chopra, S., &amp; Meindl, P. (2016). Global Edition. Pearson Education Limited. </a:t>
            </a: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/>
                <a:cs typeface="Times New Roman" panose="02020603050405020304" pitchFamily="18" charset="0"/>
                <a:sym typeface="Times New Roman" panose="02020603050405020304"/>
              </a:rPr>
              <a:t>Chapter 18</a:t>
            </a: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/>
                <a:cs typeface="Times New Roman" panose="02020603050405020304" pitchFamily="18" charset="0"/>
                <a:sym typeface="Times New Roman" panose="02020603050405020304"/>
              </a:rPr>
              <a:t>.</a:t>
            </a:r>
          </a:p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/>
                <a:cs typeface="Times New Roman" panose="02020603050405020304" pitchFamily="18" charset="0"/>
                <a:sym typeface="Times New Roman" panose="02020603050405020304"/>
              </a:rPr>
              <a:t>Morris, P. W., &amp; Pinto, J. K. (Eds.). (2007). The Wiley guide to project technology, supply chain, and procurement management (Vol. 4). John Wiley &amp; Sons.</a:t>
            </a:r>
          </a:p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/>
                <a:cs typeface="Times New Roman" panose="02020603050405020304" pitchFamily="18" charset="0"/>
                <a:sym typeface="Times New Roman" panose="02020603050405020304"/>
              </a:rPr>
              <a:t>Schwalbe, K. (2015). Information technology project management. Cengage Learning.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/>
                <a:cs typeface="Times New Roman" panose="02020603050405020304" pitchFamily="18" charset="0"/>
                <a:sym typeface="Times New Roman" panose="02020603050405020304"/>
              </a:rPr>
              <a:t>Supply Chain Council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  <a:sym typeface="Times New Roman" panose="02020603050405020304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Tx/>
              <a:buNone/>
              <a:tabLst/>
              <a:defRPr/>
            </a:pPr>
            <a:endParaRPr kumimoji="0" lang="en-US" sz="2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/>
              <a:cs typeface="Times New Roman" panose="02020603050405020304" pitchFamily="18" charset="0"/>
              <a:sym typeface="Times New Roman" panose="02020603050405020304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Tx/>
              <a:buNone/>
              <a:tabLst/>
              <a:defRPr/>
            </a:pPr>
            <a:endParaRPr kumimoji="0" lang="en-US" sz="2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  <a:sym typeface="Arial" panose="020B0604020202020204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C96370C-0E93-23F8-01E6-0F65F4C191D2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www.midocean.km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E2D4076-17ED-0606-9EEA-9B0B4141C85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3125863" y="216604"/>
            <a:ext cx="59402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3200" b="1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Essential Reference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652441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3FB79B4A-7A34-1C02-CD1B-89115FC428CA}"/>
              </a:ext>
            </a:extLst>
          </p:cNvPr>
          <p:cNvPicPr>
            <a:picLocks noChangeAspect="1"/>
          </p:cNvPicPr>
          <p:nvPr/>
        </p:nvPicPr>
        <p:blipFill>
          <a:blip r:embed="rId2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97B60AE2-5E3D-4AFD-BD97-4B8F961F9B50}"/>
              </a:ext>
            </a:extLst>
          </p:cNvPr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C2209B7-A564-4A7C-687E-49DE198161B1}"/>
              </a:ext>
            </a:extLst>
          </p:cNvPr>
          <p:cNvSpPr txBox="1"/>
          <p:nvPr/>
        </p:nvSpPr>
        <p:spPr>
          <a:xfrm>
            <a:off x="582006" y="5707075"/>
            <a:ext cx="45245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6632DC9F-5757-0B8A-BF9A-324C5DCF66B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>
            <a:extLst>
              <a:ext uri="{FF2B5EF4-FFF2-40B4-BE49-F238E27FC236}">
                <a16:creationId xmlns:a16="http://schemas.microsoft.com/office/drawing/2014/main" id="{7A88996D-9C9C-C22D-C278-D12119103366}"/>
              </a:ext>
            </a:extLst>
          </p:cNvPr>
          <p:cNvSpPr/>
          <p:nvPr/>
        </p:nvSpPr>
        <p:spPr>
          <a:xfrm rot="16200000" flipV="1">
            <a:off x="-538557" y="2953796"/>
            <a:ext cx="3801492" cy="156036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" fmla="*/ 0 w 3801492"/>
              <a:gd name="connsiteY0" fmla="*/ 1097456 h 1097456"/>
              <a:gd name="connsiteX1" fmla="*/ 1102581 w 3801492"/>
              <a:gd name="connsiteY1" fmla="*/ 0 h 1097456"/>
              <a:gd name="connsiteX2" fmla="*/ 3801492 w 3801492"/>
              <a:gd name="connsiteY2" fmla="*/ 12700 h 1097456"/>
              <a:gd name="connsiteX3" fmla="*/ 2724311 w 3801492"/>
              <a:gd name="connsiteY3" fmla="*/ 1097456 h 1097456"/>
              <a:gd name="connsiteX4" fmla="*/ 0 w 3801492"/>
              <a:gd name="connsiteY4" fmla="*/ 1097456 h 1097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A6F2CBA4-F736-9294-6DD9-ADB98675CC0E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96879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2">
      <a:majorFont>
        <a:latin typeface="Times New Roman"/>
        <a:ea typeface=""/>
        <a:cs typeface="Times New Roman"/>
      </a:majorFont>
      <a:minorFont>
        <a:latin typeface="Times New Roman"/>
        <a:ea typeface=""/>
        <a:cs typeface="Times New Roma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5" ma:contentTypeDescription="Create a new document." ma:contentTypeScope="" ma:versionID="5221ee99d17410c2e92f9bbd0e0b6659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78f112be96feb5cfdf5b4bd30a2b8b67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BillingMetadata" ma:index="22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b5d792bc-7973-4ea0-b250-91ea47055511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49100919-8a76-4266-be0c-7dc583902cb4" xsi:nil="true"/>
    <lcf76f155ced4ddcb4097134ff3c332f xmlns="d13aca44-ef33-4cf4-9980-7f0b00e6eeb9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286400BA-CE4B-4517-87E2-29AC283A9508}"/>
</file>

<file path=customXml/itemProps2.xml><?xml version="1.0" encoding="utf-8"?>
<ds:datastoreItem xmlns:ds="http://schemas.openxmlformats.org/officeDocument/2006/customXml" ds:itemID="{E39B20F2-A8B2-4FCE-86A3-647E0AEEAAF1}"/>
</file>

<file path=customXml/itemProps3.xml><?xml version="1.0" encoding="utf-8"?>
<ds:datastoreItem xmlns:ds="http://schemas.openxmlformats.org/officeDocument/2006/customXml" ds:itemID="{C91C06F4-2933-44C3-8878-282AE50D05AF}"/>
</file>

<file path=docProps/app.xml><?xml version="1.0" encoding="utf-8"?>
<Properties xmlns="http://schemas.openxmlformats.org/officeDocument/2006/extended-properties" xmlns:vt="http://schemas.openxmlformats.org/officeDocument/2006/docPropsVTypes">
  <TotalTime>9265</TotalTime>
  <Words>1540</Words>
  <Application>Microsoft Office PowerPoint</Application>
  <PresentationFormat>Widescreen</PresentationFormat>
  <Paragraphs>243</Paragraphs>
  <Slides>42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42</vt:i4>
      </vt:variant>
    </vt:vector>
  </HeadingPairs>
  <TitlesOfParts>
    <vt:vector size="53" baseType="lpstr">
      <vt:lpstr>MS PGothic</vt:lpstr>
      <vt:lpstr>Arial</vt:lpstr>
      <vt:lpstr>Arial Black</vt:lpstr>
      <vt:lpstr>Calibri</vt:lpstr>
      <vt:lpstr>Calibri Light</vt:lpstr>
      <vt:lpstr>Palatino Linotype</vt:lpstr>
      <vt:lpstr>Tahoma</vt:lpstr>
      <vt:lpstr>Times New Roman</vt:lpstr>
      <vt:lpstr>Wingdings</vt:lpstr>
      <vt:lpstr>Office Theme</vt:lpstr>
      <vt:lpstr>1_Office Theme</vt:lpstr>
      <vt:lpstr>PowerPoint Presentation</vt:lpstr>
      <vt:lpstr>PowerPoint Presentation</vt:lpstr>
      <vt:lpstr>PowerPoint Presentation</vt:lpstr>
      <vt:lpstr>Role of Sustainability in a Supply Chain</vt:lpstr>
      <vt:lpstr>Role of Sustainability in a Supply Chain</vt:lpstr>
      <vt:lpstr>Role of Sustainability in a Supply Chain</vt:lpstr>
      <vt:lpstr>Tragedy of the Commons</vt:lpstr>
      <vt:lpstr>Solutions to this “Tragedy”</vt:lpstr>
      <vt:lpstr>Key Pillars of Sustainability</vt:lpstr>
      <vt:lpstr>Social Pillar</vt:lpstr>
      <vt:lpstr>Environmental Pillar</vt:lpstr>
      <vt:lpstr>Sustainability and Supply Chain Drivers</vt:lpstr>
      <vt:lpstr>PowerPoint Presentation</vt:lpstr>
      <vt:lpstr>PowerPoint Presentation</vt:lpstr>
      <vt:lpstr>Reverse Logistics</vt:lpstr>
      <vt:lpstr>Reverse Logistics</vt:lpstr>
      <vt:lpstr>Reverse Logistics - Information</vt:lpstr>
      <vt:lpstr>Reverse Logistics</vt:lpstr>
      <vt:lpstr>Green Logistics</vt:lpstr>
      <vt:lpstr>Returned Goods</vt:lpstr>
      <vt:lpstr>Returned Goods - Disposition</vt:lpstr>
      <vt:lpstr>PowerPoint Presentation</vt:lpstr>
      <vt:lpstr>PowerPoint Presentation</vt:lpstr>
      <vt:lpstr>PowerPoint Presentation</vt:lpstr>
      <vt:lpstr>PowerPoint Presentation</vt:lpstr>
      <vt:lpstr>  Reverse Logistics</vt:lpstr>
      <vt:lpstr>  Reverse Logistics</vt:lpstr>
      <vt:lpstr>PowerPoint Presentation</vt:lpstr>
      <vt:lpstr>Facilities</vt:lpstr>
      <vt:lpstr>Inventory</vt:lpstr>
      <vt:lpstr>Transportation</vt:lpstr>
      <vt:lpstr>Sourcing</vt:lpstr>
      <vt:lpstr>Information</vt:lpstr>
      <vt:lpstr>Pricing</vt:lpstr>
      <vt:lpstr>Closed-Loop Supply Chains</vt:lpstr>
      <vt:lpstr>PowerPoint Presentation</vt:lpstr>
      <vt:lpstr>Pricing of Sustainability</vt:lpstr>
      <vt:lpstr>Pricing Emissions</vt:lpstr>
      <vt:lpstr>Pricing Emissions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Dr. Tarek Mohamed</cp:lastModifiedBy>
  <cp:revision>233</cp:revision>
  <dcterms:created xsi:type="dcterms:W3CDTF">2023-04-29T09:08:23Z</dcterms:created>
  <dcterms:modified xsi:type="dcterms:W3CDTF">2025-08-01T23:09:25Z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0x0101006A254F5D6A14094B8840E79896A2F150</vt:lpwstr>
  </property>
</Properties>
</file>