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3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40.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Override6.xml" ContentType="application/vnd.openxmlformats-officedocument.themeOverride+xml"/>
  <Override PartName="/ppt/theme/theme1.xml" ContentType="application/vnd.openxmlformats-officedocument.theme+xml"/>
  <Override PartName="/ppt/theme/themeOverride7.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4.xml" ContentType="application/vnd.openxmlformats-officedocument.themeOverride+xml"/>
  <Override PartName="/ppt/theme/themeOverride3.xml" ContentType="application/vnd.openxmlformats-officedocument.themeOverride+xml"/>
  <Override PartName="/ppt/theme/themeOverride5.xml" ContentType="application/vnd.openxmlformats-officedocument.themeOverr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60" r:id="rId1"/>
    <p:sldMasterId id="2147483874" r:id="rId2"/>
    <p:sldMasterId id="2147483889" r:id="rId3"/>
    <p:sldMasterId id="2147483904" r:id="rId4"/>
  </p:sldMasterIdLst>
  <p:notesMasterIdLst>
    <p:notesMasterId r:id="rId57"/>
  </p:notesMasterIdLst>
  <p:handoutMasterIdLst>
    <p:handoutMasterId r:id="rId58"/>
  </p:handoutMasterIdLst>
  <p:sldIdLst>
    <p:sldId id="480" r:id="rId5"/>
    <p:sldId id="271" r:id="rId6"/>
    <p:sldId id="313" r:id="rId7"/>
    <p:sldId id="276" r:id="rId8"/>
    <p:sldId id="481" r:id="rId9"/>
    <p:sldId id="482" r:id="rId10"/>
    <p:sldId id="483" r:id="rId11"/>
    <p:sldId id="484" r:id="rId12"/>
    <p:sldId id="485" r:id="rId13"/>
    <p:sldId id="486" r:id="rId14"/>
    <p:sldId id="487" r:id="rId15"/>
    <p:sldId id="488" r:id="rId16"/>
    <p:sldId id="489" r:id="rId17"/>
    <p:sldId id="490" r:id="rId18"/>
    <p:sldId id="491" r:id="rId19"/>
    <p:sldId id="492" r:id="rId20"/>
    <p:sldId id="493" r:id="rId21"/>
    <p:sldId id="494" r:id="rId22"/>
    <p:sldId id="495" r:id="rId23"/>
    <p:sldId id="496" r:id="rId24"/>
    <p:sldId id="516" r:id="rId25"/>
    <p:sldId id="365" r:id="rId26"/>
    <p:sldId id="367" r:id="rId27"/>
    <p:sldId id="368" r:id="rId28"/>
    <p:sldId id="369" r:id="rId29"/>
    <p:sldId id="370" r:id="rId30"/>
    <p:sldId id="371" r:id="rId31"/>
    <p:sldId id="372" r:id="rId32"/>
    <p:sldId id="373" r:id="rId33"/>
    <p:sldId id="374" r:id="rId34"/>
    <p:sldId id="375" r:id="rId35"/>
    <p:sldId id="378" r:id="rId36"/>
    <p:sldId id="497" r:id="rId37"/>
    <p:sldId id="498" r:id="rId38"/>
    <p:sldId id="499" r:id="rId39"/>
    <p:sldId id="500" r:id="rId40"/>
    <p:sldId id="501" r:id="rId41"/>
    <p:sldId id="502" r:id="rId42"/>
    <p:sldId id="503" r:id="rId43"/>
    <p:sldId id="504" r:id="rId44"/>
    <p:sldId id="505" r:id="rId45"/>
    <p:sldId id="506" r:id="rId46"/>
    <p:sldId id="507" r:id="rId47"/>
    <p:sldId id="508" r:id="rId48"/>
    <p:sldId id="509" r:id="rId49"/>
    <p:sldId id="510" r:id="rId50"/>
    <p:sldId id="511" r:id="rId51"/>
    <p:sldId id="512" r:id="rId52"/>
    <p:sldId id="513" r:id="rId53"/>
    <p:sldId id="514" r:id="rId54"/>
    <p:sldId id="515" r:id="rId55"/>
    <p:sldId id="349" r:id="rId56"/>
  </p:sldIdLst>
  <p:sldSz cx="9144000" cy="6858000" type="screen4x3"/>
  <p:notesSz cx="6858000" cy="9296400"/>
  <p:defaultTextStyle>
    <a:defPPr>
      <a:defRPr lang="en-US"/>
    </a:defPPr>
    <a:lvl1pPr algn="l" rtl="0" fontAlgn="base">
      <a:spcBef>
        <a:spcPct val="0"/>
      </a:spcBef>
      <a:spcAft>
        <a:spcPct val="0"/>
      </a:spcAft>
      <a:defRPr b="1" kern="1200">
        <a:solidFill>
          <a:schemeClr val="tx1"/>
        </a:solidFill>
        <a:latin typeface="Garamond" pitchFamily="18" charset="0"/>
        <a:ea typeface="+mn-ea"/>
        <a:cs typeface="+mn-cs"/>
      </a:defRPr>
    </a:lvl1pPr>
    <a:lvl2pPr marL="457200" algn="l" rtl="0" fontAlgn="base">
      <a:spcBef>
        <a:spcPct val="0"/>
      </a:spcBef>
      <a:spcAft>
        <a:spcPct val="0"/>
      </a:spcAft>
      <a:defRPr b="1" kern="1200">
        <a:solidFill>
          <a:schemeClr val="tx1"/>
        </a:solidFill>
        <a:latin typeface="Garamond" pitchFamily="18" charset="0"/>
        <a:ea typeface="+mn-ea"/>
        <a:cs typeface="+mn-cs"/>
      </a:defRPr>
    </a:lvl2pPr>
    <a:lvl3pPr marL="914400" algn="l" rtl="0" fontAlgn="base">
      <a:spcBef>
        <a:spcPct val="0"/>
      </a:spcBef>
      <a:spcAft>
        <a:spcPct val="0"/>
      </a:spcAft>
      <a:defRPr b="1" kern="1200">
        <a:solidFill>
          <a:schemeClr val="tx1"/>
        </a:solidFill>
        <a:latin typeface="Garamond" pitchFamily="18" charset="0"/>
        <a:ea typeface="+mn-ea"/>
        <a:cs typeface="+mn-cs"/>
      </a:defRPr>
    </a:lvl3pPr>
    <a:lvl4pPr marL="1371600" algn="l" rtl="0" fontAlgn="base">
      <a:spcBef>
        <a:spcPct val="0"/>
      </a:spcBef>
      <a:spcAft>
        <a:spcPct val="0"/>
      </a:spcAft>
      <a:defRPr b="1" kern="1200">
        <a:solidFill>
          <a:schemeClr val="tx1"/>
        </a:solidFill>
        <a:latin typeface="Garamond" pitchFamily="18" charset="0"/>
        <a:ea typeface="+mn-ea"/>
        <a:cs typeface="+mn-cs"/>
      </a:defRPr>
    </a:lvl4pPr>
    <a:lvl5pPr marL="1828800" algn="l" rtl="0" fontAlgn="base">
      <a:spcBef>
        <a:spcPct val="0"/>
      </a:spcBef>
      <a:spcAft>
        <a:spcPct val="0"/>
      </a:spcAft>
      <a:defRPr b="1" kern="1200">
        <a:solidFill>
          <a:schemeClr val="tx1"/>
        </a:solidFill>
        <a:latin typeface="Garamond" pitchFamily="18" charset="0"/>
        <a:ea typeface="+mn-ea"/>
        <a:cs typeface="+mn-cs"/>
      </a:defRPr>
    </a:lvl5pPr>
    <a:lvl6pPr marL="2286000" algn="r" defTabSz="914400" rtl="1" eaLnBrk="1" latinLnBrk="0" hangingPunct="1">
      <a:defRPr b="1" kern="1200">
        <a:solidFill>
          <a:schemeClr val="tx1"/>
        </a:solidFill>
        <a:latin typeface="Garamond" pitchFamily="18" charset="0"/>
        <a:ea typeface="+mn-ea"/>
        <a:cs typeface="+mn-cs"/>
      </a:defRPr>
    </a:lvl6pPr>
    <a:lvl7pPr marL="2743200" algn="r" defTabSz="914400" rtl="1" eaLnBrk="1" latinLnBrk="0" hangingPunct="1">
      <a:defRPr b="1" kern="1200">
        <a:solidFill>
          <a:schemeClr val="tx1"/>
        </a:solidFill>
        <a:latin typeface="Garamond" pitchFamily="18" charset="0"/>
        <a:ea typeface="+mn-ea"/>
        <a:cs typeface="+mn-cs"/>
      </a:defRPr>
    </a:lvl7pPr>
    <a:lvl8pPr marL="3200400" algn="r" defTabSz="914400" rtl="1" eaLnBrk="1" latinLnBrk="0" hangingPunct="1">
      <a:defRPr b="1" kern="1200">
        <a:solidFill>
          <a:schemeClr val="tx1"/>
        </a:solidFill>
        <a:latin typeface="Garamond" pitchFamily="18" charset="0"/>
        <a:ea typeface="+mn-ea"/>
        <a:cs typeface="+mn-cs"/>
      </a:defRPr>
    </a:lvl8pPr>
    <a:lvl9pPr marL="3657600" algn="r" defTabSz="914400" rtl="1" eaLnBrk="1" latinLnBrk="0" hangingPunct="1">
      <a:defRPr b="1" kern="1200">
        <a:solidFill>
          <a:schemeClr val="tx1"/>
        </a:solidFill>
        <a:latin typeface="Garamond"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C5CF"/>
    <a:srgbClr val="FDE3BA"/>
    <a:srgbClr val="FCD390"/>
    <a:srgbClr val="FF9933"/>
    <a:srgbClr val="F35B1B"/>
    <a:srgbClr val="790015"/>
    <a:srgbClr val="FDA4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100" d="100"/>
          <a:sy n="100" d="100"/>
        </p:scale>
        <p:origin x="1272" y="43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9451"/>
    </p:cViewPr>
  </p:sorterViewPr>
  <p:notesViewPr>
    <p:cSldViewPr>
      <p:cViewPr varScale="1">
        <p:scale>
          <a:sx n="76" d="100"/>
          <a:sy n="76" d="100"/>
        </p:scale>
        <p:origin x="-2112" y="-9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customXml" Target="../customXml/item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handoutMaster" Target="handoutMasters/handout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customXml" Target="../customXml/item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65" Type="http://schemas.openxmlformats.org/officeDocument/2006/relationships/customXml" Target="../customXml/item3.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9850" y="-12700"/>
            <a:ext cx="6251575" cy="519113"/>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cap="small" dirty="0">
                <a:latin typeface="Times New Roman" pitchFamily="18" charset="0"/>
              </a:rPr>
              <a:t>Essentials of Entrepreneurship and Small Business Management  ●  6e</a:t>
            </a:r>
            <a:br>
              <a:rPr lang="en-US" sz="1400" dirty="0">
                <a:latin typeface="Times New Roman" pitchFamily="18" charset="0"/>
              </a:rPr>
            </a:br>
            <a:r>
              <a:rPr lang="en-US" sz="1400" b="0" dirty="0">
                <a:latin typeface="Times New Roman" pitchFamily="18" charset="0"/>
              </a:rPr>
              <a:t>Chapter 8: Building the Business Plan - Marketing and Financial Considerations</a:t>
            </a:r>
          </a:p>
        </p:txBody>
      </p:sp>
      <p:sp>
        <p:nvSpPr>
          <p:cNvPr id="3075" name="Rectangle 3"/>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D2362083-7F88-4731-915C-B09323B3DE0A}" type="slidenum">
              <a:rPr lang="en-US" sz="1400" b="0">
                <a:latin typeface="Times New Roman" pitchFamily="18" charset="0"/>
              </a:rPr>
              <a:pPr algn="r" eaLnBrk="0" hangingPunct="0">
                <a:defRPr/>
              </a:pPr>
              <a:t>‹#›</a:t>
            </a:fld>
            <a:endParaRPr lang="en-US" sz="1400" b="0" dirty="0">
              <a:latin typeface="Times New Roman"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416425"/>
            <a:ext cx="5029200" cy="4183063"/>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0659" name="Rectangle 3"/>
          <p:cNvSpPr>
            <a:spLocks noGrp="1" noRot="1" noChangeAspect="1" noChangeArrowheads="1" noTextEdit="1"/>
          </p:cNvSpPr>
          <p:nvPr>
            <p:ph type="sldImg" idx="2"/>
          </p:nvPr>
        </p:nvSpPr>
        <p:spPr bwMode="auto">
          <a:xfrm>
            <a:off x="1108075" y="698500"/>
            <a:ext cx="4641850" cy="3482975"/>
          </a:xfrm>
          <a:prstGeom prst="rect">
            <a:avLst/>
          </a:prstGeom>
          <a:noFill/>
          <a:ln w="12700">
            <a:solidFill>
              <a:schemeClr val="tx1"/>
            </a:solidFill>
            <a:miter lim="800000"/>
            <a:headEnd/>
            <a:tailEnd/>
          </a:ln>
        </p:spPr>
      </p:sp>
      <p:sp>
        <p:nvSpPr>
          <p:cNvPr id="2052" name="Rectangle 4"/>
          <p:cNvSpPr>
            <a:spLocks noChangeArrowheads="1"/>
          </p:cNvSpPr>
          <p:nvPr/>
        </p:nvSpPr>
        <p:spPr bwMode="auto">
          <a:xfrm>
            <a:off x="69850" y="93663"/>
            <a:ext cx="2217738" cy="306387"/>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b="0" dirty="0">
                <a:latin typeface="Times New Roman" pitchFamily="18" charset="0"/>
              </a:rPr>
              <a:t>Chapter 1: Entrepreneurship</a:t>
            </a:r>
          </a:p>
        </p:txBody>
      </p:sp>
      <p:sp>
        <p:nvSpPr>
          <p:cNvPr id="2053" name="Rectangle 5"/>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207C356E-A1E4-4F71-B491-0AA84C2B5C02}" type="slidenum">
              <a:rPr lang="en-US" sz="1400" b="0">
                <a:latin typeface="Times New Roman" pitchFamily="18" charset="0"/>
              </a:rPr>
              <a:pPr algn="r" eaLnBrk="0" hangingPunct="0">
                <a:defRPr/>
              </a:pPr>
              <a:t>‹#›</a:t>
            </a:fld>
            <a:endParaRPr lang="en-US" sz="1400" b="0" dirty="0">
              <a:latin typeface="Times New Roman" pitchFamily="18" charset="0"/>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9C9C728E-35BF-E845-02BE-C466226259F2}"/>
              </a:ext>
            </a:extLst>
          </p:cNvPr>
          <p:cNvSpPr>
            <a:spLocks noGrp="1" noRot="1" noChangeAspect="1" noChangeArrowheads="1" noTextEdit="1"/>
          </p:cNvSpPr>
          <p:nvPr>
            <p:ph type="sldImg"/>
          </p:nvPr>
        </p:nvSpPr>
        <p:spPr>
          <a:ln/>
        </p:spPr>
      </p:sp>
      <p:sp>
        <p:nvSpPr>
          <p:cNvPr id="41987" name="Notes Placeholder 2">
            <a:extLst>
              <a:ext uri="{FF2B5EF4-FFF2-40B4-BE49-F238E27FC236}">
                <a16:creationId xmlns:a16="http://schemas.microsoft.com/office/drawing/2014/main" id="{BBEF7A27-854D-0E66-FEE9-86A427E535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98FA89D0-4E12-0E38-D71F-40F19597CE1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D68294-EAFC-483D-8034-869966763C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11/11/2024</a:t>
            </a:fld>
            <a:endParaRPr lang="en-US" dirty="0"/>
          </a:p>
        </p:txBody>
      </p:sp>
      <p:sp>
        <p:nvSpPr>
          <p:cNvPr id="5" name="Footer Placeholder 4"/>
          <p:cNvSpPr>
            <a:spLocks noGrp="1"/>
          </p:cNvSpPr>
          <p:nvPr>
            <p:ph type="ftr" sz="quarter" idx="11"/>
          </p:nvPr>
        </p:nvSpPr>
        <p:spPr>
          <a:xfrm>
            <a:off x="2396319" y="329308"/>
            <a:ext cx="3086292" cy="309201"/>
          </a:xfrm>
        </p:spPr>
        <p:txBody>
          <a:bodyPr/>
          <a:lstStyle/>
          <a:p>
            <a:pPr>
              <a:defRPr/>
            </a:pPr>
            <a:r>
              <a:rPr lang="en-US"/>
              <a:t>Ch. 8: Building a Powerful Marketing Plan</a:t>
            </a:r>
          </a:p>
        </p:txBody>
      </p:sp>
      <p:sp>
        <p:nvSpPr>
          <p:cNvPr id="6" name="Slide Number Placeholder 5"/>
          <p:cNvSpPr>
            <a:spLocks noGrp="1"/>
          </p:cNvSpPr>
          <p:nvPr>
            <p:ph type="sldNum" sz="quarter" idx="12"/>
          </p:nvPr>
        </p:nvSpPr>
        <p:spPr>
          <a:xfrm>
            <a:off x="1434703" y="798973"/>
            <a:ext cx="802005" cy="503578"/>
          </a:xfrm>
        </p:spPr>
        <p:txBody>
          <a:bodyPr/>
          <a:lstStyle/>
          <a:p>
            <a:pPr>
              <a:defRPr/>
            </a:pPr>
            <a:r>
              <a:rPr lang="en-US"/>
              <a:t>8 - </a:t>
            </a:r>
            <a:fld id="{073810C6-22EF-4613-AA28-CEFF37F28BCD}" type="slidenum">
              <a:rPr lang="en-US" smtClean="0"/>
              <a:pPr>
                <a:defRPr/>
              </a:pPr>
              <a:t>‹#›</a:t>
            </a:fld>
            <a:endParaRPr lang="en-US"/>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97217397"/>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11/11/2024</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E5864051-CE71-4307-AF72-A8504A513796}"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8979733"/>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11/11/2024</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03714A28-085F-441F-BA93-055EA56EEA08}" type="slidenum">
              <a:rPr lang="en-US" smtClean="0"/>
              <a:pPr>
                <a:defRPr/>
              </a:pPr>
              <a:t>‹#›</a:t>
            </a:fld>
            <a:endParaRPr 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87356849"/>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11/11/2024</a:t>
            </a:fld>
            <a:endParaRPr lang="en-US" dirty="0"/>
          </a:p>
        </p:txBody>
      </p:sp>
      <p:sp>
        <p:nvSpPr>
          <p:cNvPr id="6" name="Footer Placeholder 5"/>
          <p:cNvSpPr>
            <a:spLocks noGrp="1"/>
          </p:cNvSpPr>
          <p:nvPr>
            <p:ph type="ftr" sz="quarter" idx="11"/>
          </p:nvPr>
        </p:nvSpPr>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BF64F9D9-E322-48FE-A761-93B477F03D82}"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10943720"/>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11/11/2024</a:t>
            </a:fld>
            <a:endParaRPr lang="en-US" dirty="0"/>
          </a:p>
        </p:txBody>
      </p:sp>
      <p:sp>
        <p:nvSpPr>
          <p:cNvPr id="8" name="Footer Placeholder 7"/>
          <p:cNvSpPr>
            <a:spLocks noGrp="1"/>
          </p:cNvSpPr>
          <p:nvPr>
            <p:ph type="ftr" sz="quarter" idx="11"/>
          </p:nvPr>
        </p:nvSpPr>
        <p:spPr/>
        <p:txBody>
          <a:bodyPr/>
          <a:lstStyle/>
          <a:p>
            <a:pPr>
              <a:defRPr/>
            </a:pPr>
            <a:r>
              <a:rPr lang="en-US"/>
              <a:t>Ch. 8: Building a Powerful Marketing Plan</a:t>
            </a:r>
          </a:p>
        </p:txBody>
      </p:sp>
      <p:sp>
        <p:nvSpPr>
          <p:cNvPr id="9" name="Slide Number Placeholder 8"/>
          <p:cNvSpPr>
            <a:spLocks noGrp="1"/>
          </p:cNvSpPr>
          <p:nvPr>
            <p:ph type="sldNum" sz="quarter" idx="12"/>
          </p:nvPr>
        </p:nvSpPr>
        <p:spPr/>
        <p:txBody>
          <a:bodyPr/>
          <a:lstStyle/>
          <a:p>
            <a:pPr>
              <a:defRPr/>
            </a:pPr>
            <a:r>
              <a:rPr lang="en-US"/>
              <a:t>8 - </a:t>
            </a:r>
            <a:fld id="{B9E5EF17-DE05-4C1F-BC71-8062E677E012}" type="slidenum">
              <a:rPr lang="en-US" smtClean="0"/>
              <a:pPr>
                <a:defRPr/>
              </a:pPr>
              <a:t>‹#›</a:t>
            </a:fld>
            <a:endParaRPr lang="en-US"/>
          </a:p>
        </p:txBody>
      </p:sp>
    </p:spTree>
    <p:extLst>
      <p:ext uri="{BB962C8B-B14F-4D97-AF65-F5344CB8AC3E}">
        <p14:creationId xmlns:p14="http://schemas.microsoft.com/office/powerpoint/2010/main" val="2997838033"/>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11/11/2024</a:t>
            </a:fld>
            <a:endParaRPr lang="en-US" dirty="0"/>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0109A1E3-394D-4AF7-810A-F208C4065E61}" type="slidenum">
              <a:rPr lang="en-US" smtClean="0"/>
              <a:pPr>
                <a:defRPr/>
              </a:pPr>
              <a:t>‹#›</a:t>
            </a:fld>
            <a:endParaRPr lang="en-US"/>
          </a:p>
        </p:txBody>
      </p:sp>
    </p:spTree>
    <p:extLst>
      <p:ext uri="{BB962C8B-B14F-4D97-AF65-F5344CB8AC3E}">
        <p14:creationId xmlns:p14="http://schemas.microsoft.com/office/powerpoint/2010/main" val="3364846053"/>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11/11/2024</a:t>
            </a:fld>
            <a:endParaRPr lang="en-US" dirty="0"/>
          </a:p>
        </p:txBody>
      </p:sp>
      <p:sp>
        <p:nvSpPr>
          <p:cNvPr id="3" name="Footer Placeholder 2"/>
          <p:cNvSpPr>
            <a:spLocks noGrp="1"/>
          </p:cNvSpPr>
          <p:nvPr>
            <p:ph type="ftr" sz="quarter" idx="11"/>
          </p:nvPr>
        </p:nvSpPr>
        <p:spPr/>
        <p:txBody>
          <a:bodyPr/>
          <a:lstStyle/>
          <a:p>
            <a:pPr>
              <a:defRPr/>
            </a:pPr>
            <a:r>
              <a:rPr lang="en-US"/>
              <a:t>Ch. 8: Building a Powerful Marketing Plan</a:t>
            </a:r>
          </a:p>
        </p:txBody>
      </p:sp>
      <p:sp>
        <p:nvSpPr>
          <p:cNvPr id="4" name="Slide Number Placeholder 3"/>
          <p:cNvSpPr>
            <a:spLocks noGrp="1"/>
          </p:cNvSpPr>
          <p:nvPr>
            <p:ph type="sldNum" sz="quarter" idx="12"/>
          </p:nvPr>
        </p:nvSpPr>
        <p:spPr/>
        <p:txBody>
          <a:bodyPr/>
          <a:lstStyle/>
          <a:p>
            <a:pPr>
              <a:defRPr/>
            </a:pPr>
            <a:r>
              <a:rPr lang="en-US"/>
              <a:t>8 - </a:t>
            </a:r>
            <a:fld id="{D435E20D-4788-42C8-AAA0-77508D7BE5B7}" type="slidenum">
              <a:rPr lang="en-US" smtClean="0"/>
              <a:pPr>
                <a:defRPr/>
              </a:pPr>
              <a:t>‹#›</a:t>
            </a:fld>
            <a:endParaRPr lang="en-US"/>
          </a:p>
        </p:txBody>
      </p:sp>
    </p:spTree>
    <p:extLst>
      <p:ext uri="{BB962C8B-B14F-4D97-AF65-F5344CB8AC3E}">
        <p14:creationId xmlns:p14="http://schemas.microsoft.com/office/powerpoint/2010/main" val="640181668"/>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11/11/2024</a:t>
            </a:fld>
            <a:endParaRPr lang="en-US" dirty="0"/>
          </a:p>
        </p:txBody>
      </p:sp>
      <p:sp>
        <p:nvSpPr>
          <p:cNvPr id="6" name="Footer Placeholder 5"/>
          <p:cNvSpPr>
            <a:spLocks noGrp="1"/>
          </p:cNvSpPr>
          <p:nvPr>
            <p:ph type="ftr" sz="quarter" idx="11"/>
          </p:nvPr>
        </p:nvSpPr>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320A82B2-90B9-4833-B86B-9DFB14D0A9F6}" type="slidenum">
              <a:rPr lang="en-US" smtClean="0"/>
              <a:pPr>
                <a:defRPr/>
              </a:pPr>
              <a:t>‹#›</a:t>
            </a:fld>
            <a:endParaRPr 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57991475"/>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48A87A34-81AB-432B-8DAE-1953F412C126}" type="datetimeFigureOut">
              <a:rPr lang="en-US" dirty="0"/>
              <a:pPr/>
              <a:t>11/11/2024</a:t>
            </a:fld>
            <a:endParaRPr lang="en-US" dirty="0"/>
          </a:p>
        </p:txBody>
      </p:sp>
      <p:sp>
        <p:nvSpPr>
          <p:cNvPr id="6" name="Footer Placeholder 5"/>
          <p:cNvSpPr>
            <a:spLocks noGrp="1"/>
          </p:cNvSpPr>
          <p:nvPr>
            <p:ph type="ftr" sz="quarter" idx="11"/>
          </p:nvPr>
        </p:nvSpPr>
        <p:spPr>
          <a:xfrm>
            <a:off x="1437530" y="318641"/>
            <a:ext cx="3251553" cy="320931"/>
          </a:xfrm>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F634E733-44E3-4E88-B830-CCE63D84DE1D}" type="slidenum">
              <a:rPr lang="en-US" smtClean="0"/>
              <a:pPr>
                <a:defRPr/>
              </a:pPr>
              <a:t>‹#›</a:t>
            </a:fld>
            <a:endParaRPr 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5515785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11/11/2024</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C9F45DF8-E6FD-4E52-AD9F-D0CA2636957E}" type="slidenum">
              <a:rPr lang="en-US" smtClean="0"/>
              <a:pPr>
                <a:defRPr/>
              </a:pPr>
              <a:t>‹#›</a:t>
            </a:fld>
            <a:endParaRPr lang="en-US"/>
          </a:p>
        </p:txBody>
      </p:sp>
    </p:spTree>
    <p:extLst>
      <p:ext uri="{BB962C8B-B14F-4D97-AF65-F5344CB8AC3E}">
        <p14:creationId xmlns:p14="http://schemas.microsoft.com/office/powerpoint/2010/main" val="410589216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11/11/2024</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2A5252FF-BF22-448E-A9DC-F40941F18845}" type="slidenum">
              <a:rPr lang="en-US" smtClean="0"/>
              <a:pPr>
                <a:defRPr/>
              </a:pPr>
              <a:t>‹#›</a:t>
            </a:fld>
            <a:endParaRPr 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27578314"/>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798A0D02-5FFD-279E-7185-4D4DEE390095}"/>
              </a:ext>
            </a:extLst>
          </p:cNvPr>
          <p:cNvSpPr>
            <a:spLocks noGrp="1" noChangeArrowheads="1"/>
          </p:cNvSpPr>
          <p:nvPr>
            <p:ph type="dt" sz="half" idx="10"/>
          </p:nvPr>
        </p:nvSpPr>
        <p:spPr>
          <a:ln/>
        </p:spPr>
        <p:txBody>
          <a:bodyPr/>
          <a:lstStyle>
            <a:lvl1pPr>
              <a:defRPr/>
            </a:lvl1pPr>
          </a:lstStyle>
          <a:p>
            <a:pPr>
              <a:defRPr/>
            </a:pPr>
            <a:fld id="{F8C1CF52-224F-4849-82BC-A0EF980E4BF9}" type="datetimeFigureOut">
              <a:rPr lang="en-US"/>
              <a:pPr>
                <a:defRPr/>
              </a:pPr>
              <a:t>11/11/2024</a:t>
            </a:fld>
            <a:endParaRPr lang="en-US"/>
          </a:p>
        </p:txBody>
      </p:sp>
      <p:sp>
        <p:nvSpPr>
          <p:cNvPr id="5" name="Rectangle 5">
            <a:extLst>
              <a:ext uri="{FF2B5EF4-FFF2-40B4-BE49-F238E27FC236}">
                <a16:creationId xmlns:a16="http://schemas.microsoft.com/office/drawing/2014/main" id="{49EDA08E-FE7B-2F39-63AA-E7966FC11C2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607255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B8F3D8D-0DE4-0997-9697-2705ECBF9370}"/>
              </a:ext>
            </a:extLst>
          </p:cNvPr>
          <p:cNvSpPr>
            <a:spLocks noGrp="1" noChangeArrowheads="1"/>
          </p:cNvSpPr>
          <p:nvPr>
            <p:ph type="dt" sz="half" idx="10"/>
          </p:nvPr>
        </p:nvSpPr>
        <p:spPr>
          <a:ln/>
        </p:spPr>
        <p:txBody>
          <a:bodyPr/>
          <a:lstStyle>
            <a:lvl1pPr>
              <a:defRPr/>
            </a:lvl1pPr>
          </a:lstStyle>
          <a:p>
            <a:pPr>
              <a:defRPr/>
            </a:pPr>
            <a:fld id="{D9966B85-F999-42F0-B8FB-FC68428BFE67}" type="datetimeFigureOut">
              <a:rPr lang="en-US"/>
              <a:pPr>
                <a:defRPr/>
              </a:pPr>
              <a:t>11/11/2024</a:t>
            </a:fld>
            <a:endParaRPr lang="en-US"/>
          </a:p>
        </p:txBody>
      </p:sp>
      <p:sp>
        <p:nvSpPr>
          <p:cNvPr id="5" name="Rectangle 5">
            <a:extLst>
              <a:ext uri="{FF2B5EF4-FFF2-40B4-BE49-F238E27FC236}">
                <a16:creationId xmlns:a16="http://schemas.microsoft.com/office/drawing/2014/main" id="{E42B790B-ACE5-1108-BEBD-3A4A152CAC9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648389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E8E27CE3-ACC6-4AFD-57BD-2AF6A3D4F943}"/>
              </a:ext>
            </a:extLst>
          </p:cNvPr>
          <p:cNvSpPr>
            <a:spLocks noGrp="1" noChangeArrowheads="1"/>
          </p:cNvSpPr>
          <p:nvPr>
            <p:ph type="dt" sz="half" idx="10"/>
          </p:nvPr>
        </p:nvSpPr>
        <p:spPr>
          <a:ln/>
        </p:spPr>
        <p:txBody>
          <a:bodyPr/>
          <a:lstStyle>
            <a:lvl1pPr>
              <a:defRPr/>
            </a:lvl1pPr>
          </a:lstStyle>
          <a:p>
            <a:pPr>
              <a:defRPr/>
            </a:pPr>
            <a:fld id="{F428C741-6BD3-4813-A79B-102B9E3FF24D}" type="datetimeFigureOut">
              <a:rPr lang="en-US"/>
              <a:pPr>
                <a:defRPr/>
              </a:pPr>
              <a:t>11/11/2024</a:t>
            </a:fld>
            <a:endParaRPr lang="en-US"/>
          </a:p>
        </p:txBody>
      </p:sp>
      <p:sp>
        <p:nvSpPr>
          <p:cNvPr id="5" name="Rectangle 5">
            <a:extLst>
              <a:ext uri="{FF2B5EF4-FFF2-40B4-BE49-F238E27FC236}">
                <a16:creationId xmlns:a16="http://schemas.microsoft.com/office/drawing/2014/main" id="{2F241265-BF09-3FDA-A9A1-3ED2E16CD0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00443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968C177E-64C2-047E-0FA4-D76A4B2C89F3}"/>
              </a:ext>
            </a:extLst>
          </p:cNvPr>
          <p:cNvSpPr>
            <a:spLocks noGrp="1" noChangeArrowheads="1"/>
          </p:cNvSpPr>
          <p:nvPr>
            <p:ph type="dt" sz="half" idx="10"/>
          </p:nvPr>
        </p:nvSpPr>
        <p:spPr>
          <a:ln/>
        </p:spPr>
        <p:txBody>
          <a:bodyPr/>
          <a:lstStyle>
            <a:lvl1pPr>
              <a:defRPr/>
            </a:lvl1pPr>
          </a:lstStyle>
          <a:p>
            <a:pPr>
              <a:defRPr/>
            </a:pPr>
            <a:fld id="{1062EAF2-526A-4B7E-AED8-314E631E7892}" type="datetimeFigureOut">
              <a:rPr lang="en-US"/>
              <a:pPr>
                <a:defRPr/>
              </a:pPr>
              <a:t>11/11/2024</a:t>
            </a:fld>
            <a:endParaRPr lang="en-US"/>
          </a:p>
        </p:txBody>
      </p:sp>
      <p:sp>
        <p:nvSpPr>
          <p:cNvPr id="6" name="Rectangle 5">
            <a:extLst>
              <a:ext uri="{FF2B5EF4-FFF2-40B4-BE49-F238E27FC236}">
                <a16:creationId xmlns:a16="http://schemas.microsoft.com/office/drawing/2014/main" id="{1956C3C0-4FBB-D8E4-5CD5-E92AA56359F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323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C02FA17F-4FB0-8C7A-6F23-4BCDD675F577}"/>
              </a:ext>
            </a:extLst>
          </p:cNvPr>
          <p:cNvSpPr>
            <a:spLocks noGrp="1" noChangeArrowheads="1"/>
          </p:cNvSpPr>
          <p:nvPr>
            <p:ph type="dt" sz="half" idx="10"/>
          </p:nvPr>
        </p:nvSpPr>
        <p:spPr>
          <a:ln/>
        </p:spPr>
        <p:txBody>
          <a:bodyPr/>
          <a:lstStyle>
            <a:lvl1pPr>
              <a:defRPr/>
            </a:lvl1pPr>
          </a:lstStyle>
          <a:p>
            <a:pPr>
              <a:defRPr/>
            </a:pPr>
            <a:fld id="{E0DAEBD0-587A-4AA0-BB37-54CC63A64ADE}" type="datetimeFigureOut">
              <a:rPr lang="en-US"/>
              <a:pPr>
                <a:defRPr/>
              </a:pPr>
              <a:t>11/11/2024</a:t>
            </a:fld>
            <a:endParaRPr lang="en-US"/>
          </a:p>
        </p:txBody>
      </p:sp>
      <p:sp>
        <p:nvSpPr>
          <p:cNvPr id="8" name="Rectangle 5">
            <a:extLst>
              <a:ext uri="{FF2B5EF4-FFF2-40B4-BE49-F238E27FC236}">
                <a16:creationId xmlns:a16="http://schemas.microsoft.com/office/drawing/2014/main" id="{31D7F958-9A45-0F19-876A-F2F21155D5D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190172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28054501-DCFF-A442-A15B-C2D5F3A8F8E4}"/>
              </a:ext>
            </a:extLst>
          </p:cNvPr>
          <p:cNvSpPr>
            <a:spLocks noGrp="1" noChangeArrowheads="1"/>
          </p:cNvSpPr>
          <p:nvPr>
            <p:ph type="dt" sz="half" idx="10"/>
          </p:nvPr>
        </p:nvSpPr>
        <p:spPr>
          <a:ln/>
        </p:spPr>
        <p:txBody>
          <a:bodyPr/>
          <a:lstStyle>
            <a:lvl1pPr>
              <a:defRPr/>
            </a:lvl1pPr>
          </a:lstStyle>
          <a:p>
            <a:pPr>
              <a:defRPr/>
            </a:pPr>
            <a:fld id="{6A4FAF08-4D87-41E1-B669-E6F193E25383}" type="datetimeFigureOut">
              <a:rPr lang="en-US"/>
              <a:pPr>
                <a:defRPr/>
              </a:pPr>
              <a:t>11/11/2024</a:t>
            </a:fld>
            <a:endParaRPr lang="en-US"/>
          </a:p>
        </p:txBody>
      </p:sp>
      <p:sp>
        <p:nvSpPr>
          <p:cNvPr id="4" name="Rectangle 5">
            <a:extLst>
              <a:ext uri="{FF2B5EF4-FFF2-40B4-BE49-F238E27FC236}">
                <a16:creationId xmlns:a16="http://schemas.microsoft.com/office/drawing/2014/main" id="{0E95E920-4AB9-8BAF-BB1E-AE99E42806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417688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A6EF245-8F10-70CC-10D6-408BEBDF4703}"/>
              </a:ext>
            </a:extLst>
          </p:cNvPr>
          <p:cNvSpPr>
            <a:spLocks noGrp="1" noChangeArrowheads="1"/>
          </p:cNvSpPr>
          <p:nvPr>
            <p:ph type="dt" sz="half" idx="10"/>
          </p:nvPr>
        </p:nvSpPr>
        <p:spPr>
          <a:ln/>
        </p:spPr>
        <p:txBody>
          <a:bodyPr/>
          <a:lstStyle>
            <a:lvl1pPr>
              <a:defRPr/>
            </a:lvl1pPr>
          </a:lstStyle>
          <a:p>
            <a:pPr>
              <a:defRPr/>
            </a:pPr>
            <a:fld id="{64577047-9FB5-44E7-8E6B-6E2DE14AC945}" type="datetimeFigureOut">
              <a:rPr lang="en-US"/>
              <a:pPr>
                <a:defRPr/>
              </a:pPr>
              <a:t>11/11/2024</a:t>
            </a:fld>
            <a:endParaRPr lang="en-US"/>
          </a:p>
        </p:txBody>
      </p:sp>
      <p:sp>
        <p:nvSpPr>
          <p:cNvPr id="3" name="Rectangle 5">
            <a:extLst>
              <a:ext uri="{FF2B5EF4-FFF2-40B4-BE49-F238E27FC236}">
                <a16:creationId xmlns:a16="http://schemas.microsoft.com/office/drawing/2014/main" id="{60702048-80D0-B3BE-8E60-44B61DCCB9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39219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EF75F8EC-77AE-7038-B104-B040BF435474}"/>
              </a:ext>
            </a:extLst>
          </p:cNvPr>
          <p:cNvSpPr>
            <a:spLocks noGrp="1" noChangeArrowheads="1"/>
          </p:cNvSpPr>
          <p:nvPr>
            <p:ph type="dt" sz="half" idx="10"/>
          </p:nvPr>
        </p:nvSpPr>
        <p:spPr>
          <a:ln/>
        </p:spPr>
        <p:txBody>
          <a:bodyPr/>
          <a:lstStyle>
            <a:lvl1pPr>
              <a:defRPr/>
            </a:lvl1pPr>
          </a:lstStyle>
          <a:p>
            <a:pPr>
              <a:defRPr/>
            </a:pPr>
            <a:fld id="{66F9BA09-F06B-491D-8CE3-889D87A44CFA}" type="datetimeFigureOut">
              <a:rPr lang="en-US"/>
              <a:pPr>
                <a:defRPr/>
              </a:pPr>
              <a:t>11/11/2024</a:t>
            </a:fld>
            <a:endParaRPr lang="en-US"/>
          </a:p>
        </p:txBody>
      </p:sp>
      <p:sp>
        <p:nvSpPr>
          <p:cNvPr id="6" name="Rectangle 5">
            <a:extLst>
              <a:ext uri="{FF2B5EF4-FFF2-40B4-BE49-F238E27FC236}">
                <a16:creationId xmlns:a16="http://schemas.microsoft.com/office/drawing/2014/main" id="{94DEB462-E6D1-CAF4-42D8-BBAE702234A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009287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D3750A08-A0AC-E35F-F4C4-A5F7E71E2676}"/>
              </a:ext>
            </a:extLst>
          </p:cNvPr>
          <p:cNvSpPr>
            <a:spLocks noGrp="1" noChangeArrowheads="1"/>
          </p:cNvSpPr>
          <p:nvPr>
            <p:ph type="dt" sz="half" idx="10"/>
          </p:nvPr>
        </p:nvSpPr>
        <p:spPr>
          <a:ln/>
        </p:spPr>
        <p:txBody>
          <a:bodyPr/>
          <a:lstStyle>
            <a:lvl1pPr>
              <a:defRPr/>
            </a:lvl1pPr>
          </a:lstStyle>
          <a:p>
            <a:pPr>
              <a:defRPr/>
            </a:pPr>
            <a:fld id="{B15DC099-3E23-4D93-9E77-70B44CD7DDA6}" type="datetimeFigureOut">
              <a:rPr lang="en-US"/>
              <a:pPr>
                <a:defRPr/>
              </a:pPr>
              <a:t>11/11/2024</a:t>
            </a:fld>
            <a:endParaRPr lang="en-US"/>
          </a:p>
        </p:txBody>
      </p:sp>
      <p:sp>
        <p:nvSpPr>
          <p:cNvPr id="6" name="Rectangle 5">
            <a:extLst>
              <a:ext uri="{FF2B5EF4-FFF2-40B4-BE49-F238E27FC236}">
                <a16:creationId xmlns:a16="http://schemas.microsoft.com/office/drawing/2014/main" id="{9B4E8FE2-2EF9-10B9-2E41-37C65165039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545360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E204578-7D58-2E2C-27B8-C29CF6FA0485}"/>
              </a:ext>
            </a:extLst>
          </p:cNvPr>
          <p:cNvSpPr>
            <a:spLocks noGrp="1" noChangeArrowheads="1"/>
          </p:cNvSpPr>
          <p:nvPr>
            <p:ph type="dt" sz="half" idx="10"/>
          </p:nvPr>
        </p:nvSpPr>
        <p:spPr>
          <a:ln/>
        </p:spPr>
        <p:txBody>
          <a:bodyPr/>
          <a:lstStyle>
            <a:lvl1pPr>
              <a:defRPr/>
            </a:lvl1pPr>
          </a:lstStyle>
          <a:p>
            <a:pPr>
              <a:defRPr/>
            </a:pPr>
            <a:fld id="{511FCEAF-072E-4C8D-839C-8335B8E55073}" type="datetimeFigureOut">
              <a:rPr lang="en-US"/>
              <a:pPr>
                <a:defRPr/>
              </a:pPr>
              <a:t>11/11/2024</a:t>
            </a:fld>
            <a:endParaRPr lang="en-US"/>
          </a:p>
        </p:txBody>
      </p:sp>
      <p:sp>
        <p:nvSpPr>
          <p:cNvPr id="5" name="Rectangle 5">
            <a:extLst>
              <a:ext uri="{FF2B5EF4-FFF2-40B4-BE49-F238E27FC236}">
                <a16:creationId xmlns:a16="http://schemas.microsoft.com/office/drawing/2014/main" id="{601FB1E0-DBD5-2595-CBF0-6A1B542B79A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139973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9D4C5B5-D202-0882-5B3A-B60678D0E9CE}"/>
              </a:ext>
            </a:extLst>
          </p:cNvPr>
          <p:cNvSpPr>
            <a:spLocks noGrp="1" noChangeArrowheads="1"/>
          </p:cNvSpPr>
          <p:nvPr>
            <p:ph type="dt" sz="half" idx="10"/>
          </p:nvPr>
        </p:nvSpPr>
        <p:spPr>
          <a:ln/>
        </p:spPr>
        <p:txBody>
          <a:bodyPr/>
          <a:lstStyle>
            <a:lvl1pPr>
              <a:defRPr/>
            </a:lvl1pPr>
          </a:lstStyle>
          <a:p>
            <a:pPr>
              <a:defRPr/>
            </a:pPr>
            <a:fld id="{3610BB75-465F-4F4A-9A68-AF026740EC6E}" type="datetimeFigureOut">
              <a:rPr lang="en-US"/>
              <a:pPr>
                <a:defRPr/>
              </a:pPr>
              <a:t>11/11/2024</a:t>
            </a:fld>
            <a:endParaRPr lang="en-US"/>
          </a:p>
        </p:txBody>
      </p:sp>
      <p:sp>
        <p:nvSpPr>
          <p:cNvPr id="5" name="Rectangle 5">
            <a:extLst>
              <a:ext uri="{FF2B5EF4-FFF2-40B4-BE49-F238E27FC236}">
                <a16:creationId xmlns:a16="http://schemas.microsoft.com/office/drawing/2014/main" id="{7D6C9D23-4CD6-CEDE-7F29-098C77BFFAF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965973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a:noAutofit/>
          </a:bodyPr>
          <a:lstStyle/>
          <a:p>
            <a:pPr lvl="0"/>
            <a:endParaRPr lang="en-US" noProof="0"/>
          </a:p>
        </p:txBody>
      </p:sp>
    </p:spTree>
    <p:extLst>
      <p:ext uri="{BB962C8B-B14F-4D97-AF65-F5344CB8AC3E}">
        <p14:creationId xmlns:p14="http://schemas.microsoft.com/office/powerpoint/2010/main" val="34655363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030A8FDF-1482-4DF2-DD7B-89C8843EDDC6}"/>
              </a:ext>
            </a:extLst>
          </p:cNvPr>
          <p:cNvSpPr>
            <a:spLocks noGrp="1"/>
          </p:cNvSpPr>
          <p:nvPr>
            <p:ph type="sldNum" sz="quarter" idx="10"/>
          </p:nvPr>
        </p:nvSpPr>
        <p:spPr>
          <a:xfrm>
            <a:off x="0" y="0"/>
            <a:ext cx="0" cy="0"/>
          </a:xfrm>
        </p:spPr>
        <p:txBody>
          <a:bodyPr/>
          <a:lstStyle>
            <a:lvl1pPr>
              <a:defRPr/>
            </a:lvl1pPr>
          </a:lstStyle>
          <a:p>
            <a:pPr>
              <a:defRPr/>
            </a:pPr>
            <a:fld id="{91D3C44D-0664-4391-8550-B7CF8B93F6A0}" type="slidenum">
              <a:rPr/>
              <a:pPr>
                <a:defRPr/>
              </a:pPr>
              <a:t>‹#›</a:t>
            </a:fld>
            <a:endParaRPr/>
          </a:p>
        </p:txBody>
      </p:sp>
    </p:spTree>
    <p:extLst>
      <p:ext uri="{BB962C8B-B14F-4D97-AF65-F5344CB8AC3E}">
        <p14:creationId xmlns:p14="http://schemas.microsoft.com/office/powerpoint/2010/main" val="2840640888"/>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24792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11/11/2024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374049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11/11/2024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913886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11/11/2024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477402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11/11/2024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892028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11/11/2024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828734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11/11/2024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247510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11/11/2024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8243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11/11/2024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802656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11/11/2024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89409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11/11/2024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5907235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11/11/2024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132159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2667522488"/>
      </p:ext>
    </p:extLst>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64051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815734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532469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0458379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74468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61582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751293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627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21313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683623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849979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843308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516286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804220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235987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626658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7665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355664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5361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slideLayout" Target="../slideLayouts/slideLayout5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image" Target="../media/image2.png"/><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theme" Target="../theme/theme4.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11/11/2024</a:t>
            </a:fld>
            <a:endParaRPr lang="en-US" dirty="0"/>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r>
              <a:rPr lang="en-US"/>
              <a:t>Ch. 8: Building a Powerful Marketing Plan</a:t>
            </a:r>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pPr>
              <a:defRPr/>
            </a:pPr>
            <a:r>
              <a:rPr lang="en-US"/>
              <a:t>8 - </a:t>
            </a:r>
            <a:fld id="{073810C6-22EF-4613-AA28-CEFF37F28BCD}" type="slidenum">
              <a:rPr lang="en-US" smtClean="0"/>
              <a:pPr>
                <a:defRPr/>
              </a:pPr>
              <a:t>‹#›</a:t>
            </a:fld>
            <a:endParaRPr lang="en-US"/>
          </a:p>
        </p:txBody>
      </p:sp>
    </p:spTree>
    <p:extLst>
      <p:ext uri="{BB962C8B-B14F-4D97-AF65-F5344CB8AC3E}">
        <p14:creationId xmlns:p14="http://schemas.microsoft.com/office/powerpoint/2010/main" val="4234906152"/>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Lst>
  <p:transition spd="med">
    <p:fade/>
  </p:transition>
  <p:hf hdr="0" dt="0"/>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C28A214-B588-9FA2-8B69-58A4E3492470}"/>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16A8BBCC-DDF1-C335-A7E1-AFAFF18007A9}"/>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B008DDF0-AC56-E1BC-D124-FE68694A051E}"/>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1C80390-F42C-4519-82B9-73DCB47DFE60}" type="datetimeFigureOut">
              <a:rPr lang="en-US"/>
              <a:pPr>
                <a:defRPr/>
              </a:pPr>
              <a:t>11/11/2024</a:t>
            </a:fld>
            <a:endParaRPr lang="en-US"/>
          </a:p>
        </p:txBody>
      </p:sp>
      <p:sp>
        <p:nvSpPr>
          <p:cNvPr id="76805" name="Rectangle 5">
            <a:extLst>
              <a:ext uri="{FF2B5EF4-FFF2-40B4-BE49-F238E27FC236}">
                <a16:creationId xmlns:a16="http://schemas.microsoft.com/office/drawing/2014/main" id="{90A7D972-EE71-0A2C-D6EC-6D37CFDF0FA7}"/>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1317411262"/>
      </p:ext>
    </p:extLst>
  </p:cSld>
  <p:clrMap bg1="lt1" tx1="dk1" bg2="lt2" tx2="dk2" accent1="accent1" accent2="accent2" accent3="accent3" accent4="accent4" accent5="accent5" accent6="accent6" hlink="hlink" folHlink="folHlink"/>
  <p:sldLayoutIdLst>
    <p:sldLayoutId id="2147483875"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 id="2147483886" r:id="rId12"/>
    <p:sldLayoutId id="2147483887" r:id="rId13"/>
    <p:sldLayoutId id="2147483888"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457200" y="1600202"/>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050">
                <a:latin typeface="Arial" charset="0"/>
                <a:cs typeface="Arial" charset="0"/>
              </a:defRPr>
            </a:lvl1pPr>
          </a:lstStyle>
          <a:p>
            <a:pPr>
              <a:defRPr/>
            </a:pPr>
            <a:fld id="{72547372-AC09-47B6-BD01-AB0CE1E4A426}" type="datetimeFigureOut">
              <a:rPr lang="en-US"/>
              <a:pPr>
                <a:defRPr/>
              </a:pPr>
              <a:t>11/11/2024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050">
                <a:latin typeface="Arial" charset="0"/>
                <a:cs typeface="Arial" charset="0"/>
              </a:defRPr>
            </a:lvl1pPr>
          </a:lstStyle>
          <a:p>
            <a:pPr>
              <a:defRPr/>
            </a:pPr>
            <a:endParaRPr lang="en-US"/>
          </a:p>
        </p:txBody>
      </p:sp>
    </p:spTree>
    <p:extLst>
      <p:ext uri="{BB962C8B-B14F-4D97-AF65-F5344CB8AC3E}">
        <p14:creationId xmlns:p14="http://schemas.microsoft.com/office/powerpoint/2010/main" val="706074647"/>
      </p:ext>
    </p:extLst>
  </p:cSld>
  <p:clrMap bg1="lt1" tx1="dk1" bg2="lt2" tx2="dk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 id="2147483902" r:id="rId12"/>
    <p:sldLayoutId id="2147483903" r:id="rId13"/>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defRPr>
      </a:lvl2pPr>
      <a:lvl3pPr algn="ctr" rtl="0" eaLnBrk="0" fontAlgn="base" hangingPunct="0">
        <a:spcBef>
          <a:spcPct val="0"/>
        </a:spcBef>
        <a:spcAft>
          <a:spcPct val="0"/>
        </a:spcAft>
        <a:defRPr sz="3300">
          <a:solidFill>
            <a:schemeClr val="tx2"/>
          </a:solidFill>
          <a:latin typeface="Arial" charset="0"/>
        </a:defRPr>
      </a:lvl3pPr>
      <a:lvl4pPr algn="ctr" rtl="0" eaLnBrk="0" fontAlgn="base" hangingPunct="0">
        <a:spcBef>
          <a:spcPct val="0"/>
        </a:spcBef>
        <a:spcAft>
          <a:spcPct val="0"/>
        </a:spcAft>
        <a:defRPr sz="3300">
          <a:solidFill>
            <a:schemeClr val="tx2"/>
          </a:solidFill>
          <a:latin typeface="Arial" charset="0"/>
        </a:defRPr>
      </a:lvl4pPr>
      <a:lvl5pPr algn="ctr" rtl="0" eaLnBrk="0" fontAlgn="base" hangingPunct="0">
        <a:spcBef>
          <a:spcPct val="0"/>
        </a:spcBef>
        <a:spcAft>
          <a:spcPct val="0"/>
        </a:spcAft>
        <a:defRPr sz="3300">
          <a:solidFill>
            <a:schemeClr val="tx2"/>
          </a:solidFill>
          <a:latin typeface="Arial" charset="0"/>
        </a:defRPr>
      </a:lvl5pPr>
      <a:lvl6pPr marL="342900" algn="ctr" rtl="0" fontAlgn="base">
        <a:spcBef>
          <a:spcPct val="0"/>
        </a:spcBef>
        <a:spcAft>
          <a:spcPct val="0"/>
        </a:spcAft>
        <a:defRPr sz="3300">
          <a:solidFill>
            <a:schemeClr val="tx2"/>
          </a:solidFill>
          <a:latin typeface="Arial" charset="0"/>
        </a:defRPr>
      </a:lvl6pPr>
      <a:lvl7pPr marL="685800" algn="ctr" rtl="0" fontAlgn="base">
        <a:spcBef>
          <a:spcPct val="0"/>
        </a:spcBef>
        <a:spcAft>
          <a:spcPct val="0"/>
        </a:spcAft>
        <a:defRPr sz="3300">
          <a:solidFill>
            <a:schemeClr val="tx2"/>
          </a:solidFill>
          <a:latin typeface="Arial" charset="0"/>
        </a:defRPr>
      </a:lvl7pPr>
      <a:lvl8pPr marL="1028700" algn="ctr" rtl="0" fontAlgn="base">
        <a:spcBef>
          <a:spcPct val="0"/>
        </a:spcBef>
        <a:spcAft>
          <a:spcPct val="0"/>
        </a:spcAft>
        <a:defRPr sz="3300">
          <a:solidFill>
            <a:schemeClr val="tx2"/>
          </a:solidFill>
          <a:latin typeface="Arial" charset="0"/>
        </a:defRPr>
      </a:lvl8pPr>
      <a:lvl9pPr marL="1371600" algn="ctr" rtl="0" fontAlgn="base">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fontAlgn="base">
        <a:spcBef>
          <a:spcPct val="20000"/>
        </a:spcBef>
        <a:spcAft>
          <a:spcPct val="0"/>
        </a:spcAft>
        <a:buChar char="»"/>
        <a:defRPr sz="1500">
          <a:solidFill>
            <a:schemeClr val="tx1"/>
          </a:solidFill>
          <a:latin typeface="+mn-lt"/>
        </a:defRPr>
      </a:lvl6pPr>
      <a:lvl7pPr marL="2228850" indent="-171450" algn="l" rtl="0" fontAlgn="base">
        <a:spcBef>
          <a:spcPct val="20000"/>
        </a:spcBef>
        <a:spcAft>
          <a:spcPct val="0"/>
        </a:spcAft>
        <a:buChar char="»"/>
        <a:defRPr sz="1500">
          <a:solidFill>
            <a:schemeClr val="tx1"/>
          </a:solidFill>
          <a:latin typeface="+mn-lt"/>
        </a:defRPr>
      </a:lvl7pPr>
      <a:lvl8pPr marL="2571750" indent="-171450" algn="l" rtl="0" fontAlgn="base">
        <a:spcBef>
          <a:spcPct val="20000"/>
        </a:spcBef>
        <a:spcAft>
          <a:spcPct val="0"/>
        </a:spcAft>
        <a:buChar char="»"/>
        <a:defRPr sz="1500">
          <a:solidFill>
            <a:schemeClr val="tx1"/>
          </a:solidFill>
          <a:latin typeface="+mn-lt"/>
        </a:defRPr>
      </a:lvl8pPr>
      <a:lvl9pPr marL="2914650" indent="-171450" algn="l" rtl="0" fontAlgn="base">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41738504"/>
      </p:ext>
    </p:extLst>
  </p:cSld>
  <p:clrMap bg1="lt1" tx1="dk1" bg2="lt2" tx2="dk2" accent1="accent1" accent2="accent2" accent3="accent3" accent4="accent4" accent5="accent5" accent6="accent6" hlink="hlink" folHlink="folHlink"/>
  <p:sldLayoutIdLst>
    <p:sldLayoutId id="2147483905" r:id="rId1"/>
    <p:sldLayoutId id="2147483906" r:id="rId2"/>
    <p:sldLayoutId id="2147483907" r:id="rId3"/>
    <p:sldLayoutId id="2147483908" r:id="rId4"/>
    <p:sldLayoutId id="2147483909" r:id="rId5"/>
    <p:sldLayoutId id="2147483910" r:id="rId6"/>
    <p:sldLayoutId id="2147483911" r:id="rId7"/>
    <p:sldLayoutId id="2147483912" r:id="rId8"/>
    <p:sldLayoutId id="2147483913" r:id="rId9"/>
    <p:sldLayoutId id="2147483914" r:id="rId10"/>
    <p:sldLayoutId id="2147483915" r:id="rId11"/>
    <p:sldLayoutId id="2147483916" r:id="rId12"/>
    <p:sldLayoutId id="2147483917" r:id="rId13"/>
    <p:sldLayoutId id="2147483918" r:id="rId14"/>
    <p:sldLayoutId id="2147483919" r:id="rId15"/>
    <p:sldLayoutId id="2147483920" r:id="rId16"/>
    <p:sldLayoutId id="2147483921" r:id="rId17"/>
    <p:sldLayoutId id="2147483922"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5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5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56.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1.xml"/><Relationship Id="rId5" Type="http://schemas.openxmlformats.org/officeDocument/2006/relationships/image" Target="../media/image10.jpeg"/><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2.xml"/><Relationship Id="rId5" Type="http://schemas.openxmlformats.org/officeDocument/2006/relationships/image" Target="../media/image12.jpeg"/><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3.xml"/><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4.xml"/><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5.xml"/><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6.xm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7.xml"/><Relationship Id="rId4" Type="http://schemas.openxmlformats.org/officeDocument/2006/relationships/image" Target="../media/image17.jpeg"/></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56.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svg"/><Relationship Id="rId2" Type="http://schemas.openxmlformats.org/officeDocument/2006/relationships/image" Target="../media/image22.jpeg"/><Relationship Id="rId1" Type="http://schemas.openxmlformats.org/officeDocument/2006/relationships/slideLayout" Target="../slideLayouts/slideLayout5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4DCF28B8-3C5B-CF58-895F-F4FD62104782}"/>
              </a:ext>
            </a:extLst>
          </p:cNvPr>
          <p:cNvSpPr/>
          <p:nvPr/>
        </p:nvSpPr>
        <p:spPr>
          <a:xfrm>
            <a:off x="4540250" y="317500"/>
            <a:ext cx="5837238" cy="56832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963" name="TextBox 30">
            <a:extLst>
              <a:ext uri="{FF2B5EF4-FFF2-40B4-BE49-F238E27FC236}">
                <a16:creationId xmlns:a16="http://schemas.microsoft.com/office/drawing/2014/main" id="{64EAF7CA-C1BE-373C-09D3-27BF22D3A681}"/>
              </a:ext>
            </a:extLst>
          </p:cNvPr>
          <p:cNvSpPr txBox="1">
            <a:spLocks noChangeArrowheads="1"/>
          </p:cNvSpPr>
          <p:nvPr/>
        </p:nvSpPr>
        <p:spPr bwMode="auto">
          <a:xfrm>
            <a:off x="258763" y="2565400"/>
            <a:ext cx="33813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id="{0DE5F42B-BB69-160F-B659-3ED283C58FFB}"/>
              </a:ext>
            </a:extLst>
          </p:cNvPr>
          <p:cNvSpPr/>
          <p:nvPr/>
        </p:nvSpPr>
        <p:spPr>
          <a:xfrm>
            <a:off x="-404813" y="5240338"/>
            <a:ext cx="2636838"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p>
        </p:txBody>
      </p:sp>
      <p:sp>
        <p:nvSpPr>
          <p:cNvPr id="40965" name="TextBox 45">
            <a:extLst>
              <a:ext uri="{FF2B5EF4-FFF2-40B4-BE49-F238E27FC236}">
                <a16:creationId xmlns:a16="http://schemas.microsoft.com/office/drawing/2014/main" id="{B898DD1A-0A81-E925-F84F-990239A00339}"/>
              </a:ext>
            </a:extLst>
          </p:cNvPr>
          <p:cNvSpPr txBox="1">
            <a:spLocks noChangeArrowheads="1"/>
          </p:cNvSpPr>
          <p:nvPr/>
        </p:nvSpPr>
        <p:spPr bwMode="auto">
          <a:xfrm>
            <a:off x="146050" y="4435475"/>
            <a:ext cx="3632200"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 611</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a:t>
            </a: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 </a:t>
            </a:r>
            <a:endParaRPr kumimoji="0" lang="en-US" altLang="en-US" sz="2100" b="0" i="0" u="none" strike="noStrike" kern="1200" cap="none" spc="0" normalizeH="0" baseline="0" noProof="0">
              <a:ln>
                <a:noFill/>
              </a:ln>
              <a:solidFill>
                <a:srgbClr val="FF9518"/>
              </a:solidFill>
              <a:effectLst/>
              <a:uLnTx/>
              <a:uFillTx/>
              <a:latin typeface="Tajawal Medium"/>
              <a:ea typeface="Tajawal Medium"/>
              <a:cs typeface="Tajawal Medium"/>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5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p>
        </p:txBody>
      </p:sp>
      <p:pic>
        <p:nvPicPr>
          <p:cNvPr id="40966" name="Graphic 21">
            <a:extLst>
              <a:ext uri="{FF2B5EF4-FFF2-40B4-BE49-F238E27FC236}">
                <a16:creationId xmlns:a16="http://schemas.microsoft.com/office/drawing/2014/main" id="{32AC556F-0874-584E-7D97-DE3A799ACC26}"/>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46050" y="1058863"/>
            <a:ext cx="22161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3713322" y="1695521"/>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825" b="0">
              <a:solidFill>
                <a:srgbClr val="00B0F0"/>
              </a:solidFill>
              <a:latin typeface="Calibri" panose="020F0502020204030204"/>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69634" y="1232925"/>
            <a:ext cx="796919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4491296" y="922322"/>
            <a:ext cx="4195504" cy="1061829"/>
          </a:xfrm>
          <a:prstGeom prst="rect">
            <a:avLst/>
          </a:prstGeom>
          <a:noFill/>
        </p:spPr>
        <p:txBody>
          <a:bodyPr wrap="square" rtlCol="0">
            <a:spAutoFit/>
          </a:bodyPr>
          <a:lstStyle/>
          <a:p>
            <a:pPr defTabSz="685800" fontAlgn="auto">
              <a:spcBef>
                <a:spcPts val="0"/>
              </a:spcBef>
              <a:spcAft>
                <a:spcPts val="0"/>
              </a:spcAft>
              <a:defRPr/>
            </a:pPr>
            <a:r>
              <a:rPr lang="en-US" sz="2100" b="0" dirty="0">
                <a:solidFill>
                  <a:srgbClr val="FF9518"/>
                </a:solidFill>
                <a:latin typeface="Calibri"/>
                <a:cs typeface="Tajawal Medium" panose="00000600000000000000" pitchFamily="2" charset="-78"/>
              </a:rPr>
              <a:t>  </a:t>
            </a:r>
            <a:br>
              <a:rPr lang="en-US" sz="2100" b="0" dirty="0">
                <a:solidFill>
                  <a:srgbClr val="FF9518"/>
                </a:solidFill>
                <a:latin typeface="Calibri"/>
                <a:cs typeface="Tajawal Medium" panose="00000600000000000000" pitchFamily="2" charset="-78"/>
              </a:rPr>
            </a:br>
            <a:r>
              <a:rPr lang="en-US" sz="2100" b="0" dirty="0">
                <a:solidFill>
                  <a:srgbClr val="FF9518"/>
                </a:solidFill>
                <a:latin typeface="Calibri"/>
                <a:cs typeface="Tajawal Medium" panose="00000600000000000000" pitchFamily="2" charset="-78"/>
              </a:rPr>
              <a:t>Building a Powerful Marketing Plan</a:t>
            </a:r>
            <a:br>
              <a:rPr lang="en-US" sz="2100" b="0" dirty="0">
                <a:solidFill>
                  <a:srgbClr val="FF9518"/>
                </a:solidFill>
                <a:latin typeface="Calibri"/>
                <a:cs typeface="Tajawal Medium" panose="00000600000000000000" pitchFamily="2" charset="-78"/>
              </a:rPr>
            </a:br>
            <a:endParaRPr lang="en-US" sz="2100" b="0" dirty="0">
              <a:solidFill>
                <a:srgbClr val="FF9518"/>
              </a:solidFill>
              <a:latin typeface="Calibri"/>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803435" y="1711748"/>
            <a:ext cx="687861" cy="276999"/>
          </a:xfrm>
          <a:prstGeom prst="rect">
            <a:avLst/>
          </a:prstGeom>
          <a:noFill/>
        </p:spPr>
        <p:txBody>
          <a:bodyPr wrap="square" rtlCol="0">
            <a:spAutoFit/>
          </a:bodyPr>
          <a:lstStyle/>
          <a:p>
            <a:pPr algn="ctr" defTabSz="685800" fontAlgn="auto">
              <a:spcBef>
                <a:spcPts val="0"/>
              </a:spcBef>
              <a:spcAft>
                <a:spcPts val="0"/>
              </a:spcAft>
              <a:defRPr/>
            </a:pPr>
            <a:r>
              <a:rPr lang="en-US" sz="1200" b="0" dirty="0">
                <a:solidFill>
                  <a:prstClr val="white"/>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792016" y="1872897"/>
            <a:ext cx="706964" cy="646331"/>
          </a:xfrm>
          <a:prstGeom prst="rect">
            <a:avLst/>
          </a:prstGeom>
          <a:noFill/>
        </p:spPr>
        <p:txBody>
          <a:bodyPr wrap="square" rtlCol="0">
            <a:spAutoFit/>
          </a:bodyPr>
          <a:lstStyle/>
          <a:p>
            <a:pPr algn="ctr" defTabSz="685800" fontAlgn="auto">
              <a:spcBef>
                <a:spcPts val="0"/>
              </a:spcBef>
              <a:spcAft>
                <a:spcPts val="0"/>
              </a:spcAft>
              <a:defRPr/>
            </a:pPr>
            <a:r>
              <a:rPr lang="en-US" sz="3600" dirty="0">
                <a:solidFill>
                  <a:prstClr val="white"/>
                </a:solidFill>
                <a:latin typeface="Times New Roman" panose="02020603050405020304" pitchFamily="18" charset="0"/>
                <a:cs typeface="Times New Roman" panose="02020603050405020304" pitchFamily="18" charset="0"/>
              </a:rPr>
              <a:t>7</a:t>
            </a:r>
            <a:endParaRPr lang="en-US" sz="1050" dirty="0">
              <a:solidFill>
                <a:prstClr val="white"/>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6948469" y="5576724"/>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dirty="0">
                <a:solidFill>
                  <a:prstClr val="black"/>
                </a:solidFill>
                <a:latin typeface="Calibri" panose="020F0502020204030204"/>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2400" y="388514"/>
            <a:ext cx="1728856" cy="8072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106" y="857250"/>
            <a:ext cx="4160764" cy="4180116"/>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3132" y="860382"/>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id-ID" sz="1350" b="0">
              <a:solidFill>
                <a:prstClr val="white"/>
              </a:solidFill>
              <a:latin typeface="Calibri" panose="020F0502020204030204"/>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479867" y="3931867"/>
            <a:ext cx="4180115"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id-ID" sz="1350" b="0">
              <a:solidFill>
                <a:srgbClr val="669BBC"/>
              </a:solidFill>
              <a:latin typeface="Calibri" panose="020F0502020204030204"/>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516944" y="1916965"/>
            <a:ext cx="4887686" cy="415498"/>
          </a:xfrm>
          <a:prstGeom prst="rect">
            <a:avLst/>
          </a:prstGeom>
          <a:noFill/>
        </p:spPr>
        <p:txBody>
          <a:bodyPr wrap="square" rtlCol="0">
            <a:spAutoFit/>
          </a:bodyPr>
          <a:lstStyle/>
          <a:p>
            <a:pPr defTabSz="685800" fontAlgn="auto">
              <a:spcBef>
                <a:spcPts val="0"/>
              </a:spcBef>
              <a:spcAft>
                <a:spcPts val="0"/>
              </a:spcAft>
              <a:defRPr/>
            </a:pPr>
            <a:r>
              <a:rPr lang="en-US" sz="2100" b="0" dirty="0">
                <a:solidFill>
                  <a:srgbClr val="FF9518"/>
                </a:solidFill>
                <a:latin typeface="Calibri"/>
                <a:cs typeface="Tajawal Medium" panose="00000600000000000000" pitchFamily="2" charset="-78"/>
              </a:rPr>
              <a:t>The lecture will cover the following: </a:t>
            </a:r>
          </a:p>
        </p:txBody>
      </p:sp>
      <p:sp>
        <p:nvSpPr>
          <p:cNvPr id="28" name="Rectangle 27">
            <a:extLst>
              <a:ext uri="{FF2B5EF4-FFF2-40B4-BE49-F238E27FC236}">
                <a16:creationId xmlns:a16="http://schemas.microsoft.com/office/drawing/2014/main" id="{35E30A49-6736-ECBA-A034-3B17B6F12642}"/>
              </a:ext>
            </a:extLst>
          </p:cNvPr>
          <p:cNvSpPr/>
          <p:nvPr/>
        </p:nvSpPr>
        <p:spPr>
          <a:xfrm>
            <a:off x="2363117" y="1294836"/>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698688" y="2728521"/>
            <a:ext cx="6312990" cy="3785652"/>
          </a:xfrm>
          <a:prstGeom prst="rect">
            <a:avLst/>
          </a:prstGeom>
          <a:noFill/>
        </p:spPr>
        <p:txBody>
          <a:bodyPr wrap="square" rtlCol="0">
            <a:spAutoFit/>
          </a:bodyPr>
          <a:lstStyle/>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History </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Introduction</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Principles of GM </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Elements that make GM successful</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Implementing GM strategies</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Traditional vs. Guerrilla marketing </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Types of GM </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Marketing mix </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Advantages and disadvantages</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Conclusion</a:t>
            </a:r>
          </a:p>
        </p:txBody>
      </p:sp>
      <p:sp>
        <p:nvSpPr>
          <p:cNvPr id="32" name="Rectangle 31">
            <a:extLst>
              <a:ext uri="{FF2B5EF4-FFF2-40B4-BE49-F238E27FC236}">
                <a16:creationId xmlns:a16="http://schemas.microsoft.com/office/drawing/2014/main" id="{6FE380F3-A68B-26EA-9084-2C15BB9E43F9}"/>
              </a:ext>
            </a:extLst>
          </p:cNvPr>
          <p:cNvSpPr/>
          <p:nvPr/>
        </p:nvSpPr>
        <p:spPr>
          <a:xfrm>
            <a:off x="2539903" y="1858556"/>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050" b="0">
              <a:solidFill>
                <a:prstClr val="white"/>
              </a:solidFill>
              <a:latin typeface="Calibri" panose="020F0502020204030204"/>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578075" y="1854463"/>
            <a:ext cx="818257" cy="323165"/>
          </a:xfrm>
          <a:prstGeom prst="rect">
            <a:avLst/>
          </a:prstGeom>
          <a:noFill/>
        </p:spPr>
        <p:txBody>
          <a:bodyPr wrap="square" rtlCol="0">
            <a:spAutoFit/>
          </a:bodyPr>
          <a:lstStyle/>
          <a:p>
            <a:pPr algn="ctr" defTabSz="685800" fontAlgn="auto">
              <a:spcBef>
                <a:spcPts val="0"/>
              </a:spcBef>
              <a:spcAft>
                <a:spcPts val="0"/>
              </a:spcAft>
              <a:defRPr/>
            </a:pPr>
            <a:r>
              <a:rPr lang="en-US" sz="1500" b="0" dirty="0">
                <a:solidFill>
                  <a:prstClr val="white"/>
                </a:solidFill>
                <a:latin typeface="Times New Roman" panose="02020603050405020304" pitchFamily="18" charset="0"/>
                <a:cs typeface="Times New Roman" panose="02020603050405020304" pitchFamily="18" charset="0"/>
              </a:rPr>
              <a:t>Chapter</a:t>
            </a:r>
            <a:endParaRPr lang="en-US" sz="2100" b="0" dirty="0">
              <a:solidFill>
                <a:prstClr val="white"/>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2698688" y="2057210"/>
            <a:ext cx="614325" cy="600164"/>
          </a:xfrm>
          <a:prstGeom prst="rect">
            <a:avLst/>
          </a:prstGeom>
          <a:noFill/>
        </p:spPr>
        <p:txBody>
          <a:bodyPr wrap="square" rtlCol="0">
            <a:spAutoFit/>
          </a:bodyPr>
          <a:lstStyle/>
          <a:p>
            <a:pPr algn="ctr" defTabSz="685800" fontAlgn="auto">
              <a:spcBef>
                <a:spcPts val="0"/>
              </a:spcBef>
              <a:spcAft>
                <a:spcPts val="0"/>
              </a:spcAft>
              <a:defRPr/>
            </a:pPr>
            <a:r>
              <a:rPr lang="en-US" sz="3300" dirty="0">
                <a:solidFill>
                  <a:prstClr val="white"/>
                </a:solidFill>
                <a:latin typeface="Times New Roman" panose="02020603050405020304" pitchFamily="18" charset="0"/>
                <a:cs typeface="Times New Roman" panose="02020603050405020304" pitchFamily="18" charset="0"/>
              </a:rPr>
              <a:t>0</a:t>
            </a:r>
            <a:endParaRPr lang="en-US" sz="9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6948469" y="5576724"/>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dirty="0">
                <a:solidFill>
                  <a:prstClr val="black"/>
                </a:solidFill>
                <a:latin typeface="Calibri" panose="020F0502020204030204"/>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337250" y="902092"/>
            <a:ext cx="1728856" cy="807257"/>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3381" y="2121371"/>
            <a:ext cx="8339119" cy="46604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dirty="0">
              <a:solidFill>
                <a:prstClr val="white"/>
              </a:solidFill>
              <a:latin typeface="Calibri" panose="020F0502020204030204"/>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051316" cy="415498"/>
          </a:xfrm>
          <a:prstGeom prst="rect">
            <a:avLst/>
          </a:prstGeom>
          <a:noFill/>
        </p:spPr>
        <p:txBody>
          <a:bodyPr wrap="square" rtlCol="0">
            <a:spAutoFit/>
          </a:bodyPr>
          <a:lstStyle/>
          <a:p>
            <a:pPr defTabSz="685800" fontAlgn="auto">
              <a:spcBef>
                <a:spcPts val="0"/>
              </a:spcBef>
              <a:spcAft>
                <a:spcPts val="0"/>
              </a:spcAft>
              <a:defRPr/>
            </a:pPr>
            <a:r>
              <a:rPr lang="en-US" sz="2100" b="0" dirty="0">
                <a:solidFill>
                  <a:srgbClr val="FF9518"/>
                </a:solidFill>
                <a:latin typeface="Calibri"/>
                <a:cs typeface="Tajawal Medium" panose="00000600000000000000" pitchFamily="2" charset="-78"/>
              </a:rPr>
              <a:t>History</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algn="ctr" defTabSz="685800" fontAlgn="auto">
              <a:spcBef>
                <a:spcPts val="0"/>
              </a:spcBef>
              <a:spcAft>
                <a:spcPts val="0"/>
              </a:spcAft>
              <a:defRPr/>
            </a:pPr>
            <a:r>
              <a:rPr lang="en-US" sz="1350" b="0" dirty="0">
                <a:solidFill>
                  <a:prstClr val="white"/>
                </a:solidFill>
                <a:latin typeface="Times New Roman" panose="02020603050405020304" pitchFamily="18" charset="0"/>
                <a:cs typeface="Times New Roman" panose="02020603050405020304" pitchFamily="18" charset="0"/>
              </a:rPr>
              <a:t>Chapter</a:t>
            </a:r>
            <a:endParaRPr lang="en-US" sz="2100" b="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algn="ctr" defTabSz="685800" fontAlgn="auto">
              <a:spcBef>
                <a:spcPts val="0"/>
              </a:spcBef>
              <a:spcAft>
                <a:spcPts val="0"/>
              </a:spcAft>
              <a:defRPr/>
            </a:pPr>
            <a:r>
              <a:rPr lang="en-US" sz="4050" dirty="0">
                <a:solidFill>
                  <a:prstClr val="white"/>
                </a:solidFill>
                <a:latin typeface="Times New Roman" panose="02020603050405020304" pitchFamily="18" charset="0"/>
                <a:cs typeface="Times New Roman" panose="02020603050405020304" pitchFamily="18" charset="0"/>
              </a:rPr>
              <a:t>7</a:t>
            </a:r>
            <a:endParaRPr lang="en-US" sz="1200"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dirty="0">
                <a:solidFill>
                  <a:prstClr val="black"/>
                </a:solidFill>
                <a:latin typeface="Calibri" panose="020F0502020204030204"/>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pic>
        <p:nvPicPr>
          <p:cNvPr id="2" name="Picture 1">
            <a:extLst>
              <a:ext uri="{FF2B5EF4-FFF2-40B4-BE49-F238E27FC236}">
                <a16:creationId xmlns:a16="http://schemas.microsoft.com/office/drawing/2014/main" id="{4ADE0826-B664-D0D1-E9BB-5BB91E8D8592}"/>
              </a:ext>
            </a:extLst>
          </p:cNvPr>
          <p:cNvPicPr>
            <a:picLocks noChangeAspect="1"/>
          </p:cNvPicPr>
          <p:nvPr/>
        </p:nvPicPr>
        <p:blipFill>
          <a:blip r:embed="rId3"/>
          <a:stretch>
            <a:fillRect/>
          </a:stretch>
        </p:blipFill>
        <p:spPr>
          <a:xfrm>
            <a:off x="1143000" y="2519348"/>
            <a:ext cx="6457650" cy="3741766"/>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8150" y="2115071"/>
            <a:ext cx="8339119" cy="46604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is an alternative marketing form. </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Relies heavily on unconventional marketing strategy, high energy and imagination. </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It is about taking the consumer by surprise and create copious amounts of social buzz. </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Aims to strike the consumer at a more personal and memorable level </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The failure of classical, conventional forms of advertising to be effective is becoming increasingly evident giving rise to a demand for innovative marketing strategies such as guerrilla marketing. </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051316"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Introduction </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160809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28385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lang="en-US" sz="1700" b="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is an advertising strategy that focuses on low-cost unconventional marketing tactics that yield maximum results.</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is often ideal for small businesses that need to reach a large audience without breaking the bank.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It also is used by big companies in grassroots campaigns to compliment on-going mass media campaigns.</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Individuals have also adopted this marketing style as a way to find a job or more work.</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051316"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 What is Guerrilla Marketing</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227172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28385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Completely Unexpected: Guerrilla campaign must include a surprise situation. That situation can be created by using usual objects in an unusual place and vice versa or by staging an event that people were not prepared to take part in.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Drastic: Extremeness intensifies the surprise and is helpful when trying to reach a large audience without spending a lot (by creating a word-of-mouth effect).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Humorous: </a:t>
            </a:r>
            <a:r>
              <a:rPr kumimoji="0" lang="en-US" sz="17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Humour</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also plays a role in turning campaigns viral, which means reaching a larger audience. Mixing surprise with </a:t>
            </a:r>
            <a:r>
              <a:rPr kumimoji="0" lang="en-US" sz="17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humour</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is a key strategy to a successful guerrilla campaign.</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 PRINCIPLES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34337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Due to the importance of the surprise factor in it, a certain guerrilla-marketing concept can only be executed during a limited period of time and should not be used twice on the same target market. </a:t>
            </a:r>
          </a:p>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Cheap: It requires a small budget in comparison to other marketing methods. </a:t>
            </a:r>
          </a:p>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Goodwill and Customer Benefit: Should always include an act of goodwill on the part of the company in order to make consumers feel satisfied and valued. </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One-Shot Game</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529855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Cost Advantages Guerrilla marketing tactics cost a fraction of the amount required for traditional marketing strategies.</a:t>
            </a:r>
          </a:p>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The cost-efficiency of guerrilla tactics allows small businesses with small marketing budgets to achieve larger impacts than they could going head-to-head via traditional media. </a:t>
            </a:r>
          </a:p>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Standing Out Guerrilla marketing messages have the ability to stand out among the endless barrage of marketing messages that consumers see on a daily basis.</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ELEMENTS THAT MAKE GUERRILLA MARKETING SUCCESSFUL</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340308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Brand Building Guerrilla marketing strategies themselves can help to develop an edgy or "hip" brand image.</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This can be especially advantageous when marketing to young people or when trying to establish a unique identity for themselves. </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Lasting Impressions Much of guerrilla marketing relies on face-to-face interaction with potential customers. </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When guerrilla marketing tactics on the street are tied with social-media driven promotions, the bond between a company and its new customers can grow even stronger. </a:t>
            </a: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Brand Building Guerrilla marketing strategies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886098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685800" rtl="0" eaLnBrk="1" fontAlgn="auto" latinLnBrk="0" hangingPunct="1">
              <a:lnSpc>
                <a:spcPct val="110000"/>
              </a:lnSpc>
              <a:spcBef>
                <a:spcPts val="0"/>
              </a:spcBef>
              <a:spcAft>
                <a:spcPts val="800"/>
              </a:spcAft>
              <a:buClr>
                <a:srgbClr val="B71E42"/>
              </a:buClr>
              <a:buSzPct val="100000"/>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strategies:</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Are unconventional, low-cost, and creative marketing techniques that allow a small company to realize a greater return from its marketing investment than do larger rivals.</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Do not require large amounts of money to be effective – just creativity.</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Get people talking, </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Think outside the box.</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Building a Guerrilla Marketing Plan</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726619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Utilize Social Networking Sites Websites like Face book, </a:t>
            </a:r>
            <a:r>
              <a:rPr kumimoji="0" lang="en-US" sz="17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MySpace</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and YouTube receive millions of hits each day.</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Post any attention-grabbing ideas you can think of, on these sites and link your main website so that viewers can find out more about your facility.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Partner With Local Businesses Dedicate a section of your website to coupons, accessible to members, from local retailers.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In exchange for providing the retailers with exposure, have them promote your business on their website or by visibly placing your brochures at their locations</a:t>
            </a:r>
          </a:p>
          <a:p>
            <a:pPr marL="0" marR="0" lvl="0" indent="0" algn="l" defTabSz="685800" rtl="0" eaLnBrk="1" fontAlgn="auto" latinLnBrk="0" hangingPunct="1">
              <a:lnSpc>
                <a:spcPct val="110000"/>
              </a:lnSpc>
              <a:spcBef>
                <a:spcPts val="0"/>
              </a:spcBef>
              <a:spcAft>
                <a:spcPts val="800"/>
              </a:spcAft>
              <a:buClr>
                <a:srgbClr val="B71E42"/>
              </a:buClr>
              <a:buSzPct val="100000"/>
              <a:buFontTx/>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IMPLEMENTING GUERRILLA STRATEGIES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652542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Enlist Member Participation Ask members who have achieved great success to serve as role models.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Speak Up Offer your services as a speaker for community organizations and local businesses. Your presentations should be creative and unconventional, selling the benefits of exercise, not your business.</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Create “Free” Mailboxes Similar to the “mailboxes” set up with auto dealership brochures. Inside of each mailbox, place your facility’s marketing materials complete with free guest passes.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Use of Imagination &amp; Small budgets </a:t>
            </a:r>
          </a:p>
          <a:p>
            <a:pPr marL="0" marR="0" lvl="0" indent="0" algn="l" defTabSz="685800" rtl="0" eaLnBrk="1" fontAlgn="auto" latinLnBrk="0" hangingPunct="1">
              <a:lnSpc>
                <a:spcPct val="110000"/>
              </a:lnSpc>
              <a:spcBef>
                <a:spcPts val="0"/>
              </a:spcBef>
              <a:spcAft>
                <a:spcPts val="800"/>
              </a:spcAft>
              <a:buClr>
                <a:srgbClr val="B71E42"/>
              </a:buClr>
              <a:buSzPct val="100000"/>
              <a:buFontTx/>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IMPLEMENTING GUERRILLA STRATEGIES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237570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Meme  “What can we give”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Target is to build long-term relationship ( Dialog ) Starts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after the deal : Use of Capital Big budgets</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Logo “What will we get?” To sell is a target</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Monolog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Finishes after deal 13 Traditional Marketing Guerrilla Marketing</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IMPLEMENTING GUERRILLA STRATEGIES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846427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839200" cy="4125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has changed over the years. Today Guerrilla Marketing is often only used in the form of a campaign.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The balance in the marketing mix shifts towards one of the 4 P’s.  70% of the campaigns put their focus on promotion. The remaining 30% place their focus equally on price, place and product.</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Price (10%) Even though we live in a world where prices play a big role within the purchase decision, only 10% of all Guerrilla activities focus on price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Promotion (70%) In most cases Guerrilla Marketing appears in the form of promotion.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Distribution (10%) The distribution of a product can also be a special experience for the customer. A good distribution can boost sales tremendously.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Packaging (10%) Also the packaging, the form, and the brand can be a vehicle for Guerrilla Marketing</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51255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MARKETINGIN MARKETING MIX</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510520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Alternative Marketing ◦ </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This is a popular type of guerrilla marketing which uses non-traditional ways of advertising a product. Generally, this form of marketing involves using some form of a publicity statement that is released by the company that does not directly market or promote the product but creates an appeal base for the product in question, thereby informing consumers of its existence.</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Ambient Marketing ◦ </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Of all the different categories of guerrilla marketing that exist, ambient marketing tends to cost the most. This is because of the fact that this type of marketing usually involves making use of a venue and then recreating it, the fees for which can be quite high. In this form of marketing, you use the one thing that is best synonymous with the company and then place it in other venues or things, which would normally not be associated with your company or products.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Types of Guerrilla Marketing</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108051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600"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Astroturfing ◦ </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This form of marketing is very similar to the grassroots movement in which individuals promote a product because of the good experience they have had with it. But unlike the latter, which is an honest promotion, in astroturfing (which is generally done through blogs), the people promoting the products are often on the payroll of the company or own the company themselves. The bloggers do not reveal that they are connected to the company.</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600"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Experiential Marketing ◦ </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In this form of marketing, the attempt is to allow a prospective consumer to experience the product in question, so that they have something tangible to connect with. The company allows people to experience the product in question. It is often stated that this form of marketing allows the consumer to make a more informed and intelligent decision.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Types of Guerrilla Marketing</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253021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4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Presume Marketing ◦ </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This is the form of guerrilla marketing where the company aims at making people realize the presence of the product. They try to achieve this by placing products in those places where they are bound to get a lot of recognition and exposure. Product placement in movies and television shows is often considered to be a type of presume marketing. On the Internet when you place notes or photographs on different websites you are indulging in presume marketing.</a:t>
            </a:r>
          </a:p>
          <a:p>
            <a:pPr marR="0" lvl="0" algn="l" defTabSz="685800" rtl="0" eaLnBrk="1" fontAlgn="auto" latinLnBrk="0" hangingPunct="1">
              <a:lnSpc>
                <a:spcPct val="110000"/>
              </a:lnSpc>
              <a:spcBef>
                <a:spcPts val="0"/>
              </a:spcBef>
              <a:spcAft>
                <a:spcPts val="800"/>
              </a:spcAft>
              <a:buClr>
                <a:srgbClr val="B71E42"/>
              </a:buClr>
              <a:buSzPct val="100000"/>
              <a:tabLst/>
              <a:defRPr/>
            </a:pP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4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Tissue Packing Marketing ◦ </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Made </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popular</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in Japan, this form of advertising as the name suggests, involves promoting products on the cover of tissue papers. Since it is such a commonly used product and can be retained for a while, it is a great way of ensuring that the product remains in the memory of the consumer. This technique is generally considered to be more useful than advertising on flyers.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Types of Guerrilla Marketing</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616021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5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Undercover Marketing ◦ </a:t>
            </a:r>
            <a:r>
              <a:rPr kumimoji="0" lang="en-US" sz="15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Also known as stealth marketing, it involves the use of a celebrity to advertise the product by using it in public places. They vocalize their loyalties to the product that they are using. In this manner, the celeb is encouraging fans to use the same product that he is using and is creating awareness about the product.</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5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5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Viral Marketing ◦ </a:t>
            </a:r>
            <a:r>
              <a:rPr kumimoji="0" lang="en-US" sz="15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This type of guerrilla marketing uses different social networking sites and popular games and videos to create recognition for the brand and the product. The technique is such that if a commercial captures the attention of the target base, it will be circulated by them without the company having to incur any costs. The reason it is called viral marketing is because of the comparison that has been made to the spread of computer viruses.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Types of Guerrilla Marketing</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955553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10000"/>
              </a:lnSpc>
              <a:spcBef>
                <a:spcPts val="1000"/>
              </a:spcBef>
              <a:spcAft>
                <a:spcPts val="0"/>
              </a:spcAft>
              <a:buClr>
                <a:srgbClr val="B71E42"/>
              </a:buClr>
              <a:buSzPct val="100000"/>
              <a:buFont typeface="Arial" panose="020B0604020202020204" pitchFamily="34" charset="0"/>
              <a:buChar char="•"/>
              <a:tabLst/>
              <a:defRPr/>
            </a:pPr>
            <a:r>
              <a:rPr kumimoji="0" lang="en-US" sz="2000" b="1" i="0" u="sng"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Wild Posting ◦ </a:t>
            </a:r>
            <a:r>
              <a:rPr kumimoji="0" lang="en-US" sz="20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Unlike other types which tend to be subtle, this form involves over-the-top promotion of your product by placing posters wherever they can be placed and making the message hard to miss. Of course, the cost factor involved in this form of marketing is very less which makes it effective in the long run.</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Types of Guerrilla Marketing</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390286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p:blipFill>
        <p:spPr>
          <a:xfrm>
            <a:off x="2209800" y="1668052"/>
            <a:ext cx="3721610" cy="1871663"/>
          </a:xfrm>
        </p:spPr>
      </p:pic>
      <p:sp>
        <p:nvSpPr>
          <p:cNvPr id="17" name="TextBox 16">
            <a:extLst>
              <a:ext uri="{FF2B5EF4-FFF2-40B4-BE49-F238E27FC236}">
                <a16:creationId xmlns:a16="http://schemas.microsoft.com/office/drawing/2014/main" id="{954B34D3-F436-A1EE-53D3-534D66D793CE}"/>
              </a:ext>
            </a:extLst>
          </p:cNvPr>
          <p:cNvSpPr txBox="1"/>
          <p:nvPr/>
        </p:nvSpPr>
        <p:spPr>
          <a:xfrm>
            <a:off x="1261902" y="4191000"/>
            <a:ext cx="6303150" cy="58477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Examples of Guerrilla Marketing </a:t>
            </a:r>
          </a:p>
        </p:txBody>
      </p:sp>
      <p:sp>
        <p:nvSpPr>
          <p:cNvPr id="18" name="Rectangle 17">
            <a:extLst>
              <a:ext uri="{FF2B5EF4-FFF2-40B4-BE49-F238E27FC236}">
                <a16:creationId xmlns:a16="http://schemas.microsoft.com/office/drawing/2014/main" id="{9BFC32B8-BDEE-2CBC-DFF5-CD482608568C}"/>
              </a:ext>
            </a:extLst>
          </p:cNvPr>
          <p:cNvSpPr/>
          <p:nvPr/>
        </p:nvSpPr>
        <p:spPr>
          <a:xfrm>
            <a:off x="7696200" y="1600200"/>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696200" y="1578551"/>
            <a:ext cx="818257"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7835512" y="1765384"/>
            <a:ext cx="614325" cy="600164"/>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3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969634" y="1232926"/>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6962775" y="10668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48468194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err="1"/>
              <a:t>Some</a:t>
            </a:r>
            <a:r>
              <a:rPr lang="fr-FR" dirty="0"/>
              <a:t> </a:t>
            </a:r>
            <a:r>
              <a:rPr lang="fr-FR" dirty="0" err="1"/>
              <a:t>Examples</a:t>
            </a:r>
            <a:r>
              <a:rPr lang="fr-FR" dirty="0"/>
              <a:t> of Guerrilla Marketing</a:t>
            </a:r>
          </a:p>
        </p:txBody>
      </p:sp>
      <p:pic>
        <p:nvPicPr>
          <p:cNvPr id="32770" name="Picture 2" descr="C:\Users\win7\Desktop\guerrilla marketing\is (2).jpg"/>
          <p:cNvPicPr>
            <a:picLocks noGrp="1" noChangeAspect="1" noChangeArrowheads="1"/>
          </p:cNvPicPr>
          <p:nvPr>
            <p:ph idx="1"/>
          </p:nvPr>
        </p:nvPicPr>
        <p:blipFill>
          <a:blip r:embed="rId4"/>
          <a:srcRect/>
          <a:stretch>
            <a:fillRect/>
          </a:stretch>
        </p:blipFill>
        <p:spPr bwMode="auto">
          <a:xfrm>
            <a:off x="381000" y="1752600"/>
            <a:ext cx="3581400" cy="4275931"/>
          </a:xfrm>
          <a:prstGeom prst="rect">
            <a:avLst/>
          </a:prstGeom>
          <a:noFill/>
        </p:spPr>
      </p:pic>
      <p:pic>
        <p:nvPicPr>
          <p:cNvPr id="32771" name="Picture 3" descr="C:\Users\win7\Desktop\guerrilla marketing\is.jpg"/>
          <p:cNvPicPr>
            <a:picLocks noChangeAspect="1" noChangeArrowheads="1"/>
          </p:cNvPicPr>
          <p:nvPr/>
        </p:nvPicPr>
        <p:blipFill>
          <a:blip r:embed="rId5"/>
          <a:srcRect/>
          <a:stretch>
            <a:fillRect/>
          </a:stretch>
        </p:blipFill>
        <p:spPr bwMode="auto">
          <a:xfrm>
            <a:off x="4191000" y="1752600"/>
            <a:ext cx="4330700" cy="42672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23243">
    <p:fade/>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4818" name="Picture 2" descr="C:\Users\win7\Desktop\guerrilla marketing\f9e15d38cf48884bf19548727ec2f228.jpg"/>
          <p:cNvPicPr>
            <a:picLocks noGrp="1" noChangeAspect="1" noChangeArrowheads="1"/>
          </p:cNvPicPr>
          <p:nvPr>
            <p:ph idx="1"/>
          </p:nvPr>
        </p:nvPicPr>
        <p:blipFill>
          <a:blip r:embed="rId4"/>
          <a:srcRect/>
          <a:stretch>
            <a:fillRect/>
          </a:stretch>
        </p:blipFill>
        <p:spPr bwMode="auto">
          <a:xfrm>
            <a:off x="381000" y="609600"/>
            <a:ext cx="3394472" cy="5592763"/>
          </a:xfrm>
          <a:prstGeom prst="rect">
            <a:avLst/>
          </a:prstGeom>
          <a:noFill/>
        </p:spPr>
      </p:pic>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23</a:t>
            </a:fld>
            <a:endParaRPr lang="en-US" dirty="0"/>
          </a:p>
        </p:txBody>
      </p:sp>
      <p:pic>
        <p:nvPicPr>
          <p:cNvPr id="34819" name="Picture 3" descr="C:\Users\win7\Desktop\guerrilla marketing\mars-truck.jpg"/>
          <p:cNvPicPr>
            <a:picLocks noChangeAspect="1" noChangeArrowheads="1"/>
          </p:cNvPicPr>
          <p:nvPr/>
        </p:nvPicPr>
        <p:blipFill>
          <a:blip r:embed="rId5"/>
          <a:srcRect/>
          <a:stretch>
            <a:fillRect/>
          </a:stretch>
        </p:blipFill>
        <p:spPr bwMode="auto">
          <a:xfrm>
            <a:off x="4038600" y="609600"/>
            <a:ext cx="4495800" cy="56388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8160">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pic>
        <p:nvPicPr>
          <p:cNvPr id="35842" name="Picture 2" descr="C:\Users\win7\Desktop\guerrilla marketing\Guerilla-Marketing.jpeg"/>
          <p:cNvPicPr>
            <a:picLocks noGrp="1" noChangeAspect="1" noChangeArrowheads="1"/>
          </p:cNvPicPr>
          <p:nvPr>
            <p:ph idx="1"/>
          </p:nvPr>
        </p:nvPicPr>
        <p:blipFill>
          <a:blip r:embed="rId4"/>
          <a:srcRect/>
          <a:stretch>
            <a:fillRect/>
          </a:stretch>
        </p:blipFill>
        <p:spPr bwMode="auto">
          <a:xfrm>
            <a:off x="457200" y="228600"/>
            <a:ext cx="8305799" cy="5897563"/>
          </a:xfrm>
          <a:prstGeom prst="rect">
            <a:avLst/>
          </a:prstGeom>
          <a:noFill/>
        </p:spPr>
      </p:pic>
      <p:sp>
        <p:nvSpPr>
          <p:cNvPr id="4" name="Footer Placeholder 3"/>
          <p:cNvSpPr>
            <a:spLocks noGrp="1"/>
          </p:cNvSpPr>
          <p:nvPr>
            <p:ph type="ftr" sz="quarter" idx="11"/>
          </p:nvPr>
        </p:nvSpPr>
        <p:spPr/>
        <p:txBody>
          <a:bodyPr/>
          <a:lstStyle/>
          <a:p>
            <a:pPr>
              <a:defRPr/>
            </a:pPr>
            <a:r>
              <a:rPr lang="en-US" dirty="0"/>
              <a:t>Ch. 6: Building a Powerful Marketing Plan</a:t>
            </a: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24</a:t>
            </a:fld>
            <a:endParaRPr lang="en-US" dirty="0"/>
          </a:p>
        </p:txBody>
      </p:sp>
    </p:spTree>
  </p:cSld>
  <p:clrMapOvr>
    <a:overrideClrMapping bg1="lt1" tx1="dk1" bg2="lt2" tx2="dk2" accent1="accent1" accent2="accent2" accent3="accent3" accent4="accent4" accent5="accent5" accent6="accent6" hlink="hlink" folHlink="folHlink"/>
  </p:clrMapOvr>
  <p:transition spd="med" advTm="3552">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25</a:t>
            </a:fld>
            <a:endParaRPr lang="en-US" dirty="0"/>
          </a:p>
        </p:txBody>
      </p:sp>
      <p:pic>
        <p:nvPicPr>
          <p:cNvPr id="36866" name="Picture 2" descr="C:\Users\win7\Desktop\guerrilla marketing\Giant-McDonalds-coffee-cup-Media-Resources-guerilla-marketing-1.jpg"/>
          <p:cNvPicPr>
            <a:picLocks noChangeAspect="1" noChangeArrowheads="1"/>
          </p:cNvPicPr>
          <p:nvPr/>
        </p:nvPicPr>
        <p:blipFill>
          <a:blip r:embed="rId4"/>
          <a:srcRect/>
          <a:stretch>
            <a:fillRect/>
          </a:stretch>
        </p:blipFill>
        <p:spPr bwMode="auto">
          <a:xfrm>
            <a:off x="457200" y="533400"/>
            <a:ext cx="8229600" cy="55626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9297">
    <p:fade/>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26</a:t>
            </a:fld>
            <a:endParaRPr lang="en-US" dirty="0"/>
          </a:p>
        </p:txBody>
      </p:sp>
      <p:pic>
        <p:nvPicPr>
          <p:cNvPr id="37890" name="Picture 2" descr="C:\Users\win7\Desktop\guerrilla marketing\guerrilla-marketing-adidas.jpg"/>
          <p:cNvPicPr>
            <a:picLocks noChangeAspect="1" noChangeArrowheads="1"/>
          </p:cNvPicPr>
          <p:nvPr/>
        </p:nvPicPr>
        <p:blipFill>
          <a:blip r:embed="rId4"/>
          <a:srcRect/>
          <a:stretch>
            <a:fillRect/>
          </a:stretch>
        </p:blipFill>
        <p:spPr bwMode="auto">
          <a:xfrm>
            <a:off x="381000" y="685800"/>
            <a:ext cx="8305800" cy="54864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1496">
    <p:fade/>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27</a:t>
            </a:fld>
            <a:endParaRPr lang="en-US" dirty="0"/>
          </a:p>
        </p:txBody>
      </p:sp>
      <p:pic>
        <p:nvPicPr>
          <p:cNvPr id="38914" name="Picture 2" descr="C:\Users\win7\Desktop\guerrilla marketing\MAIN-Guerilla-Marketing-Activations-e1391764037857.jpg"/>
          <p:cNvPicPr>
            <a:picLocks noChangeAspect="1" noChangeArrowheads="1"/>
          </p:cNvPicPr>
          <p:nvPr/>
        </p:nvPicPr>
        <p:blipFill>
          <a:blip r:embed="rId4"/>
          <a:srcRect/>
          <a:stretch>
            <a:fillRect/>
          </a:stretch>
        </p:blipFill>
        <p:spPr bwMode="auto">
          <a:xfrm>
            <a:off x="457200" y="762000"/>
            <a:ext cx="8229600" cy="53340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1509">
    <p:fade/>
  </p:transition>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28</a:t>
            </a:fld>
            <a:endParaRPr lang="en-US" dirty="0"/>
          </a:p>
        </p:txBody>
      </p:sp>
      <p:pic>
        <p:nvPicPr>
          <p:cNvPr id="39938" name="Picture 2" descr="C:\Users\win7\Desktop\guerrilla marketing\is (1).jpg"/>
          <p:cNvPicPr>
            <a:picLocks noChangeAspect="1" noChangeArrowheads="1"/>
          </p:cNvPicPr>
          <p:nvPr/>
        </p:nvPicPr>
        <p:blipFill>
          <a:blip r:embed="rId4"/>
          <a:srcRect/>
          <a:stretch>
            <a:fillRect/>
          </a:stretch>
        </p:blipFill>
        <p:spPr bwMode="auto">
          <a:xfrm>
            <a:off x="228600" y="533400"/>
            <a:ext cx="8229600" cy="50292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1091">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29</a:t>
            </a:fld>
            <a:endParaRPr lang="en-US"/>
          </a:p>
        </p:txBody>
      </p:sp>
      <p:pic>
        <p:nvPicPr>
          <p:cNvPr id="43010" name="Picture 2" descr="C:\Users\win7\Desktop\guerrilla marketing\20190415_223913.jpg"/>
          <p:cNvPicPr>
            <a:picLocks noChangeAspect="1" noChangeArrowheads="1"/>
          </p:cNvPicPr>
          <p:nvPr/>
        </p:nvPicPr>
        <p:blipFill>
          <a:blip r:embed="rId2"/>
          <a:srcRect/>
          <a:stretch>
            <a:fillRect/>
          </a:stretch>
        </p:blipFill>
        <p:spPr bwMode="auto">
          <a:xfrm>
            <a:off x="-571500" y="-390525"/>
            <a:ext cx="10287000" cy="7639050"/>
          </a:xfrm>
          <a:prstGeom prst="rect">
            <a:avLst/>
          </a:prstGeom>
          <a:noFill/>
        </p:spPr>
      </p:pic>
    </p:spTree>
  </p:cSld>
  <p:clrMapOvr>
    <a:masterClrMapping/>
  </p:clrMapOvr>
  <p:transition spd="med" advTm="1695">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30</a:t>
            </a:fld>
            <a:endParaRPr lang="en-US"/>
          </a:p>
        </p:txBody>
      </p:sp>
      <p:pic>
        <p:nvPicPr>
          <p:cNvPr id="44034" name="Picture 2" descr="C:\Users\win7\Desktop\guerrilla marketing\20190415_223632.jpg"/>
          <p:cNvPicPr>
            <a:picLocks noChangeAspect="1" noChangeArrowheads="1"/>
          </p:cNvPicPr>
          <p:nvPr/>
        </p:nvPicPr>
        <p:blipFill>
          <a:blip r:embed="rId2"/>
          <a:srcRect/>
          <a:stretch>
            <a:fillRect/>
          </a:stretch>
        </p:blipFill>
        <p:spPr bwMode="auto">
          <a:xfrm>
            <a:off x="-571500" y="-404813"/>
            <a:ext cx="10287000" cy="7667626"/>
          </a:xfrm>
          <a:prstGeom prst="rect">
            <a:avLst/>
          </a:prstGeom>
          <a:noFill/>
        </p:spPr>
      </p:pic>
    </p:spTree>
  </p:cSld>
  <p:clrMapOvr>
    <a:masterClrMapping/>
  </p:clrMapOvr>
  <p:transition spd="med" advTm="1449">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31</a:t>
            </a:fld>
            <a:endParaRPr lang="en-US"/>
          </a:p>
        </p:txBody>
      </p:sp>
      <p:pic>
        <p:nvPicPr>
          <p:cNvPr id="45058" name="Picture 2" descr="C:\Users\win7\Desktop\guerrilla marketing\20190415_223706.jpg"/>
          <p:cNvPicPr>
            <a:picLocks noChangeAspect="1" noChangeArrowheads="1"/>
          </p:cNvPicPr>
          <p:nvPr/>
        </p:nvPicPr>
        <p:blipFill>
          <a:blip r:embed="rId2"/>
          <a:srcRect/>
          <a:stretch>
            <a:fillRect/>
          </a:stretch>
        </p:blipFill>
        <p:spPr bwMode="auto">
          <a:xfrm>
            <a:off x="-571500" y="-504825"/>
            <a:ext cx="10287000" cy="7867650"/>
          </a:xfrm>
          <a:prstGeom prst="rect">
            <a:avLst/>
          </a:prstGeom>
          <a:noFill/>
        </p:spPr>
      </p:pic>
    </p:spTree>
  </p:cSld>
  <p:clrMapOvr>
    <a:masterClrMapping/>
  </p:clrMapOvr>
  <p:transition spd="med" advTm="1101">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32</a:t>
            </a:fld>
            <a:endParaRPr lang="en-US"/>
          </a:p>
        </p:txBody>
      </p:sp>
      <p:pic>
        <p:nvPicPr>
          <p:cNvPr id="46082" name="Picture 2" descr="C:\Users\win7\Desktop\guerrilla marketing\20190415_223942.jpg"/>
          <p:cNvPicPr>
            <a:picLocks noChangeAspect="1" noChangeArrowheads="1"/>
          </p:cNvPicPr>
          <p:nvPr/>
        </p:nvPicPr>
        <p:blipFill>
          <a:blip r:embed="rId2"/>
          <a:srcRect/>
          <a:stretch>
            <a:fillRect/>
          </a:stretch>
        </p:blipFill>
        <p:spPr bwMode="auto">
          <a:xfrm>
            <a:off x="-571500" y="-490538"/>
            <a:ext cx="10287000" cy="7839076"/>
          </a:xfrm>
          <a:prstGeom prst="rect">
            <a:avLst/>
          </a:prstGeom>
          <a:noFill/>
        </p:spPr>
      </p:pic>
    </p:spTree>
  </p:cSld>
  <p:clrMapOvr>
    <a:masterClrMapping/>
  </p:clrMapOvr>
  <p:transition spd="med" advTm="1635">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What is the purpose of your marketing? </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Who is your target market?</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What is your niche? </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What are the benefits and competitive advantage? </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What is your company’s identity? </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What tactics, strategies, and weapons will you use to carry out your marketing? </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How much money will you spend on your marketing; in other words, what is your marketing budget?</a:t>
            </a:r>
            <a:endParaRPr kumimoji="0" lang="en-US" sz="19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A Seven-Sentence Marketing Strategy</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4186236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4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It helps create a memorable experience: </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Guerrilla marketing basically requires creativity. The success and uniqueness of this type of campaign depend upon how creative you can get with your idea. An efficacious guerrilla marketing campaign has a potential of eliciting strong emotions in consumers. It further helps create a memorable experience such that people can remember the brand being advertised.</a:t>
            </a:r>
          </a:p>
          <a:p>
            <a:pPr marL="22860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r>
              <a:rPr kumimoji="0" lang="en-US" sz="14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Enables you to build partnerships: </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Through guerrilla marketing, you can collaborate with local businesses, organizations, and charities to produce a campaign. This would enable you to build partnerships, target your ideal audience and also gain a larger exposure as you would also be engaging with your partner’s audience.</a:t>
            </a:r>
          </a:p>
          <a:p>
            <a:pPr marL="22860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4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It is low on cost:  </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The methods involved in guerrilla marketing are almost always low or even no cost. Creating a Facebook page, promoting products or services on it and circulating your innovative ideas on it costs nothing. Employing guerrilla marketing, you can use unconventional methods to engage with consumers in new and exciting ways. It actually provides a cost-effective way to build brand awareness at minimal or no cost.</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How Guerrilla Marketing is good !</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271608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16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Helps your brand go viral: </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Guerrilla marketing can help your brand (product, or service) go viral within a short time span. It can actually help you rack up millions of views quickly! That’s because a majority of the population is on one or the other social media platform and keen to share their day-to-day activities with the world. Guerrilla marketing companies can use this to their advantage and make extraordinary campaigns that go viral</a:t>
            </a:r>
          </a:p>
          <a:p>
            <a:pPr marL="228600" marR="0" lvl="0" indent="-228600" algn="l"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16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Enhances customer base: </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basically aims at attracting new customers, encouraging old customers to buy again, and upselling. But the idea is to do it in such a way that surprises them. The entire process ends up with the customer being convinced enough to buy the products or services being advertised and in most favorable cases, becoming loyal customers</a:t>
            </a:r>
            <a:endParaRPr kumimoji="0" lang="en-US" sz="16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How Guerrilla Marketing is good !</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004071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2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Guerilla Marketing </a:t>
            </a: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requires a greater level of dedication and energy than traditional advertising venues, which often consist of throwing large amounts of money at other people to do the work for you.  If you are looking for a quick fix, Guerilla Marketing is not your solution. You will not see instant or overnight results stemming from your efforts. An investment of time is required in order to achieve your business sales goals. o Guerilla Marketing is not for the thin-skinned or faint of heart. At the very least, you will have a few detractors who find fault in your methods. At worst, you may be threatened with legal action (which is why it's so important to check your local laws before engaging in a Guerilla Marketing campaign).</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2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Time investment</a:t>
            </a: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One of the biggest factors in the “success” of a strategy is how much you’ve invested in it in the first place. If you invest too much and don’t see a corresponding benefit, you’ll end up wasting your time and money—and guerrilla strategies take a long time to think up, plan, and execute.  Unpredictability. Guerrilla strategies are also inherently less predictable than other forms of marketing and advertising. You can’t guarantee exposure, impressions, or even a growth rate here. In fact, depending on the tactics you use, much of your success will come down to timing and luck.  Difficulty in measurement. Since much of your campaign will revolve around random in-person interactions and generating more visibility, it’s notoriously hard to measure the results of your campaign in the first place.</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How Guerrilla Marketing is good !</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314329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Guerilla Marketing works - but it is not completely fail safe. It is, after all, advertising; which is far from an exact science. The number of variables involved in advertising guarantees that nothing is 100 percent effective.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As with any advertising campaign, you will not be able to pinpoint exactly what works and what does not. Obtaining measurable results is difficult (but not impossible, unlike other marketing techniques).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Advantages </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780881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Guerilla Marketing works - but it is not completely fail safe. It is, after all, advertising; which is far from an exact science. The number of variables involved in advertising guarantees that nothing is 100 percent effective.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As with any advertising campaign, you will not be able to pinpoint exactly what works and what does not. Obtaining measurable results is difficult (but not impossible, unlike other marketing techniques).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Disadvantages </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3257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8"/>
            <a:ext cx="8606994" cy="4105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1" i="0" u="sng"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ADVANTAGES OF GUERRILLA MARKETING </a:t>
            </a:r>
          </a:p>
          <a:p>
            <a:pPr marL="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Cost effective </a:t>
            </a:r>
          </a:p>
          <a:p>
            <a:pPr marL="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Allows increased interaction </a:t>
            </a:r>
          </a:p>
          <a:p>
            <a:pPr marL="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Brand recognition  Unique and eye catching. </a:t>
            </a:r>
          </a:p>
          <a:p>
            <a:pPr marL="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Guerilla marketing is specifically tailored to meet the needs of small businesses, whereas traditional advertising venues are complicated.</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1" i="0" u="sng"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DISADVANTAGES OF GUERRILLA MARKETING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 If one is looking for a quick fix, guerrilla marketing is not the solution. An investment of time is required in order to achieve business sales goals.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At the very least, there will be a few detractors to find fault in one’s </a:t>
            </a:r>
            <a:r>
              <a:rPr kumimoji="0" lang="en-US" sz="1300" b="0" i="0" u="none" strike="noStrike" kern="1200" cap="none" spc="0" normalizeH="0" baseline="0" noProof="0" dirty="0" err="1">
                <a:ln>
                  <a:noFill/>
                </a:ln>
                <a:solidFill>
                  <a:prstClr val="black">
                    <a:hueOff val="0"/>
                    <a:satOff val="0"/>
                    <a:lumOff val="0"/>
                    <a:alphaOff val="0"/>
                  </a:prstClr>
                </a:solidFill>
                <a:effectLst/>
                <a:uLnTx/>
                <a:uFillTx/>
                <a:latin typeface="Gill Sans MT" panose="020B0502020104020203"/>
                <a:ea typeface="+mn-ea"/>
                <a:cs typeface="+mn-cs"/>
              </a:rPr>
              <a:t>methods,Not</a:t>
            </a: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 completely failsafe.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Subject to interpretation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Difficult to measure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Limited visibility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Maintaining creative edge</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067330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4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Know your audience and its hidden psychographics. A guerrilla campaign’s success depends on how apt the content is and how well the promotional channel delivers it. Buyer segments have conspicuous habits – ones your competitors know and keep track of. And then they have hidden habits, preferences and pain points which others don’t articulate or pay attention to. You as the company need to identify what lies beyond the obvious and target this need or requirement through your strategies. ◦ Choose the strategy that will work for you. Do you want a viral video to speak about your brand? Or do you feel that stealth marketing is the right direction for you? Based on the resources you have available, the reach you want from the effort and your budget any of the several guerrilla marketing strategies discussed in this article may prove to be the right fit</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4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Calculate the ROI. And make sure you don’t stop at the monetary profit. It is essential to factor in the cost of a failed guerrilla campaign. Will it impact present conversions? Or will the slip up go unnoticed? ◦ Leverage traction. Guerrilla campaigns can’t be duplicated. If they are repeated too many times, they lose their effectiveness. So you must structure a strong follow up to your marketing efforts including more promotional acts and ways to convert the traction and interest into buyers.</a:t>
            </a: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106182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How to Set Up a Guerrilla Marketing Campaign?</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4182347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606994" cy="2810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3400" marR="0" lvl="0" indent="-533400" algn="l" defTabSz="685800" rtl="0" eaLnBrk="1" fontAlgn="auto" latinLnBrk="0" hangingPunct="1">
              <a:lnSpc>
                <a:spcPct val="90000"/>
              </a:lnSpc>
              <a:spcBef>
                <a:spcPts val="1200"/>
              </a:spcBef>
              <a:spcAft>
                <a:spcPts val="0"/>
              </a:spcAft>
              <a:buClr>
                <a:srgbClr val="FFC000"/>
              </a:buClr>
              <a:buSzPct val="100000"/>
              <a:buFont typeface="Wingdings" pitchFamily="2" charset="2"/>
              <a:buAutoNum type="arabicPeriod"/>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Pinpoints the specific target markets the company will serve.</a:t>
            </a:r>
          </a:p>
          <a:p>
            <a:pPr marL="533400" marR="0" lvl="0" indent="-533400" algn="l" defTabSz="685800" rtl="0" eaLnBrk="1" fontAlgn="auto" latinLnBrk="0" hangingPunct="1">
              <a:lnSpc>
                <a:spcPct val="90000"/>
              </a:lnSpc>
              <a:spcBef>
                <a:spcPts val="1200"/>
              </a:spcBef>
              <a:spcAft>
                <a:spcPts val="0"/>
              </a:spcAft>
              <a:buClr>
                <a:srgbClr val="FFC000"/>
              </a:buClr>
              <a:buSzPct val="100000"/>
              <a:buFont typeface="Wingdings" pitchFamily="2" charset="2"/>
              <a:buAutoNum type="arabicPeriod"/>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Determines customer needs and wants through market research.</a:t>
            </a:r>
          </a:p>
          <a:p>
            <a:pPr marL="533400" marR="0" lvl="0" indent="-533400" algn="l" defTabSz="685800" rtl="0" eaLnBrk="1" fontAlgn="auto" latinLnBrk="0" hangingPunct="1">
              <a:lnSpc>
                <a:spcPct val="90000"/>
              </a:lnSpc>
              <a:spcBef>
                <a:spcPts val="1200"/>
              </a:spcBef>
              <a:spcAft>
                <a:spcPts val="0"/>
              </a:spcAft>
              <a:buClr>
                <a:srgbClr val="FFC000"/>
              </a:buClr>
              <a:buSzPct val="100000"/>
              <a:buFont typeface="Wingdings" pitchFamily="2" charset="2"/>
              <a:buAutoNum type="arabicPeriod"/>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Analyzes a firm’s competitive advantages.</a:t>
            </a:r>
          </a:p>
          <a:p>
            <a:pPr marL="533400" marR="0" lvl="0" indent="-533400" algn="l" defTabSz="685800" rtl="0" eaLnBrk="1" fontAlgn="auto" latinLnBrk="0" hangingPunct="1">
              <a:lnSpc>
                <a:spcPct val="90000"/>
              </a:lnSpc>
              <a:spcBef>
                <a:spcPts val="1200"/>
              </a:spcBef>
              <a:spcAft>
                <a:spcPts val="0"/>
              </a:spcAft>
              <a:buClr>
                <a:srgbClr val="FFC000"/>
              </a:buClr>
              <a:buSzPct val="100000"/>
              <a:buFont typeface="Wingdings" pitchFamily="2" charset="2"/>
              <a:buAutoNum type="arabicPeriod"/>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Helps to create a marketing mix that meets customer needs and wants.</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A Guerrilla Marketing Plan</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38406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3496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sng" strike="noStrike" kern="1200" cap="none" spc="0" normalizeH="0" baseline="0" noProof="0">
                <a:ln>
                  <a:noFill/>
                </a:ln>
                <a:solidFill>
                  <a:prstClr val="black"/>
                </a:solidFill>
                <a:effectLst/>
                <a:uLnTx/>
                <a:uFillTx/>
                <a:latin typeface="Gill Sans MT" panose="020B0502020104020203"/>
                <a:ea typeface="+mn-ea"/>
                <a:cs typeface="+mn-cs"/>
              </a:rPr>
              <a:t>Market research is the vehicle for gathering the information that serves as the foundation for the marketing plan.</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Never </a:t>
            </a:r>
            <a:r>
              <a:rPr kumimoji="0" lang="en-US" sz="2000" b="0" i="1" u="none" strike="noStrike" kern="1200" cap="none" spc="0" normalizeH="0" baseline="0" noProof="0">
                <a:ln>
                  <a:noFill/>
                </a:ln>
                <a:solidFill>
                  <a:prstClr val="black"/>
                </a:solidFill>
                <a:effectLst/>
                <a:uLnTx/>
                <a:uFillTx/>
                <a:latin typeface="Gill Sans MT" panose="020B0502020104020203"/>
                <a:ea typeface="+mn-ea"/>
                <a:cs typeface="+mn-cs"/>
              </a:rPr>
              <a:t>assume</a:t>
            </a: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 that a market exists for your company’s product or service; prove it!</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Market research does </a:t>
            </a:r>
            <a:r>
              <a:rPr kumimoji="0" lang="en-US" sz="2000" b="0" i="1" u="none" strike="noStrike" kern="1200" cap="none" spc="0" normalizeH="0" baseline="0" noProof="0">
                <a:ln>
                  <a:noFill/>
                </a:ln>
                <a:solidFill>
                  <a:prstClr val="black"/>
                </a:solidFill>
                <a:effectLst/>
                <a:uLnTx/>
                <a:uFillTx/>
                <a:latin typeface="Gill Sans MT" panose="020B0502020104020203"/>
                <a:ea typeface="+mn-ea"/>
                <a:cs typeface="+mn-cs"/>
              </a:rPr>
              <a:t>not</a:t>
            </a: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 have to be time consuming, complex, or expensive to be useful. </a:t>
            </a:r>
          </a:p>
          <a:p>
            <a:pPr marL="685800" marR="0" lvl="1"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online surveys</a:t>
            </a:r>
          </a:p>
          <a:p>
            <a:pPr marL="685800" marR="0" lvl="1"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Trend-tracking</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Market Research</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403312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382000" cy="3953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Read many diverse current publications</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Monitor blogs</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Watch  the top 10 TV shows</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See the top 10 movies</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Talk to at least 150 customers a year</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Talk with the 10 smartest people you know</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Listen to your children and their friends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Tracking Trends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278137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382000" cy="3953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20000"/>
              </a:lnSpc>
              <a:spcBef>
                <a:spcPts val="1000"/>
              </a:spcBef>
              <a:spcAft>
                <a:spcPts val="0"/>
              </a:spcAft>
              <a:buClr>
                <a:srgbClr val="B71E42"/>
              </a:buClr>
              <a:buSzPct val="100000"/>
              <a:buFont typeface="Wingdings" pitchFamily="2" charset="2"/>
              <a:buNone/>
              <a:tabLst/>
              <a:defRPr/>
            </a:pPr>
            <a:r>
              <a:rPr kumimoji="0" lang="en-US" sz="24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Involves developing and maintaining long-term relationships with customers so that they will keep coming back to make repeat purchases.</a:t>
            </a:r>
            <a:endPar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Relationship Marketing(Customer Relationship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086298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4182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Find a niche and fill it.</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Don’t just sell; entertain!</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Strive to be unique.</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Connect with customers on an emotional level.</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Embrace social networking.</a:t>
            </a:r>
          </a:p>
          <a:p>
            <a:pPr marL="347663" marR="0" lvl="0" indent="-347663"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None/>
              <a:tabLst/>
              <a:defRPr/>
            </a:pPr>
            <a:r>
              <a:rPr kumimoji="0" lang="en-US" b="0" i="0" u="none" strike="noStrike" kern="1200" cap="none" spc="0" normalizeH="0" baseline="0" noProof="0" dirty="0">
                <a:ln>
                  <a:noFill/>
                </a:ln>
                <a:solidFill>
                  <a:srgbClr val="FF0000"/>
                </a:solidFill>
                <a:effectLst/>
                <a:uLnTx/>
                <a:uFillTx/>
                <a:latin typeface="Gill Sans MT" panose="020B0502020104020203"/>
                <a:ea typeface="+mn-ea"/>
                <a:cs typeface="+mn-cs"/>
              </a:rPr>
              <a:t>(Social networks sites, such as Facebook allow entrepreneurs to connect with potential and existing customers at little or no cost)</a:t>
            </a:r>
          </a:p>
          <a:p>
            <a:pPr marL="347663" marR="0" lvl="0" indent="-347663" algn="l" defTabSz="685800" rtl="0" eaLnBrk="1" fontAlgn="auto" latinLnBrk="0" hangingPunct="1">
              <a:lnSpc>
                <a:spcPct val="120000"/>
              </a:lnSpc>
              <a:spcBef>
                <a:spcPts val="600"/>
              </a:spcBef>
              <a:spcAft>
                <a:spcPts val="0"/>
              </a:spcAft>
              <a:buClr>
                <a:srgbClr val="B71E42"/>
              </a:buClr>
              <a:buSzPct val="100000"/>
              <a:buFont typeface="Wingdings" pitchFamily="2" charset="2"/>
              <a:buChar char="q"/>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Create online videos. </a:t>
            </a: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 Principles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273167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7772400" cy="2962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Study: 19% of Internet users watch online videos every day.</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Online video guidelines: </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Be funny.</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Connect with current events.</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Keep it short. </a:t>
            </a: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Online Videos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596032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4182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400" b="1"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Focus on the customer.</a:t>
            </a:r>
          </a:p>
          <a:p>
            <a:pPr marL="0" marR="0" lvl="0" indent="0" algn="l" defTabSz="914400" rtl="0" eaLnBrk="1" fontAlgn="base" latinLnBrk="0" hangingPunct="1">
              <a:lnSpc>
                <a:spcPct val="100000"/>
              </a:lnSpc>
              <a:spcBef>
                <a:spcPts val="400"/>
              </a:spcBef>
              <a:spcAft>
                <a:spcPct val="0"/>
              </a:spcAft>
              <a:buClrTx/>
              <a:buSzTx/>
              <a:buFont typeface="Wingdings" pitchFamily="2" charset="2"/>
              <a:buNone/>
              <a:tabLst/>
              <a:defRPr/>
            </a:pPr>
            <a:r>
              <a:rPr kumimoji="0" lang="en-US" sz="24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Only 6% of customers who experience a problem contact the company to complain. </a:t>
            </a:r>
          </a:p>
          <a:p>
            <a:pPr marL="0" marR="0" lvl="0" indent="0" algn="l" defTabSz="914400" rtl="0" eaLnBrk="1" fontAlgn="base" latinLnBrk="0" hangingPunct="1">
              <a:lnSpc>
                <a:spcPct val="100000"/>
              </a:lnSpc>
              <a:spcBef>
                <a:spcPts val="400"/>
              </a:spcBef>
              <a:spcAft>
                <a:spcPct val="0"/>
              </a:spcAft>
              <a:buClrTx/>
              <a:buSzTx/>
              <a:buFontTx/>
              <a:buNone/>
              <a:tabLst/>
              <a:defRPr/>
            </a:pPr>
            <a:r>
              <a:rPr kumimoji="0" lang="en-US" sz="24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31% tell family members, friends, and colleagues about their negative experience.</a:t>
            </a:r>
          </a:p>
          <a:p>
            <a:pPr marL="0" marR="0" lvl="0" indent="0" algn="l" defTabSz="914400" rtl="0" eaLnBrk="1" fontAlgn="base" latinLnBrk="0" hangingPunct="1">
              <a:lnSpc>
                <a:spcPct val="100000"/>
              </a:lnSpc>
              <a:spcBef>
                <a:spcPts val="400"/>
              </a:spcBef>
              <a:spcAft>
                <a:spcPct val="0"/>
              </a:spcAft>
              <a:buClrTx/>
              <a:buSzTx/>
              <a:buFontTx/>
              <a:buNone/>
              <a:tabLst/>
              <a:defRPr/>
            </a:pPr>
            <a:r>
              <a:rPr kumimoji="0" lang="en-US" sz="24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6% of those people tell their “horror stories” to six or more people.</a:t>
            </a:r>
            <a:endPar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 Principles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285001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4182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Create an identity for your business through branding.</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Embrace social networking.</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Start a blog. </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Create online videos.</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Focus on the customer.</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Be devoted to quality.</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Concentrate on innovation.</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 Principles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770615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4182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400" b="1" i="0" u="none" strike="noStrike" kern="1200" cap="none" spc="0" normalizeH="0" baseline="0" noProof="0">
                <a:ln>
                  <a:noFill/>
                </a:ln>
                <a:solidFill>
                  <a:prstClr val="black"/>
                </a:solidFill>
                <a:effectLst/>
                <a:uLnTx/>
                <a:uFillTx/>
                <a:latin typeface="Arial" pitchFamily="34" charset="0"/>
                <a:ea typeface="+mn-ea"/>
                <a:cs typeface="+mn-cs"/>
              </a:rPr>
              <a:t>Be dedicated to service and customer satisfaction.</a:t>
            </a:r>
          </a:p>
          <a:p>
            <a:pPr marL="0" marR="0" lvl="0" indent="0" algn="l" defTabSz="914400" rtl="0" eaLnBrk="1" fontAlgn="base" latinLnBrk="0" hangingPunct="1">
              <a:lnSpc>
                <a:spcPct val="100000"/>
              </a:lnSpc>
              <a:spcBef>
                <a:spcPts val="1200"/>
              </a:spcBef>
              <a:spcAft>
                <a:spcPct val="0"/>
              </a:spcAft>
              <a:buClrTx/>
              <a:buSzTx/>
              <a:buFont typeface="Wingdings" pitchFamily="2" charset="2"/>
              <a:buChar char="v"/>
              <a:tabLst/>
              <a:defRPr/>
            </a:pPr>
            <a:r>
              <a:rPr kumimoji="0" lang="en-US" sz="2400" b="0" i="0" u="none" strike="noStrike" kern="1200" cap="none" spc="0" normalizeH="0" baseline="0" noProof="0">
                <a:ln>
                  <a:noFill/>
                </a:ln>
                <a:solidFill>
                  <a:prstClr val="black"/>
                </a:solidFill>
                <a:effectLst/>
                <a:uLnTx/>
                <a:uFillTx/>
                <a:latin typeface="Garamond" pitchFamily="18" charset="0"/>
                <a:ea typeface="+mn-ea"/>
                <a:cs typeface="+mn-cs"/>
              </a:rPr>
              <a:t>Listen to customers.</a:t>
            </a:r>
          </a:p>
          <a:p>
            <a:pPr marL="0" marR="0" lvl="0" indent="0" algn="l" defTabSz="914400" rtl="0" eaLnBrk="1" fontAlgn="base" latinLnBrk="0" hangingPunct="1">
              <a:lnSpc>
                <a:spcPct val="100000"/>
              </a:lnSpc>
              <a:spcBef>
                <a:spcPts val="1200"/>
              </a:spcBef>
              <a:spcAft>
                <a:spcPct val="0"/>
              </a:spcAft>
              <a:buClrTx/>
              <a:buSzTx/>
              <a:buFont typeface="Wingdings" pitchFamily="2" charset="2"/>
              <a:buChar char="v"/>
              <a:tabLst/>
              <a:defRPr/>
            </a:pPr>
            <a:r>
              <a:rPr kumimoji="0" lang="en-US" sz="2400" b="0" i="0" u="none" strike="noStrike" kern="1200" cap="none" spc="0" normalizeH="0" baseline="0" noProof="0">
                <a:ln>
                  <a:noFill/>
                </a:ln>
                <a:solidFill>
                  <a:prstClr val="black"/>
                </a:solidFill>
                <a:effectLst/>
                <a:uLnTx/>
                <a:uFillTx/>
                <a:latin typeface="Garamond" pitchFamily="18" charset="0"/>
                <a:ea typeface="+mn-ea"/>
                <a:cs typeface="+mn-cs"/>
              </a:rPr>
              <a:t>Set standards and measure performance.</a:t>
            </a:r>
          </a:p>
          <a:p>
            <a:pPr marL="0" marR="0" lvl="0" indent="0" algn="l" defTabSz="914400" rtl="0" eaLnBrk="1" fontAlgn="base" latinLnBrk="0" hangingPunct="1">
              <a:lnSpc>
                <a:spcPct val="100000"/>
              </a:lnSpc>
              <a:spcBef>
                <a:spcPts val="1200"/>
              </a:spcBef>
              <a:spcAft>
                <a:spcPct val="0"/>
              </a:spcAft>
              <a:buClrTx/>
              <a:buSzTx/>
              <a:buFont typeface="Wingdings" pitchFamily="2" charset="2"/>
              <a:buChar char="v"/>
              <a:tabLst/>
              <a:defRPr/>
            </a:pPr>
            <a:r>
              <a:rPr kumimoji="0" lang="en-US" sz="2400" b="0" i="0" u="none" strike="noStrike" kern="1200" cap="none" spc="0" normalizeH="0" baseline="0" noProof="0">
                <a:ln>
                  <a:noFill/>
                </a:ln>
                <a:solidFill>
                  <a:prstClr val="black"/>
                </a:solidFill>
                <a:effectLst/>
                <a:uLnTx/>
                <a:uFillTx/>
                <a:latin typeface="Garamond" pitchFamily="18" charset="0"/>
                <a:ea typeface="+mn-ea"/>
                <a:cs typeface="+mn-cs"/>
              </a:rPr>
              <a:t>Hire the right employees.</a:t>
            </a:r>
          </a:p>
          <a:p>
            <a:pPr marL="0" marR="0" lvl="0" indent="0" algn="l" defTabSz="914400" rtl="0" eaLnBrk="1" fontAlgn="base" latinLnBrk="0" hangingPunct="1">
              <a:lnSpc>
                <a:spcPct val="100000"/>
              </a:lnSpc>
              <a:spcBef>
                <a:spcPts val="1200"/>
              </a:spcBef>
              <a:spcAft>
                <a:spcPct val="0"/>
              </a:spcAft>
              <a:buClrTx/>
              <a:buSzTx/>
              <a:buFont typeface="Wingdings" pitchFamily="2" charset="2"/>
              <a:buChar char="v"/>
              <a:tabLst/>
              <a:defRPr/>
            </a:pPr>
            <a:r>
              <a:rPr kumimoji="0" lang="en-US" sz="2400" b="0" i="0" u="none" strike="noStrike" kern="1200" cap="none" spc="0" normalizeH="0" baseline="0" noProof="0">
                <a:ln>
                  <a:noFill/>
                </a:ln>
                <a:solidFill>
                  <a:prstClr val="black"/>
                </a:solidFill>
                <a:effectLst/>
                <a:uLnTx/>
                <a:uFillTx/>
                <a:latin typeface="Garamond" pitchFamily="18" charset="0"/>
                <a:ea typeface="+mn-ea"/>
                <a:cs typeface="+mn-cs"/>
              </a:rPr>
              <a:t>Train employees to deliver superior service</a:t>
            </a:r>
            <a:r>
              <a:rPr kumimoji="0" lang="en-US" sz="2400" b="0" i="0" u="none" strike="noStrike" kern="1200" cap="none" spc="0" normalizeH="0" baseline="0" noProof="0">
                <a:ln>
                  <a:noFill/>
                </a:ln>
                <a:solidFill>
                  <a:srgbClr val="FCD390"/>
                </a:solidFill>
                <a:effectLst/>
                <a:uLnTx/>
                <a:uFillTx/>
                <a:latin typeface="Garamond" pitchFamily="18" charset="0"/>
                <a:ea typeface="+mn-ea"/>
                <a:cs typeface="+mn-cs"/>
              </a:rPr>
              <a:t>.</a:t>
            </a:r>
            <a:endParaRPr kumimoji="0" lang="en-US" sz="2400" b="0" i="0" u="none" strike="noStrike" kern="1200" cap="none" spc="0" normalizeH="0" baseline="0" noProof="0" dirty="0">
              <a:ln>
                <a:noFill/>
              </a:ln>
              <a:solidFill>
                <a:srgbClr val="FCD390"/>
              </a:solidFill>
              <a:effectLst/>
              <a:uLnTx/>
              <a:uFillTx/>
              <a:latin typeface="Garamond" pitchFamily="18" charset="0"/>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 Principles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947261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4182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1200"/>
              </a:spcBef>
              <a:spcAft>
                <a:spcPts val="0"/>
              </a:spcAft>
              <a:buClr>
                <a:srgbClr val="B71E42"/>
              </a:buClr>
              <a:buSzPct val="100000"/>
              <a:buFont typeface="Wingdings" pitchFamily="2" charset="2"/>
              <a:buChar char="v"/>
              <a:tabLst/>
              <a:defRPr/>
            </a:pPr>
            <a:r>
              <a:rPr kumimoji="0" lang="en-US" sz="2400" b="0" i="0" u="none" strike="noStrike" kern="1200" cap="none" spc="0" normalizeH="0" baseline="0" noProof="0" dirty="0">
                <a:ln>
                  <a:noFill/>
                </a:ln>
                <a:solidFill>
                  <a:prstClr val="black"/>
                </a:solidFill>
                <a:effectLst/>
                <a:uLnTx/>
                <a:uFillTx/>
                <a:latin typeface="Gill Sans MT" panose="020B0502020104020203"/>
                <a:ea typeface="+mn-ea"/>
                <a:cs typeface="+mn-cs"/>
              </a:rPr>
              <a:t>Treat employees with respect and show them how valuable they are.</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Wingdings" pitchFamily="2" charset="2"/>
              <a:buChar char="v"/>
              <a:tabLst/>
              <a:defRPr/>
            </a:pPr>
            <a:r>
              <a:rPr kumimoji="0" lang="en-US" sz="2400" b="0" i="0" u="none" strike="noStrike" kern="1200" cap="none" spc="0" normalizeH="0" baseline="0" noProof="0" dirty="0">
                <a:ln>
                  <a:noFill/>
                </a:ln>
                <a:solidFill>
                  <a:prstClr val="black"/>
                </a:solidFill>
                <a:effectLst/>
                <a:uLnTx/>
                <a:uFillTx/>
                <a:latin typeface="Gill Sans MT" panose="020B0502020104020203"/>
                <a:ea typeface="+mn-ea"/>
                <a:cs typeface="+mn-cs"/>
              </a:rPr>
              <a:t>Use technology to provide improved service.</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Wingdings" pitchFamily="2" charset="2"/>
              <a:buChar char="v"/>
              <a:tabLst/>
              <a:defRPr/>
            </a:pPr>
            <a:r>
              <a:rPr kumimoji="0" lang="en-US" sz="2400" b="0" i="0" u="none" strike="noStrike" kern="1200" cap="none" spc="0" normalizeH="0" baseline="0" noProof="0" dirty="0">
                <a:ln>
                  <a:noFill/>
                </a:ln>
                <a:solidFill>
                  <a:prstClr val="black"/>
                </a:solidFill>
                <a:effectLst/>
                <a:uLnTx/>
                <a:uFillTx/>
                <a:latin typeface="Gill Sans MT" panose="020B0502020104020203"/>
                <a:ea typeface="+mn-ea"/>
                <a:cs typeface="+mn-cs"/>
              </a:rPr>
              <a:t>View customer service as an investment, not an expense.</a:t>
            </a: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Dedication to Service</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39925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94192" y="1905510"/>
            <a:ext cx="3333022" cy="4571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It is very effective, but it requires right research, preparations and find the right information.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Guerilla marketing will not work, if you do not focus on the right target and send out a relevant message using the right vehicle on the right frequency.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The aspect of Guerilla marketing is focusing on uniqueness to the target, which in several cases leads to publicity, which could result in attention to the media, an economical way of getting the message to the target market. </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p:blipFill>
        <p:spPr>
          <a:xfrm>
            <a:off x="4572000" y="1905510"/>
            <a:ext cx="3721610" cy="1871663"/>
          </a:xfrm>
        </p:spPr>
      </p:pic>
      <p:sp>
        <p:nvSpPr>
          <p:cNvPr id="17" name="TextBox 16">
            <a:extLst>
              <a:ext uri="{FF2B5EF4-FFF2-40B4-BE49-F238E27FC236}">
                <a16:creationId xmlns:a16="http://schemas.microsoft.com/office/drawing/2014/main" id="{954B34D3-F436-A1EE-53D3-534D66D793CE}"/>
              </a:ext>
            </a:extLst>
          </p:cNvPr>
          <p:cNvSpPr txBox="1"/>
          <p:nvPr/>
        </p:nvSpPr>
        <p:spPr>
          <a:xfrm>
            <a:off x="5208186" y="3854813"/>
            <a:ext cx="3085424" cy="415498"/>
          </a:xfrm>
          <a:prstGeom prst="rect">
            <a:avLst/>
          </a:prstGeom>
          <a:noFill/>
        </p:spPr>
        <p:txBody>
          <a:bodyPr wrap="square" rtlCol="0">
            <a:spAutoFit/>
          </a:bodyPr>
          <a:lstStyle/>
          <a:p>
            <a:pPr defTabSz="685800" fontAlgn="auto">
              <a:spcBef>
                <a:spcPts val="0"/>
              </a:spcBef>
              <a:spcAft>
                <a:spcPts val="0"/>
              </a:spcAft>
              <a:defRPr/>
            </a:pPr>
            <a:r>
              <a:rPr lang="en-US" sz="2100" dirty="0">
                <a:solidFill>
                  <a:srgbClr val="00B0F0"/>
                </a:solidFill>
                <a:latin typeface="Times New Roman" panose="02020603050405020304" pitchFamily="18" charset="0"/>
                <a:cs typeface="Times New Roman" panose="02020603050405020304" pitchFamily="18" charset="0"/>
              </a:rPr>
              <a:t>Learning Outcomes </a:t>
            </a:r>
          </a:p>
        </p:txBody>
      </p:sp>
      <p:sp>
        <p:nvSpPr>
          <p:cNvPr id="18" name="Rectangle 17">
            <a:extLst>
              <a:ext uri="{FF2B5EF4-FFF2-40B4-BE49-F238E27FC236}">
                <a16:creationId xmlns:a16="http://schemas.microsoft.com/office/drawing/2014/main" id="{9BFC32B8-BDEE-2CBC-DFF5-CD482608568C}"/>
              </a:ext>
            </a:extLst>
          </p:cNvPr>
          <p:cNvSpPr/>
          <p:nvPr/>
        </p:nvSpPr>
        <p:spPr>
          <a:xfrm>
            <a:off x="4231145" y="3486018"/>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050" b="0">
              <a:solidFill>
                <a:prstClr val="white"/>
              </a:solidFill>
              <a:latin typeface="Calibri" panose="020F0502020204030204"/>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4269317" y="3481926"/>
            <a:ext cx="818257" cy="323165"/>
          </a:xfrm>
          <a:prstGeom prst="rect">
            <a:avLst/>
          </a:prstGeom>
          <a:noFill/>
        </p:spPr>
        <p:txBody>
          <a:bodyPr wrap="square" rtlCol="0">
            <a:spAutoFit/>
          </a:bodyPr>
          <a:lstStyle/>
          <a:p>
            <a:pPr algn="ctr" defTabSz="685800" fontAlgn="auto">
              <a:spcBef>
                <a:spcPts val="0"/>
              </a:spcBef>
              <a:spcAft>
                <a:spcPts val="0"/>
              </a:spcAft>
              <a:defRPr/>
            </a:pPr>
            <a:r>
              <a:rPr lang="en-US" sz="1500" b="0" dirty="0">
                <a:solidFill>
                  <a:prstClr val="white"/>
                </a:solidFill>
                <a:latin typeface="Times New Roman" panose="02020603050405020304" pitchFamily="18" charset="0"/>
                <a:cs typeface="Times New Roman" panose="02020603050405020304" pitchFamily="18" charset="0"/>
              </a:rPr>
              <a:t>Chapter</a:t>
            </a:r>
            <a:endParaRPr lang="en-US" sz="2100" b="0" dirty="0">
              <a:solidFill>
                <a:prstClr val="white"/>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4389929" y="3684672"/>
            <a:ext cx="614325" cy="600164"/>
          </a:xfrm>
          <a:prstGeom prst="rect">
            <a:avLst/>
          </a:prstGeom>
          <a:noFill/>
        </p:spPr>
        <p:txBody>
          <a:bodyPr wrap="square" rtlCol="0">
            <a:spAutoFit/>
          </a:bodyPr>
          <a:lstStyle/>
          <a:p>
            <a:pPr algn="ctr" defTabSz="685800" fontAlgn="auto">
              <a:spcBef>
                <a:spcPts val="0"/>
              </a:spcBef>
              <a:spcAft>
                <a:spcPts val="0"/>
              </a:spcAft>
              <a:defRPr/>
            </a:pPr>
            <a:r>
              <a:rPr lang="en-US" sz="3300" dirty="0">
                <a:solidFill>
                  <a:prstClr val="white"/>
                </a:solidFill>
                <a:latin typeface="Times New Roman" panose="02020603050405020304" pitchFamily="18" charset="0"/>
                <a:cs typeface="Times New Roman" panose="02020603050405020304" pitchFamily="18" charset="0"/>
              </a:rPr>
              <a:t>7</a:t>
            </a:r>
            <a:endParaRPr lang="en-US" sz="900" dirty="0">
              <a:solidFill>
                <a:prstClr val="white"/>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969634" y="1232926"/>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6962775" y="1066800"/>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dirty="0">
                <a:solidFill>
                  <a:prstClr val="black"/>
                </a:solidFill>
                <a:latin typeface="Calibri" panose="020F0502020204030204"/>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286732888"/>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62584"/>
            <a:ext cx="9144000" cy="5132832"/>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4884484" y="322207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id-ID" sz="1350" b="0">
              <a:solidFill>
                <a:prstClr val="white"/>
              </a:solidFill>
              <a:latin typeface="Calibri" panose="020F0502020204030204"/>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436505" y="5137557"/>
            <a:ext cx="3393424" cy="715581"/>
          </a:xfrm>
          <a:prstGeom prst="rect">
            <a:avLst/>
          </a:prstGeom>
          <a:noFill/>
        </p:spPr>
        <p:txBody>
          <a:bodyPr wrap="square" rtlCol="0">
            <a:spAutoFit/>
          </a:bodyPr>
          <a:lstStyle/>
          <a:p>
            <a:pPr defTabSz="685800" fontAlgn="auto">
              <a:spcBef>
                <a:spcPts val="0"/>
              </a:spcBef>
              <a:spcAft>
                <a:spcPts val="0"/>
              </a:spcAft>
              <a:defRPr/>
            </a:pPr>
            <a:r>
              <a:rPr lang="en-US" sz="4050"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82135" y="5483805"/>
            <a:ext cx="1709450" cy="288039"/>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544208" y="415831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id-ID" sz="1350" b="0">
              <a:solidFill>
                <a:srgbClr val="669BBC"/>
              </a:solidFill>
              <a:latin typeface="Calibri" panose="020F0502020204030204"/>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069357" y="1009650"/>
            <a:ext cx="1935005" cy="90351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75600" y="1264174"/>
            <a:ext cx="2069132" cy="56481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107F178-ED7F-4D60-A2F1-508559BF19A9}"/>
</file>

<file path=customXml/itemProps2.xml><?xml version="1.0" encoding="utf-8"?>
<ds:datastoreItem xmlns:ds="http://schemas.openxmlformats.org/officeDocument/2006/customXml" ds:itemID="{17DA0223-412B-4AA7-8173-83E852113122}"/>
</file>

<file path=customXml/itemProps3.xml><?xml version="1.0" encoding="utf-8"?>
<ds:datastoreItem xmlns:ds="http://schemas.openxmlformats.org/officeDocument/2006/customXml" ds:itemID="{FFF6BA9E-E1D0-43B7-B1ED-07503AF3A973}"/>
</file>

<file path=docProps/app.xml><?xml version="1.0" encoding="utf-8"?>
<Properties xmlns="http://schemas.openxmlformats.org/officeDocument/2006/extended-properties" xmlns:vt="http://schemas.openxmlformats.org/officeDocument/2006/docPropsVTypes">
  <Template>Stream</Template>
  <TotalTime>8467</TotalTime>
  <Pages>10</Pages>
  <Words>3860</Words>
  <Application>Microsoft Office PowerPoint</Application>
  <PresentationFormat>On-screen Show (4:3)</PresentationFormat>
  <Paragraphs>340</Paragraphs>
  <Slides>52</Slides>
  <Notes>2</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52</vt:i4>
      </vt:variant>
    </vt:vector>
  </HeadingPairs>
  <TitlesOfParts>
    <vt:vector size="64" baseType="lpstr">
      <vt:lpstr>Arial</vt:lpstr>
      <vt:lpstr>Calibri</vt:lpstr>
      <vt:lpstr>Calibri Light</vt:lpstr>
      <vt:lpstr>Garamond</vt:lpstr>
      <vt:lpstr>Gill Sans MT</vt:lpstr>
      <vt:lpstr>Tajawal Medium</vt:lpstr>
      <vt:lpstr>Times New Roman</vt:lpstr>
      <vt:lpstr>Wingdings</vt:lpstr>
      <vt:lpstr>Gallery</vt:lpstr>
      <vt:lpstr>Custom Design</vt:lpstr>
      <vt:lpstr>1_Custom Design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Some Examples of Guerrilla Marketing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1:The Foundations of Entrepreneurship</dc:title>
  <dc:creator>Norman M. Scarborough</dc:creator>
  <dc:description>Esentials, 2/e.</dc:description>
  <cp:lastModifiedBy>Amany Ramadan</cp:lastModifiedBy>
  <cp:revision>195</cp:revision>
  <cp:lastPrinted>1995-03-21T17:16:20Z</cp:lastPrinted>
  <dcterms:created xsi:type="dcterms:W3CDTF">1997-06-02T08:31:06Z</dcterms:created>
  <dcterms:modified xsi:type="dcterms:W3CDTF">2024-11-11T19:32:49Z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