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7"/>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912"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6.png"/><Relationship Id="rId7" Type="http://schemas.openxmlformats.org/officeDocument/2006/relationships/image" Target="../media/image14.jpeg"/><Relationship Id="rId2" Type="http://schemas.openxmlformats.org/officeDocument/2006/relationships/image" Target="../media/image2.jpeg"/><Relationship Id="rId1" Type="http://schemas.openxmlformats.org/officeDocument/2006/relationships/slideLayout" Target="../slideLayouts/slideLayout14.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hyperlink" Target="https://sis.midocean.ae/login" TargetMode="External"/><Relationship Id="rId2" Type="http://schemas.openxmlformats.org/officeDocument/2006/relationships/image" Target="../media/image2.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15.jpe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50" name="Oval 17"/>
          <p:cNvSpPr/>
          <p:nvPr/>
        </p:nvSpPr>
        <p:spPr>
          <a:xfrm>
            <a:off x="6054428" y="-720725"/>
            <a:ext cx="7782360" cy="7578726"/>
          </a:xfrm>
          <a:prstGeom prst="ellipse">
            <a:avLst/>
          </a:prstGeom>
          <a:solidFill>
            <a:srgbClr val="00B0F0"/>
          </a:solidFill>
          <a:ln w="12700">
            <a:miter lim="400000"/>
          </a:ln>
        </p:spPr>
        <p:txBody>
          <a:bodyPr lIns="45719" rIns="45719" anchor="ctr"/>
          <a:lstStyle/>
          <a:p>
            <a:pPr algn="ctr">
              <a:defRPr>
                <a:solidFill>
                  <a:srgbClr val="FFFFFF"/>
                </a:solidFill>
              </a:defRPr>
            </a:pPr>
            <a:endParaRPr/>
          </a:p>
        </p:txBody>
      </p:sp>
      <p:sp>
        <p:nvSpPr>
          <p:cNvPr id="151" name="TextBox 29"/>
          <p:cNvSpPr txBox="1"/>
          <p:nvPr/>
        </p:nvSpPr>
        <p:spPr>
          <a:xfrm>
            <a:off x="1150915" y="3794395"/>
            <a:ext cx="4795024" cy="4597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400">
                <a:latin typeface="Alexandria Regular Regular"/>
                <a:ea typeface="Alexandria Regular Regular"/>
                <a:cs typeface="Alexandria Regular Regular"/>
                <a:sym typeface="Alexandria Regular Regular"/>
              </a:defRPr>
            </a:lvl1pPr>
          </a:lstStyle>
          <a:p>
            <a:r>
              <a:t>by Samara Jasim</a:t>
            </a:r>
          </a:p>
        </p:txBody>
      </p:sp>
      <p:sp>
        <p:nvSpPr>
          <p:cNvPr id="152" name="TextBox 30"/>
          <p:cNvSpPr txBox="1"/>
          <p:nvPr/>
        </p:nvSpPr>
        <p:spPr>
          <a:xfrm>
            <a:off x="470850" y="3033636"/>
            <a:ext cx="5471642" cy="777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4400">
                <a:solidFill>
                  <a:srgbClr val="00B0F0"/>
                </a:solidFill>
                <a:latin typeface="Alexandria Regular Bold"/>
                <a:ea typeface="Alexandria Regular Bold"/>
                <a:cs typeface="Alexandria Regular Bold"/>
                <a:sym typeface="Alexandria Regular Bold"/>
              </a:defRPr>
            </a:lvl1pPr>
          </a:lstStyle>
          <a:p>
            <a:r>
              <a:t>Business English</a:t>
            </a:r>
          </a:p>
        </p:txBody>
      </p:sp>
      <p:grpSp>
        <p:nvGrpSpPr>
          <p:cNvPr id="155" name="Rectangle: Rounded Corners 33"/>
          <p:cNvGrpSpPr/>
          <p:nvPr/>
        </p:nvGrpSpPr>
        <p:grpSpPr>
          <a:xfrm>
            <a:off x="18284" y="5858431"/>
            <a:ext cx="4091561" cy="529168"/>
            <a:chOff x="50800" y="0"/>
            <a:chExt cx="4091559" cy="529167"/>
          </a:xfrm>
        </p:grpSpPr>
        <p:sp>
          <p:nvSpPr>
            <p:cNvPr id="153" name="Rounded Rectangle"/>
            <p:cNvSpPr/>
            <p:nvPr/>
          </p:nvSpPr>
          <p:spPr>
            <a:xfrm>
              <a:off x="50800" y="0"/>
              <a:ext cx="4091560" cy="529168"/>
            </a:xfrm>
            <a:prstGeom prst="roundRect">
              <a:avLst>
                <a:gd name="adj" fmla="val 16667"/>
              </a:avLst>
            </a:prstGeom>
            <a:solidFill>
              <a:srgbClr val="4EADEA"/>
            </a:solidFill>
            <a:ln w="12700" cap="flat">
              <a:solidFill>
                <a:srgbClr val="00B0F0"/>
              </a:solidFill>
              <a:prstDash val="solid"/>
              <a:miter lim="800000"/>
            </a:ln>
            <a:effectLst/>
          </p:spPr>
          <p:txBody>
            <a:bodyPr wrap="square" lIns="45719" tIns="45719" rIns="45719" bIns="45719" numCol="1" anchor="ctr">
              <a:noAutofit/>
            </a:bodyPr>
            <a:lstStyle/>
            <a:p>
              <a:pPr algn="ctr">
                <a:defRPr>
                  <a:solidFill>
                    <a:srgbClr val="4EADEA"/>
                  </a:solidFill>
                </a:defRPr>
              </a:pPr>
              <a:endParaRPr/>
            </a:p>
          </p:txBody>
        </p:sp>
        <p:sp>
          <p:nvSpPr>
            <p:cNvPr id="154" name="Orientation Lecture"/>
            <p:cNvSpPr txBox="1"/>
            <p:nvPr/>
          </p:nvSpPr>
          <p:spPr>
            <a:xfrm>
              <a:off x="220093" y="2963"/>
              <a:ext cx="3752974" cy="52324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lvl1pPr algn="ctr">
                <a:defRPr sz="2800">
                  <a:solidFill>
                    <a:srgbClr val="FFFFFF"/>
                  </a:solidFill>
                  <a:latin typeface="Alexandria Regular Bold"/>
                  <a:ea typeface="Alexandria Regular Bold"/>
                  <a:cs typeface="Alexandria Regular Bold"/>
                  <a:sym typeface="Alexandria Regular Bold"/>
                </a:defRPr>
              </a:lvl1pPr>
            </a:lstStyle>
            <a:p>
              <a:r>
                <a:t>Orientation Lecture</a:t>
              </a:r>
            </a:p>
          </p:txBody>
        </p:sp>
      </p:grpSp>
      <p:sp>
        <p:nvSpPr>
          <p:cNvPr id="156" name="TextBox 45"/>
          <p:cNvSpPr txBox="1"/>
          <p:nvPr/>
        </p:nvSpPr>
        <p:spPr>
          <a:xfrm>
            <a:off x="374988" y="5413224"/>
            <a:ext cx="1154177"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a:defRPr sz="2000">
                <a:latin typeface="Alexandria Regular Regular"/>
                <a:ea typeface="Alexandria Regular Regular"/>
                <a:cs typeface="Alexandria Regular Regular"/>
                <a:sym typeface="Alexandria Regular Regular"/>
              </a:defRPr>
            </a:lvl1pPr>
          </a:lstStyle>
          <a:p>
            <a:r>
              <a:t>ENG 201</a:t>
            </a:r>
          </a:p>
        </p:txBody>
      </p:sp>
      <p:sp>
        <p:nvSpPr>
          <p:cNvPr id="157" name="Oval 13"/>
          <p:cNvSpPr/>
          <p:nvPr/>
        </p:nvSpPr>
        <p:spPr>
          <a:xfrm>
            <a:off x="6200342" y="-320675"/>
            <a:ext cx="7410451" cy="7410450"/>
          </a:xfrm>
          <a:prstGeom prst="ellipse">
            <a:avLst/>
          </a:prstGeom>
          <a:blipFill>
            <a:blip r:embed="rId3"/>
            <a:stretch>
              <a:fillRect/>
            </a:stretch>
          </a:blipFill>
          <a:ln w="12700">
            <a:miter lim="400000"/>
          </a:ln>
        </p:spPr>
        <p:txBody>
          <a:bodyPr lIns="45719" rIns="45719" anchor="ctr"/>
          <a:lstStyle/>
          <a:p>
            <a:pPr algn="ctr">
              <a:defRPr>
                <a:solidFill>
                  <a:srgbClr val="FFFFFF"/>
                </a:solidFill>
              </a:defRPr>
            </a:pPr>
            <a:endParaRPr/>
          </a:p>
        </p:txBody>
      </p:sp>
      <p:pic>
        <p:nvPicPr>
          <p:cNvPr id="158" name="Graphic 21" descr="Graphic 21"/>
          <p:cNvPicPr>
            <a:picLocks noChangeAspect="1"/>
          </p:cNvPicPr>
          <p:nvPr/>
        </p:nvPicPr>
        <p:blipFill>
          <a:blip r:embed="rId4"/>
          <a:srcRect t="27877" b="25429"/>
          <a:stretch>
            <a:fillRect/>
          </a:stretch>
        </p:blipFill>
        <p:spPr>
          <a:xfrm>
            <a:off x="194616" y="269652"/>
            <a:ext cx="2954656" cy="1379623"/>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6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61" name="TextBox 2"/>
          <p:cNvSpPr txBox="1"/>
          <p:nvPr/>
        </p:nvSpPr>
        <p:spPr>
          <a:xfrm>
            <a:off x="2558870" y="1019068"/>
            <a:ext cx="3810592"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Who am I?</a:t>
            </a:r>
          </a:p>
        </p:txBody>
      </p:sp>
      <p:sp>
        <p:nvSpPr>
          <p:cNvPr id="16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63" name="TextBox 47"/>
          <p:cNvSpPr txBox="1"/>
          <p:nvPr/>
        </p:nvSpPr>
        <p:spPr>
          <a:xfrm>
            <a:off x="782319" y="2315643"/>
            <a:ext cx="10449561" cy="372364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nSpc>
                <a:spcPct val="120000"/>
              </a:lnSpc>
              <a:defRPr sz="2800">
                <a:solidFill>
                  <a:srgbClr val="4EABE7"/>
                </a:solidFill>
                <a:latin typeface="Alexandria Regular Bold"/>
                <a:ea typeface="Alexandria Regular Bold"/>
                <a:cs typeface="Alexandria Regular Bold"/>
                <a:sym typeface="Alexandria Regular Bold"/>
              </a:defRPr>
            </a:pPr>
            <a:r>
              <a:t>Samara Jasim</a:t>
            </a:r>
          </a:p>
          <a:p>
            <a:pPr marL="581526" lvl="1" indent="-200526">
              <a:lnSpc>
                <a:spcPct val="120000"/>
              </a:lnSpc>
              <a:spcBef>
                <a:spcPts val="1200"/>
              </a:spcBef>
              <a:buSzPct val="60000"/>
              <a:buBlip>
                <a:blip r:embed="rId3"/>
              </a:buBlip>
              <a:defRPr sz="2800">
                <a:latin typeface="Alexandria Regular Regular"/>
                <a:ea typeface="Alexandria Regular Regular"/>
                <a:cs typeface="Alexandria Regular Regular"/>
                <a:sym typeface="Alexandria Regular Regular"/>
              </a:defRPr>
            </a:pPr>
            <a:r>
              <a:t>Lecturer: specialized in </a:t>
            </a:r>
            <a:r>
              <a:rPr>
                <a:latin typeface="Alexandria Regular Bold"/>
                <a:ea typeface="Alexandria Regular Bold"/>
                <a:cs typeface="Alexandria Regular Bold"/>
                <a:sym typeface="Alexandria Regular Bold"/>
              </a:rPr>
              <a:t>Teaching English as a Foreign Language </a:t>
            </a:r>
            <a:r>
              <a:t>Field;</a:t>
            </a:r>
          </a:p>
          <a:p>
            <a:pPr marL="581526" lvl="1" indent="-200526">
              <a:lnSpc>
                <a:spcPct val="120000"/>
              </a:lnSpc>
              <a:spcBef>
                <a:spcPts val="1200"/>
              </a:spcBef>
              <a:buSzPct val="60000"/>
              <a:buBlip>
                <a:blip r:embed="rId3"/>
              </a:buBlip>
              <a:defRPr sz="2800">
                <a:latin typeface="Alexandria Regular Regular"/>
                <a:ea typeface="Alexandria Regular Regular"/>
                <a:cs typeface="Alexandria Regular Regular"/>
                <a:sym typeface="Alexandria Regular Regular"/>
              </a:defRPr>
            </a:pPr>
            <a:r>
              <a:t>Educational Consultant;</a:t>
            </a:r>
          </a:p>
          <a:p>
            <a:pPr marL="581526" lvl="1" indent="-200526">
              <a:lnSpc>
                <a:spcPct val="120000"/>
              </a:lnSpc>
              <a:spcBef>
                <a:spcPts val="1200"/>
              </a:spcBef>
              <a:buSzPct val="60000"/>
              <a:buBlip>
                <a:blip r:embed="rId3"/>
              </a:buBlip>
              <a:defRPr sz="2800">
                <a:latin typeface="Alexandria Regular Regular"/>
                <a:ea typeface="Alexandria Regular Regular"/>
                <a:cs typeface="Alexandria Regular Regular"/>
                <a:sym typeface="Alexandria Regular Regular"/>
              </a:defRPr>
            </a:pPr>
            <a:r>
              <a:t>Sworn Translator; and</a:t>
            </a:r>
          </a:p>
          <a:p>
            <a:pPr marL="581526" lvl="1" indent="-200526">
              <a:lnSpc>
                <a:spcPct val="120000"/>
              </a:lnSpc>
              <a:spcBef>
                <a:spcPts val="1200"/>
              </a:spcBef>
              <a:buSzPct val="60000"/>
              <a:buBlip>
                <a:blip r:embed="rId3"/>
              </a:buBlip>
              <a:defRPr sz="2800">
                <a:latin typeface="Alexandria Regular Regular"/>
                <a:ea typeface="Alexandria Regular Regular"/>
                <a:cs typeface="Alexandria Regular Regular"/>
                <a:sym typeface="Alexandria Regular Regular"/>
              </a:defRPr>
            </a:pPr>
            <a:r>
              <a:t>Paralegal</a:t>
            </a:r>
          </a:p>
        </p:txBody>
      </p:sp>
      <p:pic>
        <p:nvPicPr>
          <p:cNvPr id="164" name="english-course-2829679-2350623.png" descr="english-course-2829679-2350623.png"/>
          <p:cNvPicPr>
            <a:picLocks noChangeAspect="1"/>
          </p:cNvPicPr>
          <p:nvPr/>
        </p:nvPicPr>
        <p:blipFill>
          <a:blip r:embed="rId4"/>
          <a:stretch>
            <a:fillRect/>
          </a:stretch>
        </p:blipFill>
        <p:spPr>
          <a:xfrm>
            <a:off x="1079825" y="919883"/>
            <a:ext cx="1125124" cy="1125124"/>
          </a:xfrm>
          <a:prstGeom prst="rect">
            <a:avLst/>
          </a:prstGeom>
          <a:ln w="12700">
            <a:miter lim="400000"/>
          </a:ln>
        </p:spPr>
      </p:pic>
      <p:sp>
        <p:nvSpPr>
          <p:cNvPr id="165"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66"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rPr dirty="0"/>
              <a:t>www.midocean.ae</a:t>
            </a:r>
          </a:p>
        </p:txBody>
      </p:sp>
      <p:pic>
        <p:nvPicPr>
          <p:cNvPr id="167"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69"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70" name="TextBox 2"/>
          <p:cNvSpPr txBox="1"/>
          <p:nvPr/>
        </p:nvSpPr>
        <p:spPr>
          <a:xfrm>
            <a:off x="2558870" y="1019068"/>
            <a:ext cx="3810592"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Course Details</a:t>
            </a:r>
          </a:p>
        </p:txBody>
      </p:sp>
      <p:sp>
        <p:nvSpPr>
          <p:cNvPr id="171"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72" name="TextBox 47"/>
          <p:cNvSpPr txBox="1"/>
          <p:nvPr/>
        </p:nvSpPr>
        <p:spPr>
          <a:xfrm>
            <a:off x="575220" y="2019394"/>
            <a:ext cx="10812841" cy="3952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nSpc>
                <a:spcPct val="170000"/>
              </a:lnSpc>
              <a:buClr>
                <a:srgbClr val="242836"/>
              </a:buClr>
              <a:buSzPct val="100000"/>
              <a:buChar char="➢"/>
              <a:defRPr sz="2600">
                <a:solidFill>
                  <a:srgbClr val="E2913D"/>
                </a:solidFill>
                <a:latin typeface="Alexandria Regular Bold"/>
                <a:ea typeface="Alexandria Regular Bold"/>
                <a:cs typeface="Alexandria Regular Bold"/>
                <a:sym typeface="Alexandria Regular Bold"/>
              </a:defRPr>
            </a:pPr>
            <a:r>
              <a:rPr>
                <a:solidFill>
                  <a:srgbClr val="4EADEA"/>
                </a:solidFill>
              </a:rPr>
              <a:t>This course aims to:</a:t>
            </a:r>
          </a:p>
          <a:p>
            <a:pPr marL="457200" indent="-317500" algn="just" defTabSz="457200">
              <a:lnSpc>
                <a:spcPct val="170000"/>
              </a:lnSpc>
              <a:buSzPct val="100000"/>
              <a:buFont typeface="Times New Roman"/>
              <a:buChar char="•"/>
              <a:defRPr sz="2600">
                <a:latin typeface="Alexandria Regular Regular"/>
                <a:ea typeface="Alexandria Regular Regular"/>
                <a:cs typeface="Alexandria Regular Regular"/>
                <a:sym typeface="Alexandria Regular Regular"/>
              </a:defRPr>
            </a:pPr>
            <a:r>
              <a:t>Develop basic skills to deal with people in business situations;</a:t>
            </a:r>
          </a:p>
          <a:p>
            <a:pPr marL="457200" indent="-317500" algn="just" defTabSz="457200">
              <a:lnSpc>
                <a:spcPct val="170000"/>
              </a:lnSpc>
              <a:buSzPct val="100000"/>
              <a:buFont typeface="Times New Roman"/>
              <a:buChar char="•"/>
              <a:defRPr sz="2600">
                <a:latin typeface="Alexandria Regular Regular"/>
                <a:ea typeface="Alexandria Regular Regular"/>
                <a:cs typeface="Alexandria Regular Regular"/>
                <a:sym typeface="Alexandria Regular Regular"/>
              </a:defRPr>
            </a:pPr>
            <a:r>
              <a:t>Increase knowledge of key business concepts worldwide;</a:t>
            </a:r>
          </a:p>
          <a:p>
            <a:pPr marL="457200" indent="-317500" algn="just" defTabSz="457200">
              <a:lnSpc>
                <a:spcPct val="170000"/>
              </a:lnSpc>
              <a:buSzPct val="100000"/>
              <a:buFont typeface="Times New Roman"/>
              <a:buChar char="•"/>
              <a:defRPr sz="2600">
                <a:latin typeface="Alexandria Regular Regular"/>
                <a:ea typeface="Alexandria Regular Regular"/>
                <a:cs typeface="Alexandria Regular Regular"/>
                <a:sym typeface="Alexandria Regular Regular"/>
              </a:defRPr>
            </a:pPr>
            <a:r>
              <a:t>Expand vocabulary related to general business situations; and</a:t>
            </a:r>
          </a:p>
          <a:p>
            <a:pPr marL="457200" indent="-317500" algn="just" defTabSz="457200">
              <a:lnSpc>
                <a:spcPct val="170000"/>
              </a:lnSpc>
              <a:spcBef>
                <a:spcPts val="1600"/>
              </a:spcBef>
              <a:buSzPct val="100000"/>
              <a:buFont typeface="Times New Roman"/>
              <a:buChar char="•"/>
              <a:defRPr sz="2600">
                <a:latin typeface="Alexandria Regular Regular"/>
                <a:ea typeface="Alexandria Regular Regular"/>
                <a:cs typeface="Alexandria Regular Regular"/>
                <a:sym typeface="Alexandria Regular Regular"/>
              </a:defRPr>
            </a:pPr>
            <a:r>
              <a:t>Develop confidence to deal with people and basic issues in the business world.</a:t>
            </a:r>
          </a:p>
        </p:txBody>
      </p:sp>
      <p:pic>
        <p:nvPicPr>
          <p:cNvPr id="173"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174"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75"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176"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78"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79" name="TextBox 2"/>
          <p:cNvSpPr txBox="1"/>
          <p:nvPr/>
        </p:nvSpPr>
        <p:spPr>
          <a:xfrm>
            <a:off x="2558870" y="1019068"/>
            <a:ext cx="3810592"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Learning Resources</a:t>
            </a:r>
          </a:p>
        </p:txBody>
      </p:sp>
      <p:sp>
        <p:nvSpPr>
          <p:cNvPr id="180"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81" name="TextBox 47"/>
          <p:cNvSpPr txBox="1"/>
          <p:nvPr/>
        </p:nvSpPr>
        <p:spPr>
          <a:xfrm>
            <a:off x="820419" y="2188643"/>
            <a:ext cx="10449561" cy="375327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nSpc>
                <a:spcPct val="130000"/>
              </a:lnSpc>
              <a:buClr>
                <a:srgbClr val="1F2330"/>
              </a:buClr>
              <a:buSzPct val="100000"/>
              <a:buChar char="✦"/>
              <a:defRPr sz="2700">
                <a:solidFill>
                  <a:srgbClr val="4EADEA"/>
                </a:solidFill>
                <a:latin typeface="Alexandria Regular Bold"/>
                <a:ea typeface="Alexandria Regular Bold"/>
                <a:cs typeface="Alexandria Regular Bold"/>
                <a:sym typeface="Alexandria Regular Bold"/>
              </a:defRPr>
            </a:pPr>
            <a:r>
              <a:rPr dirty="0"/>
              <a:t> Credit Hours: </a:t>
            </a:r>
          </a:p>
          <a:p>
            <a:pPr marL="446087" indent="-446087">
              <a:lnSpc>
                <a:spcPct val="130000"/>
              </a:lnSpc>
              <a:defRPr sz="2700">
                <a:latin typeface="Alexandria Regular Regular"/>
                <a:ea typeface="Alexandria Regular Regular"/>
                <a:cs typeface="Alexandria Regular Regular"/>
                <a:sym typeface="Alexandria Regular Regular"/>
              </a:defRPr>
            </a:pPr>
            <a:r>
              <a:rPr lang="en-US" dirty="0"/>
              <a:t>3</a:t>
            </a:r>
            <a:r>
              <a:rPr dirty="0"/>
              <a:t> credit hours.  </a:t>
            </a:r>
          </a:p>
          <a:p>
            <a:pPr marL="457199" lvl="1" indent="-457199">
              <a:lnSpc>
                <a:spcPct val="130000"/>
              </a:lnSpc>
              <a:buClr>
                <a:srgbClr val="242836"/>
              </a:buClr>
              <a:buSzPct val="100000"/>
              <a:buChar char="✦"/>
              <a:defRPr sz="2700">
                <a:solidFill>
                  <a:srgbClr val="4EADEA"/>
                </a:solidFill>
                <a:latin typeface="Alexandria Regular Bold"/>
                <a:ea typeface="Alexandria Regular Bold"/>
                <a:cs typeface="Alexandria Regular Bold"/>
                <a:sym typeface="Alexandria Regular Bold"/>
              </a:defRPr>
            </a:pPr>
            <a:r>
              <a:rPr dirty="0"/>
              <a:t>Recommended Resources: </a:t>
            </a:r>
            <a:endParaRPr dirty="0">
              <a:solidFill>
                <a:srgbClr val="FF0000"/>
              </a:solidFill>
            </a:endParaRPr>
          </a:p>
          <a:p>
            <a:pPr marL="533400" lvl="1" indent="-533400">
              <a:lnSpc>
                <a:spcPct val="110000"/>
              </a:lnSpc>
              <a:buSzPct val="100000"/>
              <a:buAutoNum type="arabicPeriod"/>
              <a:defRPr sz="2700">
                <a:latin typeface="Alexandria Regular Regular"/>
                <a:ea typeface="Alexandria Regular Regular"/>
                <a:cs typeface="Alexandria Regular Regular"/>
                <a:sym typeface="Alexandria Regular Regular"/>
              </a:defRPr>
            </a:pPr>
            <a:r>
              <a:rPr dirty="0"/>
              <a:t>Market Leader, Course Book, Intermediate, by Pearson</a:t>
            </a:r>
          </a:p>
          <a:p>
            <a:pPr marL="533400" lvl="1" indent="-533400">
              <a:lnSpc>
                <a:spcPct val="110000"/>
              </a:lnSpc>
              <a:buSzPct val="100000"/>
              <a:buAutoNum type="arabicPeriod"/>
              <a:defRPr sz="2700">
                <a:latin typeface="Alexandria Regular Regular"/>
                <a:ea typeface="Alexandria Regular Regular"/>
                <a:cs typeface="Alexandria Regular Regular"/>
                <a:sym typeface="Alexandria Regular Regular"/>
              </a:defRPr>
            </a:pPr>
            <a:r>
              <a:rPr dirty="0"/>
              <a:t> Market Leader, Practice Book, Intermediate, by Pearson</a:t>
            </a:r>
          </a:p>
          <a:p>
            <a:pPr marL="457199" lvl="1" indent="-457199">
              <a:lnSpc>
                <a:spcPct val="130000"/>
              </a:lnSpc>
              <a:spcBef>
                <a:spcPts val="700"/>
              </a:spcBef>
              <a:buClr>
                <a:srgbClr val="242836"/>
              </a:buClr>
              <a:buSzPct val="100000"/>
              <a:buChar char="✦"/>
              <a:defRPr sz="2700">
                <a:solidFill>
                  <a:srgbClr val="4EADEA"/>
                </a:solidFill>
                <a:latin typeface="Alexandria Regular Bold"/>
                <a:ea typeface="Alexandria Regular Bold"/>
                <a:cs typeface="Alexandria Regular Bold"/>
                <a:sym typeface="Alexandria Regular Bold"/>
              </a:defRPr>
            </a:pPr>
            <a:r>
              <a:rPr dirty="0"/>
              <a:t>Essential References:</a:t>
            </a:r>
            <a:endParaRPr dirty="0">
              <a:solidFill>
                <a:srgbClr val="E2913D"/>
              </a:solidFill>
            </a:endParaRPr>
          </a:p>
          <a:p>
            <a:pPr>
              <a:lnSpc>
                <a:spcPct val="130000"/>
              </a:lnSpc>
              <a:defRPr sz="2700">
                <a:solidFill>
                  <a:srgbClr val="F14124"/>
                </a:solidFill>
                <a:latin typeface="Alexandria Regular Bold"/>
                <a:ea typeface="Alexandria Regular Bold"/>
                <a:cs typeface="Alexandria Regular Bold"/>
                <a:sym typeface="Alexandria Regular Bold"/>
              </a:defRPr>
            </a:pPr>
            <a:r>
              <a:rPr dirty="0">
                <a:solidFill>
                  <a:srgbClr val="000000"/>
                </a:solidFill>
                <a:latin typeface="Alexandria Regular Regular"/>
                <a:ea typeface="Alexandria Regular Regular"/>
                <a:cs typeface="Alexandria Regular Regular"/>
                <a:sym typeface="Alexandria Regular Regular"/>
              </a:rPr>
              <a:t>1. A Dictionary</a:t>
            </a:r>
          </a:p>
        </p:txBody>
      </p:sp>
      <p:sp>
        <p:nvSpPr>
          <p:cNvPr id="182"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pic>
        <p:nvPicPr>
          <p:cNvPr id="183"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184" name="thumb_1200_1729.png" descr="thumb_1200_1729.png"/>
          <p:cNvPicPr>
            <a:picLocks noChangeAspect="1"/>
          </p:cNvPicPr>
          <p:nvPr/>
        </p:nvPicPr>
        <p:blipFill>
          <a:blip r:embed="rId4"/>
          <a:stretch>
            <a:fillRect/>
          </a:stretch>
        </p:blipFill>
        <p:spPr>
          <a:xfrm>
            <a:off x="9519294" y="1806551"/>
            <a:ext cx="1442558" cy="2078486"/>
          </a:xfrm>
          <a:prstGeom prst="rect">
            <a:avLst/>
          </a:prstGeom>
          <a:ln w="12700">
            <a:miter lim="400000"/>
          </a:ln>
        </p:spPr>
      </p:pic>
      <p:pic>
        <p:nvPicPr>
          <p:cNvPr id="185" name="market leader Course Book Intermediate FrontCover.png" descr="market leader Course Book Intermediate FrontCover.png"/>
          <p:cNvPicPr>
            <a:picLocks noChangeAspect="1"/>
          </p:cNvPicPr>
          <p:nvPr/>
        </p:nvPicPr>
        <p:blipFill>
          <a:blip r:embed="rId5"/>
          <a:stretch>
            <a:fillRect/>
          </a:stretch>
        </p:blipFill>
        <p:spPr>
          <a:xfrm>
            <a:off x="7455761" y="1621135"/>
            <a:ext cx="2344070" cy="2344069"/>
          </a:xfrm>
          <a:prstGeom prst="rect">
            <a:avLst/>
          </a:prstGeom>
          <a:ln w="12700">
            <a:miter lim="400000"/>
          </a:ln>
        </p:spPr>
      </p:pic>
      <p:sp>
        <p:nvSpPr>
          <p:cNvPr id="186"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87"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188" name="Graphic 21" descr="Graphic 21"/>
          <p:cNvPicPr>
            <a:picLocks noChangeAspect="1"/>
          </p:cNvPicPr>
          <p:nvPr/>
        </p:nvPicPr>
        <p:blipFill>
          <a:blip r:embed="rId6"/>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90"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91" name="TextBox 2"/>
          <p:cNvSpPr txBox="1"/>
          <p:nvPr/>
        </p:nvSpPr>
        <p:spPr>
          <a:xfrm>
            <a:off x="2558870" y="1019068"/>
            <a:ext cx="5141245"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What is this course about?</a:t>
            </a:r>
          </a:p>
        </p:txBody>
      </p:sp>
      <p:sp>
        <p:nvSpPr>
          <p:cNvPr id="192"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93" name="TextBox 47"/>
          <p:cNvSpPr txBox="1"/>
          <p:nvPr/>
        </p:nvSpPr>
        <p:spPr>
          <a:xfrm>
            <a:off x="820419" y="2188643"/>
            <a:ext cx="10449561" cy="38315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defTabSz="457200">
              <a:lnSpc>
                <a:spcPct val="170000"/>
              </a:lnSpc>
              <a:spcBef>
                <a:spcPts val="1200"/>
              </a:spcBef>
              <a:defRPr sz="2533">
                <a:latin typeface="Alexandria Regular Regular"/>
                <a:ea typeface="Alexandria Regular Regular"/>
                <a:cs typeface="Alexandria Regular Regular"/>
                <a:sym typeface="Alexandria Regular Regular"/>
              </a:defRPr>
            </a:lvl1pPr>
          </a:lstStyle>
          <a:p>
            <a:r>
              <a:t>Market Leader is a multi-level business English course for businesspeople and students of business English. It has been developed in association with the Financial Times, one of the leading sources of business information in the world. It consists of 12 units based on topics of great interest to everyone involved in international business. </a:t>
            </a:r>
          </a:p>
        </p:txBody>
      </p:sp>
      <p:pic>
        <p:nvPicPr>
          <p:cNvPr id="194"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195"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96"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197"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99" name="TextBox 2"/>
          <p:cNvSpPr txBox="1"/>
          <p:nvPr/>
        </p:nvSpPr>
        <p:spPr>
          <a:xfrm>
            <a:off x="2558870" y="650768"/>
            <a:ext cx="4212561" cy="48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b="1">
                <a:solidFill>
                  <a:srgbClr val="FFFFFF"/>
                </a:solidFill>
                <a:latin typeface="Times New Roman"/>
                <a:ea typeface="Times New Roman"/>
                <a:cs typeface="Times New Roman"/>
                <a:sym typeface="Times New Roman"/>
              </a:defRPr>
            </a:lvl1pPr>
          </a:lstStyle>
          <a:p>
            <a:r>
              <a:t>Course Content</a:t>
            </a:r>
          </a:p>
        </p:txBody>
      </p:sp>
      <p:sp>
        <p:nvSpPr>
          <p:cNvPr id="200"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graphicFrame>
        <p:nvGraphicFramePr>
          <p:cNvPr id="201" name="Table 9"/>
          <p:cNvGraphicFramePr/>
          <p:nvPr/>
        </p:nvGraphicFramePr>
        <p:xfrm>
          <a:off x="1269494" y="1272281"/>
          <a:ext cx="10507638" cy="5045527"/>
        </p:xfrm>
        <a:graphic>
          <a:graphicData uri="http://schemas.openxmlformats.org/drawingml/2006/table">
            <a:tbl>
              <a:tblPr firstRow="1" bandRow="1">
                <a:tableStyleId>{4C3C2611-4C71-4FC5-86AE-919BDF0F9419}</a:tableStyleId>
              </a:tblPr>
              <a:tblGrid>
                <a:gridCol w="6487594">
                  <a:extLst>
                    <a:ext uri="{9D8B030D-6E8A-4147-A177-3AD203B41FA5}">
                      <a16:colId xmlns:a16="http://schemas.microsoft.com/office/drawing/2014/main" val="20000"/>
                    </a:ext>
                  </a:extLst>
                </a:gridCol>
                <a:gridCol w="2121262">
                  <a:extLst>
                    <a:ext uri="{9D8B030D-6E8A-4147-A177-3AD203B41FA5}">
                      <a16:colId xmlns:a16="http://schemas.microsoft.com/office/drawing/2014/main" val="20001"/>
                    </a:ext>
                  </a:extLst>
                </a:gridCol>
                <a:gridCol w="1898782">
                  <a:extLst>
                    <a:ext uri="{9D8B030D-6E8A-4147-A177-3AD203B41FA5}">
                      <a16:colId xmlns:a16="http://schemas.microsoft.com/office/drawing/2014/main" val="20002"/>
                    </a:ext>
                  </a:extLst>
                </a:gridCol>
              </a:tblGrid>
              <a:tr h="777943">
                <a:tc>
                  <a:txBody>
                    <a:bodyPr/>
                    <a:lstStyle/>
                    <a:p>
                      <a:pPr algn="ctr" defTabSz="457200">
                        <a:defRPr sz="1800" b="0">
                          <a:solidFill>
                            <a:srgbClr val="000000"/>
                          </a:solidFill>
                        </a:defRPr>
                      </a:pPr>
                      <a:r>
                        <a:rPr sz="2200">
                          <a:solidFill>
                            <a:srgbClr val="FFFFFF"/>
                          </a:solidFill>
                          <a:latin typeface="Alexandria Regular Bold"/>
                          <a:ea typeface="Alexandria Regular Bold"/>
                          <a:cs typeface="Alexandria Regular Bold"/>
                          <a:sym typeface="Alexandria Regular Bold"/>
                        </a:rPr>
                        <a:t>Course Unit</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miter lim="400000"/>
                    </a:lnB>
                    <a:solidFill>
                      <a:srgbClr val="242836"/>
                    </a:solidFill>
                  </a:tcPr>
                </a:tc>
                <a:tc>
                  <a:txBody>
                    <a:bodyPr/>
                    <a:lstStyle/>
                    <a:p>
                      <a:pPr algn="ctr" defTabSz="457200">
                        <a:defRPr sz="1800" b="0">
                          <a:solidFill>
                            <a:srgbClr val="000000"/>
                          </a:solidFill>
                        </a:defRPr>
                      </a:pPr>
                      <a:r>
                        <a:rPr sz="2200">
                          <a:solidFill>
                            <a:srgbClr val="FFFFFF"/>
                          </a:solidFill>
                          <a:latin typeface="Alexandria Regular Bold"/>
                          <a:ea typeface="Alexandria Regular Bold"/>
                          <a:cs typeface="Alexandria Regular Bold"/>
                          <a:sym typeface="Alexandria Regular Bold"/>
                        </a:rPr>
                        <a:t>No.of. Weeks </a:t>
                      </a:r>
                    </a:p>
                  </a:txBody>
                  <a:tcPr marL="45721" marR="45721" marT="45721" marB="45721" anchor="ctr"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tc>
                  <a:txBody>
                    <a:bodyPr/>
                    <a:lstStyle/>
                    <a:p>
                      <a:pPr algn="ctr" defTabSz="457200">
                        <a:defRPr sz="1800" b="0">
                          <a:solidFill>
                            <a:srgbClr val="000000"/>
                          </a:solidFill>
                        </a:defRPr>
                      </a:pPr>
                      <a:r>
                        <a:rPr sz="2200">
                          <a:solidFill>
                            <a:srgbClr val="FFFFFF"/>
                          </a:solidFill>
                          <a:latin typeface="Alexandria Regular Bold"/>
                          <a:ea typeface="Alexandria Regular Bold"/>
                          <a:cs typeface="Alexandria Regular Bold"/>
                          <a:sym typeface="Alexandria Regular Bold"/>
                        </a:rPr>
                        <a:t>Contact Hours</a:t>
                      </a:r>
                    </a:p>
                  </a:txBody>
                  <a:tcPr marL="45721" marR="45721" marT="45721" marB="45721" anchor="ctr"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extLst>
                  <a:ext uri="{0D108BD9-81ED-4DB2-BD59-A6C34878D82A}">
                    <a16:rowId xmlns:a16="http://schemas.microsoft.com/office/drawing/2014/main" val="10000"/>
                  </a:ext>
                </a:extLst>
              </a:tr>
              <a:tr h="422022">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1: Brands</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miter lim="400000"/>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2nd</a:t>
                      </a:r>
                    </a:p>
                  </a:txBody>
                  <a:tcPr marL="45721" marR="45721" marT="45721" marB="45721" anchor="ctr" horzOverflow="overflow">
                    <a:lnL w="12700">
                      <a:solidFill>
                        <a:srgbClr val="000000"/>
                      </a:solidFill>
                      <a:miter lim="400000"/>
                    </a:lnL>
                    <a:lnR w="12700">
                      <a:solidFill>
                        <a:srgbClr val="000000"/>
                      </a:solidFill>
                    </a:lnR>
                    <a:lnT w="381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38100">
                      <a:solidFill>
                        <a:srgbClr val="000000"/>
                      </a:solidFill>
                    </a:lnT>
                    <a:lnB w="12700">
                      <a:solidFill>
                        <a:srgbClr val="000000"/>
                      </a:solidFill>
                    </a:lnB>
                    <a:solidFill>
                      <a:srgbClr val="4EADEA"/>
                    </a:solidFill>
                  </a:tcPr>
                </a:tc>
                <a:extLst>
                  <a:ext uri="{0D108BD9-81ED-4DB2-BD59-A6C34878D82A}">
                    <a16:rowId xmlns:a16="http://schemas.microsoft.com/office/drawing/2014/main" val="10001"/>
                  </a:ext>
                </a:extLst>
              </a:tr>
              <a:tr h="412656">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3: Change</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3rd</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2"/>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4: Organization</a:t>
                      </a:r>
                    </a:p>
                  </a:txBody>
                  <a:tcPr marL="45721" marR="45721" marT="45721" marB="45721" anchor="ctr" horzOverflow="overflow">
                    <a:lnL>
                      <a:solidFill>
                        <a:srgbClr val="000000"/>
                      </a:solidFill>
                      <a:miter lim="400000"/>
                    </a:lnL>
                    <a:lnR>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4th</a:t>
                      </a:r>
                    </a:p>
                  </a:txBody>
                  <a:tcPr marL="45721" marR="45721" marT="45721" marB="45721" anchor="ctr" horzOverflow="overflow">
                    <a:lnL>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3"/>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5: Advertising</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5th</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4"/>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6: Money</a:t>
                      </a:r>
                    </a:p>
                  </a:txBody>
                  <a:tcPr marL="45721" marR="45721" marT="45721" marB="45721" anchor="ctr" horzOverflow="overflow">
                    <a:lnL>
                      <a:solidFill>
                        <a:srgbClr val="000000"/>
                      </a:solidFill>
                      <a:miter lim="400000"/>
                    </a:lnL>
                    <a:lnR>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6th</a:t>
                      </a:r>
                    </a:p>
                  </a:txBody>
                  <a:tcPr marL="45721" marR="45721" marT="45721" marB="45721" anchor="ctr" horzOverflow="overflow">
                    <a:lnL>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5"/>
                  </a:ext>
                </a:extLst>
              </a:tr>
              <a:tr h="427086">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7: Cultures</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7th</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6"/>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8: Human Resources</a:t>
                      </a:r>
                    </a:p>
                  </a:txBody>
                  <a:tcPr marL="45721" marR="45721" marT="45721" marB="45721" anchor="ctr" horzOverflow="overflow">
                    <a:lnL>
                      <a:solidFill>
                        <a:srgbClr val="000000"/>
                      </a:solidFill>
                      <a:miter lim="400000"/>
                    </a:lnL>
                    <a:lnR>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8th</a:t>
                      </a:r>
                    </a:p>
                  </a:txBody>
                  <a:tcPr marL="45721" marR="45721" marT="45721" marB="45721" anchor="ctr" horzOverflow="overflow">
                    <a:lnL>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7"/>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9: International Market</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9th</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8"/>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10: Ethics </a:t>
                      </a:r>
                    </a:p>
                  </a:txBody>
                  <a:tcPr marL="45721" marR="45721" marT="45721" marB="45721" anchor="ctr" horzOverflow="overflow">
                    <a:lnL>
                      <a:solidFill>
                        <a:srgbClr val="000000"/>
                      </a:solidFill>
                      <a:miter lim="400000"/>
                    </a:lnL>
                    <a:lnR>
                      <a:solidFill>
                        <a:srgbClr val="000000"/>
                      </a:solidFill>
                      <a:miter lim="400000"/>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10th</a:t>
                      </a:r>
                    </a:p>
                  </a:txBody>
                  <a:tcPr marL="45721" marR="45721" marT="45721" marB="45721" anchor="ctr" horzOverflow="overflow">
                    <a:lnL>
                      <a:solidFill>
                        <a:srgbClr val="000000"/>
                      </a:solidFill>
                      <a:miter lim="400000"/>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9"/>
                  </a:ext>
                </a:extLst>
              </a:tr>
              <a:tr h="409311">
                <a:tc>
                  <a:txBody>
                    <a:bodyPr/>
                    <a:lstStyle/>
                    <a:p>
                      <a:pPr algn="l" defTabSz="457200">
                        <a:defRPr sz="1800"/>
                      </a:pPr>
                      <a:r>
                        <a:rPr sz="2200">
                          <a:solidFill>
                            <a:srgbClr val="FFFFFF"/>
                          </a:solidFill>
                          <a:latin typeface="Alexandria Regular Regular"/>
                          <a:ea typeface="Alexandria Regular Regular"/>
                          <a:cs typeface="Alexandria Regular Regular"/>
                          <a:sym typeface="Alexandria Regular Regular"/>
                        </a:rPr>
                        <a:t>Unit 11: Leadership</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11th</a:t>
                      </a:r>
                    </a:p>
                  </a:txBody>
                  <a:tcPr marL="45721" marR="45721" marT="45721" marB="45721" anchor="ctr" horzOverflow="overflow">
                    <a:lnL w="12700">
                      <a:solidFill>
                        <a:srgbClr val="000000"/>
                      </a:solidFill>
                      <a:miter lim="400000"/>
                    </a:lnL>
                    <a:lnR w="12700">
                      <a:solidFill>
                        <a:srgbClr val="000000"/>
                      </a:solidFill>
                      <a:miter lim="400000"/>
                    </a:lnR>
                    <a:lnT w="12700">
                      <a:solidFill>
                        <a:srgbClr val="000000"/>
                      </a:solidFill>
                    </a:lnT>
                    <a:lnB w="12700">
                      <a:solidFill>
                        <a:srgbClr val="000000"/>
                      </a:solidFill>
                      <a:miter lim="400000"/>
                    </a:lnB>
                    <a:solidFill>
                      <a:srgbClr val="4EADEA"/>
                    </a:solidFill>
                  </a:tcPr>
                </a:tc>
                <a:tc>
                  <a:txBody>
                    <a:bodyPr/>
                    <a:lstStyle/>
                    <a:p>
                      <a:pPr algn="ctr" defTabSz="457200">
                        <a:defRPr sz="1800"/>
                      </a:pPr>
                      <a:r>
                        <a:rPr sz="2200">
                          <a:solidFill>
                            <a:srgbClr val="FFFFFF"/>
                          </a:solidFill>
                          <a:latin typeface="Alexandria Regular Regular"/>
                          <a:ea typeface="Alexandria Regular Regular"/>
                          <a:cs typeface="Alexandria Regular Regular"/>
                          <a:sym typeface="Alexandria Regular Regular"/>
                        </a:rPr>
                        <a:t>3</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miter lim="400000"/>
                    </a:lnB>
                    <a:solidFill>
                      <a:srgbClr val="4EADEA"/>
                    </a:solidFill>
                  </a:tcPr>
                </a:tc>
                <a:extLst>
                  <a:ext uri="{0D108BD9-81ED-4DB2-BD59-A6C34878D82A}">
                    <a16:rowId xmlns:a16="http://schemas.microsoft.com/office/drawing/2014/main" val="10010"/>
                  </a:ext>
                </a:extLst>
              </a:tr>
            </a:tbl>
          </a:graphicData>
        </a:graphic>
      </p:graphicFrame>
      <p:sp>
        <p:nvSpPr>
          <p:cNvPr id="202"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03"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204" name="Graphic 21" descr="Graphic 21"/>
          <p:cNvPicPr>
            <a:picLocks noChangeAspect="1"/>
          </p:cNvPicPr>
          <p:nvPr/>
        </p:nvPicPr>
        <p:blipFill>
          <a:blip r:embed="rId3"/>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06"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07"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Assessment Tools</a:t>
            </a:r>
          </a:p>
        </p:txBody>
      </p:sp>
      <p:sp>
        <p:nvSpPr>
          <p:cNvPr id="208"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209" name="TextBox 47"/>
          <p:cNvSpPr txBox="1"/>
          <p:nvPr/>
        </p:nvSpPr>
        <p:spPr>
          <a:xfrm>
            <a:off x="528319" y="2099744"/>
            <a:ext cx="10983312" cy="39649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457200" lvl="1"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Multiple Choice, T&amp;F, Matching, Arranging, Audio Questions</a:t>
            </a:r>
          </a:p>
          <a:p>
            <a:pPr marL="457200" lvl="1"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80% marks</a:t>
            </a:r>
          </a:p>
          <a:p>
            <a:pPr marL="1206500" lvl="2"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10 weekly quizzes (open on Saturdays, at </a:t>
            </a:r>
            <a:r>
              <a:rPr>
                <a:latin typeface="Alexandria Regular Bold"/>
                <a:ea typeface="Alexandria Regular Bold"/>
                <a:cs typeface="Alexandria Regular Bold"/>
                <a:sym typeface="Alexandria Regular Bold"/>
              </a:rPr>
              <a:t>22:00</a:t>
            </a:r>
            <a:r>
              <a:t> ksa and close next Saturday at </a:t>
            </a:r>
            <a:r>
              <a:rPr>
                <a:latin typeface="Alexandria Regular Bold"/>
                <a:ea typeface="Alexandria Regular Bold"/>
                <a:cs typeface="Alexandria Regular Bold"/>
                <a:sym typeface="Alexandria Regular Bold"/>
              </a:rPr>
              <a:t>21:00</a:t>
            </a:r>
            <a:r>
              <a:t> ksa)</a:t>
            </a:r>
          </a:p>
          <a:p>
            <a:pPr marL="1206500" lvl="2"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The duration of each quiz is (</a:t>
            </a:r>
            <a:r>
              <a:rPr>
                <a:latin typeface="Alexandria Regular Bold"/>
                <a:ea typeface="Alexandria Regular Bold"/>
                <a:cs typeface="Alexandria Regular Bold"/>
                <a:sym typeface="Alexandria Regular Bold"/>
              </a:rPr>
              <a:t>24 </a:t>
            </a:r>
            <a:r>
              <a:t>minutes only = 3 minutes for each question)</a:t>
            </a:r>
          </a:p>
          <a:p>
            <a:pPr marL="1206500" lvl="2" indent="-29210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8 Marks for each of short exam. </a:t>
            </a:r>
          </a:p>
          <a:p>
            <a:pPr marL="1206500" lvl="2" indent="-292100" defTabSz="457200">
              <a:lnSpc>
                <a:spcPct val="110000"/>
              </a:lnSpc>
              <a:spcBef>
                <a:spcPts val="1000"/>
              </a:spcBef>
              <a:buClr>
                <a:srgbClr val="7B8AA7"/>
              </a:buClr>
              <a:buSzPct val="80000"/>
              <a:buChar char=""/>
              <a:defRPr sz="2100">
                <a:solidFill>
                  <a:srgbClr val="404040"/>
                </a:solidFill>
                <a:latin typeface="Alexandria Regular Regular"/>
                <a:ea typeface="Alexandria Regular Regular"/>
                <a:cs typeface="Alexandria Regular Regular"/>
                <a:sym typeface="Alexandria Regular Regular"/>
              </a:defRPr>
            </a:pPr>
            <a:r>
              <a:t>8 questions </a:t>
            </a:r>
          </a:p>
          <a:p>
            <a:pPr marL="457200" lvl="1" indent="0" defTabSz="457200">
              <a:lnSpc>
                <a:spcPct val="110000"/>
              </a:lnSpc>
              <a:spcBef>
                <a:spcPts val="1000"/>
              </a:spcBef>
              <a:buClr>
                <a:srgbClr val="90A3C5"/>
              </a:buClr>
              <a:buSzPct val="80000"/>
              <a:buChar char=""/>
              <a:defRPr sz="2100">
                <a:solidFill>
                  <a:srgbClr val="404040"/>
                </a:solidFill>
                <a:latin typeface="Alexandria Regular Regular"/>
                <a:ea typeface="Alexandria Regular Regular"/>
                <a:cs typeface="Alexandria Regular Regular"/>
                <a:sym typeface="Alexandria Regular Regular"/>
              </a:defRPr>
            </a:pPr>
            <a:r>
              <a:t>20% Final Examination</a:t>
            </a:r>
          </a:p>
        </p:txBody>
      </p:sp>
      <p:pic>
        <p:nvPicPr>
          <p:cNvPr id="210"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211"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12"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213"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15"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16"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Assessment Tools</a:t>
            </a:r>
          </a:p>
        </p:txBody>
      </p:sp>
      <p:sp>
        <p:nvSpPr>
          <p:cNvPr id="217"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18"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19" name="WhatsApp Image 2023-09-25 at 11.27.11 PM.jpeg" descr="WhatsApp Image 2023-09-25 at 11.27.11 PM.jpeg"/>
          <p:cNvPicPr>
            <a:picLocks noChangeAspect="1"/>
          </p:cNvPicPr>
          <p:nvPr/>
        </p:nvPicPr>
        <p:blipFill>
          <a:blip r:embed="rId4"/>
          <a:srcRect t="18821" b="39801"/>
          <a:stretch>
            <a:fillRect/>
          </a:stretch>
        </p:blipFill>
        <p:spPr>
          <a:xfrm>
            <a:off x="1453575" y="2117126"/>
            <a:ext cx="9233735" cy="3820673"/>
          </a:xfrm>
          <a:prstGeom prst="rect">
            <a:avLst/>
          </a:prstGeom>
          <a:ln w="12700">
            <a:miter lim="400000"/>
          </a:ln>
        </p:spPr>
      </p:pic>
      <p:sp>
        <p:nvSpPr>
          <p:cNvPr id="220"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21"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222"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24"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25"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Assessment Tools</a:t>
            </a:r>
          </a:p>
        </p:txBody>
      </p:sp>
      <p:sp>
        <p:nvSpPr>
          <p:cNvPr id="226"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27"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28" name="WhatsApp Image 2023-09-25 at 11.27.11 PM.jpeg" descr="WhatsApp Image 2023-09-25 at 11.27.11 PM.jpeg"/>
          <p:cNvPicPr>
            <a:picLocks noChangeAspect="1"/>
          </p:cNvPicPr>
          <p:nvPr/>
        </p:nvPicPr>
        <p:blipFill>
          <a:blip r:embed="rId4"/>
          <a:srcRect l="45" t="60425" r="45" b="3932"/>
          <a:stretch>
            <a:fillRect/>
          </a:stretch>
        </p:blipFill>
        <p:spPr>
          <a:xfrm>
            <a:off x="835123" y="2195022"/>
            <a:ext cx="10377123" cy="3702031"/>
          </a:xfrm>
          <a:prstGeom prst="rect">
            <a:avLst/>
          </a:prstGeom>
          <a:ln w="12700">
            <a:miter lim="400000"/>
          </a:ln>
        </p:spPr>
      </p:pic>
      <p:sp>
        <p:nvSpPr>
          <p:cNvPr id="229"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30"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231"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33"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34"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Online Session</a:t>
            </a:r>
          </a:p>
        </p:txBody>
      </p:sp>
      <p:sp>
        <p:nvSpPr>
          <p:cNvPr id="235"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36"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37" name="dcchdb.jpg" descr="dcchdb.jpg"/>
          <p:cNvPicPr>
            <a:picLocks noChangeAspect="1"/>
          </p:cNvPicPr>
          <p:nvPr/>
        </p:nvPicPr>
        <p:blipFill>
          <a:blip r:embed="rId4"/>
          <a:srcRect l="5555" r="4329"/>
          <a:stretch>
            <a:fillRect/>
          </a:stretch>
        </p:blipFill>
        <p:spPr>
          <a:xfrm>
            <a:off x="859631" y="3093491"/>
            <a:ext cx="10472876" cy="1069192"/>
          </a:xfrm>
          <a:prstGeom prst="rect">
            <a:avLst/>
          </a:prstGeom>
          <a:ln w="12700">
            <a:miter lim="400000"/>
          </a:ln>
        </p:spPr>
      </p:pic>
      <p:pic>
        <p:nvPicPr>
          <p:cNvPr id="238" name="wedwed.jpg" descr="wedwed.jpg"/>
          <p:cNvPicPr>
            <a:picLocks noChangeAspect="1"/>
          </p:cNvPicPr>
          <p:nvPr/>
        </p:nvPicPr>
        <p:blipFill>
          <a:blip r:embed="rId5"/>
          <a:stretch>
            <a:fillRect/>
          </a:stretch>
        </p:blipFill>
        <p:spPr>
          <a:xfrm>
            <a:off x="6207235" y="3204520"/>
            <a:ext cx="2524761" cy="847124"/>
          </a:xfrm>
          <a:prstGeom prst="rect">
            <a:avLst/>
          </a:prstGeom>
          <a:ln w="12700">
            <a:miter lim="400000"/>
          </a:ln>
        </p:spPr>
      </p:pic>
      <p:pic>
        <p:nvPicPr>
          <p:cNvPr id="239" name="dkjcf.jpg" descr="dkjcf.jpg"/>
          <p:cNvPicPr>
            <a:picLocks noChangeAspect="1"/>
          </p:cNvPicPr>
          <p:nvPr/>
        </p:nvPicPr>
        <p:blipFill>
          <a:blip r:embed="rId6"/>
          <a:stretch>
            <a:fillRect/>
          </a:stretch>
        </p:blipFill>
        <p:spPr>
          <a:xfrm>
            <a:off x="3355469" y="3202969"/>
            <a:ext cx="2534006" cy="850226"/>
          </a:xfrm>
          <a:prstGeom prst="rect">
            <a:avLst/>
          </a:prstGeom>
          <a:ln w="12700">
            <a:miter lim="400000"/>
          </a:ln>
        </p:spPr>
      </p:pic>
      <p:pic>
        <p:nvPicPr>
          <p:cNvPr id="240" name="sdkcbbk.jpg" descr="sdkcbbk.jpg"/>
          <p:cNvPicPr>
            <a:picLocks noChangeAspect="1"/>
          </p:cNvPicPr>
          <p:nvPr/>
        </p:nvPicPr>
        <p:blipFill>
          <a:blip r:embed="rId7"/>
          <a:stretch>
            <a:fillRect/>
          </a:stretch>
        </p:blipFill>
        <p:spPr>
          <a:xfrm>
            <a:off x="721587" y="3206750"/>
            <a:ext cx="1845899" cy="514722"/>
          </a:xfrm>
          <a:prstGeom prst="rect">
            <a:avLst/>
          </a:prstGeom>
          <a:ln w="12700">
            <a:miter lim="400000"/>
          </a:ln>
        </p:spPr>
      </p:pic>
      <p:sp>
        <p:nvSpPr>
          <p:cNvPr id="241"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42"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243" name="Graphic 21" descr="Graphic 21"/>
          <p:cNvPicPr>
            <a:picLocks noChangeAspect="1"/>
          </p:cNvPicPr>
          <p:nvPr/>
        </p:nvPicPr>
        <p:blipFill>
          <a:blip r:embed="rId8"/>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45"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46"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Contact Us</a:t>
            </a:r>
          </a:p>
        </p:txBody>
      </p:sp>
      <p:sp>
        <p:nvSpPr>
          <p:cNvPr id="247"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248" name="TextBox 47"/>
          <p:cNvSpPr txBox="1"/>
          <p:nvPr/>
        </p:nvSpPr>
        <p:spPr>
          <a:xfrm>
            <a:off x="820419" y="2188643"/>
            <a:ext cx="10449561" cy="13487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defTabSz="457200">
              <a:lnSpc>
                <a:spcPct val="190000"/>
              </a:lnSpc>
              <a:spcBef>
                <a:spcPts val="1200"/>
              </a:spcBef>
              <a:defRPr sz="2433">
                <a:latin typeface="Alexandria Regular Regular"/>
                <a:ea typeface="Alexandria Regular Regular"/>
                <a:cs typeface="Alexandria Regular Regular"/>
                <a:sym typeface="Alexandria Regular Regular"/>
              </a:defRPr>
            </a:pPr>
            <a:r>
              <a:t>SIS Platform: </a:t>
            </a:r>
          </a:p>
          <a:p>
            <a:pPr algn="just" defTabSz="457200">
              <a:lnSpc>
                <a:spcPct val="190000"/>
              </a:lnSpc>
              <a:spcBef>
                <a:spcPts val="1200"/>
              </a:spcBef>
              <a:defRPr sz="2433">
                <a:latin typeface="Alexandria Regular Regular"/>
                <a:ea typeface="Alexandria Regular Regular"/>
                <a:cs typeface="Alexandria Regular Regular"/>
                <a:sym typeface="Alexandria Regular Regular"/>
              </a:defRPr>
            </a:pPr>
            <a:r>
              <a:rPr u="sng">
                <a:solidFill>
                  <a:srgbClr val="0563C1"/>
                </a:solidFill>
                <a:uFill>
                  <a:solidFill>
                    <a:srgbClr val="0563C1"/>
                  </a:solidFill>
                </a:uFill>
                <a:hlinkClick r:id="rId3"/>
              </a:rPr>
              <a:t>https://sis.midocean.ae/login</a:t>
            </a:r>
            <a:r>
              <a:t> </a:t>
            </a:r>
          </a:p>
        </p:txBody>
      </p:sp>
      <p:pic>
        <p:nvPicPr>
          <p:cNvPr id="249" name="english-course-2829679-2350623.png" descr="english-course-2829679-2350623.png"/>
          <p:cNvPicPr>
            <a:picLocks noChangeAspect="1"/>
          </p:cNvPicPr>
          <p:nvPr/>
        </p:nvPicPr>
        <p:blipFill>
          <a:blip r:embed="rId4"/>
          <a:stretch>
            <a:fillRect/>
          </a:stretch>
        </p:blipFill>
        <p:spPr>
          <a:xfrm>
            <a:off x="1079825" y="919883"/>
            <a:ext cx="1125124" cy="1125124"/>
          </a:xfrm>
          <a:prstGeom prst="rect">
            <a:avLst/>
          </a:prstGeom>
          <a:ln w="12700">
            <a:miter lim="400000"/>
          </a:ln>
        </p:spPr>
      </p:pic>
      <p:pic>
        <p:nvPicPr>
          <p:cNvPr id="250" name="vfxg.jpg" descr="vfxg.jpg"/>
          <p:cNvPicPr>
            <a:picLocks noChangeAspect="1"/>
          </p:cNvPicPr>
          <p:nvPr/>
        </p:nvPicPr>
        <p:blipFill>
          <a:blip r:embed="rId5"/>
          <a:stretch>
            <a:fillRect/>
          </a:stretch>
        </p:blipFill>
        <p:spPr>
          <a:xfrm>
            <a:off x="5367556" y="2068066"/>
            <a:ext cx="5989517" cy="3605270"/>
          </a:xfrm>
          <a:prstGeom prst="rect">
            <a:avLst/>
          </a:prstGeom>
          <a:ln w="12700">
            <a:miter lim="400000"/>
          </a:ln>
        </p:spPr>
      </p:pic>
      <p:sp>
        <p:nvSpPr>
          <p:cNvPr id="251"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52" name="TextBox 2"/>
          <p:cNvSpPr txBox="1"/>
          <p:nvPr/>
        </p:nvSpPr>
        <p:spPr>
          <a:xfrm>
            <a:off x="9329419" y="279400"/>
            <a:ext cx="2524761" cy="3835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1900">
                <a:latin typeface="Alexandria Regular Bold"/>
                <a:ea typeface="Alexandria Regular Bold"/>
                <a:cs typeface="Alexandria Regular Bold"/>
                <a:sym typeface="Alexandria Regular Bold"/>
              </a:defRPr>
            </a:lvl1pPr>
          </a:lstStyle>
          <a:p>
            <a:r>
              <a:t>www.midocean.ae</a:t>
            </a:r>
          </a:p>
        </p:txBody>
      </p:sp>
      <p:pic>
        <p:nvPicPr>
          <p:cNvPr id="253" name="Graphic 21" descr="Graphic 21"/>
          <p:cNvPicPr>
            <a:picLocks noChangeAspect="1"/>
          </p:cNvPicPr>
          <p:nvPr/>
        </p:nvPicPr>
        <p:blipFill>
          <a:blip r:embed="rId6"/>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5" name="Image" descr="Image"/>
          <p:cNvPicPr>
            <a:picLocks noChangeAspect="1"/>
          </p:cNvPicPr>
          <p:nvPr/>
        </p:nvPicPr>
        <p:blipFill>
          <a:blip r:embed="rId2"/>
          <a:stretch>
            <a:fillRect/>
          </a:stretch>
        </p:blipFill>
        <p:spPr>
          <a:xfrm>
            <a:off x="-883169" y="-189000"/>
            <a:ext cx="13348739" cy="7094803"/>
          </a:xfrm>
          <a:prstGeom prst="rect">
            <a:avLst/>
          </a:prstGeom>
          <a:ln w="12700">
            <a:miter lim="400000"/>
          </a:ln>
        </p:spPr>
      </p:pic>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A82A24C-CEEE-434E-AF9F-54B191C4DF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AD957AB-28D9-40C6-988A-41716FE6307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F9F58624-1D7E-42A2-8F15-2AAA499EB9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409</Words>
  <Application>Microsoft Office PowerPoint</Application>
  <PresentationFormat>Widescreen</PresentationFormat>
  <Paragraphs>86</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Alexandria Regular Bold</vt:lpstr>
      <vt:lpstr>Alexandria Regular Regular</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Hayat Farag</cp:lastModifiedBy>
  <cp:revision>1</cp:revision>
  <dcterms:modified xsi:type="dcterms:W3CDTF">2024-09-28T05:54:14Z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