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80" r:id="rId5"/>
    <p:sldId id="494" r:id="rId6"/>
    <p:sldId id="276" r:id="rId7"/>
    <p:sldId id="495" r:id="rId8"/>
    <p:sldId id="496" r:id="rId9"/>
    <p:sldId id="497" r:id="rId10"/>
    <p:sldId id="498" r:id="rId11"/>
    <p:sldId id="499" r:id="rId12"/>
    <p:sldId id="500" r:id="rId13"/>
    <p:sldId id="501" r:id="rId14"/>
    <p:sldId id="502" r:id="rId15"/>
    <p:sldId id="503" r:id="rId16"/>
    <p:sldId id="504" r:id="rId17"/>
    <p:sldId id="505" r:id="rId18"/>
    <p:sldId id="506" r:id="rId19"/>
    <p:sldId id="507" r:id="rId20"/>
    <p:sldId id="508" r:id="rId21"/>
    <p:sldId id="509" r:id="rId22"/>
    <p:sldId id="510" r:id="rId23"/>
    <p:sldId id="511" r:id="rId24"/>
    <p:sldId id="512" r:id="rId25"/>
    <p:sldId id="513" r:id="rId26"/>
    <p:sldId id="514" r:id="rId27"/>
    <p:sldId id="515" r:id="rId28"/>
    <p:sldId id="516" r:id="rId29"/>
    <p:sldId id="517" r:id="rId30"/>
    <p:sldId id="518" r:id="rId31"/>
    <p:sldId id="519" r:id="rId32"/>
    <p:sldId id="520" r:id="rId33"/>
    <p:sldId id="521" r:id="rId34"/>
    <p:sldId id="522" r:id="rId35"/>
    <p:sldId id="523" r:id="rId36"/>
    <p:sldId id="525" r:id="rId37"/>
    <p:sldId id="524" r:id="rId38"/>
    <p:sldId id="526" r:id="rId39"/>
    <p:sldId id="527" r:id="rId40"/>
    <p:sldId id="528" r:id="rId41"/>
    <p:sldId id="529" r:id="rId42"/>
    <p:sldId id="530" r:id="rId43"/>
    <p:sldId id="531" r:id="rId44"/>
    <p:sldId id="532" r:id="rId45"/>
    <p:sldId id="533"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4"/>
            <p14:sldId id="276"/>
            <p14:sldId id="495"/>
            <p14:sldId id="496"/>
            <p14:sldId id="497"/>
            <p14:sldId id="498"/>
            <p14:sldId id="499"/>
            <p14:sldId id="500"/>
            <p14:sldId id="501"/>
            <p14:sldId id="502"/>
            <p14:sldId id="503"/>
            <p14:sldId id="504"/>
            <p14:sldId id="505"/>
            <p14:sldId id="506"/>
            <p14:sldId id="507"/>
            <p14:sldId id="508"/>
            <p14:sldId id="509"/>
            <p14:sldId id="510"/>
            <p14:sldId id="511"/>
            <p14:sldId id="512"/>
            <p14:sldId id="513"/>
            <p14:sldId id="514"/>
            <p14:sldId id="515"/>
            <p14:sldId id="516"/>
            <p14:sldId id="517"/>
            <p14:sldId id="518"/>
            <p14:sldId id="519"/>
            <p14:sldId id="520"/>
            <p14:sldId id="521"/>
            <p14:sldId id="522"/>
            <p14:sldId id="523"/>
            <p14:sldId id="525"/>
            <p14:sldId id="524"/>
            <p14:sldId id="526"/>
            <p14:sldId id="527"/>
            <p14:sldId id="528"/>
            <p14:sldId id="529"/>
            <p14:sldId id="530"/>
            <p14:sldId id="531"/>
            <p14:sldId id="532"/>
            <p14:sldId id="53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1" d="100"/>
          <a:sy n="81" d="100"/>
        </p:scale>
        <p:origin x="725"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7.svg"/><Relationship Id="rId2" Type="http://schemas.openxmlformats.org/officeDocument/2006/relationships/image" Target="../media/image6.jpeg"/><Relationship Id="rId1" Type="http://schemas.openxmlformats.org/officeDocument/2006/relationships/slideLayout" Target="../slideLayouts/slideLayout14.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830997"/>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Prepared </a:t>
            </a:r>
            <a:r>
              <a:rPr lang="en-US" sz="2400" dirty="0" smtClean="0">
                <a:latin typeface="Times New Roman" panose="02020603050405020304" pitchFamily="18" charset="0"/>
                <a:cs typeface="Times New Roman" panose="02020603050405020304" pitchFamily="18" charset="0"/>
              </a:rPr>
              <a:t>by</a:t>
            </a:r>
          </a:p>
          <a:p>
            <a:r>
              <a:rPr lang="en-US" sz="2400" b="1" dirty="0" smtClean="0">
                <a:solidFill>
                  <a:srgbClr val="FF0000"/>
                </a:solidFill>
                <a:latin typeface="Times New Roman" panose="02020603050405020304" pitchFamily="18" charset="0"/>
                <a:cs typeface="Times New Roman" panose="02020603050405020304" pitchFamily="18" charset="0"/>
              </a:rPr>
              <a:t>Dr. Mohamed Barakat</a:t>
            </a:r>
            <a:endParaRPr lang="en-US" sz="2400" b="1" dirty="0">
              <a:solidFill>
                <a:srgbClr val="FF0000"/>
              </a:solidFill>
              <a:latin typeface="Times New Roman" panose="02020603050405020304" pitchFamily="18" charset="0"/>
              <a:cs typeface="Times New Roman" panose="02020603050405020304" pitchFamily="18" charset="0"/>
            </a:endParaRPr>
          </a:p>
        </p:txBody>
      </p:sp>
      <p:sp>
        <p:nvSpPr>
          <p:cNvPr id="31" name="TextBox 30"/>
          <p:cNvSpPr txBox="1"/>
          <p:nvPr/>
        </p:nvSpPr>
        <p:spPr>
          <a:xfrm>
            <a:off x="521374" y="1998560"/>
            <a:ext cx="4733988" cy="1446550"/>
          </a:xfrm>
          <a:prstGeom prst="rect">
            <a:avLst/>
          </a:prstGeom>
          <a:noFill/>
        </p:spPr>
        <p:txBody>
          <a:bodyPr wrap="none" rtlCol="0">
            <a:spAutoFit/>
          </a:bodyPr>
          <a:lstStyle/>
          <a:p>
            <a:pPr lvl="0"/>
            <a:r>
              <a:rPr lang="fr-FR" sz="4400" dirty="0">
                <a:latin typeface="Tajawal Medium"/>
                <a:ea typeface="Tajawal Medium"/>
                <a:cs typeface="Tajawal Medium"/>
                <a:sym typeface="Tajawal Medium"/>
              </a:rPr>
              <a:t>Project </a:t>
            </a:r>
            <a:r>
              <a:rPr lang="fr-FR" sz="4400" dirty="0" smtClean="0">
                <a:latin typeface="Tajawal Medium"/>
                <a:ea typeface="Tajawal Medium"/>
                <a:cs typeface="Tajawal Medium"/>
                <a:sym typeface="Tajawal Medium"/>
              </a:rPr>
              <a:t>Monitoring</a:t>
            </a:r>
          </a:p>
          <a:p>
            <a:pPr lvl="0" algn="ctr"/>
            <a:r>
              <a:rPr lang="fr-FR" sz="4400" dirty="0" smtClean="0">
                <a:latin typeface="Tajawal Medium"/>
                <a:ea typeface="Tajawal Medium"/>
                <a:cs typeface="Tajawal Medium"/>
                <a:sym typeface="Tajawal Medium"/>
              </a:rPr>
              <a:t>PMG333</a:t>
            </a:r>
            <a:endParaRPr lang="fr-FR" sz="4400" dirty="0">
              <a:latin typeface="Tajawal Medium"/>
              <a:ea typeface="Tajawal Medium"/>
              <a:cs typeface="Tajawal Medium"/>
              <a:sym typeface="Tajawal Medium"/>
            </a:endParaRPr>
          </a:p>
        </p:txBody>
      </p:sp>
      <p:sp>
        <p:nvSpPr>
          <p:cNvPr id="34" name="Rectangle: Rounded Corners 33"/>
          <p:cNvSpPr/>
          <p:nvPr/>
        </p:nvSpPr>
        <p:spPr>
          <a:xfrm>
            <a:off x="194617" y="4779390"/>
            <a:ext cx="3274447" cy="162141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p:cNvSpPr/>
          <p:nvPr/>
        </p:nvSpPr>
        <p:spPr>
          <a:xfrm>
            <a:off x="6209770" y="-311248"/>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p:cNvSpPr txBox="1"/>
          <p:nvPr/>
        </p:nvSpPr>
        <p:spPr>
          <a:xfrm>
            <a:off x="810705" y="4779390"/>
            <a:ext cx="2338567" cy="1754326"/>
          </a:xfrm>
          <a:prstGeom prst="rect">
            <a:avLst/>
          </a:prstGeom>
          <a:noFill/>
        </p:spPr>
        <p:txBody>
          <a:bodyPr wrap="square" rtlCol="0">
            <a:spAutoFit/>
          </a:bodyPr>
          <a:lstStyle/>
          <a:p>
            <a:pPr lvl="0" algn="ctr"/>
            <a:r>
              <a:rPr lang="en-US" b="1" dirty="0">
                <a:solidFill>
                  <a:schemeClr val="lt1"/>
                </a:solidFill>
                <a:latin typeface="Tajawal Medium"/>
                <a:ea typeface="Tajawal Medium"/>
                <a:cs typeface="Tajawal Medium"/>
                <a:sym typeface="Tajawal Medium"/>
              </a:rPr>
              <a:t>Lecture 02</a:t>
            </a:r>
            <a:r>
              <a:rPr lang="en-US" dirty="0">
                <a:solidFill>
                  <a:schemeClr val="lt1"/>
                </a:solidFill>
                <a:latin typeface="Tajawal Medium"/>
                <a:ea typeface="Tajawal Medium"/>
                <a:cs typeface="Tajawal Medium"/>
                <a:sym typeface="Tajawal Medium"/>
              </a:rPr>
              <a:t>: </a:t>
            </a:r>
            <a:r>
              <a:rPr lang="en-US" sz="1600" b="1" u="sng" dirty="0">
                <a:solidFill>
                  <a:srgbClr val="FEE599"/>
                </a:solidFill>
                <a:latin typeface="Tajawal Medium"/>
                <a:ea typeface="Tajawal Medium"/>
                <a:cs typeface="Tajawal Medium"/>
                <a:sym typeface="Tajawal Medium"/>
              </a:rPr>
              <a:t>Part(2)</a:t>
            </a:r>
            <a:endParaRPr lang="en-US" b="1" dirty="0">
              <a:solidFill>
                <a:srgbClr val="FFC000"/>
              </a:solidFill>
              <a:latin typeface="Tajawal Medium"/>
              <a:ea typeface="Tajawal Medium"/>
              <a:cs typeface="Tajawal Medium"/>
              <a:sym typeface="Tajawal Medium"/>
            </a:endParaRPr>
          </a:p>
          <a:p>
            <a:pPr lvl="0" algn="ctr"/>
            <a:r>
              <a:rPr lang="en-US" dirty="0">
                <a:solidFill>
                  <a:srgbClr val="FF0000"/>
                </a:solidFill>
                <a:latin typeface="Tajawal Medium"/>
                <a:ea typeface="Tajawal Medium"/>
                <a:cs typeface="Tajawal Medium"/>
                <a:sym typeface="Tajawal Medium"/>
              </a:rPr>
              <a:t> Norms, standards and management </a:t>
            </a:r>
            <a:endParaRPr lang="en-US" dirty="0"/>
          </a:p>
          <a:p>
            <a:pPr lvl="0" algn="ctr"/>
            <a:r>
              <a:rPr lang="en-US" dirty="0">
                <a:solidFill>
                  <a:srgbClr val="FF0000"/>
                </a:solidFill>
                <a:latin typeface="Tajawal Medium"/>
                <a:ea typeface="Tajawal Medium"/>
                <a:cs typeface="Tajawal Medium"/>
                <a:sym typeface="Tajawal Medium"/>
              </a:rPr>
              <a:t>for monitoring and evaluation </a:t>
            </a:r>
            <a:endParaRPr lang="en-US" dirty="0"/>
          </a:p>
          <a:p>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685495"/>
            <a:ext cx="10817433" cy="30844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General Introduction</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ounded Rectangle 1"/>
          <p:cNvSpPr/>
          <p:nvPr/>
        </p:nvSpPr>
        <p:spPr>
          <a:xfrm>
            <a:off x="4100901" y="2155119"/>
            <a:ext cx="4628561" cy="1819372"/>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4275296" y="2396732"/>
            <a:ext cx="4279769" cy="1661993"/>
          </a:xfrm>
          <a:prstGeom prst="rect">
            <a:avLst/>
          </a:prstGeom>
          <a:noFill/>
        </p:spPr>
        <p:txBody>
          <a:bodyPr wrap="square" rtlCol="0">
            <a:spAutoFit/>
          </a:bodyPr>
          <a:lstStyle/>
          <a:p>
            <a:pPr lvl="0"/>
            <a:r>
              <a:rPr lang="en-US" sz="2400" b="1" dirty="0">
                <a:solidFill>
                  <a:schemeClr val="dk1"/>
                </a:solidFill>
                <a:ea typeface="Calibri"/>
                <a:cs typeface="Calibri"/>
                <a:sym typeface="Calibri"/>
              </a:rPr>
              <a:t>«</a:t>
            </a:r>
            <a:r>
              <a:rPr lang="en-US" sz="2800" b="1" dirty="0">
                <a:solidFill>
                  <a:schemeClr val="dk1"/>
                </a:solidFill>
                <a:ea typeface="Calibri"/>
                <a:cs typeface="Calibri"/>
                <a:sym typeface="Calibri"/>
              </a:rPr>
              <a:t>My favorite project? It's the next one». </a:t>
            </a:r>
            <a:endParaRPr lang="en-US" sz="2800" b="1" dirty="0" smtClean="0">
              <a:solidFill>
                <a:schemeClr val="dk1"/>
              </a:solidFill>
              <a:ea typeface="Calibri"/>
              <a:cs typeface="Calibri"/>
              <a:sym typeface="Calibri"/>
            </a:endParaRPr>
          </a:p>
          <a:p>
            <a:pPr lvl="0"/>
            <a:r>
              <a:rPr lang="en-US" sz="2800" b="1" dirty="0" smtClean="0">
                <a:solidFill>
                  <a:schemeClr val="dk1"/>
                </a:solidFill>
                <a:ea typeface="Calibri"/>
                <a:cs typeface="Calibri"/>
                <a:sym typeface="Calibri"/>
              </a:rPr>
              <a:t>Frank </a:t>
            </a:r>
            <a:r>
              <a:rPr lang="en-US" sz="2800" b="1" dirty="0">
                <a:solidFill>
                  <a:schemeClr val="dk1"/>
                </a:solidFill>
                <a:ea typeface="Calibri"/>
                <a:cs typeface="Calibri"/>
                <a:sym typeface="Calibri"/>
              </a:rPr>
              <a:t>Lloyd Wright</a:t>
            </a:r>
            <a:endParaRPr lang="en-US" sz="2800" dirty="0"/>
          </a:p>
          <a:p>
            <a:endParaRPr lang="en-US" dirty="0"/>
          </a:p>
        </p:txBody>
      </p:sp>
    </p:spTree>
    <p:extLst>
      <p:ext uri="{BB962C8B-B14F-4D97-AF65-F5344CB8AC3E}">
        <p14:creationId xmlns:p14="http://schemas.microsoft.com/office/powerpoint/2010/main" val="30701252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24527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160633"/>
            <a:ext cx="11004887" cy="1384995"/>
          </a:xfrm>
          <a:prstGeom prst="rect">
            <a:avLst/>
          </a:prstGeom>
          <a:noFill/>
        </p:spPr>
        <p:txBody>
          <a:bodyPr wrap="square" rtlCol="0">
            <a:spAutoFit/>
          </a:bodyPr>
          <a:lstStyle/>
          <a:p>
            <a:r>
              <a:rPr lang="en-US" sz="2800" b="1" smtClean="0">
                <a:latin typeface="Times New Roman" panose="02020603050405020304" pitchFamily="18" charset="0"/>
                <a:ea typeface="Tajawal Medium"/>
                <a:cs typeface="Times New Roman" panose="02020603050405020304" pitchFamily="18" charset="0"/>
                <a:sym typeface="Tajawal Medium"/>
              </a:rPr>
              <a:t>   </a:t>
            </a:r>
            <a:r>
              <a:rPr lang="en-US" sz="2800" b="1" smtClean="0">
                <a:latin typeface="Tajawal Medium"/>
                <a:ea typeface="Tajawal Medium"/>
                <a:cs typeface="Tajawal Medium"/>
                <a:sym typeface="Tajawal Medium"/>
              </a:rPr>
              <a:t>Session2. DESIGN AND IMPLEMENTATION OF </a:t>
            </a:r>
          </a:p>
          <a:p>
            <a:r>
              <a:rPr lang="en-US" sz="2800" b="1" smtClean="0">
                <a:latin typeface="Tajawal Medium"/>
                <a:ea typeface="Tajawal Medium"/>
                <a:cs typeface="Tajawal Medium"/>
                <a:sym typeface="Tajawal Medium"/>
              </a:rPr>
              <a:t>   M&amp;E SYSTEMS</a:t>
            </a:r>
            <a:endParaRPr lang="en-US" sz="2800" smtClean="0"/>
          </a:p>
          <a:p>
            <a:pPr lvl="0"/>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2923877"/>
          </a:xfrm>
          <a:prstGeom prst="rect">
            <a:avLst/>
          </a:prstGeom>
          <a:noFill/>
        </p:spPr>
        <p:txBody>
          <a:bodyPr wrap="square" rtlCol="0">
            <a:spAutoFit/>
          </a:bodyPr>
          <a:lstStyle/>
          <a:p>
            <a:pPr marL="457835" lvl="0" indent="-457835" algn="ctr">
              <a:buClr>
                <a:srgbClr val="14CD68"/>
              </a:buClr>
              <a:buSzPts val="2400"/>
            </a:pPr>
            <a:r>
              <a:rPr lang="en-US" sz="2000" b="1" dirty="0">
                <a:solidFill>
                  <a:srgbClr val="14CD68"/>
                </a:solidFill>
                <a:latin typeface="Times New Roman"/>
                <a:ea typeface="Times New Roman"/>
                <a:cs typeface="Times New Roman"/>
                <a:sym typeface="Times New Roman"/>
              </a:rPr>
              <a:t>3. 2.The components of a project monitoring and evaluation system </a:t>
            </a:r>
            <a:endParaRPr lang="en-US" sz="2000" dirty="0"/>
          </a:p>
          <a:p>
            <a:pPr marL="457835" lvl="0" indent="-457835" algn="ctr">
              <a:buClr>
                <a:schemeClr val="dk1"/>
              </a:buClr>
              <a:buSzPts val="2400"/>
            </a:pPr>
            <a:endParaRPr lang="en-US" sz="2000" b="1" dirty="0">
              <a:solidFill>
                <a:srgbClr val="14CD68"/>
              </a:solidFill>
              <a:latin typeface="Times New Roman"/>
              <a:ea typeface="Times New Roman"/>
              <a:cs typeface="Times New Roman"/>
              <a:sym typeface="Times New Roman"/>
            </a:endParaRPr>
          </a:p>
          <a:p>
            <a:pPr marL="457835" lvl="0" indent="-457835" algn="ctr">
              <a:lnSpc>
                <a:spcPct val="150000"/>
              </a:lnSpc>
              <a:buClr>
                <a:schemeClr val="dk1"/>
              </a:buClr>
              <a:buSzPts val="2400"/>
            </a:pPr>
            <a:r>
              <a:rPr lang="en-US" sz="2000" b="1" dirty="0">
                <a:solidFill>
                  <a:schemeClr val="dk1"/>
                </a:solidFill>
                <a:latin typeface="Times New Roman"/>
                <a:ea typeface="Times New Roman"/>
                <a:cs typeface="Times New Roman"/>
                <a:sym typeface="Times New Roman"/>
              </a:rPr>
              <a:t>A sound project M&amp;E system requires six main components which together help to ensure that M&amp;E is relevant to the project, within the capacity of the project management </a:t>
            </a:r>
            <a:r>
              <a:rPr lang="en-US" sz="2000" b="1" dirty="0" err="1">
                <a:solidFill>
                  <a:schemeClr val="dk1"/>
                </a:solidFill>
                <a:latin typeface="Times New Roman"/>
                <a:ea typeface="Times New Roman"/>
                <a:cs typeface="Times New Roman"/>
                <a:sym typeface="Times New Roman"/>
              </a:rPr>
              <a:t>organisation</a:t>
            </a:r>
            <a:r>
              <a:rPr lang="en-US" sz="2000" b="1" dirty="0">
                <a:solidFill>
                  <a:schemeClr val="dk1"/>
                </a:solidFill>
                <a:latin typeface="Times New Roman"/>
                <a:ea typeface="Times New Roman"/>
                <a:cs typeface="Times New Roman"/>
                <a:sym typeface="Times New Roman"/>
              </a:rPr>
              <a:t>, and is used to good effect. Each is considered briefly below.</a:t>
            </a:r>
            <a:endParaRPr lang="en-US" sz="2000" dirty="0"/>
          </a:p>
          <a:p>
            <a:endParaRPr lang="en-US" dirty="0" smtClean="0">
              <a:latin typeface="Times New Roman" panose="02020603050405020304" pitchFamily="18" charset="0"/>
              <a:cs typeface="Times New Roman" panose="02020603050405020304" pitchFamily="18" charset="0"/>
            </a:endParaRPr>
          </a:p>
          <a:p>
            <a:endParaRPr lang="en-US" dirty="0" smtClean="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0937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03898" y="1199490"/>
            <a:ext cx="11004887" cy="584775"/>
          </a:xfrm>
          <a:prstGeom prst="rect">
            <a:avLst/>
          </a:prstGeom>
          <a:noFill/>
        </p:spPr>
        <p:txBody>
          <a:bodyPr wrap="square" rtlCol="0">
            <a:spAutoFit/>
          </a:bodyPr>
          <a:lstStyle/>
          <a:p>
            <a:pPr lvl="0"/>
            <a:r>
              <a:rPr lang="fr-FR" sz="2800" b="1" dirty="0">
                <a:latin typeface="Tajawal Medium"/>
                <a:ea typeface="Tajawal Medium"/>
                <a:cs typeface="Tajawal Medium"/>
                <a:sym typeface="Tajawal Medium"/>
              </a:rPr>
              <a:t>Session 1: General </a:t>
            </a:r>
            <a:r>
              <a:rPr lang="fr-FR" sz="2800" b="1" dirty="0" err="1">
                <a:latin typeface="Tajawal Medium"/>
                <a:ea typeface="Tajawal Medium"/>
                <a:cs typeface="Tajawal Medium"/>
                <a:sym typeface="Tajawal Medium"/>
              </a:rPr>
              <a:t>introducton</a:t>
            </a:r>
            <a:r>
              <a:rPr lang="fr-FR" sz="3200" dirty="0">
                <a:latin typeface="Tajawal Medium"/>
                <a:ea typeface="Tajawal Medium"/>
                <a:cs typeface="Tajawal Medium"/>
                <a:sym typeface="Tajawal Medium"/>
              </a:rPr>
              <a:t> </a:t>
            </a:r>
            <a:endParaRPr lang="fr-FR" sz="2800" dirty="0"/>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3447098"/>
          </a:xfrm>
          <a:prstGeom prst="rect">
            <a:avLst/>
          </a:prstGeom>
          <a:noFill/>
        </p:spPr>
        <p:txBody>
          <a:bodyPr wrap="square" rtlCol="0">
            <a:spAutoFit/>
          </a:bodyPr>
          <a:lstStyle/>
          <a:p>
            <a:pPr lvl="0" algn="just"/>
            <a:endParaRPr lang="en-US" sz="2000" dirty="0">
              <a:solidFill>
                <a:schemeClr val="dk1"/>
              </a:solidFill>
              <a:latin typeface="Times New Roman"/>
              <a:ea typeface="Times New Roman"/>
              <a:cs typeface="Times New Roman"/>
              <a:sym typeface="Times New Roman"/>
            </a:endParaRPr>
          </a:p>
          <a:p>
            <a:pPr marL="457835" lvl="0" indent="-457835" algn="ctr">
              <a:buClr>
                <a:srgbClr val="00B0F0"/>
              </a:buClr>
              <a:buSzPts val="2400"/>
            </a:pPr>
            <a:r>
              <a:rPr lang="en-US" sz="2000" b="1" dirty="0">
                <a:solidFill>
                  <a:srgbClr val="00B0F0"/>
                </a:solidFill>
                <a:latin typeface="Times New Roman"/>
                <a:ea typeface="Times New Roman"/>
                <a:cs typeface="Times New Roman"/>
                <a:sym typeface="Times New Roman"/>
              </a:rPr>
              <a:t>(1) Clear statements of measurable objectives for the project and its components</a:t>
            </a:r>
            <a:endParaRPr lang="en-US" sz="2000" dirty="0"/>
          </a:p>
          <a:p>
            <a:pPr marL="457835" lvl="0" indent="-457835" algn="ctr">
              <a:buClr>
                <a:schemeClr val="dk1"/>
              </a:buClr>
              <a:buSzPts val="2400"/>
            </a:pPr>
            <a:endParaRPr lang="en-US" sz="2000" b="1" dirty="0">
              <a:solidFill>
                <a:srgbClr val="00B0F0"/>
              </a:solidFill>
              <a:latin typeface="Times New Roman"/>
              <a:ea typeface="Times New Roman"/>
              <a:cs typeface="Times New Roman"/>
              <a:sym typeface="Times New Roman"/>
            </a:endParaRPr>
          </a:p>
          <a:p>
            <a:pPr marL="457835" lvl="0" indent="-457835" algn="just">
              <a:lnSpc>
                <a:spcPct val="130000"/>
              </a:lnSpc>
              <a:buClr>
                <a:schemeClr val="dk1"/>
              </a:buClr>
              <a:buSzPts val="2400"/>
            </a:pPr>
            <a:r>
              <a:rPr lang="en-US" sz="2000" b="1" dirty="0">
                <a:solidFill>
                  <a:schemeClr val="dk1"/>
                </a:solidFill>
                <a:latin typeface="Times New Roman"/>
                <a:ea typeface="Times New Roman"/>
                <a:cs typeface="Times New Roman"/>
                <a:sym typeface="Times New Roman"/>
              </a:rPr>
              <a:t>- Projects are designed </a:t>
            </a:r>
            <a:r>
              <a:rPr lang="en-US" sz="2000" b="1" dirty="0">
                <a:solidFill>
                  <a:schemeClr val="dk1"/>
                </a:solidFill>
                <a:highlight>
                  <a:srgbClr val="FFFF00"/>
                </a:highlight>
                <a:latin typeface="Times New Roman"/>
                <a:ea typeface="Times New Roman"/>
                <a:cs typeface="Times New Roman"/>
                <a:sym typeface="Times New Roman"/>
              </a:rPr>
              <a:t>to contribute to long-term sectoral development goals,</a:t>
            </a:r>
            <a:r>
              <a:rPr lang="en-US" sz="2000" b="1" dirty="0">
                <a:solidFill>
                  <a:schemeClr val="dk1"/>
                </a:solidFill>
                <a:latin typeface="Times New Roman"/>
                <a:ea typeface="Times New Roman"/>
                <a:cs typeface="Times New Roman"/>
                <a:sym typeface="Times New Roman"/>
              </a:rPr>
              <a:t> but </a:t>
            </a:r>
            <a:r>
              <a:rPr lang="en-US" sz="2000" b="1" u="sng" dirty="0">
                <a:solidFill>
                  <a:schemeClr val="dk1"/>
                </a:solidFill>
                <a:latin typeface="Times New Roman"/>
                <a:ea typeface="Times New Roman"/>
                <a:cs typeface="Times New Roman"/>
                <a:sym typeface="Times New Roman"/>
              </a:rPr>
              <a:t>at the level of project purpose </a:t>
            </a:r>
            <a:r>
              <a:rPr lang="en-US" sz="2000" b="1" dirty="0">
                <a:solidFill>
                  <a:schemeClr val="dk1"/>
                </a:solidFill>
                <a:latin typeface="Times New Roman"/>
                <a:ea typeface="Times New Roman"/>
                <a:cs typeface="Times New Roman"/>
                <a:sym typeface="Times New Roman"/>
              </a:rPr>
              <a:t>their outcomes should be quite </a:t>
            </a:r>
            <a:r>
              <a:rPr lang="en-US" sz="2000" b="1" dirty="0">
                <a:solidFill>
                  <a:srgbClr val="C00000"/>
                </a:solidFill>
                <a:latin typeface="Times New Roman"/>
                <a:ea typeface="Times New Roman"/>
                <a:cs typeface="Times New Roman"/>
                <a:sym typeface="Times New Roman"/>
              </a:rPr>
              <a:t>specific and complete.</a:t>
            </a:r>
            <a:r>
              <a:rPr lang="en-US" sz="2000" b="1" dirty="0">
                <a:solidFill>
                  <a:schemeClr val="dk1"/>
                </a:solidFill>
                <a:highlight>
                  <a:srgbClr val="00FFFF"/>
                </a:highlight>
                <a:latin typeface="Times New Roman"/>
                <a:ea typeface="Times New Roman"/>
                <a:cs typeface="Times New Roman"/>
                <a:sym typeface="Times New Roman"/>
              </a:rPr>
              <a:t> </a:t>
            </a:r>
            <a:endParaRPr lang="en-US" sz="2000" dirty="0"/>
          </a:p>
          <a:p>
            <a:pPr marL="457835" lvl="0" indent="-457835" algn="just">
              <a:lnSpc>
                <a:spcPct val="130000"/>
              </a:lnSpc>
              <a:buClr>
                <a:schemeClr val="dk1"/>
              </a:buClr>
              <a:buSzPts val="2400"/>
            </a:pPr>
            <a:r>
              <a:rPr lang="en-US" sz="2000" b="1" dirty="0">
                <a:solidFill>
                  <a:schemeClr val="dk1"/>
                </a:solidFill>
                <a:latin typeface="Times New Roman"/>
                <a:ea typeface="Times New Roman"/>
                <a:cs typeface="Times New Roman"/>
                <a:sym typeface="Times New Roman"/>
              </a:rPr>
              <a:t>- </a:t>
            </a:r>
            <a:r>
              <a:rPr lang="en-US" sz="2000" b="1" dirty="0">
                <a:solidFill>
                  <a:srgbClr val="C00000"/>
                </a:solidFill>
                <a:latin typeface="Times New Roman"/>
                <a:ea typeface="Times New Roman"/>
                <a:cs typeface="Times New Roman"/>
                <a:sym typeface="Times New Roman"/>
              </a:rPr>
              <a:t>Objectives</a:t>
            </a:r>
            <a:r>
              <a:rPr lang="en-US" sz="2000" b="1" dirty="0">
                <a:solidFill>
                  <a:schemeClr val="dk1"/>
                </a:solidFill>
                <a:latin typeface="Times New Roman"/>
                <a:ea typeface="Times New Roman"/>
                <a:cs typeface="Times New Roman"/>
                <a:sym typeface="Times New Roman"/>
              </a:rPr>
              <a:t> at the level of project purpose should be specific to the project interventions, </a:t>
            </a:r>
            <a:r>
              <a:rPr lang="en-US" sz="2000" b="1" dirty="0">
                <a:solidFill>
                  <a:schemeClr val="accent5"/>
                </a:solidFill>
                <a:latin typeface="Times New Roman"/>
                <a:ea typeface="Times New Roman"/>
                <a:cs typeface="Times New Roman"/>
                <a:sym typeface="Times New Roman"/>
              </a:rPr>
              <a:t>realistic in the timeframe for their implementation</a:t>
            </a:r>
            <a:r>
              <a:rPr lang="en-US" sz="2000" b="1" dirty="0">
                <a:solidFill>
                  <a:schemeClr val="dk1"/>
                </a:solidFill>
                <a:latin typeface="Times New Roman"/>
                <a:ea typeface="Times New Roman"/>
                <a:cs typeface="Times New Roman"/>
                <a:sym typeface="Times New Roman"/>
              </a:rPr>
              <a:t> and </a:t>
            </a:r>
            <a:r>
              <a:rPr lang="en-US" sz="2000" b="1" dirty="0">
                <a:solidFill>
                  <a:schemeClr val="accent6"/>
                </a:solidFill>
                <a:latin typeface="Times New Roman"/>
                <a:ea typeface="Times New Roman"/>
                <a:cs typeface="Times New Roman"/>
                <a:sym typeface="Times New Roman"/>
              </a:rPr>
              <a:t>measurable for evaluation</a:t>
            </a:r>
            <a:r>
              <a:rPr lang="en-US" sz="2000" b="1" dirty="0">
                <a:solidFill>
                  <a:schemeClr val="dk1"/>
                </a:solidFill>
                <a:latin typeface="Times New Roman"/>
                <a:ea typeface="Times New Roman"/>
                <a:cs typeface="Times New Roman"/>
                <a:sym typeface="Times New Roman"/>
              </a:rPr>
              <a:t>.</a:t>
            </a:r>
          </a:p>
          <a:p>
            <a:endParaRPr lang="en-US" dirty="0" smtClean="0">
              <a:latin typeface="Times New Roman" panose="02020603050405020304" pitchFamily="18" charset="0"/>
              <a:cs typeface="Times New Roman" panose="02020603050405020304" pitchFamily="18" charset="0"/>
            </a:endParaRPr>
          </a:p>
          <a:p>
            <a:endParaRPr lang="en-US" dirty="0" smtClean="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595363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7630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37222" y="2306490"/>
            <a:ext cx="10541000" cy="4154984"/>
          </a:xfrm>
          <a:prstGeom prst="rect">
            <a:avLst/>
          </a:prstGeom>
          <a:noFill/>
        </p:spPr>
        <p:txBody>
          <a:bodyPr wrap="square" rtlCol="0">
            <a:spAutoFit/>
          </a:bodyPr>
          <a:lstStyle/>
          <a:p>
            <a:pPr marL="457835" lvl="0" indent="-457835" algn="ctr">
              <a:buClr>
                <a:schemeClr val="dk1"/>
              </a:buClr>
              <a:buSzPts val="2400"/>
            </a:pPr>
            <a:endParaRPr lang="en-US" sz="2000" b="1" dirty="0">
              <a:solidFill>
                <a:srgbClr val="00B0F0"/>
              </a:solidFill>
              <a:latin typeface="Times New Roman"/>
              <a:ea typeface="Times New Roman"/>
              <a:cs typeface="Times New Roman"/>
              <a:sym typeface="Times New Roman"/>
            </a:endParaRPr>
          </a:p>
          <a:p>
            <a:pPr marL="457835" lvl="0" indent="-457835" algn="ctr">
              <a:buClr>
                <a:srgbClr val="00B0F0"/>
              </a:buClr>
              <a:buSzPts val="2400"/>
            </a:pPr>
            <a:r>
              <a:rPr lang="en-US" sz="2000" b="1" dirty="0">
                <a:solidFill>
                  <a:srgbClr val="00B0F0"/>
                </a:solidFill>
                <a:latin typeface="Times New Roman"/>
                <a:ea typeface="Times New Roman"/>
                <a:cs typeface="Times New Roman"/>
                <a:sym typeface="Times New Roman"/>
              </a:rPr>
              <a:t> (2) A structured set of indicators covering: inputs, process, outputs, outcomes, impact, and exogenous factors.</a:t>
            </a:r>
            <a:endParaRPr lang="en-US" sz="2000" dirty="0"/>
          </a:p>
          <a:p>
            <a:pPr marL="457835" lvl="0" indent="-457835" algn="ctr">
              <a:buClr>
                <a:schemeClr val="dk1"/>
              </a:buClr>
              <a:buSzPts val="2400"/>
            </a:pPr>
            <a:endParaRPr lang="en-US" sz="2000" b="1" dirty="0">
              <a:solidFill>
                <a:srgbClr val="00B0F0"/>
              </a:solidFill>
              <a:latin typeface="Times New Roman"/>
              <a:ea typeface="Times New Roman"/>
              <a:cs typeface="Times New Roman"/>
              <a:sym typeface="Times New Roman"/>
            </a:endParaRPr>
          </a:p>
          <a:p>
            <a:pPr marL="2540" lvl="0" indent="-2540" algn="ctr">
              <a:lnSpc>
                <a:spcPct val="130000"/>
              </a:lnSpc>
              <a:buClr>
                <a:srgbClr val="007BD3"/>
              </a:buClr>
              <a:buSzPts val="2400"/>
            </a:pPr>
            <a:r>
              <a:rPr lang="en-US" sz="2000" b="1" i="1" dirty="0">
                <a:solidFill>
                  <a:srgbClr val="007BD3"/>
                </a:solidFill>
                <a:latin typeface="Times New Roman"/>
                <a:ea typeface="Times New Roman"/>
                <a:cs typeface="Times New Roman"/>
                <a:sym typeface="Times New Roman"/>
              </a:rPr>
              <a:t> </a:t>
            </a:r>
            <a:r>
              <a:rPr lang="en-US" sz="2000" b="1" dirty="0">
                <a:solidFill>
                  <a:schemeClr val="dk1"/>
                </a:solidFill>
                <a:latin typeface="Times New Roman"/>
                <a:ea typeface="Times New Roman"/>
                <a:cs typeface="Times New Roman"/>
                <a:sym typeface="Times New Roman"/>
              </a:rPr>
              <a:t>Indicators provide the</a:t>
            </a:r>
            <a:r>
              <a:rPr lang="en-US" sz="2000" b="1" dirty="0">
                <a:solidFill>
                  <a:schemeClr val="dk1"/>
                </a:solidFill>
                <a:highlight>
                  <a:srgbClr val="00FFFF"/>
                </a:highlight>
                <a:latin typeface="Times New Roman"/>
                <a:ea typeface="Times New Roman"/>
                <a:cs typeface="Times New Roman"/>
                <a:sym typeface="Times New Roman"/>
              </a:rPr>
              <a:t> qualitative and quantitative</a:t>
            </a:r>
            <a:r>
              <a:rPr lang="en-US" sz="2000" b="1" dirty="0">
                <a:solidFill>
                  <a:schemeClr val="dk1"/>
                </a:solidFill>
                <a:latin typeface="Times New Roman"/>
                <a:ea typeface="Times New Roman"/>
                <a:cs typeface="Times New Roman"/>
                <a:sym typeface="Times New Roman"/>
              </a:rPr>
              <a:t> detail necessary </a:t>
            </a:r>
            <a:r>
              <a:rPr lang="en-US" sz="2000" b="1" dirty="0">
                <a:solidFill>
                  <a:srgbClr val="7030A0"/>
                </a:solidFill>
                <a:latin typeface="Times New Roman"/>
                <a:ea typeface="Times New Roman"/>
                <a:cs typeface="Times New Roman"/>
                <a:sym typeface="Times New Roman"/>
              </a:rPr>
              <a:t>to monitor and evaluate progress and achievements at all levels of the project hierarchy</a:t>
            </a:r>
            <a:r>
              <a:rPr lang="en-US" sz="2000" b="1" dirty="0">
                <a:solidFill>
                  <a:schemeClr val="dk1"/>
                </a:solidFill>
                <a:latin typeface="Times New Roman"/>
                <a:ea typeface="Times New Roman"/>
                <a:cs typeface="Times New Roman"/>
                <a:sym typeface="Times New Roman"/>
              </a:rPr>
              <a:t>. </a:t>
            </a:r>
            <a:endParaRPr lang="en-US" sz="2000" dirty="0"/>
          </a:p>
          <a:p>
            <a:pPr marL="2540" lvl="0" indent="-2540" algn="ctr">
              <a:lnSpc>
                <a:spcPct val="130000"/>
              </a:lnSpc>
              <a:buClr>
                <a:schemeClr val="dk1"/>
              </a:buClr>
              <a:buSzPts val="2400"/>
            </a:pPr>
            <a:r>
              <a:rPr lang="en-US" sz="2000" b="1" dirty="0">
                <a:solidFill>
                  <a:schemeClr val="dk1"/>
                </a:solidFill>
                <a:latin typeface="Times New Roman"/>
                <a:ea typeface="Times New Roman"/>
                <a:cs typeface="Times New Roman"/>
                <a:sym typeface="Times New Roman"/>
              </a:rPr>
              <a:t>The ability to define </a:t>
            </a:r>
            <a:r>
              <a:rPr lang="en-US" sz="2000" b="1" dirty="0">
                <a:solidFill>
                  <a:schemeClr val="dk1"/>
                </a:solidFill>
                <a:highlight>
                  <a:srgbClr val="00FF00"/>
                </a:highlight>
                <a:latin typeface="Times New Roman"/>
                <a:ea typeface="Times New Roman"/>
                <a:cs typeface="Times New Roman"/>
                <a:sym typeface="Times New Roman"/>
              </a:rPr>
              <a:t>an indicator</a:t>
            </a:r>
            <a:r>
              <a:rPr lang="en-US" sz="2000" b="1" dirty="0">
                <a:solidFill>
                  <a:schemeClr val="dk1"/>
                </a:solidFill>
                <a:latin typeface="Times New Roman"/>
                <a:ea typeface="Times New Roman"/>
                <a:cs typeface="Times New Roman"/>
                <a:sym typeface="Times New Roman"/>
              </a:rPr>
              <a:t>, and agree with partners and stakeholders a target and the timing for its achievement, is a demonstration </a:t>
            </a:r>
            <a:r>
              <a:rPr lang="en-US" sz="2000" b="1" dirty="0">
                <a:solidFill>
                  <a:srgbClr val="7030A0"/>
                </a:solidFill>
                <a:latin typeface="Times New Roman"/>
                <a:ea typeface="Times New Roman"/>
                <a:cs typeface="Times New Roman"/>
                <a:sym typeface="Times New Roman"/>
              </a:rPr>
              <a:t>that project objectives are clearly stated, and are understood and supported.</a:t>
            </a:r>
            <a:endParaRPr lang="en-US" sz="2000" b="1" dirty="0">
              <a:solidFill>
                <a:schemeClr val="dk1"/>
              </a:solidFill>
              <a:latin typeface="Times New Roman"/>
              <a:ea typeface="Times New Roman"/>
              <a:cs typeface="Times New Roman"/>
              <a:sym typeface="Times New Roman"/>
            </a:endParaRPr>
          </a:p>
          <a:p>
            <a:endParaRPr lang="en-US" dirty="0" smtClean="0">
              <a:latin typeface="Times New Roman" panose="02020603050405020304" pitchFamily="18" charset="0"/>
              <a:cs typeface="Times New Roman" panose="02020603050405020304" pitchFamily="18" charset="0"/>
            </a:endParaRPr>
          </a:p>
          <a:p>
            <a:endParaRPr lang="en-US" dirty="0" smtClean="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extBox 11"/>
          <p:cNvSpPr txBox="1"/>
          <p:nvPr/>
        </p:nvSpPr>
        <p:spPr>
          <a:xfrm>
            <a:off x="2122564" y="1160633"/>
            <a:ext cx="11004887" cy="1384995"/>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a:latin typeface="Tajawal Medium"/>
                <a:ea typeface="Tajawal Medium"/>
                <a:cs typeface="Tajawal Medium"/>
                <a:sym typeface="Tajawal Medium"/>
              </a:rPr>
              <a:t>Session2. DESIGN AND IMPLEMENTATION OF </a:t>
            </a:r>
            <a:endParaRPr lang="en-US" sz="2800" b="1" dirty="0" smtClean="0">
              <a:latin typeface="Tajawal Medium"/>
              <a:ea typeface="Tajawal Medium"/>
              <a:cs typeface="Tajawal Medium"/>
              <a:sym typeface="Tajawal Medium"/>
            </a:endParaRPr>
          </a:p>
          <a:p>
            <a:r>
              <a:rPr lang="en-US" sz="2800" b="1" dirty="0">
                <a:latin typeface="Tajawal Medium"/>
                <a:ea typeface="Tajawal Medium"/>
                <a:cs typeface="Tajawal Medium"/>
                <a:sym typeface="Tajawal Medium"/>
              </a:rPr>
              <a:t> </a:t>
            </a:r>
            <a:r>
              <a:rPr lang="en-US" sz="2800" b="1" dirty="0" smtClean="0">
                <a:latin typeface="Tajawal Medium"/>
                <a:ea typeface="Tajawal Medium"/>
                <a:cs typeface="Tajawal Medium"/>
                <a:sym typeface="Tajawal Medium"/>
              </a:rPr>
              <a:t>  M&amp;E </a:t>
            </a:r>
            <a:r>
              <a:rPr lang="en-US" sz="2800" b="1" dirty="0">
                <a:latin typeface="Tajawal Medium"/>
                <a:ea typeface="Tajawal Medium"/>
                <a:cs typeface="Tajawal Medium"/>
                <a:sym typeface="Tajawal Medium"/>
              </a:rPr>
              <a:t>SYSTEMS</a:t>
            </a:r>
            <a:endParaRPr lang="en-US" sz="2800" dirty="0"/>
          </a:p>
          <a:p>
            <a:pPr lvl="0"/>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757065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122564" y="1160633"/>
            <a:ext cx="11004887" cy="1384995"/>
          </a:xfrm>
          <a:prstGeom prst="rect">
            <a:avLst/>
          </a:prstGeom>
          <a:noFill/>
        </p:spPr>
        <p:txBody>
          <a:bodyPr wrap="square" rtlCol="0">
            <a:spAutoFit/>
          </a:bodyPr>
          <a:lstStyle/>
          <a:p>
            <a:r>
              <a:rPr lang="en-US" sz="2800" b="1" smtClean="0">
                <a:latin typeface="Times New Roman" panose="02020603050405020304" pitchFamily="18" charset="0"/>
                <a:ea typeface="Tajawal Medium"/>
                <a:cs typeface="Times New Roman" panose="02020603050405020304" pitchFamily="18" charset="0"/>
                <a:sym typeface="Tajawal Medium"/>
              </a:rPr>
              <a:t>   </a:t>
            </a:r>
            <a:r>
              <a:rPr lang="en-US" sz="2800" b="1" smtClean="0">
                <a:latin typeface="Tajawal Medium"/>
                <a:ea typeface="Tajawal Medium"/>
                <a:cs typeface="Tajawal Medium"/>
                <a:sym typeface="Tajawal Medium"/>
              </a:rPr>
              <a:t>Session2. DESIGN AND IMPLEMENTATION OF </a:t>
            </a:r>
          </a:p>
          <a:p>
            <a:r>
              <a:rPr lang="en-US" sz="2800" b="1" smtClean="0">
                <a:latin typeface="Tajawal Medium"/>
                <a:ea typeface="Tajawal Medium"/>
                <a:cs typeface="Tajawal Medium"/>
                <a:sym typeface="Tajawal Medium"/>
              </a:rPr>
              <a:t>   M&amp;E SYSTEMS</a:t>
            </a:r>
            <a:endParaRPr lang="en-US" sz="2800" smtClean="0"/>
          </a:p>
          <a:p>
            <a:pPr lvl="0"/>
            <a:endParaRPr lang="en-US" sz="2800" dirty="0">
              <a:latin typeface="Times New Roman" panose="02020603050405020304" pitchFamily="18" charset="0"/>
              <a:cs typeface="Times New Roman" panose="02020603050405020304" pitchFamily="18" charset="0"/>
            </a:endParaRPr>
          </a:p>
        </p:txBody>
      </p:sp>
      <p:sp>
        <p:nvSpPr>
          <p:cNvPr id="13" name="Google Shape;173;p6"/>
          <p:cNvSpPr txBox="1"/>
          <p:nvPr/>
        </p:nvSpPr>
        <p:spPr>
          <a:xfrm>
            <a:off x="1979622" y="1599121"/>
            <a:ext cx="8360410" cy="2646045"/>
          </a:xfrm>
          <a:prstGeom prst="rect">
            <a:avLst/>
          </a:prstGeom>
          <a:noFill/>
          <a:ln>
            <a:noFill/>
          </a:ln>
        </p:spPr>
        <p:txBody>
          <a:bodyPr spcFirstLastPara="1" wrap="square" lIns="91425" tIns="45700" rIns="91425" bIns="45700" anchor="t" anchorCtr="0">
            <a:spAutoFit/>
          </a:bodyPr>
          <a:lstStyle/>
          <a:p>
            <a:pPr marL="2540" marR="0" lvl="0" indent="-2540" algn="ctr" rtl="0">
              <a:lnSpc>
                <a:spcPct val="130000"/>
              </a:lnSpc>
              <a:spcBef>
                <a:spcPts val="0"/>
              </a:spcBef>
              <a:spcAft>
                <a:spcPts val="0"/>
              </a:spcAft>
              <a:buClr>
                <a:schemeClr val="dk1"/>
              </a:buClr>
              <a:buSzPts val="2000"/>
              <a:buFont typeface="Arial"/>
              <a:buNone/>
            </a:pPr>
            <a:endParaRPr sz="2000" b="1" dirty="0">
              <a:solidFill>
                <a:schemeClr val="dk1"/>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chemeClr val="dk1"/>
              </a:buClr>
              <a:buSzPts val="2000"/>
              <a:buFont typeface="Noto Sans Symbols"/>
              <a:buNone/>
            </a:pPr>
            <a:r>
              <a:rPr lang="fr-FR" sz="2000" b="1" i="1" dirty="0">
                <a:solidFill>
                  <a:schemeClr val="dk1"/>
                </a:solidFill>
                <a:latin typeface="Times New Roman"/>
                <a:ea typeface="Times New Roman"/>
                <a:cs typeface="Times New Roman"/>
                <a:sym typeface="Times New Roman"/>
              </a:rPr>
              <a:t>A </a:t>
            </a:r>
            <a:r>
              <a:rPr lang="fr-FR" sz="2000" b="1" i="1" dirty="0" err="1">
                <a:solidFill>
                  <a:schemeClr val="dk1"/>
                </a:solidFill>
                <a:latin typeface="Times New Roman"/>
                <a:ea typeface="Times New Roman"/>
                <a:cs typeface="Times New Roman"/>
                <a:sym typeface="Times New Roman"/>
              </a:rPr>
              <a:t>logical</a:t>
            </a:r>
            <a:r>
              <a:rPr lang="fr-FR" sz="2000" b="1" i="1" dirty="0">
                <a:solidFill>
                  <a:schemeClr val="dk1"/>
                </a:solidFill>
                <a:latin typeface="Times New Roman"/>
                <a:ea typeface="Times New Roman"/>
                <a:cs typeface="Times New Roman"/>
                <a:sym typeface="Times New Roman"/>
              </a:rPr>
              <a:t> structure for </a:t>
            </a:r>
            <a:r>
              <a:rPr lang="fr-FR" sz="2000" b="1" i="1" dirty="0" err="1">
                <a:solidFill>
                  <a:schemeClr val="dk1"/>
                </a:solidFill>
                <a:latin typeface="Times New Roman"/>
                <a:ea typeface="Times New Roman"/>
                <a:cs typeface="Times New Roman"/>
                <a:sym typeface="Times New Roman"/>
              </a:rPr>
              <a:t>project</a:t>
            </a:r>
            <a:r>
              <a:rPr lang="fr-FR" sz="2000" b="1" i="1" dirty="0">
                <a:solidFill>
                  <a:schemeClr val="dk1"/>
                </a:solidFill>
                <a:latin typeface="Times New Roman"/>
                <a:ea typeface="Times New Roman"/>
                <a:cs typeface="Times New Roman"/>
                <a:sym typeface="Times New Roman"/>
              </a:rPr>
              <a:t> monitoring and </a:t>
            </a:r>
            <a:r>
              <a:rPr lang="fr-FR" sz="2000" b="1" i="1" dirty="0" err="1">
                <a:solidFill>
                  <a:schemeClr val="dk1"/>
                </a:solidFill>
                <a:latin typeface="Times New Roman"/>
                <a:ea typeface="Times New Roman"/>
                <a:cs typeface="Times New Roman"/>
                <a:sym typeface="Times New Roman"/>
              </a:rPr>
              <a:t>evaluation</a:t>
            </a:r>
            <a:r>
              <a:rPr lang="fr-FR" sz="2000" b="1" i="1" dirty="0">
                <a:solidFill>
                  <a:schemeClr val="dk1"/>
                </a:solidFill>
                <a:latin typeface="Times New Roman"/>
                <a:ea typeface="Times New Roman"/>
                <a:cs typeface="Times New Roman"/>
                <a:sym typeface="Times New Roman"/>
              </a:rPr>
              <a:t> </a:t>
            </a:r>
            <a:r>
              <a:rPr lang="fr-FR" sz="2000" b="1" i="1" dirty="0" err="1">
                <a:solidFill>
                  <a:schemeClr val="dk1"/>
                </a:solidFill>
                <a:latin typeface="Times New Roman"/>
                <a:ea typeface="Times New Roman"/>
                <a:cs typeface="Times New Roman"/>
                <a:sym typeface="Times New Roman"/>
              </a:rPr>
              <a:t>indicators</a:t>
            </a:r>
            <a:endParaRPr dirty="0"/>
          </a:p>
          <a:p>
            <a:pPr marL="342900" marR="0" lvl="0" indent="-215900" algn="just" rtl="0">
              <a:lnSpc>
                <a:spcPct val="100000"/>
              </a:lnSpc>
              <a:spcBef>
                <a:spcPts val="0"/>
              </a:spcBef>
              <a:spcAft>
                <a:spcPts val="0"/>
              </a:spcAft>
              <a:buClr>
                <a:schemeClr val="dk1"/>
              </a:buClr>
              <a:buSzPts val="2000"/>
              <a:buFont typeface="Noto Sans Symbols"/>
              <a:buNone/>
            </a:pPr>
            <a:endParaRPr sz="2000" b="1" dirty="0">
              <a:solidFill>
                <a:schemeClr val="dk1"/>
              </a:solidFill>
              <a:latin typeface="Times New Roman"/>
              <a:ea typeface="Times New Roman"/>
              <a:cs typeface="Times New Roman"/>
              <a:sym typeface="Times New Roman"/>
            </a:endParaRPr>
          </a:p>
          <a:p>
            <a:pPr marL="342900" marR="0" lvl="0" indent="-215900" algn="just" rtl="0">
              <a:lnSpc>
                <a:spcPct val="100000"/>
              </a:lnSpc>
              <a:spcBef>
                <a:spcPts val="0"/>
              </a:spcBef>
              <a:spcAft>
                <a:spcPts val="0"/>
              </a:spcAft>
              <a:buClr>
                <a:schemeClr val="dk1"/>
              </a:buClr>
              <a:buSzPts val="2000"/>
              <a:buFont typeface="Noto Sans Symbols"/>
              <a:buNone/>
            </a:pPr>
            <a:endParaRPr sz="2000" b="1" dirty="0">
              <a:solidFill>
                <a:schemeClr val="dk1"/>
              </a:solidFill>
              <a:latin typeface="Times New Roman"/>
              <a:ea typeface="Times New Roman"/>
              <a:cs typeface="Times New Roman"/>
              <a:sym typeface="Times New Roman"/>
            </a:endParaRPr>
          </a:p>
          <a:p>
            <a:pPr marL="342900" marR="0" lvl="0" indent="-215900" algn="just" rtl="0">
              <a:lnSpc>
                <a:spcPct val="100000"/>
              </a:lnSpc>
              <a:spcBef>
                <a:spcPts val="0"/>
              </a:spcBef>
              <a:spcAft>
                <a:spcPts val="0"/>
              </a:spcAft>
              <a:buClr>
                <a:schemeClr val="dk1"/>
              </a:buClr>
              <a:buSzPts val="2000"/>
              <a:buFont typeface="Noto Sans Symbols"/>
              <a:buNone/>
            </a:pPr>
            <a:endParaRPr sz="2000" b="1" dirty="0">
              <a:solidFill>
                <a:schemeClr val="dk1"/>
              </a:solidFill>
              <a:latin typeface="Times New Roman"/>
              <a:ea typeface="Times New Roman"/>
              <a:cs typeface="Times New Roman"/>
              <a:sym typeface="Times New Roman"/>
            </a:endParaRPr>
          </a:p>
          <a:p>
            <a:pPr marL="342900" marR="0" lvl="0" indent="-215900" algn="just" rtl="0">
              <a:lnSpc>
                <a:spcPct val="100000"/>
              </a:lnSpc>
              <a:spcBef>
                <a:spcPts val="0"/>
              </a:spcBef>
              <a:spcAft>
                <a:spcPts val="0"/>
              </a:spcAft>
              <a:buClr>
                <a:schemeClr val="dk1"/>
              </a:buClr>
              <a:buSzPts val="2000"/>
              <a:buFont typeface="Noto Sans Symbols"/>
              <a:buNone/>
            </a:pPr>
            <a:endParaRPr sz="2000" b="1" dirty="0">
              <a:solidFill>
                <a:schemeClr val="dk1"/>
              </a:solidFill>
              <a:latin typeface="Times New Roman"/>
              <a:ea typeface="Times New Roman"/>
              <a:cs typeface="Times New Roman"/>
              <a:sym typeface="Times New Roman"/>
            </a:endParaRPr>
          </a:p>
          <a:p>
            <a:pPr marL="342900" marR="0" lvl="0" indent="-215900" algn="just" rtl="0">
              <a:lnSpc>
                <a:spcPct val="100000"/>
              </a:lnSpc>
              <a:spcBef>
                <a:spcPts val="0"/>
              </a:spcBef>
              <a:spcAft>
                <a:spcPts val="0"/>
              </a:spcAft>
              <a:buClr>
                <a:schemeClr val="dk1"/>
              </a:buClr>
              <a:buSzPts val="2000"/>
              <a:buFont typeface="Noto Sans Symbols"/>
              <a:buNone/>
            </a:pPr>
            <a:endParaRPr sz="2000" b="1" dirty="0">
              <a:solidFill>
                <a:schemeClr val="dk1"/>
              </a:solidFill>
              <a:latin typeface="Times New Roman"/>
              <a:ea typeface="Times New Roman"/>
              <a:cs typeface="Times New Roman"/>
              <a:sym typeface="Times New Roman"/>
            </a:endParaRPr>
          </a:p>
          <a:p>
            <a:pPr marL="342900" marR="0" lvl="0" indent="-215900" algn="just" rtl="0">
              <a:lnSpc>
                <a:spcPct val="100000"/>
              </a:lnSpc>
              <a:spcBef>
                <a:spcPts val="0"/>
              </a:spcBef>
              <a:spcAft>
                <a:spcPts val="0"/>
              </a:spcAft>
              <a:buClr>
                <a:schemeClr val="dk1"/>
              </a:buClr>
              <a:buSzPts val="2000"/>
              <a:buFont typeface="Noto Sans Symbols"/>
              <a:buNone/>
            </a:pPr>
            <a:endParaRPr sz="2000" b="1" dirty="0">
              <a:solidFill>
                <a:schemeClr val="dk1"/>
              </a:solidFill>
              <a:latin typeface="Times New Roman"/>
              <a:ea typeface="Times New Roman"/>
              <a:cs typeface="Times New Roman"/>
              <a:sym typeface="Times New Roman"/>
            </a:endParaRPr>
          </a:p>
        </p:txBody>
      </p:sp>
      <p:graphicFrame>
        <p:nvGraphicFramePr>
          <p:cNvPr id="14" name="Google Shape;174;p6"/>
          <p:cNvGraphicFramePr/>
          <p:nvPr>
            <p:extLst>
              <p:ext uri="{D42A27DB-BD31-4B8C-83A1-F6EECF244321}">
                <p14:modId xmlns:p14="http://schemas.microsoft.com/office/powerpoint/2010/main" val="1937770670"/>
              </p:ext>
            </p:extLst>
          </p:nvPr>
        </p:nvGraphicFramePr>
        <p:xfrm>
          <a:off x="1320402" y="2375832"/>
          <a:ext cx="9678849" cy="3962400"/>
        </p:xfrm>
        <a:graphic>
          <a:graphicData uri="http://schemas.openxmlformats.org/drawingml/2006/table">
            <a:tbl>
              <a:tblPr firstRow="1" bandRow="1">
                <a:noFill/>
              </a:tblPr>
              <a:tblGrid>
                <a:gridCol w="2419720">
                  <a:extLst>
                    <a:ext uri="{9D8B030D-6E8A-4147-A177-3AD203B41FA5}">
                      <a16:colId xmlns:a16="http://schemas.microsoft.com/office/drawing/2014/main" val="20000"/>
                    </a:ext>
                  </a:extLst>
                </a:gridCol>
                <a:gridCol w="1905366">
                  <a:extLst>
                    <a:ext uri="{9D8B030D-6E8A-4147-A177-3AD203B41FA5}">
                      <a16:colId xmlns:a16="http://schemas.microsoft.com/office/drawing/2014/main" val="20001"/>
                    </a:ext>
                  </a:extLst>
                </a:gridCol>
                <a:gridCol w="2918927">
                  <a:extLst>
                    <a:ext uri="{9D8B030D-6E8A-4147-A177-3AD203B41FA5}">
                      <a16:colId xmlns:a16="http://schemas.microsoft.com/office/drawing/2014/main" val="20002"/>
                    </a:ext>
                  </a:extLst>
                </a:gridCol>
                <a:gridCol w="2434836">
                  <a:extLst>
                    <a:ext uri="{9D8B030D-6E8A-4147-A177-3AD203B41FA5}">
                      <a16:colId xmlns:a16="http://schemas.microsoft.com/office/drawing/2014/main" val="20003"/>
                    </a:ext>
                  </a:extLst>
                </a:gridCol>
              </a:tblGrid>
              <a:tr h="282510">
                <a:tc>
                  <a:txBody>
                    <a:bodyPr/>
                    <a:lstStyle/>
                    <a:p>
                      <a:pPr marL="0" marR="0" lvl="0" indent="0" algn="ctr" rtl="0">
                        <a:spcBef>
                          <a:spcPts val="0"/>
                        </a:spcBef>
                        <a:spcAft>
                          <a:spcPts val="0"/>
                        </a:spcAft>
                        <a:buClr>
                          <a:schemeClr val="dk1"/>
                        </a:buClr>
                        <a:buSzPts val="1600"/>
                        <a:buFont typeface="Calibri"/>
                        <a:buNone/>
                      </a:pPr>
                      <a:endParaRPr sz="1600" b="1" u="none" strike="noStrike" cap="none" dirty="0">
                        <a:latin typeface="Trebuchet MS"/>
                        <a:ea typeface="Trebuchet MS"/>
                        <a:cs typeface="Trebuchet MS"/>
                        <a:sym typeface="Trebuchet MS"/>
                      </a:endParaRPr>
                    </a:p>
                    <a:p>
                      <a:pPr marL="0" marR="0" lvl="0" indent="0" algn="ctr" rtl="0">
                        <a:spcBef>
                          <a:spcPts val="0"/>
                        </a:spcBef>
                        <a:spcAft>
                          <a:spcPts val="0"/>
                        </a:spcAft>
                        <a:buClr>
                          <a:schemeClr val="dk1"/>
                        </a:buClr>
                        <a:buSzPts val="1600"/>
                        <a:buFont typeface="Trebuchet MS"/>
                        <a:buNone/>
                      </a:pPr>
                      <a:r>
                        <a:rPr lang="fr-FR" sz="1600" b="1" u="none" strike="noStrike" cap="none" dirty="0" err="1">
                          <a:latin typeface="Trebuchet MS"/>
                          <a:ea typeface="Trebuchet MS"/>
                          <a:cs typeface="Trebuchet MS"/>
                          <a:sym typeface="Trebuchet MS"/>
                        </a:rPr>
                        <a:t>Logic</a:t>
                      </a:r>
                      <a:endParaRPr sz="1600" b="1" u="none" strike="noStrike" cap="none" dirty="0">
                        <a:latin typeface="Trebuchet MS"/>
                        <a:ea typeface="Trebuchet MS"/>
                        <a:cs typeface="Trebuchet MS"/>
                        <a:sym typeface="Trebuchet MS"/>
                      </a:endParaRPr>
                    </a:p>
                  </a:txBody>
                  <a:tcPr marL="0" marR="0" marT="0" marB="0"/>
                </a:tc>
                <a:tc>
                  <a:txBody>
                    <a:bodyPr/>
                    <a:lstStyle/>
                    <a:p>
                      <a:pPr marL="0" marR="0" lvl="0" indent="0" algn="ctr" rtl="0">
                        <a:spcBef>
                          <a:spcPts val="0"/>
                        </a:spcBef>
                        <a:spcAft>
                          <a:spcPts val="0"/>
                        </a:spcAft>
                        <a:buClr>
                          <a:schemeClr val="dk1"/>
                        </a:buClr>
                        <a:buSzPts val="1600"/>
                        <a:buFont typeface="Calibri"/>
                        <a:buNone/>
                      </a:pPr>
                      <a:endParaRPr sz="1600" b="1" u="none" strike="noStrike" cap="none">
                        <a:latin typeface="Trebuchet MS"/>
                        <a:ea typeface="Trebuchet MS"/>
                        <a:cs typeface="Trebuchet MS"/>
                        <a:sym typeface="Trebuchet MS"/>
                      </a:endParaRPr>
                    </a:p>
                    <a:p>
                      <a:pPr marL="0" marR="0" lvl="0" indent="0" algn="ctr" rtl="0">
                        <a:spcBef>
                          <a:spcPts val="0"/>
                        </a:spcBef>
                        <a:spcAft>
                          <a:spcPts val="0"/>
                        </a:spcAft>
                        <a:buClr>
                          <a:schemeClr val="dk1"/>
                        </a:buClr>
                        <a:buSzPts val="1600"/>
                        <a:buFont typeface="Trebuchet MS"/>
                        <a:buNone/>
                      </a:pPr>
                      <a:r>
                        <a:rPr lang="fr-FR" sz="1600" b="1" u="none" strike="noStrike" cap="none">
                          <a:latin typeface="Trebuchet MS"/>
                          <a:ea typeface="Trebuchet MS"/>
                          <a:cs typeface="Trebuchet MS"/>
                          <a:sym typeface="Trebuchet MS"/>
                        </a:rPr>
                        <a:t>Indicators</a:t>
                      </a:r>
                      <a:endParaRPr sz="1600" b="1" u="none" strike="noStrike" cap="none">
                        <a:latin typeface="Trebuchet MS"/>
                        <a:ea typeface="Trebuchet MS"/>
                        <a:cs typeface="Trebuchet MS"/>
                        <a:sym typeface="Trebuchet MS"/>
                      </a:endParaRPr>
                    </a:p>
                  </a:txBody>
                  <a:tcPr marL="0" marR="0" marT="0" marB="0"/>
                </a:tc>
                <a:tc gridSpan="2">
                  <a:txBody>
                    <a:bodyPr/>
                    <a:lstStyle/>
                    <a:p>
                      <a:pPr marL="0" marR="0" lvl="0" indent="0" algn="ctr" rtl="0">
                        <a:spcBef>
                          <a:spcPts val="0"/>
                        </a:spcBef>
                        <a:spcAft>
                          <a:spcPts val="0"/>
                        </a:spcAft>
                        <a:buClr>
                          <a:schemeClr val="dk1"/>
                        </a:buClr>
                        <a:buSzPts val="1600"/>
                        <a:buFont typeface="Calibri"/>
                        <a:buNone/>
                      </a:pPr>
                      <a:endParaRPr sz="1600" b="1" u="none" strike="noStrike" cap="none" dirty="0">
                        <a:latin typeface="Trebuchet MS"/>
                        <a:ea typeface="Trebuchet MS"/>
                        <a:cs typeface="Trebuchet MS"/>
                        <a:sym typeface="Trebuchet MS"/>
                      </a:endParaRPr>
                    </a:p>
                    <a:p>
                      <a:pPr marL="0" marR="0" lvl="0" indent="0" algn="ctr" rtl="0">
                        <a:spcBef>
                          <a:spcPts val="0"/>
                        </a:spcBef>
                        <a:spcAft>
                          <a:spcPts val="0"/>
                        </a:spcAft>
                        <a:buClr>
                          <a:schemeClr val="dk1"/>
                        </a:buClr>
                        <a:buSzPts val="1600"/>
                        <a:buFont typeface="Trebuchet MS"/>
                        <a:buNone/>
                      </a:pPr>
                      <a:r>
                        <a:rPr lang="fr-FR" sz="1600" b="1" u="none" strike="noStrike" cap="none" dirty="0">
                          <a:latin typeface="Trebuchet MS"/>
                          <a:ea typeface="Trebuchet MS"/>
                          <a:cs typeface="Trebuchet MS"/>
                          <a:sym typeface="Trebuchet MS"/>
                        </a:rPr>
                        <a:t>Nature of the </a:t>
                      </a:r>
                      <a:r>
                        <a:rPr lang="fr-FR" sz="1600" b="1" u="none" strike="noStrike" cap="none" dirty="0" err="1">
                          <a:latin typeface="Trebuchet MS"/>
                          <a:ea typeface="Trebuchet MS"/>
                          <a:cs typeface="Trebuchet MS"/>
                          <a:sym typeface="Trebuchet MS"/>
                        </a:rPr>
                        <a:t>indicators</a:t>
                      </a:r>
                      <a:endParaRPr sz="1600" b="1" u="none" strike="noStrike" cap="none" dirty="0">
                        <a:latin typeface="Trebuchet MS"/>
                        <a:ea typeface="Trebuchet MS"/>
                        <a:cs typeface="Trebuchet MS"/>
                        <a:sym typeface="Trebuchet MS"/>
                      </a:endParaRPr>
                    </a:p>
                  </a:txBody>
                  <a:tcPr marL="0" marR="0" marT="0" marB="0"/>
                </a:tc>
                <a:tc hMerge="1">
                  <a:txBody>
                    <a:bodyPr/>
                    <a:lstStyle/>
                    <a:p>
                      <a:endParaRPr lang="en-US"/>
                    </a:p>
                  </a:txBody>
                  <a:tcPr/>
                </a:tc>
                <a:extLst>
                  <a:ext uri="{0D108BD9-81ED-4DB2-BD59-A6C34878D82A}">
                    <a16:rowId xmlns:a16="http://schemas.microsoft.com/office/drawing/2014/main" val="10000"/>
                  </a:ext>
                </a:extLst>
              </a:tr>
              <a:tr h="317823">
                <a:tc>
                  <a:txBody>
                    <a:bodyPr/>
                    <a:lstStyle/>
                    <a:p>
                      <a:pPr marL="0" marR="0" lvl="0" indent="0" algn="ctr" rtl="0">
                        <a:spcBef>
                          <a:spcPts val="0"/>
                        </a:spcBef>
                        <a:spcAft>
                          <a:spcPts val="0"/>
                        </a:spcAft>
                        <a:buClr>
                          <a:schemeClr val="dk1"/>
                        </a:buClr>
                        <a:buSzPts val="1800"/>
                        <a:buFont typeface="Calibri"/>
                        <a:buNone/>
                      </a:pPr>
                      <a:endParaRPr sz="1800" b="1" u="none" strike="noStrike" cap="none">
                        <a:latin typeface="Trebuchet MS"/>
                        <a:ea typeface="Trebuchet MS"/>
                        <a:cs typeface="Trebuchet MS"/>
                        <a:sym typeface="Trebuchet MS"/>
                      </a:endParaRPr>
                    </a:p>
                    <a:p>
                      <a:pPr marL="0" marR="0" lvl="0" indent="0" algn="ctr" rtl="0">
                        <a:spcBef>
                          <a:spcPts val="0"/>
                        </a:spcBef>
                        <a:spcAft>
                          <a:spcPts val="0"/>
                        </a:spcAft>
                        <a:buClr>
                          <a:schemeClr val="dk1"/>
                        </a:buClr>
                        <a:buSzPts val="1800"/>
                        <a:buFont typeface="Trebuchet MS"/>
                        <a:buNone/>
                      </a:pPr>
                      <a:r>
                        <a:rPr lang="fr-FR" sz="1800" b="1" u="none" strike="noStrike" cap="none">
                          <a:latin typeface="Trebuchet MS"/>
                          <a:ea typeface="Trebuchet MS"/>
                          <a:cs typeface="Trebuchet MS"/>
                          <a:sym typeface="Trebuchet MS"/>
                        </a:rPr>
                        <a:t>Goal</a:t>
                      </a:r>
                      <a:endParaRPr sz="1800" b="1" u="none" strike="noStrike" cap="none">
                        <a:latin typeface="Trebuchet MS"/>
                        <a:ea typeface="Trebuchet MS"/>
                        <a:cs typeface="Trebuchet MS"/>
                        <a:sym typeface="Trebuchet MS"/>
                      </a:endParaRPr>
                    </a:p>
                  </a:txBody>
                  <a:tcPr marL="0" marR="0" marT="0" marB="0"/>
                </a:tc>
                <a:tc>
                  <a:txBody>
                    <a:bodyPr/>
                    <a:lstStyle/>
                    <a:p>
                      <a:pPr marL="0" marR="0" lvl="0" indent="0" algn="ctr" rtl="0">
                        <a:spcBef>
                          <a:spcPts val="0"/>
                        </a:spcBef>
                        <a:spcAft>
                          <a:spcPts val="0"/>
                        </a:spcAft>
                        <a:buClr>
                          <a:schemeClr val="dk1"/>
                        </a:buClr>
                        <a:buSzPts val="1800"/>
                        <a:buFont typeface="Calibri"/>
                        <a:buNone/>
                      </a:pPr>
                      <a:endParaRPr sz="1800" b="1" u="none" strike="noStrike" cap="none">
                        <a:latin typeface="Trebuchet MS"/>
                        <a:ea typeface="Trebuchet MS"/>
                        <a:cs typeface="Trebuchet MS"/>
                        <a:sym typeface="Trebuchet MS"/>
                      </a:endParaRPr>
                    </a:p>
                    <a:p>
                      <a:pPr marL="0" marR="0" lvl="0" indent="0" algn="ctr" rtl="0">
                        <a:spcBef>
                          <a:spcPts val="0"/>
                        </a:spcBef>
                        <a:spcAft>
                          <a:spcPts val="0"/>
                        </a:spcAft>
                        <a:buClr>
                          <a:schemeClr val="dk1"/>
                        </a:buClr>
                        <a:buSzPts val="1800"/>
                        <a:buFont typeface="Trebuchet MS"/>
                        <a:buNone/>
                      </a:pPr>
                      <a:r>
                        <a:rPr lang="fr-FR" sz="1800" b="1" u="none" strike="noStrike" cap="none">
                          <a:latin typeface="Trebuchet MS"/>
                          <a:ea typeface="Trebuchet MS"/>
                          <a:cs typeface="Trebuchet MS"/>
                          <a:sym typeface="Trebuchet MS"/>
                        </a:rPr>
                        <a:t>Impact</a:t>
                      </a:r>
                      <a:endParaRPr sz="1800" b="1" u="none" strike="noStrike" cap="none">
                        <a:latin typeface="Trebuchet MS"/>
                        <a:ea typeface="Trebuchet MS"/>
                        <a:cs typeface="Trebuchet MS"/>
                        <a:sym typeface="Trebuchet MS"/>
                      </a:endParaRPr>
                    </a:p>
                  </a:txBody>
                  <a:tcPr marL="0" marR="0" marT="0" marB="0"/>
                </a:tc>
                <a:tc>
                  <a:txBody>
                    <a:bodyPr/>
                    <a:lstStyle/>
                    <a:p>
                      <a:pPr marL="0" marR="0" lvl="0" indent="0" algn="ctr" rtl="0">
                        <a:spcBef>
                          <a:spcPts val="0"/>
                        </a:spcBef>
                        <a:spcAft>
                          <a:spcPts val="0"/>
                        </a:spcAft>
                        <a:buClr>
                          <a:schemeClr val="dk1"/>
                        </a:buClr>
                        <a:buSzPts val="1200"/>
                        <a:buFont typeface="Calibri"/>
                        <a:buNone/>
                      </a:pPr>
                      <a:endParaRPr sz="1200" b="1" u="none" strike="noStrike" cap="none">
                        <a:latin typeface="Trebuchet MS"/>
                        <a:ea typeface="Trebuchet MS"/>
                        <a:cs typeface="Trebuchet MS"/>
                        <a:sym typeface="Trebuchet MS"/>
                      </a:endParaRPr>
                    </a:p>
                    <a:p>
                      <a:pPr marL="0" marR="0" lvl="0" indent="0" algn="ctr" rtl="0">
                        <a:spcBef>
                          <a:spcPts val="0"/>
                        </a:spcBef>
                        <a:spcAft>
                          <a:spcPts val="0"/>
                        </a:spcAft>
                        <a:buClr>
                          <a:schemeClr val="dk1"/>
                        </a:buClr>
                        <a:buSzPts val="1600"/>
                        <a:buFont typeface="Trebuchet MS"/>
                        <a:buNone/>
                      </a:pPr>
                      <a:r>
                        <a:rPr lang="fr-FR" sz="1600" b="1" u="none" strike="noStrike" cap="none">
                          <a:latin typeface="Trebuchet MS"/>
                          <a:ea typeface="Trebuchet MS"/>
                          <a:cs typeface="Trebuchet MS"/>
                          <a:sym typeface="Trebuchet MS"/>
                        </a:rPr>
                        <a:t>Long-term statistical evidence</a:t>
                      </a:r>
                      <a:endParaRPr sz="1600" b="1" u="none" strike="noStrike" cap="none">
                        <a:latin typeface="Trebuchet MS"/>
                        <a:ea typeface="Trebuchet MS"/>
                        <a:cs typeface="Trebuchet MS"/>
                        <a:sym typeface="Trebuchet MS"/>
                      </a:endParaRPr>
                    </a:p>
                  </a:txBody>
                  <a:tcPr marL="0" marR="0" marT="0" marB="0"/>
                </a:tc>
                <a:tc rowSpan="5">
                  <a:txBody>
                    <a:bodyPr/>
                    <a:lstStyle/>
                    <a:p>
                      <a:pPr marL="0" marR="0" lvl="0" indent="0" algn="ctr" rtl="0">
                        <a:spcBef>
                          <a:spcPts val="0"/>
                        </a:spcBef>
                        <a:spcAft>
                          <a:spcPts val="0"/>
                        </a:spcAft>
                        <a:buClr>
                          <a:schemeClr val="dk1"/>
                        </a:buClr>
                        <a:buSzPts val="1200"/>
                        <a:buFont typeface="Calibri"/>
                        <a:buNone/>
                      </a:pPr>
                      <a:endParaRPr sz="1200" b="1" u="none" strike="noStrike" cap="none" dirty="0">
                        <a:latin typeface="Trebuchet MS"/>
                        <a:ea typeface="Trebuchet MS"/>
                        <a:cs typeface="Trebuchet MS"/>
                        <a:sym typeface="Trebuchet MS"/>
                      </a:endParaRPr>
                    </a:p>
                    <a:p>
                      <a:pPr marL="0" marR="0" lvl="0" indent="0" algn="ctr" rtl="0">
                        <a:spcBef>
                          <a:spcPts val="0"/>
                        </a:spcBef>
                        <a:spcAft>
                          <a:spcPts val="0"/>
                        </a:spcAft>
                        <a:buClr>
                          <a:schemeClr val="dk1"/>
                        </a:buClr>
                        <a:buSzPts val="1200"/>
                        <a:buFont typeface="Calibri"/>
                        <a:buNone/>
                      </a:pPr>
                      <a:endParaRPr sz="1200" b="1" u="none" strike="noStrike" cap="none" dirty="0">
                        <a:latin typeface="Trebuchet MS"/>
                        <a:ea typeface="Trebuchet MS"/>
                        <a:cs typeface="Trebuchet MS"/>
                        <a:sym typeface="Trebuchet MS"/>
                      </a:endParaRPr>
                    </a:p>
                    <a:p>
                      <a:pPr marL="0" marR="0" lvl="0" indent="0" algn="ctr" rtl="0">
                        <a:spcBef>
                          <a:spcPts val="0"/>
                        </a:spcBef>
                        <a:spcAft>
                          <a:spcPts val="0"/>
                        </a:spcAft>
                        <a:buClr>
                          <a:schemeClr val="dk1"/>
                        </a:buClr>
                        <a:buSzPts val="1200"/>
                        <a:buFont typeface="Calibri"/>
                        <a:buNone/>
                      </a:pPr>
                      <a:endParaRPr sz="1200" b="1" u="none" strike="noStrike" cap="none" dirty="0">
                        <a:latin typeface="Trebuchet MS"/>
                        <a:ea typeface="Trebuchet MS"/>
                        <a:cs typeface="Trebuchet MS"/>
                        <a:sym typeface="Trebuchet MS"/>
                      </a:endParaRPr>
                    </a:p>
                    <a:p>
                      <a:pPr marL="0" marR="0" lvl="0" indent="0" algn="ctr" rtl="0">
                        <a:spcBef>
                          <a:spcPts val="0"/>
                        </a:spcBef>
                        <a:spcAft>
                          <a:spcPts val="0"/>
                        </a:spcAft>
                        <a:buClr>
                          <a:schemeClr val="dk1"/>
                        </a:buClr>
                        <a:buSzPts val="1200"/>
                        <a:buFont typeface="Calibri"/>
                        <a:buNone/>
                      </a:pPr>
                      <a:endParaRPr sz="1200" b="1" u="none" strike="noStrike" cap="none" dirty="0">
                        <a:latin typeface="Trebuchet MS"/>
                        <a:ea typeface="Trebuchet MS"/>
                        <a:cs typeface="Trebuchet MS"/>
                        <a:sym typeface="Trebuchet MS"/>
                      </a:endParaRPr>
                    </a:p>
                    <a:p>
                      <a:pPr marL="0" marR="0" lvl="0" indent="0" algn="ctr" rtl="0">
                        <a:spcBef>
                          <a:spcPts val="0"/>
                        </a:spcBef>
                        <a:spcAft>
                          <a:spcPts val="0"/>
                        </a:spcAft>
                        <a:buClr>
                          <a:schemeClr val="dk1"/>
                        </a:buClr>
                        <a:buSzPts val="1200"/>
                        <a:buFont typeface="Calibri"/>
                        <a:buNone/>
                      </a:pPr>
                      <a:endParaRPr sz="1200" b="1" u="none" strike="noStrike" cap="none" dirty="0">
                        <a:latin typeface="Trebuchet MS"/>
                        <a:ea typeface="Trebuchet MS"/>
                        <a:cs typeface="Trebuchet MS"/>
                        <a:sym typeface="Trebuchet MS"/>
                      </a:endParaRPr>
                    </a:p>
                    <a:p>
                      <a:pPr marL="0" marR="0" lvl="0" indent="0" algn="ctr" rtl="0">
                        <a:spcBef>
                          <a:spcPts val="0"/>
                        </a:spcBef>
                        <a:spcAft>
                          <a:spcPts val="0"/>
                        </a:spcAft>
                        <a:buClr>
                          <a:schemeClr val="dk1"/>
                        </a:buClr>
                        <a:buSzPts val="1200"/>
                        <a:buFont typeface="Calibri"/>
                        <a:buNone/>
                      </a:pPr>
                      <a:endParaRPr sz="1200" b="1" u="none" strike="noStrike" cap="none" dirty="0">
                        <a:latin typeface="Trebuchet MS"/>
                        <a:ea typeface="Trebuchet MS"/>
                        <a:cs typeface="Trebuchet MS"/>
                        <a:sym typeface="Trebuchet MS"/>
                      </a:endParaRPr>
                    </a:p>
                    <a:p>
                      <a:pPr marL="0" marR="0" lvl="0" indent="0" algn="ctr" rtl="0">
                        <a:spcBef>
                          <a:spcPts val="0"/>
                        </a:spcBef>
                        <a:spcAft>
                          <a:spcPts val="0"/>
                        </a:spcAft>
                        <a:buClr>
                          <a:schemeClr val="dk1"/>
                        </a:buClr>
                        <a:buSzPts val="1200"/>
                        <a:buFont typeface="Calibri"/>
                        <a:buNone/>
                      </a:pPr>
                      <a:endParaRPr sz="1200" b="1" u="none" strike="noStrike" cap="none" dirty="0">
                        <a:latin typeface="Trebuchet MS"/>
                        <a:ea typeface="Trebuchet MS"/>
                        <a:cs typeface="Trebuchet MS"/>
                        <a:sym typeface="Trebuchet MS"/>
                      </a:endParaRPr>
                    </a:p>
                    <a:p>
                      <a:pPr marL="0" marR="0" lvl="0" indent="0" algn="ctr" rtl="0">
                        <a:spcBef>
                          <a:spcPts val="0"/>
                        </a:spcBef>
                        <a:spcAft>
                          <a:spcPts val="0"/>
                        </a:spcAft>
                        <a:buClr>
                          <a:schemeClr val="dk1"/>
                        </a:buClr>
                        <a:buSzPts val="1200"/>
                        <a:buFont typeface="Calibri"/>
                        <a:buNone/>
                      </a:pPr>
                      <a:endParaRPr sz="1200" b="1" u="none" strike="noStrike" cap="none" dirty="0">
                        <a:latin typeface="Trebuchet MS"/>
                        <a:ea typeface="Trebuchet MS"/>
                        <a:cs typeface="Trebuchet MS"/>
                        <a:sym typeface="Trebuchet MS"/>
                      </a:endParaRPr>
                    </a:p>
                    <a:p>
                      <a:pPr marL="0" marR="0" lvl="0" indent="0" algn="ctr" rtl="0">
                        <a:spcBef>
                          <a:spcPts val="0"/>
                        </a:spcBef>
                        <a:spcAft>
                          <a:spcPts val="0"/>
                        </a:spcAft>
                        <a:buClr>
                          <a:schemeClr val="dk1"/>
                        </a:buClr>
                        <a:buSzPts val="1200"/>
                        <a:buFont typeface="Calibri"/>
                        <a:buNone/>
                      </a:pPr>
                      <a:endParaRPr sz="1200" b="1" u="none" strike="noStrike" cap="none" dirty="0">
                        <a:latin typeface="Trebuchet MS"/>
                        <a:ea typeface="Trebuchet MS"/>
                        <a:cs typeface="Trebuchet MS"/>
                        <a:sym typeface="Trebuchet MS"/>
                      </a:endParaRPr>
                    </a:p>
                    <a:p>
                      <a:pPr marL="0" marR="0" lvl="0" indent="0" algn="ctr" rtl="0">
                        <a:spcBef>
                          <a:spcPts val="0"/>
                        </a:spcBef>
                        <a:spcAft>
                          <a:spcPts val="0"/>
                        </a:spcAft>
                        <a:buClr>
                          <a:schemeClr val="dk1"/>
                        </a:buClr>
                        <a:buSzPts val="1200"/>
                        <a:buFont typeface="Calibri"/>
                        <a:buNone/>
                      </a:pPr>
                      <a:endParaRPr sz="1200" b="1" u="none" strike="noStrike" cap="none" dirty="0">
                        <a:latin typeface="Trebuchet MS"/>
                        <a:ea typeface="Trebuchet MS"/>
                        <a:cs typeface="Trebuchet MS"/>
                        <a:sym typeface="Trebuchet MS"/>
                      </a:endParaRPr>
                    </a:p>
                    <a:p>
                      <a:pPr marL="0" marR="0" lvl="0" indent="0" algn="ctr" rtl="0">
                        <a:spcBef>
                          <a:spcPts val="0"/>
                        </a:spcBef>
                        <a:spcAft>
                          <a:spcPts val="0"/>
                        </a:spcAft>
                        <a:buClr>
                          <a:schemeClr val="dk1"/>
                        </a:buClr>
                        <a:buSzPts val="2000"/>
                        <a:buFont typeface="Trebuchet MS"/>
                        <a:buNone/>
                      </a:pPr>
                      <a:r>
                        <a:rPr lang="fr-FR" sz="2000" b="1" u="none" strike="noStrike" cap="none" dirty="0" err="1">
                          <a:latin typeface="Trebuchet MS"/>
                          <a:ea typeface="Trebuchet MS"/>
                          <a:cs typeface="Trebuchet MS"/>
                          <a:sym typeface="Trebuchet MS"/>
                        </a:rPr>
                        <a:t>Exogenous</a:t>
                      </a:r>
                      <a:r>
                        <a:rPr lang="fr-FR" sz="2000" b="1" u="none" strike="noStrike" cap="none" dirty="0">
                          <a:latin typeface="Trebuchet MS"/>
                          <a:ea typeface="Trebuchet MS"/>
                          <a:cs typeface="Trebuchet MS"/>
                          <a:sym typeface="Trebuchet MS"/>
                        </a:rPr>
                        <a:t> </a:t>
                      </a:r>
                      <a:r>
                        <a:rPr lang="fr-FR" sz="2000" b="1" u="none" strike="noStrike" cap="none" dirty="0" err="1">
                          <a:latin typeface="Trebuchet MS"/>
                          <a:ea typeface="Trebuchet MS"/>
                          <a:cs typeface="Trebuchet MS"/>
                          <a:sym typeface="Trebuchet MS"/>
                        </a:rPr>
                        <a:t>indicators</a:t>
                      </a:r>
                      <a:endParaRPr dirty="0"/>
                    </a:p>
                  </a:txBody>
                  <a:tcPr marL="0" marR="0" marT="0" marB="0"/>
                </a:tc>
                <a:extLst>
                  <a:ext uri="{0D108BD9-81ED-4DB2-BD59-A6C34878D82A}">
                    <a16:rowId xmlns:a16="http://schemas.microsoft.com/office/drawing/2014/main" val="10001"/>
                  </a:ext>
                </a:extLst>
              </a:tr>
              <a:tr h="529706">
                <a:tc>
                  <a:txBody>
                    <a:bodyPr/>
                    <a:lstStyle/>
                    <a:p>
                      <a:pPr marL="0" marR="0" lvl="0" indent="0" algn="ctr" rtl="0">
                        <a:spcBef>
                          <a:spcPts val="0"/>
                        </a:spcBef>
                        <a:spcAft>
                          <a:spcPts val="0"/>
                        </a:spcAft>
                        <a:buClr>
                          <a:schemeClr val="dk1"/>
                        </a:buClr>
                        <a:buSzPts val="1800"/>
                        <a:buFont typeface="Calibri"/>
                        <a:buNone/>
                      </a:pPr>
                      <a:endParaRPr sz="1800" b="1" u="none" strike="noStrike" cap="none">
                        <a:latin typeface="Trebuchet MS"/>
                        <a:ea typeface="Trebuchet MS"/>
                        <a:cs typeface="Trebuchet MS"/>
                        <a:sym typeface="Trebuchet MS"/>
                      </a:endParaRPr>
                    </a:p>
                    <a:p>
                      <a:pPr marL="0" marR="0" lvl="0" indent="0" algn="ctr" rtl="0">
                        <a:spcBef>
                          <a:spcPts val="0"/>
                        </a:spcBef>
                        <a:spcAft>
                          <a:spcPts val="0"/>
                        </a:spcAft>
                        <a:buClr>
                          <a:schemeClr val="dk1"/>
                        </a:buClr>
                        <a:buSzPts val="1800"/>
                        <a:buFont typeface="Calibri"/>
                        <a:buNone/>
                      </a:pPr>
                      <a:endParaRPr sz="1800" b="1" u="none" strike="noStrike" cap="none">
                        <a:latin typeface="Trebuchet MS"/>
                        <a:ea typeface="Trebuchet MS"/>
                        <a:cs typeface="Trebuchet MS"/>
                        <a:sym typeface="Trebuchet MS"/>
                      </a:endParaRPr>
                    </a:p>
                    <a:p>
                      <a:pPr marL="0" marR="0" lvl="0" indent="0" algn="ctr" rtl="0">
                        <a:spcBef>
                          <a:spcPts val="0"/>
                        </a:spcBef>
                        <a:spcAft>
                          <a:spcPts val="0"/>
                        </a:spcAft>
                        <a:buClr>
                          <a:schemeClr val="dk1"/>
                        </a:buClr>
                        <a:buSzPts val="1800"/>
                        <a:buFont typeface="Trebuchet MS"/>
                        <a:buNone/>
                      </a:pPr>
                      <a:r>
                        <a:rPr lang="fr-FR" sz="1800" b="1" u="none" strike="noStrike" cap="none">
                          <a:latin typeface="Trebuchet MS"/>
                          <a:ea typeface="Trebuchet MS"/>
                          <a:cs typeface="Trebuchet MS"/>
                          <a:sym typeface="Trebuchet MS"/>
                        </a:rPr>
                        <a:t>Purpose</a:t>
                      </a:r>
                      <a:endParaRPr sz="1800" b="1" u="none" strike="noStrike" cap="none">
                        <a:latin typeface="Trebuchet MS"/>
                        <a:ea typeface="Trebuchet MS"/>
                        <a:cs typeface="Trebuchet MS"/>
                        <a:sym typeface="Trebuchet MS"/>
                      </a:endParaRPr>
                    </a:p>
                  </a:txBody>
                  <a:tcPr marL="0" marR="0" marT="0" marB="0"/>
                </a:tc>
                <a:tc>
                  <a:txBody>
                    <a:bodyPr/>
                    <a:lstStyle/>
                    <a:p>
                      <a:pPr marL="0" marR="0" lvl="0" indent="0" algn="ctr" rtl="0">
                        <a:spcBef>
                          <a:spcPts val="0"/>
                        </a:spcBef>
                        <a:spcAft>
                          <a:spcPts val="0"/>
                        </a:spcAft>
                        <a:buClr>
                          <a:schemeClr val="dk1"/>
                        </a:buClr>
                        <a:buSzPts val="1800"/>
                        <a:buFont typeface="Calibri"/>
                        <a:buNone/>
                      </a:pPr>
                      <a:endParaRPr sz="1800" b="1" u="none" strike="noStrike" cap="none">
                        <a:latin typeface="Trebuchet MS"/>
                        <a:ea typeface="Trebuchet MS"/>
                        <a:cs typeface="Trebuchet MS"/>
                        <a:sym typeface="Trebuchet MS"/>
                      </a:endParaRPr>
                    </a:p>
                    <a:p>
                      <a:pPr marL="0" marR="0" lvl="0" indent="0" algn="ctr" rtl="0">
                        <a:spcBef>
                          <a:spcPts val="0"/>
                        </a:spcBef>
                        <a:spcAft>
                          <a:spcPts val="0"/>
                        </a:spcAft>
                        <a:buClr>
                          <a:schemeClr val="dk1"/>
                        </a:buClr>
                        <a:buSzPts val="1800"/>
                        <a:buFont typeface="Trebuchet MS"/>
                        <a:buNone/>
                      </a:pPr>
                      <a:r>
                        <a:rPr lang="fr-FR" sz="1800" b="1" u="none" strike="noStrike" cap="none">
                          <a:latin typeface="Trebuchet MS"/>
                          <a:ea typeface="Trebuchet MS"/>
                          <a:cs typeface="Trebuchet MS"/>
                          <a:sym typeface="Trebuchet MS"/>
                        </a:rPr>
                        <a:t>Outcomes</a:t>
                      </a:r>
                      <a:endParaRPr sz="1800" b="1" u="none" strike="noStrike" cap="none">
                        <a:latin typeface="Trebuchet MS"/>
                        <a:ea typeface="Trebuchet MS"/>
                        <a:cs typeface="Trebuchet MS"/>
                        <a:sym typeface="Trebuchet MS"/>
                      </a:endParaRPr>
                    </a:p>
                  </a:txBody>
                  <a:tcPr marL="0" marR="0" marT="0" marB="0"/>
                </a:tc>
                <a:tc>
                  <a:txBody>
                    <a:bodyPr/>
                    <a:lstStyle/>
                    <a:p>
                      <a:pPr marL="0" marR="0" lvl="0" indent="0" algn="ctr" rtl="0">
                        <a:spcBef>
                          <a:spcPts val="0"/>
                        </a:spcBef>
                        <a:spcAft>
                          <a:spcPts val="0"/>
                        </a:spcAft>
                        <a:buClr>
                          <a:schemeClr val="dk1"/>
                        </a:buClr>
                        <a:buSzPts val="1200"/>
                        <a:buFont typeface="Calibri"/>
                        <a:buNone/>
                      </a:pPr>
                      <a:endParaRPr sz="1200" b="1" u="none" strike="noStrike" cap="none">
                        <a:latin typeface="Trebuchet MS"/>
                        <a:ea typeface="Trebuchet MS"/>
                        <a:cs typeface="Trebuchet MS"/>
                        <a:sym typeface="Trebuchet MS"/>
                      </a:endParaRPr>
                    </a:p>
                    <a:p>
                      <a:pPr marL="0" marR="0" lvl="0" indent="0" algn="ctr" rtl="0">
                        <a:spcBef>
                          <a:spcPts val="0"/>
                        </a:spcBef>
                        <a:spcAft>
                          <a:spcPts val="0"/>
                        </a:spcAft>
                        <a:buClr>
                          <a:schemeClr val="dk1"/>
                        </a:buClr>
                        <a:buSzPts val="1600"/>
                        <a:buFont typeface="Trebuchet MS"/>
                        <a:buNone/>
                      </a:pPr>
                      <a:r>
                        <a:rPr lang="fr-FR" sz="1600" b="1" u="none" strike="noStrike" cap="none">
                          <a:latin typeface="Trebuchet MS"/>
                          <a:ea typeface="Trebuchet MS"/>
                          <a:cs typeface="Trebuchet MS"/>
                          <a:sym typeface="Trebuchet MS"/>
                        </a:rPr>
                        <a:t>Social and economic  surveys of project effects and outcomes</a:t>
                      </a:r>
                      <a:endParaRPr sz="1600" b="1" u="none" strike="noStrike" cap="none">
                        <a:latin typeface="Trebuchet MS"/>
                        <a:ea typeface="Trebuchet MS"/>
                        <a:cs typeface="Trebuchet MS"/>
                        <a:sym typeface="Trebuchet MS"/>
                      </a:endParaRPr>
                    </a:p>
                  </a:txBody>
                  <a:tcPr marL="0" marR="0" marT="0" marB="0"/>
                </a:tc>
                <a:tc vMerge="1">
                  <a:txBody>
                    <a:bodyPr/>
                    <a:lstStyle/>
                    <a:p>
                      <a:endParaRPr lang="en-US"/>
                    </a:p>
                  </a:txBody>
                  <a:tcPr/>
                </a:tc>
                <a:extLst>
                  <a:ext uri="{0D108BD9-81ED-4DB2-BD59-A6C34878D82A}">
                    <a16:rowId xmlns:a16="http://schemas.microsoft.com/office/drawing/2014/main" val="10002"/>
                  </a:ext>
                </a:extLst>
              </a:tr>
              <a:tr h="423764">
                <a:tc>
                  <a:txBody>
                    <a:bodyPr/>
                    <a:lstStyle/>
                    <a:p>
                      <a:pPr marL="0" marR="0" lvl="0" indent="0" algn="ctr" rtl="0">
                        <a:spcBef>
                          <a:spcPts val="0"/>
                        </a:spcBef>
                        <a:spcAft>
                          <a:spcPts val="0"/>
                        </a:spcAft>
                        <a:buClr>
                          <a:schemeClr val="dk1"/>
                        </a:buClr>
                        <a:buSzPts val="1800"/>
                        <a:buFont typeface="Calibri"/>
                        <a:buNone/>
                      </a:pPr>
                      <a:endParaRPr sz="1800" b="1" u="none" strike="noStrike" cap="none">
                        <a:latin typeface="Trebuchet MS"/>
                        <a:ea typeface="Trebuchet MS"/>
                        <a:cs typeface="Trebuchet MS"/>
                        <a:sym typeface="Trebuchet MS"/>
                      </a:endParaRPr>
                    </a:p>
                    <a:p>
                      <a:pPr marL="0" marR="0" lvl="0" indent="0" algn="ctr" rtl="0">
                        <a:spcBef>
                          <a:spcPts val="0"/>
                        </a:spcBef>
                        <a:spcAft>
                          <a:spcPts val="0"/>
                        </a:spcAft>
                        <a:buClr>
                          <a:schemeClr val="dk1"/>
                        </a:buClr>
                        <a:buSzPts val="1800"/>
                        <a:buFont typeface="Trebuchet MS"/>
                        <a:buNone/>
                      </a:pPr>
                      <a:r>
                        <a:rPr lang="fr-FR" sz="1800" b="1" u="none" strike="noStrike" cap="none">
                          <a:latin typeface="Trebuchet MS"/>
                          <a:ea typeface="Trebuchet MS"/>
                          <a:cs typeface="Trebuchet MS"/>
                          <a:sym typeface="Trebuchet MS"/>
                        </a:rPr>
                        <a:t>Outputs</a:t>
                      </a:r>
                      <a:endParaRPr sz="1800" b="1" u="none" strike="noStrike" cap="none">
                        <a:latin typeface="Trebuchet MS"/>
                        <a:ea typeface="Trebuchet MS"/>
                        <a:cs typeface="Trebuchet MS"/>
                        <a:sym typeface="Trebuchet MS"/>
                      </a:endParaRPr>
                    </a:p>
                  </a:txBody>
                  <a:tcPr marL="0" marR="0" marT="0" marB="0"/>
                </a:tc>
                <a:tc>
                  <a:txBody>
                    <a:bodyPr/>
                    <a:lstStyle/>
                    <a:p>
                      <a:pPr marL="0" marR="0" lvl="0" indent="0" algn="ctr" rtl="0">
                        <a:spcBef>
                          <a:spcPts val="0"/>
                        </a:spcBef>
                        <a:spcAft>
                          <a:spcPts val="0"/>
                        </a:spcAft>
                        <a:buClr>
                          <a:schemeClr val="dk1"/>
                        </a:buClr>
                        <a:buSzPts val="1800"/>
                        <a:buFont typeface="Calibri"/>
                        <a:buNone/>
                      </a:pPr>
                      <a:endParaRPr sz="1800" b="1" u="none" strike="noStrike" cap="none">
                        <a:latin typeface="Trebuchet MS"/>
                        <a:ea typeface="Trebuchet MS"/>
                        <a:cs typeface="Trebuchet MS"/>
                        <a:sym typeface="Trebuchet MS"/>
                      </a:endParaRPr>
                    </a:p>
                    <a:p>
                      <a:pPr marL="0" marR="0" lvl="0" indent="0" algn="ctr" rtl="0">
                        <a:spcBef>
                          <a:spcPts val="0"/>
                        </a:spcBef>
                        <a:spcAft>
                          <a:spcPts val="0"/>
                        </a:spcAft>
                        <a:buClr>
                          <a:schemeClr val="dk1"/>
                        </a:buClr>
                        <a:buSzPts val="1800"/>
                        <a:buFont typeface="Trebuchet MS"/>
                        <a:buNone/>
                      </a:pPr>
                      <a:r>
                        <a:rPr lang="fr-FR" sz="1800" b="1" u="none" strike="noStrike" cap="none">
                          <a:latin typeface="Trebuchet MS"/>
                          <a:ea typeface="Trebuchet MS"/>
                          <a:cs typeface="Trebuchet MS"/>
                          <a:sym typeface="Trebuchet MS"/>
                        </a:rPr>
                        <a:t>Output</a:t>
                      </a:r>
                      <a:endParaRPr sz="1800" b="1" u="none" strike="noStrike" cap="none">
                        <a:latin typeface="Trebuchet MS"/>
                        <a:ea typeface="Trebuchet MS"/>
                        <a:cs typeface="Trebuchet MS"/>
                        <a:sym typeface="Trebuchet MS"/>
                      </a:endParaRPr>
                    </a:p>
                  </a:txBody>
                  <a:tcPr marL="0" marR="0" marT="0" marB="0"/>
                </a:tc>
                <a:tc>
                  <a:txBody>
                    <a:bodyPr/>
                    <a:lstStyle/>
                    <a:p>
                      <a:pPr marL="0" marR="0" lvl="0" indent="0" algn="ctr" rtl="0">
                        <a:spcBef>
                          <a:spcPts val="0"/>
                        </a:spcBef>
                        <a:spcAft>
                          <a:spcPts val="0"/>
                        </a:spcAft>
                        <a:buClr>
                          <a:schemeClr val="dk1"/>
                        </a:buClr>
                        <a:buSzPts val="1600"/>
                        <a:buFont typeface="Trebuchet MS"/>
                        <a:buNone/>
                      </a:pPr>
                      <a:r>
                        <a:rPr lang="fr-FR" sz="1600" b="1" u="none" strike="noStrike" cap="none">
                          <a:latin typeface="Trebuchet MS"/>
                          <a:ea typeface="Trebuchet MS"/>
                          <a:cs typeface="Trebuchet MS"/>
                          <a:sym typeface="Trebuchet MS"/>
                        </a:rPr>
                        <a:t>Managementobservation, records,andi nternal reporting.</a:t>
                      </a:r>
                      <a:endParaRPr sz="1600" b="1" u="none" strike="noStrike" cap="none">
                        <a:latin typeface="Trebuchet MS"/>
                        <a:ea typeface="Trebuchet MS"/>
                        <a:cs typeface="Trebuchet MS"/>
                        <a:sym typeface="Trebuchet MS"/>
                      </a:endParaRPr>
                    </a:p>
                  </a:txBody>
                  <a:tcPr marL="0" marR="0" marT="0" marB="0"/>
                </a:tc>
                <a:tc vMerge="1">
                  <a:txBody>
                    <a:bodyPr/>
                    <a:lstStyle/>
                    <a:p>
                      <a:endParaRPr lang="en-US"/>
                    </a:p>
                  </a:txBody>
                  <a:tcPr/>
                </a:tc>
                <a:extLst>
                  <a:ext uri="{0D108BD9-81ED-4DB2-BD59-A6C34878D82A}">
                    <a16:rowId xmlns:a16="http://schemas.microsoft.com/office/drawing/2014/main" val="10003"/>
                  </a:ext>
                </a:extLst>
              </a:tr>
              <a:tr h="317823">
                <a:tc>
                  <a:txBody>
                    <a:bodyPr/>
                    <a:lstStyle/>
                    <a:p>
                      <a:pPr marL="0" marR="0" lvl="0" indent="0" algn="ctr" rtl="0">
                        <a:spcBef>
                          <a:spcPts val="0"/>
                        </a:spcBef>
                        <a:spcAft>
                          <a:spcPts val="0"/>
                        </a:spcAft>
                        <a:buClr>
                          <a:schemeClr val="dk1"/>
                        </a:buClr>
                        <a:buSzPts val="1800"/>
                        <a:buFont typeface="Calibri"/>
                        <a:buNone/>
                      </a:pPr>
                      <a:endParaRPr sz="1800" b="1" u="none" strike="noStrike" cap="none">
                        <a:latin typeface="Trebuchet MS"/>
                        <a:ea typeface="Trebuchet MS"/>
                        <a:cs typeface="Trebuchet MS"/>
                        <a:sym typeface="Trebuchet MS"/>
                      </a:endParaRPr>
                    </a:p>
                    <a:p>
                      <a:pPr marL="0" marR="0" lvl="0" indent="0" algn="ctr" rtl="0">
                        <a:spcBef>
                          <a:spcPts val="0"/>
                        </a:spcBef>
                        <a:spcAft>
                          <a:spcPts val="0"/>
                        </a:spcAft>
                        <a:buClr>
                          <a:schemeClr val="dk1"/>
                        </a:buClr>
                        <a:buSzPts val="1800"/>
                        <a:buFont typeface="Trebuchet MS"/>
                        <a:buNone/>
                      </a:pPr>
                      <a:r>
                        <a:rPr lang="fr-FR" sz="1800" b="1" u="none" strike="noStrike" cap="none">
                          <a:latin typeface="Trebuchet MS"/>
                          <a:ea typeface="Trebuchet MS"/>
                          <a:cs typeface="Trebuchet MS"/>
                          <a:sym typeface="Trebuchet MS"/>
                        </a:rPr>
                        <a:t>Activities</a:t>
                      </a:r>
                      <a:endParaRPr sz="1800" b="1" u="none" strike="noStrike" cap="none">
                        <a:latin typeface="Trebuchet MS"/>
                        <a:ea typeface="Trebuchet MS"/>
                        <a:cs typeface="Trebuchet MS"/>
                        <a:sym typeface="Trebuchet MS"/>
                      </a:endParaRPr>
                    </a:p>
                  </a:txBody>
                  <a:tcPr marL="0" marR="0" marT="0" marB="0"/>
                </a:tc>
                <a:tc>
                  <a:txBody>
                    <a:bodyPr/>
                    <a:lstStyle/>
                    <a:p>
                      <a:pPr marL="0" marR="0" lvl="0" indent="0" algn="ctr" rtl="0">
                        <a:spcBef>
                          <a:spcPts val="0"/>
                        </a:spcBef>
                        <a:spcAft>
                          <a:spcPts val="0"/>
                        </a:spcAft>
                        <a:buClr>
                          <a:schemeClr val="dk1"/>
                        </a:buClr>
                        <a:buSzPts val="1800"/>
                        <a:buFont typeface="Calibri"/>
                        <a:buNone/>
                      </a:pPr>
                      <a:endParaRPr sz="1800" b="1" u="none" strike="noStrike" cap="none">
                        <a:latin typeface="Trebuchet MS"/>
                        <a:ea typeface="Trebuchet MS"/>
                        <a:cs typeface="Trebuchet MS"/>
                        <a:sym typeface="Trebuchet MS"/>
                      </a:endParaRPr>
                    </a:p>
                    <a:p>
                      <a:pPr marL="0" marR="0" lvl="0" indent="0" algn="ctr" rtl="0">
                        <a:spcBef>
                          <a:spcPts val="0"/>
                        </a:spcBef>
                        <a:spcAft>
                          <a:spcPts val="0"/>
                        </a:spcAft>
                        <a:buClr>
                          <a:schemeClr val="dk1"/>
                        </a:buClr>
                        <a:buSzPts val="1800"/>
                        <a:buFont typeface="Trebuchet MS"/>
                        <a:buNone/>
                      </a:pPr>
                      <a:r>
                        <a:rPr lang="fr-FR" sz="1800" b="1" u="none" strike="noStrike" cap="none">
                          <a:latin typeface="Trebuchet MS"/>
                          <a:ea typeface="Trebuchet MS"/>
                          <a:cs typeface="Trebuchet MS"/>
                          <a:sym typeface="Trebuchet MS"/>
                        </a:rPr>
                        <a:t>Process</a:t>
                      </a:r>
                      <a:endParaRPr sz="1800" b="1" u="none" strike="noStrike" cap="none">
                        <a:latin typeface="Trebuchet MS"/>
                        <a:ea typeface="Trebuchet MS"/>
                        <a:cs typeface="Trebuchet MS"/>
                        <a:sym typeface="Trebuchet MS"/>
                      </a:endParaRPr>
                    </a:p>
                  </a:txBody>
                  <a:tcPr marL="0" marR="0" marT="0" marB="0"/>
                </a:tc>
                <a:tc>
                  <a:txBody>
                    <a:bodyPr/>
                    <a:lstStyle/>
                    <a:p>
                      <a:pPr marL="0" marR="0" lvl="0" indent="0" algn="ctr" rtl="0">
                        <a:spcBef>
                          <a:spcPts val="0"/>
                        </a:spcBef>
                        <a:spcAft>
                          <a:spcPts val="0"/>
                        </a:spcAft>
                        <a:buClr>
                          <a:schemeClr val="dk1"/>
                        </a:buClr>
                        <a:buSzPts val="1600"/>
                        <a:buFont typeface="Trebuchet MS"/>
                        <a:buNone/>
                      </a:pPr>
                      <a:r>
                        <a:rPr lang="fr-FR" sz="1600" b="1" u="none" strike="noStrike" cap="none">
                          <a:latin typeface="Trebuchet MS"/>
                          <a:ea typeface="Trebuchet MS"/>
                          <a:cs typeface="Trebuchet MS"/>
                          <a:sym typeface="Trebuchet MS"/>
                        </a:rPr>
                        <a:t>Task managementofprocesses.</a:t>
                      </a:r>
                      <a:endParaRPr sz="1600" b="1" u="none" strike="noStrike" cap="none">
                        <a:latin typeface="Trebuchet MS"/>
                        <a:ea typeface="Trebuchet MS"/>
                        <a:cs typeface="Trebuchet MS"/>
                        <a:sym typeface="Trebuchet MS"/>
                      </a:endParaRPr>
                    </a:p>
                  </a:txBody>
                  <a:tcPr marL="0" marR="0" marT="0" marB="0"/>
                </a:tc>
                <a:tc vMerge="1">
                  <a:txBody>
                    <a:bodyPr/>
                    <a:lstStyle/>
                    <a:p>
                      <a:endParaRPr lang="en-US"/>
                    </a:p>
                  </a:txBody>
                  <a:tcPr/>
                </a:tc>
                <a:extLst>
                  <a:ext uri="{0D108BD9-81ED-4DB2-BD59-A6C34878D82A}">
                    <a16:rowId xmlns:a16="http://schemas.microsoft.com/office/drawing/2014/main" val="10004"/>
                  </a:ext>
                </a:extLst>
              </a:tr>
              <a:tr h="423764">
                <a:tc>
                  <a:txBody>
                    <a:bodyPr/>
                    <a:lstStyle/>
                    <a:p>
                      <a:pPr marL="0" marR="0" lvl="0" indent="0" algn="ctr" rtl="0">
                        <a:spcBef>
                          <a:spcPts val="0"/>
                        </a:spcBef>
                        <a:spcAft>
                          <a:spcPts val="0"/>
                        </a:spcAft>
                        <a:buClr>
                          <a:schemeClr val="dk1"/>
                        </a:buClr>
                        <a:buSzPts val="1800"/>
                        <a:buFont typeface="Calibri"/>
                        <a:buNone/>
                      </a:pPr>
                      <a:endParaRPr sz="1800" b="1" u="none" strike="noStrike" cap="none" dirty="0">
                        <a:latin typeface="Trebuchet MS"/>
                        <a:ea typeface="Trebuchet MS"/>
                        <a:cs typeface="Trebuchet MS"/>
                        <a:sym typeface="Trebuchet MS"/>
                      </a:endParaRPr>
                    </a:p>
                    <a:p>
                      <a:pPr marL="0" marR="0" lvl="0" indent="0" algn="ctr" rtl="0">
                        <a:spcBef>
                          <a:spcPts val="0"/>
                        </a:spcBef>
                        <a:spcAft>
                          <a:spcPts val="0"/>
                        </a:spcAft>
                        <a:buClr>
                          <a:schemeClr val="dk1"/>
                        </a:buClr>
                        <a:buSzPts val="1800"/>
                        <a:buFont typeface="Trebuchet MS"/>
                        <a:buNone/>
                      </a:pPr>
                      <a:r>
                        <a:rPr lang="fr-FR" sz="1800" b="1" u="none" strike="noStrike" cap="none" dirty="0">
                          <a:latin typeface="Trebuchet MS"/>
                          <a:ea typeface="Trebuchet MS"/>
                          <a:cs typeface="Trebuchet MS"/>
                          <a:sym typeface="Trebuchet MS"/>
                        </a:rPr>
                        <a:t>Inputs</a:t>
                      </a:r>
                      <a:endParaRPr sz="1800" b="1" u="none" strike="noStrike" cap="none" dirty="0">
                        <a:latin typeface="Trebuchet MS"/>
                        <a:ea typeface="Trebuchet MS"/>
                        <a:cs typeface="Trebuchet MS"/>
                        <a:sym typeface="Trebuchet MS"/>
                      </a:endParaRPr>
                    </a:p>
                  </a:txBody>
                  <a:tcPr marL="0" marR="0" marT="0" marB="0"/>
                </a:tc>
                <a:tc>
                  <a:txBody>
                    <a:bodyPr/>
                    <a:lstStyle/>
                    <a:p>
                      <a:pPr marL="0" marR="0" lvl="0" indent="0" algn="ctr" rtl="0">
                        <a:spcBef>
                          <a:spcPts val="0"/>
                        </a:spcBef>
                        <a:spcAft>
                          <a:spcPts val="0"/>
                        </a:spcAft>
                        <a:buClr>
                          <a:schemeClr val="dk1"/>
                        </a:buClr>
                        <a:buSzPts val="1800"/>
                        <a:buFont typeface="Trebuchet MS"/>
                        <a:buNone/>
                      </a:pPr>
                      <a:r>
                        <a:rPr lang="fr-FR" sz="1800" b="1" u="none" strike="noStrike" cap="none">
                          <a:latin typeface="Trebuchet MS"/>
                          <a:ea typeface="Trebuchet MS"/>
                          <a:cs typeface="Trebuchet MS"/>
                          <a:sym typeface="Trebuchet MS"/>
                        </a:rPr>
                        <a:t>Input</a:t>
                      </a:r>
                      <a:endParaRPr sz="1800" b="1" u="none" strike="noStrike" cap="none">
                        <a:latin typeface="Trebuchet MS"/>
                        <a:ea typeface="Trebuchet MS"/>
                        <a:cs typeface="Trebuchet MS"/>
                        <a:sym typeface="Trebuchet MS"/>
                      </a:endParaRPr>
                    </a:p>
                  </a:txBody>
                  <a:tcPr marL="0" marR="0" marT="0" marB="0"/>
                </a:tc>
                <a:tc>
                  <a:txBody>
                    <a:bodyPr/>
                    <a:lstStyle/>
                    <a:p>
                      <a:pPr marL="0" marR="0" lvl="0" indent="0" algn="ctr" rtl="0">
                        <a:spcBef>
                          <a:spcPts val="0"/>
                        </a:spcBef>
                        <a:spcAft>
                          <a:spcPts val="0"/>
                        </a:spcAft>
                        <a:buClr>
                          <a:schemeClr val="dk1"/>
                        </a:buClr>
                        <a:buSzPts val="1600"/>
                        <a:buFont typeface="Trebuchet MS"/>
                        <a:buNone/>
                      </a:pPr>
                      <a:r>
                        <a:rPr lang="fr-FR" sz="1600" b="1" u="none" strike="noStrike" cap="none" dirty="0">
                          <a:latin typeface="Trebuchet MS"/>
                          <a:ea typeface="Trebuchet MS"/>
                          <a:cs typeface="Trebuchet MS"/>
                          <a:sym typeface="Trebuchet MS"/>
                        </a:rPr>
                        <a:t>Financial </a:t>
                      </a:r>
                      <a:r>
                        <a:rPr lang="fr-FR" sz="1600" b="1" u="none" strike="noStrike" cap="none" dirty="0" err="1">
                          <a:latin typeface="Trebuchet MS"/>
                          <a:ea typeface="Trebuchet MS"/>
                          <a:cs typeface="Trebuchet MS"/>
                          <a:sym typeface="Trebuchet MS"/>
                        </a:rPr>
                        <a:t>accounts</a:t>
                      </a:r>
                      <a:endParaRPr dirty="0"/>
                    </a:p>
                    <a:p>
                      <a:pPr marL="0" marR="0" lvl="0" indent="0" algn="ctr" rtl="0">
                        <a:spcBef>
                          <a:spcPts val="0"/>
                        </a:spcBef>
                        <a:spcAft>
                          <a:spcPts val="0"/>
                        </a:spcAft>
                        <a:buClr>
                          <a:schemeClr val="dk1"/>
                        </a:buClr>
                        <a:buSzPts val="1600"/>
                        <a:buFont typeface="Trebuchet MS"/>
                        <a:buNone/>
                      </a:pPr>
                      <a:r>
                        <a:rPr lang="fr-FR" sz="1600" b="1" u="none" strike="noStrike" cap="none" dirty="0">
                          <a:latin typeface="Trebuchet MS"/>
                          <a:ea typeface="Trebuchet MS"/>
                          <a:cs typeface="Trebuchet MS"/>
                          <a:sym typeface="Trebuchet MS"/>
                        </a:rPr>
                        <a:t>Management records of inventories and usage.</a:t>
                      </a:r>
                      <a:endParaRPr sz="1600" b="1" u="none" strike="noStrike" cap="none" dirty="0">
                        <a:latin typeface="Trebuchet MS"/>
                        <a:ea typeface="Trebuchet MS"/>
                        <a:cs typeface="Trebuchet MS"/>
                        <a:sym typeface="Trebuchet MS"/>
                      </a:endParaRPr>
                    </a:p>
                  </a:txBody>
                  <a:tcPr marL="0" marR="0" marT="0" marB="0"/>
                </a:tc>
                <a:tc vMerge="1">
                  <a:txBody>
                    <a:bodyPr/>
                    <a:lstStyle/>
                    <a:p>
                      <a:endParaRPr lang="en-US"/>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5307302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24998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2893100"/>
          </a:xfrm>
          <a:prstGeom prst="rect">
            <a:avLst/>
          </a:prstGeom>
          <a:noFill/>
        </p:spPr>
        <p:txBody>
          <a:bodyPr wrap="square" rtlCol="0">
            <a:spAutoFit/>
          </a:bodyPr>
          <a:lstStyle/>
          <a:p>
            <a:pPr marL="2540" lvl="0" indent="-2540" algn="ctr">
              <a:lnSpc>
                <a:spcPct val="130000"/>
              </a:lnSpc>
            </a:pPr>
            <a:r>
              <a:rPr lang="en-US" sz="2000" b="1" i="1" dirty="0">
                <a:solidFill>
                  <a:srgbClr val="007BD3"/>
                </a:solidFill>
                <a:latin typeface="Times New Roman"/>
                <a:ea typeface="Times New Roman"/>
                <a:cs typeface="Times New Roman"/>
                <a:sym typeface="Times New Roman"/>
              </a:rPr>
              <a:t>2.1- Input indicators</a:t>
            </a:r>
            <a:endParaRPr lang="en-US" sz="2000" dirty="0"/>
          </a:p>
          <a:p>
            <a:pPr marL="342900" lvl="0" indent="-342900" algn="ctr">
              <a:lnSpc>
                <a:spcPct val="170000"/>
              </a:lnSpc>
              <a:buClr>
                <a:schemeClr val="dk1"/>
              </a:buClr>
              <a:buSzPts val="2400"/>
              <a:buFont typeface="Arial"/>
              <a:buChar char="•"/>
            </a:pPr>
            <a:r>
              <a:rPr lang="en-US" sz="2000" b="1" i="1" dirty="0">
                <a:solidFill>
                  <a:schemeClr val="dk1"/>
                </a:solidFill>
                <a:latin typeface="Times New Roman"/>
                <a:ea typeface="Times New Roman"/>
                <a:cs typeface="Times New Roman"/>
                <a:sym typeface="Times New Roman"/>
              </a:rPr>
              <a:t>are quantified and time-bound statements of the resources financed by the project, and are usually monitored by routine accounting and management records. They are mainly used by managers closest to implementation, and are consulted frequently (daily or weekly). </a:t>
            </a:r>
            <a:endParaRPr lang="en-US" sz="2000" dirty="0"/>
          </a:p>
          <a:p>
            <a:endParaRPr lang="en-US" dirty="0" smtClean="0">
              <a:latin typeface="Times New Roman" panose="02020603050405020304" pitchFamily="18" charset="0"/>
              <a:cs typeface="Times New Roman" panose="02020603050405020304" pitchFamily="18" charset="0"/>
            </a:endParaRPr>
          </a:p>
          <a:p>
            <a:endParaRPr lang="en-US" dirty="0" smtClean="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122564" y="1160633"/>
            <a:ext cx="11004887" cy="1384995"/>
          </a:xfrm>
          <a:prstGeom prst="rect">
            <a:avLst/>
          </a:prstGeom>
          <a:noFill/>
        </p:spPr>
        <p:txBody>
          <a:bodyPr wrap="square" rtlCol="0">
            <a:spAutoFit/>
          </a:bodyPr>
          <a:lstStyle/>
          <a:p>
            <a:r>
              <a:rPr lang="en-US" sz="2800" b="1" smtClean="0">
                <a:latin typeface="Times New Roman" panose="02020603050405020304" pitchFamily="18" charset="0"/>
                <a:ea typeface="Tajawal Medium"/>
                <a:cs typeface="Times New Roman" panose="02020603050405020304" pitchFamily="18" charset="0"/>
                <a:sym typeface="Tajawal Medium"/>
              </a:rPr>
              <a:t>   </a:t>
            </a:r>
            <a:r>
              <a:rPr lang="en-US" sz="2800" b="1" smtClean="0">
                <a:latin typeface="Tajawal Medium"/>
                <a:ea typeface="Tajawal Medium"/>
                <a:cs typeface="Tajawal Medium"/>
                <a:sym typeface="Tajawal Medium"/>
              </a:rPr>
              <a:t>Session2. DESIGN AND IMPLEMENTATION OF </a:t>
            </a:r>
          </a:p>
          <a:p>
            <a:r>
              <a:rPr lang="en-US" sz="2800" b="1" smtClean="0">
                <a:latin typeface="Tajawal Medium"/>
                <a:ea typeface="Tajawal Medium"/>
                <a:cs typeface="Tajawal Medium"/>
                <a:sym typeface="Tajawal Medium"/>
              </a:rPr>
              <a:t>   M&amp;E SYSTEMS</a:t>
            </a:r>
            <a:endParaRPr lang="en-US" sz="2800" smtClean="0"/>
          </a:p>
          <a:p>
            <a:pPr lvl="0"/>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507604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24904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2893100"/>
          </a:xfrm>
          <a:prstGeom prst="rect">
            <a:avLst/>
          </a:prstGeom>
          <a:noFill/>
        </p:spPr>
        <p:txBody>
          <a:bodyPr wrap="square" rtlCol="0">
            <a:spAutoFit/>
          </a:bodyPr>
          <a:lstStyle/>
          <a:p>
            <a:pPr marL="2540" lvl="0" indent="-2540" algn="ctr">
              <a:lnSpc>
                <a:spcPct val="130000"/>
              </a:lnSpc>
            </a:pPr>
            <a:r>
              <a:rPr lang="en-US" sz="2000" b="1" i="1" dirty="0">
                <a:solidFill>
                  <a:srgbClr val="007BD3"/>
                </a:solidFill>
                <a:latin typeface="Times New Roman"/>
                <a:ea typeface="Times New Roman"/>
                <a:cs typeface="Times New Roman"/>
                <a:sym typeface="Times New Roman"/>
              </a:rPr>
              <a:t>2.2- Process indicators</a:t>
            </a:r>
            <a:endParaRPr lang="en-US" sz="2000" dirty="0"/>
          </a:p>
          <a:p>
            <a:pPr marL="342900" lvl="0" indent="-342900" algn="ctr">
              <a:lnSpc>
                <a:spcPct val="170000"/>
              </a:lnSpc>
              <a:buClr>
                <a:schemeClr val="dk1"/>
              </a:buClr>
              <a:buSzPts val="2400"/>
              <a:buFont typeface="Arial"/>
              <a:buChar char="•"/>
            </a:pPr>
            <a:r>
              <a:rPr lang="en-US" sz="2000" b="1" i="1" dirty="0">
                <a:solidFill>
                  <a:schemeClr val="dk1"/>
                </a:solidFill>
                <a:latin typeface="Times New Roman"/>
                <a:ea typeface="Times New Roman"/>
                <a:cs typeface="Times New Roman"/>
                <a:sym typeface="Times New Roman"/>
              </a:rPr>
              <a:t>Monitor the activities completed during implementation, and are often specified as milestones or completion of sub-contracted tasks, as set out in time- scaled work schedules. One of the best process indicators is often to closely monitor the project's procurement processes.</a:t>
            </a:r>
            <a:endParaRPr lang="en-US" sz="2000" dirty="0"/>
          </a:p>
          <a:p>
            <a:endParaRPr lang="en-US" dirty="0" smtClean="0">
              <a:latin typeface="Times New Roman" panose="02020603050405020304" pitchFamily="18" charset="0"/>
              <a:cs typeface="Times New Roman" panose="02020603050405020304" pitchFamily="18" charset="0"/>
            </a:endParaRPr>
          </a:p>
          <a:p>
            <a:endParaRPr lang="en-US" dirty="0" smtClean="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122564" y="1160633"/>
            <a:ext cx="11004887" cy="1384995"/>
          </a:xfrm>
          <a:prstGeom prst="rect">
            <a:avLst/>
          </a:prstGeom>
          <a:noFill/>
        </p:spPr>
        <p:txBody>
          <a:bodyPr wrap="square" rtlCol="0">
            <a:spAutoFit/>
          </a:bodyPr>
          <a:lstStyle/>
          <a:p>
            <a:r>
              <a:rPr lang="en-US" sz="2800" b="1" smtClean="0">
                <a:latin typeface="Times New Roman" panose="02020603050405020304" pitchFamily="18" charset="0"/>
                <a:ea typeface="Tajawal Medium"/>
                <a:cs typeface="Times New Roman" panose="02020603050405020304" pitchFamily="18" charset="0"/>
                <a:sym typeface="Tajawal Medium"/>
              </a:rPr>
              <a:t>   </a:t>
            </a:r>
            <a:r>
              <a:rPr lang="en-US" sz="2800" b="1" smtClean="0">
                <a:latin typeface="Tajawal Medium"/>
                <a:ea typeface="Tajawal Medium"/>
                <a:cs typeface="Tajawal Medium"/>
                <a:sym typeface="Tajawal Medium"/>
              </a:rPr>
              <a:t>Session2. DESIGN AND IMPLEMENTATION OF </a:t>
            </a:r>
          </a:p>
          <a:p>
            <a:r>
              <a:rPr lang="en-US" sz="2800" b="1" smtClean="0">
                <a:latin typeface="Tajawal Medium"/>
                <a:ea typeface="Tajawal Medium"/>
                <a:cs typeface="Tajawal Medium"/>
                <a:sym typeface="Tajawal Medium"/>
              </a:rPr>
              <a:t>   M&amp;E SYSTEMS</a:t>
            </a:r>
            <a:endParaRPr lang="en-US" sz="2800" smtClean="0"/>
          </a:p>
          <a:p>
            <a:pPr lvl="0"/>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575052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0774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4462760"/>
          </a:xfrm>
          <a:prstGeom prst="rect">
            <a:avLst/>
          </a:prstGeom>
          <a:noFill/>
        </p:spPr>
        <p:txBody>
          <a:bodyPr wrap="square" rtlCol="0">
            <a:spAutoFit/>
          </a:bodyPr>
          <a:lstStyle/>
          <a:p>
            <a:pPr marL="2540" lvl="0" indent="-2540" algn="ctr">
              <a:lnSpc>
                <a:spcPct val="130000"/>
              </a:lnSpc>
            </a:pPr>
            <a:r>
              <a:rPr lang="en-US" sz="2000" b="1" i="1" dirty="0">
                <a:solidFill>
                  <a:srgbClr val="007BD3"/>
                </a:solidFill>
                <a:latin typeface="Times New Roman"/>
                <a:ea typeface="Times New Roman"/>
                <a:cs typeface="Times New Roman"/>
                <a:sym typeface="Times New Roman"/>
              </a:rPr>
              <a:t>2.3- Output indicators</a:t>
            </a:r>
            <a:endParaRPr lang="en-US" sz="2000" dirty="0"/>
          </a:p>
          <a:p>
            <a:pPr marL="342900" lvl="0" indent="-342900" algn="ctr">
              <a:lnSpc>
                <a:spcPct val="170000"/>
              </a:lnSpc>
              <a:buClr>
                <a:schemeClr val="dk1"/>
              </a:buClr>
              <a:buSzPts val="2400"/>
              <a:buFont typeface="Arial"/>
              <a:buChar char="•"/>
            </a:pPr>
            <a:r>
              <a:rPr lang="en-US" sz="2000" b="1" i="1" dirty="0">
                <a:solidFill>
                  <a:schemeClr val="dk1"/>
                </a:solidFill>
                <a:latin typeface="Times New Roman"/>
                <a:ea typeface="Times New Roman"/>
                <a:cs typeface="Times New Roman"/>
                <a:sym typeface="Times New Roman"/>
              </a:rPr>
              <a:t> Monitor the production of goods and delivery of services by the project. They are often evaluated and reported with the use of performance measures based on cost or operational ratios. </a:t>
            </a:r>
            <a:endParaRPr lang="en-US" sz="2000" dirty="0"/>
          </a:p>
          <a:p>
            <a:pPr marL="342900" lvl="0" indent="-342900" algn="ctr">
              <a:lnSpc>
                <a:spcPct val="170000"/>
              </a:lnSpc>
              <a:buClr>
                <a:schemeClr val="dk1"/>
              </a:buClr>
              <a:buSzPts val="2400"/>
              <a:buFont typeface="Arial"/>
              <a:buChar char="•"/>
            </a:pPr>
            <a:r>
              <a:rPr lang="en-US" sz="2000" b="1" i="1" dirty="0">
                <a:solidFill>
                  <a:schemeClr val="dk1"/>
                </a:solidFill>
                <a:latin typeface="Times New Roman"/>
                <a:ea typeface="Times New Roman"/>
                <a:cs typeface="Times New Roman"/>
                <a:sym typeface="Times New Roman"/>
              </a:rPr>
              <a:t>The indicators for inputs, activities and outputs, and the systems used for data collection, recording and reporting are sometimes collectively referred to as the project physical and financial monitoring system, or management information system (MIS).</a:t>
            </a:r>
            <a:endParaRPr lang="en-US" sz="2000" dirty="0"/>
          </a:p>
          <a:p>
            <a:endParaRPr lang="en-US" dirty="0" smtClean="0">
              <a:latin typeface="Times New Roman" panose="02020603050405020304" pitchFamily="18" charset="0"/>
              <a:cs typeface="Times New Roman" panose="02020603050405020304" pitchFamily="18" charset="0"/>
            </a:endParaRPr>
          </a:p>
          <a:p>
            <a:endParaRPr lang="en-US" dirty="0" smtClean="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122564" y="1160633"/>
            <a:ext cx="11004887" cy="1384995"/>
          </a:xfrm>
          <a:prstGeom prst="rect">
            <a:avLst/>
          </a:prstGeom>
          <a:noFill/>
        </p:spPr>
        <p:txBody>
          <a:bodyPr wrap="square" rtlCol="0">
            <a:spAutoFit/>
          </a:bodyPr>
          <a:lstStyle/>
          <a:p>
            <a:r>
              <a:rPr lang="en-US" sz="2800" b="1" smtClean="0">
                <a:latin typeface="Times New Roman" panose="02020603050405020304" pitchFamily="18" charset="0"/>
                <a:ea typeface="Tajawal Medium"/>
                <a:cs typeface="Times New Roman" panose="02020603050405020304" pitchFamily="18" charset="0"/>
                <a:sym typeface="Tajawal Medium"/>
              </a:rPr>
              <a:t>   </a:t>
            </a:r>
            <a:r>
              <a:rPr lang="en-US" sz="2800" b="1" smtClean="0">
                <a:latin typeface="Tajawal Medium"/>
                <a:ea typeface="Tajawal Medium"/>
                <a:cs typeface="Tajawal Medium"/>
                <a:sym typeface="Tajawal Medium"/>
              </a:rPr>
              <a:t>Session2. DESIGN AND IMPLEMENTATION OF </a:t>
            </a:r>
          </a:p>
          <a:p>
            <a:r>
              <a:rPr lang="en-US" sz="2800" b="1" smtClean="0">
                <a:latin typeface="Tajawal Medium"/>
                <a:ea typeface="Tajawal Medium"/>
                <a:cs typeface="Tajawal Medium"/>
                <a:sym typeface="Tajawal Medium"/>
              </a:rPr>
              <a:t>   M&amp;E SYSTEMS</a:t>
            </a:r>
            <a:endParaRPr lang="en-US" sz="2800" smtClean="0"/>
          </a:p>
          <a:p>
            <a:pPr lvl="0"/>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079971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6122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3939540"/>
          </a:xfrm>
          <a:prstGeom prst="rect">
            <a:avLst/>
          </a:prstGeom>
          <a:noFill/>
        </p:spPr>
        <p:txBody>
          <a:bodyPr wrap="square" rtlCol="0">
            <a:spAutoFit/>
          </a:bodyPr>
          <a:lstStyle/>
          <a:p>
            <a:pPr marL="2540" lvl="0" indent="-2540" algn="ctr">
              <a:lnSpc>
                <a:spcPct val="130000"/>
              </a:lnSpc>
            </a:pPr>
            <a:r>
              <a:rPr lang="en-US" sz="2000" b="1" i="1" dirty="0">
                <a:solidFill>
                  <a:srgbClr val="007BD3"/>
                </a:solidFill>
                <a:latin typeface="Times New Roman"/>
                <a:ea typeface="Times New Roman"/>
                <a:cs typeface="Times New Roman"/>
                <a:sym typeface="Times New Roman"/>
              </a:rPr>
              <a:t>2.4- Outcome indicators </a:t>
            </a:r>
            <a:endParaRPr lang="en-US" sz="2000" dirty="0"/>
          </a:p>
          <a:p>
            <a:pPr marL="342900" lvl="0" indent="-342900" algn="ctr">
              <a:lnSpc>
                <a:spcPct val="170000"/>
              </a:lnSpc>
              <a:buClr>
                <a:schemeClr val="dk1"/>
              </a:buClr>
              <a:buSzPts val="2400"/>
              <a:buFont typeface="Arial"/>
              <a:buChar char="•"/>
            </a:pPr>
            <a:r>
              <a:rPr lang="en-US" sz="2000" b="1" i="1" dirty="0">
                <a:solidFill>
                  <a:schemeClr val="dk1"/>
                </a:solidFill>
                <a:latin typeface="Times New Roman"/>
                <a:ea typeface="Times New Roman"/>
                <a:cs typeface="Times New Roman"/>
                <a:sym typeface="Times New Roman"/>
              </a:rPr>
              <a:t>Are specific to a project’s purpose and the logical chain of cause and effect that underlies its design. Often achievement of outcomes will depend at least in part on the actions of beneficiaries in responding to project outputs, and indicators will depend on data collected from beneficiaries, </a:t>
            </a:r>
            <a:r>
              <a:rPr lang="en-US" sz="2000" b="1" i="1" dirty="0" err="1">
                <a:solidFill>
                  <a:schemeClr val="dk1"/>
                </a:solidFill>
                <a:latin typeface="Times New Roman"/>
                <a:ea typeface="Times New Roman"/>
                <a:cs typeface="Times New Roman"/>
                <a:sym typeface="Times New Roman"/>
              </a:rPr>
              <a:t>eg</a:t>
            </a:r>
            <a:r>
              <a:rPr lang="en-US" sz="2000" b="1" i="1" dirty="0">
                <a:solidFill>
                  <a:schemeClr val="dk1"/>
                </a:solidFill>
                <a:latin typeface="Times New Roman"/>
                <a:ea typeface="Times New Roman"/>
                <a:cs typeface="Times New Roman"/>
                <a:sym typeface="Times New Roman"/>
              </a:rPr>
              <a:t> change in crop yields or cropping pattern, and investment by farmers in land management improvements.   </a:t>
            </a:r>
            <a:endParaRPr lang="en-US" sz="2000" dirty="0"/>
          </a:p>
          <a:p>
            <a:endParaRPr lang="en-US" dirty="0" smtClean="0">
              <a:latin typeface="Times New Roman" panose="02020603050405020304" pitchFamily="18" charset="0"/>
              <a:cs typeface="Times New Roman" panose="02020603050405020304" pitchFamily="18" charset="0"/>
            </a:endParaRPr>
          </a:p>
          <a:p>
            <a:endParaRPr lang="en-US" dirty="0" smtClean="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122564" y="1160633"/>
            <a:ext cx="11004887" cy="1384995"/>
          </a:xfrm>
          <a:prstGeom prst="rect">
            <a:avLst/>
          </a:prstGeom>
          <a:noFill/>
        </p:spPr>
        <p:txBody>
          <a:bodyPr wrap="square" rtlCol="0">
            <a:spAutoFit/>
          </a:bodyPr>
          <a:lstStyle/>
          <a:p>
            <a:r>
              <a:rPr lang="en-US" sz="2800" b="1" smtClean="0">
                <a:latin typeface="Times New Roman" panose="02020603050405020304" pitchFamily="18" charset="0"/>
                <a:ea typeface="Tajawal Medium"/>
                <a:cs typeface="Times New Roman" panose="02020603050405020304" pitchFamily="18" charset="0"/>
                <a:sym typeface="Tajawal Medium"/>
              </a:rPr>
              <a:t>   </a:t>
            </a:r>
            <a:r>
              <a:rPr lang="en-US" sz="2800" b="1" smtClean="0">
                <a:latin typeface="Tajawal Medium"/>
                <a:ea typeface="Tajawal Medium"/>
                <a:cs typeface="Tajawal Medium"/>
                <a:sym typeface="Tajawal Medium"/>
              </a:rPr>
              <a:t>Session2. DESIGN AND IMPLEMENTATION OF </a:t>
            </a:r>
          </a:p>
          <a:p>
            <a:r>
              <a:rPr lang="en-US" sz="2800" b="1" smtClean="0">
                <a:latin typeface="Tajawal Medium"/>
                <a:ea typeface="Tajawal Medium"/>
                <a:cs typeface="Tajawal Medium"/>
                <a:sym typeface="Tajawal Medium"/>
              </a:rPr>
              <a:t>   M&amp;E SYSTEMS</a:t>
            </a:r>
            <a:endParaRPr lang="en-US" sz="2800" smtClean="0"/>
          </a:p>
          <a:p>
            <a:pPr lvl="0"/>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734309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29617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3416320"/>
          </a:xfrm>
          <a:prstGeom prst="rect">
            <a:avLst/>
          </a:prstGeom>
          <a:noFill/>
        </p:spPr>
        <p:txBody>
          <a:bodyPr wrap="square" rtlCol="0">
            <a:spAutoFit/>
          </a:bodyPr>
          <a:lstStyle/>
          <a:p>
            <a:pPr marL="2540" lvl="0" indent="-2540" algn="ctr">
              <a:lnSpc>
                <a:spcPct val="130000"/>
              </a:lnSpc>
            </a:pPr>
            <a:r>
              <a:rPr lang="en-US" sz="2000" b="1" i="1" dirty="0">
                <a:solidFill>
                  <a:srgbClr val="007BD3"/>
                </a:solidFill>
                <a:latin typeface="Times New Roman"/>
                <a:ea typeface="Times New Roman"/>
                <a:cs typeface="Times New Roman"/>
                <a:sym typeface="Times New Roman"/>
              </a:rPr>
              <a:t>2.5- Impact indicators </a:t>
            </a:r>
            <a:endParaRPr lang="en-US" sz="2000" dirty="0"/>
          </a:p>
          <a:p>
            <a:pPr marL="342900" lvl="0" indent="-342900" algn="ctr">
              <a:lnSpc>
                <a:spcPct val="170000"/>
              </a:lnSpc>
              <a:buClr>
                <a:schemeClr val="dk1"/>
              </a:buClr>
              <a:buSzPts val="2400"/>
              <a:buFont typeface="Arial"/>
              <a:buChar char="•"/>
            </a:pPr>
            <a:r>
              <a:rPr lang="en-US" sz="2000" b="1" i="1" dirty="0">
                <a:solidFill>
                  <a:schemeClr val="dk1"/>
                </a:solidFill>
                <a:latin typeface="Times New Roman"/>
                <a:ea typeface="Times New Roman"/>
                <a:cs typeface="Times New Roman"/>
                <a:sym typeface="Times New Roman"/>
              </a:rPr>
              <a:t>refer to medium or long-term developmental change to which the project is expected to contribute. Dealing with the effects of project outcomes on beneficiaries, measures of change often involve statistics concerning economic or social welfare, collected either from existing regional or sectoral statistics or through relatively demanding surveys of beneficiaries.</a:t>
            </a:r>
            <a:endParaRPr lang="en-US" sz="2000" dirty="0"/>
          </a:p>
          <a:p>
            <a:endParaRPr lang="en-US" dirty="0" smtClean="0">
              <a:latin typeface="Times New Roman" panose="02020603050405020304" pitchFamily="18" charset="0"/>
              <a:cs typeface="Times New Roman" panose="02020603050405020304" pitchFamily="18" charset="0"/>
            </a:endParaRPr>
          </a:p>
          <a:p>
            <a:endParaRPr lang="en-US" dirty="0" smtClean="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122564" y="1160633"/>
            <a:ext cx="11004887" cy="1384995"/>
          </a:xfrm>
          <a:prstGeom prst="rect">
            <a:avLst/>
          </a:prstGeom>
          <a:noFill/>
        </p:spPr>
        <p:txBody>
          <a:bodyPr wrap="square" rtlCol="0">
            <a:spAutoFit/>
          </a:bodyPr>
          <a:lstStyle/>
          <a:p>
            <a:r>
              <a:rPr lang="en-US" sz="2800" b="1" smtClean="0">
                <a:latin typeface="Times New Roman" panose="02020603050405020304" pitchFamily="18" charset="0"/>
                <a:ea typeface="Tajawal Medium"/>
                <a:cs typeface="Times New Roman" panose="02020603050405020304" pitchFamily="18" charset="0"/>
                <a:sym typeface="Tajawal Medium"/>
              </a:rPr>
              <a:t>   </a:t>
            </a:r>
            <a:r>
              <a:rPr lang="en-US" sz="2800" b="1" smtClean="0">
                <a:latin typeface="Tajawal Medium"/>
                <a:ea typeface="Tajawal Medium"/>
                <a:cs typeface="Tajawal Medium"/>
                <a:sym typeface="Tajawal Medium"/>
              </a:rPr>
              <a:t>Session2. DESIGN AND IMPLEMENTATION OF </a:t>
            </a:r>
          </a:p>
          <a:p>
            <a:r>
              <a:rPr lang="en-US" sz="2800" b="1" smtClean="0">
                <a:latin typeface="Tajawal Medium"/>
                <a:ea typeface="Tajawal Medium"/>
                <a:cs typeface="Tajawal Medium"/>
                <a:sym typeface="Tajawal Medium"/>
              </a:rPr>
              <a:t>   M&amp;E SYSTEMS</a:t>
            </a:r>
            <a:endParaRPr lang="en-US" sz="2800" smtClean="0"/>
          </a:p>
          <a:p>
            <a:pPr lvl="0"/>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408470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376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3908762"/>
          </a:xfrm>
          <a:prstGeom prst="rect">
            <a:avLst/>
          </a:prstGeom>
          <a:noFill/>
        </p:spPr>
        <p:txBody>
          <a:bodyPr wrap="square" rtlCol="0">
            <a:spAutoFit/>
          </a:bodyPr>
          <a:lstStyle/>
          <a:p>
            <a:pPr marL="2540" lvl="0" indent="-2540" algn="ctr">
              <a:lnSpc>
                <a:spcPct val="130000"/>
              </a:lnSpc>
            </a:pPr>
            <a:r>
              <a:rPr lang="en-US" sz="2000" b="1" i="1" dirty="0">
                <a:solidFill>
                  <a:srgbClr val="007BD3"/>
                </a:solidFill>
                <a:latin typeface="Times New Roman"/>
                <a:ea typeface="Times New Roman"/>
                <a:cs typeface="Times New Roman"/>
                <a:sym typeface="Times New Roman"/>
              </a:rPr>
              <a:t>2.6- Exogenous indicators</a:t>
            </a:r>
            <a:endParaRPr lang="en-US" sz="2000" dirty="0"/>
          </a:p>
          <a:p>
            <a:pPr marL="342900" lvl="0" indent="-342900" algn="ctr">
              <a:lnSpc>
                <a:spcPct val="140000"/>
              </a:lnSpc>
              <a:buClr>
                <a:schemeClr val="dk1"/>
              </a:buClr>
              <a:buSzPts val="2400"/>
              <a:buFont typeface="Arial"/>
              <a:buChar char="•"/>
            </a:pPr>
            <a:r>
              <a:rPr lang="en-US" sz="2000" b="1" i="1" dirty="0">
                <a:solidFill>
                  <a:schemeClr val="dk1"/>
                </a:solidFill>
                <a:latin typeface="Times New Roman"/>
                <a:ea typeface="Times New Roman"/>
                <a:cs typeface="Times New Roman"/>
                <a:sym typeface="Times New Roman"/>
              </a:rPr>
              <a:t>Are those that cover factors outside the control of the project but which might affect its outcome, including risks (parameters identified during project design that might compromise project benefits) and the performance of the sector in which the project operates. Use of logical framework analysis for project design will guide the identification of exogenous indicators to match the key assumptions made about necessary external conditions at each level of the logical hierarchy</a:t>
            </a:r>
            <a:endParaRPr lang="en-US" sz="2000" dirty="0"/>
          </a:p>
          <a:p>
            <a:endParaRPr lang="en-US" dirty="0" smtClean="0">
              <a:latin typeface="Times New Roman" panose="02020603050405020304" pitchFamily="18" charset="0"/>
              <a:cs typeface="Times New Roman" panose="02020603050405020304" pitchFamily="18" charset="0"/>
            </a:endParaRPr>
          </a:p>
          <a:p>
            <a:endParaRPr lang="en-US" dirty="0" smtClean="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122564" y="1160633"/>
            <a:ext cx="11004887" cy="1384995"/>
          </a:xfrm>
          <a:prstGeom prst="rect">
            <a:avLst/>
          </a:prstGeom>
          <a:noFill/>
        </p:spPr>
        <p:txBody>
          <a:bodyPr wrap="square" rtlCol="0">
            <a:spAutoFit/>
          </a:bodyPr>
          <a:lstStyle/>
          <a:p>
            <a:r>
              <a:rPr lang="en-US" sz="2800" b="1" smtClean="0">
                <a:latin typeface="Times New Roman" panose="02020603050405020304" pitchFamily="18" charset="0"/>
                <a:ea typeface="Tajawal Medium"/>
                <a:cs typeface="Times New Roman" panose="02020603050405020304" pitchFamily="18" charset="0"/>
                <a:sym typeface="Tajawal Medium"/>
              </a:rPr>
              <a:t>   </a:t>
            </a:r>
            <a:r>
              <a:rPr lang="en-US" sz="2800" b="1" smtClean="0">
                <a:latin typeface="Tajawal Medium"/>
                <a:ea typeface="Tajawal Medium"/>
                <a:cs typeface="Tajawal Medium"/>
                <a:sym typeface="Tajawal Medium"/>
              </a:rPr>
              <a:t>Session2. DESIGN AND IMPLEMENTATION OF </a:t>
            </a:r>
          </a:p>
          <a:p>
            <a:r>
              <a:rPr lang="en-US" sz="2800" b="1" smtClean="0">
                <a:latin typeface="Tajawal Medium"/>
                <a:ea typeface="Tajawal Medium"/>
                <a:cs typeface="Tajawal Medium"/>
                <a:sym typeface="Tajawal Medium"/>
              </a:rPr>
              <a:t>   M&amp;E SYSTEMS</a:t>
            </a:r>
            <a:endParaRPr lang="en-US" sz="2800" smtClean="0"/>
          </a:p>
          <a:p>
            <a:pPr lvl="0"/>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259507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28486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37222" y="2287782"/>
            <a:ext cx="10541000" cy="3354765"/>
          </a:xfrm>
          <a:prstGeom prst="rect">
            <a:avLst/>
          </a:prstGeom>
          <a:noFill/>
        </p:spPr>
        <p:txBody>
          <a:bodyPr wrap="square" rtlCol="0">
            <a:spAutoFit/>
          </a:bodyPr>
          <a:lstStyle/>
          <a:p>
            <a:pPr marL="457835" lvl="0" indent="-457835" algn="ctr">
              <a:buClr>
                <a:schemeClr val="dk1"/>
              </a:buClr>
              <a:buSzPts val="2400"/>
            </a:pPr>
            <a:endParaRPr lang="en-US" sz="2000" b="1" dirty="0">
              <a:solidFill>
                <a:srgbClr val="00B0F0"/>
              </a:solidFill>
              <a:latin typeface="Times New Roman"/>
              <a:ea typeface="Times New Roman"/>
              <a:cs typeface="Times New Roman"/>
              <a:sym typeface="Times New Roman"/>
            </a:endParaRPr>
          </a:p>
          <a:p>
            <a:pPr marL="457835" lvl="0" indent="-457835" algn="ctr">
              <a:buClr>
                <a:srgbClr val="00B0F0"/>
              </a:buClr>
              <a:buSzPts val="2400"/>
            </a:pPr>
            <a:r>
              <a:rPr lang="en-US" sz="2000" b="1" dirty="0">
                <a:solidFill>
                  <a:srgbClr val="00B0F0"/>
                </a:solidFill>
                <a:latin typeface="Times New Roman"/>
                <a:ea typeface="Times New Roman"/>
                <a:cs typeface="Times New Roman"/>
                <a:sym typeface="Times New Roman"/>
              </a:rPr>
              <a:t> (3)Data collection mechanisms capable of recording progress over time, including baselines and a means to compare progress and achievements against targets.</a:t>
            </a:r>
            <a:endParaRPr lang="en-US" sz="2000" dirty="0"/>
          </a:p>
          <a:p>
            <a:pPr marL="457835" lvl="0" indent="-457835" algn="ctr">
              <a:buClr>
                <a:schemeClr val="dk1"/>
              </a:buClr>
              <a:buSzPts val="2400"/>
            </a:pPr>
            <a:endParaRPr lang="en-US" sz="2000" b="1" dirty="0">
              <a:solidFill>
                <a:srgbClr val="00B0F0"/>
              </a:solidFill>
              <a:latin typeface="Times New Roman"/>
              <a:ea typeface="Times New Roman"/>
              <a:cs typeface="Times New Roman"/>
              <a:sym typeface="Times New Roman"/>
            </a:endParaRPr>
          </a:p>
          <a:p>
            <a:pPr marL="2540" lvl="0" indent="-2540" algn="ctr">
              <a:lnSpc>
                <a:spcPct val="130000"/>
              </a:lnSpc>
              <a:buClr>
                <a:srgbClr val="007BD3"/>
              </a:buClr>
              <a:buSzPts val="2400"/>
            </a:pPr>
            <a:r>
              <a:rPr lang="en-US" sz="2000" b="1" i="1" dirty="0">
                <a:solidFill>
                  <a:srgbClr val="007BD3"/>
                </a:solidFill>
                <a:latin typeface="Times New Roman"/>
                <a:ea typeface="Times New Roman"/>
                <a:cs typeface="Times New Roman"/>
                <a:sym typeface="Times New Roman"/>
              </a:rPr>
              <a:t> </a:t>
            </a:r>
            <a:r>
              <a:rPr lang="en-US" sz="2000" b="1" u="sng" dirty="0">
                <a:solidFill>
                  <a:schemeClr val="dk1"/>
                </a:solidFill>
                <a:latin typeface="Times New Roman"/>
                <a:ea typeface="Times New Roman"/>
                <a:cs typeface="Times New Roman"/>
                <a:sym typeface="Times New Roman"/>
              </a:rPr>
              <a:t>Within project M&amp;E systems</a:t>
            </a:r>
            <a:r>
              <a:rPr lang="en-US" sz="2000" b="1" dirty="0">
                <a:solidFill>
                  <a:schemeClr val="dk1"/>
                </a:solidFill>
                <a:latin typeface="Times New Roman"/>
                <a:ea typeface="Times New Roman"/>
                <a:cs typeface="Times New Roman"/>
                <a:sym typeface="Times New Roman"/>
              </a:rPr>
              <a:t> there will be a need</a:t>
            </a:r>
            <a:r>
              <a:rPr lang="en-US" sz="2000" b="1" dirty="0">
                <a:solidFill>
                  <a:schemeClr val="dk1"/>
                </a:solidFill>
                <a:highlight>
                  <a:srgbClr val="FFFF00"/>
                </a:highlight>
                <a:latin typeface="Times New Roman"/>
                <a:ea typeface="Times New Roman"/>
                <a:cs typeface="Times New Roman"/>
                <a:sym typeface="Times New Roman"/>
              </a:rPr>
              <a:t> to collect information of the baseline situation and for measurement of change</a:t>
            </a:r>
            <a:r>
              <a:rPr lang="en-US" sz="2000" b="1" dirty="0">
                <a:solidFill>
                  <a:schemeClr val="dk1"/>
                </a:solidFill>
                <a:latin typeface="Times New Roman"/>
                <a:ea typeface="Times New Roman"/>
                <a:cs typeface="Times New Roman"/>
                <a:sym typeface="Times New Roman"/>
              </a:rPr>
              <a:t> over time for the indicators selected. It is vital </a:t>
            </a:r>
            <a:r>
              <a:rPr lang="en-US" sz="2000" b="1" u="sng" dirty="0">
                <a:solidFill>
                  <a:schemeClr val="dk1"/>
                </a:solidFill>
                <a:latin typeface="Times New Roman"/>
                <a:ea typeface="Times New Roman"/>
                <a:cs typeface="Times New Roman"/>
                <a:sym typeface="Times New Roman"/>
              </a:rPr>
              <a:t>to think about</a:t>
            </a:r>
            <a:r>
              <a:rPr lang="en-US" sz="2000" b="1" dirty="0">
                <a:solidFill>
                  <a:schemeClr val="dk1"/>
                </a:solidFill>
                <a:latin typeface="Times New Roman"/>
                <a:ea typeface="Times New Roman"/>
                <a:cs typeface="Times New Roman"/>
                <a:sym typeface="Times New Roman"/>
              </a:rPr>
              <a:t> </a:t>
            </a:r>
            <a:r>
              <a:rPr lang="en-US" sz="2000" b="1" dirty="0">
                <a:solidFill>
                  <a:schemeClr val="dk1"/>
                </a:solidFill>
                <a:highlight>
                  <a:srgbClr val="00FFFF"/>
                </a:highlight>
                <a:latin typeface="Times New Roman"/>
                <a:ea typeface="Times New Roman"/>
                <a:cs typeface="Times New Roman"/>
                <a:sym typeface="Times New Roman"/>
              </a:rPr>
              <a:t>the sources of data, the reliability of that information and the costs and responsibilities.</a:t>
            </a:r>
            <a:endParaRPr lang="en-US" sz="2000" dirty="0"/>
          </a:p>
          <a:p>
            <a:endParaRPr lang="en-US" dirty="0" smtClean="0">
              <a:latin typeface="Times New Roman" panose="02020603050405020304" pitchFamily="18" charset="0"/>
              <a:cs typeface="Times New Roman" panose="02020603050405020304" pitchFamily="18" charset="0"/>
            </a:endParaRPr>
          </a:p>
          <a:p>
            <a:endParaRPr lang="en-US" dirty="0" smtClean="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122564" y="1160633"/>
            <a:ext cx="11004887" cy="1384995"/>
          </a:xfrm>
          <a:prstGeom prst="rect">
            <a:avLst/>
          </a:prstGeom>
          <a:noFill/>
        </p:spPr>
        <p:txBody>
          <a:bodyPr wrap="square" rtlCol="0">
            <a:spAutoFit/>
          </a:bodyPr>
          <a:lstStyle/>
          <a:p>
            <a:r>
              <a:rPr lang="en-US" sz="2800" b="1" smtClean="0">
                <a:latin typeface="Times New Roman" panose="02020603050405020304" pitchFamily="18" charset="0"/>
                <a:ea typeface="Tajawal Medium"/>
                <a:cs typeface="Times New Roman" panose="02020603050405020304" pitchFamily="18" charset="0"/>
                <a:sym typeface="Tajawal Medium"/>
              </a:rPr>
              <a:t>   </a:t>
            </a:r>
            <a:r>
              <a:rPr lang="en-US" sz="2800" b="1" smtClean="0">
                <a:latin typeface="Tajawal Medium"/>
                <a:ea typeface="Tajawal Medium"/>
                <a:cs typeface="Tajawal Medium"/>
                <a:sym typeface="Tajawal Medium"/>
              </a:rPr>
              <a:t>Session2. DESIGN AND IMPLEMENTATION OF </a:t>
            </a:r>
          </a:p>
          <a:p>
            <a:r>
              <a:rPr lang="en-US" sz="2800" b="1" smtClean="0">
                <a:latin typeface="Tajawal Medium"/>
                <a:ea typeface="Tajawal Medium"/>
                <a:cs typeface="Tajawal Medium"/>
                <a:sym typeface="Tajawal Medium"/>
              </a:rPr>
              <a:t>   M&amp;E SYSTEMS</a:t>
            </a:r>
            <a:endParaRPr lang="en-US" sz="2800" smtClean="0"/>
          </a:p>
          <a:p>
            <a:pPr lvl="0"/>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985041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0390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3508653"/>
          </a:xfrm>
          <a:prstGeom prst="rect">
            <a:avLst/>
          </a:prstGeom>
          <a:noFill/>
        </p:spPr>
        <p:txBody>
          <a:bodyPr wrap="square" rtlCol="0">
            <a:spAutoFit/>
          </a:bodyPr>
          <a:lstStyle/>
          <a:p>
            <a:pPr marL="2540" lvl="0" indent="-2540" algn="ctr">
              <a:lnSpc>
                <a:spcPct val="120000"/>
              </a:lnSpc>
              <a:buClr>
                <a:srgbClr val="FF0000"/>
              </a:buClr>
              <a:buSzPts val="2400"/>
            </a:pPr>
            <a:r>
              <a:rPr lang="en-US" sz="2000" b="1" u="sng" dirty="0">
                <a:solidFill>
                  <a:srgbClr val="FF0000"/>
                </a:solidFill>
                <a:latin typeface="Times New Roman"/>
                <a:ea typeface="Times New Roman"/>
                <a:cs typeface="Times New Roman"/>
                <a:sym typeface="Times New Roman"/>
              </a:rPr>
              <a:t>Potential problems with secondary data can arise in a number of ways.</a:t>
            </a:r>
            <a:endParaRPr lang="en-US" sz="2000" dirty="0"/>
          </a:p>
          <a:p>
            <a:pPr marL="342900" lvl="0" indent="-342900">
              <a:lnSpc>
                <a:spcPct val="120000"/>
              </a:lnSpc>
              <a:buClr>
                <a:schemeClr val="dk1"/>
              </a:buClr>
              <a:buSzPts val="2400"/>
              <a:buFont typeface="Arial"/>
              <a:buChar char="•"/>
            </a:pPr>
            <a:r>
              <a:rPr lang="en-US" sz="2000" b="1" dirty="0">
                <a:solidFill>
                  <a:schemeClr val="dk1"/>
                </a:solidFill>
                <a:latin typeface="Times New Roman"/>
                <a:ea typeface="Times New Roman"/>
                <a:cs typeface="Times New Roman"/>
                <a:sym typeface="Times New Roman"/>
              </a:rPr>
              <a:t>Incomplete coverage of the specific project area,</a:t>
            </a:r>
            <a:endParaRPr lang="en-US" sz="2000" dirty="0"/>
          </a:p>
          <a:p>
            <a:pPr marL="342900" lvl="0" indent="-342900">
              <a:lnSpc>
                <a:spcPct val="120000"/>
              </a:lnSpc>
              <a:buClr>
                <a:schemeClr val="dk1"/>
              </a:buClr>
              <a:buSzPts val="2400"/>
              <a:buFont typeface="Arial"/>
              <a:buChar char="•"/>
            </a:pPr>
            <a:r>
              <a:rPr lang="en-US" sz="2000" b="1" dirty="0">
                <a:solidFill>
                  <a:schemeClr val="dk1"/>
                </a:solidFill>
                <a:latin typeface="Times New Roman"/>
                <a:ea typeface="Times New Roman"/>
                <a:cs typeface="Times New Roman"/>
                <a:sym typeface="Times New Roman"/>
              </a:rPr>
              <a:t>Inability to disaggregate the data to match the boundaries of the project area or sub-areas,</a:t>
            </a:r>
            <a:endParaRPr lang="en-US" sz="2000" dirty="0"/>
          </a:p>
          <a:p>
            <a:pPr marL="342900" lvl="0" indent="-342900">
              <a:lnSpc>
                <a:spcPct val="120000"/>
              </a:lnSpc>
              <a:buClr>
                <a:schemeClr val="dk1"/>
              </a:buClr>
              <a:buSzPts val="2400"/>
              <a:buFont typeface="Arial"/>
              <a:buChar char="•"/>
            </a:pPr>
            <a:r>
              <a:rPr lang="en-US" sz="2000" b="1" dirty="0">
                <a:solidFill>
                  <a:schemeClr val="dk1"/>
                </a:solidFill>
                <a:latin typeface="Times New Roman"/>
                <a:ea typeface="Times New Roman"/>
                <a:cs typeface="Times New Roman"/>
                <a:sym typeface="Times New Roman"/>
              </a:rPr>
              <a:t>Inability to disaggregate the data to match the project affected population or sub- groups,</a:t>
            </a:r>
            <a:endParaRPr lang="en-US" sz="2000" dirty="0"/>
          </a:p>
          <a:p>
            <a:pPr marL="342900" lvl="0" indent="-342900">
              <a:lnSpc>
                <a:spcPct val="120000"/>
              </a:lnSpc>
              <a:buClr>
                <a:schemeClr val="dk1"/>
              </a:buClr>
              <a:buSzPts val="2400"/>
              <a:buFont typeface="Arial"/>
              <a:buChar char="•"/>
            </a:pPr>
            <a:r>
              <a:rPr lang="en-US" sz="2000" b="1" dirty="0">
                <a:solidFill>
                  <a:schemeClr val="dk1"/>
                </a:solidFill>
                <a:latin typeface="Times New Roman"/>
                <a:ea typeface="Times New Roman"/>
                <a:cs typeface="Times New Roman"/>
                <a:sym typeface="Times New Roman"/>
              </a:rPr>
              <a:t>Inconsistencies in data collection in surveys implemented in different areas, </a:t>
            </a:r>
            <a:endParaRPr lang="en-US" sz="2000" dirty="0"/>
          </a:p>
          <a:p>
            <a:pPr marL="342900" lvl="0" indent="-342900">
              <a:lnSpc>
                <a:spcPct val="120000"/>
              </a:lnSpc>
              <a:buClr>
                <a:schemeClr val="dk1"/>
              </a:buClr>
              <a:buSzPts val="2400"/>
              <a:buFont typeface="Arial"/>
              <a:buChar char="•"/>
            </a:pPr>
            <a:r>
              <a:rPr lang="en-US" sz="2000" b="1" dirty="0">
                <a:solidFill>
                  <a:schemeClr val="dk1"/>
                </a:solidFill>
                <a:latin typeface="Times New Roman"/>
                <a:ea typeface="Times New Roman"/>
                <a:cs typeface="Times New Roman"/>
                <a:sym typeface="Times New Roman"/>
              </a:rPr>
              <a:t>Inaccuracies arising from inappropriate choice of measurement and collection methods or inadequate training and supervision of data collection staff</a:t>
            </a:r>
            <a:endParaRPr lang="en-US" sz="2000" dirty="0"/>
          </a:p>
          <a:p>
            <a:endParaRPr lang="en-US" dirty="0" smtClean="0">
              <a:latin typeface="Times New Roman" panose="02020603050405020304" pitchFamily="18" charset="0"/>
              <a:cs typeface="Times New Roman" panose="02020603050405020304" pitchFamily="18" charset="0"/>
            </a:endParaRPr>
          </a:p>
          <a:p>
            <a:endParaRPr lang="en-US" dirty="0" smtClean="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122564" y="1160633"/>
            <a:ext cx="11004887" cy="1384995"/>
          </a:xfrm>
          <a:prstGeom prst="rect">
            <a:avLst/>
          </a:prstGeom>
          <a:noFill/>
        </p:spPr>
        <p:txBody>
          <a:bodyPr wrap="square" rtlCol="0">
            <a:spAutoFit/>
          </a:bodyPr>
          <a:lstStyle/>
          <a:p>
            <a:r>
              <a:rPr lang="en-US" sz="2800" b="1" smtClean="0">
                <a:latin typeface="Times New Roman" panose="02020603050405020304" pitchFamily="18" charset="0"/>
                <a:ea typeface="Tajawal Medium"/>
                <a:cs typeface="Times New Roman" panose="02020603050405020304" pitchFamily="18" charset="0"/>
                <a:sym typeface="Tajawal Medium"/>
              </a:rPr>
              <a:t>   </a:t>
            </a:r>
            <a:r>
              <a:rPr lang="en-US" sz="2800" b="1" smtClean="0">
                <a:latin typeface="Tajawal Medium"/>
                <a:ea typeface="Tajawal Medium"/>
                <a:cs typeface="Tajawal Medium"/>
                <a:sym typeface="Tajawal Medium"/>
              </a:rPr>
              <a:t>Session2. DESIGN AND IMPLEMENTATION OF </a:t>
            </a:r>
          </a:p>
          <a:p>
            <a:r>
              <a:rPr lang="en-US" sz="2800" b="1" smtClean="0">
                <a:latin typeface="Tajawal Medium"/>
                <a:ea typeface="Tajawal Medium"/>
                <a:cs typeface="Tajawal Medium"/>
                <a:sym typeface="Tajawal Medium"/>
              </a:rPr>
              <a:t>   M&amp;E SYSTEMS</a:t>
            </a:r>
            <a:endParaRPr lang="en-US" sz="2800" smtClean="0"/>
          </a:p>
          <a:p>
            <a:pPr lvl="0"/>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098671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29334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37222" y="1853130"/>
            <a:ext cx="10541000" cy="3807196"/>
          </a:xfrm>
          <a:prstGeom prst="rect">
            <a:avLst/>
          </a:prstGeom>
          <a:noFill/>
        </p:spPr>
        <p:txBody>
          <a:bodyPr wrap="square" rtlCol="0">
            <a:spAutoFit/>
          </a:bodyPr>
          <a:lstStyle/>
          <a:p>
            <a:pPr marL="2540" lvl="0" indent="-2540" algn="ctr">
              <a:lnSpc>
                <a:spcPct val="130000"/>
              </a:lnSpc>
              <a:buClr>
                <a:schemeClr val="dk1"/>
              </a:buClr>
              <a:buSzPts val="2400"/>
            </a:pPr>
            <a:endParaRPr lang="en-US" b="1" i="1" dirty="0">
              <a:solidFill>
                <a:srgbClr val="007BD3"/>
              </a:solidFill>
              <a:latin typeface="Times New Roman"/>
              <a:ea typeface="Times New Roman"/>
              <a:cs typeface="Times New Roman"/>
              <a:sym typeface="Times New Roman"/>
            </a:endParaRPr>
          </a:p>
          <a:p>
            <a:pPr marL="457835" lvl="0" indent="-457835" algn="ctr">
              <a:buClr>
                <a:schemeClr val="dk1"/>
              </a:buClr>
              <a:buSzPts val="2400"/>
            </a:pPr>
            <a:endParaRPr lang="en-US" sz="2000" b="1" dirty="0">
              <a:solidFill>
                <a:srgbClr val="00B0F0"/>
              </a:solidFill>
              <a:latin typeface="Times New Roman"/>
              <a:ea typeface="Times New Roman"/>
              <a:cs typeface="Times New Roman"/>
              <a:sym typeface="Times New Roman"/>
            </a:endParaRPr>
          </a:p>
          <a:p>
            <a:pPr marL="342900" lvl="0" indent="-342900" algn="just">
              <a:lnSpc>
                <a:spcPct val="120000"/>
              </a:lnSpc>
              <a:buClr>
                <a:srgbClr val="00B0F0"/>
              </a:buClr>
              <a:buSzPts val="2400"/>
              <a:buFont typeface="Arial"/>
              <a:buChar char="•"/>
            </a:pPr>
            <a:r>
              <a:rPr lang="en-US" sz="2000" b="1" dirty="0">
                <a:solidFill>
                  <a:srgbClr val="00B0F0"/>
                </a:solidFill>
                <a:latin typeface="Times New Roman"/>
                <a:ea typeface="Times New Roman"/>
                <a:cs typeface="Times New Roman"/>
                <a:sym typeface="Times New Roman"/>
              </a:rPr>
              <a:t> </a:t>
            </a:r>
            <a:r>
              <a:rPr lang="en-US" sz="2000" b="1" dirty="0">
                <a:solidFill>
                  <a:schemeClr val="dk1"/>
                </a:solidFill>
                <a:latin typeface="Times New Roman"/>
                <a:ea typeface="Times New Roman"/>
                <a:cs typeface="Times New Roman"/>
                <a:sym typeface="Times New Roman"/>
              </a:rPr>
              <a:t>Data collection will incur </a:t>
            </a:r>
            <a:r>
              <a:rPr lang="en-US" sz="2000" b="1" dirty="0">
                <a:solidFill>
                  <a:schemeClr val="dk1"/>
                </a:solidFill>
                <a:highlight>
                  <a:srgbClr val="FF00FF"/>
                </a:highlight>
                <a:latin typeface="Times New Roman"/>
                <a:ea typeface="Times New Roman"/>
                <a:cs typeface="Times New Roman"/>
                <a:sym typeface="Times New Roman"/>
              </a:rPr>
              <a:t>costs of staff time</a:t>
            </a:r>
            <a:r>
              <a:rPr lang="en-US" sz="2000" b="1" dirty="0">
                <a:solidFill>
                  <a:schemeClr val="dk1"/>
                </a:solidFill>
                <a:latin typeface="Times New Roman"/>
                <a:ea typeface="Times New Roman"/>
                <a:cs typeface="Times New Roman"/>
                <a:sym typeface="Times New Roman"/>
              </a:rPr>
              <a:t> and </a:t>
            </a:r>
            <a:r>
              <a:rPr lang="en-US" sz="2000" b="1" dirty="0">
                <a:solidFill>
                  <a:schemeClr val="dk1"/>
                </a:solidFill>
                <a:highlight>
                  <a:srgbClr val="FF00FF"/>
                </a:highlight>
                <a:latin typeface="Times New Roman"/>
                <a:ea typeface="Times New Roman"/>
                <a:cs typeface="Times New Roman"/>
                <a:sym typeface="Times New Roman"/>
              </a:rPr>
              <a:t>other resources, whilst excessive collection of unnecessary data</a:t>
            </a:r>
            <a:r>
              <a:rPr lang="en-US" sz="2000" b="1" dirty="0">
                <a:solidFill>
                  <a:schemeClr val="dk1"/>
                </a:solidFill>
                <a:latin typeface="Times New Roman"/>
                <a:ea typeface="Times New Roman"/>
                <a:cs typeface="Times New Roman"/>
                <a:sym typeface="Times New Roman"/>
              </a:rPr>
              <a:t> will slow down processes of analysis and reporting, and may lead to a failure to communicate clear messages. </a:t>
            </a:r>
            <a:endParaRPr lang="en-US" sz="2000" dirty="0"/>
          </a:p>
          <a:p>
            <a:pPr lvl="0" algn="just">
              <a:lnSpc>
                <a:spcPct val="120000"/>
              </a:lnSpc>
              <a:buClr>
                <a:schemeClr val="dk1"/>
              </a:buClr>
              <a:buSzPts val="2400"/>
            </a:pPr>
            <a:endParaRPr lang="en-US" sz="2000" b="1" dirty="0">
              <a:solidFill>
                <a:schemeClr val="dk1"/>
              </a:solidFill>
              <a:latin typeface="Times New Roman"/>
              <a:ea typeface="Times New Roman"/>
              <a:cs typeface="Times New Roman"/>
              <a:sym typeface="Times New Roman"/>
            </a:endParaRPr>
          </a:p>
          <a:p>
            <a:pPr marL="342900" lvl="0" indent="-342900" algn="just">
              <a:lnSpc>
                <a:spcPct val="120000"/>
              </a:lnSpc>
              <a:buClr>
                <a:schemeClr val="dk1"/>
              </a:buClr>
              <a:buSzPts val="2400"/>
              <a:buFont typeface="Arial"/>
              <a:buChar char="•"/>
            </a:pPr>
            <a:r>
              <a:rPr lang="en-US" sz="2000" b="1" dirty="0">
                <a:solidFill>
                  <a:schemeClr val="dk1"/>
                </a:solidFill>
                <a:latin typeface="Times New Roman"/>
                <a:ea typeface="Times New Roman"/>
                <a:cs typeface="Times New Roman"/>
                <a:sym typeface="Times New Roman"/>
              </a:rPr>
              <a:t>Thus it is </a:t>
            </a:r>
            <a:r>
              <a:rPr lang="en-US" sz="2000" b="1" i="1" dirty="0">
                <a:solidFill>
                  <a:srgbClr val="FF0000"/>
                </a:solidFill>
                <a:latin typeface="Times New Roman"/>
                <a:ea typeface="Times New Roman"/>
                <a:cs typeface="Times New Roman"/>
                <a:sym typeface="Times New Roman"/>
              </a:rPr>
              <a:t>important</a:t>
            </a:r>
            <a:r>
              <a:rPr lang="en-US" sz="2000" b="1" dirty="0">
                <a:solidFill>
                  <a:schemeClr val="dk1"/>
                </a:solidFill>
                <a:latin typeface="Times New Roman"/>
                <a:ea typeface="Times New Roman"/>
                <a:cs typeface="Times New Roman"/>
                <a:sym typeface="Times New Roman"/>
              </a:rPr>
              <a:t> to collect </a:t>
            </a:r>
            <a:r>
              <a:rPr lang="en-US" sz="2000" b="1" dirty="0">
                <a:solidFill>
                  <a:schemeClr val="dk1"/>
                </a:solidFill>
                <a:highlight>
                  <a:srgbClr val="00FFFF"/>
                </a:highlight>
                <a:latin typeface="Times New Roman"/>
                <a:ea typeface="Times New Roman"/>
                <a:cs typeface="Times New Roman"/>
                <a:sym typeface="Times New Roman"/>
              </a:rPr>
              <a:t>only the data that will be used effectively to improve management and decision-making.</a:t>
            </a:r>
            <a:endParaRPr lang="en-US" sz="2000" dirty="0"/>
          </a:p>
          <a:p>
            <a:endParaRPr lang="en-US" dirty="0" smtClean="0">
              <a:latin typeface="Times New Roman" panose="02020603050405020304" pitchFamily="18" charset="0"/>
              <a:cs typeface="Times New Roman" panose="02020603050405020304" pitchFamily="18" charset="0"/>
            </a:endParaRPr>
          </a:p>
          <a:p>
            <a:endParaRPr lang="en-US" dirty="0" smtClean="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122564" y="1160633"/>
            <a:ext cx="11004887" cy="1384995"/>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Session2. DESIGN AND IMPLEMENTATION OF </a:t>
            </a:r>
          </a:p>
          <a:p>
            <a:r>
              <a:rPr lang="en-US" sz="2800" b="1" dirty="0" smtClean="0">
                <a:latin typeface="Tajawal Medium"/>
                <a:ea typeface="Tajawal Medium"/>
                <a:cs typeface="Tajawal Medium"/>
                <a:sym typeface="Tajawal Medium"/>
              </a:rPr>
              <a:t>   M&amp;E SYSTEMS</a:t>
            </a:r>
            <a:endParaRPr lang="en-US" sz="2800" dirty="0" smtClean="0"/>
          </a:p>
          <a:p>
            <a:pPr lvl="0"/>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816762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4990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4001095"/>
          </a:xfrm>
          <a:prstGeom prst="rect">
            <a:avLst/>
          </a:prstGeom>
          <a:noFill/>
        </p:spPr>
        <p:txBody>
          <a:bodyPr wrap="square" rtlCol="0">
            <a:spAutoFit/>
          </a:bodyPr>
          <a:lstStyle/>
          <a:p>
            <a:pPr marL="457835" lvl="0" indent="-457835" algn="ctr">
              <a:buClr>
                <a:srgbClr val="FE4444"/>
              </a:buClr>
              <a:buSzPts val="2400"/>
            </a:pPr>
            <a:r>
              <a:rPr lang="en-US" sz="2000" b="1" dirty="0">
                <a:solidFill>
                  <a:srgbClr val="FE4444"/>
                </a:solidFill>
                <a:latin typeface="Times New Roman"/>
                <a:ea typeface="Times New Roman"/>
                <a:cs typeface="Times New Roman"/>
                <a:sym typeface="Times New Roman"/>
              </a:rPr>
              <a:t>It is important to think about the following aspects when planning data collection:</a:t>
            </a:r>
            <a:endParaRPr lang="en-US" sz="2000" dirty="0"/>
          </a:p>
          <a:p>
            <a:pPr marL="457835" lvl="0" indent="-457835" algn="ctr">
              <a:buClr>
                <a:schemeClr val="dk1"/>
              </a:buClr>
              <a:buSzPts val="2400"/>
            </a:pPr>
            <a:endParaRPr lang="en-US" sz="2000" b="1" dirty="0">
              <a:solidFill>
                <a:schemeClr val="dk1"/>
              </a:solidFill>
              <a:latin typeface="Times New Roman"/>
              <a:ea typeface="Times New Roman"/>
              <a:cs typeface="Times New Roman"/>
              <a:sym typeface="Times New Roman"/>
            </a:endParaRPr>
          </a:p>
          <a:p>
            <a:pPr marL="457835" lvl="0" indent="-457835" algn="just">
              <a:buClr>
                <a:schemeClr val="dk1"/>
              </a:buClr>
              <a:buSzPts val="2400"/>
              <a:buFont typeface="Noto Sans Symbols"/>
              <a:buChar char="⮚"/>
            </a:pPr>
            <a:r>
              <a:rPr lang="en-US" sz="2000" b="1" dirty="0">
                <a:solidFill>
                  <a:schemeClr val="dk1"/>
                </a:solidFill>
                <a:highlight>
                  <a:srgbClr val="00FFFF"/>
                </a:highlight>
                <a:latin typeface="Times New Roman"/>
                <a:ea typeface="Times New Roman"/>
                <a:cs typeface="Times New Roman"/>
                <a:sym typeface="Times New Roman"/>
              </a:rPr>
              <a:t>What</a:t>
            </a:r>
            <a:r>
              <a:rPr lang="en-US" sz="2000" b="1" dirty="0">
                <a:solidFill>
                  <a:schemeClr val="dk1"/>
                </a:solidFill>
                <a:latin typeface="Times New Roman"/>
                <a:ea typeface="Times New Roman"/>
                <a:cs typeface="Times New Roman"/>
                <a:sym typeface="Times New Roman"/>
              </a:rPr>
              <a:t> – the data to be collected, in what form, with what degree of aggregation or consolidation, and for what purpose.</a:t>
            </a:r>
          </a:p>
          <a:p>
            <a:pPr marL="457835" lvl="0" indent="-457835" algn="just">
              <a:buClr>
                <a:schemeClr val="dk1"/>
              </a:buClr>
              <a:buSzPts val="2400"/>
              <a:buFont typeface="Noto Sans Symbols"/>
              <a:buChar char="⮚"/>
            </a:pPr>
            <a:r>
              <a:rPr lang="en-US" sz="2000" b="1" dirty="0">
                <a:solidFill>
                  <a:schemeClr val="dk1"/>
                </a:solidFill>
                <a:highlight>
                  <a:srgbClr val="FFFF00"/>
                </a:highlight>
                <a:latin typeface="Times New Roman"/>
                <a:ea typeface="Times New Roman"/>
                <a:cs typeface="Times New Roman"/>
                <a:sym typeface="Times New Roman"/>
              </a:rPr>
              <a:t>When </a:t>
            </a:r>
            <a:r>
              <a:rPr lang="en-US" sz="2000" b="1" dirty="0">
                <a:solidFill>
                  <a:schemeClr val="dk1"/>
                </a:solidFill>
                <a:latin typeface="Times New Roman"/>
                <a:ea typeface="Times New Roman"/>
                <a:cs typeface="Times New Roman"/>
                <a:sym typeface="Times New Roman"/>
              </a:rPr>
              <a:t>– the frequency of data collection and reporting.</a:t>
            </a:r>
          </a:p>
          <a:p>
            <a:pPr marL="457835" lvl="0" indent="-457835" algn="just">
              <a:buClr>
                <a:schemeClr val="dk1"/>
              </a:buClr>
              <a:buSzPts val="2400"/>
              <a:buFont typeface="Noto Sans Symbols"/>
              <a:buChar char="⮚"/>
            </a:pPr>
            <a:r>
              <a:rPr lang="en-US" sz="2000" b="1" dirty="0">
                <a:solidFill>
                  <a:schemeClr val="dk1"/>
                </a:solidFill>
                <a:latin typeface="Times New Roman"/>
                <a:ea typeface="Times New Roman"/>
                <a:cs typeface="Times New Roman"/>
                <a:sym typeface="Times New Roman"/>
              </a:rPr>
              <a:t>Who – the responsible persons, their responsibilities and capacities.</a:t>
            </a:r>
            <a:endParaRPr lang="en-US" sz="2000" dirty="0"/>
          </a:p>
          <a:p>
            <a:pPr marL="457835" lvl="0" indent="-457835" algn="just">
              <a:buClr>
                <a:schemeClr val="dk1"/>
              </a:buClr>
              <a:buSzPts val="2400"/>
              <a:buFont typeface="Noto Sans Symbols"/>
              <a:buChar char="⮚"/>
            </a:pPr>
            <a:r>
              <a:rPr lang="en-US" sz="2000" b="1" dirty="0">
                <a:solidFill>
                  <a:schemeClr val="dk1"/>
                </a:solidFill>
                <a:highlight>
                  <a:srgbClr val="FF00FF"/>
                </a:highlight>
                <a:latin typeface="Times New Roman"/>
                <a:ea typeface="Times New Roman"/>
                <a:cs typeface="Times New Roman"/>
                <a:sym typeface="Times New Roman"/>
              </a:rPr>
              <a:t>How</a:t>
            </a:r>
            <a:r>
              <a:rPr lang="en-US" sz="2000" b="1" dirty="0">
                <a:solidFill>
                  <a:schemeClr val="dk1"/>
                </a:solidFill>
                <a:latin typeface="Times New Roman"/>
                <a:ea typeface="Times New Roman"/>
                <a:cs typeface="Times New Roman"/>
                <a:sym typeface="Times New Roman"/>
              </a:rPr>
              <a:t> - methods and procedures for data collection, checking, validation and storage, and for analysis and reporting.</a:t>
            </a:r>
          </a:p>
          <a:p>
            <a:pPr marL="457835" lvl="0" indent="-457835" algn="just">
              <a:buClr>
                <a:schemeClr val="dk1"/>
              </a:buClr>
              <a:buSzPts val="2400"/>
            </a:pPr>
            <a:r>
              <a:rPr lang="en-US" sz="2000" b="1" dirty="0">
                <a:solidFill>
                  <a:schemeClr val="dk1"/>
                </a:solidFill>
                <a:latin typeface="Times New Roman"/>
                <a:ea typeface="Times New Roman"/>
                <a:cs typeface="Times New Roman"/>
                <a:sym typeface="Times New Roman"/>
              </a:rPr>
              <a:t></a:t>
            </a:r>
            <a:r>
              <a:rPr lang="en-US" sz="2000" b="1" dirty="0">
                <a:solidFill>
                  <a:schemeClr val="dk1"/>
                </a:solidFill>
                <a:highlight>
                  <a:srgbClr val="0000FF"/>
                </a:highlight>
                <a:latin typeface="Times New Roman"/>
                <a:ea typeface="Times New Roman"/>
                <a:cs typeface="Times New Roman"/>
                <a:sym typeface="Times New Roman"/>
              </a:rPr>
              <a:t>Where</a:t>
            </a:r>
            <a:r>
              <a:rPr lang="en-US" sz="2000" b="1" dirty="0">
                <a:solidFill>
                  <a:schemeClr val="dk1"/>
                </a:solidFill>
                <a:latin typeface="Times New Roman"/>
                <a:ea typeface="Times New Roman"/>
                <a:cs typeface="Times New Roman"/>
                <a:sym typeface="Times New Roman"/>
              </a:rPr>
              <a:t> – locations for data collection and processing, and the destinations for reported information.</a:t>
            </a:r>
          </a:p>
          <a:p>
            <a:endParaRPr lang="en-US" dirty="0" smtClean="0">
              <a:latin typeface="Times New Roman" panose="02020603050405020304" pitchFamily="18" charset="0"/>
              <a:cs typeface="Times New Roman" panose="02020603050405020304" pitchFamily="18" charset="0"/>
            </a:endParaRPr>
          </a:p>
          <a:p>
            <a:endParaRPr lang="en-US" dirty="0" smtClean="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122564" y="1160633"/>
            <a:ext cx="11004887" cy="1384995"/>
          </a:xfrm>
          <a:prstGeom prst="rect">
            <a:avLst/>
          </a:prstGeom>
          <a:noFill/>
        </p:spPr>
        <p:txBody>
          <a:bodyPr wrap="square" rtlCol="0">
            <a:spAutoFit/>
          </a:bodyPr>
          <a:lstStyle/>
          <a:p>
            <a:r>
              <a:rPr lang="en-US" sz="2800" b="1" smtClean="0">
                <a:latin typeface="Times New Roman" panose="02020603050405020304" pitchFamily="18" charset="0"/>
                <a:ea typeface="Tajawal Medium"/>
                <a:cs typeface="Times New Roman" panose="02020603050405020304" pitchFamily="18" charset="0"/>
                <a:sym typeface="Tajawal Medium"/>
              </a:rPr>
              <a:t>   </a:t>
            </a:r>
            <a:r>
              <a:rPr lang="en-US" sz="2800" b="1" smtClean="0">
                <a:latin typeface="Tajawal Medium"/>
                <a:ea typeface="Tajawal Medium"/>
                <a:cs typeface="Tajawal Medium"/>
                <a:sym typeface="Tajawal Medium"/>
              </a:rPr>
              <a:t>Session2. DESIGN AND IMPLEMENTATION OF </a:t>
            </a:r>
          </a:p>
          <a:p>
            <a:r>
              <a:rPr lang="en-US" sz="2800" b="1" smtClean="0">
                <a:latin typeface="Tajawal Medium"/>
                <a:ea typeface="Tajawal Medium"/>
                <a:cs typeface="Tajawal Medium"/>
                <a:sym typeface="Tajawal Medium"/>
              </a:rPr>
              <a:t>   M&amp;E SYSTEMS</a:t>
            </a:r>
            <a:endParaRPr lang="en-US" sz="2800" smtClean="0"/>
          </a:p>
          <a:p>
            <a:pPr lvl="0"/>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753441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0390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3108543"/>
          </a:xfrm>
          <a:prstGeom prst="rect">
            <a:avLst/>
          </a:prstGeom>
          <a:noFill/>
        </p:spPr>
        <p:txBody>
          <a:bodyPr wrap="square" rtlCol="0">
            <a:spAutoFit/>
          </a:bodyPr>
          <a:lstStyle/>
          <a:p>
            <a:pPr marL="342900" lvl="0" indent="-342900" algn="ctr">
              <a:buClr>
                <a:srgbClr val="E30000"/>
              </a:buClr>
              <a:buSzPts val="2400"/>
              <a:buFont typeface="Noto Sans Symbols"/>
              <a:buChar char="✔"/>
            </a:pPr>
            <a:r>
              <a:rPr lang="en-US" sz="2000" b="1" dirty="0">
                <a:solidFill>
                  <a:srgbClr val="E30000"/>
                </a:solidFill>
                <a:latin typeface="Times New Roman"/>
                <a:ea typeface="Times New Roman"/>
                <a:cs typeface="Times New Roman"/>
                <a:sym typeface="Times New Roman"/>
              </a:rPr>
              <a:t>Bio-physical measurements</a:t>
            </a:r>
            <a:endParaRPr lang="en-US" sz="2000" dirty="0"/>
          </a:p>
          <a:p>
            <a:pPr marL="342900" lvl="0" indent="-190500" algn="ctr">
              <a:buClr>
                <a:schemeClr val="dk1"/>
              </a:buClr>
              <a:buSzPts val="2400"/>
            </a:pPr>
            <a:endParaRPr lang="en-US" sz="2000" b="1" dirty="0">
              <a:solidFill>
                <a:srgbClr val="E30000"/>
              </a:solidFill>
              <a:latin typeface="Times New Roman"/>
              <a:ea typeface="Times New Roman"/>
              <a:cs typeface="Times New Roman"/>
              <a:sym typeface="Times New Roman"/>
            </a:endParaRPr>
          </a:p>
          <a:p>
            <a:pPr marL="342900" lvl="0" indent="-342900" algn="just">
              <a:lnSpc>
                <a:spcPct val="150000"/>
              </a:lnSpc>
              <a:buClr>
                <a:schemeClr val="dk1"/>
              </a:buClr>
              <a:buSzPts val="2400"/>
              <a:buFont typeface="Noto Sans Symbols"/>
              <a:buChar char="⮚"/>
            </a:pPr>
            <a:r>
              <a:rPr lang="en-US" sz="2000" b="1" dirty="0">
                <a:solidFill>
                  <a:schemeClr val="dk1"/>
                </a:solidFill>
                <a:latin typeface="Times New Roman"/>
                <a:ea typeface="Times New Roman"/>
                <a:cs typeface="Times New Roman"/>
                <a:sym typeface="Times New Roman"/>
              </a:rPr>
              <a:t>Measurements of </a:t>
            </a:r>
            <a:r>
              <a:rPr lang="en-US" sz="2000" b="1" dirty="0">
                <a:solidFill>
                  <a:schemeClr val="dk1"/>
                </a:solidFill>
                <a:highlight>
                  <a:srgbClr val="00FFFF"/>
                </a:highlight>
                <a:latin typeface="Times New Roman"/>
                <a:ea typeface="Times New Roman"/>
                <a:cs typeface="Times New Roman"/>
                <a:sym typeface="Times New Roman"/>
              </a:rPr>
              <a:t>physical change over time.</a:t>
            </a:r>
            <a:endParaRPr lang="en-US" sz="2000" dirty="0"/>
          </a:p>
          <a:p>
            <a:pPr marL="342900" lvl="0" indent="-342900" algn="just">
              <a:lnSpc>
                <a:spcPct val="150000"/>
              </a:lnSpc>
              <a:buClr>
                <a:schemeClr val="dk1"/>
              </a:buClr>
              <a:buSzPts val="2400"/>
              <a:buFont typeface="Noto Sans Symbols"/>
              <a:buChar char="⮚"/>
            </a:pPr>
            <a:r>
              <a:rPr lang="en-US" sz="2000" b="1" dirty="0">
                <a:solidFill>
                  <a:schemeClr val="dk1"/>
                </a:solidFill>
                <a:latin typeface="Times New Roman"/>
                <a:ea typeface="Times New Roman"/>
                <a:cs typeface="Times New Roman"/>
                <a:sym typeface="Times New Roman"/>
              </a:rPr>
              <a:t> Selected methods</a:t>
            </a:r>
            <a:r>
              <a:rPr lang="en-US" sz="2000" b="1" u="sng" dirty="0">
                <a:solidFill>
                  <a:schemeClr val="dk1"/>
                </a:solidFill>
                <a:latin typeface="Times New Roman"/>
                <a:ea typeface="Times New Roman"/>
                <a:cs typeface="Times New Roman"/>
                <a:sym typeface="Times New Roman"/>
              </a:rPr>
              <a:t> need to be adapted to local conditions, skills and resources</a:t>
            </a:r>
            <a:r>
              <a:rPr lang="en-US" sz="2000" b="1" dirty="0">
                <a:solidFill>
                  <a:schemeClr val="dk1"/>
                </a:solidFill>
                <a:latin typeface="Times New Roman"/>
                <a:ea typeface="Times New Roman"/>
                <a:cs typeface="Times New Roman"/>
                <a:sym typeface="Times New Roman"/>
              </a:rPr>
              <a:t>, and it may be necessary to seek a </a:t>
            </a:r>
            <a:r>
              <a:rPr lang="en-US" sz="2000" b="1" dirty="0">
                <a:solidFill>
                  <a:srgbClr val="FF0000"/>
                </a:solidFill>
                <a:latin typeface="Times New Roman"/>
                <a:ea typeface="Times New Roman"/>
                <a:cs typeface="Times New Roman"/>
                <a:sym typeface="Times New Roman"/>
              </a:rPr>
              <a:t>compromis</a:t>
            </a:r>
            <a:r>
              <a:rPr lang="en-US" sz="2000" b="1" dirty="0">
                <a:solidFill>
                  <a:schemeClr val="dk1"/>
                </a:solidFill>
                <a:latin typeface="Times New Roman"/>
                <a:ea typeface="Times New Roman"/>
                <a:cs typeface="Times New Roman"/>
                <a:sym typeface="Times New Roman"/>
              </a:rPr>
              <a:t>e between </a:t>
            </a:r>
            <a:r>
              <a:rPr lang="en-US" sz="2000" b="1" dirty="0">
                <a:solidFill>
                  <a:schemeClr val="dk1"/>
                </a:solidFill>
                <a:highlight>
                  <a:srgbClr val="FFFF00"/>
                </a:highlight>
                <a:latin typeface="Times New Roman"/>
                <a:ea typeface="Times New Roman"/>
                <a:cs typeface="Times New Roman"/>
                <a:sym typeface="Times New Roman"/>
              </a:rPr>
              <a:t>local capacities and technological appropriateness and the achievable level of scientific</a:t>
            </a:r>
            <a:endParaRPr lang="en-US" sz="2000" dirty="0" smtClean="0">
              <a:latin typeface="Times New Roman" panose="02020603050405020304" pitchFamily="18" charset="0"/>
              <a:cs typeface="Times New Roman" panose="02020603050405020304" pitchFamily="18" charset="0"/>
            </a:endParaRPr>
          </a:p>
          <a:p>
            <a:endParaRPr lang="en-US" dirty="0" smtClean="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122564" y="1160633"/>
            <a:ext cx="11004887" cy="1384995"/>
          </a:xfrm>
          <a:prstGeom prst="rect">
            <a:avLst/>
          </a:prstGeom>
          <a:noFill/>
        </p:spPr>
        <p:txBody>
          <a:bodyPr wrap="square" rtlCol="0">
            <a:spAutoFit/>
          </a:bodyPr>
          <a:lstStyle/>
          <a:p>
            <a:r>
              <a:rPr lang="en-US" sz="2800" b="1" smtClean="0">
                <a:latin typeface="Times New Roman" panose="02020603050405020304" pitchFamily="18" charset="0"/>
                <a:ea typeface="Tajawal Medium"/>
                <a:cs typeface="Times New Roman" panose="02020603050405020304" pitchFamily="18" charset="0"/>
                <a:sym typeface="Tajawal Medium"/>
              </a:rPr>
              <a:t>   </a:t>
            </a:r>
            <a:r>
              <a:rPr lang="en-US" sz="2800" b="1" smtClean="0">
                <a:latin typeface="Tajawal Medium"/>
                <a:ea typeface="Tajawal Medium"/>
                <a:cs typeface="Tajawal Medium"/>
                <a:sym typeface="Tajawal Medium"/>
              </a:rPr>
              <a:t>Session2. DESIGN AND IMPLEMENTATION OF </a:t>
            </a:r>
          </a:p>
          <a:p>
            <a:r>
              <a:rPr lang="en-US" sz="2800" b="1" smtClean="0">
                <a:latin typeface="Tajawal Medium"/>
                <a:ea typeface="Tajawal Medium"/>
                <a:cs typeface="Tajawal Medium"/>
                <a:sym typeface="Tajawal Medium"/>
              </a:rPr>
              <a:t>   M&amp;E SYSTEMS</a:t>
            </a:r>
            <a:endParaRPr lang="en-US" sz="2800" smtClean="0"/>
          </a:p>
          <a:p>
            <a:pPr lvl="0"/>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383047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5273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053297"/>
            <a:ext cx="10541000" cy="6032421"/>
          </a:xfrm>
          <a:prstGeom prst="rect">
            <a:avLst/>
          </a:prstGeom>
          <a:noFill/>
        </p:spPr>
        <p:txBody>
          <a:bodyPr wrap="square" rtlCol="0">
            <a:spAutoFit/>
          </a:bodyPr>
          <a:lstStyle/>
          <a:p>
            <a:pPr marL="2540" lvl="0" indent="-2540">
              <a:lnSpc>
                <a:spcPct val="130000"/>
              </a:lnSpc>
              <a:buClr>
                <a:schemeClr val="dk1"/>
              </a:buClr>
              <a:buSzPts val="2400"/>
            </a:pPr>
            <a:endParaRPr lang="en-US" sz="2000" b="1" dirty="0">
              <a:solidFill>
                <a:srgbClr val="14CD68"/>
              </a:solidFill>
              <a:latin typeface="Times New Roman"/>
              <a:ea typeface="Times New Roman"/>
              <a:cs typeface="Times New Roman"/>
              <a:sym typeface="Times New Roman"/>
            </a:endParaRPr>
          </a:p>
          <a:p>
            <a:pPr marL="342900" lvl="0" indent="-342900" algn="ctr">
              <a:buClr>
                <a:srgbClr val="E30000"/>
              </a:buClr>
              <a:buSzPts val="2400"/>
              <a:buFont typeface="Noto Sans Symbols"/>
              <a:buChar char="✔"/>
            </a:pPr>
            <a:r>
              <a:rPr lang="en-US" sz="2000" b="1" dirty="0">
                <a:solidFill>
                  <a:srgbClr val="E30000"/>
                </a:solidFill>
                <a:latin typeface="Times New Roman"/>
                <a:ea typeface="Times New Roman"/>
                <a:cs typeface="Times New Roman"/>
                <a:sym typeface="Times New Roman"/>
              </a:rPr>
              <a:t>Sampling methods</a:t>
            </a:r>
            <a:endParaRPr lang="en-US" sz="2000" dirty="0"/>
          </a:p>
          <a:p>
            <a:pPr lvl="0" algn="ctr">
              <a:buClr>
                <a:schemeClr val="dk1"/>
              </a:buClr>
              <a:buSzPts val="2400"/>
            </a:pPr>
            <a:endParaRPr lang="en-US" sz="2000" b="1" dirty="0">
              <a:solidFill>
                <a:srgbClr val="E30000"/>
              </a:solidFill>
              <a:latin typeface="Times New Roman"/>
              <a:ea typeface="Times New Roman"/>
              <a:cs typeface="Times New Roman"/>
              <a:sym typeface="Times New Roman"/>
            </a:endParaRPr>
          </a:p>
          <a:p>
            <a:pPr lvl="0" algn="ctr">
              <a:lnSpc>
                <a:spcPct val="150000"/>
              </a:lnSpc>
              <a:buClr>
                <a:schemeClr val="dk1"/>
              </a:buClr>
              <a:buSzPts val="2400"/>
            </a:pPr>
            <a:r>
              <a:rPr lang="en-US" sz="2000" b="1" dirty="0">
                <a:solidFill>
                  <a:schemeClr val="dk1"/>
                </a:solidFill>
                <a:latin typeface="Times New Roman"/>
                <a:ea typeface="Times New Roman"/>
                <a:cs typeface="Times New Roman"/>
                <a:sym typeface="Times New Roman"/>
              </a:rPr>
              <a:t>The following will be needed to achieve a representative sample and valid and reliable results for the project area, system or target population.</a:t>
            </a:r>
            <a:endParaRPr lang="en-US" sz="2000" dirty="0"/>
          </a:p>
          <a:p>
            <a:pPr lvl="0" algn="ctr">
              <a:lnSpc>
                <a:spcPct val="150000"/>
              </a:lnSpc>
              <a:buClr>
                <a:schemeClr val="dk1"/>
              </a:buClr>
              <a:buSzPts val="2400"/>
            </a:pPr>
            <a:endParaRPr lang="en-US" sz="2000" b="1" dirty="0">
              <a:solidFill>
                <a:schemeClr val="dk1"/>
              </a:solidFill>
              <a:latin typeface="Times New Roman"/>
              <a:ea typeface="Times New Roman"/>
              <a:cs typeface="Times New Roman"/>
              <a:sym typeface="Times New Roman"/>
            </a:endParaRPr>
          </a:p>
          <a:p>
            <a:pPr marL="342900" lvl="0" indent="-342900" algn="ctr">
              <a:lnSpc>
                <a:spcPct val="150000"/>
              </a:lnSpc>
              <a:buClr>
                <a:schemeClr val="dk1"/>
              </a:buClr>
              <a:buSzPts val="2400"/>
              <a:buFont typeface="Noto Sans Symbols"/>
              <a:buChar char="⮚"/>
            </a:pPr>
            <a:r>
              <a:rPr lang="en-US" sz="2000" b="1" dirty="0">
                <a:solidFill>
                  <a:schemeClr val="dk1"/>
                </a:solidFill>
                <a:highlight>
                  <a:srgbClr val="00FF00"/>
                </a:highlight>
                <a:latin typeface="Times New Roman"/>
                <a:ea typeface="Times New Roman"/>
                <a:cs typeface="Times New Roman"/>
                <a:sym typeface="Times New Roman"/>
              </a:rPr>
              <a:t>Clarification </a:t>
            </a:r>
            <a:r>
              <a:rPr lang="en-US" sz="2000" b="1" dirty="0">
                <a:solidFill>
                  <a:schemeClr val="dk1"/>
                </a:solidFill>
                <a:latin typeface="Times New Roman"/>
                <a:ea typeface="Times New Roman"/>
                <a:cs typeface="Times New Roman"/>
                <a:sym typeface="Times New Roman"/>
              </a:rPr>
              <a:t>and accurate listing of the sampling frame: a listing of the sampling units that make up the population to be studied. </a:t>
            </a:r>
            <a:endParaRPr lang="en-US" sz="2000" b="1" dirty="0">
              <a:solidFill>
                <a:srgbClr val="E30000"/>
              </a:solidFill>
              <a:latin typeface="Times New Roman"/>
              <a:ea typeface="Times New Roman"/>
              <a:cs typeface="Times New Roman"/>
              <a:sym typeface="Times New Roman"/>
            </a:endParaRPr>
          </a:p>
          <a:p>
            <a:pPr marL="342900" lvl="0" indent="-190500" algn="just">
              <a:buClr>
                <a:schemeClr val="dk1"/>
              </a:buClr>
              <a:buSzPts val="2400"/>
            </a:pPr>
            <a:endParaRPr lang="en-US" b="1" dirty="0">
              <a:solidFill>
                <a:srgbClr val="E30000"/>
              </a:solidFill>
              <a:latin typeface="Times New Roman"/>
              <a:ea typeface="Times New Roman"/>
              <a:cs typeface="Times New Roman"/>
              <a:sym typeface="Times New Roman"/>
            </a:endParaRPr>
          </a:p>
          <a:p>
            <a:pPr lvl="0" algn="just">
              <a:buClr>
                <a:schemeClr val="dk1"/>
              </a:buClr>
              <a:buSzPts val="2400"/>
            </a:pPr>
            <a:endParaRPr lang="en-US" b="1" dirty="0">
              <a:solidFill>
                <a:srgbClr val="E30000"/>
              </a:solidFill>
              <a:latin typeface="Times New Roman"/>
              <a:ea typeface="Times New Roman"/>
              <a:cs typeface="Times New Roman"/>
              <a:sym typeface="Times New Roman"/>
            </a:endParaRPr>
          </a:p>
          <a:p>
            <a:pPr marL="342900" lvl="0" indent="-215900" algn="just">
              <a:buClr>
                <a:schemeClr val="dk1"/>
              </a:buClr>
              <a:buSzPts val="2000"/>
            </a:pPr>
            <a:endParaRPr lang="en-US" sz="1600" b="1" dirty="0">
              <a:solidFill>
                <a:schemeClr val="dk1"/>
              </a:solidFill>
              <a:latin typeface="Times New Roman"/>
              <a:ea typeface="Times New Roman"/>
              <a:cs typeface="Times New Roman"/>
              <a:sym typeface="Times New Roman"/>
            </a:endParaRPr>
          </a:p>
          <a:p>
            <a:pPr marL="342900" lvl="0" indent="-215900" algn="just">
              <a:buClr>
                <a:schemeClr val="dk1"/>
              </a:buClr>
              <a:buSzPts val="2000"/>
            </a:pPr>
            <a:endParaRPr lang="en-US" sz="1600" b="1" dirty="0">
              <a:solidFill>
                <a:schemeClr val="dk1"/>
              </a:solidFill>
              <a:latin typeface="Times New Roman"/>
              <a:ea typeface="Times New Roman"/>
              <a:cs typeface="Times New Roman"/>
              <a:sym typeface="Times New Roman"/>
            </a:endParaRPr>
          </a:p>
          <a:p>
            <a:pPr marL="342900" lvl="0" indent="-215900" algn="just">
              <a:buClr>
                <a:schemeClr val="dk1"/>
              </a:buClr>
              <a:buSzPts val="2000"/>
            </a:pPr>
            <a:endParaRPr lang="en-US" sz="1600" b="1" dirty="0">
              <a:solidFill>
                <a:schemeClr val="dk1"/>
              </a:solidFill>
              <a:latin typeface="Times New Roman"/>
              <a:ea typeface="Times New Roman"/>
              <a:cs typeface="Times New Roman"/>
              <a:sym typeface="Times New Roman"/>
            </a:endParaRPr>
          </a:p>
          <a:p>
            <a:pPr marL="342900" lvl="0" indent="-215900" algn="just">
              <a:buClr>
                <a:schemeClr val="dk1"/>
              </a:buClr>
              <a:buSzPts val="2000"/>
            </a:pPr>
            <a:endParaRPr lang="en-US" sz="1600" b="1" dirty="0">
              <a:solidFill>
                <a:schemeClr val="dk1"/>
              </a:solidFill>
              <a:latin typeface="Times New Roman"/>
              <a:ea typeface="Times New Roman"/>
              <a:cs typeface="Times New Roman"/>
              <a:sym typeface="Times New Roman"/>
            </a:endParaRPr>
          </a:p>
          <a:p>
            <a:pPr marL="342900" lvl="0" indent="-215900" algn="just">
              <a:buClr>
                <a:schemeClr val="dk1"/>
              </a:buClr>
              <a:buSzPts val="2000"/>
            </a:pPr>
            <a:endParaRPr lang="en-US" sz="1600" b="1" dirty="0">
              <a:solidFill>
                <a:schemeClr val="dk1"/>
              </a:solidFill>
              <a:latin typeface="Times New Roman"/>
              <a:ea typeface="Times New Roman"/>
              <a:cs typeface="Times New Roman"/>
              <a:sym typeface="Times New Roman"/>
            </a:endParaRPr>
          </a:p>
          <a:p>
            <a:endParaRPr lang="en-US" dirty="0" smtClean="0">
              <a:latin typeface="Times New Roman" panose="02020603050405020304" pitchFamily="18" charset="0"/>
              <a:cs typeface="Times New Roman" panose="02020603050405020304" pitchFamily="18" charset="0"/>
            </a:endParaRPr>
          </a:p>
          <a:p>
            <a:endParaRPr lang="en-US" dirty="0" smtClean="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122564" y="1160633"/>
            <a:ext cx="11004887" cy="1384995"/>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Session2. DESIGN AND IMPLEMENTATION OF </a:t>
            </a:r>
          </a:p>
          <a:p>
            <a:r>
              <a:rPr lang="en-US" sz="2800" b="1" dirty="0" smtClean="0">
                <a:latin typeface="Tajawal Medium"/>
                <a:ea typeface="Tajawal Medium"/>
                <a:cs typeface="Tajawal Medium"/>
                <a:sym typeface="Tajawal Medium"/>
              </a:rPr>
              <a:t>   M&amp;E SYSTEMS</a:t>
            </a:r>
            <a:endParaRPr lang="en-US" sz="2800" dirty="0" smtClean="0"/>
          </a:p>
          <a:p>
            <a:pPr lvl="0"/>
            <a:endParaRPr lang="en-US" sz="2800" dirty="0">
              <a:latin typeface="Times New Roman" panose="02020603050405020304" pitchFamily="18" charset="0"/>
              <a:cs typeface="Times New Roman" panose="02020603050405020304" pitchFamily="18" charset="0"/>
            </a:endParaRPr>
          </a:p>
        </p:txBody>
      </p:sp>
      <p:sp>
        <p:nvSpPr>
          <p:cNvPr id="13" name="Google Shape;335;p18"/>
          <p:cNvSpPr/>
          <p:nvPr/>
        </p:nvSpPr>
        <p:spPr>
          <a:xfrm>
            <a:off x="3782695" y="4176395"/>
            <a:ext cx="1400810" cy="454025"/>
          </a:xfrm>
          <a:prstGeom prst="curvedDownArrow">
            <a:avLst>
              <a:gd name="adj1" fmla="val 25000"/>
              <a:gd name="adj2" fmla="val 50000"/>
              <a:gd name="adj3" fmla="val 25000"/>
            </a:avLst>
          </a:prstGeom>
          <a:solidFill>
            <a:schemeClr val="accent4"/>
          </a:solidFill>
          <a:ln w="12700" cap="flat" cmpd="sng">
            <a:solidFill>
              <a:srgbClr val="BA8C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6206382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107780"/>
            <a:ext cx="10541000" cy="4893647"/>
          </a:xfrm>
          <a:prstGeom prst="rect">
            <a:avLst/>
          </a:prstGeom>
          <a:noFill/>
        </p:spPr>
        <p:txBody>
          <a:bodyPr wrap="square" rtlCol="0">
            <a:spAutoFit/>
          </a:bodyPr>
          <a:lstStyle/>
          <a:p>
            <a:pPr marL="342900" lvl="0" indent="-190500" algn="ctr">
              <a:buClr>
                <a:schemeClr val="dk1"/>
              </a:buClr>
              <a:buSzPts val="2400"/>
            </a:pPr>
            <a:endParaRPr lang="en-US" b="1" dirty="0">
              <a:solidFill>
                <a:srgbClr val="E30000"/>
              </a:solidFill>
              <a:latin typeface="Times New Roman"/>
              <a:ea typeface="Times New Roman"/>
              <a:cs typeface="Times New Roman"/>
              <a:sym typeface="Times New Roman"/>
            </a:endParaRPr>
          </a:p>
          <a:p>
            <a:pPr marL="342900" lvl="0" indent="-342900" algn="ctr">
              <a:buClr>
                <a:srgbClr val="E30000"/>
              </a:buClr>
              <a:buSzPts val="2400"/>
              <a:buFont typeface="Noto Sans Symbols"/>
              <a:buChar char="✔"/>
            </a:pPr>
            <a:r>
              <a:rPr lang="en-US" sz="2400" b="1" dirty="0">
                <a:solidFill>
                  <a:srgbClr val="E30000"/>
                </a:solidFill>
                <a:latin typeface="Times New Roman"/>
                <a:ea typeface="Times New Roman"/>
                <a:cs typeface="Times New Roman"/>
                <a:sym typeface="Times New Roman"/>
              </a:rPr>
              <a:t>Formal surveys</a:t>
            </a:r>
            <a:endParaRPr lang="en-US" sz="2400" dirty="0"/>
          </a:p>
          <a:p>
            <a:pPr marL="342900" lvl="0" indent="-342900" algn="just">
              <a:lnSpc>
                <a:spcPct val="150000"/>
              </a:lnSpc>
              <a:buClr>
                <a:schemeClr val="dk1"/>
              </a:buClr>
              <a:buSzPts val="2400"/>
              <a:buFont typeface="Noto Sans Symbols"/>
              <a:buChar char="⮚"/>
            </a:pPr>
            <a:r>
              <a:rPr lang="en-US" sz="2400" b="1" dirty="0">
                <a:solidFill>
                  <a:schemeClr val="dk1"/>
                </a:solidFill>
                <a:latin typeface="Times New Roman"/>
                <a:ea typeface="Times New Roman"/>
                <a:cs typeface="Times New Roman"/>
                <a:sym typeface="Times New Roman"/>
              </a:rPr>
              <a:t>A</a:t>
            </a:r>
            <a:r>
              <a:rPr lang="en-US" sz="2000" b="1" dirty="0">
                <a:solidFill>
                  <a:schemeClr val="dk1"/>
                </a:solidFill>
                <a:latin typeface="Times New Roman"/>
                <a:ea typeface="Times New Roman"/>
                <a:cs typeface="Times New Roman"/>
                <a:sym typeface="Times New Roman"/>
              </a:rPr>
              <a:t> </a:t>
            </a:r>
            <a:r>
              <a:rPr lang="en-US" sz="2400" b="1" dirty="0">
                <a:solidFill>
                  <a:schemeClr val="dk1"/>
                </a:solidFill>
                <a:latin typeface="Times New Roman"/>
                <a:ea typeface="Times New Roman"/>
                <a:cs typeface="Times New Roman"/>
                <a:sym typeface="Times New Roman"/>
              </a:rPr>
              <a:t>typical formal survey involves taking a range of measurements or observations from</a:t>
            </a:r>
            <a:r>
              <a:rPr lang="en-US" sz="2400" b="1" u="sng" dirty="0">
                <a:solidFill>
                  <a:schemeClr val="dk1"/>
                </a:solidFill>
                <a:latin typeface="Times New Roman"/>
                <a:ea typeface="Times New Roman"/>
                <a:cs typeface="Times New Roman"/>
                <a:sym typeface="Times New Roman"/>
              </a:rPr>
              <a:t> a relatively large sample</a:t>
            </a:r>
            <a:r>
              <a:rPr lang="en-US" sz="2400" b="1" dirty="0">
                <a:solidFill>
                  <a:schemeClr val="dk1"/>
                </a:solidFill>
                <a:latin typeface="Times New Roman"/>
                <a:ea typeface="Times New Roman"/>
                <a:cs typeface="Times New Roman"/>
                <a:sym typeface="Times New Roman"/>
              </a:rPr>
              <a:t>. </a:t>
            </a:r>
            <a:endParaRPr lang="en-US" sz="2400" dirty="0"/>
          </a:p>
          <a:p>
            <a:pPr marL="342900" lvl="0" indent="-342900" algn="just">
              <a:lnSpc>
                <a:spcPct val="150000"/>
              </a:lnSpc>
              <a:buClr>
                <a:schemeClr val="dk1"/>
              </a:buClr>
              <a:buSzPts val="2400"/>
              <a:buFont typeface="Noto Sans Symbols"/>
              <a:buChar char="⮚"/>
            </a:pPr>
            <a:r>
              <a:rPr lang="en-US" sz="2400" b="1" dirty="0">
                <a:solidFill>
                  <a:schemeClr val="dk1"/>
                </a:solidFill>
                <a:latin typeface="Times New Roman"/>
                <a:ea typeface="Times New Roman"/>
                <a:cs typeface="Times New Roman"/>
                <a:sym typeface="Times New Roman"/>
              </a:rPr>
              <a:t>Surveys are commonly used at </a:t>
            </a:r>
            <a:r>
              <a:rPr lang="en-US" sz="2400" b="1" dirty="0">
                <a:solidFill>
                  <a:srgbClr val="C00000"/>
                </a:solidFill>
                <a:latin typeface="Times New Roman"/>
                <a:ea typeface="Times New Roman"/>
                <a:cs typeface="Times New Roman"/>
                <a:sym typeface="Times New Roman"/>
              </a:rPr>
              <a:t>the start and end of a project,</a:t>
            </a:r>
            <a:r>
              <a:rPr lang="en-US" sz="2400" b="1" dirty="0">
                <a:solidFill>
                  <a:schemeClr val="dk1"/>
                </a:solidFill>
                <a:latin typeface="Times New Roman"/>
                <a:ea typeface="Times New Roman"/>
                <a:cs typeface="Times New Roman"/>
                <a:sym typeface="Times New Roman"/>
              </a:rPr>
              <a:t> to gather </a:t>
            </a:r>
            <a:r>
              <a:rPr lang="en-US" sz="2400" b="1" dirty="0">
                <a:solidFill>
                  <a:schemeClr val="dk1"/>
                </a:solidFill>
                <a:highlight>
                  <a:srgbClr val="00FF00"/>
                </a:highlight>
                <a:latin typeface="Times New Roman"/>
                <a:ea typeface="Times New Roman"/>
                <a:cs typeface="Times New Roman"/>
                <a:sym typeface="Times New Roman"/>
              </a:rPr>
              <a:t>baseline information and compare outcomes to targets</a:t>
            </a:r>
            <a:r>
              <a:rPr lang="en-US" sz="2400" b="1" dirty="0">
                <a:solidFill>
                  <a:schemeClr val="dk1"/>
                </a:solidFill>
                <a:latin typeface="Times New Roman"/>
                <a:ea typeface="Times New Roman"/>
                <a:cs typeface="Times New Roman"/>
                <a:sym typeface="Times New Roman"/>
              </a:rPr>
              <a:t>. A survey can also be carried out as part of a mid-term review, to monitor progress and adapt project implementation as needed.</a:t>
            </a:r>
            <a:endParaRPr lang="en-US" sz="2400" dirty="0"/>
          </a:p>
          <a:p>
            <a:endParaRPr lang="en-US" dirty="0" smtClean="0">
              <a:latin typeface="Times New Roman" panose="02020603050405020304" pitchFamily="18" charset="0"/>
              <a:cs typeface="Times New Roman" panose="02020603050405020304" pitchFamily="18" charset="0"/>
            </a:endParaRPr>
          </a:p>
          <a:p>
            <a:endParaRPr lang="en-US" dirty="0" smtClean="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122564" y="1160633"/>
            <a:ext cx="11004887" cy="1384995"/>
          </a:xfrm>
          <a:prstGeom prst="rect">
            <a:avLst/>
          </a:prstGeom>
          <a:noFill/>
        </p:spPr>
        <p:txBody>
          <a:bodyPr wrap="square" rtlCol="0">
            <a:spAutoFit/>
          </a:bodyPr>
          <a:lstStyle/>
          <a:p>
            <a:r>
              <a:rPr lang="en-US" sz="2800" b="1" smtClean="0">
                <a:latin typeface="Times New Roman" panose="02020603050405020304" pitchFamily="18" charset="0"/>
                <a:ea typeface="Tajawal Medium"/>
                <a:cs typeface="Times New Roman" panose="02020603050405020304" pitchFamily="18" charset="0"/>
                <a:sym typeface="Tajawal Medium"/>
              </a:rPr>
              <a:t>   </a:t>
            </a:r>
            <a:r>
              <a:rPr lang="en-US" sz="2800" b="1" smtClean="0">
                <a:latin typeface="Tajawal Medium"/>
                <a:ea typeface="Tajawal Medium"/>
                <a:cs typeface="Tajawal Medium"/>
                <a:sym typeface="Tajawal Medium"/>
              </a:rPr>
              <a:t>Session2. DESIGN AND IMPLEMENTATION OF </a:t>
            </a:r>
          </a:p>
          <a:p>
            <a:r>
              <a:rPr lang="en-US" sz="2800" b="1" smtClean="0">
                <a:latin typeface="Tajawal Medium"/>
                <a:ea typeface="Tajawal Medium"/>
                <a:cs typeface="Tajawal Medium"/>
                <a:sym typeface="Tajawal Medium"/>
              </a:rPr>
              <a:t>   M&amp;E SYSTEMS</a:t>
            </a:r>
            <a:endParaRPr lang="en-US" sz="2800" smtClean="0"/>
          </a:p>
          <a:p>
            <a:pPr lvl="0"/>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747266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4896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3847207"/>
          </a:xfrm>
          <a:prstGeom prst="rect">
            <a:avLst/>
          </a:prstGeom>
          <a:noFill/>
        </p:spPr>
        <p:txBody>
          <a:bodyPr wrap="square" rtlCol="0">
            <a:spAutoFit/>
          </a:bodyPr>
          <a:lstStyle/>
          <a:p>
            <a:pPr marL="342900" lvl="0" indent="-342900" algn="ctr">
              <a:buClr>
                <a:srgbClr val="E30000"/>
              </a:buClr>
              <a:buSzPts val="2400"/>
              <a:buFont typeface="Noto Sans Symbols"/>
              <a:buChar char="✔"/>
            </a:pPr>
            <a:r>
              <a:rPr lang="en-US" sz="2000" b="1" dirty="0">
                <a:solidFill>
                  <a:srgbClr val="E30000"/>
                </a:solidFill>
                <a:latin typeface="Times New Roman"/>
                <a:ea typeface="Times New Roman"/>
                <a:cs typeface="Times New Roman"/>
                <a:sym typeface="Times New Roman"/>
              </a:rPr>
              <a:t>Semi-structured interviews</a:t>
            </a:r>
            <a:endParaRPr lang="en-US" sz="2000" dirty="0"/>
          </a:p>
          <a:p>
            <a:pPr lvl="0" algn="ctr">
              <a:buClr>
                <a:schemeClr val="dk1"/>
              </a:buClr>
              <a:buSzPts val="2400"/>
            </a:pPr>
            <a:endParaRPr lang="en-US" sz="2000" b="1" dirty="0">
              <a:solidFill>
                <a:srgbClr val="E30000"/>
              </a:solidFill>
              <a:latin typeface="Times New Roman"/>
              <a:ea typeface="Times New Roman"/>
              <a:cs typeface="Times New Roman"/>
              <a:sym typeface="Times New Roman"/>
            </a:endParaRPr>
          </a:p>
          <a:p>
            <a:pPr marL="342900" lvl="0" indent="-342900" algn="just">
              <a:lnSpc>
                <a:spcPct val="150000"/>
              </a:lnSpc>
              <a:buClr>
                <a:schemeClr val="dk1"/>
              </a:buClr>
              <a:buSzPts val="2400"/>
              <a:buFont typeface="Noto Sans Symbols"/>
              <a:buChar char="⮚"/>
            </a:pPr>
            <a:r>
              <a:rPr lang="en-US" sz="2000" b="1" dirty="0">
                <a:solidFill>
                  <a:schemeClr val="dk1"/>
                </a:solidFill>
                <a:latin typeface="Times New Roman"/>
                <a:ea typeface="Times New Roman"/>
                <a:cs typeface="Times New Roman"/>
                <a:sym typeface="Times New Roman"/>
              </a:rPr>
              <a:t>This data collection technique</a:t>
            </a:r>
            <a:r>
              <a:rPr lang="en-US" sz="2000" b="1" dirty="0">
                <a:solidFill>
                  <a:schemeClr val="dk1"/>
                </a:solidFill>
                <a:highlight>
                  <a:srgbClr val="00FFFF"/>
                </a:highlight>
                <a:latin typeface="Times New Roman"/>
                <a:ea typeface="Times New Roman"/>
                <a:cs typeface="Times New Roman"/>
                <a:sym typeface="Times New Roman"/>
              </a:rPr>
              <a:t> is commonly used in informal surveys</a:t>
            </a:r>
            <a:r>
              <a:rPr lang="en-US" sz="2000" b="1" dirty="0">
                <a:solidFill>
                  <a:schemeClr val="dk1"/>
                </a:solidFill>
                <a:latin typeface="Times New Roman"/>
                <a:ea typeface="Times New Roman"/>
                <a:cs typeface="Times New Roman"/>
                <a:sym typeface="Times New Roman"/>
              </a:rPr>
              <a:t> and typically involves </a:t>
            </a:r>
            <a:r>
              <a:rPr lang="en-US" sz="2000" b="1" u="sng" dirty="0">
                <a:solidFill>
                  <a:schemeClr val="dk1"/>
                </a:solidFill>
                <a:latin typeface="Times New Roman"/>
                <a:ea typeface="Times New Roman"/>
                <a:cs typeface="Times New Roman"/>
                <a:sym typeface="Times New Roman"/>
              </a:rPr>
              <a:t>a relatively small and non-random sample</a:t>
            </a:r>
            <a:r>
              <a:rPr lang="en-US" sz="2000" b="1" dirty="0">
                <a:solidFill>
                  <a:schemeClr val="dk1"/>
                </a:solidFill>
                <a:latin typeface="Times New Roman"/>
                <a:ea typeface="Times New Roman"/>
                <a:cs typeface="Times New Roman"/>
                <a:sym typeface="Times New Roman"/>
              </a:rPr>
              <a:t>.</a:t>
            </a:r>
            <a:endParaRPr lang="en-US" sz="2000" dirty="0"/>
          </a:p>
          <a:p>
            <a:pPr marL="342900" lvl="0" indent="-342900" algn="just">
              <a:lnSpc>
                <a:spcPct val="150000"/>
              </a:lnSpc>
              <a:buClr>
                <a:schemeClr val="dk1"/>
              </a:buClr>
              <a:buSzPts val="2400"/>
              <a:buFont typeface="Noto Sans Symbols"/>
              <a:buChar char="⮚"/>
            </a:pPr>
            <a:r>
              <a:rPr lang="en-US" sz="2000" b="1" dirty="0">
                <a:solidFill>
                  <a:schemeClr val="dk1"/>
                </a:solidFill>
                <a:latin typeface="Times New Roman"/>
                <a:ea typeface="Times New Roman"/>
                <a:cs typeface="Times New Roman"/>
                <a:sym typeface="Times New Roman"/>
              </a:rPr>
              <a:t> It is used to gain information from an individual or a small group, using a series of broad questions to guide the conversations, but allowing for new questions to arise as a result of the discussion </a:t>
            </a:r>
            <a:endParaRPr lang="en-US" sz="2000" b="1" dirty="0">
              <a:solidFill>
                <a:srgbClr val="E30000"/>
              </a:solidFill>
              <a:latin typeface="Times New Roman"/>
              <a:ea typeface="Times New Roman"/>
              <a:cs typeface="Times New Roman"/>
              <a:sym typeface="Times New Roman"/>
            </a:endParaRPr>
          </a:p>
          <a:p>
            <a:endParaRPr lang="en-US" dirty="0" smtClean="0">
              <a:latin typeface="Times New Roman" panose="02020603050405020304" pitchFamily="18" charset="0"/>
              <a:cs typeface="Times New Roman" panose="02020603050405020304" pitchFamily="18" charset="0"/>
            </a:endParaRPr>
          </a:p>
          <a:p>
            <a:endParaRPr lang="en-US" dirty="0" smtClean="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122564" y="1160633"/>
            <a:ext cx="11004887" cy="1384995"/>
          </a:xfrm>
          <a:prstGeom prst="rect">
            <a:avLst/>
          </a:prstGeom>
          <a:noFill/>
        </p:spPr>
        <p:txBody>
          <a:bodyPr wrap="square" rtlCol="0">
            <a:spAutoFit/>
          </a:bodyPr>
          <a:lstStyle/>
          <a:p>
            <a:r>
              <a:rPr lang="en-US" sz="2800" b="1" smtClean="0">
                <a:latin typeface="Times New Roman" panose="02020603050405020304" pitchFamily="18" charset="0"/>
                <a:ea typeface="Tajawal Medium"/>
                <a:cs typeface="Times New Roman" panose="02020603050405020304" pitchFamily="18" charset="0"/>
                <a:sym typeface="Tajawal Medium"/>
              </a:rPr>
              <a:t>   </a:t>
            </a:r>
            <a:r>
              <a:rPr lang="en-US" sz="2800" b="1" smtClean="0">
                <a:latin typeface="Tajawal Medium"/>
                <a:ea typeface="Tajawal Medium"/>
                <a:cs typeface="Tajawal Medium"/>
                <a:sym typeface="Tajawal Medium"/>
              </a:rPr>
              <a:t>Session2. DESIGN AND IMPLEMENTATION OF </a:t>
            </a:r>
          </a:p>
          <a:p>
            <a:r>
              <a:rPr lang="en-US" sz="2800" b="1" smtClean="0">
                <a:latin typeface="Tajawal Medium"/>
                <a:ea typeface="Tajawal Medium"/>
                <a:cs typeface="Tajawal Medium"/>
                <a:sym typeface="Tajawal Medium"/>
              </a:rPr>
              <a:t>   M&amp;E SYSTEMS</a:t>
            </a:r>
            <a:endParaRPr lang="en-US" sz="2800" smtClean="0"/>
          </a:p>
          <a:p>
            <a:pPr lvl="0"/>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398627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1853130"/>
            <a:ext cx="10541000" cy="5447645"/>
          </a:xfrm>
          <a:prstGeom prst="rect">
            <a:avLst/>
          </a:prstGeom>
          <a:noFill/>
        </p:spPr>
        <p:txBody>
          <a:bodyPr wrap="square" rtlCol="0">
            <a:spAutoFit/>
          </a:bodyPr>
          <a:lstStyle/>
          <a:p>
            <a:pPr marL="2540" lvl="0" indent="-2540">
              <a:lnSpc>
                <a:spcPct val="130000"/>
              </a:lnSpc>
              <a:buClr>
                <a:schemeClr val="dk1"/>
              </a:buClr>
              <a:buSzPts val="2400"/>
            </a:pPr>
            <a:endParaRPr lang="en-US" sz="2000" b="1" dirty="0">
              <a:solidFill>
                <a:srgbClr val="14CD68"/>
              </a:solidFill>
              <a:latin typeface="Times New Roman"/>
              <a:ea typeface="Times New Roman"/>
              <a:cs typeface="Times New Roman"/>
              <a:sym typeface="Times New Roman"/>
            </a:endParaRPr>
          </a:p>
          <a:p>
            <a:pPr marL="342900" lvl="0" indent="-342900" algn="ctr">
              <a:buClr>
                <a:srgbClr val="E30000"/>
              </a:buClr>
              <a:buSzPts val="2400"/>
              <a:buFont typeface="Noto Sans Symbols"/>
              <a:buChar char="✔"/>
            </a:pPr>
            <a:r>
              <a:rPr lang="en-US" sz="2400" b="1" dirty="0">
                <a:solidFill>
                  <a:srgbClr val="E30000"/>
                </a:solidFill>
                <a:latin typeface="Times New Roman"/>
                <a:ea typeface="Times New Roman"/>
                <a:cs typeface="Times New Roman"/>
                <a:sym typeface="Times New Roman"/>
              </a:rPr>
              <a:t>Key informant interviews</a:t>
            </a:r>
            <a:endParaRPr lang="en-US" sz="2000" dirty="0"/>
          </a:p>
          <a:p>
            <a:pPr lvl="0" algn="ctr">
              <a:buClr>
                <a:schemeClr val="dk1"/>
              </a:buClr>
              <a:buSzPts val="2400"/>
            </a:pPr>
            <a:endParaRPr lang="en-US" sz="2400" b="1" dirty="0">
              <a:solidFill>
                <a:srgbClr val="E30000"/>
              </a:solidFill>
              <a:latin typeface="Times New Roman"/>
              <a:ea typeface="Times New Roman"/>
              <a:cs typeface="Times New Roman"/>
              <a:sym typeface="Times New Roman"/>
            </a:endParaRPr>
          </a:p>
          <a:p>
            <a:pPr marL="342900" lvl="0" indent="-342900" algn="just">
              <a:buClr>
                <a:schemeClr val="dk1"/>
              </a:buClr>
              <a:buSzPts val="2000"/>
              <a:buFont typeface="Noto Sans Symbols"/>
              <a:buChar char="✔"/>
            </a:pPr>
            <a:r>
              <a:rPr lang="en-US" sz="2000" b="1" dirty="0">
                <a:solidFill>
                  <a:schemeClr val="dk1"/>
                </a:solidFill>
                <a:latin typeface="Times New Roman"/>
                <a:ea typeface="Times New Roman"/>
                <a:cs typeface="Times New Roman"/>
                <a:sym typeface="Times New Roman"/>
              </a:rPr>
              <a:t>Key informants can be </a:t>
            </a:r>
            <a:r>
              <a:rPr lang="en-US" sz="2000" b="1" dirty="0">
                <a:solidFill>
                  <a:schemeClr val="dk1"/>
                </a:solidFill>
                <a:highlight>
                  <a:srgbClr val="00FFFF"/>
                </a:highlight>
                <a:latin typeface="Times New Roman"/>
                <a:ea typeface="Times New Roman"/>
                <a:cs typeface="Times New Roman"/>
                <a:sym typeface="Times New Roman"/>
              </a:rPr>
              <a:t>an important source of information for project M&amp;E. </a:t>
            </a:r>
            <a:endParaRPr lang="en-US" sz="2000" dirty="0"/>
          </a:p>
          <a:p>
            <a:pPr marL="342900" lvl="0" indent="-342900" algn="just">
              <a:buClr>
                <a:schemeClr val="dk1"/>
              </a:buClr>
              <a:buSzPts val="2000"/>
              <a:buFont typeface="Noto Sans Symbols"/>
              <a:buChar char="✔"/>
            </a:pPr>
            <a:r>
              <a:rPr lang="en-US" sz="2000" b="1" dirty="0">
                <a:solidFill>
                  <a:schemeClr val="dk1"/>
                </a:solidFill>
                <a:latin typeface="Times New Roman"/>
                <a:ea typeface="Times New Roman"/>
                <a:cs typeface="Times New Roman"/>
                <a:sym typeface="Times New Roman"/>
              </a:rPr>
              <a:t>Questioning is generally </a:t>
            </a:r>
            <a:r>
              <a:rPr lang="en-US" sz="2000" b="1" u="sng" dirty="0">
                <a:solidFill>
                  <a:schemeClr val="dk1"/>
                </a:solidFill>
                <a:latin typeface="Times New Roman"/>
                <a:ea typeface="Times New Roman"/>
                <a:cs typeface="Times New Roman"/>
                <a:sym typeface="Times New Roman"/>
              </a:rPr>
              <a:t>semi-structured</a:t>
            </a:r>
            <a:r>
              <a:rPr lang="en-US" sz="2000" b="1" dirty="0">
                <a:solidFill>
                  <a:schemeClr val="dk1"/>
                </a:solidFill>
                <a:latin typeface="Times New Roman"/>
                <a:ea typeface="Times New Roman"/>
                <a:cs typeface="Times New Roman"/>
                <a:sym typeface="Times New Roman"/>
              </a:rPr>
              <a:t> and open-ended but can make use of structured close-ended questionnaires.</a:t>
            </a:r>
            <a:endParaRPr lang="en-US" sz="2000" dirty="0"/>
          </a:p>
          <a:p>
            <a:pPr marL="342900" lvl="0" indent="-342900" algn="just">
              <a:buClr>
                <a:schemeClr val="dk1"/>
              </a:buClr>
              <a:buSzPts val="2000"/>
              <a:buFont typeface="Noto Sans Symbols"/>
              <a:buChar char="✔"/>
            </a:pPr>
            <a:r>
              <a:rPr lang="en-US" sz="2000" b="1" dirty="0">
                <a:solidFill>
                  <a:schemeClr val="dk1"/>
                </a:solidFill>
                <a:latin typeface="Times New Roman"/>
                <a:ea typeface="Times New Roman"/>
                <a:cs typeface="Times New Roman"/>
                <a:sym typeface="Times New Roman"/>
              </a:rPr>
              <a:t>Key informants will be </a:t>
            </a:r>
            <a:r>
              <a:rPr lang="en-US" sz="2000" b="1" dirty="0">
                <a:solidFill>
                  <a:srgbClr val="0070C0"/>
                </a:solidFill>
                <a:latin typeface="Times New Roman"/>
                <a:ea typeface="Times New Roman"/>
                <a:cs typeface="Times New Roman"/>
                <a:sym typeface="Times New Roman"/>
              </a:rPr>
              <a:t>a small and purposively selected sample</a:t>
            </a:r>
            <a:r>
              <a:rPr lang="en-US" sz="2000" b="1" dirty="0">
                <a:solidFill>
                  <a:schemeClr val="dk1"/>
                </a:solidFill>
                <a:latin typeface="Times New Roman"/>
                <a:ea typeface="Times New Roman"/>
                <a:cs typeface="Times New Roman"/>
                <a:sym typeface="Times New Roman"/>
              </a:rPr>
              <a:t>, chosen because of their particular knowledge and position.</a:t>
            </a:r>
            <a:endParaRPr lang="en-US" sz="2000" dirty="0"/>
          </a:p>
          <a:p>
            <a:pPr marL="342900" lvl="0" indent="-342900" algn="just">
              <a:buClr>
                <a:schemeClr val="dk1"/>
              </a:buClr>
              <a:buSzPts val="2000"/>
              <a:buFont typeface="Noto Sans Symbols"/>
              <a:buChar char="✔"/>
            </a:pPr>
            <a:r>
              <a:rPr lang="en-US" sz="2000" b="1" dirty="0">
                <a:solidFill>
                  <a:schemeClr val="dk1"/>
                </a:solidFill>
                <a:latin typeface="Times New Roman"/>
                <a:ea typeface="Times New Roman"/>
                <a:cs typeface="Times New Roman"/>
                <a:sym typeface="Times New Roman"/>
              </a:rPr>
              <a:t> The selection of informants </a:t>
            </a:r>
            <a:r>
              <a:rPr lang="en-US" sz="2000" b="1" dirty="0">
                <a:solidFill>
                  <a:srgbClr val="00B050"/>
                </a:solidFill>
                <a:latin typeface="Times New Roman"/>
                <a:ea typeface="Times New Roman"/>
                <a:cs typeface="Times New Roman"/>
                <a:sym typeface="Times New Roman"/>
              </a:rPr>
              <a:t>should adequately represent possibly diverse viewpoints and concerns</a:t>
            </a:r>
            <a:r>
              <a:rPr lang="en-US" sz="2000" b="1" dirty="0">
                <a:solidFill>
                  <a:schemeClr val="dk1"/>
                </a:solidFill>
                <a:latin typeface="Times New Roman"/>
                <a:ea typeface="Times New Roman"/>
                <a:cs typeface="Times New Roman"/>
                <a:sym typeface="Times New Roman"/>
              </a:rPr>
              <a:t>, and should be sensitive to gender or other sources of bias</a:t>
            </a:r>
            <a:endParaRPr lang="en-US" sz="2000" dirty="0"/>
          </a:p>
          <a:p>
            <a:pPr marL="342900" lvl="0" indent="-342900" algn="ctr">
              <a:buClr>
                <a:schemeClr val="dk1"/>
              </a:buClr>
              <a:buSzPts val="2000"/>
              <a:buFont typeface="Noto Sans Symbols"/>
              <a:buChar char="✔"/>
            </a:pPr>
            <a:r>
              <a:rPr lang="en-US" sz="2000" b="1" dirty="0">
                <a:solidFill>
                  <a:schemeClr val="dk1"/>
                </a:solidFill>
                <a:latin typeface="Times New Roman"/>
                <a:ea typeface="Times New Roman"/>
                <a:cs typeface="Times New Roman"/>
                <a:sym typeface="Times New Roman"/>
              </a:rPr>
              <a:t>Community meetings take the form</a:t>
            </a:r>
            <a:r>
              <a:rPr lang="en-US" sz="2000" b="1" dirty="0">
                <a:solidFill>
                  <a:schemeClr val="dk1"/>
                </a:solidFill>
                <a:highlight>
                  <a:srgbClr val="FFFF00"/>
                </a:highlight>
                <a:latin typeface="Times New Roman"/>
                <a:ea typeface="Times New Roman"/>
                <a:cs typeface="Times New Roman"/>
                <a:sym typeface="Times New Roman"/>
              </a:rPr>
              <a:t> of public meetings with a larger group</a:t>
            </a:r>
            <a:r>
              <a:rPr lang="en-US" sz="2000" b="1" dirty="0">
                <a:solidFill>
                  <a:schemeClr val="dk1"/>
                </a:solidFill>
                <a:latin typeface="Times New Roman"/>
                <a:ea typeface="Times New Roman"/>
                <a:cs typeface="Times New Roman"/>
                <a:sym typeface="Times New Roman"/>
              </a:rPr>
              <a:t>. When used for the purpose of gathering project M&amp;E information, they should be </a:t>
            </a:r>
            <a:r>
              <a:rPr lang="en-US" sz="2000" b="1" dirty="0">
                <a:solidFill>
                  <a:srgbClr val="00B050"/>
                </a:solidFill>
                <a:latin typeface="Times New Roman"/>
                <a:ea typeface="Times New Roman"/>
                <a:cs typeface="Times New Roman"/>
                <a:sym typeface="Times New Roman"/>
              </a:rPr>
              <a:t>based on an interview guide or checklist and facilitated by an interdisciplinary team</a:t>
            </a:r>
            <a:r>
              <a:rPr lang="en-US" sz="2000" b="1" dirty="0">
                <a:solidFill>
                  <a:schemeClr val="dk1"/>
                </a:solidFill>
                <a:latin typeface="Times New Roman"/>
                <a:ea typeface="Times New Roman"/>
                <a:cs typeface="Times New Roman"/>
                <a:sym typeface="Times New Roman"/>
              </a:rPr>
              <a:t> rather than a single interviewer. </a:t>
            </a:r>
            <a:endParaRPr lang="en-US" sz="2000" dirty="0"/>
          </a:p>
          <a:p>
            <a:endParaRPr lang="en-US" dirty="0" smtClean="0">
              <a:latin typeface="Times New Roman" panose="02020603050405020304" pitchFamily="18" charset="0"/>
              <a:cs typeface="Times New Roman" panose="02020603050405020304" pitchFamily="18" charset="0"/>
            </a:endParaRPr>
          </a:p>
          <a:p>
            <a:endParaRPr lang="en-US" dirty="0" smtClean="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122564" y="1160633"/>
            <a:ext cx="11004887" cy="1384995"/>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Session2. DESIGN AND IMPLEMENTATION OF </a:t>
            </a:r>
          </a:p>
          <a:p>
            <a:r>
              <a:rPr lang="en-US" sz="2800" b="1" dirty="0" smtClean="0">
                <a:latin typeface="Tajawal Medium"/>
                <a:ea typeface="Tajawal Medium"/>
                <a:cs typeface="Tajawal Medium"/>
                <a:sym typeface="Tajawal Medium"/>
              </a:rPr>
              <a:t>   M&amp;E SYSTEMS</a:t>
            </a:r>
            <a:endParaRPr lang="en-US" sz="2800" dirty="0" smtClean="0"/>
          </a:p>
          <a:p>
            <a:pPr lvl="0"/>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858908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28109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3077766"/>
          </a:xfrm>
          <a:prstGeom prst="rect">
            <a:avLst/>
          </a:prstGeom>
          <a:noFill/>
        </p:spPr>
        <p:txBody>
          <a:bodyPr wrap="square" rtlCol="0">
            <a:spAutoFit/>
          </a:bodyPr>
          <a:lstStyle/>
          <a:p>
            <a:pPr marL="342900" lvl="0" indent="-342900" algn="ctr">
              <a:buClr>
                <a:srgbClr val="E30000"/>
              </a:buClr>
              <a:buSzPts val="2400"/>
              <a:buFont typeface="Noto Sans Symbols"/>
              <a:buChar char="✔"/>
            </a:pPr>
            <a:r>
              <a:rPr lang="en-US" sz="2000" b="1" dirty="0">
                <a:solidFill>
                  <a:srgbClr val="E30000"/>
                </a:solidFill>
                <a:latin typeface="Times New Roman"/>
                <a:ea typeface="Times New Roman"/>
                <a:cs typeface="Times New Roman"/>
                <a:sym typeface="Times New Roman"/>
              </a:rPr>
              <a:t>Focus group interviews</a:t>
            </a:r>
            <a:endParaRPr lang="en-US" sz="2000" dirty="0"/>
          </a:p>
          <a:p>
            <a:pPr lvl="0" algn="ctr">
              <a:buClr>
                <a:schemeClr val="dk1"/>
              </a:buClr>
              <a:buSzPts val="2400"/>
            </a:pPr>
            <a:endParaRPr lang="en-US" sz="2000" b="1" dirty="0">
              <a:solidFill>
                <a:srgbClr val="E30000"/>
              </a:solidFill>
              <a:latin typeface="Times New Roman"/>
              <a:ea typeface="Times New Roman"/>
              <a:cs typeface="Times New Roman"/>
              <a:sym typeface="Times New Roman"/>
            </a:endParaRPr>
          </a:p>
          <a:p>
            <a:pPr marL="342900" lvl="0" indent="-342900" algn="just">
              <a:buClr>
                <a:schemeClr val="dk1"/>
              </a:buClr>
              <a:buSzPts val="2400"/>
              <a:buFont typeface="Noto Sans Symbols"/>
              <a:buChar char="✔"/>
            </a:pPr>
            <a:r>
              <a:rPr lang="en-US" sz="2000" b="1" dirty="0">
                <a:solidFill>
                  <a:schemeClr val="dk1"/>
                </a:solidFill>
                <a:latin typeface="Times New Roman"/>
                <a:ea typeface="Times New Roman"/>
                <a:cs typeface="Times New Roman"/>
                <a:sym typeface="Times New Roman"/>
              </a:rPr>
              <a:t>Discussion with </a:t>
            </a:r>
            <a:r>
              <a:rPr lang="en-US" sz="2000" b="1" dirty="0">
                <a:solidFill>
                  <a:schemeClr val="dk1"/>
                </a:solidFill>
                <a:highlight>
                  <a:srgbClr val="00FF00"/>
                </a:highlight>
                <a:latin typeface="Times New Roman"/>
                <a:ea typeface="Times New Roman"/>
                <a:cs typeface="Times New Roman"/>
                <a:sym typeface="Times New Roman"/>
              </a:rPr>
              <a:t>selected groups</a:t>
            </a:r>
            <a:r>
              <a:rPr lang="en-US" sz="2000" b="1" dirty="0">
                <a:solidFill>
                  <a:schemeClr val="dk1"/>
                </a:solidFill>
                <a:latin typeface="Times New Roman"/>
                <a:ea typeface="Times New Roman"/>
                <a:cs typeface="Times New Roman"/>
                <a:sym typeface="Times New Roman"/>
              </a:rPr>
              <a:t> that are familiar with pertinent issues is another technique that </a:t>
            </a:r>
            <a:r>
              <a:rPr lang="en-US" sz="2000" b="1" u="sng" dirty="0">
                <a:solidFill>
                  <a:schemeClr val="dk1"/>
                </a:solidFill>
                <a:latin typeface="Times New Roman"/>
                <a:ea typeface="Times New Roman"/>
                <a:cs typeface="Times New Roman"/>
                <a:sym typeface="Times New Roman"/>
              </a:rPr>
              <a:t>can be used to explore issues and processes, and to clarify details and gather opinions</a:t>
            </a:r>
            <a:r>
              <a:rPr lang="en-US" sz="2000" b="1" dirty="0">
                <a:solidFill>
                  <a:schemeClr val="dk1"/>
                </a:solidFill>
                <a:latin typeface="Times New Roman"/>
                <a:ea typeface="Times New Roman"/>
                <a:cs typeface="Times New Roman"/>
                <a:sym typeface="Times New Roman"/>
              </a:rPr>
              <a:t>, before designing a formal and structured survey. </a:t>
            </a:r>
            <a:endParaRPr lang="en-US" sz="2000" dirty="0"/>
          </a:p>
          <a:p>
            <a:pPr marL="342900" lvl="0" indent="-342900" algn="just">
              <a:buClr>
                <a:schemeClr val="dk1"/>
              </a:buClr>
              <a:buSzPts val="2400"/>
              <a:buFont typeface="Noto Sans Symbols"/>
              <a:buChar char="✔"/>
            </a:pPr>
            <a:r>
              <a:rPr lang="en-US" sz="2000" b="1" dirty="0">
                <a:solidFill>
                  <a:schemeClr val="dk1"/>
                </a:solidFill>
                <a:latin typeface="Times New Roman"/>
                <a:ea typeface="Times New Roman"/>
                <a:cs typeface="Times New Roman"/>
                <a:sym typeface="Times New Roman"/>
              </a:rPr>
              <a:t>Focus groups </a:t>
            </a:r>
            <a:r>
              <a:rPr lang="en-US" sz="2000" b="1" dirty="0">
                <a:solidFill>
                  <a:schemeClr val="dk1"/>
                </a:solidFill>
                <a:highlight>
                  <a:srgbClr val="FF00FF"/>
                </a:highlight>
                <a:latin typeface="Times New Roman"/>
                <a:ea typeface="Times New Roman"/>
                <a:cs typeface="Times New Roman"/>
                <a:sym typeface="Times New Roman"/>
              </a:rPr>
              <a:t>are particularly useful for assessing opinions of change</a:t>
            </a:r>
            <a:r>
              <a:rPr lang="en-US" sz="2000" b="1" dirty="0">
                <a:solidFill>
                  <a:schemeClr val="dk1"/>
                </a:solidFill>
                <a:latin typeface="Times New Roman"/>
                <a:ea typeface="Times New Roman"/>
                <a:cs typeface="Times New Roman"/>
                <a:sym typeface="Times New Roman"/>
              </a:rPr>
              <a:t> and</a:t>
            </a:r>
            <a:r>
              <a:rPr lang="en-US" sz="2000" b="1" u="sng" dirty="0">
                <a:solidFill>
                  <a:schemeClr val="dk1"/>
                </a:solidFill>
                <a:latin typeface="Times New Roman"/>
                <a:ea typeface="Times New Roman"/>
                <a:cs typeface="Times New Roman"/>
                <a:sym typeface="Times New Roman"/>
              </a:rPr>
              <a:t> the causes of change, and the quality of project services</a:t>
            </a:r>
            <a:r>
              <a:rPr lang="en-US" sz="2000" b="1" dirty="0">
                <a:solidFill>
                  <a:schemeClr val="dk1"/>
                </a:solidFill>
                <a:latin typeface="Times New Roman"/>
                <a:ea typeface="Times New Roman"/>
                <a:cs typeface="Times New Roman"/>
                <a:sym typeface="Times New Roman"/>
              </a:rPr>
              <a:t>, and for identifying areas that need improvement.</a:t>
            </a:r>
          </a:p>
          <a:p>
            <a:endParaRPr lang="en-US" dirty="0" smtClean="0">
              <a:latin typeface="Times New Roman" panose="02020603050405020304" pitchFamily="18" charset="0"/>
              <a:cs typeface="Times New Roman" panose="02020603050405020304" pitchFamily="18" charset="0"/>
            </a:endParaRPr>
          </a:p>
          <a:p>
            <a:endParaRPr lang="en-US" dirty="0" smtClean="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122564" y="1160633"/>
            <a:ext cx="11004887" cy="1384995"/>
          </a:xfrm>
          <a:prstGeom prst="rect">
            <a:avLst/>
          </a:prstGeom>
          <a:noFill/>
        </p:spPr>
        <p:txBody>
          <a:bodyPr wrap="square" rtlCol="0">
            <a:spAutoFit/>
          </a:bodyPr>
          <a:lstStyle/>
          <a:p>
            <a:r>
              <a:rPr lang="en-US" sz="2800" b="1" smtClean="0">
                <a:latin typeface="Times New Roman" panose="02020603050405020304" pitchFamily="18" charset="0"/>
                <a:ea typeface="Tajawal Medium"/>
                <a:cs typeface="Times New Roman" panose="02020603050405020304" pitchFamily="18" charset="0"/>
                <a:sym typeface="Tajawal Medium"/>
              </a:rPr>
              <a:t>   </a:t>
            </a:r>
            <a:r>
              <a:rPr lang="en-US" sz="2800" b="1" smtClean="0">
                <a:latin typeface="Tajawal Medium"/>
                <a:ea typeface="Tajawal Medium"/>
                <a:cs typeface="Tajawal Medium"/>
                <a:sym typeface="Tajawal Medium"/>
              </a:rPr>
              <a:t>Session2. DESIGN AND IMPLEMENTATION OF </a:t>
            </a:r>
          </a:p>
          <a:p>
            <a:r>
              <a:rPr lang="en-US" sz="2800" b="1" smtClean="0">
                <a:latin typeface="Tajawal Medium"/>
                <a:ea typeface="Tajawal Medium"/>
                <a:cs typeface="Tajawal Medium"/>
                <a:sym typeface="Tajawal Medium"/>
              </a:rPr>
              <a:t>   M&amp;E SYSTEMS</a:t>
            </a:r>
            <a:endParaRPr lang="en-US" sz="2800" smtClean="0"/>
          </a:p>
          <a:p>
            <a:pPr lvl="0"/>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31855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3388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3693319"/>
          </a:xfrm>
          <a:prstGeom prst="rect">
            <a:avLst/>
          </a:prstGeom>
          <a:noFill/>
        </p:spPr>
        <p:txBody>
          <a:bodyPr wrap="square" rtlCol="0">
            <a:spAutoFit/>
          </a:bodyPr>
          <a:lstStyle/>
          <a:p>
            <a:pPr marL="342900" lvl="0" indent="-342900" algn="ctr">
              <a:buClr>
                <a:srgbClr val="E30000"/>
              </a:buClr>
              <a:buSzPts val="2400"/>
              <a:buFont typeface="Noto Sans Symbols"/>
              <a:buChar char="✔"/>
            </a:pPr>
            <a:r>
              <a:rPr lang="en-US" sz="2000" b="1" dirty="0">
                <a:solidFill>
                  <a:srgbClr val="E30000"/>
                </a:solidFill>
                <a:latin typeface="Times New Roman"/>
                <a:ea typeface="Times New Roman"/>
                <a:cs typeface="Times New Roman"/>
                <a:sym typeface="Times New Roman"/>
              </a:rPr>
              <a:t>Key informant interviews</a:t>
            </a:r>
            <a:endParaRPr lang="en-US" sz="2000" dirty="0"/>
          </a:p>
          <a:p>
            <a:pPr lvl="0" algn="ctr">
              <a:buClr>
                <a:schemeClr val="dk1"/>
              </a:buClr>
              <a:buSzPts val="2400"/>
            </a:pPr>
            <a:endParaRPr lang="en-US" sz="2000" b="1" dirty="0">
              <a:solidFill>
                <a:srgbClr val="E30000"/>
              </a:solidFill>
              <a:latin typeface="Times New Roman"/>
              <a:ea typeface="Times New Roman"/>
              <a:cs typeface="Times New Roman"/>
              <a:sym typeface="Times New Roman"/>
            </a:endParaRPr>
          </a:p>
          <a:p>
            <a:pPr marL="342900" lvl="0" indent="-342900" algn="just">
              <a:buClr>
                <a:schemeClr val="dk1"/>
              </a:buClr>
              <a:buSzPts val="2400"/>
              <a:buFont typeface="Noto Sans Symbols"/>
              <a:buChar char="✔"/>
            </a:pPr>
            <a:r>
              <a:rPr lang="en-US" sz="2000" b="1" dirty="0">
                <a:solidFill>
                  <a:schemeClr val="dk1"/>
                </a:solidFill>
                <a:latin typeface="Times New Roman"/>
                <a:ea typeface="Times New Roman"/>
                <a:cs typeface="Times New Roman"/>
                <a:sym typeface="Times New Roman"/>
              </a:rPr>
              <a:t>Key informants can be </a:t>
            </a:r>
            <a:r>
              <a:rPr lang="en-US" sz="2000" b="1" dirty="0">
                <a:solidFill>
                  <a:schemeClr val="dk1"/>
                </a:solidFill>
                <a:highlight>
                  <a:srgbClr val="00FFFF"/>
                </a:highlight>
                <a:latin typeface="Times New Roman"/>
                <a:ea typeface="Times New Roman"/>
                <a:cs typeface="Times New Roman"/>
                <a:sym typeface="Times New Roman"/>
              </a:rPr>
              <a:t>an important source of information for project M&amp;E. </a:t>
            </a:r>
            <a:endParaRPr lang="en-US" sz="2000" dirty="0"/>
          </a:p>
          <a:p>
            <a:pPr marL="342900" lvl="0" indent="-342900" algn="just">
              <a:buClr>
                <a:schemeClr val="dk1"/>
              </a:buClr>
              <a:buSzPts val="2400"/>
              <a:buFont typeface="Noto Sans Symbols"/>
              <a:buChar char="✔"/>
            </a:pPr>
            <a:r>
              <a:rPr lang="en-US" sz="2000" b="1" dirty="0">
                <a:solidFill>
                  <a:schemeClr val="dk1"/>
                </a:solidFill>
                <a:latin typeface="Times New Roman"/>
                <a:ea typeface="Times New Roman"/>
                <a:cs typeface="Times New Roman"/>
                <a:sym typeface="Times New Roman"/>
              </a:rPr>
              <a:t>Questioning is generally </a:t>
            </a:r>
            <a:r>
              <a:rPr lang="en-US" sz="2000" b="1" u="sng" dirty="0">
                <a:solidFill>
                  <a:schemeClr val="dk1"/>
                </a:solidFill>
                <a:latin typeface="Times New Roman"/>
                <a:ea typeface="Times New Roman"/>
                <a:cs typeface="Times New Roman"/>
                <a:sym typeface="Times New Roman"/>
              </a:rPr>
              <a:t>semi-structured</a:t>
            </a:r>
            <a:r>
              <a:rPr lang="en-US" sz="2000" b="1" dirty="0">
                <a:solidFill>
                  <a:schemeClr val="dk1"/>
                </a:solidFill>
                <a:latin typeface="Times New Roman"/>
                <a:ea typeface="Times New Roman"/>
                <a:cs typeface="Times New Roman"/>
                <a:sym typeface="Times New Roman"/>
              </a:rPr>
              <a:t> and open-ended but can make use of structured close-ended questionnaires.</a:t>
            </a:r>
            <a:endParaRPr lang="en-US" sz="2000" dirty="0"/>
          </a:p>
          <a:p>
            <a:pPr marL="342900" lvl="0" indent="-342900" algn="just">
              <a:buClr>
                <a:schemeClr val="dk1"/>
              </a:buClr>
              <a:buSzPts val="2400"/>
              <a:buFont typeface="Noto Sans Symbols"/>
              <a:buChar char="✔"/>
            </a:pPr>
            <a:r>
              <a:rPr lang="en-US" sz="2000" b="1" dirty="0">
                <a:solidFill>
                  <a:schemeClr val="dk1"/>
                </a:solidFill>
                <a:latin typeface="Times New Roman"/>
                <a:ea typeface="Times New Roman"/>
                <a:cs typeface="Times New Roman"/>
                <a:sym typeface="Times New Roman"/>
              </a:rPr>
              <a:t>Key informants will be </a:t>
            </a:r>
            <a:r>
              <a:rPr lang="en-US" sz="2000" b="1" dirty="0">
                <a:solidFill>
                  <a:srgbClr val="0070C0"/>
                </a:solidFill>
                <a:latin typeface="Times New Roman"/>
                <a:ea typeface="Times New Roman"/>
                <a:cs typeface="Times New Roman"/>
                <a:sym typeface="Times New Roman"/>
              </a:rPr>
              <a:t>a small and purposively selected sample</a:t>
            </a:r>
            <a:r>
              <a:rPr lang="en-US" sz="2000" b="1" dirty="0">
                <a:solidFill>
                  <a:schemeClr val="dk1"/>
                </a:solidFill>
                <a:latin typeface="Times New Roman"/>
                <a:ea typeface="Times New Roman"/>
                <a:cs typeface="Times New Roman"/>
                <a:sym typeface="Times New Roman"/>
              </a:rPr>
              <a:t>, chosen because of their particular knowledge and position.</a:t>
            </a:r>
            <a:endParaRPr lang="en-US" sz="2000" dirty="0"/>
          </a:p>
          <a:p>
            <a:pPr marL="342900" lvl="0" indent="-342900" algn="just">
              <a:buClr>
                <a:schemeClr val="dk1"/>
              </a:buClr>
              <a:buSzPts val="2400"/>
              <a:buFont typeface="Noto Sans Symbols"/>
              <a:buChar char="✔"/>
            </a:pPr>
            <a:r>
              <a:rPr lang="en-US" sz="2000" b="1" dirty="0">
                <a:solidFill>
                  <a:schemeClr val="dk1"/>
                </a:solidFill>
                <a:latin typeface="Times New Roman"/>
                <a:ea typeface="Times New Roman"/>
                <a:cs typeface="Times New Roman"/>
                <a:sym typeface="Times New Roman"/>
              </a:rPr>
              <a:t> The selection of informants </a:t>
            </a:r>
            <a:r>
              <a:rPr lang="en-US" sz="2000" b="1" dirty="0">
                <a:solidFill>
                  <a:srgbClr val="00B050"/>
                </a:solidFill>
                <a:latin typeface="Times New Roman"/>
                <a:ea typeface="Times New Roman"/>
                <a:cs typeface="Times New Roman"/>
                <a:sym typeface="Times New Roman"/>
              </a:rPr>
              <a:t>should adequately represent possibly diverse viewpoints and concerns</a:t>
            </a:r>
            <a:r>
              <a:rPr lang="en-US" sz="2000" b="1" dirty="0">
                <a:solidFill>
                  <a:schemeClr val="dk1"/>
                </a:solidFill>
                <a:latin typeface="Times New Roman"/>
                <a:ea typeface="Times New Roman"/>
                <a:cs typeface="Times New Roman"/>
                <a:sym typeface="Times New Roman"/>
              </a:rPr>
              <a:t>, and should be sensitive to gender or other sources of bias</a:t>
            </a:r>
            <a:endParaRPr lang="en-US" sz="2000" dirty="0"/>
          </a:p>
          <a:p>
            <a:endParaRPr lang="en-US" dirty="0" smtClean="0">
              <a:latin typeface="Times New Roman" panose="02020603050405020304" pitchFamily="18" charset="0"/>
              <a:cs typeface="Times New Roman" panose="02020603050405020304" pitchFamily="18" charset="0"/>
            </a:endParaRPr>
          </a:p>
          <a:p>
            <a:endParaRPr lang="en-US" dirty="0" smtClean="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122564" y="1160633"/>
            <a:ext cx="11004887" cy="1384995"/>
          </a:xfrm>
          <a:prstGeom prst="rect">
            <a:avLst/>
          </a:prstGeom>
          <a:noFill/>
        </p:spPr>
        <p:txBody>
          <a:bodyPr wrap="square" rtlCol="0">
            <a:spAutoFit/>
          </a:bodyPr>
          <a:lstStyle/>
          <a:p>
            <a:r>
              <a:rPr lang="en-US" sz="2800" b="1" smtClean="0">
                <a:latin typeface="Times New Roman" panose="02020603050405020304" pitchFamily="18" charset="0"/>
                <a:ea typeface="Tajawal Medium"/>
                <a:cs typeface="Times New Roman" panose="02020603050405020304" pitchFamily="18" charset="0"/>
                <a:sym typeface="Tajawal Medium"/>
              </a:rPr>
              <a:t>   </a:t>
            </a:r>
            <a:r>
              <a:rPr lang="en-US" sz="2800" b="1" smtClean="0">
                <a:latin typeface="Tajawal Medium"/>
                <a:ea typeface="Tajawal Medium"/>
                <a:cs typeface="Tajawal Medium"/>
                <a:sym typeface="Tajawal Medium"/>
              </a:rPr>
              <a:t>Session2. DESIGN AND IMPLEMENTATION OF </a:t>
            </a:r>
          </a:p>
          <a:p>
            <a:r>
              <a:rPr lang="en-US" sz="2800" b="1" smtClean="0">
                <a:latin typeface="Tajawal Medium"/>
                <a:ea typeface="Tajawal Medium"/>
                <a:cs typeface="Tajawal Medium"/>
                <a:sym typeface="Tajawal Medium"/>
              </a:rPr>
              <a:t>   M&amp;E SYSTEMS</a:t>
            </a:r>
            <a:endParaRPr lang="en-US" sz="2800" smtClean="0"/>
          </a:p>
          <a:p>
            <a:pPr lvl="0"/>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645294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7536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1819345"/>
            <a:ext cx="10541000" cy="4727448"/>
          </a:xfrm>
          <a:prstGeom prst="rect">
            <a:avLst/>
          </a:prstGeom>
          <a:noFill/>
        </p:spPr>
        <p:txBody>
          <a:bodyPr wrap="square" rtlCol="0">
            <a:spAutoFit/>
          </a:bodyPr>
          <a:lstStyle/>
          <a:p>
            <a:pPr marL="2540" lvl="0" indent="-2540">
              <a:lnSpc>
                <a:spcPct val="130000"/>
              </a:lnSpc>
              <a:buClr>
                <a:schemeClr val="dk1"/>
              </a:buClr>
              <a:buSzPts val="2400"/>
            </a:pPr>
            <a:endParaRPr lang="en-US" sz="2400" b="1" dirty="0">
              <a:solidFill>
                <a:srgbClr val="E30000"/>
              </a:solidFill>
              <a:latin typeface="Times New Roman"/>
              <a:ea typeface="Times New Roman"/>
              <a:cs typeface="Times New Roman"/>
              <a:sym typeface="Times New Roman"/>
            </a:endParaRPr>
          </a:p>
          <a:p>
            <a:pPr marL="342900" lvl="0" indent="-342900" algn="ctr">
              <a:buClr>
                <a:srgbClr val="E30000"/>
              </a:buClr>
              <a:buSzPts val="2400"/>
              <a:buFont typeface="Noto Sans Symbols"/>
              <a:buChar char="✔"/>
            </a:pPr>
            <a:r>
              <a:rPr lang="en-US" sz="2400" b="1" dirty="0">
                <a:solidFill>
                  <a:srgbClr val="E30000"/>
                </a:solidFill>
                <a:latin typeface="Times New Roman"/>
                <a:ea typeface="Times New Roman"/>
                <a:cs typeface="Times New Roman"/>
                <a:sym typeface="Times New Roman"/>
              </a:rPr>
              <a:t>Rapid Appraisal (RA)</a:t>
            </a:r>
            <a:endParaRPr lang="en-US" sz="2400" dirty="0"/>
          </a:p>
          <a:p>
            <a:pPr marL="342900" lvl="0" indent="-190500" algn="ctr">
              <a:buClr>
                <a:schemeClr val="dk1"/>
              </a:buClr>
              <a:buSzPts val="2400"/>
            </a:pPr>
            <a:endParaRPr lang="en-US" sz="2400" b="1" dirty="0">
              <a:solidFill>
                <a:srgbClr val="E30000"/>
              </a:solidFill>
              <a:latin typeface="Times New Roman"/>
              <a:ea typeface="Times New Roman"/>
              <a:cs typeface="Times New Roman"/>
              <a:sym typeface="Times New Roman"/>
            </a:endParaRPr>
          </a:p>
          <a:p>
            <a:pPr marL="342900" lvl="0" indent="-342900" algn="just">
              <a:buClr>
                <a:schemeClr val="dk1"/>
              </a:buClr>
              <a:buSzPts val="2400"/>
              <a:buFont typeface="Noto Sans Symbols"/>
              <a:buChar char="⮚"/>
            </a:pPr>
            <a:r>
              <a:rPr lang="en-US" sz="2400" b="1" dirty="0">
                <a:solidFill>
                  <a:schemeClr val="dk1"/>
                </a:solidFill>
                <a:latin typeface="Times New Roman"/>
                <a:ea typeface="Times New Roman"/>
                <a:cs typeface="Times New Roman"/>
                <a:sym typeface="Times New Roman"/>
              </a:rPr>
              <a:t>RRA can be described as </a:t>
            </a:r>
            <a:r>
              <a:rPr lang="en-US" sz="2400" b="1" dirty="0">
                <a:solidFill>
                  <a:schemeClr val="dk1"/>
                </a:solidFill>
                <a:highlight>
                  <a:srgbClr val="FFFF00"/>
                </a:highlight>
                <a:latin typeface="Times New Roman"/>
                <a:ea typeface="Times New Roman"/>
                <a:cs typeface="Times New Roman"/>
                <a:sym typeface="Times New Roman"/>
              </a:rPr>
              <a:t>a systematic but semi-structured research activity </a:t>
            </a:r>
            <a:r>
              <a:rPr lang="en-US" sz="2400" b="1" dirty="0">
                <a:solidFill>
                  <a:schemeClr val="dk1"/>
                </a:solidFill>
                <a:latin typeface="Times New Roman"/>
                <a:ea typeface="Times New Roman"/>
                <a:cs typeface="Times New Roman"/>
                <a:sym typeface="Times New Roman"/>
              </a:rPr>
              <a:t>carried out by </a:t>
            </a:r>
            <a:r>
              <a:rPr lang="en-US" sz="2400" b="1" u="sng" dirty="0">
                <a:solidFill>
                  <a:schemeClr val="dk1"/>
                </a:solidFill>
                <a:latin typeface="Times New Roman"/>
                <a:ea typeface="Times New Roman"/>
                <a:cs typeface="Times New Roman"/>
                <a:sym typeface="Times New Roman"/>
              </a:rPr>
              <a:t>a multidisciplinary team over a relatively short period of time</a:t>
            </a:r>
            <a:r>
              <a:rPr lang="en-US" sz="2400" b="1" dirty="0">
                <a:solidFill>
                  <a:schemeClr val="dk1"/>
                </a:solidFill>
                <a:latin typeface="Times New Roman"/>
                <a:ea typeface="Times New Roman"/>
                <a:cs typeface="Times New Roman"/>
                <a:sym typeface="Times New Roman"/>
              </a:rPr>
              <a:t>.</a:t>
            </a:r>
            <a:endParaRPr lang="en-US" sz="2400" dirty="0"/>
          </a:p>
          <a:p>
            <a:pPr marL="342900" lvl="0" indent="-342900" algn="just">
              <a:buClr>
                <a:schemeClr val="dk1"/>
              </a:buClr>
              <a:buSzPts val="2400"/>
              <a:buFont typeface="Noto Sans Symbols"/>
              <a:buChar char="⮚"/>
            </a:pPr>
            <a:r>
              <a:rPr lang="en-US" sz="2400" b="1" dirty="0">
                <a:solidFill>
                  <a:schemeClr val="dk1"/>
                </a:solidFill>
                <a:latin typeface="Times New Roman"/>
                <a:ea typeface="Times New Roman"/>
                <a:cs typeface="Times New Roman"/>
                <a:sym typeface="Times New Roman"/>
              </a:rPr>
              <a:t> It can involve a range of informal data collection techniques such as semi-structured interviews, transect walks, mapping, and wealth and matrix ranking.</a:t>
            </a:r>
            <a:endParaRPr lang="en-US" sz="2400" dirty="0"/>
          </a:p>
          <a:p>
            <a:pPr marL="342900" lvl="0" indent="-342900" algn="just">
              <a:buClr>
                <a:schemeClr val="dk1"/>
              </a:buClr>
              <a:buSzPts val="2400"/>
              <a:buFont typeface="Noto Sans Symbols"/>
              <a:buChar char="⮚"/>
            </a:pPr>
            <a:r>
              <a:rPr lang="en-US" sz="2400" b="1" dirty="0">
                <a:solidFill>
                  <a:schemeClr val="dk1"/>
                </a:solidFill>
                <a:latin typeface="Times New Roman"/>
                <a:ea typeface="Times New Roman"/>
                <a:cs typeface="Times New Roman"/>
                <a:sym typeface="Times New Roman"/>
              </a:rPr>
              <a:t> It can be used as part of the project M&amp;E system, either at appraisal </a:t>
            </a:r>
            <a:r>
              <a:rPr lang="en-US" sz="2400" b="1" dirty="0">
                <a:solidFill>
                  <a:schemeClr val="dk1"/>
                </a:solidFill>
                <a:highlight>
                  <a:srgbClr val="00FFFF"/>
                </a:highlight>
                <a:latin typeface="Times New Roman"/>
                <a:ea typeface="Times New Roman"/>
                <a:cs typeface="Times New Roman"/>
                <a:sym typeface="Times New Roman"/>
              </a:rPr>
              <a:t>to gather baseline information and help improve project design.</a:t>
            </a:r>
            <a:endParaRPr lang="en-US" sz="2000" b="1" dirty="0">
              <a:solidFill>
                <a:schemeClr val="dk1"/>
              </a:solidFill>
              <a:latin typeface="Times New Roman"/>
              <a:ea typeface="Times New Roman"/>
              <a:cs typeface="Times New Roman"/>
              <a:sym typeface="Times New Roman"/>
            </a:endParaRPr>
          </a:p>
          <a:p>
            <a:endParaRPr lang="en-US" dirty="0" smtClean="0">
              <a:latin typeface="Times New Roman" panose="02020603050405020304" pitchFamily="18" charset="0"/>
              <a:cs typeface="Times New Roman" panose="02020603050405020304" pitchFamily="18" charset="0"/>
            </a:endParaRPr>
          </a:p>
          <a:p>
            <a:endParaRPr lang="en-US" dirty="0" smtClean="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122564" y="1160633"/>
            <a:ext cx="11004887" cy="1384995"/>
          </a:xfrm>
          <a:prstGeom prst="rect">
            <a:avLst/>
          </a:prstGeom>
          <a:noFill/>
        </p:spPr>
        <p:txBody>
          <a:bodyPr wrap="square" rtlCol="0">
            <a:spAutoFit/>
          </a:bodyPr>
          <a:lstStyle/>
          <a:p>
            <a:r>
              <a:rPr lang="en-US" sz="2800" b="1" smtClean="0">
                <a:latin typeface="Times New Roman" panose="02020603050405020304" pitchFamily="18" charset="0"/>
                <a:ea typeface="Tajawal Medium"/>
                <a:cs typeface="Times New Roman" panose="02020603050405020304" pitchFamily="18" charset="0"/>
                <a:sym typeface="Tajawal Medium"/>
              </a:rPr>
              <a:t>   </a:t>
            </a:r>
            <a:r>
              <a:rPr lang="en-US" sz="2800" b="1" smtClean="0">
                <a:latin typeface="Tajawal Medium"/>
                <a:ea typeface="Tajawal Medium"/>
                <a:cs typeface="Tajawal Medium"/>
                <a:sym typeface="Tajawal Medium"/>
              </a:rPr>
              <a:t>Session2. DESIGN AND IMPLEMENTATION OF </a:t>
            </a:r>
          </a:p>
          <a:p>
            <a:r>
              <a:rPr lang="en-US" sz="2800" b="1" smtClean="0">
                <a:latin typeface="Tajawal Medium"/>
                <a:ea typeface="Tajawal Medium"/>
                <a:cs typeface="Tajawal Medium"/>
                <a:sym typeface="Tajawal Medium"/>
              </a:rPr>
              <a:t>   M&amp;E SYSTEMS</a:t>
            </a:r>
            <a:endParaRPr lang="en-US" sz="2800" smtClean="0"/>
          </a:p>
          <a:p>
            <a:pPr lvl="0"/>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363390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1880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3693319"/>
          </a:xfrm>
          <a:prstGeom prst="rect">
            <a:avLst/>
          </a:prstGeom>
          <a:noFill/>
        </p:spPr>
        <p:txBody>
          <a:bodyPr wrap="square" rtlCol="0">
            <a:spAutoFit/>
          </a:bodyPr>
          <a:lstStyle/>
          <a:p>
            <a:pPr marL="342900" lvl="0" indent="-342900" algn="ctr">
              <a:buClr>
                <a:srgbClr val="E30000"/>
              </a:buClr>
              <a:buSzPts val="2400"/>
              <a:buFont typeface="Noto Sans Symbols"/>
              <a:buChar char="✔"/>
            </a:pPr>
            <a:r>
              <a:rPr lang="en-US" sz="2000" b="1" dirty="0">
                <a:solidFill>
                  <a:srgbClr val="E30000"/>
                </a:solidFill>
                <a:latin typeface="Times New Roman"/>
                <a:ea typeface="Times New Roman"/>
                <a:cs typeface="Times New Roman"/>
                <a:sym typeface="Times New Roman"/>
              </a:rPr>
              <a:t>Participatory Appraisal (PA)</a:t>
            </a:r>
            <a:endParaRPr lang="en-US" sz="2000" dirty="0"/>
          </a:p>
          <a:p>
            <a:pPr marL="342900" lvl="0" indent="-190500" algn="ctr">
              <a:buClr>
                <a:schemeClr val="dk1"/>
              </a:buClr>
              <a:buSzPts val="2400"/>
            </a:pPr>
            <a:endParaRPr lang="en-US" sz="2000" b="1" dirty="0">
              <a:solidFill>
                <a:srgbClr val="E30000"/>
              </a:solidFill>
              <a:latin typeface="Times New Roman"/>
              <a:ea typeface="Times New Roman"/>
              <a:cs typeface="Times New Roman"/>
              <a:sym typeface="Times New Roman"/>
            </a:endParaRPr>
          </a:p>
          <a:p>
            <a:pPr marL="342900" lvl="0" indent="-342900" algn="just">
              <a:buClr>
                <a:schemeClr val="dk1"/>
              </a:buClr>
              <a:buSzPts val="2400"/>
              <a:buFont typeface="Noto Sans Symbols"/>
              <a:buChar char="⮚"/>
            </a:pPr>
            <a:r>
              <a:rPr lang="en-US" sz="2000" b="1" dirty="0">
                <a:solidFill>
                  <a:schemeClr val="dk1"/>
                </a:solidFill>
                <a:latin typeface="Times New Roman"/>
                <a:ea typeface="Times New Roman"/>
                <a:cs typeface="Times New Roman"/>
                <a:sym typeface="Times New Roman"/>
              </a:rPr>
              <a:t>PA uses </a:t>
            </a:r>
            <a:r>
              <a:rPr lang="en-US" sz="2000" b="1" dirty="0">
                <a:solidFill>
                  <a:schemeClr val="dk1"/>
                </a:solidFill>
                <a:highlight>
                  <a:srgbClr val="FF00FF"/>
                </a:highlight>
                <a:latin typeface="Times New Roman"/>
                <a:ea typeface="Times New Roman"/>
                <a:cs typeface="Times New Roman"/>
                <a:sym typeface="Times New Roman"/>
              </a:rPr>
              <a:t>a similar array of data collection methods to RRA </a:t>
            </a:r>
            <a:r>
              <a:rPr lang="en-US" sz="2000" b="1" dirty="0">
                <a:solidFill>
                  <a:schemeClr val="dk1"/>
                </a:solidFill>
                <a:latin typeface="Times New Roman"/>
                <a:ea typeface="Times New Roman"/>
                <a:cs typeface="Times New Roman"/>
                <a:sym typeface="Times New Roman"/>
              </a:rPr>
              <a:t>but places greater </a:t>
            </a:r>
            <a:r>
              <a:rPr lang="en-US" sz="2000" b="1" u="sng" dirty="0">
                <a:solidFill>
                  <a:schemeClr val="dk1"/>
                </a:solidFill>
                <a:latin typeface="Times New Roman"/>
                <a:ea typeface="Times New Roman"/>
                <a:cs typeface="Times New Roman"/>
                <a:sym typeface="Times New Roman"/>
              </a:rPr>
              <a:t>emphasis on the participation of local people</a:t>
            </a:r>
            <a:r>
              <a:rPr lang="en-US" sz="2000" b="1" dirty="0">
                <a:solidFill>
                  <a:schemeClr val="dk1"/>
                </a:solidFill>
                <a:latin typeface="Times New Roman"/>
                <a:ea typeface="Times New Roman"/>
                <a:cs typeface="Times New Roman"/>
                <a:sym typeface="Times New Roman"/>
              </a:rPr>
              <a:t> in </a:t>
            </a:r>
            <a:r>
              <a:rPr lang="en-US" sz="2000" b="1" dirty="0">
                <a:solidFill>
                  <a:schemeClr val="dk1"/>
                </a:solidFill>
                <a:highlight>
                  <a:srgbClr val="FFFF00"/>
                </a:highlight>
                <a:latin typeface="Times New Roman"/>
                <a:ea typeface="Times New Roman"/>
                <a:cs typeface="Times New Roman"/>
                <a:sym typeface="Times New Roman"/>
              </a:rPr>
              <a:t>identifying the issues to be investigated and in the collection and analysis of data</a:t>
            </a:r>
            <a:r>
              <a:rPr lang="en-US" sz="2000" b="1" dirty="0">
                <a:solidFill>
                  <a:schemeClr val="dk1"/>
                </a:solidFill>
                <a:latin typeface="Times New Roman"/>
                <a:ea typeface="Times New Roman"/>
                <a:cs typeface="Times New Roman"/>
                <a:sym typeface="Times New Roman"/>
              </a:rPr>
              <a:t>. </a:t>
            </a:r>
            <a:endParaRPr lang="en-US" sz="2000" dirty="0"/>
          </a:p>
          <a:p>
            <a:pPr lvl="0" algn="just">
              <a:buClr>
                <a:schemeClr val="dk1"/>
              </a:buClr>
              <a:buSzPts val="2400"/>
            </a:pPr>
            <a:endParaRPr lang="en-US" sz="2000" b="1" dirty="0">
              <a:solidFill>
                <a:schemeClr val="dk1"/>
              </a:solidFill>
              <a:latin typeface="Times New Roman"/>
              <a:ea typeface="Times New Roman"/>
              <a:cs typeface="Times New Roman"/>
              <a:sym typeface="Times New Roman"/>
            </a:endParaRPr>
          </a:p>
          <a:p>
            <a:pPr lvl="0" algn="just">
              <a:buClr>
                <a:schemeClr val="dk1"/>
              </a:buClr>
              <a:buSzPts val="2400"/>
            </a:pPr>
            <a:endParaRPr lang="en-US" sz="2000" b="1" dirty="0">
              <a:solidFill>
                <a:schemeClr val="dk1"/>
              </a:solidFill>
              <a:latin typeface="Times New Roman"/>
              <a:ea typeface="Times New Roman"/>
              <a:cs typeface="Times New Roman"/>
              <a:sym typeface="Times New Roman"/>
            </a:endParaRPr>
          </a:p>
          <a:p>
            <a:pPr marL="342900" lvl="0" indent="-342900" algn="ctr">
              <a:buClr>
                <a:schemeClr val="dk1"/>
              </a:buClr>
              <a:buSzPts val="2400"/>
              <a:buFont typeface="Noto Sans Symbols"/>
              <a:buChar char="⮚"/>
            </a:pPr>
            <a:r>
              <a:rPr lang="en-US" sz="2000" b="1" dirty="0">
                <a:solidFill>
                  <a:schemeClr val="dk1"/>
                </a:solidFill>
                <a:latin typeface="Times New Roman"/>
                <a:ea typeface="Times New Roman"/>
                <a:cs typeface="Times New Roman"/>
                <a:sym typeface="Times New Roman"/>
              </a:rPr>
              <a:t>Such approaches </a:t>
            </a:r>
            <a:r>
              <a:rPr lang="en-US" sz="2000" b="1" dirty="0">
                <a:solidFill>
                  <a:srgbClr val="C00000"/>
                </a:solidFill>
                <a:latin typeface="Times New Roman"/>
                <a:ea typeface="Times New Roman"/>
                <a:cs typeface="Times New Roman"/>
                <a:sym typeface="Times New Roman"/>
              </a:rPr>
              <a:t>should be integral to participatory approaches to project management and implementation</a:t>
            </a:r>
            <a:r>
              <a:rPr lang="en-US" sz="2000" b="1" dirty="0">
                <a:solidFill>
                  <a:schemeClr val="dk1"/>
                </a:solidFill>
                <a:latin typeface="Times New Roman"/>
                <a:ea typeface="Times New Roman"/>
                <a:cs typeface="Times New Roman"/>
                <a:sym typeface="Times New Roman"/>
              </a:rPr>
              <a:t>.</a:t>
            </a:r>
            <a:endParaRPr lang="en-US" sz="2000" dirty="0"/>
          </a:p>
          <a:p>
            <a:endParaRPr lang="en-US" dirty="0" smtClean="0">
              <a:latin typeface="Times New Roman" panose="02020603050405020304" pitchFamily="18" charset="0"/>
              <a:cs typeface="Times New Roman" panose="02020603050405020304" pitchFamily="18" charset="0"/>
            </a:endParaRPr>
          </a:p>
          <a:p>
            <a:endParaRPr lang="en-US" dirty="0" smtClean="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122564" y="1160633"/>
            <a:ext cx="11004887" cy="1384995"/>
          </a:xfrm>
          <a:prstGeom prst="rect">
            <a:avLst/>
          </a:prstGeom>
          <a:noFill/>
        </p:spPr>
        <p:txBody>
          <a:bodyPr wrap="square" rtlCol="0">
            <a:spAutoFit/>
          </a:bodyPr>
          <a:lstStyle/>
          <a:p>
            <a:r>
              <a:rPr lang="en-US" sz="2800" b="1" smtClean="0">
                <a:latin typeface="Times New Roman" panose="02020603050405020304" pitchFamily="18" charset="0"/>
                <a:ea typeface="Tajawal Medium"/>
                <a:cs typeface="Times New Roman" panose="02020603050405020304" pitchFamily="18" charset="0"/>
                <a:sym typeface="Tajawal Medium"/>
              </a:rPr>
              <a:t>   </a:t>
            </a:r>
            <a:r>
              <a:rPr lang="en-US" sz="2800" b="1" smtClean="0">
                <a:latin typeface="Tajawal Medium"/>
                <a:ea typeface="Tajawal Medium"/>
                <a:cs typeface="Tajawal Medium"/>
                <a:sym typeface="Tajawal Medium"/>
              </a:rPr>
              <a:t>Session2. DESIGN AND IMPLEMENTATION OF </a:t>
            </a:r>
          </a:p>
          <a:p>
            <a:r>
              <a:rPr lang="en-US" sz="2800" b="1" smtClean="0">
                <a:latin typeface="Tajawal Medium"/>
                <a:ea typeface="Tajawal Medium"/>
                <a:cs typeface="Tajawal Medium"/>
                <a:sym typeface="Tajawal Medium"/>
              </a:rPr>
              <a:t>   M&amp;E SYSTEMS</a:t>
            </a:r>
            <a:endParaRPr lang="en-US" sz="2800" smtClean="0"/>
          </a:p>
          <a:p>
            <a:pPr lvl="0"/>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147761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7853" y="2053297"/>
            <a:ext cx="10812720" cy="36027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3877985"/>
          </a:xfrm>
          <a:prstGeom prst="rect">
            <a:avLst/>
          </a:prstGeom>
          <a:noFill/>
        </p:spPr>
        <p:txBody>
          <a:bodyPr wrap="square" rtlCol="0">
            <a:spAutoFit/>
          </a:bodyPr>
          <a:lstStyle/>
          <a:p>
            <a:pPr marL="342900" lvl="0" indent="-342900" algn="ctr">
              <a:buClr>
                <a:srgbClr val="E30000"/>
              </a:buClr>
              <a:buSzPts val="2400"/>
              <a:buFont typeface="Noto Sans Symbols"/>
              <a:buChar char="✔"/>
            </a:pPr>
            <a:r>
              <a:rPr lang="en-US" sz="2400" b="1" dirty="0">
                <a:solidFill>
                  <a:srgbClr val="E30000"/>
                </a:solidFill>
                <a:latin typeface="Times New Roman"/>
                <a:ea typeface="Times New Roman"/>
                <a:cs typeface="Times New Roman"/>
                <a:sym typeface="Times New Roman"/>
              </a:rPr>
              <a:t>Direct observation</a:t>
            </a:r>
            <a:endParaRPr lang="en-US" sz="2400" dirty="0"/>
          </a:p>
          <a:p>
            <a:pPr lvl="0" algn="ctr">
              <a:buClr>
                <a:schemeClr val="dk1"/>
              </a:buClr>
              <a:buSzPts val="2400"/>
            </a:pPr>
            <a:endParaRPr lang="en-US" sz="2400" b="1" dirty="0">
              <a:solidFill>
                <a:schemeClr val="dk1"/>
              </a:solidFill>
              <a:latin typeface="Times New Roman"/>
              <a:ea typeface="Times New Roman"/>
              <a:cs typeface="Times New Roman"/>
              <a:sym typeface="Times New Roman"/>
            </a:endParaRPr>
          </a:p>
          <a:p>
            <a:pPr marL="342900" lvl="0" indent="-342900" algn="just">
              <a:buClr>
                <a:schemeClr val="dk1"/>
              </a:buClr>
              <a:buSzPts val="2400"/>
              <a:buFont typeface="Noto Sans Symbols"/>
              <a:buChar char="⮚"/>
            </a:pPr>
            <a:r>
              <a:rPr lang="en-US" sz="2400" b="1" dirty="0">
                <a:solidFill>
                  <a:schemeClr val="dk1"/>
                </a:solidFill>
                <a:latin typeface="Times New Roman"/>
                <a:ea typeface="Times New Roman"/>
                <a:cs typeface="Times New Roman"/>
                <a:sym typeface="Times New Roman"/>
              </a:rPr>
              <a:t>This method involves</a:t>
            </a:r>
            <a:r>
              <a:rPr lang="en-US" sz="2400" b="1" dirty="0">
                <a:solidFill>
                  <a:schemeClr val="dk1"/>
                </a:solidFill>
                <a:highlight>
                  <a:srgbClr val="FFFF00"/>
                </a:highlight>
                <a:latin typeface="Times New Roman"/>
                <a:ea typeface="Times New Roman"/>
                <a:cs typeface="Times New Roman"/>
                <a:sym typeface="Times New Roman"/>
              </a:rPr>
              <a:t> structured observation of an activity</a:t>
            </a:r>
            <a:r>
              <a:rPr lang="en-US" sz="2400" b="1" dirty="0">
                <a:solidFill>
                  <a:schemeClr val="dk1"/>
                </a:solidFill>
                <a:latin typeface="Times New Roman"/>
                <a:ea typeface="Times New Roman"/>
                <a:cs typeface="Times New Roman"/>
                <a:sym typeface="Times New Roman"/>
              </a:rPr>
              <a:t>, </a:t>
            </a:r>
            <a:r>
              <a:rPr lang="en-US" sz="2400" b="1" dirty="0" err="1">
                <a:solidFill>
                  <a:schemeClr val="dk1"/>
                </a:solidFill>
                <a:highlight>
                  <a:srgbClr val="FFFF00"/>
                </a:highlight>
                <a:latin typeface="Times New Roman"/>
                <a:ea typeface="Times New Roman"/>
                <a:cs typeface="Times New Roman"/>
                <a:sym typeface="Times New Roman"/>
              </a:rPr>
              <a:t>behaviour</a:t>
            </a:r>
            <a:r>
              <a:rPr lang="en-US" sz="2400" b="1" dirty="0">
                <a:solidFill>
                  <a:schemeClr val="dk1"/>
                </a:solidFill>
                <a:highlight>
                  <a:srgbClr val="FFFF00"/>
                </a:highlight>
                <a:latin typeface="Times New Roman"/>
                <a:ea typeface="Times New Roman"/>
                <a:cs typeface="Times New Roman"/>
                <a:sym typeface="Times New Roman"/>
              </a:rPr>
              <a:t>, relationship, phenomenon, network, or process </a:t>
            </a:r>
            <a:r>
              <a:rPr lang="en-US" sz="2400" b="1" dirty="0">
                <a:solidFill>
                  <a:schemeClr val="dk1"/>
                </a:solidFill>
                <a:latin typeface="Times New Roman"/>
                <a:ea typeface="Times New Roman"/>
                <a:cs typeface="Times New Roman"/>
                <a:sym typeface="Times New Roman"/>
              </a:rPr>
              <a:t>in the field. </a:t>
            </a:r>
            <a:endParaRPr lang="en-US" sz="2400" dirty="0"/>
          </a:p>
          <a:p>
            <a:pPr marL="342900" lvl="0" indent="-342900" algn="just">
              <a:buClr>
                <a:schemeClr val="dk1"/>
              </a:buClr>
              <a:buSzPts val="2400"/>
              <a:buFont typeface="Noto Sans Symbols"/>
              <a:buChar char="⮚"/>
            </a:pPr>
            <a:r>
              <a:rPr lang="en-US" sz="2400" b="1" dirty="0">
                <a:solidFill>
                  <a:schemeClr val="dk1"/>
                </a:solidFill>
                <a:latin typeface="Times New Roman"/>
                <a:ea typeface="Times New Roman"/>
                <a:cs typeface="Times New Roman"/>
                <a:sym typeface="Times New Roman"/>
              </a:rPr>
              <a:t>It can be used </a:t>
            </a:r>
            <a:r>
              <a:rPr lang="en-US" sz="2400" b="1" u="sng" dirty="0">
                <a:solidFill>
                  <a:schemeClr val="dk1"/>
                </a:solidFill>
                <a:latin typeface="Times New Roman"/>
                <a:ea typeface="Times New Roman"/>
                <a:cs typeface="Times New Roman"/>
                <a:sym typeface="Times New Roman"/>
              </a:rPr>
              <a:t>to understand the context in which M&amp;E data are collected, and help explain M&amp;E results</a:t>
            </a:r>
            <a:r>
              <a:rPr lang="en-US" sz="2400" b="1" dirty="0">
                <a:solidFill>
                  <a:schemeClr val="dk1"/>
                </a:solidFill>
                <a:latin typeface="Times New Roman"/>
                <a:ea typeface="Times New Roman"/>
                <a:cs typeface="Times New Roman"/>
                <a:sym typeface="Times New Roman"/>
              </a:rPr>
              <a:t>.</a:t>
            </a:r>
            <a:endParaRPr lang="en-US" sz="2400" dirty="0"/>
          </a:p>
          <a:p>
            <a:pPr marL="342900" lvl="0" indent="-342900" algn="just">
              <a:buClr>
                <a:schemeClr val="dk1"/>
              </a:buClr>
              <a:buSzPts val="2400"/>
              <a:buFont typeface="Noto Sans Symbols"/>
              <a:buChar char="⮚"/>
            </a:pPr>
            <a:r>
              <a:rPr lang="en-US" sz="2400" b="1" dirty="0">
                <a:solidFill>
                  <a:schemeClr val="dk1"/>
                </a:solidFill>
                <a:latin typeface="Times New Roman"/>
                <a:ea typeface="Times New Roman"/>
                <a:cs typeface="Times New Roman"/>
                <a:sym typeface="Times New Roman"/>
              </a:rPr>
              <a:t>Phenomena and processes can be studied in their natural setting and a holistic understanding gained.</a:t>
            </a:r>
            <a:endParaRPr lang="en-US" sz="2000" b="1" dirty="0">
              <a:solidFill>
                <a:schemeClr val="dk1"/>
              </a:solidFill>
              <a:latin typeface="Times New Roman"/>
              <a:ea typeface="Times New Roman"/>
              <a:cs typeface="Times New Roman"/>
              <a:sym typeface="Times New Roman"/>
            </a:endParaRPr>
          </a:p>
          <a:p>
            <a:endParaRPr lang="en-US" dirty="0" smtClean="0">
              <a:latin typeface="Times New Roman" panose="02020603050405020304" pitchFamily="18" charset="0"/>
              <a:cs typeface="Times New Roman" panose="02020603050405020304" pitchFamily="18" charset="0"/>
            </a:endParaRPr>
          </a:p>
          <a:p>
            <a:endParaRPr lang="en-US" dirty="0" smtClean="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122564" y="1160633"/>
            <a:ext cx="11004887" cy="1384995"/>
          </a:xfrm>
          <a:prstGeom prst="rect">
            <a:avLst/>
          </a:prstGeom>
          <a:noFill/>
        </p:spPr>
        <p:txBody>
          <a:bodyPr wrap="square" rtlCol="0">
            <a:spAutoFit/>
          </a:bodyPr>
          <a:lstStyle/>
          <a:p>
            <a:r>
              <a:rPr lang="en-US" sz="2800" b="1" smtClean="0">
                <a:latin typeface="Times New Roman" panose="02020603050405020304" pitchFamily="18" charset="0"/>
                <a:ea typeface="Tajawal Medium"/>
                <a:cs typeface="Times New Roman" panose="02020603050405020304" pitchFamily="18" charset="0"/>
                <a:sym typeface="Tajawal Medium"/>
              </a:rPr>
              <a:t>   </a:t>
            </a:r>
            <a:r>
              <a:rPr lang="en-US" sz="2800" b="1" smtClean="0">
                <a:latin typeface="Tajawal Medium"/>
                <a:ea typeface="Tajawal Medium"/>
                <a:cs typeface="Tajawal Medium"/>
                <a:sym typeface="Tajawal Medium"/>
              </a:rPr>
              <a:t>Session2. DESIGN AND IMPLEMENTATION OF </a:t>
            </a:r>
          </a:p>
          <a:p>
            <a:r>
              <a:rPr lang="en-US" sz="2800" b="1" smtClean="0">
                <a:latin typeface="Tajawal Medium"/>
                <a:ea typeface="Tajawal Medium"/>
                <a:cs typeface="Tajawal Medium"/>
                <a:sym typeface="Tajawal Medium"/>
              </a:rPr>
              <a:t>   M&amp;E SYSTEMS</a:t>
            </a:r>
            <a:endParaRPr lang="en-US" sz="2800" smtClean="0"/>
          </a:p>
          <a:p>
            <a:pPr lvl="0"/>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147242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4048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3693319"/>
          </a:xfrm>
          <a:prstGeom prst="rect">
            <a:avLst/>
          </a:prstGeom>
          <a:noFill/>
        </p:spPr>
        <p:txBody>
          <a:bodyPr wrap="square" rtlCol="0">
            <a:spAutoFit/>
          </a:bodyPr>
          <a:lstStyle/>
          <a:p>
            <a:pPr marL="342900" lvl="0" indent="-342900" algn="ctr">
              <a:buClr>
                <a:srgbClr val="E30000"/>
              </a:buClr>
              <a:buSzPts val="2400"/>
              <a:buFont typeface="Noto Sans Symbols"/>
              <a:buChar char="✔"/>
            </a:pPr>
            <a:r>
              <a:rPr lang="en-US" sz="2000" b="1" dirty="0">
                <a:solidFill>
                  <a:srgbClr val="E30000"/>
                </a:solidFill>
                <a:latin typeface="Times New Roman"/>
                <a:ea typeface="Times New Roman"/>
                <a:cs typeface="Times New Roman"/>
                <a:sym typeface="Times New Roman"/>
              </a:rPr>
              <a:t>Written documents analysis and review of </a:t>
            </a:r>
            <a:r>
              <a:rPr lang="en-US" sz="2000" b="1" dirty="0" err="1">
                <a:solidFill>
                  <a:srgbClr val="E30000"/>
                </a:solidFill>
                <a:latin typeface="Times New Roman"/>
                <a:ea typeface="Times New Roman"/>
                <a:cs typeface="Times New Roman"/>
                <a:sym typeface="Times New Roman"/>
              </a:rPr>
              <a:t>programme</a:t>
            </a:r>
            <a:r>
              <a:rPr lang="en-US" sz="2000" b="1" dirty="0">
                <a:solidFill>
                  <a:srgbClr val="E30000"/>
                </a:solidFill>
                <a:latin typeface="Times New Roman"/>
                <a:ea typeface="Times New Roman"/>
                <a:cs typeface="Times New Roman"/>
                <a:sym typeface="Times New Roman"/>
              </a:rPr>
              <a:t> records</a:t>
            </a:r>
            <a:endParaRPr lang="en-US" sz="2000" dirty="0"/>
          </a:p>
          <a:p>
            <a:pPr lvl="0" algn="ctr">
              <a:buClr>
                <a:schemeClr val="dk1"/>
              </a:buClr>
              <a:buSzPts val="2400"/>
            </a:pPr>
            <a:endParaRPr lang="en-US" sz="2000" b="1" dirty="0">
              <a:solidFill>
                <a:srgbClr val="E30000"/>
              </a:solidFill>
              <a:latin typeface="Times New Roman"/>
              <a:ea typeface="Times New Roman"/>
              <a:cs typeface="Times New Roman"/>
              <a:sym typeface="Times New Roman"/>
            </a:endParaRPr>
          </a:p>
          <a:p>
            <a:pPr marL="342900" lvl="0" indent="-342900" algn="just">
              <a:lnSpc>
                <a:spcPct val="140000"/>
              </a:lnSpc>
              <a:buClr>
                <a:schemeClr val="dk1"/>
              </a:buClr>
              <a:buSzPts val="2400"/>
              <a:buFont typeface="Noto Sans Symbols"/>
              <a:buChar char="⮚"/>
            </a:pPr>
            <a:r>
              <a:rPr lang="en-US" sz="2000" b="1" dirty="0">
                <a:solidFill>
                  <a:schemeClr val="dk1"/>
                </a:solidFill>
                <a:latin typeface="Times New Roman"/>
                <a:ea typeface="Times New Roman"/>
                <a:cs typeface="Times New Roman"/>
                <a:sym typeface="Times New Roman"/>
              </a:rPr>
              <a:t>This method involves </a:t>
            </a:r>
            <a:r>
              <a:rPr lang="en-US" sz="2000" b="1" dirty="0">
                <a:solidFill>
                  <a:schemeClr val="dk1"/>
                </a:solidFill>
                <a:highlight>
                  <a:srgbClr val="FFFF00"/>
                </a:highlight>
                <a:latin typeface="Times New Roman"/>
                <a:ea typeface="Times New Roman"/>
                <a:cs typeface="Times New Roman"/>
                <a:sym typeface="Times New Roman"/>
              </a:rPr>
              <a:t>reviewing project documents and records such as administrative databases, training materials, correspondence and routine progress reports</a:t>
            </a:r>
            <a:r>
              <a:rPr lang="en-US" sz="2000" b="1" dirty="0">
                <a:solidFill>
                  <a:schemeClr val="dk1"/>
                </a:solidFill>
                <a:latin typeface="Times New Roman"/>
                <a:ea typeface="Times New Roman"/>
                <a:cs typeface="Times New Roman"/>
                <a:sym typeface="Times New Roman"/>
              </a:rPr>
              <a:t>. </a:t>
            </a:r>
            <a:endParaRPr lang="en-US" sz="2000" dirty="0"/>
          </a:p>
          <a:p>
            <a:pPr lvl="0" algn="just">
              <a:lnSpc>
                <a:spcPct val="140000"/>
              </a:lnSpc>
              <a:buClr>
                <a:schemeClr val="dk1"/>
              </a:buClr>
              <a:buSzPts val="2400"/>
            </a:pPr>
            <a:endParaRPr lang="en-US" sz="2000" b="1" dirty="0">
              <a:solidFill>
                <a:schemeClr val="dk1"/>
              </a:solidFill>
              <a:latin typeface="Times New Roman"/>
              <a:ea typeface="Times New Roman"/>
              <a:cs typeface="Times New Roman"/>
              <a:sym typeface="Times New Roman"/>
            </a:endParaRPr>
          </a:p>
          <a:p>
            <a:pPr marL="342900" lvl="0" indent="-342900" algn="ctr">
              <a:lnSpc>
                <a:spcPct val="140000"/>
              </a:lnSpc>
              <a:buClr>
                <a:schemeClr val="dk1"/>
              </a:buClr>
              <a:buSzPts val="2400"/>
              <a:buFont typeface="Noto Sans Symbols"/>
              <a:buChar char="⮚"/>
            </a:pPr>
            <a:r>
              <a:rPr lang="en-US" sz="2000" b="1" dirty="0">
                <a:solidFill>
                  <a:schemeClr val="dk1"/>
                </a:solidFill>
                <a:latin typeface="Times New Roman"/>
                <a:ea typeface="Times New Roman"/>
                <a:cs typeface="Times New Roman"/>
                <a:sym typeface="Times New Roman"/>
              </a:rPr>
              <a:t>It can be</a:t>
            </a:r>
            <a:r>
              <a:rPr lang="en-US" sz="2000" b="1" u="sng" dirty="0">
                <a:solidFill>
                  <a:schemeClr val="dk1"/>
                </a:solidFill>
                <a:latin typeface="Times New Roman"/>
                <a:ea typeface="Times New Roman"/>
                <a:cs typeface="Times New Roman"/>
                <a:sym typeface="Times New Roman"/>
              </a:rPr>
              <a:t> very useful</a:t>
            </a:r>
            <a:r>
              <a:rPr lang="en-US" sz="2000" b="1" dirty="0">
                <a:solidFill>
                  <a:schemeClr val="dk1"/>
                </a:solidFill>
                <a:latin typeface="Times New Roman"/>
                <a:ea typeface="Times New Roman"/>
                <a:cs typeface="Times New Roman"/>
                <a:sym typeface="Times New Roman"/>
              </a:rPr>
              <a:t> </a:t>
            </a:r>
            <a:r>
              <a:rPr lang="en-US" sz="2000" b="1" i="1" dirty="0">
                <a:solidFill>
                  <a:schemeClr val="accent5"/>
                </a:solidFill>
                <a:latin typeface="Times New Roman"/>
                <a:ea typeface="Times New Roman"/>
                <a:cs typeface="Times New Roman"/>
                <a:sym typeface="Times New Roman"/>
              </a:rPr>
              <a:t>in identifying issues to investigate further and provide evidence of action, change, and impact, to support respondents’ perceptions.</a:t>
            </a:r>
            <a:r>
              <a:rPr lang="en-US" sz="2000" b="1" dirty="0">
                <a:solidFill>
                  <a:srgbClr val="C00000"/>
                </a:solidFill>
                <a:latin typeface="Times New Roman"/>
                <a:ea typeface="Times New Roman"/>
                <a:cs typeface="Times New Roman"/>
                <a:sym typeface="Times New Roman"/>
              </a:rPr>
              <a:t> </a:t>
            </a:r>
            <a:endParaRPr lang="en-US" sz="2000" b="1" dirty="0">
              <a:solidFill>
                <a:schemeClr val="dk1"/>
              </a:solidFill>
              <a:latin typeface="Times New Roman"/>
              <a:ea typeface="Times New Roman"/>
              <a:cs typeface="Times New Roman"/>
              <a:sym typeface="Times New Roman"/>
            </a:endParaRPr>
          </a:p>
          <a:p>
            <a:endParaRPr lang="en-US" dirty="0" smtClean="0">
              <a:latin typeface="Times New Roman" panose="02020603050405020304" pitchFamily="18" charset="0"/>
              <a:cs typeface="Times New Roman" panose="02020603050405020304" pitchFamily="18" charset="0"/>
            </a:endParaRPr>
          </a:p>
          <a:p>
            <a:endParaRPr lang="en-US" dirty="0" smtClean="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122564" y="1160633"/>
            <a:ext cx="11004887" cy="1384995"/>
          </a:xfrm>
          <a:prstGeom prst="rect">
            <a:avLst/>
          </a:prstGeom>
          <a:noFill/>
        </p:spPr>
        <p:txBody>
          <a:bodyPr wrap="square" rtlCol="0">
            <a:spAutoFit/>
          </a:bodyPr>
          <a:lstStyle/>
          <a:p>
            <a:r>
              <a:rPr lang="en-US" sz="2800" b="1" smtClean="0">
                <a:latin typeface="Times New Roman" panose="02020603050405020304" pitchFamily="18" charset="0"/>
                <a:ea typeface="Tajawal Medium"/>
                <a:cs typeface="Times New Roman" panose="02020603050405020304" pitchFamily="18" charset="0"/>
                <a:sym typeface="Tajawal Medium"/>
              </a:rPr>
              <a:t>   </a:t>
            </a:r>
            <a:r>
              <a:rPr lang="en-US" sz="2800" b="1" smtClean="0">
                <a:latin typeface="Tajawal Medium"/>
                <a:ea typeface="Tajawal Medium"/>
                <a:cs typeface="Tajawal Medium"/>
                <a:sym typeface="Tajawal Medium"/>
              </a:rPr>
              <a:t>Session2. DESIGN AND IMPLEMENTATION OF </a:t>
            </a:r>
          </a:p>
          <a:p>
            <a:r>
              <a:rPr lang="en-US" sz="2800" b="1" smtClean="0">
                <a:latin typeface="Tajawal Medium"/>
                <a:ea typeface="Tajawal Medium"/>
                <a:cs typeface="Tajawal Medium"/>
                <a:sym typeface="Tajawal Medium"/>
              </a:rPr>
              <a:t>   M&amp;E SYSTEMS</a:t>
            </a:r>
            <a:endParaRPr lang="en-US" sz="2800" smtClean="0"/>
          </a:p>
          <a:p>
            <a:pPr lvl="0"/>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494778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706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4124206"/>
          </a:xfrm>
          <a:prstGeom prst="rect">
            <a:avLst/>
          </a:prstGeom>
          <a:noFill/>
        </p:spPr>
        <p:txBody>
          <a:bodyPr wrap="square" rtlCol="0">
            <a:spAutoFit/>
          </a:bodyPr>
          <a:lstStyle/>
          <a:p>
            <a:pPr marL="457835" lvl="0" indent="-457835" algn="ctr">
              <a:buClr>
                <a:srgbClr val="00B0F0"/>
              </a:buClr>
              <a:buSzPts val="2400"/>
            </a:pPr>
            <a:r>
              <a:rPr lang="en-US" sz="2000" b="1" dirty="0">
                <a:solidFill>
                  <a:srgbClr val="00B0F0"/>
                </a:solidFill>
                <a:latin typeface="Times New Roman"/>
                <a:ea typeface="Times New Roman"/>
                <a:cs typeface="Times New Roman"/>
                <a:sym typeface="Times New Roman"/>
              </a:rPr>
              <a:t>(4)Where applicable, building on data collection with an evaluation framework and methodology capable of establishing causation (attribution).</a:t>
            </a:r>
            <a:endParaRPr lang="en-US" sz="2000" dirty="0"/>
          </a:p>
          <a:p>
            <a:pPr lvl="0" algn="just">
              <a:lnSpc>
                <a:spcPct val="140000"/>
              </a:lnSpc>
              <a:buClr>
                <a:schemeClr val="dk1"/>
              </a:buClr>
              <a:buSzPts val="2400"/>
            </a:pPr>
            <a:endParaRPr lang="en-US" sz="2000" b="1" dirty="0">
              <a:solidFill>
                <a:schemeClr val="dk1"/>
              </a:solidFill>
              <a:latin typeface="Times New Roman"/>
              <a:ea typeface="Times New Roman"/>
              <a:cs typeface="Times New Roman"/>
              <a:sym typeface="Times New Roman"/>
            </a:endParaRPr>
          </a:p>
          <a:p>
            <a:pPr lvl="0" algn="just">
              <a:lnSpc>
                <a:spcPct val="140000"/>
              </a:lnSpc>
              <a:buClr>
                <a:schemeClr val="dk1"/>
              </a:buClr>
              <a:buSzPts val="2400"/>
            </a:pPr>
            <a:endParaRPr lang="en-US" sz="2000" b="1" dirty="0">
              <a:solidFill>
                <a:schemeClr val="dk1"/>
              </a:solidFill>
              <a:latin typeface="Times New Roman"/>
              <a:ea typeface="Times New Roman"/>
              <a:cs typeface="Times New Roman"/>
              <a:sym typeface="Times New Roman"/>
            </a:endParaRPr>
          </a:p>
          <a:p>
            <a:pPr lvl="0" algn="just">
              <a:lnSpc>
                <a:spcPct val="140000"/>
              </a:lnSpc>
              <a:buClr>
                <a:schemeClr val="dk1"/>
              </a:buClr>
              <a:buSzPts val="2400"/>
            </a:pPr>
            <a:endParaRPr lang="en-US" sz="2000" b="1" dirty="0">
              <a:solidFill>
                <a:schemeClr val="dk1"/>
              </a:solidFill>
              <a:latin typeface="Times New Roman"/>
              <a:ea typeface="Times New Roman"/>
              <a:cs typeface="Times New Roman"/>
              <a:sym typeface="Times New Roman"/>
            </a:endParaRPr>
          </a:p>
          <a:p>
            <a:pPr lvl="0" algn="just">
              <a:lnSpc>
                <a:spcPct val="140000"/>
              </a:lnSpc>
              <a:buClr>
                <a:schemeClr val="dk1"/>
              </a:buClr>
              <a:buSzPts val="2400"/>
            </a:pPr>
            <a:endParaRPr lang="en-US" sz="2000" b="1" dirty="0">
              <a:solidFill>
                <a:schemeClr val="dk1"/>
              </a:solidFill>
              <a:latin typeface="Times New Roman"/>
              <a:ea typeface="Times New Roman"/>
              <a:cs typeface="Times New Roman"/>
              <a:sym typeface="Times New Roman"/>
            </a:endParaRPr>
          </a:p>
          <a:p>
            <a:pPr marL="342900" lvl="0" indent="-342900" algn="ctr">
              <a:lnSpc>
                <a:spcPct val="140000"/>
              </a:lnSpc>
              <a:buClr>
                <a:srgbClr val="14CD68"/>
              </a:buClr>
              <a:buSzPts val="2400"/>
              <a:buFont typeface="Noto Sans Symbols"/>
              <a:buChar char="⮚"/>
            </a:pPr>
            <a:r>
              <a:rPr lang="en-US" sz="2000" b="1" dirty="0">
                <a:solidFill>
                  <a:srgbClr val="14CD68"/>
                </a:solidFill>
                <a:latin typeface="Times New Roman"/>
                <a:ea typeface="Times New Roman"/>
                <a:cs typeface="Times New Roman"/>
                <a:sym typeface="Times New Roman"/>
              </a:rPr>
              <a:t>As a continuously available mode of analysis for project managers ongoing evaluation can be used to address the following key questions:</a:t>
            </a:r>
            <a:endParaRPr lang="en-US" sz="2000" dirty="0"/>
          </a:p>
          <a:p>
            <a:endParaRPr lang="en-US" dirty="0" smtClean="0">
              <a:latin typeface="Times New Roman" panose="02020603050405020304" pitchFamily="18" charset="0"/>
              <a:cs typeface="Times New Roman" panose="02020603050405020304" pitchFamily="18" charset="0"/>
            </a:endParaRPr>
          </a:p>
          <a:p>
            <a:endParaRPr lang="en-US" dirty="0" smtClean="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122564" y="1160633"/>
            <a:ext cx="11004887" cy="1384995"/>
          </a:xfrm>
          <a:prstGeom prst="rect">
            <a:avLst/>
          </a:prstGeom>
          <a:noFill/>
        </p:spPr>
        <p:txBody>
          <a:bodyPr wrap="square" rtlCol="0">
            <a:spAutoFit/>
          </a:bodyPr>
          <a:lstStyle/>
          <a:p>
            <a:r>
              <a:rPr lang="en-US" sz="2800" b="1" smtClean="0">
                <a:latin typeface="Times New Roman" panose="02020603050405020304" pitchFamily="18" charset="0"/>
                <a:ea typeface="Tajawal Medium"/>
                <a:cs typeface="Times New Roman" panose="02020603050405020304" pitchFamily="18" charset="0"/>
                <a:sym typeface="Tajawal Medium"/>
              </a:rPr>
              <a:t>   </a:t>
            </a:r>
            <a:r>
              <a:rPr lang="en-US" sz="2800" b="1" smtClean="0">
                <a:latin typeface="Tajawal Medium"/>
                <a:ea typeface="Tajawal Medium"/>
                <a:cs typeface="Tajawal Medium"/>
                <a:sym typeface="Tajawal Medium"/>
              </a:rPr>
              <a:t>Session2. DESIGN AND IMPLEMENTATION OF </a:t>
            </a:r>
          </a:p>
          <a:p>
            <a:r>
              <a:rPr lang="en-US" sz="2800" b="1" smtClean="0">
                <a:latin typeface="Tajawal Medium"/>
                <a:ea typeface="Tajawal Medium"/>
                <a:cs typeface="Tajawal Medium"/>
                <a:sym typeface="Tajawal Medium"/>
              </a:rPr>
              <a:t>   M&amp;E SYSTEMS</a:t>
            </a:r>
            <a:endParaRPr lang="en-US" sz="2800" smtClean="0"/>
          </a:p>
          <a:p>
            <a:pPr lvl="0"/>
            <a:endParaRPr lang="en-US" sz="2800" dirty="0">
              <a:latin typeface="Times New Roman" panose="02020603050405020304" pitchFamily="18" charset="0"/>
              <a:cs typeface="Times New Roman" panose="02020603050405020304" pitchFamily="18" charset="0"/>
            </a:endParaRPr>
          </a:p>
        </p:txBody>
      </p:sp>
      <p:sp>
        <p:nvSpPr>
          <p:cNvPr id="12" name="Google Shape;486;p28"/>
          <p:cNvSpPr/>
          <p:nvPr/>
        </p:nvSpPr>
        <p:spPr>
          <a:xfrm>
            <a:off x="5309398" y="3028649"/>
            <a:ext cx="581660" cy="1880235"/>
          </a:xfrm>
          <a:prstGeom prst="upDownArrow">
            <a:avLst>
              <a:gd name="adj1" fmla="val 50000"/>
              <a:gd name="adj2" fmla="val 50000"/>
            </a:avLst>
          </a:prstGeom>
          <a:solidFill>
            <a:schemeClr val="accent2"/>
          </a:solidFill>
          <a:ln w="12700" cap="flat" cmpd="sng">
            <a:solidFill>
              <a:srgbClr val="AC5B23"/>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extLst>
      <p:ext uri="{BB962C8B-B14F-4D97-AF65-F5344CB8AC3E}">
        <p14:creationId xmlns:p14="http://schemas.microsoft.com/office/powerpoint/2010/main" val="25192772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3855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3046988"/>
          </a:xfrm>
          <a:prstGeom prst="rect">
            <a:avLst/>
          </a:prstGeom>
          <a:noFill/>
        </p:spPr>
        <p:txBody>
          <a:bodyPr wrap="square" rtlCol="0">
            <a:spAutoFit/>
          </a:bodyPr>
          <a:lstStyle/>
          <a:p>
            <a:pPr marL="342900" lvl="0" indent="-342900">
              <a:lnSpc>
                <a:spcPct val="120000"/>
              </a:lnSpc>
              <a:buClr>
                <a:srgbClr val="E30000"/>
              </a:buClr>
              <a:buSzPts val="2400"/>
              <a:buFont typeface="Noto Sans Symbols"/>
              <a:buChar char="❑"/>
            </a:pPr>
            <a:r>
              <a:rPr lang="en-US" sz="2000" b="1" dirty="0">
                <a:solidFill>
                  <a:srgbClr val="E30000"/>
                </a:solidFill>
                <a:latin typeface="Times New Roman"/>
                <a:ea typeface="Times New Roman"/>
                <a:cs typeface="Times New Roman"/>
                <a:sym typeface="Times New Roman"/>
              </a:rPr>
              <a:t>Is the response of the targeted populations as anticipated and satisfactory?</a:t>
            </a:r>
            <a:endParaRPr lang="en-US" sz="2000" dirty="0"/>
          </a:p>
          <a:p>
            <a:pPr marL="342900" lvl="0" indent="-342900">
              <a:lnSpc>
                <a:spcPct val="120000"/>
              </a:lnSpc>
              <a:buClr>
                <a:schemeClr val="dk1"/>
              </a:buClr>
              <a:buSzPts val="2400"/>
              <a:buFont typeface="Noto Sans Symbols"/>
              <a:buChar char="❑"/>
            </a:pPr>
            <a:r>
              <a:rPr lang="en-US" sz="2000" b="1" dirty="0">
                <a:solidFill>
                  <a:schemeClr val="dk1"/>
                </a:solidFill>
                <a:latin typeface="Times New Roman"/>
                <a:ea typeface="Times New Roman"/>
                <a:cs typeface="Times New Roman"/>
                <a:sym typeface="Times New Roman"/>
              </a:rPr>
              <a:t></a:t>
            </a:r>
            <a:r>
              <a:rPr lang="en-US" sz="2000" b="1" dirty="0">
                <a:solidFill>
                  <a:srgbClr val="FECF40"/>
                </a:solidFill>
                <a:latin typeface="Times New Roman"/>
                <a:ea typeface="Times New Roman"/>
                <a:cs typeface="Times New Roman"/>
                <a:sym typeface="Times New Roman"/>
              </a:rPr>
              <a:t>What are the effects of the project on agricultural and other rural products?</a:t>
            </a:r>
            <a:endParaRPr lang="en-US" sz="2000" b="1" dirty="0">
              <a:solidFill>
                <a:schemeClr val="dk1"/>
              </a:solidFill>
              <a:latin typeface="Times New Roman"/>
              <a:ea typeface="Times New Roman"/>
              <a:cs typeface="Times New Roman"/>
              <a:sym typeface="Times New Roman"/>
            </a:endParaRPr>
          </a:p>
          <a:p>
            <a:pPr marL="342900" lvl="0" indent="-342900">
              <a:lnSpc>
                <a:spcPct val="120000"/>
              </a:lnSpc>
              <a:buClr>
                <a:schemeClr val="dk1"/>
              </a:buClr>
              <a:buSzPts val="2400"/>
              <a:buFont typeface="Noto Sans Symbols"/>
              <a:buChar char="❑"/>
            </a:pPr>
            <a:r>
              <a:rPr lang="en-US" sz="2000" b="1" dirty="0">
                <a:solidFill>
                  <a:schemeClr val="dk1"/>
                </a:solidFill>
                <a:latin typeface="Times New Roman"/>
                <a:ea typeface="Times New Roman"/>
                <a:cs typeface="Times New Roman"/>
                <a:sym typeface="Times New Roman"/>
              </a:rPr>
              <a:t></a:t>
            </a:r>
            <a:r>
              <a:rPr lang="en-US" sz="2000" b="1" dirty="0">
                <a:solidFill>
                  <a:srgbClr val="9EE256"/>
                </a:solidFill>
                <a:latin typeface="Times New Roman"/>
                <a:ea typeface="Times New Roman"/>
                <a:cs typeface="Times New Roman"/>
                <a:sym typeface="Times New Roman"/>
              </a:rPr>
              <a:t>Are there any unanticipated effects, positive or negative, for the project or in relation to its wider environment?</a:t>
            </a:r>
            <a:endParaRPr lang="en-US" sz="2000" b="1" dirty="0">
              <a:solidFill>
                <a:schemeClr val="dk1"/>
              </a:solidFill>
              <a:latin typeface="Times New Roman"/>
              <a:ea typeface="Times New Roman"/>
              <a:cs typeface="Times New Roman"/>
              <a:sym typeface="Times New Roman"/>
            </a:endParaRPr>
          </a:p>
          <a:p>
            <a:pPr marL="342900" lvl="0" indent="-342900">
              <a:lnSpc>
                <a:spcPct val="120000"/>
              </a:lnSpc>
              <a:buClr>
                <a:schemeClr val="dk1"/>
              </a:buClr>
              <a:buSzPts val="2400"/>
              <a:buFont typeface="Noto Sans Symbols"/>
              <a:buChar char="❑"/>
            </a:pPr>
            <a:r>
              <a:rPr lang="en-US" sz="2000" b="1" dirty="0">
                <a:solidFill>
                  <a:schemeClr val="dk1"/>
                </a:solidFill>
                <a:latin typeface="Times New Roman"/>
                <a:ea typeface="Times New Roman"/>
                <a:cs typeface="Times New Roman"/>
                <a:sym typeface="Times New Roman"/>
              </a:rPr>
              <a:t></a:t>
            </a:r>
            <a:r>
              <a:rPr lang="en-US" sz="2000" b="1" dirty="0">
                <a:solidFill>
                  <a:srgbClr val="007BD3"/>
                </a:solidFill>
                <a:latin typeface="Times New Roman"/>
                <a:ea typeface="Times New Roman"/>
                <a:cs typeface="Times New Roman"/>
                <a:sym typeface="Times New Roman"/>
              </a:rPr>
              <a:t>Can the causes of all observed changes be discerned and established with evidence?</a:t>
            </a:r>
            <a:endParaRPr lang="en-US" sz="2000" dirty="0"/>
          </a:p>
          <a:p>
            <a:pPr marL="342900" lvl="0" indent="-342900">
              <a:lnSpc>
                <a:spcPct val="120000"/>
              </a:lnSpc>
              <a:buClr>
                <a:schemeClr val="dk1"/>
              </a:buClr>
              <a:buSzPts val="2400"/>
              <a:buFont typeface="Noto Sans Symbols"/>
              <a:buChar char="❑"/>
            </a:pPr>
            <a:r>
              <a:rPr lang="en-US" sz="2000" b="1" dirty="0">
                <a:solidFill>
                  <a:schemeClr val="dk1"/>
                </a:solidFill>
                <a:latin typeface="Times New Roman"/>
                <a:ea typeface="Times New Roman"/>
                <a:cs typeface="Times New Roman"/>
                <a:sym typeface="Times New Roman"/>
              </a:rPr>
              <a:t></a:t>
            </a:r>
            <a:r>
              <a:rPr lang="en-US" sz="2000" b="1" dirty="0">
                <a:solidFill>
                  <a:srgbClr val="7B32B2"/>
                </a:solidFill>
                <a:latin typeface="Times New Roman"/>
                <a:ea typeface="Times New Roman"/>
                <a:cs typeface="Times New Roman"/>
                <a:sym typeface="Times New Roman"/>
              </a:rPr>
              <a:t>Does the logic of the intervention model of the project remain valid (</a:t>
            </a:r>
            <a:r>
              <a:rPr lang="en-US" sz="2000" b="1" dirty="0" err="1">
                <a:solidFill>
                  <a:srgbClr val="7B32B2"/>
                </a:solidFill>
                <a:latin typeface="Times New Roman"/>
                <a:ea typeface="Times New Roman"/>
                <a:cs typeface="Times New Roman"/>
                <a:sym typeface="Times New Roman"/>
              </a:rPr>
              <a:t>ie</a:t>
            </a:r>
            <a:r>
              <a:rPr lang="en-US" sz="2000" b="1" dirty="0">
                <a:solidFill>
                  <a:srgbClr val="7B32B2"/>
                </a:solidFill>
                <a:latin typeface="Times New Roman"/>
                <a:ea typeface="Times New Roman"/>
                <a:cs typeface="Times New Roman"/>
                <a:sym typeface="Times New Roman"/>
              </a:rPr>
              <a:t> is it the right design)?</a:t>
            </a:r>
            <a:endParaRPr lang="en-US" sz="2000" dirty="0"/>
          </a:p>
          <a:p>
            <a:pPr marL="342900" lvl="0" indent="-342900">
              <a:lnSpc>
                <a:spcPct val="120000"/>
              </a:lnSpc>
              <a:buClr>
                <a:srgbClr val="012D86"/>
              </a:buClr>
              <a:buSzPts val="2400"/>
              <a:buFont typeface="Noto Sans Symbols"/>
              <a:buChar char="❑"/>
            </a:pPr>
            <a:r>
              <a:rPr lang="en-US" sz="2000" b="1" dirty="0">
                <a:solidFill>
                  <a:srgbClr val="012D86"/>
                </a:solidFill>
                <a:latin typeface="Times New Roman"/>
                <a:ea typeface="Times New Roman"/>
                <a:cs typeface="Times New Roman"/>
                <a:sym typeface="Times New Roman"/>
              </a:rPr>
              <a:t>Are any ad hoc special or diagnostic studies needed to help answer any of these questions? </a:t>
            </a:r>
            <a:endParaRPr lang="en-US" sz="20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122564" y="1160633"/>
            <a:ext cx="11004887" cy="1384995"/>
          </a:xfrm>
          <a:prstGeom prst="rect">
            <a:avLst/>
          </a:prstGeom>
          <a:noFill/>
        </p:spPr>
        <p:txBody>
          <a:bodyPr wrap="square" rtlCol="0">
            <a:spAutoFit/>
          </a:bodyPr>
          <a:lstStyle/>
          <a:p>
            <a:r>
              <a:rPr lang="en-US" sz="2800" b="1" smtClean="0">
                <a:latin typeface="Times New Roman" panose="02020603050405020304" pitchFamily="18" charset="0"/>
                <a:ea typeface="Tajawal Medium"/>
                <a:cs typeface="Times New Roman" panose="02020603050405020304" pitchFamily="18" charset="0"/>
                <a:sym typeface="Tajawal Medium"/>
              </a:rPr>
              <a:t>   </a:t>
            </a:r>
            <a:r>
              <a:rPr lang="en-US" sz="2800" b="1" smtClean="0">
                <a:latin typeface="Tajawal Medium"/>
                <a:ea typeface="Tajawal Medium"/>
                <a:cs typeface="Tajawal Medium"/>
                <a:sym typeface="Tajawal Medium"/>
              </a:rPr>
              <a:t>Session2. DESIGN AND IMPLEMENTATION OF </a:t>
            </a:r>
          </a:p>
          <a:p>
            <a:r>
              <a:rPr lang="en-US" sz="2800" b="1" smtClean="0">
                <a:latin typeface="Tajawal Medium"/>
                <a:ea typeface="Tajawal Medium"/>
                <a:cs typeface="Tajawal Medium"/>
                <a:sym typeface="Tajawal Medium"/>
              </a:rPr>
              <a:t>   M&amp;E SYSTEMS</a:t>
            </a:r>
            <a:endParaRPr lang="en-US" sz="2800" smtClean="0"/>
          </a:p>
          <a:p>
            <a:pPr lvl="0"/>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597586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706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4124206"/>
          </a:xfrm>
          <a:prstGeom prst="rect">
            <a:avLst/>
          </a:prstGeom>
          <a:noFill/>
        </p:spPr>
        <p:txBody>
          <a:bodyPr wrap="square" rtlCol="0">
            <a:spAutoFit/>
          </a:bodyPr>
          <a:lstStyle/>
          <a:p>
            <a:pPr marL="342900" lvl="0" indent="-342900" algn="ctr">
              <a:buClr>
                <a:srgbClr val="E30000"/>
              </a:buClr>
              <a:buSzPts val="2400"/>
              <a:buFont typeface="Noto Sans Symbols"/>
              <a:buChar char="✔"/>
            </a:pPr>
            <a:r>
              <a:rPr lang="en-US" sz="2000" b="1" dirty="0">
                <a:solidFill>
                  <a:srgbClr val="E30000"/>
                </a:solidFill>
                <a:latin typeface="Times New Roman"/>
                <a:ea typeface="Times New Roman"/>
                <a:cs typeface="Times New Roman"/>
                <a:sym typeface="Times New Roman"/>
              </a:rPr>
              <a:t>Experimental designs (</a:t>
            </a:r>
            <a:r>
              <a:rPr lang="en-US" sz="2000" b="1" dirty="0" err="1">
                <a:solidFill>
                  <a:srgbClr val="E30000"/>
                </a:solidFill>
                <a:latin typeface="Times New Roman"/>
                <a:ea typeface="Times New Roman"/>
                <a:cs typeface="Times New Roman"/>
                <a:sym typeface="Times New Roman"/>
              </a:rPr>
              <a:t>randomisation</a:t>
            </a:r>
            <a:r>
              <a:rPr lang="en-US" sz="2000" b="1" dirty="0">
                <a:solidFill>
                  <a:srgbClr val="E30000"/>
                </a:solidFill>
                <a:latin typeface="Times New Roman"/>
                <a:ea typeface="Times New Roman"/>
                <a:cs typeface="Times New Roman"/>
                <a:sym typeface="Times New Roman"/>
              </a:rPr>
              <a:t>)</a:t>
            </a:r>
            <a:endParaRPr lang="en-US" sz="2000" dirty="0"/>
          </a:p>
          <a:p>
            <a:pPr lvl="0" algn="ctr">
              <a:buClr>
                <a:schemeClr val="dk1"/>
              </a:buClr>
              <a:buSzPts val="2400"/>
            </a:pPr>
            <a:endParaRPr lang="en-US" sz="2000" b="1" dirty="0">
              <a:solidFill>
                <a:srgbClr val="E30000"/>
              </a:solidFill>
              <a:latin typeface="Times New Roman"/>
              <a:ea typeface="Times New Roman"/>
              <a:cs typeface="Times New Roman"/>
              <a:sym typeface="Times New Roman"/>
            </a:endParaRPr>
          </a:p>
          <a:p>
            <a:pPr marL="342900" lvl="0" indent="-342900" algn="just">
              <a:lnSpc>
                <a:spcPct val="140000"/>
              </a:lnSpc>
              <a:buClr>
                <a:schemeClr val="dk1"/>
              </a:buClr>
              <a:buSzPts val="2400"/>
              <a:buFont typeface="Noto Sans Symbols"/>
              <a:buChar char="⮚"/>
            </a:pPr>
            <a:r>
              <a:rPr lang="en-US" sz="2000" b="1" dirty="0">
                <a:solidFill>
                  <a:schemeClr val="dk1"/>
                </a:solidFill>
                <a:latin typeface="Times New Roman"/>
                <a:ea typeface="Times New Roman"/>
                <a:cs typeface="Times New Roman"/>
                <a:sym typeface="Times New Roman"/>
              </a:rPr>
              <a:t>These are considered</a:t>
            </a:r>
            <a:r>
              <a:rPr lang="en-US" sz="2000" b="1" dirty="0">
                <a:solidFill>
                  <a:schemeClr val="dk1"/>
                </a:solidFill>
                <a:highlight>
                  <a:srgbClr val="00FFFF"/>
                </a:highlight>
                <a:latin typeface="Times New Roman"/>
                <a:ea typeface="Times New Roman"/>
                <a:cs typeface="Times New Roman"/>
                <a:sym typeface="Times New Roman"/>
              </a:rPr>
              <a:t> the most robust of the evaluation methodologies</a:t>
            </a:r>
            <a:r>
              <a:rPr lang="en-US" sz="2000" b="1" dirty="0">
                <a:solidFill>
                  <a:schemeClr val="dk1"/>
                </a:solidFill>
                <a:latin typeface="Times New Roman"/>
                <a:ea typeface="Times New Roman"/>
                <a:cs typeface="Times New Roman"/>
                <a:sym typeface="Times New Roman"/>
              </a:rPr>
              <a:t> and require a </a:t>
            </a:r>
            <a:r>
              <a:rPr lang="en-US" sz="2000" b="1" dirty="0" err="1">
                <a:solidFill>
                  <a:schemeClr val="dk1"/>
                </a:solidFill>
                <a:latin typeface="Times New Roman"/>
                <a:ea typeface="Times New Roman"/>
                <a:cs typeface="Times New Roman"/>
                <a:sym typeface="Times New Roman"/>
              </a:rPr>
              <a:t>randomised</a:t>
            </a:r>
            <a:r>
              <a:rPr lang="en-US" sz="2000" b="1" dirty="0">
                <a:solidFill>
                  <a:schemeClr val="dk1"/>
                </a:solidFill>
                <a:latin typeface="Times New Roman"/>
                <a:ea typeface="Times New Roman"/>
                <a:cs typeface="Times New Roman"/>
                <a:sym typeface="Times New Roman"/>
              </a:rPr>
              <a:t> selection of the target population as part of the project design. </a:t>
            </a:r>
            <a:endParaRPr lang="en-US" sz="2000" dirty="0"/>
          </a:p>
          <a:p>
            <a:pPr marL="342900" lvl="0" indent="-342900" algn="just">
              <a:lnSpc>
                <a:spcPct val="140000"/>
              </a:lnSpc>
              <a:buClr>
                <a:schemeClr val="dk1"/>
              </a:buClr>
              <a:buSzPts val="2400"/>
              <a:buFont typeface="Noto Sans Symbols"/>
              <a:buChar char="⮚"/>
            </a:pPr>
            <a:r>
              <a:rPr lang="en-US" sz="2000" b="1" u="sng" dirty="0">
                <a:solidFill>
                  <a:schemeClr val="dk1"/>
                </a:solidFill>
                <a:latin typeface="Times New Roman"/>
                <a:ea typeface="Times New Roman"/>
                <a:cs typeface="Times New Roman"/>
                <a:sym typeface="Times New Roman"/>
              </a:rPr>
              <a:t>A random selection</a:t>
            </a:r>
            <a:r>
              <a:rPr lang="en-US" sz="2000" b="1" dirty="0">
                <a:solidFill>
                  <a:schemeClr val="dk1"/>
                </a:solidFill>
                <a:latin typeface="Times New Roman"/>
                <a:ea typeface="Times New Roman"/>
                <a:cs typeface="Times New Roman"/>
                <a:sym typeface="Times New Roman"/>
              </a:rPr>
              <a:t> into treatment and</a:t>
            </a:r>
            <a:r>
              <a:rPr lang="en-US" sz="2000" b="1" u="sng" dirty="0">
                <a:solidFill>
                  <a:schemeClr val="dk1"/>
                </a:solidFill>
                <a:latin typeface="Times New Roman"/>
                <a:ea typeface="Times New Roman"/>
                <a:cs typeface="Times New Roman"/>
                <a:sym typeface="Times New Roman"/>
              </a:rPr>
              <a:t> control groups is made within a defined area and population.</a:t>
            </a:r>
            <a:endParaRPr lang="en-US" sz="2000" dirty="0"/>
          </a:p>
          <a:p>
            <a:pPr marL="342900" lvl="0" indent="-342900" algn="ctr">
              <a:lnSpc>
                <a:spcPct val="140000"/>
              </a:lnSpc>
              <a:buClr>
                <a:schemeClr val="dk1"/>
              </a:buClr>
              <a:buSzPts val="2400"/>
              <a:buFont typeface="Noto Sans Symbols"/>
              <a:buChar char="⮚"/>
            </a:pPr>
            <a:r>
              <a:rPr lang="en-US" sz="2000" b="1" dirty="0">
                <a:solidFill>
                  <a:schemeClr val="dk1"/>
                </a:solidFill>
                <a:latin typeface="Times New Roman"/>
                <a:ea typeface="Times New Roman"/>
                <a:cs typeface="Times New Roman"/>
                <a:sym typeface="Times New Roman"/>
              </a:rPr>
              <a:t>There is no difference between the two groups besides the fact that the treatment group have access to or are influenced by the project or </a:t>
            </a:r>
            <a:r>
              <a:rPr lang="en-US" sz="2000" b="1" dirty="0" err="1">
                <a:solidFill>
                  <a:schemeClr val="dk1"/>
                </a:solidFill>
                <a:latin typeface="Times New Roman"/>
                <a:ea typeface="Times New Roman"/>
                <a:cs typeface="Times New Roman"/>
                <a:sym typeface="Times New Roman"/>
              </a:rPr>
              <a:t>programme</a:t>
            </a:r>
            <a:endParaRPr lang="en-US" sz="2000" dirty="0"/>
          </a:p>
          <a:p>
            <a:endParaRPr lang="en-US" dirty="0" smtClean="0">
              <a:latin typeface="Times New Roman" panose="02020603050405020304" pitchFamily="18" charset="0"/>
              <a:cs typeface="Times New Roman" panose="02020603050405020304" pitchFamily="18" charset="0"/>
            </a:endParaRPr>
          </a:p>
          <a:p>
            <a:endParaRPr lang="en-US" dirty="0" smtClean="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122564" y="1160633"/>
            <a:ext cx="11004887" cy="1384995"/>
          </a:xfrm>
          <a:prstGeom prst="rect">
            <a:avLst/>
          </a:prstGeom>
          <a:noFill/>
        </p:spPr>
        <p:txBody>
          <a:bodyPr wrap="square" rtlCol="0">
            <a:spAutoFit/>
          </a:bodyPr>
          <a:lstStyle/>
          <a:p>
            <a:r>
              <a:rPr lang="en-US" sz="2800" b="1" smtClean="0">
                <a:latin typeface="Times New Roman" panose="02020603050405020304" pitchFamily="18" charset="0"/>
                <a:ea typeface="Tajawal Medium"/>
                <a:cs typeface="Times New Roman" panose="02020603050405020304" pitchFamily="18" charset="0"/>
                <a:sym typeface="Tajawal Medium"/>
              </a:rPr>
              <a:t>   </a:t>
            </a:r>
            <a:r>
              <a:rPr lang="en-US" sz="2800" b="1" smtClean="0">
                <a:latin typeface="Tajawal Medium"/>
                <a:ea typeface="Tajawal Medium"/>
                <a:cs typeface="Tajawal Medium"/>
                <a:sym typeface="Tajawal Medium"/>
              </a:rPr>
              <a:t>Session2. DESIGN AND IMPLEMENTATION OF </a:t>
            </a:r>
          </a:p>
          <a:p>
            <a:r>
              <a:rPr lang="en-US" sz="2800" b="1" smtClean="0">
                <a:latin typeface="Tajawal Medium"/>
                <a:ea typeface="Tajawal Medium"/>
                <a:cs typeface="Tajawal Medium"/>
                <a:sym typeface="Tajawal Medium"/>
              </a:rPr>
              <a:t>   M&amp;E SYSTEMS</a:t>
            </a:r>
            <a:endParaRPr lang="en-US" sz="2800" smtClean="0"/>
          </a:p>
          <a:p>
            <a:pPr lvl="0"/>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66113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9078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4339650"/>
          </a:xfrm>
          <a:prstGeom prst="rect">
            <a:avLst/>
          </a:prstGeom>
          <a:noFill/>
        </p:spPr>
        <p:txBody>
          <a:bodyPr wrap="square" rtlCol="0">
            <a:spAutoFit/>
          </a:bodyPr>
          <a:lstStyle/>
          <a:p>
            <a:pPr marL="342900" lvl="0" indent="-342900" algn="ctr">
              <a:buClr>
                <a:srgbClr val="E30000"/>
              </a:buClr>
              <a:buSzPts val="2400"/>
              <a:buFont typeface="Noto Sans Symbols"/>
              <a:buChar char="✔"/>
            </a:pPr>
            <a:r>
              <a:rPr lang="en-US" sz="2000" b="1" dirty="0">
                <a:solidFill>
                  <a:srgbClr val="E30000"/>
                </a:solidFill>
                <a:latin typeface="Times New Roman"/>
                <a:ea typeface="Times New Roman"/>
                <a:cs typeface="Times New Roman"/>
                <a:sym typeface="Times New Roman"/>
              </a:rPr>
              <a:t>Non-experimental or quasi-experimental designs</a:t>
            </a:r>
            <a:endParaRPr lang="en-US" sz="2000" dirty="0"/>
          </a:p>
          <a:p>
            <a:pPr lvl="0" algn="ctr">
              <a:buClr>
                <a:schemeClr val="dk1"/>
              </a:buClr>
              <a:buSzPts val="2400"/>
            </a:pPr>
            <a:endParaRPr lang="en-US" sz="2000" b="1" dirty="0">
              <a:solidFill>
                <a:srgbClr val="E30000"/>
              </a:solidFill>
              <a:latin typeface="Times New Roman"/>
              <a:ea typeface="Times New Roman"/>
              <a:cs typeface="Times New Roman"/>
              <a:sym typeface="Times New Roman"/>
            </a:endParaRPr>
          </a:p>
          <a:p>
            <a:pPr marL="342900" lvl="0" indent="-342900" algn="just">
              <a:lnSpc>
                <a:spcPct val="130000"/>
              </a:lnSpc>
              <a:buClr>
                <a:schemeClr val="dk1"/>
              </a:buClr>
              <a:buSzPts val="2400"/>
              <a:buFont typeface="Noto Sans Symbols"/>
              <a:buChar char="⮚"/>
            </a:pPr>
            <a:r>
              <a:rPr lang="en-US" sz="2000" b="1" dirty="0">
                <a:solidFill>
                  <a:schemeClr val="dk1"/>
                </a:solidFill>
                <a:latin typeface="Times New Roman"/>
                <a:ea typeface="Times New Roman"/>
                <a:cs typeface="Times New Roman"/>
                <a:sym typeface="Times New Roman"/>
              </a:rPr>
              <a:t>These techniques generate </a:t>
            </a:r>
            <a:r>
              <a:rPr lang="en-US" sz="2000" b="1" dirty="0">
                <a:solidFill>
                  <a:schemeClr val="dk1"/>
                </a:solidFill>
                <a:highlight>
                  <a:srgbClr val="00FFFF"/>
                </a:highlight>
                <a:latin typeface="Times New Roman"/>
                <a:ea typeface="Times New Roman"/>
                <a:cs typeface="Times New Roman"/>
                <a:sym typeface="Times New Roman"/>
              </a:rPr>
              <a:t>comparison groups that resemble the treatment group</a:t>
            </a:r>
            <a:r>
              <a:rPr lang="en-US" sz="2000" b="1" dirty="0">
                <a:solidFill>
                  <a:schemeClr val="dk1"/>
                </a:solidFill>
                <a:latin typeface="Times New Roman"/>
                <a:ea typeface="Times New Roman"/>
                <a:cs typeface="Times New Roman"/>
                <a:sym typeface="Times New Roman"/>
              </a:rPr>
              <a:t>, at least in observed characteristics, through use of </a:t>
            </a:r>
            <a:r>
              <a:rPr lang="en-US" sz="2000" b="1" dirty="0">
                <a:solidFill>
                  <a:srgbClr val="C00000"/>
                </a:solidFill>
                <a:latin typeface="Times New Roman"/>
                <a:ea typeface="Times New Roman"/>
                <a:cs typeface="Times New Roman"/>
                <a:sym typeface="Times New Roman"/>
              </a:rPr>
              <a:t>econometric methods</a:t>
            </a:r>
            <a:r>
              <a:rPr lang="en-US" sz="2000" b="1" dirty="0">
                <a:solidFill>
                  <a:schemeClr val="dk1"/>
                </a:solidFill>
                <a:latin typeface="Times New Roman"/>
                <a:ea typeface="Times New Roman"/>
                <a:cs typeface="Times New Roman"/>
                <a:sym typeface="Times New Roman"/>
              </a:rPr>
              <a:t>. </a:t>
            </a:r>
            <a:endParaRPr lang="en-US" sz="2000" dirty="0"/>
          </a:p>
          <a:p>
            <a:pPr marL="342900" lvl="0" indent="-342900" algn="just">
              <a:lnSpc>
                <a:spcPct val="130000"/>
              </a:lnSpc>
              <a:buClr>
                <a:schemeClr val="dk1"/>
              </a:buClr>
              <a:buSzPts val="2400"/>
              <a:buFont typeface="Noto Sans Symbols"/>
              <a:buChar char="⮚"/>
            </a:pPr>
            <a:r>
              <a:rPr lang="en-US" sz="2000" b="1" dirty="0">
                <a:solidFill>
                  <a:schemeClr val="dk1"/>
                </a:solidFill>
                <a:latin typeface="Times New Roman"/>
                <a:ea typeface="Times New Roman"/>
                <a:cs typeface="Times New Roman"/>
                <a:sym typeface="Times New Roman"/>
              </a:rPr>
              <a:t>Their main benefits are that they can </a:t>
            </a:r>
            <a:r>
              <a:rPr lang="en-US" sz="2000" b="1" dirty="0">
                <a:solidFill>
                  <a:schemeClr val="dk1"/>
                </a:solidFill>
                <a:highlight>
                  <a:srgbClr val="FF00FF"/>
                </a:highlight>
                <a:latin typeface="Times New Roman"/>
                <a:ea typeface="Times New Roman"/>
                <a:cs typeface="Times New Roman"/>
                <a:sym typeface="Times New Roman"/>
              </a:rPr>
              <a:t>draw on existing data sources and can be performed after a project </a:t>
            </a:r>
            <a:r>
              <a:rPr lang="en-US" sz="2000" b="1" dirty="0">
                <a:solidFill>
                  <a:schemeClr val="dk1"/>
                </a:solidFill>
                <a:latin typeface="Times New Roman"/>
                <a:ea typeface="Times New Roman"/>
                <a:cs typeface="Times New Roman"/>
                <a:sym typeface="Times New Roman"/>
              </a:rPr>
              <a:t>has been implemented.</a:t>
            </a:r>
            <a:endParaRPr lang="en-US" sz="2000" dirty="0"/>
          </a:p>
          <a:p>
            <a:pPr marL="342900" lvl="0" indent="-342900" algn="ctr">
              <a:lnSpc>
                <a:spcPct val="130000"/>
              </a:lnSpc>
              <a:buClr>
                <a:schemeClr val="dk1"/>
              </a:buClr>
              <a:buSzPts val="2400"/>
              <a:buFont typeface="Noto Sans Symbols"/>
              <a:buChar char="⮚"/>
            </a:pPr>
            <a:r>
              <a:rPr lang="en-US" sz="2000" b="1" dirty="0">
                <a:solidFill>
                  <a:schemeClr val="dk1"/>
                </a:solidFill>
                <a:latin typeface="Times New Roman"/>
                <a:ea typeface="Times New Roman"/>
                <a:cs typeface="Times New Roman"/>
                <a:sym typeface="Times New Roman"/>
              </a:rPr>
              <a:t> Their principal disadvantages are that the reliability of the results is often reduced as the methodology is less robust statistically and the methods required can be statistically complex.</a:t>
            </a:r>
            <a:endParaRPr lang="en-US" sz="2000" dirty="0"/>
          </a:p>
          <a:p>
            <a:endParaRPr lang="en-US" dirty="0" smtClean="0">
              <a:latin typeface="Times New Roman" panose="02020603050405020304" pitchFamily="18" charset="0"/>
              <a:cs typeface="Times New Roman" panose="02020603050405020304" pitchFamily="18" charset="0"/>
            </a:endParaRPr>
          </a:p>
          <a:p>
            <a:endParaRPr lang="en-US" dirty="0" smtClean="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122564" y="1160633"/>
            <a:ext cx="11004887" cy="1384995"/>
          </a:xfrm>
          <a:prstGeom prst="rect">
            <a:avLst/>
          </a:prstGeom>
          <a:noFill/>
        </p:spPr>
        <p:txBody>
          <a:bodyPr wrap="square" rtlCol="0">
            <a:spAutoFit/>
          </a:bodyPr>
          <a:lstStyle/>
          <a:p>
            <a:r>
              <a:rPr lang="en-US" sz="2800" b="1" smtClean="0">
                <a:latin typeface="Times New Roman" panose="02020603050405020304" pitchFamily="18" charset="0"/>
                <a:ea typeface="Tajawal Medium"/>
                <a:cs typeface="Times New Roman" panose="02020603050405020304" pitchFamily="18" charset="0"/>
                <a:sym typeface="Tajawal Medium"/>
              </a:rPr>
              <a:t>   </a:t>
            </a:r>
            <a:r>
              <a:rPr lang="en-US" sz="2800" b="1" smtClean="0">
                <a:latin typeface="Tajawal Medium"/>
                <a:ea typeface="Tajawal Medium"/>
                <a:cs typeface="Tajawal Medium"/>
                <a:sym typeface="Tajawal Medium"/>
              </a:rPr>
              <a:t>Session2. DESIGN AND IMPLEMENTATION OF </a:t>
            </a:r>
          </a:p>
          <a:p>
            <a:r>
              <a:rPr lang="en-US" sz="2800" b="1" smtClean="0">
                <a:latin typeface="Tajawal Medium"/>
                <a:ea typeface="Tajawal Medium"/>
                <a:cs typeface="Tajawal Medium"/>
                <a:sym typeface="Tajawal Medium"/>
              </a:rPr>
              <a:t>   M&amp;E SYSTEMS</a:t>
            </a:r>
            <a:endParaRPr lang="en-US" sz="2800" smtClean="0"/>
          </a:p>
          <a:p>
            <a:pPr lvl="0"/>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860314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7630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011386" y="2053297"/>
            <a:ext cx="10541000" cy="4616648"/>
          </a:xfrm>
          <a:prstGeom prst="rect">
            <a:avLst/>
          </a:prstGeom>
          <a:noFill/>
        </p:spPr>
        <p:txBody>
          <a:bodyPr wrap="square" rtlCol="0">
            <a:spAutoFit/>
          </a:bodyPr>
          <a:lstStyle/>
          <a:p>
            <a:pPr lvl="0" algn="ctr">
              <a:buClr>
                <a:schemeClr val="dk1"/>
              </a:buClr>
              <a:buSzPts val="2400"/>
            </a:pPr>
            <a:endParaRPr lang="en-US" sz="2000" b="1" dirty="0">
              <a:solidFill>
                <a:srgbClr val="E30000"/>
              </a:solidFill>
              <a:latin typeface="Times New Roman"/>
              <a:ea typeface="Times New Roman"/>
              <a:cs typeface="Times New Roman"/>
              <a:sym typeface="Times New Roman"/>
            </a:endParaRPr>
          </a:p>
          <a:p>
            <a:pPr marL="342900" lvl="0" indent="-342900" algn="ctr">
              <a:buClr>
                <a:srgbClr val="E30000"/>
              </a:buClr>
              <a:buSzPts val="2400"/>
              <a:buFont typeface="Noto Sans Symbols"/>
              <a:buChar char="✔"/>
            </a:pPr>
            <a:r>
              <a:rPr lang="en-US" sz="2000" b="1" dirty="0">
                <a:solidFill>
                  <a:srgbClr val="E30000"/>
                </a:solidFill>
                <a:latin typeface="Times New Roman"/>
                <a:ea typeface="Times New Roman"/>
                <a:cs typeface="Times New Roman"/>
                <a:sym typeface="Times New Roman"/>
              </a:rPr>
              <a:t>Qualitative methods</a:t>
            </a:r>
            <a:endParaRPr lang="en-US" sz="2000" dirty="0"/>
          </a:p>
          <a:p>
            <a:pPr lvl="0" algn="ctr">
              <a:buClr>
                <a:schemeClr val="dk1"/>
              </a:buClr>
              <a:buSzPts val="2400"/>
            </a:pPr>
            <a:endParaRPr lang="en-US" sz="2000" b="1" dirty="0">
              <a:solidFill>
                <a:srgbClr val="E30000"/>
              </a:solidFill>
              <a:latin typeface="Times New Roman"/>
              <a:ea typeface="Times New Roman"/>
              <a:cs typeface="Times New Roman"/>
              <a:sym typeface="Times New Roman"/>
            </a:endParaRPr>
          </a:p>
          <a:p>
            <a:pPr marL="342900" lvl="0" indent="-342900" algn="just">
              <a:lnSpc>
                <a:spcPct val="150000"/>
              </a:lnSpc>
              <a:buClr>
                <a:schemeClr val="dk1"/>
              </a:buClr>
              <a:buSzPts val="2400"/>
              <a:buFont typeface="Noto Sans Symbols"/>
              <a:buChar char="⮚"/>
            </a:pPr>
            <a:r>
              <a:rPr lang="en-US" sz="2000" b="1" dirty="0">
                <a:solidFill>
                  <a:schemeClr val="dk1"/>
                </a:solidFill>
                <a:latin typeface="Times New Roman"/>
                <a:ea typeface="Times New Roman"/>
                <a:cs typeface="Times New Roman"/>
                <a:sym typeface="Times New Roman"/>
              </a:rPr>
              <a:t>These techniques often provide </a:t>
            </a:r>
            <a:r>
              <a:rPr lang="en-US" sz="2000" b="1" dirty="0">
                <a:solidFill>
                  <a:schemeClr val="dk1"/>
                </a:solidFill>
                <a:highlight>
                  <a:srgbClr val="FF00FF"/>
                </a:highlight>
                <a:latin typeface="Times New Roman"/>
                <a:ea typeface="Times New Roman"/>
                <a:cs typeface="Times New Roman"/>
                <a:sym typeface="Times New Roman"/>
              </a:rPr>
              <a:t>critical insights</a:t>
            </a:r>
            <a:r>
              <a:rPr lang="en-US" sz="2000" b="1" dirty="0">
                <a:solidFill>
                  <a:schemeClr val="dk1"/>
                </a:solidFill>
                <a:latin typeface="Times New Roman"/>
                <a:ea typeface="Times New Roman"/>
                <a:cs typeface="Times New Roman"/>
                <a:sym typeface="Times New Roman"/>
              </a:rPr>
              <a:t> into</a:t>
            </a:r>
            <a:r>
              <a:rPr lang="en-US" sz="2000" b="1" u="sng" dirty="0">
                <a:solidFill>
                  <a:schemeClr val="dk1"/>
                </a:solidFill>
                <a:latin typeface="Times New Roman"/>
                <a:ea typeface="Times New Roman"/>
                <a:cs typeface="Times New Roman"/>
                <a:sym typeface="Times New Roman"/>
              </a:rPr>
              <a:t> beneficiaries’ perspectives, the value of programs to beneficiaries, the processes</a:t>
            </a:r>
            <a:r>
              <a:rPr lang="en-US" sz="2000" b="1" dirty="0">
                <a:solidFill>
                  <a:schemeClr val="dk1"/>
                </a:solidFill>
                <a:latin typeface="Times New Roman"/>
                <a:ea typeface="Times New Roman"/>
                <a:cs typeface="Times New Roman"/>
                <a:sym typeface="Times New Roman"/>
              </a:rPr>
              <a:t> that may have affected outcomes and a deeper interpretation of results observed using quantitative analysis.</a:t>
            </a:r>
            <a:endParaRPr lang="en-US" sz="2000" dirty="0"/>
          </a:p>
          <a:p>
            <a:pPr marL="342900" lvl="0" indent="-342900" algn="just">
              <a:lnSpc>
                <a:spcPct val="150000"/>
              </a:lnSpc>
              <a:buClr>
                <a:schemeClr val="dk1"/>
              </a:buClr>
              <a:buSzPts val="2400"/>
              <a:buFont typeface="Noto Sans Symbols"/>
              <a:buChar char="⮚"/>
            </a:pPr>
            <a:r>
              <a:rPr lang="en-US" sz="2000" b="1" dirty="0">
                <a:solidFill>
                  <a:schemeClr val="dk1"/>
                </a:solidFill>
                <a:latin typeface="Times New Roman"/>
                <a:ea typeface="Times New Roman"/>
                <a:cs typeface="Times New Roman"/>
                <a:sym typeface="Times New Roman"/>
              </a:rPr>
              <a:t> Because </a:t>
            </a:r>
            <a:r>
              <a:rPr lang="en-US" sz="2000" b="1" dirty="0">
                <a:solidFill>
                  <a:srgbClr val="7030A0"/>
                </a:solidFill>
                <a:latin typeface="Times New Roman"/>
                <a:ea typeface="Times New Roman"/>
                <a:cs typeface="Times New Roman"/>
                <a:sym typeface="Times New Roman"/>
              </a:rPr>
              <a:t>measuring the counterfactual</a:t>
            </a:r>
            <a:r>
              <a:rPr lang="en-US" sz="2000" b="1" dirty="0">
                <a:solidFill>
                  <a:schemeClr val="dk1"/>
                </a:solidFill>
                <a:latin typeface="Times New Roman"/>
                <a:ea typeface="Times New Roman"/>
                <a:cs typeface="Times New Roman"/>
                <a:sym typeface="Times New Roman"/>
              </a:rPr>
              <a:t> is at the core </a:t>
            </a:r>
            <a:r>
              <a:rPr lang="en-US" sz="2000" b="1" dirty="0">
                <a:solidFill>
                  <a:schemeClr val="dk1"/>
                </a:solidFill>
                <a:highlight>
                  <a:srgbClr val="C0C0C0"/>
                </a:highlight>
                <a:latin typeface="Times New Roman"/>
                <a:ea typeface="Times New Roman"/>
                <a:cs typeface="Times New Roman"/>
                <a:sym typeface="Times New Roman"/>
              </a:rPr>
              <a:t>of impact analysis techniques</a:t>
            </a:r>
            <a:r>
              <a:rPr lang="en-US" sz="2000" b="1" dirty="0">
                <a:solidFill>
                  <a:schemeClr val="dk1"/>
                </a:solidFill>
                <a:latin typeface="Times New Roman"/>
                <a:ea typeface="Times New Roman"/>
                <a:cs typeface="Times New Roman"/>
                <a:sym typeface="Times New Roman"/>
              </a:rPr>
              <a:t>, qualitative designs have generally been used in conjunction with other evaluation techniques.</a:t>
            </a:r>
            <a:endParaRPr lang="en-US" sz="2000" dirty="0"/>
          </a:p>
          <a:p>
            <a:endParaRPr lang="en-US" dirty="0" smtClean="0">
              <a:latin typeface="Times New Roman" panose="02020603050405020304" pitchFamily="18" charset="0"/>
              <a:cs typeface="Times New Roman" panose="02020603050405020304" pitchFamily="18" charset="0"/>
            </a:endParaRPr>
          </a:p>
          <a:p>
            <a:endParaRPr lang="en-US" dirty="0" smtClean="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122564" y="1160633"/>
            <a:ext cx="11004887" cy="1384995"/>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Session2. DESIGN AND IMPLEMENTATION OF </a:t>
            </a:r>
          </a:p>
          <a:p>
            <a:r>
              <a:rPr lang="en-US" sz="2800" b="1" dirty="0" smtClean="0">
                <a:latin typeface="Tajawal Medium"/>
                <a:ea typeface="Tajawal Medium"/>
                <a:cs typeface="Tajawal Medium"/>
                <a:sym typeface="Tajawal Medium"/>
              </a:rPr>
              <a:t>   M&amp;E SYSTEMS</a:t>
            </a:r>
            <a:endParaRPr lang="en-US" sz="2800" dirty="0" smtClean="0"/>
          </a:p>
          <a:p>
            <a:pPr lvl="0"/>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21917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0835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4585871"/>
          </a:xfrm>
          <a:prstGeom prst="rect">
            <a:avLst/>
          </a:prstGeom>
          <a:noFill/>
        </p:spPr>
        <p:txBody>
          <a:bodyPr wrap="square" rtlCol="0">
            <a:spAutoFit/>
          </a:bodyPr>
          <a:lstStyle/>
          <a:p>
            <a:pPr marL="342900" lvl="0" indent="-342900" algn="ctr">
              <a:buClr>
                <a:srgbClr val="E30000"/>
              </a:buClr>
              <a:buSzPts val="2400"/>
              <a:buFont typeface="Noto Sans Symbols"/>
              <a:buChar char="✔"/>
            </a:pPr>
            <a:r>
              <a:rPr lang="en-US" sz="2000" b="1" dirty="0">
                <a:solidFill>
                  <a:srgbClr val="E30000"/>
                </a:solidFill>
                <a:latin typeface="Times New Roman"/>
                <a:ea typeface="Times New Roman"/>
                <a:cs typeface="Times New Roman"/>
                <a:sym typeface="Times New Roman"/>
              </a:rPr>
              <a:t>Integrating quantitative and qualitative methods</a:t>
            </a:r>
            <a:endParaRPr lang="en-US" sz="2000" dirty="0"/>
          </a:p>
          <a:p>
            <a:pPr lvl="0" algn="ctr">
              <a:buClr>
                <a:schemeClr val="dk1"/>
              </a:buClr>
              <a:buSzPts val="2400"/>
            </a:pPr>
            <a:endParaRPr lang="en-US" sz="2000" b="1" dirty="0">
              <a:solidFill>
                <a:srgbClr val="E30000"/>
              </a:solidFill>
              <a:latin typeface="Times New Roman"/>
              <a:ea typeface="Times New Roman"/>
              <a:cs typeface="Times New Roman"/>
              <a:sym typeface="Times New Roman"/>
            </a:endParaRPr>
          </a:p>
          <a:p>
            <a:pPr marL="342900" lvl="0" indent="-342900" algn="just">
              <a:lnSpc>
                <a:spcPct val="110000"/>
              </a:lnSpc>
              <a:buClr>
                <a:schemeClr val="dk1"/>
              </a:buClr>
              <a:buSzPts val="2400"/>
              <a:buFont typeface="Noto Sans Symbols"/>
              <a:buChar char="⮚"/>
            </a:pPr>
            <a:r>
              <a:rPr lang="en-US" sz="2000" b="1" dirty="0">
                <a:solidFill>
                  <a:schemeClr val="dk1"/>
                </a:solidFill>
                <a:latin typeface="Times New Roman"/>
                <a:ea typeface="Times New Roman"/>
                <a:cs typeface="Times New Roman"/>
                <a:sym typeface="Times New Roman"/>
              </a:rPr>
              <a:t>Integrating </a:t>
            </a:r>
            <a:r>
              <a:rPr lang="en-US" sz="2000" b="1" dirty="0">
                <a:solidFill>
                  <a:schemeClr val="dk1"/>
                </a:solidFill>
                <a:highlight>
                  <a:srgbClr val="00FF00"/>
                </a:highlight>
                <a:latin typeface="Times New Roman"/>
                <a:ea typeface="Times New Roman"/>
                <a:cs typeface="Times New Roman"/>
                <a:sym typeface="Times New Roman"/>
              </a:rPr>
              <a:t>quantitative and qualitative evaluations </a:t>
            </a:r>
            <a:r>
              <a:rPr lang="en-US" sz="2000" b="1" dirty="0">
                <a:solidFill>
                  <a:schemeClr val="dk1"/>
                </a:solidFill>
                <a:latin typeface="Times New Roman"/>
                <a:ea typeface="Times New Roman"/>
                <a:cs typeface="Times New Roman"/>
                <a:sym typeface="Times New Roman"/>
              </a:rPr>
              <a:t>can often be the </a:t>
            </a:r>
            <a:r>
              <a:rPr lang="en-US" sz="2000" b="1" dirty="0">
                <a:solidFill>
                  <a:srgbClr val="FF0000"/>
                </a:solidFill>
                <a:latin typeface="Times New Roman"/>
                <a:ea typeface="Times New Roman"/>
                <a:cs typeface="Times New Roman"/>
                <a:sym typeface="Times New Roman"/>
              </a:rPr>
              <a:t>best approach</a:t>
            </a:r>
            <a:r>
              <a:rPr lang="en-US" sz="2000" b="1" dirty="0">
                <a:solidFill>
                  <a:schemeClr val="dk1"/>
                </a:solidFill>
                <a:latin typeface="Times New Roman"/>
                <a:ea typeface="Times New Roman"/>
                <a:cs typeface="Times New Roman"/>
                <a:sym typeface="Times New Roman"/>
              </a:rPr>
              <a:t> to meet </a:t>
            </a:r>
            <a:r>
              <a:rPr lang="en-US" sz="2000" b="1" u="sng" dirty="0">
                <a:solidFill>
                  <a:schemeClr val="dk1"/>
                </a:solidFill>
                <a:latin typeface="Times New Roman"/>
                <a:ea typeface="Times New Roman"/>
                <a:cs typeface="Times New Roman"/>
                <a:sym typeface="Times New Roman"/>
              </a:rPr>
              <a:t>a project's information needs</a:t>
            </a:r>
            <a:r>
              <a:rPr lang="en-US" sz="2000" b="1" dirty="0">
                <a:solidFill>
                  <a:schemeClr val="dk1"/>
                </a:solidFill>
                <a:latin typeface="Times New Roman"/>
                <a:ea typeface="Times New Roman"/>
                <a:cs typeface="Times New Roman"/>
                <a:sym typeface="Times New Roman"/>
              </a:rPr>
              <a:t>. </a:t>
            </a:r>
            <a:endParaRPr lang="en-US" sz="2000" dirty="0"/>
          </a:p>
          <a:p>
            <a:pPr marL="342900" lvl="0" indent="-342900" algn="just">
              <a:lnSpc>
                <a:spcPct val="110000"/>
              </a:lnSpc>
              <a:buClr>
                <a:schemeClr val="dk1"/>
              </a:buClr>
              <a:buSzPts val="2400"/>
              <a:buFont typeface="Noto Sans Symbols"/>
              <a:buChar char="⮚"/>
            </a:pPr>
            <a:r>
              <a:rPr lang="en-US" sz="2000" b="1" dirty="0">
                <a:solidFill>
                  <a:schemeClr val="dk1"/>
                </a:solidFill>
                <a:latin typeface="Times New Roman"/>
                <a:ea typeface="Times New Roman"/>
                <a:cs typeface="Times New Roman"/>
                <a:sym typeface="Times New Roman"/>
              </a:rPr>
              <a:t>In combining the two approaches, qualitative methods can be used </a:t>
            </a:r>
            <a:r>
              <a:rPr lang="en-US" sz="2000" b="1" dirty="0">
                <a:solidFill>
                  <a:schemeClr val="dk1"/>
                </a:solidFill>
                <a:highlight>
                  <a:srgbClr val="00FFFF"/>
                </a:highlight>
                <a:latin typeface="Times New Roman"/>
                <a:ea typeface="Times New Roman"/>
                <a:cs typeface="Times New Roman"/>
                <a:sym typeface="Times New Roman"/>
              </a:rPr>
              <a:t>to inform the key impact evaluation questions</a:t>
            </a:r>
            <a:r>
              <a:rPr lang="en-US" sz="2000" b="1" dirty="0">
                <a:solidFill>
                  <a:schemeClr val="dk1"/>
                </a:solidFill>
                <a:latin typeface="Times New Roman"/>
                <a:ea typeface="Times New Roman"/>
                <a:cs typeface="Times New Roman"/>
                <a:sym typeface="Times New Roman"/>
              </a:rPr>
              <a:t>, improve the questionnaire or the stratification of the quantitative sample, and </a:t>
            </a:r>
            <a:r>
              <a:rPr lang="en-US" sz="2000" b="1" dirty="0" err="1">
                <a:solidFill>
                  <a:schemeClr val="dk1"/>
                </a:solidFill>
                <a:latin typeface="Times New Roman"/>
                <a:ea typeface="Times New Roman"/>
                <a:cs typeface="Times New Roman"/>
                <a:sym typeface="Times New Roman"/>
              </a:rPr>
              <a:t>analyse</a:t>
            </a:r>
            <a:r>
              <a:rPr lang="en-US" sz="2000" b="1" dirty="0">
                <a:solidFill>
                  <a:schemeClr val="dk1"/>
                </a:solidFill>
                <a:latin typeface="Times New Roman"/>
                <a:ea typeface="Times New Roman"/>
                <a:cs typeface="Times New Roman"/>
                <a:sym typeface="Times New Roman"/>
              </a:rPr>
              <a:t> the </a:t>
            </a:r>
            <a:r>
              <a:rPr lang="en-US" sz="2000" b="1" dirty="0" err="1">
                <a:solidFill>
                  <a:schemeClr val="dk1"/>
                </a:solidFill>
                <a:latin typeface="Times New Roman"/>
                <a:ea typeface="Times New Roman"/>
                <a:cs typeface="Times New Roman"/>
                <a:sym typeface="Times New Roman"/>
              </a:rPr>
              <a:t>social,economic</a:t>
            </a:r>
            <a:r>
              <a:rPr lang="en-US" sz="2000" b="1" dirty="0">
                <a:solidFill>
                  <a:schemeClr val="dk1"/>
                </a:solidFill>
                <a:latin typeface="Times New Roman"/>
                <a:ea typeface="Times New Roman"/>
                <a:cs typeface="Times New Roman"/>
                <a:sym typeface="Times New Roman"/>
              </a:rPr>
              <a:t>, and political context within which a project takes place,</a:t>
            </a:r>
            <a:endParaRPr lang="en-US" sz="2000" dirty="0"/>
          </a:p>
          <a:p>
            <a:pPr marL="342900" lvl="0" indent="-342900" algn="just">
              <a:lnSpc>
                <a:spcPct val="110000"/>
              </a:lnSpc>
              <a:buClr>
                <a:schemeClr val="dk1"/>
              </a:buClr>
              <a:buSzPts val="2400"/>
              <a:buFont typeface="Noto Sans Symbols"/>
              <a:buChar char="⮚"/>
            </a:pPr>
            <a:r>
              <a:rPr lang="en-US" sz="2000" b="1" dirty="0">
                <a:solidFill>
                  <a:schemeClr val="dk1"/>
                </a:solidFill>
                <a:latin typeface="Times New Roman"/>
                <a:ea typeface="Times New Roman"/>
                <a:cs typeface="Times New Roman"/>
                <a:sym typeface="Times New Roman"/>
              </a:rPr>
              <a:t> Quantitative methods </a:t>
            </a:r>
            <a:r>
              <a:rPr lang="en-US" sz="2000" b="1" dirty="0">
                <a:solidFill>
                  <a:schemeClr val="dk1"/>
                </a:solidFill>
                <a:highlight>
                  <a:srgbClr val="FFFF00"/>
                </a:highlight>
                <a:latin typeface="Times New Roman"/>
                <a:ea typeface="Times New Roman"/>
                <a:cs typeface="Times New Roman"/>
                <a:sym typeface="Times New Roman"/>
              </a:rPr>
              <a:t>can be used to inform qualitative data collection strategies</a:t>
            </a:r>
            <a:r>
              <a:rPr lang="en-US" sz="2000" b="1" dirty="0">
                <a:solidFill>
                  <a:schemeClr val="dk1"/>
                </a:solidFill>
                <a:latin typeface="Times New Roman"/>
                <a:ea typeface="Times New Roman"/>
                <a:cs typeface="Times New Roman"/>
                <a:sym typeface="Times New Roman"/>
              </a:rPr>
              <a:t>, </a:t>
            </a:r>
            <a:r>
              <a:rPr lang="en-US" sz="2000" b="1" u="sng" dirty="0">
                <a:solidFill>
                  <a:schemeClr val="dk1"/>
                </a:solidFill>
                <a:latin typeface="Times New Roman"/>
                <a:ea typeface="Times New Roman"/>
                <a:cs typeface="Times New Roman"/>
                <a:sym typeface="Times New Roman"/>
              </a:rPr>
              <a:t>to inform on the extent to which the results observed in the qualitative work can be </a:t>
            </a:r>
            <a:r>
              <a:rPr lang="en-US" sz="2000" b="1" u="sng" dirty="0" err="1">
                <a:solidFill>
                  <a:schemeClr val="dk1"/>
                </a:solidFill>
                <a:latin typeface="Times New Roman"/>
                <a:ea typeface="Times New Roman"/>
                <a:cs typeface="Times New Roman"/>
                <a:sym typeface="Times New Roman"/>
              </a:rPr>
              <a:t>generalised</a:t>
            </a:r>
            <a:r>
              <a:rPr lang="en-US" sz="2000" b="1" u="sng" dirty="0">
                <a:solidFill>
                  <a:schemeClr val="dk1"/>
                </a:solidFill>
                <a:latin typeface="Times New Roman"/>
                <a:ea typeface="Times New Roman"/>
                <a:cs typeface="Times New Roman"/>
                <a:sym typeface="Times New Roman"/>
              </a:rPr>
              <a:t> to a larger population.</a:t>
            </a:r>
            <a:endParaRPr lang="en-US" sz="2000" dirty="0"/>
          </a:p>
          <a:p>
            <a:endParaRPr lang="en-US" dirty="0" smtClean="0">
              <a:latin typeface="Times New Roman" panose="02020603050405020304" pitchFamily="18" charset="0"/>
              <a:cs typeface="Times New Roman" panose="02020603050405020304" pitchFamily="18" charset="0"/>
            </a:endParaRPr>
          </a:p>
          <a:p>
            <a:endParaRPr lang="en-US" dirty="0" smtClean="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122564" y="1160633"/>
            <a:ext cx="11004887" cy="1384995"/>
          </a:xfrm>
          <a:prstGeom prst="rect">
            <a:avLst/>
          </a:prstGeom>
          <a:noFill/>
        </p:spPr>
        <p:txBody>
          <a:bodyPr wrap="square" rtlCol="0">
            <a:spAutoFit/>
          </a:bodyPr>
          <a:lstStyle/>
          <a:p>
            <a:r>
              <a:rPr lang="en-US" sz="2800" b="1" smtClean="0">
                <a:latin typeface="Times New Roman" panose="02020603050405020304" pitchFamily="18" charset="0"/>
                <a:ea typeface="Tajawal Medium"/>
                <a:cs typeface="Times New Roman" panose="02020603050405020304" pitchFamily="18" charset="0"/>
                <a:sym typeface="Tajawal Medium"/>
              </a:rPr>
              <a:t>   </a:t>
            </a:r>
            <a:r>
              <a:rPr lang="en-US" sz="2800" b="1" smtClean="0">
                <a:latin typeface="Tajawal Medium"/>
                <a:ea typeface="Tajawal Medium"/>
                <a:cs typeface="Tajawal Medium"/>
                <a:sym typeface="Tajawal Medium"/>
              </a:rPr>
              <a:t>Session2. DESIGN AND IMPLEMENTATION OF </a:t>
            </a:r>
          </a:p>
          <a:p>
            <a:r>
              <a:rPr lang="en-US" sz="2800" b="1" smtClean="0">
                <a:latin typeface="Tajawal Medium"/>
                <a:ea typeface="Tajawal Medium"/>
                <a:cs typeface="Tajawal Medium"/>
                <a:sym typeface="Tajawal Medium"/>
              </a:rPr>
              <a:t>   M&amp;E SYSTEMS</a:t>
            </a:r>
            <a:endParaRPr lang="en-US" sz="2800" smtClean="0"/>
          </a:p>
          <a:p>
            <a:pPr lvl="0"/>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744576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9078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4247317"/>
          </a:xfrm>
          <a:prstGeom prst="rect">
            <a:avLst/>
          </a:prstGeom>
          <a:noFill/>
        </p:spPr>
        <p:txBody>
          <a:bodyPr wrap="square" rtlCol="0">
            <a:spAutoFit/>
          </a:bodyPr>
          <a:lstStyle/>
          <a:p>
            <a:pPr marL="457835" lvl="0" indent="-457835" algn="ctr">
              <a:buClr>
                <a:srgbClr val="00B0F0"/>
              </a:buClr>
              <a:buSzPts val="2400"/>
            </a:pPr>
            <a:r>
              <a:rPr lang="en-US" sz="2000" b="1" dirty="0">
                <a:solidFill>
                  <a:srgbClr val="00B0F0"/>
                </a:solidFill>
                <a:latin typeface="Times New Roman"/>
                <a:ea typeface="Times New Roman"/>
                <a:cs typeface="Times New Roman"/>
                <a:sym typeface="Times New Roman"/>
              </a:rPr>
              <a:t>(5) Clear mechanisms for reporting and use of M&amp;E results in decision- making.</a:t>
            </a:r>
            <a:endParaRPr lang="en-US" sz="2000" dirty="0"/>
          </a:p>
          <a:p>
            <a:pPr marL="342900" lvl="0" indent="-342900" algn="just">
              <a:lnSpc>
                <a:spcPct val="140000"/>
              </a:lnSpc>
              <a:buClr>
                <a:srgbClr val="E30000"/>
              </a:buClr>
              <a:buSzPts val="2400"/>
              <a:buFont typeface="Noto Sans Symbols"/>
              <a:buChar char="⮚"/>
            </a:pPr>
            <a:r>
              <a:rPr lang="en-US" sz="2000" b="1" dirty="0">
                <a:solidFill>
                  <a:srgbClr val="E30000"/>
                </a:solidFill>
                <a:latin typeface="Times New Roman"/>
                <a:ea typeface="Times New Roman"/>
                <a:cs typeface="Times New Roman"/>
                <a:sym typeface="Times New Roman"/>
              </a:rPr>
              <a:t>A good flow of information</a:t>
            </a:r>
            <a:r>
              <a:rPr lang="en-US" sz="2000" b="1" dirty="0">
                <a:solidFill>
                  <a:schemeClr val="dk1"/>
                </a:solidFill>
                <a:latin typeface="Times New Roman"/>
                <a:ea typeface="Times New Roman"/>
                <a:cs typeface="Times New Roman"/>
                <a:sym typeface="Times New Roman"/>
              </a:rPr>
              <a:t> is also closely linke</a:t>
            </a:r>
            <a:r>
              <a:rPr lang="en-US" sz="2000" b="1" dirty="0">
                <a:solidFill>
                  <a:schemeClr val="dk1"/>
                </a:solidFill>
                <a:highlight>
                  <a:srgbClr val="FFFF00"/>
                </a:highlight>
                <a:latin typeface="Times New Roman"/>
                <a:ea typeface="Times New Roman"/>
                <a:cs typeface="Times New Roman"/>
                <a:sym typeface="Times New Roman"/>
              </a:rPr>
              <a:t>d to the development of accountability within the project</a:t>
            </a:r>
            <a:r>
              <a:rPr lang="en-US" sz="2000" b="1" dirty="0">
                <a:solidFill>
                  <a:schemeClr val="dk1"/>
                </a:solidFill>
                <a:latin typeface="Times New Roman"/>
                <a:ea typeface="Times New Roman"/>
                <a:cs typeface="Times New Roman"/>
                <a:sym typeface="Times New Roman"/>
              </a:rPr>
              <a:t>, sector, government, and donor.</a:t>
            </a:r>
            <a:endParaRPr lang="en-US" sz="2000" dirty="0"/>
          </a:p>
          <a:p>
            <a:pPr marL="342900" lvl="0" indent="-342900" algn="just">
              <a:lnSpc>
                <a:spcPct val="140000"/>
              </a:lnSpc>
              <a:buClr>
                <a:schemeClr val="dk1"/>
              </a:buClr>
              <a:buSzPts val="2400"/>
              <a:buFont typeface="Noto Sans Symbols"/>
              <a:buChar char="⮚"/>
            </a:pPr>
            <a:r>
              <a:rPr lang="en-US" sz="2000" b="1" dirty="0">
                <a:solidFill>
                  <a:schemeClr val="dk1"/>
                </a:solidFill>
                <a:latin typeface="Times New Roman"/>
                <a:ea typeface="Times New Roman"/>
                <a:cs typeface="Times New Roman"/>
                <a:sym typeface="Times New Roman"/>
              </a:rPr>
              <a:t>The highest payoffs to evaluation arise at</a:t>
            </a:r>
            <a:r>
              <a:rPr lang="en-US" sz="2000" b="1" dirty="0">
                <a:solidFill>
                  <a:schemeClr val="dk1"/>
                </a:solidFill>
                <a:highlight>
                  <a:srgbClr val="00FF00"/>
                </a:highlight>
                <a:latin typeface="Times New Roman"/>
                <a:ea typeface="Times New Roman"/>
                <a:cs typeface="Times New Roman"/>
                <a:sym typeface="Times New Roman"/>
              </a:rPr>
              <a:t> the policy and </a:t>
            </a:r>
            <a:r>
              <a:rPr lang="en-US" sz="2000" b="1" dirty="0" err="1">
                <a:solidFill>
                  <a:schemeClr val="dk1"/>
                </a:solidFill>
                <a:highlight>
                  <a:srgbClr val="00FF00"/>
                </a:highlight>
                <a:latin typeface="Times New Roman"/>
                <a:ea typeface="Times New Roman"/>
                <a:cs typeface="Times New Roman"/>
                <a:sym typeface="Times New Roman"/>
              </a:rPr>
              <a:t>programme</a:t>
            </a:r>
            <a:r>
              <a:rPr lang="en-US" sz="2000" b="1" dirty="0">
                <a:solidFill>
                  <a:schemeClr val="dk1"/>
                </a:solidFill>
                <a:highlight>
                  <a:srgbClr val="00FF00"/>
                </a:highlight>
                <a:latin typeface="Times New Roman"/>
                <a:ea typeface="Times New Roman"/>
                <a:cs typeface="Times New Roman"/>
                <a:sym typeface="Times New Roman"/>
              </a:rPr>
              <a:t> level</a:t>
            </a:r>
            <a:r>
              <a:rPr lang="en-US" sz="2000" b="1" dirty="0">
                <a:solidFill>
                  <a:schemeClr val="dk1"/>
                </a:solidFill>
                <a:latin typeface="Times New Roman"/>
                <a:ea typeface="Times New Roman"/>
                <a:cs typeface="Times New Roman"/>
                <a:sym typeface="Times New Roman"/>
              </a:rPr>
              <a:t>, but project-level evaluation offers an easier and less sensitive starting point in many instances. </a:t>
            </a:r>
            <a:endParaRPr lang="en-US" sz="2000" dirty="0"/>
          </a:p>
          <a:p>
            <a:pPr marL="342900" lvl="0" indent="-342900" algn="just">
              <a:lnSpc>
                <a:spcPct val="140000"/>
              </a:lnSpc>
              <a:buClr>
                <a:schemeClr val="dk1"/>
              </a:buClr>
              <a:buSzPts val="2400"/>
              <a:buFont typeface="Noto Sans Symbols"/>
              <a:buChar char="⮚"/>
            </a:pPr>
            <a:r>
              <a:rPr lang="en-US" sz="2000" b="1" dirty="0">
                <a:solidFill>
                  <a:schemeClr val="dk1"/>
                </a:solidFill>
                <a:latin typeface="Times New Roman"/>
                <a:ea typeface="Times New Roman"/>
                <a:cs typeface="Times New Roman"/>
                <a:sym typeface="Times New Roman"/>
              </a:rPr>
              <a:t>Information from monitoring and evaluation can be used </a:t>
            </a:r>
            <a:r>
              <a:rPr lang="en-US" sz="2000" b="1" dirty="0">
                <a:solidFill>
                  <a:schemeClr val="dk1"/>
                </a:solidFill>
                <a:highlight>
                  <a:srgbClr val="00FFFF"/>
                </a:highlight>
                <a:latin typeface="Times New Roman"/>
                <a:ea typeface="Times New Roman"/>
                <a:cs typeface="Times New Roman"/>
                <a:sym typeface="Times New Roman"/>
              </a:rPr>
              <a:t>to demonstrate accountability and to promote knowledge transfers</a:t>
            </a:r>
            <a:r>
              <a:rPr lang="en-US" sz="2000" b="1" dirty="0">
                <a:solidFill>
                  <a:schemeClr val="dk1"/>
                </a:solidFill>
                <a:latin typeface="Times New Roman"/>
                <a:ea typeface="Times New Roman"/>
                <a:cs typeface="Times New Roman"/>
                <a:sym typeface="Times New Roman"/>
              </a:rPr>
              <a:t> and adaptive learning in government agencies and other </a:t>
            </a:r>
            <a:r>
              <a:rPr lang="en-US" sz="2000" b="1" dirty="0" err="1">
                <a:solidFill>
                  <a:schemeClr val="dk1"/>
                </a:solidFill>
                <a:latin typeface="Times New Roman"/>
                <a:ea typeface="Times New Roman"/>
                <a:cs typeface="Times New Roman"/>
                <a:sym typeface="Times New Roman"/>
              </a:rPr>
              <a:t>organisations</a:t>
            </a:r>
            <a:r>
              <a:rPr lang="en-US" sz="2000" b="1" dirty="0">
                <a:solidFill>
                  <a:schemeClr val="dk1"/>
                </a:solidFill>
                <a:latin typeface="Times New Roman"/>
                <a:ea typeface="Times New Roman"/>
                <a:cs typeface="Times New Roman"/>
                <a:sym typeface="Times New Roman"/>
              </a:rPr>
              <a:t>.</a:t>
            </a:r>
            <a:endParaRPr lang="en-US" sz="2000" dirty="0"/>
          </a:p>
          <a:p>
            <a:endParaRPr lang="en-US" dirty="0" smtClean="0">
              <a:latin typeface="Times New Roman" panose="02020603050405020304" pitchFamily="18" charset="0"/>
              <a:cs typeface="Times New Roman" panose="02020603050405020304" pitchFamily="18" charset="0"/>
            </a:endParaRPr>
          </a:p>
          <a:p>
            <a:endParaRPr lang="en-US" dirty="0" smtClean="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122564" y="1160633"/>
            <a:ext cx="11004887" cy="1384995"/>
          </a:xfrm>
          <a:prstGeom prst="rect">
            <a:avLst/>
          </a:prstGeom>
          <a:noFill/>
        </p:spPr>
        <p:txBody>
          <a:bodyPr wrap="square" rtlCol="0">
            <a:spAutoFit/>
          </a:bodyPr>
          <a:lstStyle/>
          <a:p>
            <a:r>
              <a:rPr lang="en-US" sz="2800" b="1" smtClean="0">
                <a:latin typeface="Times New Roman" panose="02020603050405020304" pitchFamily="18" charset="0"/>
                <a:ea typeface="Tajawal Medium"/>
                <a:cs typeface="Times New Roman" panose="02020603050405020304" pitchFamily="18" charset="0"/>
                <a:sym typeface="Tajawal Medium"/>
              </a:rPr>
              <a:t>   </a:t>
            </a:r>
            <a:r>
              <a:rPr lang="en-US" sz="2800" b="1" smtClean="0">
                <a:latin typeface="Tajawal Medium"/>
                <a:ea typeface="Tajawal Medium"/>
                <a:cs typeface="Tajawal Medium"/>
                <a:sym typeface="Tajawal Medium"/>
              </a:rPr>
              <a:t>Session2. DESIGN AND IMPLEMENTATION OF </a:t>
            </a:r>
          </a:p>
          <a:p>
            <a:r>
              <a:rPr lang="en-US" sz="2800" b="1" smtClean="0">
                <a:latin typeface="Tajawal Medium"/>
                <a:ea typeface="Tajawal Medium"/>
                <a:cs typeface="Tajawal Medium"/>
                <a:sym typeface="Tajawal Medium"/>
              </a:rPr>
              <a:t>   M&amp;E SYSTEMS</a:t>
            </a:r>
            <a:endParaRPr lang="en-US" sz="2800" smtClean="0"/>
          </a:p>
          <a:p>
            <a:pPr lvl="0"/>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058279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4801314"/>
          </a:xfrm>
          <a:prstGeom prst="rect">
            <a:avLst/>
          </a:prstGeom>
          <a:noFill/>
        </p:spPr>
        <p:txBody>
          <a:bodyPr wrap="square" rtlCol="0">
            <a:spAutoFit/>
          </a:bodyPr>
          <a:lstStyle/>
          <a:p>
            <a:pPr lvl="0" algn="ctr">
              <a:lnSpc>
                <a:spcPct val="140000"/>
              </a:lnSpc>
              <a:buClr>
                <a:srgbClr val="00B0F0"/>
              </a:buClr>
              <a:buSzPts val="2400"/>
            </a:pPr>
            <a:r>
              <a:rPr lang="en-US" sz="2000" b="1" dirty="0">
                <a:solidFill>
                  <a:srgbClr val="00B0F0"/>
                </a:solidFill>
                <a:latin typeface="Times New Roman"/>
                <a:ea typeface="Times New Roman"/>
                <a:cs typeface="Times New Roman"/>
                <a:sym typeface="Times New Roman"/>
              </a:rPr>
              <a:t>(6)Sustainable </a:t>
            </a:r>
            <a:r>
              <a:rPr lang="en-US" sz="2000" b="1" dirty="0" err="1">
                <a:solidFill>
                  <a:srgbClr val="00B0F0"/>
                </a:solidFill>
                <a:latin typeface="Times New Roman"/>
                <a:ea typeface="Times New Roman"/>
                <a:cs typeface="Times New Roman"/>
                <a:sym typeface="Times New Roman"/>
              </a:rPr>
              <a:t>organisational</a:t>
            </a:r>
            <a:r>
              <a:rPr lang="en-US" sz="2000" b="1" dirty="0">
                <a:solidFill>
                  <a:srgbClr val="00B0F0"/>
                </a:solidFill>
                <a:latin typeface="Times New Roman"/>
                <a:ea typeface="Times New Roman"/>
                <a:cs typeface="Times New Roman"/>
                <a:sym typeface="Times New Roman"/>
              </a:rPr>
              <a:t> arrangements for data collection, management, analysis and reporting.</a:t>
            </a:r>
            <a:endParaRPr lang="en-US" sz="2000" dirty="0"/>
          </a:p>
          <a:p>
            <a:pPr marL="342900" lvl="0" indent="-342900" algn="just">
              <a:lnSpc>
                <a:spcPct val="140000"/>
              </a:lnSpc>
              <a:buClr>
                <a:schemeClr val="dk1"/>
              </a:buClr>
              <a:buSzPts val="2400"/>
              <a:buFont typeface="Noto Sans Symbols"/>
              <a:buChar char="⮚"/>
            </a:pPr>
            <a:r>
              <a:rPr lang="en-US" sz="2000" b="1" dirty="0">
                <a:solidFill>
                  <a:schemeClr val="dk1"/>
                </a:solidFill>
                <a:latin typeface="Times New Roman"/>
                <a:ea typeface="Times New Roman"/>
                <a:cs typeface="Times New Roman"/>
                <a:sym typeface="Times New Roman"/>
              </a:rPr>
              <a:t>In terms of </a:t>
            </a:r>
            <a:r>
              <a:rPr lang="en-US" sz="2000" b="1" dirty="0" err="1">
                <a:solidFill>
                  <a:schemeClr val="dk1"/>
                </a:solidFill>
                <a:latin typeface="Times New Roman"/>
                <a:ea typeface="Times New Roman"/>
                <a:cs typeface="Times New Roman"/>
                <a:sym typeface="Times New Roman"/>
              </a:rPr>
              <a:t>organisational</a:t>
            </a:r>
            <a:r>
              <a:rPr lang="en-US" sz="2000" b="1" dirty="0">
                <a:solidFill>
                  <a:schemeClr val="dk1"/>
                </a:solidFill>
                <a:latin typeface="Times New Roman"/>
                <a:ea typeface="Times New Roman"/>
                <a:cs typeface="Times New Roman"/>
                <a:sym typeface="Times New Roman"/>
              </a:rPr>
              <a:t> arrangements there</a:t>
            </a:r>
            <a:r>
              <a:rPr lang="en-US" sz="2000" b="1" dirty="0">
                <a:solidFill>
                  <a:srgbClr val="14CD68"/>
                </a:solidFill>
                <a:latin typeface="Times New Roman"/>
                <a:ea typeface="Times New Roman"/>
                <a:cs typeface="Times New Roman"/>
                <a:sym typeface="Times New Roman"/>
              </a:rPr>
              <a:t> is no single correct way to build a project M&amp;E system.</a:t>
            </a:r>
            <a:endParaRPr lang="en-US" sz="2000" dirty="0"/>
          </a:p>
          <a:p>
            <a:pPr marL="342900" lvl="0" indent="-342900" algn="just">
              <a:lnSpc>
                <a:spcPct val="140000"/>
              </a:lnSpc>
              <a:buClr>
                <a:schemeClr val="dk1"/>
              </a:buClr>
              <a:buSzPts val="2400"/>
              <a:buFont typeface="Noto Sans Symbols"/>
              <a:buChar char="⮚"/>
            </a:pPr>
            <a:r>
              <a:rPr lang="en-US" sz="2000" b="1" dirty="0">
                <a:solidFill>
                  <a:schemeClr val="dk1"/>
                </a:solidFill>
                <a:latin typeface="Times New Roman"/>
                <a:ea typeface="Times New Roman"/>
                <a:cs typeface="Times New Roman"/>
                <a:sym typeface="Times New Roman"/>
              </a:rPr>
              <a:t> Projects </a:t>
            </a:r>
            <a:r>
              <a:rPr lang="en-US" sz="2000" b="1" i="1" dirty="0">
                <a:solidFill>
                  <a:srgbClr val="C00000"/>
                </a:solidFill>
                <a:latin typeface="Times New Roman"/>
                <a:ea typeface="Times New Roman"/>
                <a:cs typeface="Times New Roman"/>
                <a:sym typeface="Times New Roman"/>
              </a:rPr>
              <a:t>vary in their characteristics and requirements</a:t>
            </a:r>
            <a:r>
              <a:rPr lang="en-US" sz="2000" b="1" dirty="0">
                <a:solidFill>
                  <a:schemeClr val="dk1"/>
                </a:solidFill>
                <a:latin typeface="Times New Roman"/>
                <a:ea typeface="Times New Roman"/>
                <a:cs typeface="Times New Roman"/>
                <a:sym typeface="Times New Roman"/>
              </a:rPr>
              <a:t>, and countries and </a:t>
            </a:r>
            <a:r>
              <a:rPr lang="en-US" sz="2000" b="1" dirty="0" err="1">
                <a:solidFill>
                  <a:schemeClr val="dk1"/>
                </a:solidFill>
                <a:latin typeface="Times New Roman"/>
                <a:ea typeface="Times New Roman"/>
                <a:cs typeface="Times New Roman"/>
                <a:sym typeface="Times New Roman"/>
              </a:rPr>
              <a:t>organisations</a:t>
            </a:r>
            <a:r>
              <a:rPr lang="en-US" sz="2000" b="1" dirty="0">
                <a:solidFill>
                  <a:schemeClr val="dk1"/>
                </a:solidFill>
                <a:latin typeface="Times New Roman"/>
                <a:ea typeface="Times New Roman"/>
                <a:cs typeface="Times New Roman"/>
                <a:sym typeface="Times New Roman"/>
              </a:rPr>
              <a:t> are at different stages of development with respect to good public management practices in general, and M&amp;E in particular. It is also important</a:t>
            </a:r>
            <a:r>
              <a:rPr lang="en-US" sz="2000" b="1" dirty="0">
                <a:solidFill>
                  <a:schemeClr val="dk1"/>
                </a:solidFill>
                <a:highlight>
                  <a:srgbClr val="FFFF00"/>
                </a:highlight>
                <a:latin typeface="Times New Roman"/>
                <a:ea typeface="Times New Roman"/>
                <a:cs typeface="Times New Roman"/>
                <a:sym typeface="Times New Roman"/>
              </a:rPr>
              <a:t> to </a:t>
            </a:r>
            <a:r>
              <a:rPr lang="en-US" sz="2000" b="1" dirty="0" err="1">
                <a:solidFill>
                  <a:schemeClr val="dk1"/>
                </a:solidFill>
                <a:highlight>
                  <a:srgbClr val="FFFF00"/>
                </a:highlight>
                <a:latin typeface="Times New Roman"/>
                <a:ea typeface="Times New Roman"/>
                <a:cs typeface="Times New Roman"/>
                <a:sym typeface="Times New Roman"/>
              </a:rPr>
              <a:t>recognise</a:t>
            </a:r>
            <a:r>
              <a:rPr lang="en-US" sz="2000" b="1" dirty="0">
                <a:solidFill>
                  <a:schemeClr val="dk1"/>
                </a:solidFill>
                <a:highlight>
                  <a:srgbClr val="FFFF00"/>
                </a:highlight>
                <a:latin typeface="Times New Roman"/>
                <a:ea typeface="Times New Roman"/>
                <a:cs typeface="Times New Roman"/>
                <a:sym typeface="Times New Roman"/>
              </a:rPr>
              <a:t> that M&amp;E systems are continuous works in progress </a:t>
            </a:r>
            <a:r>
              <a:rPr lang="en-US" sz="2000" b="1" dirty="0">
                <a:solidFill>
                  <a:schemeClr val="dk1"/>
                </a:solidFill>
                <a:latin typeface="Times New Roman"/>
                <a:ea typeface="Times New Roman"/>
                <a:cs typeface="Times New Roman"/>
                <a:sym typeface="Times New Roman"/>
              </a:rPr>
              <a:t>that must </a:t>
            </a:r>
            <a:r>
              <a:rPr lang="en-US" sz="2000" b="1" dirty="0">
                <a:solidFill>
                  <a:schemeClr val="dk1"/>
                </a:solidFill>
                <a:highlight>
                  <a:srgbClr val="00FF00"/>
                </a:highlight>
                <a:latin typeface="Times New Roman"/>
                <a:ea typeface="Times New Roman"/>
                <a:cs typeface="Times New Roman"/>
                <a:sym typeface="Times New Roman"/>
              </a:rPr>
              <a:t>be flexible and adaptable to changing needs and circumstances.</a:t>
            </a:r>
            <a:endParaRPr lang="en-US" sz="2000" dirty="0"/>
          </a:p>
          <a:p>
            <a:endParaRPr lang="en-US" dirty="0" smtClean="0">
              <a:latin typeface="Times New Roman" panose="02020603050405020304" pitchFamily="18" charset="0"/>
              <a:cs typeface="Times New Roman" panose="02020603050405020304" pitchFamily="18" charset="0"/>
            </a:endParaRPr>
          </a:p>
          <a:p>
            <a:endParaRPr lang="en-US" dirty="0" smtClean="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122564" y="1160633"/>
            <a:ext cx="11004887" cy="1384995"/>
          </a:xfrm>
          <a:prstGeom prst="rect">
            <a:avLst/>
          </a:prstGeom>
          <a:noFill/>
        </p:spPr>
        <p:txBody>
          <a:bodyPr wrap="square" rtlCol="0">
            <a:spAutoFit/>
          </a:bodyPr>
          <a:lstStyle/>
          <a:p>
            <a:r>
              <a:rPr lang="en-US" sz="2800" b="1" smtClean="0">
                <a:latin typeface="Times New Roman" panose="02020603050405020304" pitchFamily="18" charset="0"/>
                <a:ea typeface="Tajawal Medium"/>
                <a:cs typeface="Times New Roman" panose="02020603050405020304" pitchFamily="18" charset="0"/>
                <a:sym typeface="Tajawal Medium"/>
              </a:rPr>
              <a:t>   </a:t>
            </a:r>
            <a:r>
              <a:rPr lang="en-US" sz="2800" b="1" smtClean="0">
                <a:latin typeface="Tajawal Medium"/>
                <a:ea typeface="Tajawal Medium"/>
                <a:cs typeface="Tajawal Medium"/>
                <a:sym typeface="Tajawal Medium"/>
              </a:rPr>
              <a:t>Session2. DESIGN AND IMPLEMENTATION OF </a:t>
            </a:r>
          </a:p>
          <a:p>
            <a:r>
              <a:rPr lang="en-US" sz="2800" b="1" smtClean="0">
                <a:latin typeface="Tajawal Medium"/>
                <a:ea typeface="Tajawal Medium"/>
                <a:cs typeface="Tajawal Medium"/>
                <a:sym typeface="Tajawal Medium"/>
              </a:rPr>
              <a:t>   M&amp;E SYSTEMS</a:t>
            </a:r>
            <a:endParaRPr lang="en-US" sz="2800" smtClean="0"/>
          </a:p>
          <a:p>
            <a:pPr lvl="0"/>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788443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24338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2769989"/>
          </a:xfrm>
          <a:prstGeom prst="rect">
            <a:avLst/>
          </a:prstGeom>
          <a:noFill/>
        </p:spPr>
        <p:txBody>
          <a:bodyPr wrap="square" rtlCol="0">
            <a:spAutoFit/>
          </a:bodyPr>
          <a:lstStyle/>
          <a:p>
            <a:pPr marL="342900" lvl="0" indent="-342900" algn="ctr">
              <a:buClr>
                <a:srgbClr val="C00000"/>
              </a:buClr>
              <a:buSzPts val="2400"/>
              <a:buFont typeface="Noto Sans Symbols"/>
              <a:buChar char="⮚"/>
            </a:pPr>
            <a:r>
              <a:rPr lang="en-US" sz="2000" b="1" dirty="0">
                <a:solidFill>
                  <a:srgbClr val="C00000"/>
                </a:solidFill>
                <a:latin typeface="Times New Roman"/>
                <a:ea typeface="Times New Roman"/>
                <a:cs typeface="Times New Roman"/>
                <a:sym typeface="Times New Roman"/>
              </a:rPr>
              <a:t>Logical framework analysis</a:t>
            </a:r>
            <a:r>
              <a:rPr lang="en-US" sz="2000" b="1" dirty="0">
                <a:solidFill>
                  <a:schemeClr val="dk1"/>
                </a:solidFill>
                <a:latin typeface="Times New Roman"/>
                <a:ea typeface="Times New Roman"/>
                <a:cs typeface="Times New Roman"/>
                <a:sym typeface="Times New Roman"/>
              </a:rPr>
              <a:t> indicates that project management will need to develop systems to provide information at all levels, from basic operational inventories and accounting through to generation of statistics about outcomes and impact. </a:t>
            </a:r>
            <a:endParaRPr lang="en-US" sz="2000" dirty="0"/>
          </a:p>
          <a:p>
            <a:pPr marL="342900" lvl="0" indent="-190500" algn="ctr">
              <a:buClr>
                <a:schemeClr val="dk1"/>
              </a:buClr>
              <a:buSzPts val="2400"/>
            </a:pPr>
            <a:endParaRPr lang="en-US" sz="2000" b="1" dirty="0">
              <a:solidFill>
                <a:schemeClr val="dk1"/>
              </a:solidFill>
              <a:latin typeface="Times New Roman"/>
              <a:ea typeface="Times New Roman"/>
              <a:cs typeface="Times New Roman"/>
              <a:sym typeface="Times New Roman"/>
            </a:endParaRPr>
          </a:p>
          <a:p>
            <a:pPr marL="342900" lvl="0" indent="-342900" algn="ctr">
              <a:buClr>
                <a:schemeClr val="dk1"/>
              </a:buClr>
              <a:buSzPts val="2400"/>
              <a:buFont typeface="Noto Sans Symbols"/>
              <a:buChar char="⮚"/>
            </a:pPr>
            <a:r>
              <a:rPr lang="en-US" sz="2000" b="1" dirty="0">
                <a:solidFill>
                  <a:schemeClr val="dk1"/>
                </a:solidFill>
                <a:latin typeface="Times New Roman"/>
                <a:ea typeface="Times New Roman"/>
                <a:cs typeface="Times New Roman"/>
                <a:sym typeface="Times New Roman"/>
              </a:rPr>
              <a:t>Building on the concept of a structured set of indicators, the table bellow shows</a:t>
            </a:r>
            <a:r>
              <a:rPr lang="en-US" sz="2000" b="1" dirty="0">
                <a:solidFill>
                  <a:srgbClr val="0070C0"/>
                </a:solidFill>
                <a:latin typeface="Times New Roman"/>
                <a:ea typeface="Times New Roman"/>
                <a:cs typeface="Times New Roman"/>
                <a:sym typeface="Times New Roman"/>
              </a:rPr>
              <a:t> the typical nature and location of responsibility for M&amp;E components at each level.</a:t>
            </a:r>
            <a:endParaRPr lang="en-US" sz="2000" dirty="0"/>
          </a:p>
          <a:p>
            <a:endParaRPr lang="en-US" dirty="0" smtClean="0">
              <a:latin typeface="Times New Roman" panose="02020603050405020304" pitchFamily="18" charset="0"/>
              <a:cs typeface="Times New Roman" panose="02020603050405020304" pitchFamily="18" charset="0"/>
            </a:endParaRPr>
          </a:p>
          <a:p>
            <a:endParaRPr lang="en-US" dirty="0" smtClean="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122564" y="1160633"/>
            <a:ext cx="11004887" cy="1384995"/>
          </a:xfrm>
          <a:prstGeom prst="rect">
            <a:avLst/>
          </a:prstGeom>
          <a:noFill/>
        </p:spPr>
        <p:txBody>
          <a:bodyPr wrap="square" rtlCol="0">
            <a:spAutoFit/>
          </a:bodyPr>
          <a:lstStyle/>
          <a:p>
            <a:r>
              <a:rPr lang="en-US" sz="2800" b="1" smtClean="0">
                <a:latin typeface="Times New Roman" panose="02020603050405020304" pitchFamily="18" charset="0"/>
                <a:ea typeface="Tajawal Medium"/>
                <a:cs typeface="Times New Roman" panose="02020603050405020304" pitchFamily="18" charset="0"/>
                <a:sym typeface="Tajawal Medium"/>
              </a:rPr>
              <a:t>   </a:t>
            </a:r>
            <a:r>
              <a:rPr lang="en-US" sz="2800" b="1" smtClean="0">
                <a:latin typeface="Tajawal Medium"/>
                <a:ea typeface="Tajawal Medium"/>
                <a:cs typeface="Tajawal Medium"/>
                <a:sym typeface="Tajawal Medium"/>
              </a:rPr>
              <a:t>Session2. DESIGN AND IMPLEMENTATION OF </a:t>
            </a:r>
          </a:p>
          <a:p>
            <a:r>
              <a:rPr lang="en-US" sz="2800" b="1" smtClean="0">
                <a:latin typeface="Tajawal Medium"/>
                <a:ea typeface="Tajawal Medium"/>
                <a:cs typeface="Tajawal Medium"/>
                <a:sym typeface="Tajawal Medium"/>
              </a:rPr>
              <a:t>   M&amp;E SYSTEMS</a:t>
            </a:r>
            <a:endParaRPr lang="en-US" sz="2800" smtClean="0"/>
          </a:p>
          <a:p>
            <a:pPr lvl="0"/>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556970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122564" y="1160633"/>
            <a:ext cx="11004887" cy="1384995"/>
          </a:xfrm>
          <a:prstGeom prst="rect">
            <a:avLst/>
          </a:prstGeom>
          <a:noFill/>
        </p:spPr>
        <p:txBody>
          <a:bodyPr wrap="square" rtlCol="0">
            <a:spAutoFit/>
          </a:bodyPr>
          <a:lstStyle/>
          <a:p>
            <a:r>
              <a:rPr lang="en-US" sz="2800" b="1" smtClean="0">
                <a:latin typeface="Times New Roman" panose="02020603050405020304" pitchFamily="18" charset="0"/>
                <a:ea typeface="Tajawal Medium"/>
                <a:cs typeface="Times New Roman" panose="02020603050405020304" pitchFamily="18" charset="0"/>
                <a:sym typeface="Tajawal Medium"/>
              </a:rPr>
              <a:t>   </a:t>
            </a:r>
            <a:r>
              <a:rPr lang="en-US" sz="2800" b="1" smtClean="0">
                <a:latin typeface="Tajawal Medium"/>
                <a:ea typeface="Tajawal Medium"/>
                <a:cs typeface="Tajawal Medium"/>
                <a:sym typeface="Tajawal Medium"/>
              </a:rPr>
              <a:t>Session2. DESIGN AND IMPLEMENTATION OF </a:t>
            </a:r>
          </a:p>
          <a:p>
            <a:r>
              <a:rPr lang="en-US" sz="2800" b="1" smtClean="0">
                <a:latin typeface="Tajawal Medium"/>
                <a:ea typeface="Tajawal Medium"/>
                <a:cs typeface="Tajawal Medium"/>
                <a:sym typeface="Tajawal Medium"/>
              </a:rPr>
              <a:t>   M&amp;E SYSTEMS</a:t>
            </a:r>
            <a:endParaRPr lang="en-US" sz="2800" smtClean="0"/>
          </a:p>
          <a:p>
            <a:pPr lvl="0"/>
            <a:endParaRPr lang="en-US" sz="2800" dirty="0">
              <a:latin typeface="Times New Roman" panose="02020603050405020304" pitchFamily="18" charset="0"/>
              <a:cs typeface="Times New Roman" panose="02020603050405020304" pitchFamily="18" charset="0"/>
            </a:endParaRPr>
          </a:p>
        </p:txBody>
      </p:sp>
      <p:sp>
        <p:nvSpPr>
          <p:cNvPr id="12" name="Google Shape;581;p37"/>
          <p:cNvSpPr txBox="1"/>
          <p:nvPr/>
        </p:nvSpPr>
        <p:spPr>
          <a:xfrm>
            <a:off x="1153149" y="2107780"/>
            <a:ext cx="9043035" cy="208534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E30000"/>
              </a:buClr>
              <a:buSzPts val="2400"/>
              <a:buFont typeface="Noto Sans Symbols"/>
              <a:buNone/>
            </a:pPr>
            <a:r>
              <a:rPr lang="fr-FR" sz="2400" b="1" dirty="0">
                <a:solidFill>
                  <a:srgbClr val="E30000"/>
                </a:solidFill>
                <a:latin typeface="Times New Roman"/>
                <a:ea typeface="Times New Roman"/>
                <a:cs typeface="Times New Roman"/>
                <a:sym typeface="Times New Roman"/>
              </a:rPr>
              <a:t> </a:t>
            </a:r>
            <a:r>
              <a:rPr lang="fr-FR" sz="2400" b="1" i="1" dirty="0">
                <a:solidFill>
                  <a:srgbClr val="E30000"/>
                </a:solidFill>
                <a:latin typeface="Times New Roman"/>
                <a:ea typeface="Times New Roman"/>
                <a:cs typeface="Times New Roman"/>
                <a:sym typeface="Times New Roman"/>
              </a:rPr>
              <a:t>Organisation of </a:t>
            </a:r>
            <a:r>
              <a:rPr lang="fr-FR" sz="2400" b="1" i="1" dirty="0" err="1">
                <a:solidFill>
                  <a:srgbClr val="E30000"/>
                </a:solidFill>
                <a:latin typeface="Times New Roman"/>
                <a:ea typeface="Times New Roman"/>
                <a:cs typeface="Times New Roman"/>
                <a:sym typeface="Times New Roman"/>
              </a:rPr>
              <a:t>project</a:t>
            </a:r>
            <a:r>
              <a:rPr lang="fr-FR" sz="2400" b="1" i="1" dirty="0">
                <a:solidFill>
                  <a:srgbClr val="E30000"/>
                </a:solidFill>
                <a:latin typeface="Times New Roman"/>
                <a:ea typeface="Times New Roman"/>
                <a:cs typeface="Times New Roman"/>
                <a:sym typeface="Times New Roman"/>
              </a:rPr>
              <a:t> monitoring and </a:t>
            </a:r>
            <a:r>
              <a:rPr lang="fr-FR" sz="2400" b="1" i="1" dirty="0" err="1">
                <a:solidFill>
                  <a:srgbClr val="E30000"/>
                </a:solidFill>
                <a:latin typeface="Times New Roman"/>
                <a:ea typeface="Times New Roman"/>
                <a:cs typeface="Times New Roman"/>
                <a:sym typeface="Times New Roman"/>
              </a:rPr>
              <a:t>evaluation</a:t>
            </a:r>
            <a:endParaRPr dirty="0"/>
          </a:p>
          <a:p>
            <a:pPr marL="0" marR="0" lvl="0" indent="0" algn="ctr" rtl="0">
              <a:lnSpc>
                <a:spcPct val="100000"/>
              </a:lnSpc>
              <a:spcBef>
                <a:spcPts val="0"/>
              </a:spcBef>
              <a:spcAft>
                <a:spcPts val="0"/>
              </a:spcAft>
              <a:buClr>
                <a:schemeClr val="dk1"/>
              </a:buClr>
              <a:buSzPts val="2400"/>
              <a:buFont typeface="Noto Sans Symbols"/>
              <a:buNone/>
            </a:pPr>
            <a:endParaRPr sz="2400" b="1" dirty="0">
              <a:solidFill>
                <a:srgbClr val="E3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chemeClr val="dk1"/>
              </a:buClr>
              <a:buSzPts val="2400"/>
              <a:buFont typeface="Noto Sans Symbols"/>
              <a:buNone/>
            </a:pPr>
            <a:endParaRPr sz="2400" b="1" dirty="0">
              <a:solidFill>
                <a:srgbClr val="E3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chemeClr val="dk1"/>
              </a:buClr>
              <a:buSzPts val="2400"/>
              <a:buFont typeface="Noto Sans Symbols"/>
              <a:buNone/>
            </a:pPr>
            <a:endParaRPr sz="2400" b="1" dirty="0">
              <a:solidFill>
                <a:srgbClr val="E30000"/>
              </a:solidFill>
              <a:latin typeface="Times New Roman"/>
              <a:ea typeface="Times New Roman"/>
              <a:cs typeface="Times New Roman"/>
              <a:sym typeface="Times New Roman"/>
            </a:endParaRPr>
          </a:p>
          <a:p>
            <a:pPr marL="0" marR="0" lvl="0" indent="0" algn="just" rtl="0">
              <a:lnSpc>
                <a:spcPct val="140000"/>
              </a:lnSpc>
              <a:spcBef>
                <a:spcPts val="0"/>
              </a:spcBef>
              <a:spcAft>
                <a:spcPts val="0"/>
              </a:spcAft>
              <a:buClr>
                <a:schemeClr val="dk1"/>
              </a:buClr>
              <a:buSzPts val="2400"/>
              <a:buFont typeface="Noto Sans Symbols"/>
              <a:buNone/>
            </a:pPr>
            <a:endParaRPr sz="2400" b="1" dirty="0">
              <a:solidFill>
                <a:schemeClr val="dk1"/>
              </a:solidFill>
              <a:latin typeface="Times New Roman"/>
              <a:ea typeface="Times New Roman"/>
              <a:cs typeface="Times New Roman"/>
              <a:sym typeface="Times New Roman"/>
            </a:endParaRPr>
          </a:p>
        </p:txBody>
      </p:sp>
      <p:graphicFrame>
        <p:nvGraphicFramePr>
          <p:cNvPr id="13" name="Google Shape;584;p37"/>
          <p:cNvGraphicFramePr/>
          <p:nvPr>
            <p:extLst>
              <p:ext uri="{D42A27DB-BD31-4B8C-83A1-F6EECF244321}">
                <p14:modId xmlns:p14="http://schemas.microsoft.com/office/powerpoint/2010/main" val="944462125"/>
              </p:ext>
            </p:extLst>
          </p:nvPr>
        </p:nvGraphicFramePr>
        <p:xfrm>
          <a:off x="1056966" y="2554955"/>
          <a:ext cx="9235400" cy="3672400"/>
        </p:xfrm>
        <a:graphic>
          <a:graphicData uri="http://schemas.openxmlformats.org/drawingml/2006/table">
            <a:tbl>
              <a:tblPr firstRow="1" bandRow="1">
                <a:noFill/>
              </a:tblPr>
              <a:tblGrid>
                <a:gridCol w="2308850">
                  <a:extLst>
                    <a:ext uri="{9D8B030D-6E8A-4147-A177-3AD203B41FA5}">
                      <a16:colId xmlns:a16="http://schemas.microsoft.com/office/drawing/2014/main" val="20000"/>
                    </a:ext>
                  </a:extLst>
                </a:gridCol>
                <a:gridCol w="2308850">
                  <a:extLst>
                    <a:ext uri="{9D8B030D-6E8A-4147-A177-3AD203B41FA5}">
                      <a16:colId xmlns:a16="http://schemas.microsoft.com/office/drawing/2014/main" val="20001"/>
                    </a:ext>
                  </a:extLst>
                </a:gridCol>
                <a:gridCol w="2308850">
                  <a:extLst>
                    <a:ext uri="{9D8B030D-6E8A-4147-A177-3AD203B41FA5}">
                      <a16:colId xmlns:a16="http://schemas.microsoft.com/office/drawing/2014/main" val="20002"/>
                    </a:ext>
                  </a:extLst>
                </a:gridCol>
                <a:gridCol w="2308850">
                  <a:extLst>
                    <a:ext uri="{9D8B030D-6E8A-4147-A177-3AD203B41FA5}">
                      <a16:colId xmlns:a16="http://schemas.microsoft.com/office/drawing/2014/main" val="20003"/>
                    </a:ext>
                  </a:extLst>
                </a:gridCol>
              </a:tblGrid>
              <a:tr h="529480">
                <a:tc>
                  <a:txBody>
                    <a:bodyPr/>
                    <a:lstStyle/>
                    <a:p>
                      <a:pPr marL="0" marR="0" lvl="0" indent="0" algn="ctr" rtl="0">
                        <a:spcBef>
                          <a:spcPts val="0"/>
                        </a:spcBef>
                        <a:spcAft>
                          <a:spcPts val="0"/>
                        </a:spcAft>
                        <a:buClr>
                          <a:schemeClr val="dk1"/>
                        </a:buClr>
                        <a:buSzPts val="1600"/>
                        <a:buFont typeface="Calibri"/>
                        <a:buNone/>
                      </a:pPr>
                      <a:endParaRPr sz="1600" b="1" u="none" strike="noStrike" cap="none">
                        <a:solidFill>
                          <a:srgbClr val="0070C0"/>
                        </a:solidFill>
                        <a:latin typeface="Times New Roman"/>
                        <a:ea typeface="Times New Roman"/>
                        <a:cs typeface="Times New Roman"/>
                        <a:sym typeface="Times New Roman"/>
                      </a:endParaRPr>
                    </a:p>
                    <a:p>
                      <a:pPr marL="0" marR="0" lvl="0" indent="0" algn="ctr" rtl="0">
                        <a:spcBef>
                          <a:spcPts val="0"/>
                        </a:spcBef>
                        <a:spcAft>
                          <a:spcPts val="0"/>
                        </a:spcAft>
                        <a:buClr>
                          <a:srgbClr val="0070C0"/>
                        </a:buClr>
                        <a:buSzPts val="1600"/>
                        <a:buFont typeface="Times New Roman"/>
                        <a:buNone/>
                      </a:pPr>
                      <a:r>
                        <a:rPr lang="fr-FR" sz="1600" b="1" u="none" strike="noStrike" cap="none">
                          <a:solidFill>
                            <a:srgbClr val="0070C0"/>
                          </a:solidFill>
                          <a:latin typeface="Times New Roman"/>
                          <a:ea typeface="Times New Roman"/>
                          <a:cs typeface="Times New Roman"/>
                          <a:sym typeface="Times New Roman"/>
                        </a:rPr>
                        <a:t>Objectives</a:t>
                      </a:r>
                      <a:endParaRPr sz="1600" b="1" u="none" strike="noStrike" cap="none">
                        <a:solidFill>
                          <a:srgbClr val="0070C0"/>
                        </a:solidFill>
                        <a:latin typeface="Times New Roman"/>
                        <a:ea typeface="Times New Roman"/>
                        <a:cs typeface="Times New Roman"/>
                        <a:sym typeface="Times New Roman"/>
                      </a:endParaRPr>
                    </a:p>
                  </a:txBody>
                  <a:tcPr marL="0" marR="0" marT="0" marB="0">
                    <a:solidFill>
                      <a:srgbClr val="FEE599"/>
                    </a:solidFill>
                  </a:tcPr>
                </a:tc>
                <a:tc>
                  <a:txBody>
                    <a:bodyPr/>
                    <a:lstStyle/>
                    <a:p>
                      <a:pPr marL="0" marR="0" lvl="0" indent="0" algn="ctr" rtl="0">
                        <a:spcBef>
                          <a:spcPts val="0"/>
                        </a:spcBef>
                        <a:spcAft>
                          <a:spcPts val="0"/>
                        </a:spcAft>
                        <a:buClr>
                          <a:schemeClr val="dk1"/>
                        </a:buClr>
                        <a:buSzPts val="1600"/>
                        <a:buFont typeface="Calibri"/>
                        <a:buNone/>
                      </a:pPr>
                      <a:endParaRPr sz="1600" b="1" u="none" strike="noStrike" cap="none">
                        <a:solidFill>
                          <a:srgbClr val="0070C0"/>
                        </a:solidFill>
                        <a:latin typeface="Times New Roman"/>
                        <a:ea typeface="Times New Roman"/>
                        <a:cs typeface="Times New Roman"/>
                        <a:sym typeface="Times New Roman"/>
                      </a:endParaRPr>
                    </a:p>
                    <a:p>
                      <a:pPr marL="0" marR="0" lvl="0" indent="0" algn="ctr" rtl="0">
                        <a:spcBef>
                          <a:spcPts val="0"/>
                        </a:spcBef>
                        <a:spcAft>
                          <a:spcPts val="0"/>
                        </a:spcAft>
                        <a:buClr>
                          <a:srgbClr val="0070C0"/>
                        </a:buClr>
                        <a:buSzPts val="1600"/>
                        <a:buFont typeface="Times New Roman"/>
                        <a:buNone/>
                      </a:pPr>
                      <a:r>
                        <a:rPr lang="fr-FR" sz="1600" b="1" u="none" strike="noStrike" cap="none">
                          <a:solidFill>
                            <a:srgbClr val="0070C0"/>
                          </a:solidFill>
                          <a:latin typeface="Times New Roman"/>
                          <a:ea typeface="Times New Roman"/>
                          <a:cs typeface="Times New Roman"/>
                          <a:sym typeface="Times New Roman"/>
                        </a:rPr>
                        <a:t>Indicators</a:t>
                      </a:r>
                      <a:endParaRPr sz="1600" b="1" u="none" strike="noStrike" cap="none">
                        <a:solidFill>
                          <a:srgbClr val="0070C0"/>
                        </a:solidFill>
                        <a:latin typeface="Times New Roman"/>
                        <a:ea typeface="Times New Roman"/>
                        <a:cs typeface="Times New Roman"/>
                        <a:sym typeface="Times New Roman"/>
                      </a:endParaRPr>
                    </a:p>
                  </a:txBody>
                  <a:tcPr marL="0" marR="0" marT="0" marB="0">
                    <a:solidFill>
                      <a:srgbClr val="FEE599"/>
                    </a:solidFill>
                  </a:tcPr>
                </a:tc>
                <a:tc>
                  <a:txBody>
                    <a:bodyPr/>
                    <a:lstStyle/>
                    <a:p>
                      <a:pPr marL="0" marR="0" lvl="0" indent="0" algn="ctr" rtl="0">
                        <a:spcBef>
                          <a:spcPts val="0"/>
                        </a:spcBef>
                        <a:spcAft>
                          <a:spcPts val="0"/>
                        </a:spcAft>
                        <a:buClr>
                          <a:schemeClr val="dk1"/>
                        </a:buClr>
                        <a:buSzPts val="1600"/>
                        <a:buFont typeface="Calibri"/>
                        <a:buNone/>
                      </a:pPr>
                      <a:endParaRPr sz="1600" b="1" u="none" strike="noStrike" cap="none">
                        <a:solidFill>
                          <a:srgbClr val="0070C0"/>
                        </a:solidFill>
                        <a:latin typeface="Times New Roman"/>
                        <a:ea typeface="Times New Roman"/>
                        <a:cs typeface="Times New Roman"/>
                        <a:sym typeface="Times New Roman"/>
                      </a:endParaRPr>
                    </a:p>
                    <a:p>
                      <a:pPr marL="0" marR="0" lvl="0" indent="0" algn="ctr" rtl="0">
                        <a:spcBef>
                          <a:spcPts val="0"/>
                        </a:spcBef>
                        <a:spcAft>
                          <a:spcPts val="0"/>
                        </a:spcAft>
                        <a:buClr>
                          <a:srgbClr val="0070C0"/>
                        </a:buClr>
                        <a:buSzPts val="1600"/>
                        <a:buFont typeface="Times New Roman"/>
                        <a:buNone/>
                      </a:pPr>
                      <a:r>
                        <a:rPr lang="fr-FR" sz="1600" b="1" u="none" strike="noStrike" cap="none">
                          <a:solidFill>
                            <a:srgbClr val="0070C0"/>
                          </a:solidFill>
                          <a:latin typeface="Times New Roman"/>
                          <a:ea typeface="Times New Roman"/>
                          <a:cs typeface="Times New Roman"/>
                          <a:sym typeface="Times New Roman"/>
                        </a:rPr>
                        <a:t>M&amp;Ecomponents</a:t>
                      </a:r>
                      <a:endParaRPr sz="1600" b="1" u="none" strike="noStrike" cap="none">
                        <a:solidFill>
                          <a:srgbClr val="0070C0"/>
                        </a:solidFill>
                        <a:latin typeface="Times New Roman"/>
                        <a:ea typeface="Times New Roman"/>
                        <a:cs typeface="Times New Roman"/>
                        <a:sym typeface="Times New Roman"/>
                      </a:endParaRPr>
                    </a:p>
                  </a:txBody>
                  <a:tcPr marL="0" marR="0" marT="0" marB="0">
                    <a:solidFill>
                      <a:srgbClr val="FEE599"/>
                    </a:solidFill>
                  </a:tcPr>
                </a:tc>
                <a:tc>
                  <a:txBody>
                    <a:bodyPr/>
                    <a:lstStyle/>
                    <a:p>
                      <a:pPr marL="0" marR="0" lvl="0" indent="0" algn="ctr" rtl="0">
                        <a:spcBef>
                          <a:spcPts val="0"/>
                        </a:spcBef>
                        <a:spcAft>
                          <a:spcPts val="0"/>
                        </a:spcAft>
                        <a:buClr>
                          <a:schemeClr val="dk1"/>
                        </a:buClr>
                        <a:buSzPts val="1600"/>
                        <a:buFont typeface="Calibri"/>
                        <a:buNone/>
                      </a:pPr>
                      <a:endParaRPr sz="1600" b="1" u="none" strike="noStrike" cap="none">
                        <a:solidFill>
                          <a:srgbClr val="0070C0"/>
                        </a:solidFill>
                        <a:latin typeface="Times New Roman"/>
                        <a:ea typeface="Times New Roman"/>
                        <a:cs typeface="Times New Roman"/>
                        <a:sym typeface="Times New Roman"/>
                      </a:endParaRPr>
                    </a:p>
                    <a:p>
                      <a:pPr marL="0" marR="0" lvl="0" indent="0" algn="ctr" rtl="0">
                        <a:spcBef>
                          <a:spcPts val="0"/>
                        </a:spcBef>
                        <a:spcAft>
                          <a:spcPts val="0"/>
                        </a:spcAft>
                        <a:buClr>
                          <a:srgbClr val="0070C0"/>
                        </a:buClr>
                        <a:buSzPts val="1600"/>
                        <a:buFont typeface="Times New Roman"/>
                        <a:buNone/>
                      </a:pPr>
                      <a:r>
                        <a:rPr lang="fr-FR" sz="1600" b="1" u="none" strike="noStrike" cap="none">
                          <a:solidFill>
                            <a:srgbClr val="0070C0"/>
                          </a:solidFill>
                          <a:latin typeface="Times New Roman"/>
                          <a:ea typeface="Times New Roman"/>
                          <a:cs typeface="Times New Roman"/>
                          <a:sym typeface="Times New Roman"/>
                        </a:rPr>
                        <a:t>ResponsibilityforM&amp;E</a:t>
                      </a:r>
                      <a:endParaRPr sz="1600" b="1" u="none" strike="noStrike" cap="none">
                        <a:solidFill>
                          <a:srgbClr val="0070C0"/>
                        </a:solidFill>
                        <a:latin typeface="Times New Roman"/>
                        <a:ea typeface="Times New Roman"/>
                        <a:cs typeface="Times New Roman"/>
                        <a:sym typeface="Times New Roman"/>
                      </a:endParaRPr>
                    </a:p>
                  </a:txBody>
                  <a:tcPr marL="0" marR="0" marT="0" marB="0">
                    <a:solidFill>
                      <a:srgbClr val="FEE599"/>
                    </a:solidFill>
                  </a:tcPr>
                </a:tc>
                <a:extLst>
                  <a:ext uri="{0D108BD9-81ED-4DB2-BD59-A6C34878D82A}">
                    <a16:rowId xmlns:a16="http://schemas.microsoft.com/office/drawing/2014/main" val="10000"/>
                  </a:ext>
                </a:extLst>
              </a:tr>
              <a:tr h="798357">
                <a:tc>
                  <a:txBody>
                    <a:bodyPr/>
                    <a:lstStyle/>
                    <a:p>
                      <a:pPr marL="0" marR="0" lvl="0" indent="0" algn="ctr" rtl="0">
                        <a:spcBef>
                          <a:spcPts val="0"/>
                        </a:spcBef>
                        <a:spcAft>
                          <a:spcPts val="0"/>
                        </a:spcAft>
                        <a:buClr>
                          <a:schemeClr val="dk1"/>
                        </a:buClr>
                        <a:buSzPts val="1600"/>
                        <a:buFont typeface="Times New Roman"/>
                        <a:buNone/>
                      </a:pPr>
                      <a:r>
                        <a:rPr lang="fr-FR" sz="1600" b="1" u="none" strike="noStrike" cap="none">
                          <a:latin typeface="Times New Roman"/>
                          <a:ea typeface="Times New Roman"/>
                          <a:cs typeface="Times New Roman"/>
                          <a:sym typeface="Times New Roman"/>
                        </a:rPr>
                        <a:t>  </a:t>
                      </a:r>
                      <a:endParaRPr/>
                    </a:p>
                    <a:p>
                      <a:pPr marL="0" marR="0" lvl="0" indent="0" algn="ctr" rtl="0">
                        <a:spcBef>
                          <a:spcPts val="0"/>
                        </a:spcBef>
                        <a:spcAft>
                          <a:spcPts val="0"/>
                        </a:spcAft>
                        <a:buClr>
                          <a:schemeClr val="dk1"/>
                        </a:buClr>
                        <a:buSzPts val="1600"/>
                        <a:buFont typeface="Times New Roman"/>
                        <a:buNone/>
                      </a:pPr>
                      <a:r>
                        <a:rPr lang="fr-FR" sz="1600" b="1" u="none" strike="noStrike" cap="none">
                          <a:latin typeface="Times New Roman"/>
                          <a:ea typeface="Times New Roman"/>
                          <a:cs typeface="Times New Roman"/>
                          <a:sym typeface="Times New Roman"/>
                        </a:rPr>
                        <a:t> Goal</a:t>
                      </a:r>
                      <a:endParaRPr sz="1600" b="1" u="none" strike="noStrike" cap="none">
                        <a:latin typeface="Times New Roman"/>
                        <a:ea typeface="Times New Roman"/>
                        <a:cs typeface="Times New Roman"/>
                        <a:sym typeface="Times New Roman"/>
                      </a:endParaRPr>
                    </a:p>
                  </a:txBody>
                  <a:tcPr marL="0" marR="0" marT="0" marB="0">
                    <a:solidFill>
                      <a:srgbClr val="FEE599"/>
                    </a:solidFill>
                  </a:tcPr>
                </a:tc>
                <a:tc>
                  <a:txBody>
                    <a:bodyPr/>
                    <a:lstStyle/>
                    <a:p>
                      <a:pPr marL="0" marR="0" lvl="0" indent="0" algn="ctr" rtl="0">
                        <a:spcBef>
                          <a:spcPts val="0"/>
                        </a:spcBef>
                        <a:spcAft>
                          <a:spcPts val="0"/>
                        </a:spcAft>
                        <a:buClr>
                          <a:schemeClr val="dk1"/>
                        </a:buClr>
                        <a:buSzPts val="1600"/>
                        <a:buFont typeface="Times New Roman"/>
                        <a:buNone/>
                      </a:pPr>
                      <a:r>
                        <a:rPr lang="fr-FR" sz="1600" b="1" u="none" strike="noStrike" cap="none">
                          <a:latin typeface="Times New Roman"/>
                          <a:ea typeface="Times New Roman"/>
                          <a:cs typeface="Times New Roman"/>
                          <a:sym typeface="Times New Roman"/>
                        </a:rPr>
                        <a:t>   </a:t>
                      </a:r>
                      <a:endParaRPr/>
                    </a:p>
                    <a:p>
                      <a:pPr marL="0" marR="0" lvl="0" indent="0" algn="ctr" rtl="0">
                        <a:spcBef>
                          <a:spcPts val="0"/>
                        </a:spcBef>
                        <a:spcAft>
                          <a:spcPts val="0"/>
                        </a:spcAft>
                        <a:buClr>
                          <a:schemeClr val="dk1"/>
                        </a:buClr>
                        <a:buSzPts val="1600"/>
                        <a:buFont typeface="Times New Roman"/>
                        <a:buNone/>
                      </a:pPr>
                      <a:r>
                        <a:rPr lang="fr-FR" sz="1600" b="1" u="none" strike="noStrike" cap="none">
                          <a:latin typeface="Times New Roman"/>
                          <a:ea typeface="Times New Roman"/>
                          <a:cs typeface="Times New Roman"/>
                          <a:sym typeface="Times New Roman"/>
                        </a:rPr>
                        <a:t>Impact</a:t>
                      </a:r>
                      <a:endParaRPr sz="1600" b="1" u="none" strike="noStrike" cap="none">
                        <a:latin typeface="Times New Roman"/>
                        <a:ea typeface="Times New Roman"/>
                        <a:cs typeface="Times New Roman"/>
                        <a:sym typeface="Times New Roman"/>
                      </a:endParaRPr>
                    </a:p>
                  </a:txBody>
                  <a:tcPr marL="0" marR="0" marT="0" marB="0">
                    <a:solidFill>
                      <a:srgbClr val="FEE599"/>
                    </a:solidFill>
                  </a:tcPr>
                </a:tc>
                <a:tc>
                  <a:txBody>
                    <a:bodyPr/>
                    <a:lstStyle/>
                    <a:p>
                      <a:pPr marL="0" marR="0" lvl="0" indent="0" algn="ctr" rtl="0">
                        <a:spcBef>
                          <a:spcPts val="0"/>
                        </a:spcBef>
                        <a:spcAft>
                          <a:spcPts val="0"/>
                        </a:spcAft>
                        <a:buClr>
                          <a:schemeClr val="dk1"/>
                        </a:buClr>
                        <a:buSzPts val="1200"/>
                        <a:buFont typeface="Times New Roman"/>
                        <a:buNone/>
                      </a:pPr>
                      <a:r>
                        <a:rPr lang="fr-FR" sz="1200" b="1" u="none" strike="noStrike" cap="none">
                          <a:latin typeface="Times New Roman"/>
                          <a:ea typeface="Times New Roman"/>
                          <a:cs typeface="Times New Roman"/>
                          <a:sym typeface="Times New Roman"/>
                        </a:rPr>
                        <a:t>Longtermstatistical evidence of project impact Exogenous indicators for risk factors and unanticipated wider environmental and social impacts</a:t>
                      </a:r>
                      <a:endParaRPr sz="1200" b="1" u="none" strike="noStrike" cap="none">
                        <a:latin typeface="Times New Roman"/>
                        <a:ea typeface="Times New Roman"/>
                        <a:cs typeface="Times New Roman"/>
                        <a:sym typeface="Times New Roman"/>
                      </a:endParaRPr>
                    </a:p>
                  </a:txBody>
                  <a:tcPr marL="0" marR="0" marT="0" marB="0">
                    <a:solidFill>
                      <a:srgbClr val="FEE599"/>
                    </a:solidFill>
                  </a:tcPr>
                </a:tc>
                <a:tc>
                  <a:txBody>
                    <a:bodyPr/>
                    <a:lstStyle/>
                    <a:p>
                      <a:pPr marL="0" marR="0" lvl="0" indent="0" algn="ctr" rtl="0">
                        <a:spcBef>
                          <a:spcPts val="0"/>
                        </a:spcBef>
                        <a:spcAft>
                          <a:spcPts val="0"/>
                        </a:spcAft>
                        <a:buClr>
                          <a:schemeClr val="dk1"/>
                        </a:buClr>
                        <a:buSzPts val="1200"/>
                        <a:buFont typeface="Times New Roman"/>
                        <a:buNone/>
                      </a:pPr>
                      <a:r>
                        <a:rPr lang="fr-FR" sz="1200" b="1" u="none" strike="noStrike" cap="none">
                          <a:latin typeface="Times New Roman"/>
                          <a:ea typeface="Times New Roman"/>
                          <a:cs typeface="Times New Roman"/>
                          <a:sym typeface="Times New Roman"/>
                        </a:rPr>
                        <a:t>   </a:t>
                      </a:r>
                      <a:endParaRPr/>
                    </a:p>
                    <a:p>
                      <a:pPr marL="0" marR="0" lvl="0" indent="0" algn="ctr" rtl="0">
                        <a:spcBef>
                          <a:spcPts val="0"/>
                        </a:spcBef>
                        <a:spcAft>
                          <a:spcPts val="0"/>
                        </a:spcAft>
                        <a:buClr>
                          <a:schemeClr val="dk1"/>
                        </a:buClr>
                        <a:buSzPts val="1400"/>
                        <a:buFont typeface="Times New Roman"/>
                        <a:buNone/>
                      </a:pPr>
                      <a:r>
                        <a:rPr lang="fr-FR" sz="1400" b="1" u="none" strike="noStrike" cap="none">
                          <a:latin typeface="Times New Roman"/>
                          <a:ea typeface="Times New Roman"/>
                          <a:cs typeface="Times New Roman"/>
                          <a:sym typeface="Times New Roman"/>
                        </a:rPr>
                        <a:t>National or sectoral agencies and/or independent specialists</a:t>
                      </a:r>
                      <a:endParaRPr sz="1400" b="1" u="none" strike="noStrike" cap="none">
                        <a:latin typeface="Times New Roman"/>
                        <a:ea typeface="Times New Roman"/>
                        <a:cs typeface="Times New Roman"/>
                        <a:sym typeface="Times New Roman"/>
                      </a:endParaRPr>
                    </a:p>
                  </a:txBody>
                  <a:tcPr marL="0" marR="0" marT="0" marB="0">
                    <a:solidFill>
                      <a:srgbClr val="FEE599"/>
                    </a:solidFill>
                  </a:tcPr>
                </a:tc>
                <a:extLst>
                  <a:ext uri="{0D108BD9-81ED-4DB2-BD59-A6C34878D82A}">
                    <a16:rowId xmlns:a16="http://schemas.microsoft.com/office/drawing/2014/main" val="10001"/>
                  </a:ext>
                </a:extLst>
              </a:tr>
              <a:tr h="558850">
                <a:tc>
                  <a:txBody>
                    <a:bodyPr/>
                    <a:lstStyle/>
                    <a:p>
                      <a:pPr marL="0" marR="0" lvl="0" indent="0" algn="ctr" rtl="0">
                        <a:spcBef>
                          <a:spcPts val="0"/>
                        </a:spcBef>
                        <a:spcAft>
                          <a:spcPts val="0"/>
                        </a:spcAft>
                        <a:buClr>
                          <a:schemeClr val="dk1"/>
                        </a:buClr>
                        <a:buSzPts val="1600"/>
                        <a:buFont typeface="Times New Roman"/>
                        <a:buNone/>
                      </a:pPr>
                      <a:r>
                        <a:rPr lang="fr-FR" sz="1600" b="1" u="none" strike="noStrike" cap="none">
                          <a:latin typeface="Times New Roman"/>
                          <a:ea typeface="Times New Roman"/>
                          <a:cs typeface="Times New Roman"/>
                          <a:sym typeface="Times New Roman"/>
                        </a:rPr>
                        <a:t>   </a:t>
                      </a:r>
                      <a:endParaRPr/>
                    </a:p>
                    <a:p>
                      <a:pPr marL="0" marR="0" lvl="0" indent="0" algn="ctr" rtl="0">
                        <a:spcBef>
                          <a:spcPts val="0"/>
                        </a:spcBef>
                        <a:spcAft>
                          <a:spcPts val="0"/>
                        </a:spcAft>
                        <a:buClr>
                          <a:schemeClr val="dk1"/>
                        </a:buClr>
                        <a:buSzPts val="1600"/>
                        <a:buFont typeface="Times New Roman"/>
                        <a:buNone/>
                      </a:pPr>
                      <a:r>
                        <a:rPr lang="fr-FR" sz="1600" b="1" u="none" strike="noStrike" cap="none">
                          <a:latin typeface="Times New Roman"/>
                          <a:ea typeface="Times New Roman"/>
                          <a:cs typeface="Times New Roman"/>
                          <a:sym typeface="Times New Roman"/>
                        </a:rPr>
                        <a:t>Purpose</a:t>
                      </a:r>
                      <a:endParaRPr sz="1600" b="1" u="none" strike="noStrike" cap="none">
                        <a:latin typeface="Times New Roman"/>
                        <a:ea typeface="Times New Roman"/>
                        <a:cs typeface="Times New Roman"/>
                        <a:sym typeface="Times New Roman"/>
                      </a:endParaRPr>
                    </a:p>
                  </a:txBody>
                  <a:tcPr marL="0" marR="0" marT="0" marB="0">
                    <a:solidFill>
                      <a:srgbClr val="FEE599"/>
                    </a:solidFill>
                  </a:tcPr>
                </a:tc>
                <a:tc>
                  <a:txBody>
                    <a:bodyPr/>
                    <a:lstStyle/>
                    <a:p>
                      <a:pPr marL="0" marR="0" lvl="0" indent="0" algn="ctr" rtl="0">
                        <a:spcBef>
                          <a:spcPts val="0"/>
                        </a:spcBef>
                        <a:spcAft>
                          <a:spcPts val="0"/>
                        </a:spcAft>
                        <a:buClr>
                          <a:schemeClr val="dk1"/>
                        </a:buClr>
                        <a:buSzPts val="1600"/>
                        <a:buFont typeface="Times New Roman"/>
                        <a:buNone/>
                      </a:pPr>
                      <a:r>
                        <a:rPr lang="fr-FR" sz="1600" b="1" u="none" strike="noStrike" cap="none">
                          <a:latin typeface="Times New Roman"/>
                          <a:ea typeface="Times New Roman"/>
                          <a:cs typeface="Times New Roman"/>
                          <a:sym typeface="Times New Roman"/>
                        </a:rPr>
                        <a:t>   </a:t>
                      </a:r>
                      <a:endParaRPr/>
                    </a:p>
                    <a:p>
                      <a:pPr marL="0" marR="0" lvl="0" indent="0" algn="ctr" rtl="0">
                        <a:spcBef>
                          <a:spcPts val="0"/>
                        </a:spcBef>
                        <a:spcAft>
                          <a:spcPts val="0"/>
                        </a:spcAft>
                        <a:buClr>
                          <a:schemeClr val="dk1"/>
                        </a:buClr>
                        <a:buSzPts val="1600"/>
                        <a:buFont typeface="Times New Roman"/>
                        <a:buNone/>
                      </a:pPr>
                      <a:r>
                        <a:rPr lang="fr-FR" sz="1600" b="1" u="none" strike="noStrike" cap="none">
                          <a:latin typeface="Times New Roman"/>
                          <a:ea typeface="Times New Roman"/>
                          <a:cs typeface="Times New Roman"/>
                          <a:sym typeface="Times New Roman"/>
                        </a:rPr>
                        <a:t>Outcomes</a:t>
                      </a:r>
                      <a:endParaRPr sz="1600" b="1" u="none" strike="noStrike" cap="none">
                        <a:latin typeface="Times New Roman"/>
                        <a:ea typeface="Times New Roman"/>
                        <a:cs typeface="Times New Roman"/>
                        <a:sym typeface="Times New Roman"/>
                      </a:endParaRPr>
                    </a:p>
                  </a:txBody>
                  <a:tcPr marL="0" marR="0" marT="0" marB="0">
                    <a:solidFill>
                      <a:srgbClr val="FEE599"/>
                    </a:solidFill>
                  </a:tcPr>
                </a:tc>
                <a:tc>
                  <a:txBody>
                    <a:bodyPr/>
                    <a:lstStyle/>
                    <a:p>
                      <a:pPr marL="0" marR="0" lvl="0" indent="0" algn="ctr" rtl="0">
                        <a:spcBef>
                          <a:spcPts val="0"/>
                        </a:spcBef>
                        <a:spcAft>
                          <a:spcPts val="0"/>
                        </a:spcAft>
                        <a:buClr>
                          <a:schemeClr val="dk1"/>
                        </a:buClr>
                        <a:buSzPts val="1400"/>
                        <a:buFont typeface="Times New Roman"/>
                        <a:buNone/>
                      </a:pPr>
                      <a:r>
                        <a:rPr lang="fr-FR" sz="1400" b="1" u="none" strike="noStrike" cap="none">
                          <a:latin typeface="Times New Roman"/>
                          <a:ea typeface="Times New Roman"/>
                          <a:cs typeface="Times New Roman"/>
                          <a:sym typeface="Times New Roman"/>
                        </a:rPr>
                        <a:t>Socioeconomic surveys M&amp;E of leading indicators Diagnostic studies</a:t>
                      </a:r>
                      <a:endParaRPr sz="1400" b="1" u="none" strike="noStrike" cap="none">
                        <a:latin typeface="Times New Roman"/>
                        <a:ea typeface="Times New Roman"/>
                        <a:cs typeface="Times New Roman"/>
                        <a:sym typeface="Times New Roman"/>
                      </a:endParaRPr>
                    </a:p>
                  </a:txBody>
                  <a:tcPr marL="0" marR="0" marT="0" marB="0">
                    <a:solidFill>
                      <a:srgbClr val="FEE599"/>
                    </a:solidFill>
                  </a:tcPr>
                </a:tc>
                <a:tc>
                  <a:txBody>
                    <a:bodyPr/>
                    <a:lstStyle/>
                    <a:p>
                      <a:pPr marL="0" marR="0" lvl="0" indent="0" algn="ctr" rtl="0">
                        <a:spcBef>
                          <a:spcPts val="0"/>
                        </a:spcBef>
                        <a:spcAft>
                          <a:spcPts val="0"/>
                        </a:spcAft>
                        <a:buClr>
                          <a:schemeClr val="dk1"/>
                        </a:buClr>
                        <a:buSzPts val="1400"/>
                        <a:buFont typeface="Times New Roman"/>
                        <a:buNone/>
                      </a:pPr>
                      <a:r>
                        <a:rPr lang="fr-FR" sz="1400" b="1" u="none" strike="noStrike" cap="none">
                          <a:latin typeface="Times New Roman"/>
                          <a:ea typeface="Times New Roman"/>
                          <a:cs typeface="Times New Roman"/>
                          <a:sym typeface="Times New Roman"/>
                        </a:rPr>
                        <a:t> Project management and/or independent specialists</a:t>
                      </a:r>
                      <a:endParaRPr sz="1400" b="1" u="none" strike="noStrike" cap="none">
                        <a:latin typeface="Times New Roman"/>
                        <a:ea typeface="Times New Roman"/>
                        <a:cs typeface="Times New Roman"/>
                        <a:sym typeface="Times New Roman"/>
                      </a:endParaRPr>
                    </a:p>
                  </a:txBody>
                  <a:tcPr marL="0" marR="0" marT="0" marB="0">
                    <a:solidFill>
                      <a:srgbClr val="FEE599"/>
                    </a:solidFill>
                  </a:tcPr>
                </a:tc>
                <a:extLst>
                  <a:ext uri="{0D108BD9-81ED-4DB2-BD59-A6C34878D82A}">
                    <a16:rowId xmlns:a16="http://schemas.microsoft.com/office/drawing/2014/main" val="10002"/>
                  </a:ext>
                </a:extLst>
              </a:tr>
              <a:tr h="529480">
                <a:tc>
                  <a:txBody>
                    <a:bodyPr/>
                    <a:lstStyle/>
                    <a:p>
                      <a:pPr marL="0" marR="0" lvl="0" indent="0" algn="ctr" rtl="0">
                        <a:spcBef>
                          <a:spcPts val="0"/>
                        </a:spcBef>
                        <a:spcAft>
                          <a:spcPts val="0"/>
                        </a:spcAft>
                        <a:buClr>
                          <a:schemeClr val="dk1"/>
                        </a:buClr>
                        <a:buSzPts val="1600"/>
                        <a:buFont typeface="Calibri"/>
                        <a:buNone/>
                      </a:pPr>
                      <a:endParaRPr sz="1600" b="1" u="none" strike="noStrike" cap="none">
                        <a:latin typeface="Times New Roman"/>
                        <a:ea typeface="Times New Roman"/>
                        <a:cs typeface="Times New Roman"/>
                        <a:sym typeface="Times New Roman"/>
                      </a:endParaRPr>
                    </a:p>
                    <a:p>
                      <a:pPr marL="0" marR="0" lvl="0" indent="0" algn="ctr" rtl="0">
                        <a:spcBef>
                          <a:spcPts val="0"/>
                        </a:spcBef>
                        <a:spcAft>
                          <a:spcPts val="0"/>
                        </a:spcAft>
                        <a:buClr>
                          <a:schemeClr val="dk1"/>
                        </a:buClr>
                        <a:buSzPts val="1600"/>
                        <a:buFont typeface="Times New Roman"/>
                        <a:buNone/>
                      </a:pPr>
                      <a:r>
                        <a:rPr lang="fr-FR" sz="1600" b="1" u="none" strike="noStrike" cap="none">
                          <a:latin typeface="Times New Roman"/>
                          <a:ea typeface="Times New Roman"/>
                          <a:cs typeface="Times New Roman"/>
                          <a:sym typeface="Times New Roman"/>
                        </a:rPr>
                        <a:t>Outputs</a:t>
                      </a:r>
                      <a:endParaRPr sz="1600" b="1" u="none" strike="noStrike" cap="none">
                        <a:latin typeface="Times New Roman"/>
                        <a:ea typeface="Times New Roman"/>
                        <a:cs typeface="Times New Roman"/>
                        <a:sym typeface="Times New Roman"/>
                      </a:endParaRPr>
                    </a:p>
                  </a:txBody>
                  <a:tcPr marL="0" marR="0" marT="0" marB="0">
                    <a:solidFill>
                      <a:srgbClr val="FEE599"/>
                    </a:solidFill>
                  </a:tcPr>
                </a:tc>
                <a:tc>
                  <a:txBody>
                    <a:bodyPr/>
                    <a:lstStyle/>
                    <a:p>
                      <a:pPr marL="0" marR="0" lvl="0" indent="0" algn="ctr" rtl="0">
                        <a:spcBef>
                          <a:spcPts val="0"/>
                        </a:spcBef>
                        <a:spcAft>
                          <a:spcPts val="0"/>
                        </a:spcAft>
                        <a:buClr>
                          <a:schemeClr val="dk1"/>
                        </a:buClr>
                        <a:buSzPts val="1600"/>
                        <a:buFont typeface="Calibri"/>
                        <a:buNone/>
                      </a:pPr>
                      <a:endParaRPr sz="1600" b="1" u="none" strike="noStrike" cap="none">
                        <a:latin typeface="Times New Roman"/>
                        <a:ea typeface="Times New Roman"/>
                        <a:cs typeface="Times New Roman"/>
                        <a:sym typeface="Times New Roman"/>
                      </a:endParaRPr>
                    </a:p>
                    <a:p>
                      <a:pPr marL="0" marR="0" lvl="0" indent="0" algn="ctr" rtl="0">
                        <a:spcBef>
                          <a:spcPts val="0"/>
                        </a:spcBef>
                        <a:spcAft>
                          <a:spcPts val="0"/>
                        </a:spcAft>
                        <a:buClr>
                          <a:schemeClr val="dk1"/>
                        </a:buClr>
                        <a:buSzPts val="1600"/>
                        <a:buFont typeface="Times New Roman"/>
                        <a:buNone/>
                      </a:pPr>
                      <a:r>
                        <a:rPr lang="fr-FR" sz="1600" b="1" u="none" strike="noStrike" cap="none">
                          <a:latin typeface="Times New Roman"/>
                          <a:ea typeface="Times New Roman"/>
                          <a:cs typeface="Times New Roman"/>
                          <a:sym typeface="Times New Roman"/>
                        </a:rPr>
                        <a:t>Output</a:t>
                      </a:r>
                      <a:endParaRPr sz="1600" b="1" u="none" strike="noStrike" cap="none">
                        <a:latin typeface="Times New Roman"/>
                        <a:ea typeface="Times New Roman"/>
                        <a:cs typeface="Times New Roman"/>
                        <a:sym typeface="Times New Roman"/>
                      </a:endParaRPr>
                    </a:p>
                  </a:txBody>
                  <a:tcPr marL="0" marR="0" marT="0" marB="0">
                    <a:solidFill>
                      <a:srgbClr val="FEE599"/>
                    </a:solidFill>
                  </a:tcPr>
                </a:tc>
                <a:tc rowSpan="3">
                  <a:txBody>
                    <a:bodyPr/>
                    <a:lstStyle/>
                    <a:p>
                      <a:pPr marL="0" marR="0" lvl="0" indent="0" algn="ctr" rtl="0">
                        <a:spcBef>
                          <a:spcPts val="0"/>
                        </a:spcBef>
                        <a:spcAft>
                          <a:spcPts val="0"/>
                        </a:spcAft>
                        <a:buClr>
                          <a:schemeClr val="dk1"/>
                        </a:buClr>
                        <a:buSzPts val="1200"/>
                        <a:buFont typeface="Calibri"/>
                        <a:buNone/>
                      </a:pPr>
                      <a:endParaRPr sz="1200" b="1" u="none" strike="noStrike" cap="none">
                        <a:latin typeface="Times New Roman"/>
                        <a:ea typeface="Times New Roman"/>
                        <a:cs typeface="Times New Roman"/>
                        <a:sym typeface="Times New Roman"/>
                      </a:endParaRPr>
                    </a:p>
                    <a:p>
                      <a:pPr marL="0" marR="0" lvl="0" indent="0" algn="ctr" rtl="0">
                        <a:spcBef>
                          <a:spcPts val="0"/>
                        </a:spcBef>
                        <a:spcAft>
                          <a:spcPts val="0"/>
                        </a:spcAft>
                        <a:buClr>
                          <a:schemeClr val="dk1"/>
                        </a:buClr>
                        <a:buSzPts val="1200"/>
                        <a:buFont typeface="Calibri"/>
                        <a:buNone/>
                      </a:pPr>
                      <a:endParaRPr sz="1200" b="1" u="none" strike="noStrike" cap="none">
                        <a:latin typeface="Times New Roman"/>
                        <a:ea typeface="Times New Roman"/>
                        <a:cs typeface="Times New Roman"/>
                        <a:sym typeface="Times New Roman"/>
                      </a:endParaRPr>
                    </a:p>
                    <a:p>
                      <a:pPr marL="0" marR="0" lvl="0" indent="0" algn="ctr" rtl="0">
                        <a:spcBef>
                          <a:spcPts val="0"/>
                        </a:spcBef>
                        <a:spcAft>
                          <a:spcPts val="0"/>
                        </a:spcAft>
                        <a:buClr>
                          <a:schemeClr val="dk1"/>
                        </a:buClr>
                        <a:buSzPts val="1600"/>
                        <a:buFont typeface="Times New Roman"/>
                        <a:buNone/>
                      </a:pPr>
                      <a:r>
                        <a:rPr lang="fr-FR" sz="1600" b="1" u="none" strike="noStrike" cap="none">
                          <a:latin typeface="Times New Roman"/>
                          <a:ea typeface="Times New Roman"/>
                          <a:cs typeface="Times New Roman"/>
                          <a:sym typeface="Times New Roman"/>
                        </a:rPr>
                        <a:t>  MIS for physical and financial monitoring</a:t>
                      </a:r>
                      <a:endParaRPr/>
                    </a:p>
                    <a:p>
                      <a:pPr marL="0" marR="0" lvl="0" indent="0" algn="ctr" rtl="0">
                        <a:spcBef>
                          <a:spcPts val="0"/>
                        </a:spcBef>
                        <a:spcAft>
                          <a:spcPts val="0"/>
                        </a:spcAft>
                        <a:buClr>
                          <a:schemeClr val="dk1"/>
                        </a:buClr>
                        <a:buSzPts val="1600"/>
                        <a:buFont typeface="Times New Roman"/>
                        <a:buNone/>
                      </a:pPr>
                      <a:r>
                        <a:rPr lang="fr-FR" sz="1600" b="1" u="none" strike="noStrike" cap="none">
                          <a:latin typeface="Times New Roman"/>
                          <a:ea typeface="Times New Roman"/>
                          <a:cs typeface="Times New Roman"/>
                          <a:sym typeface="Times New Roman"/>
                        </a:rPr>
                        <a:t>M&amp;E components</a:t>
                      </a:r>
                      <a:endParaRPr sz="1600" b="1" u="none" strike="noStrike" cap="none">
                        <a:latin typeface="Times New Roman"/>
                        <a:ea typeface="Times New Roman"/>
                        <a:cs typeface="Times New Roman"/>
                        <a:sym typeface="Times New Roman"/>
                      </a:endParaRPr>
                    </a:p>
                  </a:txBody>
                  <a:tcPr marL="0" marR="0" marT="0" marB="0">
                    <a:solidFill>
                      <a:srgbClr val="FEE599"/>
                    </a:solidFill>
                  </a:tcPr>
                </a:tc>
                <a:tc rowSpan="3">
                  <a:txBody>
                    <a:bodyPr/>
                    <a:lstStyle/>
                    <a:p>
                      <a:pPr marL="0" marR="0" lvl="0" indent="0" algn="ctr" rtl="0">
                        <a:spcBef>
                          <a:spcPts val="0"/>
                        </a:spcBef>
                        <a:spcAft>
                          <a:spcPts val="0"/>
                        </a:spcAft>
                        <a:buClr>
                          <a:schemeClr val="dk1"/>
                        </a:buClr>
                        <a:buSzPts val="1200"/>
                        <a:buFont typeface="Calibri"/>
                        <a:buNone/>
                      </a:pPr>
                      <a:endParaRPr sz="1200" b="1" u="none" strike="noStrike" cap="none" dirty="0">
                        <a:latin typeface="Times New Roman"/>
                        <a:ea typeface="Times New Roman"/>
                        <a:cs typeface="Times New Roman"/>
                        <a:sym typeface="Times New Roman"/>
                      </a:endParaRPr>
                    </a:p>
                    <a:p>
                      <a:pPr marL="0" marR="0" lvl="0" indent="0" algn="ctr" rtl="0">
                        <a:spcBef>
                          <a:spcPts val="0"/>
                        </a:spcBef>
                        <a:spcAft>
                          <a:spcPts val="0"/>
                        </a:spcAft>
                        <a:buClr>
                          <a:schemeClr val="dk1"/>
                        </a:buClr>
                        <a:buSzPts val="1200"/>
                        <a:buFont typeface="Calibri"/>
                        <a:buNone/>
                      </a:pPr>
                      <a:endParaRPr sz="1200" b="1" u="none" strike="noStrike" cap="none" dirty="0">
                        <a:latin typeface="Times New Roman"/>
                        <a:ea typeface="Times New Roman"/>
                        <a:cs typeface="Times New Roman"/>
                        <a:sym typeface="Times New Roman"/>
                      </a:endParaRPr>
                    </a:p>
                    <a:p>
                      <a:pPr marL="0" marR="0" lvl="0" indent="0" algn="ctr" rtl="0">
                        <a:spcBef>
                          <a:spcPts val="0"/>
                        </a:spcBef>
                        <a:spcAft>
                          <a:spcPts val="0"/>
                        </a:spcAft>
                        <a:buClr>
                          <a:schemeClr val="dk1"/>
                        </a:buClr>
                        <a:buSzPts val="1200"/>
                        <a:buFont typeface="Calibri"/>
                        <a:buNone/>
                      </a:pPr>
                      <a:endParaRPr sz="1200" b="1" u="none" strike="noStrike" cap="none" dirty="0">
                        <a:latin typeface="Times New Roman"/>
                        <a:ea typeface="Times New Roman"/>
                        <a:cs typeface="Times New Roman"/>
                        <a:sym typeface="Times New Roman"/>
                      </a:endParaRPr>
                    </a:p>
                    <a:p>
                      <a:pPr marL="0" marR="0" lvl="0" indent="0" algn="ctr" rtl="0">
                        <a:spcBef>
                          <a:spcPts val="0"/>
                        </a:spcBef>
                        <a:spcAft>
                          <a:spcPts val="0"/>
                        </a:spcAft>
                        <a:buClr>
                          <a:schemeClr val="dk1"/>
                        </a:buClr>
                        <a:buSzPts val="1600"/>
                        <a:buFont typeface="Times New Roman"/>
                        <a:buNone/>
                      </a:pPr>
                      <a:r>
                        <a:rPr lang="fr-FR" sz="1600" b="1" u="none" strike="noStrike" cap="none" dirty="0">
                          <a:latin typeface="Times New Roman"/>
                          <a:ea typeface="Times New Roman"/>
                          <a:cs typeface="Times New Roman"/>
                          <a:sym typeface="Times New Roman"/>
                        </a:rPr>
                        <a:t>Project staff</a:t>
                      </a:r>
                      <a:endParaRPr dirty="0"/>
                    </a:p>
                  </a:txBody>
                  <a:tcPr marL="0" marR="0" marT="0" marB="0">
                    <a:solidFill>
                      <a:srgbClr val="FEE599"/>
                    </a:solidFill>
                  </a:tcPr>
                </a:tc>
                <a:extLst>
                  <a:ext uri="{0D108BD9-81ED-4DB2-BD59-A6C34878D82A}">
                    <a16:rowId xmlns:a16="http://schemas.microsoft.com/office/drawing/2014/main" val="10003"/>
                  </a:ext>
                </a:extLst>
              </a:tr>
              <a:tr h="529480">
                <a:tc>
                  <a:txBody>
                    <a:bodyPr/>
                    <a:lstStyle/>
                    <a:p>
                      <a:pPr marL="0" marR="0" lvl="0" indent="0" algn="ctr" rtl="0">
                        <a:spcBef>
                          <a:spcPts val="0"/>
                        </a:spcBef>
                        <a:spcAft>
                          <a:spcPts val="0"/>
                        </a:spcAft>
                        <a:buClr>
                          <a:schemeClr val="dk1"/>
                        </a:buClr>
                        <a:buSzPts val="1600"/>
                        <a:buFont typeface="Times New Roman"/>
                        <a:buNone/>
                      </a:pPr>
                      <a:r>
                        <a:rPr lang="fr-FR" sz="1600" b="1" u="none" strike="noStrike" cap="none">
                          <a:latin typeface="Times New Roman"/>
                          <a:ea typeface="Times New Roman"/>
                          <a:cs typeface="Times New Roman"/>
                          <a:sym typeface="Times New Roman"/>
                        </a:rPr>
                        <a:t>Activities</a:t>
                      </a:r>
                      <a:endParaRPr/>
                    </a:p>
                  </a:txBody>
                  <a:tcPr marL="0" marR="0" marT="0" marB="0">
                    <a:solidFill>
                      <a:srgbClr val="FEE599"/>
                    </a:solidFill>
                  </a:tcPr>
                </a:tc>
                <a:tc>
                  <a:txBody>
                    <a:bodyPr/>
                    <a:lstStyle/>
                    <a:p>
                      <a:pPr marL="0" marR="0" lvl="0" indent="0" algn="ctr" rtl="0">
                        <a:spcBef>
                          <a:spcPts val="0"/>
                        </a:spcBef>
                        <a:spcAft>
                          <a:spcPts val="0"/>
                        </a:spcAft>
                        <a:buClr>
                          <a:schemeClr val="dk1"/>
                        </a:buClr>
                        <a:buSzPts val="1600"/>
                        <a:buFont typeface="Times New Roman"/>
                        <a:buNone/>
                      </a:pPr>
                      <a:r>
                        <a:rPr lang="fr-FR" sz="1600" b="1" u="none" strike="noStrike" cap="none">
                          <a:latin typeface="Times New Roman"/>
                          <a:ea typeface="Times New Roman"/>
                          <a:cs typeface="Times New Roman"/>
                          <a:sym typeface="Times New Roman"/>
                        </a:rPr>
                        <a:t>Process</a:t>
                      </a:r>
                      <a:endParaRPr/>
                    </a:p>
                  </a:txBody>
                  <a:tcPr marL="0" marR="0" marT="0" marB="0">
                    <a:solidFill>
                      <a:srgbClr val="FEE599"/>
                    </a:solid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4"/>
                  </a:ext>
                </a:extLst>
              </a:tr>
              <a:tr h="529480">
                <a:tc>
                  <a:txBody>
                    <a:bodyPr/>
                    <a:lstStyle/>
                    <a:p>
                      <a:pPr marL="0" marR="0" lvl="0" indent="0" algn="ctr" rtl="0">
                        <a:spcBef>
                          <a:spcPts val="0"/>
                        </a:spcBef>
                        <a:spcAft>
                          <a:spcPts val="0"/>
                        </a:spcAft>
                        <a:buClr>
                          <a:schemeClr val="dk1"/>
                        </a:buClr>
                        <a:buSzPts val="1600"/>
                        <a:buFont typeface="Times New Roman"/>
                        <a:buNone/>
                      </a:pPr>
                      <a:r>
                        <a:rPr lang="fr-FR" sz="1600" b="1" u="none" strike="noStrike" cap="none">
                          <a:latin typeface="Times New Roman"/>
                          <a:ea typeface="Times New Roman"/>
                          <a:cs typeface="Times New Roman"/>
                          <a:sym typeface="Times New Roman"/>
                        </a:rPr>
                        <a:t>Inputs</a:t>
                      </a:r>
                      <a:endParaRPr/>
                    </a:p>
                  </a:txBody>
                  <a:tcPr marL="0" marR="0" marT="0" marB="0">
                    <a:solidFill>
                      <a:srgbClr val="FEE599"/>
                    </a:solidFill>
                  </a:tcPr>
                </a:tc>
                <a:tc>
                  <a:txBody>
                    <a:bodyPr/>
                    <a:lstStyle/>
                    <a:p>
                      <a:pPr marL="0" marR="0" lvl="0" indent="0" algn="ctr" rtl="0">
                        <a:spcBef>
                          <a:spcPts val="0"/>
                        </a:spcBef>
                        <a:spcAft>
                          <a:spcPts val="0"/>
                        </a:spcAft>
                        <a:buClr>
                          <a:schemeClr val="dk1"/>
                        </a:buClr>
                        <a:buSzPts val="1600"/>
                        <a:buFont typeface="Times New Roman"/>
                        <a:buNone/>
                      </a:pPr>
                      <a:r>
                        <a:rPr lang="fr-FR" sz="1600" b="1" u="none" strike="noStrike" cap="none" dirty="0">
                          <a:latin typeface="Times New Roman"/>
                          <a:ea typeface="Times New Roman"/>
                          <a:cs typeface="Times New Roman"/>
                          <a:sym typeface="Times New Roman"/>
                        </a:rPr>
                        <a:t>Input</a:t>
                      </a:r>
                      <a:endParaRPr dirty="0"/>
                    </a:p>
                  </a:txBody>
                  <a:tcPr marL="0" marR="0" marT="0" marB="0">
                    <a:solidFill>
                      <a:srgbClr val="FEE599"/>
                    </a:solid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870132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053297"/>
            <a:ext cx="10541000" cy="4985980"/>
          </a:xfrm>
          <a:prstGeom prst="rect">
            <a:avLst/>
          </a:prstGeom>
          <a:noFill/>
        </p:spPr>
        <p:txBody>
          <a:bodyPr wrap="square" rtlCol="0">
            <a:spAutoFit/>
          </a:bodyPr>
          <a:lstStyle/>
          <a:p>
            <a:pPr lvl="1" algn="ctr"/>
            <a:r>
              <a:rPr lang="en-US" sz="2400" b="1" dirty="0">
                <a:solidFill>
                  <a:srgbClr val="14CD68"/>
                </a:solidFill>
                <a:latin typeface="Times New Roman"/>
                <a:ea typeface="Times New Roman"/>
                <a:cs typeface="Times New Roman"/>
                <a:sym typeface="Times New Roman"/>
              </a:rPr>
              <a:t>3.3- Participatory project monitoring and evaluation</a:t>
            </a:r>
            <a:endParaRPr lang="en-US" dirty="0"/>
          </a:p>
          <a:p>
            <a:pPr lvl="1" algn="ctr"/>
            <a:endParaRPr lang="en-US" sz="2400" b="1" dirty="0">
              <a:solidFill>
                <a:srgbClr val="14CD68"/>
              </a:solidFill>
              <a:latin typeface="Times New Roman"/>
              <a:ea typeface="Times New Roman"/>
              <a:cs typeface="Times New Roman"/>
              <a:sym typeface="Times New Roman"/>
            </a:endParaRPr>
          </a:p>
          <a:p>
            <a:pPr marL="342900" lvl="0" indent="-342900" algn="ctr">
              <a:buClr>
                <a:schemeClr val="dk1"/>
              </a:buClr>
              <a:buSzPts val="2400"/>
              <a:buFont typeface="Noto Sans Symbols"/>
              <a:buChar char="⮚"/>
            </a:pPr>
            <a:r>
              <a:rPr lang="en-US" sz="2400" b="1" dirty="0">
                <a:solidFill>
                  <a:schemeClr val="dk1"/>
                </a:solidFill>
                <a:latin typeface="Times New Roman"/>
                <a:ea typeface="Times New Roman"/>
                <a:cs typeface="Times New Roman"/>
                <a:sym typeface="Times New Roman"/>
              </a:rPr>
              <a:t>It has been </a:t>
            </a:r>
            <a:r>
              <a:rPr lang="en-US" sz="2400" b="1" dirty="0" err="1">
                <a:solidFill>
                  <a:schemeClr val="dk1"/>
                </a:solidFill>
                <a:latin typeface="Times New Roman"/>
                <a:ea typeface="Times New Roman"/>
                <a:cs typeface="Times New Roman"/>
                <a:sym typeface="Times New Roman"/>
              </a:rPr>
              <a:t>recognised</a:t>
            </a:r>
            <a:r>
              <a:rPr lang="en-US" sz="2400" b="1" dirty="0">
                <a:solidFill>
                  <a:schemeClr val="dk1"/>
                </a:solidFill>
                <a:latin typeface="Times New Roman"/>
                <a:ea typeface="Times New Roman"/>
                <a:cs typeface="Times New Roman"/>
                <a:sym typeface="Times New Roman"/>
              </a:rPr>
              <a:t> that there is </a:t>
            </a:r>
            <a:r>
              <a:rPr lang="en-US" sz="2400" b="1" dirty="0">
                <a:solidFill>
                  <a:srgbClr val="FF0000"/>
                </a:solidFill>
                <a:latin typeface="Times New Roman"/>
                <a:ea typeface="Times New Roman"/>
                <a:cs typeface="Times New Roman"/>
                <a:sym typeface="Times New Roman"/>
              </a:rPr>
              <a:t>an increased need to engage in direct dialogue with stakeholders </a:t>
            </a:r>
            <a:r>
              <a:rPr lang="en-US" sz="2400" b="1" dirty="0">
                <a:solidFill>
                  <a:schemeClr val="dk1"/>
                </a:solidFill>
                <a:latin typeface="Times New Roman"/>
                <a:ea typeface="Times New Roman"/>
                <a:cs typeface="Times New Roman"/>
                <a:sym typeface="Times New Roman"/>
              </a:rPr>
              <a:t>involved in development projects..</a:t>
            </a:r>
            <a:endParaRPr lang="en-US" dirty="0"/>
          </a:p>
          <a:p>
            <a:pPr marL="342900" lvl="0" indent="-342900" algn="ctr">
              <a:buClr>
                <a:schemeClr val="dk1"/>
              </a:buClr>
              <a:buSzPts val="2400"/>
              <a:buFont typeface="Noto Sans Symbols"/>
              <a:buChar char="⮚"/>
            </a:pPr>
            <a:r>
              <a:rPr lang="en-US" sz="2400" b="1" dirty="0">
                <a:solidFill>
                  <a:schemeClr val="dk1"/>
                </a:solidFill>
                <a:latin typeface="Times New Roman"/>
                <a:ea typeface="Times New Roman"/>
                <a:cs typeface="Times New Roman"/>
                <a:sym typeface="Times New Roman"/>
              </a:rPr>
              <a:t>One critical dimension of this engagement is to involve stakeholders in the monitoring and evaluation of project activities, outputs and outcomes.</a:t>
            </a:r>
          </a:p>
          <a:p>
            <a:pPr marL="342900" lvl="0" indent="-342900" algn="ctr">
              <a:buClr>
                <a:srgbClr val="0070C0"/>
              </a:buClr>
              <a:buSzPts val="2400"/>
              <a:buFont typeface="Noto Sans Symbols"/>
              <a:buChar char="⮚"/>
            </a:pPr>
            <a:r>
              <a:rPr lang="en-US" sz="2400" b="1" dirty="0">
                <a:solidFill>
                  <a:srgbClr val="0070C0"/>
                </a:solidFill>
                <a:latin typeface="Times New Roman"/>
                <a:ea typeface="Times New Roman"/>
                <a:cs typeface="Times New Roman"/>
                <a:sym typeface="Times New Roman"/>
              </a:rPr>
              <a:t>Participatory monitoring and evaluation </a:t>
            </a:r>
            <a:r>
              <a:rPr lang="en-US" sz="2400" b="1" dirty="0">
                <a:solidFill>
                  <a:schemeClr val="dk1"/>
                </a:solidFill>
                <a:latin typeface="Times New Roman"/>
                <a:ea typeface="Times New Roman"/>
                <a:cs typeface="Times New Roman"/>
                <a:sym typeface="Times New Roman"/>
              </a:rPr>
              <a:t>is a process of collaborative problem-solving through the generation and use of knowledge</a:t>
            </a:r>
            <a:r>
              <a:rPr lang="en-US" dirty="0">
                <a:solidFill>
                  <a:schemeClr val="dk1"/>
                </a:solidFill>
                <a:ea typeface="Calibri"/>
                <a:cs typeface="Calibri"/>
                <a:sym typeface="Calibri"/>
              </a:rPr>
              <a:t>, </a:t>
            </a:r>
            <a:r>
              <a:rPr lang="en-US" sz="2400" b="1" dirty="0">
                <a:solidFill>
                  <a:schemeClr val="dk1"/>
                </a:solidFill>
                <a:latin typeface="Times New Roman"/>
                <a:ea typeface="Times New Roman"/>
                <a:cs typeface="Times New Roman"/>
                <a:sym typeface="Times New Roman"/>
              </a:rPr>
              <a:t>and through corrective action based on shared decision-making involving all stakeholders. Its key principles are:</a:t>
            </a:r>
          </a:p>
          <a:p>
            <a:pPr marL="342900" lvl="2" indent="-342900" algn="ctr">
              <a:buClr>
                <a:schemeClr val="dk1"/>
              </a:buClr>
              <a:buSzPts val="2400"/>
              <a:buFont typeface="Noto Sans Symbols"/>
              <a:buChar char="⮚"/>
            </a:pPr>
            <a:r>
              <a:rPr lang="en-US" sz="2400" b="1" dirty="0">
                <a:solidFill>
                  <a:schemeClr val="dk1"/>
                </a:solidFill>
                <a:latin typeface="Times New Roman"/>
                <a:ea typeface="Times New Roman"/>
                <a:cs typeface="Times New Roman"/>
                <a:sym typeface="Times New Roman"/>
              </a:rPr>
              <a:t>local people are active participants – not just sources of information</a:t>
            </a:r>
          </a:p>
          <a:p>
            <a:endParaRPr lang="en-US" dirty="0" smtClean="0">
              <a:latin typeface="Times New Roman" panose="02020603050405020304" pitchFamily="18" charset="0"/>
              <a:cs typeface="Times New Roman" panose="02020603050405020304" pitchFamily="18" charset="0"/>
            </a:endParaRPr>
          </a:p>
          <a:p>
            <a:endParaRPr lang="en-US" dirty="0" smtClean="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122564" y="1160633"/>
            <a:ext cx="11004887" cy="1384995"/>
          </a:xfrm>
          <a:prstGeom prst="rect">
            <a:avLst/>
          </a:prstGeom>
          <a:noFill/>
        </p:spPr>
        <p:txBody>
          <a:bodyPr wrap="square" rtlCol="0">
            <a:spAutoFit/>
          </a:bodyPr>
          <a:lstStyle/>
          <a:p>
            <a:r>
              <a:rPr lang="en-US" sz="2800" b="1" smtClean="0">
                <a:latin typeface="Times New Roman" panose="02020603050405020304" pitchFamily="18" charset="0"/>
                <a:ea typeface="Tajawal Medium"/>
                <a:cs typeface="Times New Roman" panose="02020603050405020304" pitchFamily="18" charset="0"/>
                <a:sym typeface="Tajawal Medium"/>
              </a:rPr>
              <a:t>   </a:t>
            </a:r>
            <a:r>
              <a:rPr lang="en-US" sz="2800" b="1" smtClean="0">
                <a:latin typeface="Tajawal Medium"/>
                <a:ea typeface="Tajawal Medium"/>
                <a:cs typeface="Tajawal Medium"/>
                <a:sym typeface="Tajawal Medium"/>
              </a:rPr>
              <a:t>Session2. DESIGN AND IMPLEMENTATION OF </a:t>
            </a:r>
          </a:p>
          <a:p>
            <a:r>
              <a:rPr lang="en-US" sz="2800" b="1" smtClean="0">
                <a:latin typeface="Tajawal Medium"/>
                <a:ea typeface="Tajawal Medium"/>
                <a:cs typeface="Tajawal Medium"/>
                <a:sym typeface="Tajawal Medium"/>
              </a:rPr>
              <a:t>   M&amp;E SYSTEMS</a:t>
            </a:r>
            <a:endParaRPr lang="en-US" sz="2800" smtClean="0"/>
          </a:p>
          <a:p>
            <a:pPr lvl="0"/>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34831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9078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176345"/>
            <a:ext cx="10541000" cy="4616648"/>
          </a:xfrm>
          <a:prstGeom prst="rect">
            <a:avLst/>
          </a:prstGeom>
          <a:noFill/>
        </p:spPr>
        <p:txBody>
          <a:bodyPr wrap="square" rtlCol="0">
            <a:spAutoFit/>
          </a:bodyPr>
          <a:lstStyle/>
          <a:p>
            <a:pPr lvl="1" algn="ctr"/>
            <a:r>
              <a:rPr lang="en-US" sz="2400" b="1" dirty="0">
                <a:solidFill>
                  <a:srgbClr val="14CD68"/>
                </a:solidFill>
                <a:latin typeface="Times New Roman"/>
                <a:ea typeface="Times New Roman"/>
                <a:cs typeface="Times New Roman"/>
                <a:sym typeface="Times New Roman"/>
              </a:rPr>
              <a:t>3.4-Learning and M&amp;E systems</a:t>
            </a:r>
          </a:p>
          <a:p>
            <a:pPr lvl="1" algn="ctr"/>
            <a:r>
              <a:rPr lang="en-US" sz="2400" b="1" dirty="0">
                <a:solidFill>
                  <a:srgbClr val="14CD68"/>
                </a:solidFill>
                <a:latin typeface="Times New Roman"/>
                <a:ea typeface="Times New Roman"/>
                <a:cs typeface="Times New Roman"/>
                <a:sym typeface="Times New Roman"/>
              </a:rPr>
              <a:t> </a:t>
            </a:r>
          </a:p>
          <a:p>
            <a:pPr marL="342900" lvl="0" indent="-342900" algn="ctr">
              <a:buClr>
                <a:schemeClr val="dk1"/>
              </a:buClr>
              <a:buSzPts val="2400"/>
              <a:buFont typeface="Noto Sans Symbols"/>
              <a:buChar char="⮚"/>
            </a:pPr>
            <a:r>
              <a:rPr lang="en-US" sz="2400" b="1" dirty="0">
                <a:solidFill>
                  <a:schemeClr val="dk1"/>
                </a:solidFill>
                <a:latin typeface="Times New Roman"/>
                <a:ea typeface="Times New Roman"/>
                <a:cs typeface="Times New Roman"/>
                <a:sym typeface="Times New Roman"/>
              </a:rPr>
              <a:t>Learning and ‘</a:t>
            </a:r>
            <a:r>
              <a:rPr lang="en-US" sz="2400" b="1" dirty="0">
                <a:solidFill>
                  <a:srgbClr val="0070C0"/>
                </a:solidFill>
                <a:latin typeface="Times New Roman"/>
                <a:ea typeface="Times New Roman"/>
                <a:cs typeface="Times New Roman"/>
                <a:sym typeface="Times New Roman"/>
              </a:rPr>
              <a:t>lesson learning</a:t>
            </a:r>
            <a:r>
              <a:rPr lang="en-US" sz="2400" b="1" dirty="0">
                <a:solidFill>
                  <a:schemeClr val="dk1"/>
                </a:solidFill>
                <a:latin typeface="Times New Roman"/>
                <a:ea typeface="Times New Roman"/>
                <a:cs typeface="Times New Roman"/>
                <a:sym typeface="Times New Roman"/>
              </a:rPr>
              <a:t>’ have become common parlance in development. So why is this and what exactly do we mean by ‘</a:t>
            </a:r>
            <a:r>
              <a:rPr lang="en-US" sz="2400" b="1" dirty="0">
                <a:solidFill>
                  <a:srgbClr val="C00000"/>
                </a:solidFill>
                <a:latin typeface="Times New Roman"/>
                <a:ea typeface="Times New Roman"/>
                <a:cs typeface="Times New Roman"/>
                <a:sym typeface="Times New Roman"/>
              </a:rPr>
              <a:t>learning</a:t>
            </a:r>
            <a:r>
              <a:rPr lang="en-US" sz="2400" b="1" dirty="0">
                <a:solidFill>
                  <a:schemeClr val="dk1"/>
                </a:solidFill>
                <a:latin typeface="Times New Roman"/>
                <a:ea typeface="Times New Roman"/>
                <a:cs typeface="Times New Roman"/>
                <a:sym typeface="Times New Roman"/>
              </a:rPr>
              <a:t>’?</a:t>
            </a:r>
            <a:endParaRPr lang="en-US" dirty="0"/>
          </a:p>
          <a:p>
            <a:pPr marL="342900" lvl="0" indent="-190500" algn="ctr">
              <a:buClr>
                <a:schemeClr val="dk1"/>
              </a:buClr>
              <a:buSzPts val="2400"/>
            </a:pPr>
            <a:endParaRPr lang="en-US" sz="2400" b="1" dirty="0">
              <a:solidFill>
                <a:schemeClr val="dk1"/>
              </a:solidFill>
              <a:latin typeface="Times New Roman"/>
              <a:ea typeface="Times New Roman"/>
              <a:cs typeface="Times New Roman"/>
              <a:sym typeface="Times New Roman"/>
            </a:endParaRPr>
          </a:p>
          <a:p>
            <a:pPr marL="342900" lvl="0" indent="-190500" algn="ctr">
              <a:buClr>
                <a:schemeClr val="dk1"/>
              </a:buClr>
              <a:buSzPts val="2400"/>
            </a:pPr>
            <a:endParaRPr lang="en-US" sz="2400" b="1" dirty="0">
              <a:solidFill>
                <a:schemeClr val="dk1"/>
              </a:solidFill>
              <a:latin typeface="Times New Roman"/>
              <a:ea typeface="Times New Roman"/>
              <a:cs typeface="Times New Roman"/>
              <a:sym typeface="Times New Roman"/>
            </a:endParaRPr>
          </a:p>
          <a:p>
            <a:pPr marL="342900" lvl="0" indent="-342900" algn="ctr">
              <a:buClr>
                <a:schemeClr val="dk1"/>
              </a:buClr>
              <a:buSzPts val="2400"/>
              <a:buFont typeface="Noto Sans Symbols"/>
              <a:buChar char="⮚"/>
            </a:pPr>
            <a:r>
              <a:rPr lang="en-US" sz="2400" b="1" dirty="0">
                <a:solidFill>
                  <a:schemeClr val="dk1"/>
                </a:solidFill>
                <a:latin typeface="Times New Roman"/>
                <a:ea typeface="Times New Roman"/>
                <a:cs typeface="Times New Roman"/>
                <a:sym typeface="Times New Roman"/>
              </a:rPr>
              <a:t>Models of experiential learning typically comprise </a:t>
            </a:r>
            <a:r>
              <a:rPr lang="en-US" sz="2400" b="1" u="sng" dirty="0">
                <a:solidFill>
                  <a:schemeClr val="dk1"/>
                </a:solidFill>
                <a:latin typeface="Times New Roman"/>
                <a:ea typeface="Times New Roman"/>
                <a:cs typeface="Times New Roman"/>
                <a:sym typeface="Times New Roman"/>
              </a:rPr>
              <a:t>four dimensions of learning</a:t>
            </a:r>
            <a:r>
              <a:rPr lang="en-US" sz="2400" b="1" dirty="0">
                <a:solidFill>
                  <a:schemeClr val="dk1"/>
                </a:solidFill>
                <a:latin typeface="Times New Roman"/>
                <a:ea typeface="Times New Roman"/>
                <a:cs typeface="Times New Roman"/>
                <a:sym typeface="Times New Roman"/>
              </a:rPr>
              <a:t>: having an experience; reflecting on that experience; </a:t>
            </a:r>
            <a:r>
              <a:rPr lang="en-US" sz="2400" b="1" dirty="0" err="1">
                <a:solidFill>
                  <a:schemeClr val="dk1"/>
                </a:solidFill>
                <a:latin typeface="Times New Roman"/>
                <a:ea typeface="Times New Roman"/>
                <a:cs typeface="Times New Roman"/>
                <a:sym typeface="Times New Roman"/>
              </a:rPr>
              <a:t>conceptualising</a:t>
            </a:r>
            <a:r>
              <a:rPr lang="en-US" sz="2400" b="1" dirty="0">
                <a:solidFill>
                  <a:schemeClr val="dk1"/>
                </a:solidFill>
                <a:latin typeface="Times New Roman"/>
                <a:ea typeface="Times New Roman"/>
                <a:cs typeface="Times New Roman"/>
                <a:sym typeface="Times New Roman"/>
              </a:rPr>
              <a:t> from the experience; and then testing out new ideas/concepts which lead to a new experience</a:t>
            </a:r>
          </a:p>
          <a:p>
            <a:endParaRPr lang="en-US" dirty="0" smtClean="0">
              <a:latin typeface="Times New Roman" panose="02020603050405020304" pitchFamily="18" charset="0"/>
              <a:cs typeface="Times New Roman" panose="02020603050405020304" pitchFamily="18" charset="0"/>
            </a:endParaRPr>
          </a:p>
          <a:p>
            <a:endParaRPr lang="en-US" dirty="0" smtClean="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122564" y="1160633"/>
            <a:ext cx="11004887" cy="1384995"/>
          </a:xfrm>
          <a:prstGeom prst="rect">
            <a:avLst/>
          </a:prstGeom>
          <a:noFill/>
        </p:spPr>
        <p:txBody>
          <a:bodyPr wrap="square" rtlCol="0">
            <a:spAutoFit/>
          </a:bodyPr>
          <a:lstStyle/>
          <a:p>
            <a:r>
              <a:rPr lang="en-US" sz="2800" b="1" smtClean="0">
                <a:latin typeface="Times New Roman" panose="02020603050405020304" pitchFamily="18" charset="0"/>
                <a:ea typeface="Tajawal Medium"/>
                <a:cs typeface="Times New Roman" panose="02020603050405020304" pitchFamily="18" charset="0"/>
                <a:sym typeface="Tajawal Medium"/>
              </a:rPr>
              <a:t>   </a:t>
            </a:r>
            <a:r>
              <a:rPr lang="en-US" sz="2800" b="1" smtClean="0">
                <a:latin typeface="Tajawal Medium"/>
                <a:ea typeface="Tajawal Medium"/>
                <a:cs typeface="Tajawal Medium"/>
                <a:sym typeface="Tajawal Medium"/>
              </a:rPr>
              <a:t>Session2. DESIGN AND IMPLEMENTATION OF </a:t>
            </a:r>
          </a:p>
          <a:p>
            <a:r>
              <a:rPr lang="en-US" sz="2800" b="1" smtClean="0">
                <a:latin typeface="Tajawal Medium"/>
                <a:ea typeface="Tajawal Medium"/>
                <a:cs typeface="Tajawal Medium"/>
                <a:sym typeface="Tajawal Medium"/>
              </a:rPr>
              <a:t>   M&amp;E SYSTEMS</a:t>
            </a:r>
            <a:endParaRPr lang="en-US" sz="2800" smtClean="0"/>
          </a:p>
          <a:p>
            <a:pPr lvl="0"/>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861431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6027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37222" y="2053297"/>
            <a:ext cx="10541000" cy="4462760"/>
          </a:xfrm>
          <a:prstGeom prst="rect">
            <a:avLst/>
          </a:prstGeom>
          <a:noFill/>
        </p:spPr>
        <p:txBody>
          <a:bodyPr wrap="square" rtlCol="0">
            <a:spAutoFit/>
          </a:bodyPr>
          <a:lstStyle/>
          <a:p>
            <a:pPr lvl="1" algn="ctr"/>
            <a:r>
              <a:rPr lang="en-US" sz="2000" b="1" dirty="0">
                <a:solidFill>
                  <a:srgbClr val="0070C0"/>
                </a:solidFill>
                <a:latin typeface="Times New Roman"/>
                <a:ea typeface="Times New Roman"/>
                <a:cs typeface="Times New Roman"/>
                <a:sym typeface="Times New Roman"/>
              </a:rPr>
              <a:t>CARE and reflective practice</a:t>
            </a:r>
            <a:endParaRPr lang="en-US" sz="2000" b="1" dirty="0">
              <a:solidFill>
                <a:schemeClr val="dk1"/>
              </a:solidFill>
              <a:latin typeface="Times New Roman"/>
              <a:ea typeface="Times New Roman"/>
              <a:cs typeface="Times New Roman"/>
              <a:sym typeface="Times New Roman"/>
            </a:endParaRPr>
          </a:p>
          <a:p>
            <a:pPr marL="285750" lvl="0" indent="-285750" algn="ctr">
              <a:lnSpc>
                <a:spcPct val="150000"/>
              </a:lnSpc>
              <a:buClr>
                <a:srgbClr val="7030A0"/>
              </a:buClr>
              <a:buSzPts val="2400"/>
              <a:buFont typeface="Noto Sans Symbols"/>
              <a:buChar char="⮚"/>
            </a:pPr>
            <a:r>
              <a:rPr lang="en-US" sz="2000" b="1" dirty="0">
                <a:solidFill>
                  <a:srgbClr val="7030A0"/>
                </a:solidFill>
                <a:latin typeface="Times New Roman"/>
                <a:ea typeface="Times New Roman"/>
                <a:cs typeface="Times New Roman"/>
                <a:sym typeface="Times New Roman"/>
              </a:rPr>
              <a:t>Having asked a question that begs an answer, and designed a plan for collecting that information, staff need to reflect on their experiences and ask such questions as:</a:t>
            </a:r>
          </a:p>
          <a:p>
            <a:pPr lvl="1">
              <a:lnSpc>
                <a:spcPct val="150000"/>
              </a:lnSpc>
            </a:pPr>
            <a:r>
              <a:rPr lang="en-US" sz="2000" b="1" dirty="0">
                <a:solidFill>
                  <a:srgbClr val="C00000"/>
                </a:solidFill>
                <a:latin typeface="Times New Roman"/>
                <a:ea typeface="Times New Roman"/>
                <a:cs typeface="Times New Roman"/>
                <a:sym typeface="Times New Roman"/>
              </a:rPr>
              <a:t>What were the anticipated effects?</a:t>
            </a:r>
          </a:p>
          <a:p>
            <a:pPr lvl="1">
              <a:lnSpc>
                <a:spcPct val="150000"/>
              </a:lnSpc>
            </a:pPr>
            <a:r>
              <a:rPr lang="en-US" sz="2000" b="1" dirty="0">
                <a:solidFill>
                  <a:srgbClr val="002060"/>
                </a:solidFill>
                <a:latin typeface="Times New Roman"/>
                <a:ea typeface="Times New Roman"/>
                <a:cs typeface="Times New Roman"/>
                <a:sym typeface="Times New Roman"/>
              </a:rPr>
              <a:t>Were there some unanticipated effects?</a:t>
            </a:r>
          </a:p>
          <a:p>
            <a:pPr lvl="1">
              <a:lnSpc>
                <a:spcPct val="150000"/>
              </a:lnSpc>
            </a:pPr>
            <a:r>
              <a:rPr lang="en-US" sz="2000" b="1" dirty="0">
                <a:solidFill>
                  <a:srgbClr val="548135"/>
                </a:solidFill>
                <a:latin typeface="Times New Roman"/>
                <a:ea typeface="Times New Roman"/>
                <a:cs typeface="Times New Roman"/>
                <a:sym typeface="Times New Roman"/>
              </a:rPr>
              <a:t>What have we learned from this?</a:t>
            </a:r>
          </a:p>
          <a:p>
            <a:pPr lvl="1">
              <a:lnSpc>
                <a:spcPct val="150000"/>
              </a:lnSpc>
            </a:pPr>
            <a:r>
              <a:rPr lang="en-US" sz="2000" b="1" dirty="0">
                <a:solidFill>
                  <a:srgbClr val="C55A11"/>
                </a:solidFill>
                <a:latin typeface="Times New Roman"/>
                <a:ea typeface="Times New Roman"/>
                <a:cs typeface="Times New Roman"/>
                <a:sym typeface="Times New Roman"/>
              </a:rPr>
              <a:t>What might we have to relearn or unlearn in our work?</a:t>
            </a:r>
          </a:p>
          <a:p>
            <a:pPr lvl="1">
              <a:lnSpc>
                <a:spcPct val="150000"/>
              </a:lnSpc>
            </a:pPr>
            <a:r>
              <a:rPr lang="en-US" sz="2000" b="1" dirty="0">
                <a:solidFill>
                  <a:srgbClr val="00B0F0"/>
                </a:solidFill>
                <a:latin typeface="Times New Roman"/>
                <a:ea typeface="Times New Roman"/>
                <a:cs typeface="Times New Roman"/>
                <a:sym typeface="Times New Roman"/>
              </a:rPr>
              <a:t>What are our next steps?</a:t>
            </a:r>
          </a:p>
          <a:p>
            <a:endParaRPr lang="en-US" dirty="0" smtClean="0">
              <a:latin typeface="Times New Roman" panose="02020603050405020304" pitchFamily="18" charset="0"/>
              <a:cs typeface="Times New Roman" panose="02020603050405020304" pitchFamily="18" charset="0"/>
            </a:endParaRPr>
          </a:p>
          <a:p>
            <a:endParaRPr lang="en-US" dirty="0" smtClean="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122564" y="1160633"/>
            <a:ext cx="11004887" cy="1384995"/>
          </a:xfrm>
          <a:prstGeom prst="rect">
            <a:avLst/>
          </a:prstGeom>
          <a:noFill/>
        </p:spPr>
        <p:txBody>
          <a:bodyPr wrap="square" rtlCol="0">
            <a:spAutoFit/>
          </a:bodyPr>
          <a:lstStyle/>
          <a:p>
            <a:r>
              <a:rPr lang="en-US" sz="2800" b="1" smtClean="0">
                <a:latin typeface="Times New Roman" panose="02020603050405020304" pitchFamily="18" charset="0"/>
                <a:ea typeface="Tajawal Medium"/>
                <a:cs typeface="Times New Roman" panose="02020603050405020304" pitchFamily="18" charset="0"/>
                <a:sym typeface="Tajawal Medium"/>
              </a:rPr>
              <a:t>   </a:t>
            </a:r>
            <a:r>
              <a:rPr lang="en-US" sz="2800" b="1" smtClean="0">
                <a:latin typeface="Tajawal Medium"/>
                <a:ea typeface="Tajawal Medium"/>
                <a:cs typeface="Tajawal Medium"/>
                <a:sym typeface="Tajawal Medium"/>
              </a:rPr>
              <a:t>Session2. DESIGN AND IMPLEMENTATION OF </a:t>
            </a:r>
          </a:p>
          <a:p>
            <a:r>
              <a:rPr lang="en-US" sz="2800" b="1" smtClean="0">
                <a:latin typeface="Tajawal Medium"/>
                <a:ea typeface="Tajawal Medium"/>
                <a:cs typeface="Tajawal Medium"/>
                <a:sym typeface="Tajawal Medium"/>
              </a:rPr>
              <a:t>   M&amp;E SYSTEMS</a:t>
            </a:r>
            <a:endParaRPr lang="en-US" sz="2800" smtClean="0"/>
          </a:p>
          <a:p>
            <a:pPr lvl="0"/>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52652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8007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4616648"/>
          </a:xfrm>
          <a:prstGeom prst="rect">
            <a:avLst/>
          </a:prstGeom>
          <a:noFill/>
        </p:spPr>
        <p:txBody>
          <a:bodyPr wrap="square" rtlCol="0">
            <a:spAutoFit/>
          </a:bodyPr>
          <a:lstStyle/>
          <a:p>
            <a:pPr lvl="0" algn="ctr">
              <a:buClr>
                <a:schemeClr val="accent1"/>
              </a:buClr>
              <a:buSzPts val="2400"/>
            </a:pPr>
            <a:r>
              <a:rPr lang="en-US" sz="2000" b="1" dirty="0">
                <a:solidFill>
                  <a:schemeClr val="accent1"/>
                </a:solidFill>
                <a:latin typeface="Times New Roman"/>
                <a:ea typeface="Times New Roman"/>
                <a:cs typeface="Times New Roman"/>
                <a:sym typeface="Times New Roman"/>
              </a:rPr>
              <a:t>Understanding and designing project monitoring and evaluation systems can be informed by the concepts and method of logical framework analysis. This provides the means to structure indicators and the </a:t>
            </a:r>
            <a:r>
              <a:rPr lang="en-US" sz="2000" b="1" dirty="0" err="1">
                <a:solidFill>
                  <a:schemeClr val="accent1"/>
                </a:solidFill>
                <a:latin typeface="Times New Roman"/>
                <a:ea typeface="Times New Roman"/>
                <a:cs typeface="Times New Roman"/>
                <a:sym typeface="Times New Roman"/>
              </a:rPr>
              <a:t>organisation</a:t>
            </a:r>
            <a:r>
              <a:rPr lang="en-US" sz="2000" b="1" dirty="0">
                <a:solidFill>
                  <a:schemeClr val="accent1"/>
                </a:solidFill>
                <a:latin typeface="Times New Roman"/>
                <a:ea typeface="Times New Roman"/>
                <a:cs typeface="Times New Roman"/>
                <a:sym typeface="Times New Roman"/>
              </a:rPr>
              <a:t> of all monitoring and evaluation activities. The steps involved in planning and implementation of a project M&amp;E system are relatively straightforward, but the challenges arise in determination of the right balance of approaches and methods to be used</a:t>
            </a:r>
            <a:r>
              <a:rPr lang="en-US" sz="2000" b="1" dirty="0" smtClean="0">
                <a:solidFill>
                  <a:schemeClr val="accent1"/>
                </a:solidFill>
                <a:latin typeface="Times New Roman"/>
                <a:ea typeface="Times New Roman"/>
                <a:cs typeface="Times New Roman"/>
                <a:sym typeface="Times New Roman"/>
              </a:rPr>
              <a:t>.</a:t>
            </a:r>
          </a:p>
          <a:p>
            <a:pPr lvl="0" algn="ctr">
              <a:buClr>
                <a:schemeClr val="dk1"/>
              </a:buClr>
              <a:buSzPts val="2400"/>
            </a:pPr>
            <a:endParaRPr lang="en-US" sz="2000" dirty="0">
              <a:solidFill>
                <a:schemeClr val="dk1"/>
              </a:solidFill>
              <a:latin typeface="Verdana"/>
              <a:ea typeface="Verdana"/>
              <a:cs typeface="Verdana"/>
              <a:sym typeface="Verdana"/>
            </a:endParaRPr>
          </a:p>
          <a:p>
            <a:pPr marL="342900" lvl="0" indent="-342900" algn="ctr">
              <a:buClr>
                <a:schemeClr val="accent1"/>
              </a:buClr>
              <a:buSzPts val="2400"/>
              <a:buFont typeface="Noto Sans Symbols"/>
              <a:buChar char="⮚"/>
            </a:pPr>
            <a:r>
              <a:rPr lang="en-US" sz="2000" b="1" dirty="0">
                <a:solidFill>
                  <a:schemeClr val="accent1"/>
                </a:solidFill>
                <a:latin typeface="Times New Roman"/>
                <a:ea typeface="Times New Roman"/>
                <a:cs typeface="Times New Roman"/>
                <a:sym typeface="Times New Roman"/>
              </a:rPr>
              <a:t>The approaches for data collection, evaluation and reporting that are selected must be well tailored to a project’s characteristics and to local conditions and capacities. It is important to understand monitoring and evaluation as an essential part of good management, and one that requires acceptance of the notion of learning and of the creation of a learning environment.</a:t>
            </a:r>
            <a:endParaRPr lang="en-US" sz="2000" dirty="0"/>
          </a:p>
          <a:p>
            <a:pPr lvl="0" algn="ctr">
              <a:buClr>
                <a:schemeClr val="accent1"/>
              </a:buClr>
              <a:buSzPts val="2400"/>
            </a:pPr>
            <a:r>
              <a:rPr lang="en-US" sz="2000" b="1" dirty="0" smtClean="0">
                <a:solidFill>
                  <a:schemeClr val="accent1"/>
                </a:solidFill>
                <a:latin typeface="Times New Roman"/>
                <a:ea typeface="Times New Roman"/>
                <a:cs typeface="Times New Roman"/>
                <a:sym typeface="Times New Roman"/>
              </a:rPr>
              <a:t> </a:t>
            </a:r>
            <a:endParaRPr lang="en-US" sz="2000" b="1" dirty="0">
              <a:solidFill>
                <a:schemeClr val="accent1"/>
              </a:solidFill>
              <a:latin typeface="Times New Roman"/>
              <a:ea typeface="Times New Roman"/>
              <a:cs typeface="Times New Roman"/>
              <a:sym typeface="Times New Roman"/>
            </a:endParaRPr>
          </a:p>
          <a:p>
            <a:endParaRPr lang="en-US" dirty="0" smtClean="0">
              <a:latin typeface="Times New Roman" panose="02020603050405020304" pitchFamily="18" charset="0"/>
              <a:cs typeface="Times New Roman" panose="02020603050405020304" pitchFamily="18" charset="0"/>
            </a:endParaRPr>
          </a:p>
          <a:p>
            <a:endParaRPr lang="en-US" dirty="0" smtClean="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03898" y="1260046"/>
            <a:ext cx="11004887" cy="954107"/>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Summary Session 1/2</a:t>
            </a:r>
            <a:endParaRPr lang="en-US" sz="2800" dirty="0" smtClean="0"/>
          </a:p>
          <a:p>
            <a:pPr lvl="0"/>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164172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923330"/>
          </a:xfrm>
          <a:prstGeom prst="rect">
            <a:avLst/>
          </a:prstGeom>
          <a:noFill/>
        </p:spPr>
        <p:txBody>
          <a:bodyPr wrap="square" rtlCol="0">
            <a:spAutoFit/>
          </a:bodyPr>
          <a:lstStyle/>
          <a:p>
            <a:endParaRPr lang="en-US" dirty="0" smtClean="0">
              <a:latin typeface="Times New Roman" panose="02020603050405020304" pitchFamily="18" charset="0"/>
              <a:cs typeface="Times New Roman" panose="02020603050405020304" pitchFamily="18" charset="0"/>
            </a:endParaRPr>
          </a:p>
          <a:p>
            <a:endParaRPr lang="en-US" dirty="0" smtClean="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Google Shape;651;p43"/>
          <p:cNvSpPr/>
          <p:nvPr/>
        </p:nvSpPr>
        <p:spPr>
          <a:xfrm>
            <a:off x="2122564" y="2122048"/>
            <a:ext cx="7454900" cy="4232910"/>
          </a:xfrm>
          <a:prstGeom prst="rect">
            <a:avLst/>
          </a:prstGeom>
          <a:blipFill rotWithShape="1">
            <a:blip r:embed="rId3">
              <a:alphaModFix/>
            </a:blip>
            <a:stretch>
              <a:fillRect/>
            </a:stretch>
          </a:blipFill>
          <a:ln>
            <a:noFill/>
          </a:ln>
        </p:spPr>
        <p:txBody>
          <a:bodyPr spcFirstLastPara="1" wrap="square" lIns="0" tIns="0" rIns="0" bIns="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9919952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2" ma:contentTypeDescription="Create a new document." ma:contentTypeScope="" ma:versionID="9cb3c2270863ea599cccc25405b8c8e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6597ff29255a8495770eff6795071b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57B3926-F187-4C52-89AA-9D60A69A7753}">
  <ds:schemaRefs>
    <ds:schemaRef ds:uri="http://schemas.microsoft.com/sharepoint/v3/contenttype/forms"/>
  </ds:schemaRefs>
</ds:datastoreItem>
</file>

<file path=customXml/itemProps2.xml><?xml version="1.0" encoding="utf-8"?>
<ds:datastoreItem xmlns:ds="http://schemas.openxmlformats.org/officeDocument/2006/customXml" ds:itemID="{447A3BD0-ADCC-4692-A9A9-0A9ADFE0A64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DEC6176-97B6-49B1-A7DA-A710E7CEF538}">
  <ds:schemaRefs>
    <ds:schemaRef ds:uri="http://purl.org/dc/terms/"/>
    <ds:schemaRef ds:uri="http://schemas.microsoft.com/office/2006/metadata/properties"/>
    <ds:schemaRef ds:uri="http://schemas.microsoft.com/office/2006/documentManagement/types"/>
    <ds:schemaRef ds:uri="http://purl.org/dc/elements/1.1/"/>
    <ds:schemaRef ds:uri="http://schemas.openxmlformats.org/package/2006/metadata/core-properties"/>
    <ds:schemaRef ds:uri="d13aca44-ef33-4cf4-9980-7f0b00e6eeb9"/>
    <ds:schemaRef ds:uri="49100919-8a76-4266-be0c-7dc583902cb4"/>
    <ds:schemaRef ds:uri="http://schemas.microsoft.com/office/infopath/2007/PartnerControl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61</TotalTime>
  <Words>3433</Words>
  <Application>Microsoft Office PowerPoint</Application>
  <PresentationFormat>Widescreen</PresentationFormat>
  <Paragraphs>516</Paragraphs>
  <Slides>43</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43</vt:i4>
      </vt:variant>
    </vt:vector>
  </HeadingPairs>
  <TitlesOfParts>
    <vt:vector size="53" baseType="lpstr">
      <vt:lpstr>Arial</vt:lpstr>
      <vt:lpstr>Calibri</vt:lpstr>
      <vt:lpstr>Calibri Light</vt:lpstr>
      <vt:lpstr>Noto Sans Symbols</vt:lpstr>
      <vt:lpstr>Roboto Light</vt:lpstr>
      <vt:lpstr>Tajawal Medium</vt:lpstr>
      <vt:lpstr>Times New Roman</vt:lpstr>
      <vt:lpstr>Trebuchet MS</vt:lpstr>
      <vt:lpstr>Verdana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Eyad Mohamed Barakat</cp:lastModifiedBy>
  <cp:revision>25</cp:revision>
  <dcterms:created xsi:type="dcterms:W3CDTF">2023-04-29T09:08:00Z</dcterms:created>
  <dcterms:modified xsi:type="dcterms:W3CDTF">2024-02-16T09:12:53Z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