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notesMasterIdLst>
    <p:notesMasterId r:id="rId18"/>
  </p:notesMasterIdLst>
  <p:handoutMasterIdLst>
    <p:handoutMasterId r:id="rId19"/>
  </p:handoutMasterIdLst>
  <p:sldIdLst>
    <p:sldId id="256" r:id="rId2"/>
    <p:sldId id="257" r:id="rId3"/>
    <p:sldId id="258" r:id="rId4"/>
    <p:sldId id="263" r:id="rId5"/>
    <p:sldId id="266" r:id="rId6"/>
    <p:sldId id="259" r:id="rId7"/>
    <p:sldId id="260" r:id="rId8"/>
    <p:sldId id="265" r:id="rId9"/>
    <p:sldId id="271" r:id="rId10"/>
    <p:sldId id="267" r:id="rId11"/>
    <p:sldId id="272" r:id="rId12"/>
    <p:sldId id="270" r:id="rId13"/>
    <p:sldId id="269" r:id="rId14"/>
    <p:sldId id="274" r:id="rId15"/>
    <p:sldId id="262" r:id="rId16"/>
    <p:sldId id="26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B4525"/>
    <a:srgbClr val="FFFFFF"/>
    <a:srgbClr val="6F1730"/>
    <a:srgbClr val="00174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76616" autoAdjust="0"/>
  </p:normalViewPr>
  <p:slideViewPr>
    <p:cSldViewPr snapToGrid="0">
      <p:cViewPr varScale="1">
        <p:scale>
          <a:sx n="62" d="100"/>
          <a:sy n="62" d="100"/>
        </p:scale>
        <p:origin x="141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40FA0A-03ED-4022-BB44-8E032D55239E}"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116B0A93-5C5D-4D39-984B-89220D8CE1CB}">
      <dgm:prSet/>
      <dgm:spPr/>
      <dgm:t>
        <a:bodyPr/>
        <a:lstStyle/>
        <a:p>
          <a:r>
            <a:rPr lang="en-GB" b="1" dirty="0">
              <a:solidFill>
                <a:srgbClr val="C00000"/>
              </a:solidFill>
              <a:latin typeface="Times New Roman" panose="02020603050405020304" pitchFamily="18" charset="0"/>
              <a:cs typeface="Times New Roman" panose="02020603050405020304" pitchFamily="18" charset="0"/>
            </a:rPr>
            <a:t>80% </a:t>
          </a:r>
          <a:r>
            <a:rPr lang="en-GB" dirty="0">
              <a:latin typeface="Times New Roman" panose="02020603050405020304" pitchFamily="18" charset="0"/>
              <a:cs typeface="Times New Roman" panose="02020603050405020304" pitchFamily="18" charset="0"/>
            </a:rPr>
            <a:t>short exams during the semester</a:t>
          </a:r>
          <a:endParaRPr lang="en-US" dirty="0">
            <a:latin typeface="Times New Roman" panose="02020603050405020304" pitchFamily="18" charset="0"/>
            <a:cs typeface="Times New Roman" panose="02020603050405020304" pitchFamily="18" charset="0"/>
          </a:endParaRPr>
        </a:p>
      </dgm:t>
    </dgm:pt>
    <dgm:pt modelId="{11CF1DCA-6762-42CF-B060-A6307E7FDC1F}" type="parTrans" cxnId="{B2F49DDD-9D3B-403A-845A-AE1BEB94E701}">
      <dgm:prSet/>
      <dgm:spPr/>
      <dgm:t>
        <a:bodyPr/>
        <a:lstStyle/>
        <a:p>
          <a:endParaRPr lang="en-US"/>
        </a:p>
      </dgm:t>
    </dgm:pt>
    <dgm:pt modelId="{0848018E-4A04-4452-B20D-13AE7DCCFEDA}" type="sibTrans" cxnId="{B2F49DDD-9D3B-403A-845A-AE1BEB94E701}">
      <dgm:prSet/>
      <dgm:spPr/>
      <dgm:t>
        <a:bodyPr/>
        <a:lstStyle/>
        <a:p>
          <a:endParaRPr lang="en-US"/>
        </a:p>
      </dgm:t>
    </dgm:pt>
    <dgm:pt modelId="{7FEBB923-A132-4391-B7DC-8666636C12FB}">
      <dgm:prSet/>
      <dgm:spPr/>
      <dgm:t>
        <a:bodyPr/>
        <a:lstStyle/>
        <a:p>
          <a:r>
            <a:rPr lang="en-GB" b="1" dirty="0">
              <a:solidFill>
                <a:srgbClr val="C00000"/>
              </a:solidFill>
            </a:rPr>
            <a:t>20% </a:t>
          </a:r>
          <a:r>
            <a:rPr lang="en-GB" dirty="0"/>
            <a:t>final exam</a:t>
          </a:r>
          <a:endParaRPr lang="en-US" dirty="0"/>
        </a:p>
      </dgm:t>
    </dgm:pt>
    <dgm:pt modelId="{A287B1C0-8562-43E2-93F1-D10B179F4EA9}" type="parTrans" cxnId="{53C853B8-FD9D-4465-BFB0-9A76502ABD48}">
      <dgm:prSet/>
      <dgm:spPr/>
      <dgm:t>
        <a:bodyPr/>
        <a:lstStyle/>
        <a:p>
          <a:endParaRPr lang="en-US"/>
        </a:p>
      </dgm:t>
    </dgm:pt>
    <dgm:pt modelId="{66D1DBBF-F2E9-4D02-9592-E3279C8D9E33}" type="sibTrans" cxnId="{53C853B8-FD9D-4465-BFB0-9A76502ABD48}">
      <dgm:prSet/>
      <dgm:spPr/>
      <dgm:t>
        <a:bodyPr/>
        <a:lstStyle/>
        <a:p>
          <a:endParaRPr lang="en-US"/>
        </a:p>
      </dgm:t>
    </dgm:pt>
    <dgm:pt modelId="{FFCA5E70-40AA-409E-B593-073323AA85D4}" type="pres">
      <dgm:prSet presAssocID="{4B40FA0A-03ED-4022-BB44-8E032D55239E}" presName="vert0" presStyleCnt="0">
        <dgm:presLayoutVars>
          <dgm:dir/>
          <dgm:animOne val="branch"/>
          <dgm:animLvl val="lvl"/>
        </dgm:presLayoutVars>
      </dgm:prSet>
      <dgm:spPr/>
    </dgm:pt>
    <dgm:pt modelId="{1290DC7B-0DC9-44BA-897B-9C185740F2A7}" type="pres">
      <dgm:prSet presAssocID="{116B0A93-5C5D-4D39-984B-89220D8CE1CB}" presName="thickLine" presStyleLbl="alignNode1" presStyleIdx="0" presStyleCnt="2"/>
      <dgm:spPr/>
    </dgm:pt>
    <dgm:pt modelId="{CA0C6AAD-D082-4090-B2B9-4BE54BBAF3CB}" type="pres">
      <dgm:prSet presAssocID="{116B0A93-5C5D-4D39-984B-89220D8CE1CB}" presName="horz1" presStyleCnt="0"/>
      <dgm:spPr/>
    </dgm:pt>
    <dgm:pt modelId="{20D7C3B9-D3BC-49DF-B0C2-5059F097E86E}" type="pres">
      <dgm:prSet presAssocID="{116B0A93-5C5D-4D39-984B-89220D8CE1CB}" presName="tx1" presStyleLbl="revTx" presStyleIdx="0" presStyleCnt="2"/>
      <dgm:spPr/>
    </dgm:pt>
    <dgm:pt modelId="{B3E8D9CE-E529-4226-9279-D3A1A74A9BB1}" type="pres">
      <dgm:prSet presAssocID="{116B0A93-5C5D-4D39-984B-89220D8CE1CB}" presName="vert1" presStyleCnt="0"/>
      <dgm:spPr/>
    </dgm:pt>
    <dgm:pt modelId="{2C35F968-1CE4-4970-AFE5-3C421D2D5DE3}" type="pres">
      <dgm:prSet presAssocID="{7FEBB923-A132-4391-B7DC-8666636C12FB}" presName="thickLine" presStyleLbl="alignNode1" presStyleIdx="1" presStyleCnt="2"/>
      <dgm:spPr/>
    </dgm:pt>
    <dgm:pt modelId="{F66DACD5-C55E-42A5-B3F8-2C47DD0FCA98}" type="pres">
      <dgm:prSet presAssocID="{7FEBB923-A132-4391-B7DC-8666636C12FB}" presName="horz1" presStyleCnt="0"/>
      <dgm:spPr/>
    </dgm:pt>
    <dgm:pt modelId="{E9B10650-5304-4715-8CA4-0266FA09A2D5}" type="pres">
      <dgm:prSet presAssocID="{7FEBB923-A132-4391-B7DC-8666636C12FB}" presName="tx1" presStyleLbl="revTx" presStyleIdx="1" presStyleCnt="2"/>
      <dgm:spPr/>
    </dgm:pt>
    <dgm:pt modelId="{9617ECDD-DC8D-4138-8C0A-B63E4BF6B369}" type="pres">
      <dgm:prSet presAssocID="{7FEBB923-A132-4391-B7DC-8666636C12FB}" presName="vert1" presStyleCnt="0"/>
      <dgm:spPr/>
    </dgm:pt>
  </dgm:ptLst>
  <dgm:cxnLst>
    <dgm:cxn modelId="{214B020C-EE14-4952-B24A-BA86F51829B6}" type="presOf" srcId="{4B40FA0A-03ED-4022-BB44-8E032D55239E}" destId="{FFCA5E70-40AA-409E-B593-073323AA85D4}" srcOrd="0" destOrd="0" presId="urn:microsoft.com/office/officeart/2008/layout/LinedList"/>
    <dgm:cxn modelId="{27663875-7523-44D2-AC6C-3EB87912A31F}" type="presOf" srcId="{116B0A93-5C5D-4D39-984B-89220D8CE1CB}" destId="{20D7C3B9-D3BC-49DF-B0C2-5059F097E86E}" srcOrd="0" destOrd="0" presId="urn:microsoft.com/office/officeart/2008/layout/LinedList"/>
    <dgm:cxn modelId="{53C853B8-FD9D-4465-BFB0-9A76502ABD48}" srcId="{4B40FA0A-03ED-4022-BB44-8E032D55239E}" destId="{7FEBB923-A132-4391-B7DC-8666636C12FB}" srcOrd="1" destOrd="0" parTransId="{A287B1C0-8562-43E2-93F1-D10B179F4EA9}" sibTransId="{66D1DBBF-F2E9-4D02-9592-E3279C8D9E33}"/>
    <dgm:cxn modelId="{52E1E2CA-6515-4DE7-94EF-08F19F4A52A6}" type="presOf" srcId="{7FEBB923-A132-4391-B7DC-8666636C12FB}" destId="{E9B10650-5304-4715-8CA4-0266FA09A2D5}" srcOrd="0" destOrd="0" presId="urn:microsoft.com/office/officeart/2008/layout/LinedList"/>
    <dgm:cxn modelId="{B2F49DDD-9D3B-403A-845A-AE1BEB94E701}" srcId="{4B40FA0A-03ED-4022-BB44-8E032D55239E}" destId="{116B0A93-5C5D-4D39-984B-89220D8CE1CB}" srcOrd="0" destOrd="0" parTransId="{11CF1DCA-6762-42CF-B060-A6307E7FDC1F}" sibTransId="{0848018E-4A04-4452-B20D-13AE7DCCFEDA}"/>
    <dgm:cxn modelId="{6C147942-1E82-489B-A5BB-E5039A14917E}" type="presParOf" srcId="{FFCA5E70-40AA-409E-B593-073323AA85D4}" destId="{1290DC7B-0DC9-44BA-897B-9C185740F2A7}" srcOrd="0" destOrd="0" presId="urn:microsoft.com/office/officeart/2008/layout/LinedList"/>
    <dgm:cxn modelId="{0972E46A-77A3-4B20-98DA-D28896096FFA}" type="presParOf" srcId="{FFCA5E70-40AA-409E-B593-073323AA85D4}" destId="{CA0C6AAD-D082-4090-B2B9-4BE54BBAF3CB}" srcOrd="1" destOrd="0" presId="urn:microsoft.com/office/officeart/2008/layout/LinedList"/>
    <dgm:cxn modelId="{0CC52FF6-EB6C-4535-A18B-3019657E1496}" type="presParOf" srcId="{CA0C6AAD-D082-4090-B2B9-4BE54BBAF3CB}" destId="{20D7C3B9-D3BC-49DF-B0C2-5059F097E86E}" srcOrd="0" destOrd="0" presId="urn:microsoft.com/office/officeart/2008/layout/LinedList"/>
    <dgm:cxn modelId="{C96B159A-EB3B-4AC2-97C2-AD6B0B3F6E2C}" type="presParOf" srcId="{CA0C6AAD-D082-4090-B2B9-4BE54BBAF3CB}" destId="{B3E8D9CE-E529-4226-9279-D3A1A74A9BB1}" srcOrd="1" destOrd="0" presId="urn:microsoft.com/office/officeart/2008/layout/LinedList"/>
    <dgm:cxn modelId="{980B6B68-41AB-474E-84B8-4ACF7119A055}" type="presParOf" srcId="{FFCA5E70-40AA-409E-B593-073323AA85D4}" destId="{2C35F968-1CE4-4970-AFE5-3C421D2D5DE3}" srcOrd="2" destOrd="0" presId="urn:microsoft.com/office/officeart/2008/layout/LinedList"/>
    <dgm:cxn modelId="{0DE7F233-3898-4DE9-BBE2-030CA680F7CD}" type="presParOf" srcId="{FFCA5E70-40AA-409E-B593-073323AA85D4}" destId="{F66DACD5-C55E-42A5-B3F8-2C47DD0FCA98}" srcOrd="3" destOrd="0" presId="urn:microsoft.com/office/officeart/2008/layout/LinedList"/>
    <dgm:cxn modelId="{8C534ED8-D4BE-4E01-A437-130F3EB394B9}" type="presParOf" srcId="{F66DACD5-C55E-42A5-B3F8-2C47DD0FCA98}" destId="{E9B10650-5304-4715-8CA4-0266FA09A2D5}" srcOrd="0" destOrd="0" presId="urn:microsoft.com/office/officeart/2008/layout/LinedList"/>
    <dgm:cxn modelId="{29CB9993-9A85-41D9-AB1C-ECE28912C756}" type="presParOf" srcId="{F66DACD5-C55E-42A5-B3F8-2C47DD0FCA98}" destId="{9617ECDD-DC8D-4138-8C0A-B63E4BF6B369}"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90DC7B-0DC9-44BA-897B-9C185740F2A7}">
      <dsp:nvSpPr>
        <dsp:cNvPr id="0" name=""/>
        <dsp:cNvSpPr/>
      </dsp:nvSpPr>
      <dsp:spPr>
        <a:xfrm>
          <a:off x="0" y="0"/>
          <a:ext cx="6668792" cy="0"/>
        </a:xfrm>
        <a:prstGeom prst="line">
          <a:avLst/>
        </a:prstGeom>
        <a:solidFill>
          <a:schemeClr val="dk2">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0D7C3B9-D3BC-49DF-B0C2-5059F097E86E}">
      <dsp:nvSpPr>
        <dsp:cNvPr id="0" name=""/>
        <dsp:cNvSpPr/>
      </dsp:nvSpPr>
      <dsp:spPr>
        <a:xfrm>
          <a:off x="0" y="0"/>
          <a:ext cx="6668792" cy="2468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220" tIns="236220" rIns="236220" bIns="236220" numCol="1" spcCol="1270" anchor="t" anchorCtr="0">
          <a:noAutofit/>
        </a:bodyPr>
        <a:lstStyle/>
        <a:p>
          <a:pPr marL="0" lvl="0" indent="0" algn="l" defTabSz="2755900">
            <a:lnSpc>
              <a:spcPct val="90000"/>
            </a:lnSpc>
            <a:spcBef>
              <a:spcPct val="0"/>
            </a:spcBef>
            <a:spcAft>
              <a:spcPct val="35000"/>
            </a:spcAft>
            <a:buNone/>
          </a:pPr>
          <a:r>
            <a:rPr lang="en-GB" sz="6200" b="1" kern="1200" dirty="0">
              <a:solidFill>
                <a:srgbClr val="C00000"/>
              </a:solidFill>
              <a:latin typeface="Times New Roman" panose="02020603050405020304" pitchFamily="18" charset="0"/>
              <a:cs typeface="Times New Roman" panose="02020603050405020304" pitchFamily="18" charset="0"/>
            </a:rPr>
            <a:t>80% </a:t>
          </a:r>
          <a:r>
            <a:rPr lang="en-GB" sz="6200" kern="1200" dirty="0">
              <a:latin typeface="Times New Roman" panose="02020603050405020304" pitchFamily="18" charset="0"/>
              <a:cs typeface="Times New Roman" panose="02020603050405020304" pitchFamily="18" charset="0"/>
            </a:rPr>
            <a:t>short exams during the semester</a:t>
          </a:r>
          <a:endParaRPr lang="en-US" sz="6200" kern="1200" dirty="0">
            <a:latin typeface="Times New Roman" panose="02020603050405020304" pitchFamily="18" charset="0"/>
            <a:cs typeface="Times New Roman" panose="02020603050405020304" pitchFamily="18" charset="0"/>
          </a:endParaRPr>
        </a:p>
      </dsp:txBody>
      <dsp:txXfrm>
        <a:off x="0" y="0"/>
        <a:ext cx="6668792" cy="2468356"/>
      </dsp:txXfrm>
    </dsp:sp>
    <dsp:sp modelId="{2C35F968-1CE4-4970-AFE5-3C421D2D5DE3}">
      <dsp:nvSpPr>
        <dsp:cNvPr id="0" name=""/>
        <dsp:cNvSpPr/>
      </dsp:nvSpPr>
      <dsp:spPr>
        <a:xfrm>
          <a:off x="0" y="2468356"/>
          <a:ext cx="6668792" cy="0"/>
        </a:xfrm>
        <a:prstGeom prst="line">
          <a:avLst/>
        </a:prstGeom>
        <a:solidFill>
          <a:schemeClr val="dk2">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E9B10650-5304-4715-8CA4-0266FA09A2D5}">
      <dsp:nvSpPr>
        <dsp:cNvPr id="0" name=""/>
        <dsp:cNvSpPr/>
      </dsp:nvSpPr>
      <dsp:spPr>
        <a:xfrm>
          <a:off x="0" y="2468356"/>
          <a:ext cx="6668792" cy="2468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220" tIns="236220" rIns="236220" bIns="236220" numCol="1" spcCol="1270" anchor="t" anchorCtr="0">
          <a:noAutofit/>
        </a:bodyPr>
        <a:lstStyle/>
        <a:p>
          <a:pPr marL="0" lvl="0" indent="0" algn="l" defTabSz="2755900">
            <a:lnSpc>
              <a:spcPct val="90000"/>
            </a:lnSpc>
            <a:spcBef>
              <a:spcPct val="0"/>
            </a:spcBef>
            <a:spcAft>
              <a:spcPct val="35000"/>
            </a:spcAft>
            <a:buNone/>
          </a:pPr>
          <a:r>
            <a:rPr lang="en-GB" sz="6200" b="1" kern="1200" dirty="0">
              <a:solidFill>
                <a:srgbClr val="C00000"/>
              </a:solidFill>
            </a:rPr>
            <a:t>20% </a:t>
          </a:r>
          <a:r>
            <a:rPr lang="en-GB" sz="6200" kern="1200" dirty="0"/>
            <a:t>final exam</a:t>
          </a:r>
          <a:endParaRPr lang="en-US" sz="6200" kern="1200" dirty="0"/>
        </a:p>
      </dsp:txBody>
      <dsp:txXfrm>
        <a:off x="0" y="2468356"/>
        <a:ext cx="6668792" cy="246835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57EE96B-A74C-86C1-223F-E0B349905D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a:extLst>
              <a:ext uri="{FF2B5EF4-FFF2-40B4-BE49-F238E27FC236}">
                <a16:creationId xmlns:a16="http://schemas.microsoft.com/office/drawing/2014/main" id="{99085609-F67D-F00D-B8AF-5889AFDB7D8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4088BA6-C1D9-4ECE-93A3-52D2249BBF63}" type="datetime1">
              <a:rPr lang="en-GB" smtClean="0"/>
              <a:t>21/01/2023</a:t>
            </a:fld>
            <a:endParaRPr lang="en-GB"/>
          </a:p>
        </p:txBody>
      </p:sp>
      <p:sp>
        <p:nvSpPr>
          <p:cNvPr id="4" name="Footer Placeholder 3">
            <a:extLst>
              <a:ext uri="{FF2B5EF4-FFF2-40B4-BE49-F238E27FC236}">
                <a16:creationId xmlns:a16="http://schemas.microsoft.com/office/drawing/2014/main" id="{787DB158-2EDA-0E45-7C75-3BF20EE73EA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5" name="Slide Number Placeholder 4">
            <a:extLst>
              <a:ext uri="{FF2B5EF4-FFF2-40B4-BE49-F238E27FC236}">
                <a16:creationId xmlns:a16="http://schemas.microsoft.com/office/drawing/2014/main" id="{481855C3-7AEF-C855-E391-8F6A7B3CBD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2197546-1C8D-4E31-BA75-CCAA838F258D}" type="slidenum">
              <a:rPr lang="en-GB" smtClean="0"/>
              <a:t>‹#›</a:t>
            </a:fld>
            <a:endParaRPr lang="en-GB"/>
          </a:p>
        </p:txBody>
      </p:sp>
    </p:spTree>
    <p:extLst>
      <p:ext uri="{BB962C8B-B14F-4D97-AF65-F5344CB8AC3E}">
        <p14:creationId xmlns:p14="http://schemas.microsoft.com/office/powerpoint/2010/main" val="3539405048"/>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2FC08A-3845-4DFD-886C-AB562275652D}" type="datetime1">
              <a:rPr lang="en-GB" smtClean="0"/>
              <a:t>21/01/2023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A91D27-8B67-41BF-AC3E-755B9713AE8C}" type="slidenum">
              <a:rPr lang="en-GB" smtClean="0"/>
              <a:t>‹#›</a:t>
            </a:fld>
            <a:endParaRPr lang="en-GB"/>
          </a:p>
        </p:txBody>
      </p:sp>
    </p:spTree>
    <p:extLst>
      <p:ext uri="{BB962C8B-B14F-4D97-AF65-F5344CB8AC3E}">
        <p14:creationId xmlns:p14="http://schemas.microsoft.com/office/powerpoint/2010/main" val="1878198370"/>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a:t>
            </a:fld>
            <a:endParaRPr lang="en-GB"/>
          </a:p>
        </p:txBody>
      </p:sp>
    </p:spTree>
    <p:extLst>
      <p:ext uri="{BB962C8B-B14F-4D97-AF65-F5344CB8AC3E}">
        <p14:creationId xmlns:p14="http://schemas.microsoft.com/office/powerpoint/2010/main" val="268418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4899374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4</a:t>
            </a:fld>
            <a:endParaRPr lang="en-GB"/>
          </a:p>
        </p:txBody>
      </p:sp>
    </p:spTree>
    <p:extLst>
      <p:ext uri="{BB962C8B-B14F-4D97-AF65-F5344CB8AC3E}">
        <p14:creationId xmlns:p14="http://schemas.microsoft.com/office/powerpoint/2010/main" val="756904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5</a:t>
            </a:fld>
            <a:endParaRPr lang="en-GB"/>
          </a:p>
        </p:txBody>
      </p:sp>
    </p:spTree>
    <p:extLst>
      <p:ext uri="{BB962C8B-B14F-4D97-AF65-F5344CB8AC3E}">
        <p14:creationId xmlns:p14="http://schemas.microsoft.com/office/powerpoint/2010/main" val="3877592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20532289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28258012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10</a:t>
            </a:fld>
            <a:endParaRPr lang="en-GB"/>
          </a:p>
        </p:txBody>
      </p:sp>
    </p:spTree>
    <p:extLst>
      <p:ext uri="{BB962C8B-B14F-4D97-AF65-F5344CB8AC3E}">
        <p14:creationId xmlns:p14="http://schemas.microsoft.com/office/powerpoint/2010/main" val="25421152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11</a:t>
            </a:fld>
            <a:endParaRPr lang="en-GB"/>
          </a:p>
        </p:txBody>
      </p:sp>
    </p:spTree>
    <p:extLst>
      <p:ext uri="{BB962C8B-B14F-4D97-AF65-F5344CB8AC3E}">
        <p14:creationId xmlns:p14="http://schemas.microsoft.com/office/powerpoint/2010/main" val="19393536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12</a:t>
            </a:fld>
            <a:endParaRPr lang="en-GB"/>
          </a:p>
        </p:txBody>
      </p:sp>
    </p:spTree>
    <p:extLst>
      <p:ext uri="{BB962C8B-B14F-4D97-AF65-F5344CB8AC3E}">
        <p14:creationId xmlns:p14="http://schemas.microsoft.com/office/powerpoint/2010/main" val="3905249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13</a:t>
            </a:fld>
            <a:endParaRPr lang="en-GB"/>
          </a:p>
        </p:txBody>
      </p:sp>
    </p:spTree>
    <p:extLst>
      <p:ext uri="{BB962C8B-B14F-4D97-AF65-F5344CB8AC3E}">
        <p14:creationId xmlns:p14="http://schemas.microsoft.com/office/powerpoint/2010/main" val="7109579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14</a:t>
            </a:fld>
            <a:endParaRPr lang="en-GB"/>
          </a:p>
        </p:txBody>
      </p:sp>
    </p:spTree>
    <p:extLst>
      <p:ext uri="{BB962C8B-B14F-4D97-AF65-F5344CB8AC3E}">
        <p14:creationId xmlns:p14="http://schemas.microsoft.com/office/powerpoint/2010/main" val="4235490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r>
              <a:rPr lang="en-US"/>
              <a:t>1/6/2023</a:t>
            </a:r>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879269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r>
              <a:rPr lang="en-US"/>
              <a:t>1/6/2023</a:t>
            </a:r>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603429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r>
              <a:rPr lang="en-US"/>
              <a:t>1/6/2023</a:t>
            </a:r>
            <a:endParaRPr lang="en-US" dirty="0"/>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7365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r>
              <a:rPr lang="en-US"/>
              <a:t>1/6/2023</a:t>
            </a:r>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541268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r>
              <a:rPr lang="en-US"/>
              <a:t>1/6/2023</a:t>
            </a:r>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454240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r>
              <a:rPr lang="en-US"/>
              <a:t>1/6/2023</a:t>
            </a:r>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144162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r>
              <a:rPr lang="en-US"/>
              <a:t>1/6/2023</a:t>
            </a:r>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761175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r>
              <a:rPr lang="en-US"/>
              <a:t>1/6/2023</a:t>
            </a:r>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9130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r>
              <a:rPr lang="en-US"/>
              <a:t>1/6/2023</a:t>
            </a:r>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1127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r>
              <a:rPr lang="en-US"/>
              <a:t>1/6/2023</a:t>
            </a:r>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026712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r>
              <a:rPr lang="en-US"/>
              <a:t>1/6/2023</a:t>
            </a:r>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747970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0000"/>
            <a:lum/>
          </a:blip>
          <a:srcRect/>
          <a:stretch>
            <a:fillRect l="16000" t="16000" r="16000" b="16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r>
              <a:rPr lang="en-US"/>
              <a:t>1/6/2023</a:t>
            </a:r>
            <a:endParaRPr lang="en-US" dirty="0"/>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r>
              <a:rPr lang="en-GB"/>
              <a:t>Everyone's Smart University  </a:t>
            </a:r>
            <a:r>
              <a:rPr lang="ar-JO"/>
              <a:t>جامعة الجميع الذكية، ماجستير ريادة الأعمال</a:t>
            </a:r>
            <a:endParaRPr lang="en-US" dirty="0"/>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dirty="0"/>
          </a:p>
        </p:txBody>
      </p:sp>
    </p:spTree>
    <p:extLst>
      <p:ext uri="{BB962C8B-B14F-4D97-AF65-F5344CB8AC3E}">
        <p14:creationId xmlns:p14="http://schemas.microsoft.com/office/powerpoint/2010/main" val="3913893521"/>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hf hdr="0"/>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svg"/></Relationships>
</file>

<file path=ppt/slides/_rels/slide1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5.sv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hyperlink" Target="mailto:nahed.kamal@esu.ac.ae"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a:xfrm>
            <a:off x="2754312" y="6301946"/>
            <a:ext cx="6683376" cy="516454"/>
          </a:xfrm>
        </p:spPr>
        <p:txBody>
          <a:bodyPr/>
          <a:lstStyle/>
          <a:p>
            <a:r>
              <a:rPr lang="en-GB" dirty="0"/>
              <a:t>Everyone's Smart University  </a:t>
            </a:r>
            <a:r>
              <a:rPr lang="ar-JO" dirty="0"/>
              <a:t>جامعة الجميع الذكية، ماجستير ريادة الأعمال</a:t>
            </a:r>
            <a:endParaRPr lang="en-US" dirty="0"/>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pPr/>
              <a:t>1</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85580" y="286968"/>
            <a:ext cx="1760150" cy="1233610"/>
          </a:xfrm>
          <a:prstGeom prst="rect">
            <a:avLst/>
          </a:prstGeom>
          <a:noFill/>
          <a:extLst>
            <a:ext uri="{909E8E84-426E-40DD-AFC4-6F175D3DCCD1}">
              <a14:hiddenFill xmlns:a14="http://schemas.microsoft.com/office/drawing/2010/main">
                <a:solidFill>
                  <a:srgbClr val="FFFFFF"/>
                </a:solidFill>
              </a14:hiddenFill>
            </a:ext>
          </a:extLst>
        </p:spPr>
      </p:pic>
      <p:sp>
        <p:nvSpPr>
          <p:cNvPr id="1071" name="TextBox 1070">
            <a:extLst>
              <a:ext uri="{FF2B5EF4-FFF2-40B4-BE49-F238E27FC236}">
                <a16:creationId xmlns:a16="http://schemas.microsoft.com/office/drawing/2014/main" id="{9602857E-AB0D-2112-6476-262CEA068966}"/>
              </a:ext>
            </a:extLst>
          </p:cNvPr>
          <p:cNvSpPr txBox="1"/>
          <p:nvPr/>
        </p:nvSpPr>
        <p:spPr>
          <a:xfrm>
            <a:off x="790833" y="2683132"/>
            <a:ext cx="10206682" cy="3502947"/>
          </a:xfrm>
          <a:prstGeom prst="rect">
            <a:avLst/>
          </a:prstGeom>
          <a:noFill/>
        </p:spPr>
        <p:txBody>
          <a:bodyPr wrap="square">
            <a:spAutoFit/>
          </a:bodyPr>
          <a:lstStyle/>
          <a:p>
            <a:pPr algn="ctr">
              <a:lnSpc>
                <a:spcPct val="150000"/>
              </a:lnSpc>
            </a:pPr>
            <a:r>
              <a:rPr lang="en-GB" sz="2400" b="1" dirty="0">
                <a:solidFill>
                  <a:schemeClr val="accent1">
                    <a:lumMod val="50000"/>
                  </a:schemeClr>
                </a:solidFill>
                <a:latin typeface="Georgia" panose="02040502050405020303" pitchFamily="18" charset="0"/>
              </a:rPr>
              <a:t>Master of Entrepreneurship Program</a:t>
            </a:r>
          </a:p>
          <a:p>
            <a:pPr algn="ctr">
              <a:lnSpc>
                <a:spcPct val="150000"/>
              </a:lnSpc>
            </a:pPr>
            <a:r>
              <a:rPr lang="en-GB" sz="2400" b="1" dirty="0">
                <a:solidFill>
                  <a:srgbClr val="6F1730"/>
                </a:solidFill>
                <a:latin typeface="Georgia" panose="02040502050405020303" pitchFamily="18" charset="0"/>
              </a:rPr>
              <a:t>Entrepreneurial Leadership &amp; Organizational Behaviour</a:t>
            </a:r>
          </a:p>
          <a:p>
            <a:pPr algn="l"/>
            <a:endParaRPr lang="en-GB" sz="1800" b="0" i="0" u="none" strike="noStrike" baseline="0" dirty="0">
              <a:solidFill>
                <a:srgbClr val="000000"/>
              </a:solidFill>
              <a:latin typeface="Times New Roman" panose="02020603050405020304" pitchFamily="18" charset="0"/>
            </a:endParaRPr>
          </a:p>
          <a:p>
            <a:pPr algn="ctr"/>
            <a:r>
              <a:rPr lang="en-GB" sz="2800" b="0" i="0" u="none" strike="noStrike" baseline="0" dirty="0">
                <a:solidFill>
                  <a:srgbClr val="002060"/>
                </a:solidFill>
                <a:latin typeface="Times New Roman" panose="02020603050405020304" pitchFamily="18" charset="0"/>
              </a:rPr>
              <a:t> </a:t>
            </a:r>
            <a:r>
              <a:rPr lang="en-GB" sz="2800" b="1" i="0" u="none" strike="noStrike" baseline="0" dirty="0">
                <a:solidFill>
                  <a:srgbClr val="002060"/>
                </a:solidFill>
                <a:latin typeface="Times New Roman" panose="02020603050405020304" pitchFamily="18" charset="0"/>
              </a:rPr>
              <a:t>ENT 612 </a:t>
            </a:r>
            <a:endParaRPr lang="en-GB" sz="3600" b="1" dirty="0">
              <a:solidFill>
                <a:srgbClr val="002060"/>
              </a:solidFill>
              <a:latin typeface="Georgia" panose="02040502050405020303" pitchFamily="18" charset="0"/>
            </a:endParaRPr>
          </a:p>
          <a:p>
            <a:pPr algn="ctr">
              <a:lnSpc>
                <a:spcPct val="150000"/>
              </a:lnSpc>
            </a:pPr>
            <a:endParaRPr lang="en-GB" sz="2400" b="1" dirty="0">
              <a:solidFill>
                <a:schemeClr val="accent1">
                  <a:lumMod val="50000"/>
                </a:schemeClr>
              </a:solidFill>
              <a:latin typeface="Georgia" panose="02040502050405020303" pitchFamily="18" charset="0"/>
            </a:endParaRPr>
          </a:p>
          <a:p>
            <a:pPr algn="ctr">
              <a:lnSpc>
                <a:spcPct val="150000"/>
              </a:lnSpc>
            </a:pPr>
            <a:endParaRPr lang="en-GB" sz="2400" b="1" dirty="0">
              <a:solidFill>
                <a:schemeClr val="accent1">
                  <a:lumMod val="50000"/>
                </a:schemeClr>
              </a:solidFill>
              <a:latin typeface="Georgia" panose="02040502050405020303" pitchFamily="18" charset="0"/>
            </a:endParaRPr>
          </a:p>
          <a:p>
            <a:pPr algn="ctr">
              <a:lnSpc>
                <a:spcPct val="150000"/>
              </a:lnSpc>
            </a:pPr>
            <a:r>
              <a:rPr lang="en-GB" sz="2400" b="1" dirty="0">
                <a:solidFill>
                  <a:schemeClr val="accent1">
                    <a:lumMod val="50000"/>
                  </a:schemeClr>
                </a:solidFill>
                <a:latin typeface="Georgia" panose="02040502050405020303" pitchFamily="18" charset="0"/>
              </a:rPr>
              <a:t>Dr Nahed Ahmed</a:t>
            </a:r>
          </a:p>
        </p:txBody>
      </p:sp>
      <p:sp>
        <p:nvSpPr>
          <p:cNvPr id="1073" name="TextBox 1072">
            <a:extLst>
              <a:ext uri="{FF2B5EF4-FFF2-40B4-BE49-F238E27FC236}">
                <a16:creationId xmlns:a16="http://schemas.microsoft.com/office/drawing/2014/main" id="{5F9D8894-98F2-6F2D-A530-5D377B2F5B46}"/>
              </a:ext>
            </a:extLst>
          </p:cNvPr>
          <p:cNvSpPr txBox="1"/>
          <p:nvPr/>
        </p:nvSpPr>
        <p:spPr>
          <a:xfrm>
            <a:off x="3225114" y="1414170"/>
            <a:ext cx="5029200" cy="1200329"/>
          </a:xfrm>
          <a:prstGeom prst="rect">
            <a:avLst/>
          </a:prstGeom>
          <a:noFill/>
        </p:spPr>
        <p:txBody>
          <a:bodyPr wrap="square">
            <a:spAutoFit/>
          </a:bodyPr>
          <a:lstStyle/>
          <a:p>
            <a:r>
              <a:rPr lang="en-GB" sz="3600" b="1" dirty="0">
                <a:solidFill>
                  <a:srgbClr val="FF0000"/>
                </a:solidFill>
                <a:effectLst>
                  <a:outerShdw blurRad="38100" dist="38100" dir="2700000" algn="tl">
                    <a:srgbClr val="000000">
                      <a:alpha val="43137"/>
                    </a:srgbClr>
                  </a:outerShdw>
                </a:effectLst>
              </a:rPr>
              <a:t>The Induction Session</a:t>
            </a:r>
          </a:p>
          <a:p>
            <a:endParaRPr lang="en-GB" sz="36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27825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CEFEA4A-48A2-C58F-E422-674C5A7CD17F}"/>
              </a:ext>
            </a:extLst>
          </p:cNvPr>
          <p:cNvSpPr txBox="1">
            <a:spLocks/>
          </p:cNvSpPr>
          <p:nvPr/>
        </p:nvSpPr>
        <p:spPr>
          <a:xfrm>
            <a:off x="1419446" y="764007"/>
            <a:ext cx="4676554" cy="769441"/>
          </a:xfrm>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800" kern="1200" cap="none" spc="0" baseline="0">
                <a:solidFill>
                  <a:schemeClr val="tx1"/>
                </a:solidFill>
                <a:latin typeface="+mj-lt"/>
                <a:ea typeface="+mj-ea"/>
                <a:cs typeface="+mj-cs"/>
              </a:defRPr>
            </a:lvl1pPr>
          </a:lstStyle>
          <a:p>
            <a:pPr algn="l"/>
            <a:r>
              <a:rPr lang="en-US" sz="3600" b="1" dirty="0">
                <a:latin typeface="Georgia" panose="02040502050405020303" pitchFamily="18" charset="0"/>
              </a:rPr>
              <a:t>Who am I?</a:t>
            </a:r>
            <a:endParaRPr lang="en-GB" sz="3600" b="1" dirty="0">
              <a:latin typeface="Georgia" panose="02040502050405020303" pitchFamily="18" charset="0"/>
            </a:endParaRPr>
          </a:p>
        </p:txBody>
      </p:sp>
      <p:sp>
        <p:nvSpPr>
          <p:cNvPr id="3" name="Content Placeholder 2">
            <a:extLst>
              <a:ext uri="{FF2B5EF4-FFF2-40B4-BE49-F238E27FC236}">
                <a16:creationId xmlns:a16="http://schemas.microsoft.com/office/drawing/2014/main" id="{A76B5497-AFA5-990A-1BD1-C59C38EF3DB0}"/>
              </a:ext>
            </a:extLst>
          </p:cNvPr>
          <p:cNvSpPr txBox="1">
            <a:spLocks/>
          </p:cNvSpPr>
          <p:nvPr/>
        </p:nvSpPr>
        <p:spPr>
          <a:xfrm>
            <a:off x="857250" y="2139618"/>
            <a:ext cx="10646891" cy="4217550"/>
          </a:xfrm>
          <a:prstGeom prst="rect">
            <a:avLst/>
          </a:prstGeom>
        </p:spPr>
        <p:txBody>
          <a:bodyPr vert="horz" lIns="91440" tIns="45720" rIns="91440" bIns="45720" rtlCol="0" anchor="ctr">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Doctoral Researcher, York Business School, York St John University. UK</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A Global Ambassador, </a:t>
            </a:r>
            <a:r>
              <a:rPr lang="en-GB" sz="1800" dirty="0" err="1">
                <a:solidFill>
                  <a:schemeClr val="tx1"/>
                </a:solidFill>
                <a:latin typeface="Abadi" panose="020B0604020104020204" pitchFamily="34" charset="0"/>
              </a:rPr>
              <a:t>Yorksj</a:t>
            </a:r>
            <a:r>
              <a:rPr lang="en-GB" sz="1800" dirty="0">
                <a:solidFill>
                  <a:schemeClr val="tx1"/>
                </a:solidFill>
                <a:latin typeface="Abadi" panose="020B0604020104020204" pitchFamily="34" charset="0"/>
              </a:rPr>
              <a:t> International Student Support Office. UK</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One of the eight winners of the Civic Scholars Award. UK. 2021. 2022</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One of two winners of the Guild-HE Doctoral Research. UK. 2020, 2021</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One of the winners of the HESPAL Scholarship for the PhD by the British Council Palestine. 2019</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More than 10 years of teaching administrative and financial courses.</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More than 10 years of training in managerial, financial and entrepreneurial skills.</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More than 10 years of senior administrative positions in Palestinian universities.</a:t>
            </a:r>
            <a:endParaRPr lang="ar-JO" sz="1800" dirty="0">
              <a:solidFill>
                <a:schemeClr val="tx1"/>
              </a:solidFill>
              <a:latin typeface="Abadi" panose="020B0604020104020204" pitchFamily="34" charset="0"/>
            </a:endParaRPr>
          </a:p>
        </p:txBody>
      </p:sp>
      <p:sp>
        <p:nvSpPr>
          <p:cNvPr id="4" name="TextBox 3">
            <a:extLst>
              <a:ext uri="{FF2B5EF4-FFF2-40B4-BE49-F238E27FC236}">
                <a16:creationId xmlns:a16="http://schemas.microsoft.com/office/drawing/2014/main" id="{66F1A036-F594-CDF8-7DB4-389815EF332D}"/>
              </a:ext>
            </a:extLst>
          </p:cNvPr>
          <p:cNvSpPr txBox="1"/>
          <p:nvPr/>
        </p:nvSpPr>
        <p:spPr>
          <a:xfrm>
            <a:off x="1992955" y="1533448"/>
            <a:ext cx="1522714" cy="769441"/>
          </a:xfrm>
          <a:prstGeom prst="rect">
            <a:avLst/>
          </a:prstGeom>
          <a:noFill/>
        </p:spPr>
        <p:txBody>
          <a:bodyPr wrap="square">
            <a:spAutoFit/>
          </a:bodyPr>
          <a:lstStyle/>
          <a:p>
            <a:r>
              <a:rPr lang="en-GB" sz="4400" b="1" dirty="0">
                <a:solidFill>
                  <a:srgbClr val="B34615"/>
                </a:solidFill>
                <a:effectLst>
                  <a:outerShdw blurRad="38100" dist="38100" dir="2700000" algn="tl">
                    <a:srgbClr val="000000">
                      <a:alpha val="43137"/>
                    </a:srgbClr>
                  </a:outerShdw>
                </a:effectLst>
                <a:latin typeface="Bodoni MT Black" panose="02070A03080606020203" pitchFamily="18" charset="0"/>
              </a:rPr>
              <a:t>I'm</a:t>
            </a:r>
          </a:p>
        </p:txBody>
      </p:sp>
    </p:spTree>
    <p:extLst>
      <p:ext uri="{BB962C8B-B14F-4D97-AF65-F5344CB8AC3E}">
        <p14:creationId xmlns:p14="http://schemas.microsoft.com/office/powerpoint/2010/main" val="1140165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2">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95FBFCD3-4582-31F7-DF9E-D0E222285DB5}"/>
              </a:ext>
            </a:extLst>
          </p:cNvPr>
          <p:cNvGraphicFramePr>
            <a:graphicFrameLocks noGrp="1"/>
          </p:cNvGraphicFramePr>
          <p:nvPr>
            <p:extLst>
              <p:ext uri="{D42A27DB-BD31-4B8C-83A1-F6EECF244321}">
                <p14:modId xmlns:p14="http://schemas.microsoft.com/office/powerpoint/2010/main" val="3402802781"/>
              </p:ext>
            </p:extLst>
          </p:nvPr>
        </p:nvGraphicFramePr>
        <p:xfrm>
          <a:off x="450000" y="1157704"/>
          <a:ext cx="11585481" cy="5121752"/>
        </p:xfrm>
        <a:graphic>
          <a:graphicData uri="http://schemas.openxmlformats.org/drawingml/2006/table">
            <a:tbl>
              <a:tblPr firstRow="1" firstCol="1" bandRow="1">
                <a:tableStyleId>{0505E3EF-67EA-436B-97B2-0124C06EBD24}</a:tableStyleId>
              </a:tblPr>
              <a:tblGrid>
                <a:gridCol w="1347804">
                  <a:extLst>
                    <a:ext uri="{9D8B030D-6E8A-4147-A177-3AD203B41FA5}">
                      <a16:colId xmlns:a16="http://schemas.microsoft.com/office/drawing/2014/main" val="3222183716"/>
                    </a:ext>
                  </a:extLst>
                </a:gridCol>
                <a:gridCol w="10237677">
                  <a:extLst>
                    <a:ext uri="{9D8B030D-6E8A-4147-A177-3AD203B41FA5}">
                      <a16:colId xmlns:a16="http://schemas.microsoft.com/office/drawing/2014/main" val="2110640803"/>
                    </a:ext>
                  </a:extLst>
                </a:gridCol>
              </a:tblGrid>
              <a:tr h="632418">
                <a:tc>
                  <a:txBody>
                    <a:bodyPr/>
                    <a:lstStyle/>
                    <a:p>
                      <a:pPr algn="ctr">
                        <a:lnSpc>
                          <a:spcPct val="107000"/>
                        </a:lnSpc>
                        <a:spcBef>
                          <a:spcPts val="1200"/>
                        </a:spcBef>
                        <a:spcAft>
                          <a:spcPts val="800"/>
                        </a:spcAft>
                      </a:pPr>
                      <a:r>
                        <a:rPr lang="en-GB" sz="1400" dirty="0">
                          <a:solidFill>
                            <a:schemeClr val="tx1"/>
                          </a:solidFill>
                          <a:effectLst/>
                        </a:rPr>
                        <a:t>2022</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Aft>
                          <a:spcPts val="800"/>
                        </a:spcAft>
                      </a:pPr>
                      <a:r>
                        <a:rPr lang="en-GB" sz="1400" b="0" dirty="0">
                          <a:solidFill>
                            <a:schemeClr val="tx1"/>
                          </a:solidFill>
                          <a:effectLst/>
                        </a:rPr>
                        <a:t>"</a:t>
                      </a:r>
                      <a:r>
                        <a:rPr lang="en-US" sz="1400" b="0" dirty="0">
                          <a:solidFill>
                            <a:schemeClr val="tx1"/>
                          </a:solidFill>
                          <a:effectLst/>
                        </a:rPr>
                        <a:t>From Refugee to Entrepreneurship: Motivations factors and Challenges from the MENA Region" The chapter is expected to be a part of the book "Case Studies of Immigrant Entrepreneurship: Migrant Entrepreneurs in Contemporary Society - Palgrave Macmillan</a:t>
                      </a:r>
                      <a:r>
                        <a:rPr lang="en-GB" sz="1400" b="0" dirty="0">
                          <a:solidFill>
                            <a:schemeClr val="tx1"/>
                          </a:solidFill>
                          <a:effectLst/>
                        </a:rPr>
                        <a:t>.</a:t>
                      </a:r>
                      <a:endParaRPr lang="en-GB" sz="1400" b="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347842383"/>
                  </a:ext>
                </a:extLst>
              </a:tr>
              <a:tr h="632418">
                <a:tc>
                  <a:txBody>
                    <a:bodyPr/>
                    <a:lstStyle/>
                    <a:p>
                      <a:pPr algn="ctr">
                        <a:lnSpc>
                          <a:spcPct val="107000"/>
                        </a:lnSpc>
                        <a:spcBef>
                          <a:spcPts val="1200"/>
                        </a:spcBef>
                        <a:spcAft>
                          <a:spcPts val="800"/>
                        </a:spcAft>
                      </a:pPr>
                      <a:r>
                        <a:rPr lang="en-GB" sz="1400" dirty="0">
                          <a:solidFill>
                            <a:schemeClr val="tx1"/>
                          </a:solidFill>
                          <a:effectLst/>
                        </a:rPr>
                        <a:t>2022</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a:t>
                      </a:r>
                      <a:r>
                        <a:rPr lang="en-US" sz="1400" dirty="0">
                          <a:solidFill>
                            <a:schemeClr val="tx1"/>
                          </a:solidFill>
                          <a:effectLst/>
                        </a:rPr>
                        <a:t>Yemen Heaven: An ethnographic study of Yemeni female entrepreneurship in the United Kingdom: Concurrent </a:t>
                      </a:r>
                      <a:r>
                        <a:rPr lang="en-US" sz="1400" dirty="0" err="1">
                          <a:solidFill>
                            <a:schemeClr val="tx1"/>
                          </a:solidFill>
                          <a:effectLst/>
                        </a:rPr>
                        <a:t>marginalisation</a:t>
                      </a:r>
                      <a:r>
                        <a:rPr lang="en-US" sz="1400" dirty="0">
                          <a:solidFill>
                            <a:schemeClr val="tx1"/>
                          </a:solidFill>
                          <a:effectLst/>
                        </a:rPr>
                        <a:t> facilitating the reconstruction of individual identity" in the 15th Annual Ethnography Symposium 2022 of the University of Suffolk</a:t>
                      </a:r>
                      <a:r>
                        <a:rPr lang="en-GB" sz="1400" dirty="0">
                          <a:solidFill>
                            <a:schemeClr val="tx1"/>
                          </a:solidFill>
                          <a:effectLst/>
                        </a:rPr>
                        <a:t>.</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3226364742"/>
                  </a:ext>
                </a:extLst>
              </a:tr>
              <a:tr h="418456">
                <a:tc>
                  <a:txBody>
                    <a:bodyPr/>
                    <a:lstStyle/>
                    <a:p>
                      <a:pPr algn="ctr">
                        <a:lnSpc>
                          <a:spcPct val="107000"/>
                        </a:lnSpc>
                        <a:spcBef>
                          <a:spcPts val="1200"/>
                        </a:spcBef>
                        <a:spcAft>
                          <a:spcPts val="800"/>
                        </a:spcAft>
                      </a:pPr>
                      <a:r>
                        <a:rPr lang="en-GB" sz="1400">
                          <a:solidFill>
                            <a:schemeClr val="tx1"/>
                          </a:solidFill>
                          <a:effectLst/>
                        </a:rPr>
                        <a:t>2022</a:t>
                      </a:r>
                      <a:endParaRPr lang="en-GB" sz="140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a:t>
                      </a:r>
                      <a:r>
                        <a:rPr lang="en-US" sz="1400" dirty="0">
                          <a:solidFill>
                            <a:schemeClr val="tx1"/>
                          </a:solidFill>
                          <a:effectLst/>
                        </a:rPr>
                        <a:t>From Refugee to Entrepreneurship: Motivations factors and Challenges of Three Women from the MENA Region”</a:t>
                      </a:r>
                      <a:r>
                        <a:rPr lang="en-GB" sz="1400" dirty="0">
                          <a:solidFill>
                            <a:schemeClr val="tx1"/>
                          </a:solidFill>
                          <a:effectLst/>
                        </a:rPr>
                        <a:t> </a:t>
                      </a:r>
                      <a:r>
                        <a:rPr lang="en-US" sz="1400" dirty="0">
                          <a:solidFill>
                            <a:schemeClr val="tx1"/>
                          </a:solidFill>
                          <a:effectLst/>
                        </a:rPr>
                        <a:t>ON Research Journal of EU Business School Vol. 8. June.</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1863466327"/>
                  </a:ext>
                </a:extLst>
              </a:tr>
              <a:tr h="418456">
                <a:tc>
                  <a:txBody>
                    <a:bodyPr/>
                    <a:lstStyle/>
                    <a:p>
                      <a:pPr algn="ctr">
                        <a:lnSpc>
                          <a:spcPct val="107000"/>
                        </a:lnSpc>
                        <a:spcBef>
                          <a:spcPts val="1200"/>
                        </a:spcBef>
                        <a:spcAft>
                          <a:spcPts val="800"/>
                        </a:spcAft>
                      </a:pPr>
                      <a:r>
                        <a:rPr lang="en-GB" sz="1400">
                          <a:solidFill>
                            <a:schemeClr val="tx1"/>
                          </a:solidFill>
                          <a:effectLst/>
                        </a:rPr>
                        <a:t>2021</a:t>
                      </a:r>
                      <a:endParaRPr lang="en-GB" sz="140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a:t>
                      </a:r>
                      <a:r>
                        <a:rPr lang="en-US" sz="1400" dirty="0">
                          <a:solidFill>
                            <a:schemeClr val="tx1"/>
                          </a:solidFill>
                          <a:effectLst/>
                        </a:rPr>
                        <a:t>The Impact of Informal Social Capital on the Success of Female Entrepreneurship in the Gaza Strip” BAM conference. British Academy of Management.  UK</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1821038712"/>
                  </a:ext>
                </a:extLst>
              </a:tr>
              <a:tr h="418456">
                <a:tc>
                  <a:txBody>
                    <a:bodyPr/>
                    <a:lstStyle/>
                    <a:p>
                      <a:pPr algn="ctr">
                        <a:lnSpc>
                          <a:spcPct val="107000"/>
                        </a:lnSpc>
                        <a:spcAft>
                          <a:spcPts val="800"/>
                        </a:spcAft>
                      </a:pPr>
                      <a:r>
                        <a:rPr lang="en-GB" sz="1400">
                          <a:solidFill>
                            <a:schemeClr val="tx1"/>
                          </a:solidFill>
                          <a:effectLst/>
                        </a:rPr>
                        <a:t>2020</a:t>
                      </a:r>
                      <a:endParaRPr lang="en-GB" sz="140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Aft>
                          <a:spcPts val="800"/>
                        </a:spcAft>
                      </a:pPr>
                      <a:r>
                        <a:rPr lang="en-US" sz="1400" dirty="0">
                          <a:solidFill>
                            <a:schemeClr val="tx1"/>
                          </a:solidFill>
                          <a:effectLst/>
                        </a:rPr>
                        <a:t>“Female Entrepreneurship in Gaza Strip: Exploring the Role of Social Capital” BAM conference. British Academy of Management. UK</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685138906"/>
                  </a:ext>
                </a:extLst>
              </a:tr>
              <a:tr h="524940">
                <a:tc>
                  <a:txBody>
                    <a:bodyPr/>
                    <a:lstStyle/>
                    <a:p>
                      <a:pPr algn="ctr">
                        <a:lnSpc>
                          <a:spcPct val="107000"/>
                        </a:lnSpc>
                        <a:spcAft>
                          <a:spcPts val="800"/>
                        </a:spcAft>
                      </a:pPr>
                      <a:r>
                        <a:rPr lang="en-GB" sz="1400" dirty="0">
                          <a:solidFill>
                            <a:schemeClr val="tx1"/>
                          </a:solidFill>
                          <a:effectLst/>
                        </a:rPr>
                        <a:t>2018</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Aft>
                          <a:spcPts val="800"/>
                        </a:spcAft>
                      </a:pPr>
                      <a:r>
                        <a:rPr lang="en-GB" sz="1400" dirty="0">
                          <a:solidFill>
                            <a:schemeClr val="tx1"/>
                          </a:solidFill>
                          <a:effectLst/>
                        </a:rPr>
                        <a:t>"Elements of women’s economic empowerment from the point of view of Palestinian female entrepreneurs” </a:t>
                      </a:r>
                      <a:r>
                        <a:rPr lang="en-US" sz="1400" dirty="0">
                          <a:solidFill>
                            <a:schemeClr val="tx1"/>
                          </a:solidFill>
                          <a:effectLst/>
                        </a:rPr>
                        <a:t>Sixth International Scientific Conference "The latest developments in administrative and economic sciences and their role in improving the performance of institutions". University of Jordan – Amman</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2308248677"/>
                  </a:ext>
                </a:extLst>
              </a:tr>
              <a:tr h="418456">
                <a:tc>
                  <a:txBody>
                    <a:bodyPr/>
                    <a:lstStyle/>
                    <a:p>
                      <a:pPr algn="ctr" rtl="1">
                        <a:lnSpc>
                          <a:spcPct val="107000"/>
                        </a:lnSpc>
                        <a:spcBef>
                          <a:spcPts val="1200"/>
                        </a:spcBef>
                        <a:spcAft>
                          <a:spcPts val="800"/>
                        </a:spcAft>
                      </a:pPr>
                      <a:r>
                        <a:rPr lang="ar-SA" sz="1400">
                          <a:solidFill>
                            <a:schemeClr val="tx1"/>
                          </a:solidFill>
                          <a:effectLst/>
                        </a:rPr>
                        <a:t>2017</a:t>
                      </a:r>
                      <a:endParaRPr lang="en-GB" sz="140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“Women Entrepreneurs in the Gaza Strip: Success and Failure Factors “Journal of Al </a:t>
                      </a:r>
                      <a:r>
                        <a:rPr lang="en-GB" sz="1400" dirty="0" err="1">
                          <a:solidFill>
                            <a:schemeClr val="tx1"/>
                          </a:solidFill>
                          <a:effectLst/>
                        </a:rPr>
                        <a:t>Isra’a</a:t>
                      </a:r>
                      <a:r>
                        <a:rPr lang="en-GB" sz="1400" dirty="0">
                          <a:solidFill>
                            <a:schemeClr val="tx1"/>
                          </a:solidFill>
                          <a:effectLst/>
                        </a:rPr>
                        <a:t> University for Social Sciences and Humanities, Palestine.  </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3069936601"/>
                  </a:ext>
                </a:extLst>
              </a:tr>
              <a:tr h="418456">
                <a:tc>
                  <a:txBody>
                    <a:bodyPr/>
                    <a:lstStyle/>
                    <a:p>
                      <a:pPr algn="ctr">
                        <a:lnSpc>
                          <a:spcPct val="107000"/>
                        </a:lnSpc>
                        <a:spcBef>
                          <a:spcPts val="1200"/>
                        </a:spcBef>
                        <a:spcAft>
                          <a:spcPts val="800"/>
                        </a:spcAft>
                      </a:pPr>
                      <a:r>
                        <a:rPr lang="en-GB" sz="1400">
                          <a:solidFill>
                            <a:schemeClr val="tx1"/>
                          </a:solidFill>
                          <a:effectLst/>
                        </a:rPr>
                        <a:t>2014</a:t>
                      </a:r>
                      <a:endParaRPr lang="en-GB" sz="140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“Women’s level of awareness of the role of self-employment in fighting poverty “, Al Aqsa University, Journal of Social Sciences, Palestine.</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3982130433"/>
                  </a:ext>
                </a:extLst>
              </a:tr>
              <a:tr h="451778">
                <a:tc>
                  <a:txBody>
                    <a:bodyPr/>
                    <a:lstStyle/>
                    <a:p>
                      <a:pPr algn="ctr">
                        <a:lnSpc>
                          <a:spcPct val="107000"/>
                        </a:lnSpc>
                        <a:spcBef>
                          <a:spcPts val="1200"/>
                        </a:spcBef>
                        <a:spcAft>
                          <a:spcPts val="800"/>
                        </a:spcAft>
                      </a:pPr>
                      <a:r>
                        <a:rPr lang="en-GB" sz="1400" dirty="0">
                          <a:solidFill>
                            <a:schemeClr val="tx1"/>
                          </a:solidFill>
                          <a:effectLst/>
                        </a:rPr>
                        <a:t>2012</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“Success of Family Projects in Severe Life Conditions - a case study “, Entrepreneurship &amp; Small Business Management Conference, Faculty of Commerce, Islamic University of Gaza, Palestine.</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136103916"/>
                  </a:ext>
                </a:extLst>
              </a:tr>
              <a:tr h="418456">
                <a:tc>
                  <a:txBody>
                    <a:bodyPr/>
                    <a:lstStyle/>
                    <a:p>
                      <a:pPr algn="ctr">
                        <a:lnSpc>
                          <a:spcPct val="107000"/>
                        </a:lnSpc>
                        <a:spcBef>
                          <a:spcPts val="1200"/>
                        </a:spcBef>
                        <a:spcAft>
                          <a:spcPts val="800"/>
                        </a:spcAft>
                      </a:pPr>
                      <a:r>
                        <a:rPr lang="en-GB" sz="1400">
                          <a:solidFill>
                            <a:schemeClr val="tx1"/>
                          </a:solidFill>
                          <a:effectLst/>
                        </a:rPr>
                        <a:t>2008</a:t>
                      </a:r>
                      <a:endParaRPr lang="en-GB" sz="140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“The Reality of Human Capital in the Small Projects”, administrative contemporary trends conference, Palestine.</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483261768"/>
                  </a:ext>
                </a:extLst>
              </a:tr>
            </a:tbl>
          </a:graphicData>
        </a:graphic>
      </p:graphicFrame>
      <p:sp>
        <p:nvSpPr>
          <p:cNvPr id="3" name="TextBox 2">
            <a:extLst>
              <a:ext uri="{FF2B5EF4-FFF2-40B4-BE49-F238E27FC236}">
                <a16:creationId xmlns:a16="http://schemas.microsoft.com/office/drawing/2014/main" id="{419C69CD-01D6-B0FF-4416-CC89E0717AC2}"/>
              </a:ext>
            </a:extLst>
          </p:cNvPr>
          <p:cNvSpPr txBox="1"/>
          <p:nvPr/>
        </p:nvSpPr>
        <p:spPr>
          <a:xfrm>
            <a:off x="1514876" y="169401"/>
            <a:ext cx="6757852" cy="584775"/>
          </a:xfrm>
          <a:prstGeom prst="rect">
            <a:avLst/>
          </a:prstGeom>
          <a:noFill/>
        </p:spPr>
        <p:txBody>
          <a:bodyPr wrap="square">
            <a:spAutoFit/>
          </a:bodyPr>
          <a:lstStyle/>
          <a:p>
            <a:r>
              <a:rPr lang="en-US" sz="3200" b="1" dirty="0">
                <a:solidFill>
                  <a:schemeClr val="accent1">
                    <a:lumMod val="50000"/>
                  </a:schemeClr>
                </a:solidFill>
                <a:effectLst>
                  <a:outerShdw blurRad="38100" dist="38100" dir="2700000" algn="tl">
                    <a:srgbClr val="000000">
                      <a:alpha val="43137"/>
                    </a:srgbClr>
                  </a:outerShdw>
                </a:effectLst>
                <a:latin typeface="Abadi" panose="020B0604020104020204" pitchFamily="34" charset="0"/>
                <a:ea typeface="Calibri" panose="020F0502020204030204" pitchFamily="34" charset="0"/>
              </a:rPr>
              <a:t>My Publications</a:t>
            </a:r>
            <a:endParaRPr lang="en-GB" sz="3200" dirty="0">
              <a:solidFill>
                <a:schemeClr val="accent1">
                  <a:lumMod val="50000"/>
                </a:schemeClr>
              </a:solidFill>
              <a:effectLst>
                <a:outerShdw blurRad="38100" dist="38100" dir="2700000" algn="tl">
                  <a:srgbClr val="000000">
                    <a:alpha val="43137"/>
                  </a:srgbClr>
                </a:outerShdw>
              </a:effectLst>
              <a:latin typeface="Abadi" panose="020B0604020104020204" pitchFamily="34" charset="0"/>
            </a:endParaRPr>
          </a:p>
        </p:txBody>
      </p:sp>
    </p:spTree>
    <p:extLst>
      <p:ext uri="{BB962C8B-B14F-4D97-AF65-F5344CB8AC3E}">
        <p14:creationId xmlns:p14="http://schemas.microsoft.com/office/powerpoint/2010/main" val="2538176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EC1A40F-68C4-D248-227C-266435FB51FB}"/>
              </a:ext>
            </a:extLst>
          </p:cNvPr>
          <p:cNvSpPr txBox="1"/>
          <p:nvPr/>
        </p:nvSpPr>
        <p:spPr>
          <a:xfrm>
            <a:off x="974124" y="2134118"/>
            <a:ext cx="10480590" cy="1508105"/>
          </a:xfrm>
          <a:prstGeom prst="rect">
            <a:avLst/>
          </a:prstGeom>
          <a:noFill/>
        </p:spPr>
        <p:txBody>
          <a:bodyPr wrap="square">
            <a:spAutoFit/>
          </a:bodyPr>
          <a:lstStyle/>
          <a:p>
            <a:pPr algn="l"/>
            <a:endParaRPr lang="en-GB" sz="2800" b="1" i="0" u="none" strike="noStrike" baseline="0" dirty="0">
              <a:solidFill>
                <a:srgbClr val="000000"/>
              </a:solidFill>
              <a:latin typeface="Times New Roman" panose="02020603050405020304" pitchFamily="18" charset="0"/>
            </a:endParaRPr>
          </a:p>
          <a:p>
            <a:r>
              <a:rPr lang="en-GB" sz="3200" b="1" i="0" u="none" strike="noStrike" baseline="0" dirty="0">
                <a:solidFill>
                  <a:srgbClr val="000000"/>
                </a:solidFill>
                <a:latin typeface="Times New Roman" panose="02020603050405020304" pitchFamily="18" charset="0"/>
              </a:rPr>
              <a:t>This course will explore the theory and practice of </a:t>
            </a:r>
            <a:r>
              <a:rPr lang="en-GB" sz="3200" b="1" i="0" u="none" strike="noStrike" baseline="0" dirty="0">
                <a:solidFill>
                  <a:srgbClr val="C00000"/>
                </a:solidFill>
                <a:latin typeface="Times New Roman" panose="02020603050405020304" pitchFamily="18" charset="0"/>
              </a:rPr>
              <a:t>Entrepreneurial leadership</a:t>
            </a:r>
            <a:r>
              <a:rPr lang="en-GB" sz="3200" b="1" i="0" u="none" strike="noStrike" baseline="0" dirty="0">
                <a:solidFill>
                  <a:srgbClr val="000000"/>
                </a:solidFill>
                <a:latin typeface="Times New Roman" panose="02020603050405020304" pitchFamily="18" charset="0"/>
              </a:rPr>
              <a:t> and </a:t>
            </a:r>
            <a:r>
              <a:rPr lang="en-GB" sz="3200" b="1" i="0" u="none" strike="noStrike" baseline="0" dirty="0">
                <a:solidFill>
                  <a:srgbClr val="7030A0"/>
                </a:solidFill>
                <a:latin typeface="Times New Roman" panose="02020603050405020304" pitchFamily="18" charset="0"/>
              </a:rPr>
              <a:t>Organizational behaviour </a:t>
            </a:r>
            <a:endParaRPr lang="en-GB" sz="3200" b="1" dirty="0">
              <a:solidFill>
                <a:srgbClr val="7030A0"/>
              </a:solidFill>
            </a:endParaRPr>
          </a:p>
        </p:txBody>
      </p:sp>
      <p:sp>
        <p:nvSpPr>
          <p:cNvPr id="10" name="TextBox 9">
            <a:extLst>
              <a:ext uri="{FF2B5EF4-FFF2-40B4-BE49-F238E27FC236}">
                <a16:creationId xmlns:a16="http://schemas.microsoft.com/office/drawing/2014/main" id="{3FE62C10-0671-CD11-A95F-E5062D45DCB0}"/>
              </a:ext>
            </a:extLst>
          </p:cNvPr>
          <p:cNvSpPr txBox="1"/>
          <p:nvPr/>
        </p:nvSpPr>
        <p:spPr>
          <a:xfrm>
            <a:off x="3339630" y="4012996"/>
            <a:ext cx="6098058" cy="523220"/>
          </a:xfrm>
          <a:prstGeom prst="rect">
            <a:avLst/>
          </a:prstGeom>
          <a:noFill/>
        </p:spPr>
        <p:txBody>
          <a:bodyPr wrap="square">
            <a:spAutoFit/>
          </a:bodyPr>
          <a:lstStyle/>
          <a:p>
            <a:r>
              <a:rPr lang="en-GB" sz="2800" b="1" i="0" u="none" strike="noStrike" baseline="0" dirty="0">
                <a:solidFill>
                  <a:srgbClr val="2F5497"/>
                </a:solidFill>
                <a:latin typeface="Times New Roman" panose="02020603050405020304" pitchFamily="18" charset="0"/>
              </a:rPr>
              <a:t>Credit Hours: </a:t>
            </a:r>
            <a:r>
              <a:rPr lang="en-GB" sz="2800" b="0" i="0" u="none" strike="noStrike" baseline="0" dirty="0">
                <a:solidFill>
                  <a:srgbClr val="000000"/>
                </a:solidFill>
                <a:latin typeface="Times New Roman" panose="02020603050405020304" pitchFamily="18" charset="0"/>
              </a:rPr>
              <a:t>3 credit hours.</a:t>
            </a:r>
            <a:endParaRPr lang="en-GB" sz="2800" dirty="0"/>
          </a:p>
        </p:txBody>
      </p:sp>
    </p:spTree>
    <p:extLst>
      <p:ext uri="{BB962C8B-B14F-4D97-AF65-F5344CB8AC3E}">
        <p14:creationId xmlns:p14="http://schemas.microsoft.com/office/powerpoint/2010/main" val="3775498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0D11F7F-3E09-DDB3-B69D-5C8DABBB7CBB}"/>
              </a:ext>
            </a:extLst>
          </p:cNvPr>
          <p:cNvSpPr>
            <a:spLocks noGrp="1"/>
          </p:cNvSpPr>
          <p:nvPr>
            <p:ph type="dt" sz="half" idx="10"/>
          </p:nvPr>
        </p:nvSpPr>
        <p:spPr/>
        <p:txBody>
          <a:bodyPr/>
          <a:lstStyle/>
          <a:p>
            <a:r>
              <a:rPr lang="en-US"/>
              <a:t>1/6/2023</a:t>
            </a:r>
          </a:p>
        </p:txBody>
      </p:sp>
      <p:sp>
        <p:nvSpPr>
          <p:cNvPr id="5" name="Footer Placeholder 4">
            <a:extLst>
              <a:ext uri="{FF2B5EF4-FFF2-40B4-BE49-F238E27FC236}">
                <a16:creationId xmlns:a16="http://schemas.microsoft.com/office/drawing/2014/main" id="{EFDAEEFA-18CC-15EB-0EDB-3D7DF18FFC1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2A06B586-5EDC-5DC5-C54B-06C96D1F3D37}"/>
              </a:ext>
            </a:extLst>
          </p:cNvPr>
          <p:cNvSpPr>
            <a:spLocks noGrp="1"/>
          </p:cNvSpPr>
          <p:nvPr>
            <p:ph type="sldNum" sz="quarter" idx="12"/>
          </p:nvPr>
        </p:nvSpPr>
        <p:spPr/>
        <p:txBody>
          <a:bodyPr/>
          <a:lstStyle/>
          <a:p>
            <a:fld id="{FF2BD96E-3838-45D2-9031-D3AF67C920A5}" type="slidenum">
              <a:rPr lang="en-US" smtClean="0"/>
              <a:t>5</a:t>
            </a:fld>
            <a:endParaRPr lang="en-US"/>
          </a:p>
        </p:txBody>
      </p:sp>
      <p:sp>
        <p:nvSpPr>
          <p:cNvPr id="8" name="TextBox 7">
            <a:extLst>
              <a:ext uri="{FF2B5EF4-FFF2-40B4-BE49-F238E27FC236}">
                <a16:creationId xmlns:a16="http://schemas.microsoft.com/office/drawing/2014/main" id="{50C7BBB2-2F21-C908-81E0-13E7E0DE2F34}"/>
              </a:ext>
            </a:extLst>
          </p:cNvPr>
          <p:cNvSpPr txBox="1"/>
          <p:nvPr/>
        </p:nvSpPr>
        <p:spPr>
          <a:xfrm>
            <a:off x="502290" y="953531"/>
            <a:ext cx="7752024" cy="2246769"/>
          </a:xfrm>
          <a:prstGeom prst="rect">
            <a:avLst/>
          </a:prstGeom>
          <a:noFill/>
          <a:ln>
            <a:solidFill>
              <a:srgbClr val="0070C0"/>
            </a:solidFill>
          </a:ln>
        </p:spPr>
        <p:txBody>
          <a:bodyPr wrap="square">
            <a:spAutoFit/>
          </a:bodyPr>
          <a:lstStyle/>
          <a:p>
            <a:pPr algn="just"/>
            <a:r>
              <a:rPr lang="en-GB" sz="2800" dirty="0">
                <a:latin typeface="Times New Roman" panose="02020603050405020304" pitchFamily="18" charset="0"/>
                <a:cs typeface="Times New Roman" panose="02020603050405020304" pitchFamily="18" charset="0"/>
              </a:rPr>
              <a:t>This course focuses on building an Entrepreneurial Leadership Foundation where entrepreneurial leadership is a style that empowers individuals to take action and solve problems, navigate uncertainty, and embrace ambiguity.</a:t>
            </a:r>
          </a:p>
        </p:txBody>
      </p:sp>
      <p:sp>
        <p:nvSpPr>
          <p:cNvPr id="10" name="TextBox 9">
            <a:extLst>
              <a:ext uri="{FF2B5EF4-FFF2-40B4-BE49-F238E27FC236}">
                <a16:creationId xmlns:a16="http://schemas.microsoft.com/office/drawing/2014/main" id="{654B8F4E-2BBA-628C-B03F-CEEF01C870EF}"/>
              </a:ext>
            </a:extLst>
          </p:cNvPr>
          <p:cNvSpPr txBox="1"/>
          <p:nvPr/>
        </p:nvSpPr>
        <p:spPr>
          <a:xfrm>
            <a:off x="4077948" y="2817278"/>
            <a:ext cx="7611762" cy="3416320"/>
          </a:xfrm>
          <a:prstGeom prst="rect">
            <a:avLst/>
          </a:prstGeom>
          <a:noFill/>
          <a:ln>
            <a:solidFill>
              <a:srgbClr val="0070C0"/>
            </a:solidFill>
          </a:ln>
        </p:spPr>
        <p:txBody>
          <a:bodyPr wrap="square">
            <a:spAutoFit/>
          </a:bodyPr>
          <a:lstStyle/>
          <a:p>
            <a:pPr algn="just"/>
            <a:endParaRPr lang="en-GB" sz="2000" dirty="0">
              <a:latin typeface="Times New Roman" panose="02020603050405020304" pitchFamily="18" charset="0"/>
              <a:cs typeface="Times New Roman" panose="02020603050405020304" pitchFamily="18" charset="0"/>
            </a:endParaRPr>
          </a:p>
          <a:p>
            <a:pPr algn="just"/>
            <a:r>
              <a:rPr lang="en-GB" sz="2800" dirty="0">
                <a:latin typeface="Times New Roman" panose="02020603050405020304" pitchFamily="18" charset="0"/>
                <a:cs typeface="Times New Roman" panose="02020603050405020304" pitchFamily="18" charset="0"/>
              </a:rPr>
              <a:t>This course will be the starting point in Organizational Behaviour where you will take a close look at global issues through an experiential entrepreneurial leadership lens, developing the ability to think strategically and systematically about different scenarios, and how to unpick them innovatively, creatively, and courageously.</a:t>
            </a:r>
          </a:p>
        </p:txBody>
      </p:sp>
      <p:sp>
        <p:nvSpPr>
          <p:cNvPr id="12" name="TextBox 11">
            <a:extLst>
              <a:ext uri="{FF2B5EF4-FFF2-40B4-BE49-F238E27FC236}">
                <a16:creationId xmlns:a16="http://schemas.microsoft.com/office/drawing/2014/main" id="{A9ADDB31-E6A4-45A0-978C-59486A6BA839}"/>
              </a:ext>
            </a:extLst>
          </p:cNvPr>
          <p:cNvSpPr txBox="1"/>
          <p:nvPr/>
        </p:nvSpPr>
        <p:spPr>
          <a:xfrm>
            <a:off x="528223" y="249188"/>
            <a:ext cx="2387943" cy="584775"/>
          </a:xfrm>
          <a:prstGeom prst="rect">
            <a:avLst/>
          </a:prstGeom>
          <a:noFill/>
        </p:spPr>
        <p:txBody>
          <a:bodyPr wrap="square">
            <a:spAutoFit/>
          </a:bodyPr>
          <a:lstStyle/>
          <a:p>
            <a:r>
              <a:rPr lang="en-GB" sz="32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a:t>
            </a:r>
          </a:p>
        </p:txBody>
      </p:sp>
      <p:pic>
        <p:nvPicPr>
          <p:cNvPr id="13" name="Picture 4">
            <a:extLst>
              <a:ext uri="{FF2B5EF4-FFF2-40B4-BE49-F238E27FC236}">
                <a16:creationId xmlns:a16="http://schemas.microsoft.com/office/drawing/2014/main" id="{2670B9B0-348B-689C-642A-66A79F652631}"/>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0917459" y="271846"/>
            <a:ext cx="1081362" cy="757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004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5EF80ED-90D9-EAFA-4969-FF25303996FE}"/>
              </a:ext>
            </a:extLst>
          </p:cNvPr>
          <p:cNvSpPr txBox="1"/>
          <p:nvPr/>
        </p:nvSpPr>
        <p:spPr>
          <a:xfrm>
            <a:off x="864973" y="1213746"/>
            <a:ext cx="10877977" cy="4430508"/>
          </a:xfrm>
          <a:prstGeom prst="rect">
            <a:avLst/>
          </a:prstGeom>
          <a:noFill/>
        </p:spPr>
        <p:txBody>
          <a:bodyPr wrap="square">
            <a:spAutoFit/>
          </a:bodyPr>
          <a:lstStyle/>
          <a:p>
            <a:pPr>
              <a:lnSpc>
                <a:spcPct val="200000"/>
              </a:lnSpc>
            </a:pPr>
            <a:r>
              <a:rPr lang="en-GB" sz="2400" b="1" i="0" u="none" strike="noStrike" baseline="0" dirty="0">
                <a:solidFill>
                  <a:srgbClr val="C00000"/>
                </a:solidFill>
                <a:latin typeface="Times New Roman" panose="02020603050405020304" pitchFamily="18" charset="0"/>
              </a:rPr>
              <a:t>The </a:t>
            </a:r>
            <a:r>
              <a:rPr lang="en-GB" sz="2400" b="1" dirty="0">
                <a:solidFill>
                  <a:srgbClr val="C00000"/>
                </a:solidFill>
                <a:latin typeface="Times New Roman" panose="02020603050405020304" pitchFamily="18" charset="0"/>
              </a:rPr>
              <a:t>part of </a:t>
            </a:r>
            <a:r>
              <a:rPr lang="en-GB" sz="2400" b="1" i="0" u="none" strike="noStrike" baseline="0" dirty="0">
                <a:solidFill>
                  <a:srgbClr val="C00000"/>
                </a:solidFill>
                <a:latin typeface="Times New Roman" panose="02020603050405020304" pitchFamily="18" charset="0"/>
              </a:rPr>
              <a:t>entrepreneurial leadership</a:t>
            </a:r>
            <a:endParaRPr lang="en-GB" sz="2400" b="0" i="0" u="none" strike="noStrike" baseline="0" dirty="0">
              <a:solidFill>
                <a:srgbClr val="000000"/>
              </a:solidFill>
              <a:latin typeface="Times New Roman" panose="02020603050405020304" pitchFamily="18" charset="0"/>
            </a:endParaRPr>
          </a:p>
          <a:p>
            <a:pPr marL="285750" indent="-285750">
              <a:lnSpc>
                <a:spcPct val="200000"/>
              </a:lnSpc>
              <a:buFont typeface="Arial" panose="020B0604020202020204" pitchFamily="34" charset="0"/>
              <a:buChar char="•"/>
            </a:pPr>
            <a:r>
              <a:rPr lang="en-GB" sz="2000" b="0" i="0" u="none" strike="noStrike" baseline="0" dirty="0">
                <a:solidFill>
                  <a:srgbClr val="000000"/>
                </a:solidFill>
                <a:latin typeface="Times New Roman" panose="02020603050405020304" pitchFamily="18" charset="0"/>
              </a:rPr>
              <a:t>Learning foundational entrepreneurial leadership skills. </a:t>
            </a:r>
          </a:p>
          <a:p>
            <a:pPr marL="285750" indent="-285750">
              <a:lnSpc>
                <a:spcPct val="200000"/>
              </a:lnSpc>
              <a:buFont typeface="Arial" panose="020B0604020202020204" pitchFamily="34" charset="0"/>
              <a:buChar char="•"/>
            </a:pPr>
            <a:r>
              <a:rPr lang="en-GB" sz="2000" b="0" i="0" u="none" strike="noStrike" baseline="0" dirty="0">
                <a:solidFill>
                  <a:srgbClr val="000000"/>
                </a:solidFill>
                <a:latin typeface="Times New Roman" panose="02020603050405020304" pitchFamily="18" charset="0"/>
              </a:rPr>
              <a:t>Gaining techniques for encouraging collaboration, innovation, and creativity in different workplaces. </a:t>
            </a:r>
          </a:p>
          <a:p>
            <a:pPr marL="285750" indent="-285750">
              <a:lnSpc>
                <a:spcPct val="200000"/>
              </a:lnSpc>
              <a:buFont typeface="Arial" panose="020B0604020202020204" pitchFamily="34" charset="0"/>
              <a:buChar char="•"/>
            </a:pPr>
            <a:r>
              <a:rPr lang="en-GB" sz="2000" b="0" i="0" u="none" strike="noStrike" baseline="0" dirty="0">
                <a:solidFill>
                  <a:srgbClr val="000000"/>
                </a:solidFill>
                <a:latin typeface="Times New Roman" panose="02020603050405020304" pitchFamily="18" charset="0"/>
              </a:rPr>
              <a:t>Understanding how to develop a growth-oriented leadership style.</a:t>
            </a:r>
          </a:p>
          <a:p>
            <a:pPr marL="285750" indent="-285750">
              <a:lnSpc>
                <a:spcPct val="200000"/>
              </a:lnSpc>
              <a:buFont typeface="Arial" panose="020B0604020202020204" pitchFamily="34" charset="0"/>
              <a:buChar char="•"/>
            </a:pPr>
            <a:r>
              <a:rPr lang="en-GB" sz="2000" b="0" i="0" u="none" strike="noStrike" baseline="0" dirty="0">
                <a:solidFill>
                  <a:srgbClr val="000000"/>
                </a:solidFill>
                <a:latin typeface="Times New Roman" panose="02020603050405020304" pitchFamily="18" charset="0"/>
              </a:rPr>
              <a:t>Understanding Leadership principles for enhancing a collaborative work environment in which innovation succeeds.</a:t>
            </a:r>
          </a:p>
          <a:p>
            <a:pPr marL="285750" indent="-285750">
              <a:lnSpc>
                <a:spcPct val="200000"/>
              </a:lnSpc>
              <a:buFont typeface="Arial" panose="020B0604020202020204" pitchFamily="34" charset="0"/>
              <a:buChar char="•"/>
            </a:pPr>
            <a:r>
              <a:rPr lang="en-GB" sz="2000" b="0" i="0" u="none" strike="noStrike" baseline="0" dirty="0">
                <a:solidFill>
                  <a:srgbClr val="000000"/>
                </a:solidFill>
                <a:latin typeface="Times New Roman" panose="02020603050405020304" pitchFamily="18" charset="0"/>
              </a:rPr>
              <a:t>Learning the leadership strategy.</a:t>
            </a:r>
            <a:endParaRPr lang="en-GB" sz="20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165802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7</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E5E27AE-C665-644E-598B-3CE20D861999}"/>
              </a:ext>
            </a:extLst>
          </p:cNvPr>
          <p:cNvSpPr txBox="1"/>
          <p:nvPr/>
        </p:nvSpPr>
        <p:spPr>
          <a:xfrm>
            <a:off x="1013252" y="1212157"/>
            <a:ext cx="10873947" cy="3938066"/>
          </a:xfrm>
          <a:prstGeom prst="rect">
            <a:avLst/>
          </a:prstGeom>
          <a:noFill/>
        </p:spPr>
        <p:txBody>
          <a:bodyPr wrap="square">
            <a:spAutoFit/>
          </a:bodyPr>
          <a:lstStyle/>
          <a:p>
            <a:pPr>
              <a:lnSpc>
                <a:spcPct val="200000"/>
              </a:lnSpc>
            </a:pPr>
            <a:r>
              <a:rPr lang="en-GB" sz="2800" b="1" dirty="0">
                <a:solidFill>
                  <a:srgbClr val="7030A0"/>
                </a:solidFill>
                <a:latin typeface="Times New Roman" panose="02020603050405020304" pitchFamily="18" charset="0"/>
              </a:rPr>
              <a:t>The part organizational </a:t>
            </a:r>
            <a:r>
              <a:rPr lang="en-GB" sz="2800" b="1" i="0" u="none" strike="noStrike" baseline="0" dirty="0">
                <a:solidFill>
                  <a:srgbClr val="7030A0"/>
                </a:solidFill>
                <a:latin typeface="Times New Roman" panose="02020603050405020304" pitchFamily="18" charset="0"/>
              </a:rPr>
              <a:t>behaviour </a:t>
            </a:r>
            <a:endParaRPr lang="en-GB" sz="2800" dirty="0">
              <a:solidFill>
                <a:srgbClr val="000000"/>
              </a:solidFill>
              <a:latin typeface="Times New Roman" panose="02020603050405020304" pitchFamily="18" charset="0"/>
            </a:endParaRPr>
          </a:p>
          <a:p>
            <a:pPr marL="285750" indent="-285750">
              <a:lnSpc>
                <a:spcPct val="200000"/>
              </a:lnSpc>
              <a:buFont typeface="Arial" panose="020B0604020202020204" pitchFamily="34" charset="0"/>
              <a:buChar char="•"/>
            </a:pPr>
            <a:r>
              <a:rPr lang="en-GB" sz="2000" dirty="0">
                <a:solidFill>
                  <a:srgbClr val="000000"/>
                </a:solidFill>
                <a:latin typeface="Times New Roman" panose="02020603050405020304" pitchFamily="18" charset="0"/>
              </a:rPr>
              <a:t>Understanding the rationale of Organizational Behaviour and its characteristics. </a:t>
            </a:r>
          </a:p>
          <a:p>
            <a:pPr marL="285750" indent="-285750">
              <a:lnSpc>
                <a:spcPct val="200000"/>
              </a:lnSpc>
              <a:buFont typeface="Arial" panose="020B0604020202020204" pitchFamily="34" charset="0"/>
              <a:buChar char="•"/>
            </a:pPr>
            <a:r>
              <a:rPr lang="en-GB" sz="2000" dirty="0">
                <a:solidFill>
                  <a:srgbClr val="000000"/>
                </a:solidFill>
                <a:latin typeface="Times New Roman" panose="02020603050405020304" pitchFamily="18" charset="0"/>
              </a:rPr>
              <a:t>Understanding theories and applications of personal attitudes, learning, perceptions and personality. </a:t>
            </a:r>
          </a:p>
          <a:p>
            <a:pPr marL="285750" indent="-285750">
              <a:lnSpc>
                <a:spcPct val="200000"/>
              </a:lnSpc>
              <a:buFont typeface="Arial" panose="020B0604020202020204" pitchFamily="34" charset="0"/>
              <a:buChar char="•"/>
            </a:pPr>
            <a:r>
              <a:rPr lang="en-GB" sz="2000" dirty="0">
                <a:solidFill>
                  <a:srgbClr val="000000"/>
                </a:solidFill>
                <a:latin typeface="Times New Roman" panose="02020603050405020304" pitchFamily="18" charset="0"/>
              </a:rPr>
              <a:t>Understanding the concepts of group dynamics, motivation, communications and leadership. </a:t>
            </a:r>
          </a:p>
          <a:p>
            <a:pPr marL="285750" indent="-285750">
              <a:lnSpc>
                <a:spcPct val="200000"/>
              </a:lnSpc>
              <a:buFont typeface="Arial" panose="020B0604020202020204" pitchFamily="34" charset="0"/>
              <a:buChar char="•"/>
            </a:pPr>
            <a:r>
              <a:rPr lang="en-GB" sz="2000" dirty="0">
                <a:solidFill>
                  <a:srgbClr val="000000"/>
                </a:solidFill>
                <a:latin typeface="Times New Roman" panose="02020603050405020304" pitchFamily="18" charset="0"/>
              </a:rPr>
              <a:t>Having a basic background in organizational culture. </a:t>
            </a:r>
          </a:p>
          <a:p>
            <a:pPr marL="285750" indent="-285750">
              <a:lnSpc>
                <a:spcPct val="200000"/>
              </a:lnSpc>
              <a:buFont typeface="Arial" panose="020B0604020202020204" pitchFamily="34" charset="0"/>
              <a:buChar char="•"/>
            </a:pPr>
            <a:r>
              <a:rPr lang="en-GB" sz="2000" dirty="0">
                <a:solidFill>
                  <a:srgbClr val="000000"/>
                </a:solidFill>
                <a:latin typeface="Times New Roman" panose="02020603050405020304" pitchFamily="18" charset="0"/>
              </a:rPr>
              <a:t>Gaining the skills of conflict resolution. </a:t>
            </a:r>
          </a:p>
        </p:txBody>
      </p:sp>
    </p:spTree>
    <p:extLst>
      <p:ext uri="{BB962C8B-B14F-4D97-AF65-F5344CB8AC3E}">
        <p14:creationId xmlns:p14="http://schemas.microsoft.com/office/powerpoint/2010/main" val="1063611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D8971-1BD4-11A8-0AE3-FBDE8106BC2D}"/>
              </a:ext>
            </a:extLst>
          </p:cNvPr>
          <p:cNvSpPr>
            <a:spLocks noGrp="1"/>
          </p:cNvSpPr>
          <p:nvPr>
            <p:ph type="title"/>
          </p:nvPr>
        </p:nvSpPr>
        <p:spPr>
          <a:xfrm>
            <a:off x="902044" y="1277397"/>
            <a:ext cx="10213200" cy="757878"/>
          </a:xfrm>
        </p:spPr>
        <p:txBody>
          <a:bodyPr/>
          <a:lstStyle/>
          <a:p>
            <a:r>
              <a:rPr lang="en-GB" sz="3200" b="1" i="0" u="none" strike="noStrike" baseline="0" dirty="0">
                <a:solidFill>
                  <a:srgbClr val="2F5497"/>
                </a:solidFill>
                <a:latin typeface="Times New Roman" panose="02020603050405020304" pitchFamily="18" charset="0"/>
              </a:rPr>
              <a:t>The textbook:</a:t>
            </a:r>
            <a:endParaRPr lang="en-GB" dirty="0"/>
          </a:p>
        </p:txBody>
      </p:sp>
      <p:sp>
        <p:nvSpPr>
          <p:cNvPr id="3" name="Content Placeholder 2">
            <a:extLst>
              <a:ext uri="{FF2B5EF4-FFF2-40B4-BE49-F238E27FC236}">
                <a16:creationId xmlns:a16="http://schemas.microsoft.com/office/drawing/2014/main" id="{A79D497B-C0D1-4C07-1FCC-1BF3084A5940}"/>
              </a:ext>
            </a:extLst>
          </p:cNvPr>
          <p:cNvSpPr>
            <a:spLocks noGrp="1"/>
          </p:cNvSpPr>
          <p:nvPr>
            <p:ph idx="1"/>
          </p:nvPr>
        </p:nvSpPr>
        <p:spPr>
          <a:xfrm>
            <a:off x="690973" y="2539453"/>
            <a:ext cx="11207578" cy="2984929"/>
          </a:xfrm>
        </p:spPr>
        <p:txBody>
          <a:bodyPr>
            <a:normAutofit/>
          </a:bodyPr>
          <a:lstStyle/>
          <a:p>
            <a:pPr algn="l">
              <a:buClr>
                <a:srgbClr val="C00000"/>
              </a:buClr>
              <a:buFont typeface="Wingdings" panose="05000000000000000000" pitchFamily="2" charset="2"/>
              <a:buChar char="Ø"/>
            </a:pPr>
            <a:r>
              <a:rPr lang="en-GB" sz="2400" b="1" i="0" u="none" strike="noStrike" baseline="0" dirty="0">
                <a:solidFill>
                  <a:schemeClr val="tx1"/>
                </a:solidFill>
                <a:latin typeface="Cambria,Bold"/>
              </a:rPr>
              <a:t>Entrepreneurial Leadership: A practical Guide to Generating New Business by Angelo Mastrangelo 1st Edition.</a:t>
            </a:r>
          </a:p>
          <a:p>
            <a:pPr algn="l">
              <a:buClr>
                <a:srgbClr val="C00000"/>
              </a:buClr>
              <a:buFont typeface="Wingdings" panose="05000000000000000000" pitchFamily="2" charset="2"/>
              <a:buChar char="Ø"/>
            </a:pPr>
            <a:r>
              <a:rPr lang="en-GB" sz="2400" b="1" i="0" u="none" strike="noStrike" baseline="0" dirty="0">
                <a:solidFill>
                  <a:schemeClr val="tx1"/>
                </a:solidFill>
                <a:latin typeface="Cambria,Bold"/>
              </a:rPr>
              <a:t>Organizational Behaviour 14th Edition by Stephen P Robbins and Timothy A Judge</a:t>
            </a:r>
            <a:endParaRPr lang="en-GB" sz="2800" dirty="0">
              <a:solidFill>
                <a:schemeClr val="tx1"/>
              </a:solidFill>
            </a:endParaRPr>
          </a:p>
        </p:txBody>
      </p:sp>
      <p:sp>
        <p:nvSpPr>
          <p:cNvPr id="4" name="Date Placeholder 3">
            <a:extLst>
              <a:ext uri="{FF2B5EF4-FFF2-40B4-BE49-F238E27FC236}">
                <a16:creationId xmlns:a16="http://schemas.microsoft.com/office/drawing/2014/main" id="{67ED8084-63A7-2C5E-DC5B-B29608B1225C}"/>
              </a:ext>
            </a:extLst>
          </p:cNvPr>
          <p:cNvSpPr>
            <a:spLocks noGrp="1"/>
          </p:cNvSpPr>
          <p:nvPr>
            <p:ph type="dt" sz="half" idx="10"/>
          </p:nvPr>
        </p:nvSpPr>
        <p:spPr/>
        <p:txBody>
          <a:bodyPr/>
          <a:lstStyle/>
          <a:p>
            <a:r>
              <a:rPr lang="en-US"/>
              <a:t>1/6/2023</a:t>
            </a:r>
          </a:p>
        </p:txBody>
      </p:sp>
      <p:sp>
        <p:nvSpPr>
          <p:cNvPr id="5" name="Footer Placeholder 4">
            <a:extLst>
              <a:ext uri="{FF2B5EF4-FFF2-40B4-BE49-F238E27FC236}">
                <a16:creationId xmlns:a16="http://schemas.microsoft.com/office/drawing/2014/main" id="{776E3461-44E4-017B-5C39-A7F8873BA986}"/>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4CB0764B-6753-4694-100D-836BB0E7068A}"/>
              </a:ext>
            </a:extLst>
          </p:cNvPr>
          <p:cNvSpPr>
            <a:spLocks noGrp="1"/>
          </p:cNvSpPr>
          <p:nvPr>
            <p:ph type="sldNum" sz="quarter" idx="12"/>
          </p:nvPr>
        </p:nvSpPr>
        <p:spPr/>
        <p:txBody>
          <a:bodyPr/>
          <a:lstStyle/>
          <a:p>
            <a:fld id="{FF2BD96E-3838-45D2-9031-D3AF67C920A5}" type="slidenum">
              <a:rPr lang="en-US" smtClean="0"/>
              <a:t>8</a:t>
            </a:fld>
            <a:endParaRPr lang="en-US"/>
          </a:p>
        </p:txBody>
      </p:sp>
      <p:pic>
        <p:nvPicPr>
          <p:cNvPr id="10" name="Picture 4">
            <a:extLst>
              <a:ext uri="{FF2B5EF4-FFF2-40B4-BE49-F238E27FC236}">
                <a16:creationId xmlns:a16="http://schemas.microsoft.com/office/drawing/2014/main" id="{D7845C26-E19E-1BF8-1E79-937AF43BB626}"/>
              </a:ext>
            </a:extLst>
          </p:cNvPr>
          <p:cNvPicPr>
            <a:picLocks noChangeAspect="1" noChangeArrowheads="1"/>
          </p:cNvPicPr>
          <p:nvPr/>
        </p:nvPicPr>
        <p:blipFill>
          <a:blip r:embed="rId2">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58363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id="{AE0C0B2A-3FD1-4235-A16E-0ED1E028A9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27" name="Group 26">
            <a:extLst>
              <a:ext uri="{FF2B5EF4-FFF2-40B4-BE49-F238E27FC236}">
                <a16:creationId xmlns:a16="http://schemas.microsoft.com/office/drawing/2014/main" id="{9494E066-0146-46E9-BAF1-C33240ABA2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10127693" y="4178240"/>
            <a:ext cx="633413" cy="1862138"/>
            <a:chOff x="5959192" y="333389"/>
            <a:chExt cx="633413" cy="1862138"/>
          </a:xfrm>
        </p:grpSpPr>
        <p:grpSp>
          <p:nvGrpSpPr>
            <p:cNvPr id="28" name="Group 27">
              <a:extLst>
                <a:ext uri="{FF2B5EF4-FFF2-40B4-BE49-F238E27FC236}">
                  <a16:creationId xmlns:a16="http://schemas.microsoft.com/office/drawing/2014/main" id="{B02BD80B-C499-4DAC-9580-575B04F8658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30" name="Freeform 68">
                <a:extLst>
                  <a:ext uri="{FF2B5EF4-FFF2-40B4-BE49-F238E27FC236}">
                    <a16:creationId xmlns:a16="http://schemas.microsoft.com/office/drawing/2014/main" id="{CCF069F3-858C-4C67-90C2-46017C3D4C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69">
                <a:extLst>
                  <a:ext uri="{FF2B5EF4-FFF2-40B4-BE49-F238E27FC236}">
                    <a16:creationId xmlns:a16="http://schemas.microsoft.com/office/drawing/2014/main" id="{8A1FFA52-DFA8-4A81-8A85-50BE13257F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9" name="Line 70">
              <a:extLst>
                <a:ext uri="{FF2B5EF4-FFF2-40B4-BE49-F238E27FC236}">
                  <a16:creationId xmlns:a16="http://schemas.microsoft.com/office/drawing/2014/main" id="{BAEDA471-60CB-4A0C-B9AD-B2B3C51EA2F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useBgFill="1">
        <p:nvSpPr>
          <p:cNvPr id="33" name="Rectangle 32">
            <a:extLst>
              <a:ext uri="{FF2B5EF4-FFF2-40B4-BE49-F238E27FC236}">
                <a16:creationId xmlns:a16="http://schemas.microsoft.com/office/drawing/2014/main" id="{3011B0B3-5679-4759-90B8-3B908C4CB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5" name="Straight Connector 34">
            <a:extLst>
              <a:ext uri="{FF2B5EF4-FFF2-40B4-BE49-F238E27FC236}">
                <a16:creationId xmlns:a16="http://schemas.microsoft.com/office/drawing/2014/main" id="{32E97E5C-7A5F-424E-AAE4-654396E9079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5400000">
            <a:off x="5826000" y="1392239"/>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A6C867D4-9BD4-08F2-C568-9807FF57B9C7}"/>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t>1/6/2023</a:t>
            </a:r>
          </a:p>
        </p:txBody>
      </p:sp>
      <p:sp>
        <p:nvSpPr>
          <p:cNvPr id="5" name="Footer Placeholder 4">
            <a:extLst>
              <a:ext uri="{FF2B5EF4-FFF2-40B4-BE49-F238E27FC236}">
                <a16:creationId xmlns:a16="http://schemas.microsoft.com/office/drawing/2014/main" id="{2B80B95C-5526-1B68-C6F2-4BDDCCFAB080}"/>
              </a:ext>
            </a:extLst>
          </p:cNvPr>
          <p:cNvSpPr>
            <a:spLocks noGrp="1"/>
          </p:cNvSpPr>
          <p:nvPr>
            <p:ph type="ftr" sz="quarter" idx="11"/>
          </p:nvPr>
        </p:nvSpPr>
        <p:spPr>
          <a:xfrm>
            <a:off x="2754312" y="6357600"/>
            <a:ext cx="6683376" cy="460800"/>
          </a:xfrm>
        </p:spPr>
        <p:txBody>
          <a:bodyPr vert="horz" lIns="91440" tIns="45720" rIns="91440" bIns="45720" rtlCol="0" anchor="ctr">
            <a:normAutofit/>
          </a:bodyPr>
          <a:lstStyle/>
          <a:p>
            <a:pPr>
              <a:spcAft>
                <a:spcPts val="600"/>
              </a:spcAft>
            </a:pPr>
            <a:r>
              <a:rPr lang="en-US" kern="1200" cap="all" spc="300" baseline="0">
                <a:solidFill>
                  <a:schemeClr val="tx1">
                    <a:alpha val="60000"/>
                  </a:schemeClr>
                </a:solidFill>
                <a:latin typeface="+mj-lt"/>
                <a:ea typeface="+mn-ea"/>
                <a:cs typeface="+mn-cs"/>
              </a:rPr>
              <a:t>Everyone's Smart University  جامعة الجميع الذكية، ماجستير ريادة الأعمال</a:t>
            </a:r>
          </a:p>
        </p:txBody>
      </p:sp>
      <p:sp>
        <p:nvSpPr>
          <p:cNvPr id="6" name="Slide Number Placeholder 5">
            <a:extLst>
              <a:ext uri="{FF2B5EF4-FFF2-40B4-BE49-F238E27FC236}">
                <a16:creationId xmlns:a16="http://schemas.microsoft.com/office/drawing/2014/main" id="{F5E768F8-0F7A-E3DB-1219-E03CE22A2FF9}"/>
              </a:ext>
            </a:extLst>
          </p:cNvPr>
          <p:cNvSpPr>
            <a:spLocks noGrp="1"/>
          </p:cNvSpPr>
          <p:nvPr>
            <p:ph type="sldNum" sz="quarter" idx="12"/>
          </p:nvPr>
        </p:nvSpPr>
        <p:spPr>
          <a:xfrm>
            <a:off x="9982800" y="6357600"/>
            <a:ext cx="1760150" cy="460800"/>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9</a:t>
            </a:fld>
            <a:endParaRPr lang="en-US"/>
          </a:p>
        </p:txBody>
      </p:sp>
      <p:pic>
        <p:nvPicPr>
          <p:cNvPr id="12" name="Picture 4">
            <a:extLst>
              <a:ext uri="{FF2B5EF4-FFF2-40B4-BE49-F238E27FC236}">
                <a16:creationId xmlns:a16="http://schemas.microsoft.com/office/drawing/2014/main" id="{2B5CEDF8-D774-2FB0-F664-2BA4885CB080}"/>
              </a:ext>
            </a:extLst>
          </p:cNvPr>
          <p:cNvPicPr>
            <a:picLocks noChangeAspect="1" noChangeArrowheads="1"/>
          </p:cNvPicPr>
          <p:nvPr/>
        </p:nvPicPr>
        <p:blipFill>
          <a:blip r:embed="rId2">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Table 10">
            <a:extLst>
              <a:ext uri="{FF2B5EF4-FFF2-40B4-BE49-F238E27FC236}">
                <a16:creationId xmlns:a16="http://schemas.microsoft.com/office/drawing/2014/main" id="{D1FF3447-3C10-850F-C27C-53552E34977B}"/>
              </a:ext>
            </a:extLst>
          </p:cNvPr>
          <p:cNvGraphicFramePr>
            <a:graphicFrameLocks noGrp="1"/>
          </p:cNvGraphicFramePr>
          <p:nvPr>
            <p:extLst>
              <p:ext uri="{D42A27DB-BD31-4B8C-83A1-F6EECF244321}">
                <p14:modId xmlns:p14="http://schemas.microsoft.com/office/powerpoint/2010/main" val="1619766978"/>
              </p:ext>
            </p:extLst>
          </p:nvPr>
        </p:nvGraphicFramePr>
        <p:xfrm>
          <a:off x="450000" y="2289458"/>
          <a:ext cx="11201013" cy="2161157"/>
        </p:xfrm>
        <a:graphic>
          <a:graphicData uri="http://schemas.openxmlformats.org/drawingml/2006/table">
            <a:tbl>
              <a:tblPr rtl="1" firstRow="1" firstCol="1" bandRow="1">
                <a:solidFill>
                  <a:schemeClr val="tx1">
                    <a:lumMod val="75000"/>
                    <a:lumOff val="25000"/>
                  </a:schemeClr>
                </a:solidFill>
                <a:tableStyleId>{5C22544A-7EE6-4342-B048-85BDC9FD1C3A}</a:tableStyleId>
              </a:tblPr>
              <a:tblGrid>
                <a:gridCol w="1780124">
                  <a:extLst>
                    <a:ext uri="{9D8B030D-6E8A-4147-A177-3AD203B41FA5}">
                      <a16:colId xmlns:a16="http://schemas.microsoft.com/office/drawing/2014/main" val="2401902564"/>
                    </a:ext>
                  </a:extLst>
                </a:gridCol>
                <a:gridCol w="4659421">
                  <a:extLst>
                    <a:ext uri="{9D8B030D-6E8A-4147-A177-3AD203B41FA5}">
                      <a16:colId xmlns:a16="http://schemas.microsoft.com/office/drawing/2014/main" val="2218476254"/>
                    </a:ext>
                  </a:extLst>
                </a:gridCol>
                <a:gridCol w="2006811">
                  <a:extLst>
                    <a:ext uri="{9D8B030D-6E8A-4147-A177-3AD203B41FA5}">
                      <a16:colId xmlns:a16="http://schemas.microsoft.com/office/drawing/2014/main" val="771226799"/>
                    </a:ext>
                  </a:extLst>
                </a:gridCol>
                <a:gridCol w="2754657">
                  <a:extLst>
                    <a:ext uri="{9D8B030D-6E8A-4147-A177-3AD203B41FA5}">
                      <a16:colId xmlns:a16="http://schemas.microsoft.com/office/drawing/2014/main" val="831519994"/>
                    </a:ext>
                  </a:extLst>
                </a:gridCol>
              </a:tblGrid>
              <a:tr h="470745">
                <a:tc>
                  <a:txBody>
                    <a:bodyPr/>
                    <a:lstStyle/>
                    <a:p>
                      <a:pPr algn="ctr" rtl="1">
                        <a:lnSpc>
                          <a:spcPct val="107000"/>
                        </a:lnSpc>
                        <a:spcAft>
                          <a:spcPts val="800"/>
                        </a:spcAft>
                      </a:pPr>
                      <a:r>
                        <a:rPr lang="en-GB" sz="2000" b="1" cap="none" spc="0" dirty="0">
                          <a:solidFill>
                            <a:schemeClr val="bg1"/>
                          </a:solidFill>
                          <a:effectLst/>
                          <a:latin typeface="Times New Roman" panose="02020603050405020304" pitchFamily="18" charset="0"/>
                          <a:cs typeface="Times New Roman" panose="02020603050405020304" pitchFamily="18" charset="0"/>
                        </a:rPr>
                        <a:t>The lecturer</a:t>
                      </a:r>
                      <a:endParaRPr lang="en-GB" sz="2000" b="1" cap="none" spc="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nchor="ctr">
                    <a:lnL w="19050" cap="flat" cmpd="sng" algn="ctr">
                      <a:solidFill>
                        <a:schemeClr val="tx1"/>
                      </a:solidFill>
                      <a:prstDash val="solid"/>
                    </a:lnL>
                    <a:lnR w="12700" cmpd="sng">
                      <a:noFill/>
                    </a:lnR>
                    <a:lnT w="19050" cap="flat" cmpd="sng" algn="ctr">
                      <a:solidFill>
                        <a:schemeClr val="tx1"/>
                      </a:solidFill>
                      <a:prstDash val="solid"/>
                    </a:lnT>
                    <a:lnB w="38100" cmpd="sng">
                      <a:noFill/>
                    </a:lnB>
                    <a:solidFill>
                      <a:schemeClr val="tx1"/>
                    </a:solidFill>
                  </a:tcPr>
                </a:tc>
                <a:tc>
                  <a:txBody>
                    <a:bodyPr/>
                    <a:lstStyle/>
                    <a:p>
                      <a:pPr algn="ctr" rtl="1">
                        <a:lnSpc>
                          <a:spcPct val="107000"/>
                        </a:lnSpc>
                        <a:spcAft>
                          <a:spcPts val="800"/>
                        </a:spcAft>
                      </a:pPr>
                      <a:r>
                        <a:rPr lang="en-GB" sz="2000" b="1" cap="none" spc="0" dirty="0">
                          <a:solidFill>
                            <a:schemeClr val="bg1"/>
                          </a:solidFill>
                          <a:effectLst/>
                          <a:latin typeface="Times New Roman" panose="02020603050405020304" pitchFamily="18" charset="0"/>
                          <a:cs typeface="Times New Roman" panose="02020603050405020304" pitchFamily="18" charset="0"/>
                        </a:rPr>
                        <a:t>The course</a:t>
                      </a:r>
                      <a:endParaRPr lang="en-GB" sz="2000" b="1" cap="none" spc="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nchor="ctr">
                    <a:lnL w="12700" cmpd="sng">
                      <a:noFill/>
                    </a:lnL>
                    <a:lnR w="12700" cmpd="sng">
                      <a:noFill/>
                    </a:lnR>
                    <a:lnT w="19050" cap="flat" cmpd="sng" algn="ctr">
                      <a:solidFill>
                        <a:schemeClr val="tx1"/>
                      </a:solidFill>
                      <a:prstDash val="solid"/>
                    </a:lnT>
                    <a:lnB w="38100" cmpd="sng">
                      <a:noFill/>
                    </a:lnB>
                    <a:solidFill>
                      <a:schemeClr val="tx1"/>
                    </a:solidFill>
                  </a:tcPr>
                </a:tc>
                <a:tc>
                  <a:txBody>
                    <a:bodyPr/>
                    <a:lstStyle/>
                    <a:p>
                      <a:pPr algn="ctr" rtl="1">
                        <a:lnSpc>
                          <a:spcPct val="107000"/>
                        </a:lnSpc>
                        <a:spcAft>
                          <a:spcPts val="800"/>
                        </a:spcAft>
                      </a:pPr>
                      <a:r>
                        <a:rPr lang="en-GB" sz="2000" b="1" cap="none" spc="0" dirty="0">
                          <a:solidFill>
                            <a:schemeClr val="bg1"/>
                          </a:solidFill>
                          <a:effectLst/>
                          <a:latin typeface="Times New Roman" panose="02020603050405020304" pitchFamily="18" charset="0"/>
                          <a:cs typeface="Times New Roman" panose="02020603050405020304" pitchFamily="18" charset="0"/>
                        </a:rPr>
                        <a:t>Course Code</a:t>
                      </a:r>
                      <a:endParaRPr lang="en-GB" sz="2000" b="1" cap="none" spc="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nchor="ctr">
                    <a:lnL w="12700" cmpd="sng">
                      <a:noFill/>
                    </a:lnL>
                    <a:lnR w="12700" cmpd="sng">
                      <a:noFill/>
                    </a:lnR>
                    <a:lnT w="19050" cap="flat" cmpd="sng" algn="ctr">
                      <a:solidFill>
                        <a:schemeClr val="tx1"/>
                      </a:solidFill>
                      <a:prstDash val="solid"/>
                    </a:lnT>
                    <a:lnB w="38100" cmpd="sng">
                      <a:noFill/>
                    </a:lnB>
                    <a:solidFill>
                      <a:schemeClr val="tx1"/>
                    </a:solidFill>
                  </a:tcPr>
                </a:tc>
                <a:tc>
                  <a:txBody>
                    <a:bodyPr/>
                    <a:lstStyle/>
                    <a:p>
                      <a:pPr algn="ctr" rtl="1">
                        <a:lnSpc>
                          <a:spcPct val="107000"/>
                        </a:lnSpc>
                        <a:spcAft>
                          <a:spcPts val="800"/>
                        </a:spcAft>
                      </a:pPr>
                      <a:r>
                        <a:rPr lang="en-GB" sz="2000" b="1" cap="none" spc="0" dirty="0">
                          <a:solidFill>
                            <a:schemeClr val="bg1"/>
                          </a:solidFill>
                          <a:effectLst/>
                          <a:latin typeface="Times New Roman" panose="02020603050405020304" pitchFamily="18" charset="0"/>
                          <a:cs typeface="Times New Roman" panose="02020603050405020304" pitchFamily="18" charset="0"/>
                        </a:rPr>
                        <a:t>The discussion session</a:t>
                      </a:r>
                      <a:endParaRPr lang="en-GB" sz="2000" b="1" cap="none" spc="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nchor="ctr">
                    <a:lnL w="12700" cmpd="sng">
                      <a:noFill/>
                    </a:lnL>
                    <a:lnR w="12700" cmpd="sng">
                      <a:noFill/>
                    </a:lnR>
                    <a:lnT w="19050" cap="flat" cmpd="sng" algn="ctr">
                      <a:solidFill>
                        <a:schemeClr val="tx1"/>
                      </a:solidFill>
                      <a:prstDash val="solid"/>
                    </a:lnT>
                    <a:lnB w="38100" cmpd="sng">
                      <a:noFill/>
                    </a:lnB>
                    <a:solidFill>
                      <a:schemeClr val="tx1"/>
                    </a:solidFill>
                  </a:tcPr>
                </a:tc>
                <a:extLst>
                  <a:ext uri="{0D108BD9-81ED-4DB2-BD59-A6C34878D82A}">
                    <a16:rowId xmlns:a16="http://schemas.microsoft.com/office/drawing/2014/main" val="306418269"/>
                  </a:ext>
                </a:extLst>
              </a:tr>
              <a:tr h="1601499">
                <a:tc>
                  <a:txBody>
                    <a:bodyPr/>
                    <a:lstStyle/>
                    <a:p>
                      <a:pPr algn="ctr" rtl="1">
                        <a:lnSpc>
                          <a:spcPct val="107000"/>
                        </a:lnSpc>
                        <a:spcAft>
                          <a:spcPts val="800"/>
                        </a:spcAft>
                      </a:pPr>
                      <a:r>
                        <a:rPr lang="en-GB" sz="2000" b="0" cap="none" spc="0" dirty="0">
                          <a:solidFill>
                            <a:schemeClr val="bg1"/>
                          </a:solidFill>
                          <a:effectLst/>
                          <a:latin typeface="Times New Roman" panose="02020603050405020304" pitchFamily="18" charset="0"/>
                          <a:cs typeface="Times New Roman" panose="02020603050405020304" pitchFamily="18" charset="0"/>
                        </a:rPr>
                        <a:t>Dr . Nahed Ahmed</a:t>
                      </a:r>
                      <a:endParaRPr lang="en-GB" sz="2000" b="0" cap="none" spc="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lnL w="38100" cap="flat" cmpd="sng" algn="ctr">
                      <a:noFill/>
                      <a:prstDash val="solid"/>
                    </a:lnL>
                    <a:lnR w="6350" cap="flat" cmpd="sng" algn="ctr">
                      <a:solidFill>
                        <a:schemeClr val="tx1">
                          <a:lumMod val="50000"/>
                          <a:lumOff val="50000"/>
                        </a:schemeClr>
                      </a:solidFill>
                      <a:prstDash val="solid"/>
                    </a:lnR>
                    <a:lnT w="38100" cmpd="sng">
                      <a:noFill/>
                    </a:lnT>
                    <a:lnB w="38100" cap="flat" cmpd="sng" algn="ctr">
                      <a:noFill/>
                      <a:prstDash val="solid"/>
                    </a:lnB>
                    <a:solidFill>
                      <a:schemeClr val="tx1">
                        <a:lumMod val="75000"/>
                        <a:lumOff val="25000"/>
                      </a:schemeClr>
                    </a:solidFill>
                  </a:tcPr>
                </a:tc>
                <a:tc>
                  <a:txBody>
                    <a:bodyPr/>
                    <a:lstStyle/>
                    <a:p>
                      <a:pPr algn="ctr">
                        <a:lnSpc>
                          <a:spcPct val="150000"/>
                        </a:lnSpc>
                      </a:pPr>
                      <a:r>
                        <a:rPr lang="en-GB" sz="2000" b="0" cap="none" spc="0" dirty="0">
                          <a:solidFill>
                            <a:schemeClr val="bg1"/>
                          </a:solidFill>
                          <a:latin typeface="Times New Roman" panose="02020603050405020304" pitchFamily="18" charset="0"/>
                          <a:cs typeface="Times New Roman" panose="02020603050405020304" pitchFamily="18" charset="0"/>
                        </a:rPr>
                        <a:t>Entrepreneurial Leadership &amp; Organizational Behaviour</a:t>
                      </a:r>
                    </a:p>
                  </a:txBody>
                  <a:tcPr marL="166112" marR="121394" marT="127778" marB="127778">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38100" cmpd="sng">
                      <a:noFill/>
                    </a:lnT>
                    <a:lnB w="38100" cap="flat" cmpd="sng" algn="ctr">
                      <a:noFill/>
                      <a:prstDash val="solid"/>
                    </a:lnB>
                    <a:solidFill>
                      <a:schemeClr val="tx1">
                        <a:lumMod val="75000"/>
                        <a:lumOff val="25000"/>
                      </a:schemeClr>
                    </a:solidFill>
                  </a:tcPr>
                </a:tc>
                <a:tc>
                  <a:txBody>
                    <a:bodyPr/>
                    <a:lstStyle/>
                    <a:p>
                      <a:pPr algn="ctr" rtl="1">
                        <a:lnSpc>
                          <a:spcPct val="107000"/>
                        </a:lnSpc>
                        <a:spcAft>
                          <a:spcPts val="800"/>
                        </a:spcAft>
                      </a:pPr>
                      <a:r>
                        <a:rPr lang="en-US" sz="2000" b="0" cap="none" spc="0" dirty="0">
                          <a:solidFill>
                            <a:schemeClr val="bg1"/>
                          </a:solidFill>
                          <a:effectLst/>
                          <a:latin typeface="Times New Roman" panose="02020603050405020304" pitchFamily="18" charset="0"/>
                          <a:cs typeface="Times New Roman" panose="02020603050405020304" pitchFamily="18" charset="0"/>
                        </a:rPr>
                        <a:t>ENT612</a:t>
                      </a:r>
                      <a:endParaRPr lang="en-GB" sz="2000" b="0" cap="none" spc="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38100" cmpd="sng">
                      <a:noFill/>
                    </a:lnT>
                    <a:lnB w="38100" cap="flat" cmpd="sng" algn="ctr">
                      <a:noFill/>
                      <a:prstDash val="solid"/>
                    </a:lnB>
                    <a:solidFill>
                      <a:schemeClr val="tx1">
                        <a:lumMod val="75000"/>
                        <a:lumOff val="25000"/>
                      </a:schemeClr>
                    </a:solidFill>
                  </a:tcPr>
                </a:tc>
                <a:tc>
                  <a:txBody>
                    <a:bodyPr/>
                    <a:lstStyle/>
                    <a:p>
                      <a:pPr algn="ctr" rtl="1">
                        <a:lnSpc>
                          <a:spcPct val="107000"/>
                        </a:lnSpc>
                        <a:spcAft>
                          <a:spcPts val="800"/>
                        </a:spcAft>
                      </a:pPr>
                      <a:r>
                        <a:rPr lang="en-GB" sz="2000" b="0" cap="none" spc="0" dirty="0">
                          <a:solidFill>
                            <a:schemeClr val="bg1"/>
                          </a:solidFill>
                          <a:effectLst/>
                          <a:latin typeface="Times New Roman" panose="02020603050405020304" pitchFamily="18" charset="0"/>
                          <a:cs typeface="Times New Roman" panose="02020603050405020304" pitchFamily="18" charset="0"/>
                        </a:rPr>
                        <a:t>Monday</a:t>
                      </a:r>
                      <a:r>
                        <a:rPr lang="ar-SA" sz="2000" b="0" cap="none" spc="0" dirty="0">
                          <a:solidFill>
                            <a:schemeClr val="bg1"/>
                          </a:solidFill>
                          <a:effectLst/>
                          <a:latin typeface="Times New Roman" panose="02020603050405020304" pitchFamily="18" charset="0"/>
                          <a:cs typeface="Times New Roman" panose="02020603050405020304" pitchFamily="18" charset="0"/>
                        </a:rPr>
                        <a:t> </a:t>
                      </a:r>
                      <a:endParaRPr lang="en-GB" sz="2000" b="0" cap="none" spc="0" dirty="0">
                        <a:solidFill>
                          <a:schemeClr val="bg1"/>
                        </a:solidFill>
                        <a:effectLst/>
                        <a:latin typeface="Times New Roman" panose="02020603050405020304" pitchFamily="18" charset="0"/>
                        <a:cs typeface="Times New Roman" panose="02020603050405020304" pitchFamily="18" charset="0"/>
                      </a:endParaRPr>
                    </a:p>
                    <a:p>
                      <a:pPr algn="ctr" rtl="0">
                        <a:lnSpc>
                          <a:spcPct val="107000"/>
                        </a:lnSpc>
                        <a:spcAft>
                          <a:spcPts val="800"/>
                        </a:spcAft>
                      </a:pPr>
                      <a:r>
                        <a:rPr lang="en-GB" sz="2000" b="0" cap="none" spc="0" dirty="0">
                          <a:solidFill>
                            <a:schemeClr val="bg1"/>
                          </a:solidFill>
                          <a:effectLst/>
                          <a:latin typeface="Times New Roman" panose="02020603050405020304" pitchFamily="18" charset="0"/>
                          <a:cs typeface="Times New Roman" panose="02020603050405020304" pitchFamily="18" charset="0"/>
                        </a:rPr>
                        <a:t>8:00 – 9:00 pm</a:t>
                      </a:r>
                      <a:endParaRPr lang="ar-JO" sz="2000" b="0" cap="none" spc="0" dirty="0">
                        <a:solidFill>
                          <a:schemeClr val="bg1"/>
                        </a:solidFill>
                        <a:effectLst/>
                        <a:latin typeface="Times New Roman" panose="02020603050405020304" pitchFamily="18" charset="0"/>
                        <a:cs typeface="Times New Roman" panose="02020603050405020304" pitchFamily="18" charset="0"/>
                      </a:endParaRPr>
                    </a:p>
                    <a:p>
                      <a:pPr algn="ctr" rtl="1">
                        <a:lnSpc>
                          <a:spcPct val="107000"/>
                        </a:lnSpc>
                        <a:spcAft>
                          <a:spcPts val="800"/>
                        </a:spcAft>
                      </a:pPr>
                      <a:r>
                        <a:rPr lang="en-GB" sz="1800" b="0" i="0" kern="1200" dirty="0">
                          <a:solidFill>
                            <a:schemeClr val="bg1"/>
                          </a:solidFill>
                          <a:effectLst/>
                          <a:latin typeface="Times New Roman" panose="02020603050405020304" pitchFamily="18" charset="0"/>
                          <a:ea typeface="+mn-ea"/>
                          <a:cs typeface="Times New Roman" panose="02020603050405020304" pitchFamily="18" charset="0"/>
                        </a:rPr>
                        <a:t>Saudi Arabia time</a:t>
                      </a:r>
                      <a:endParaRPr lang="en-GB" sz="2000" b="0" cap="none" spc="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lnL w="6350" cap="flat" cmpd="sng" algn="ctr">
                      <a:solidFill>
                        <a:schemeClr val="tx1">
                          <a:lumMod val="50000"/>
                          <a:lumOff val="50000"/>
                        </a:schemeClr>
                      </a:solidFill>
                      <a:prstDash val="solid"/>
                    </a:lnL>
                    <a:lnR w="38100" cap="flat" cmpd="sng" algn="ctr">
                      <a:noFill/>
                      <a:prstDash val="solid"/>
                    </a:lnR>
                    <a:lnT w="38100" cmpd="sng">
                      <a:noFill/>
                    </a:lnT>
                    <a:lnB w="38100" cap="flat" cmpd="sng" algn="ctr">
                      <a:noFill/>
                      <a:prstDash val="solid"/>
                    </a:lnB>
                    <a:solidFill>
                      <a:schemeClr val="tx1">
                        <a:lumMod val="75000"/>
                        <a:lumOff val="25000"/>
                      </a:schemeClr>
                    </a:solidFill>
                  </a:tcPr>
                </a:tc>
                <a:extLst>
                  <a:ext uri="{0D108BD9-81ED-4DB2-BD59-A6C34878D82A}">
                    <a16:rowId xmlns:a16="http://schemas.microsoft.com/office/drawing/2014/main" val="1025822508"/>
                  </a:ext>
                </a:extLst>
              </a:tr>
            </a:tbl>
          </a:graphicData>
        </a:graphic>
      </p:graphicFrame>
      <p:sp>
        <p:nvSpPr>
          <p:cNvPr id="14" name="TextBox 13">
            <a:extLst>
              <a:ext uri="{FF2B5EF4-FFF2-40B4-BE49-F238E27FC236}">
                <a16:creationId xmlns:a16="http://schemas.microsoft.com/office/drawing/2014/main" id="{CC531991-9BB3-034A-F9E1-0B4FDAABF31B}"/>
              </a:ext>
            </a:extLst>
          </p:cNvPr>
          <p:cNvSpPr txBox="1"/>
          <p:nvPr/>
        </p:nvSpPr>
        <p:spPr>
          <a:xfrm>
            <a:off x="803188" y="1309444"/>
            <a:ext cx="8365525" cy="461665"/>
          </a:xfrm>
          <a:prstGeom prst="rect">
            <a:avLst/>
          </a:prstGeom>
          <a:noFill/>
        </p:spPr>
        <p:txBody>
          <a:bodyPr wrap="square">
            <a:spAutoFit/>
          </a:bodyPr>
          <a:lstStyle/>
          <a:p>
            <a:r>
              <a:rPr lang="en-GB" sz="2400" b="1" dirty="0">
                <a:solidFill>
                  <a:srgbClr val="002060"/>
                </a:solidFill>
              </a:rPr>
              <a:t> Lectures timetable for the first semester of 2023</a:t>
            </a:r>
          </a:p>
        </p:txBody>
      </p:sp>
    </p:spTree>
    <p:extLst>
      <p:ext uri="{BB962C8B-B14F-4D97-AF65-F5344CB8AC3E}">
        <p14:creationId xmlns:p14="http://schemas.microsoft.com/office/powerpoint/2010/main" val="1594411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AE0C0B2A-3FD1-4235-A16E-0ED1E028A9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18" name="Group 17">
            <a:extLst>
              <a:ext uri="{FF2B5EF4-FFF2-40B4-BE49-F238E27FC236}">
                <a16:creationId xmlns:a16="http://schemas.microsoft.com/office/drawing/2014/main" id="{9494E066-0146-46E9-BAF1-C33240ABA2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10127693" y="4178240"/>
            <a:ext cx="633413" cy="1862138"/>
            <a:chOff x="5959192" y="333389"/>
            <a:chExt cx="633413" cy="1862138"/>
          </a:xfrm>
        </p:grpSpPr>
        <p:grpSp>
          <p:nvGrpSpPr>
            <p:cNvPr id="19" name="Group 18">
              <a:extLst>
                <a:ext uri="{FF2B5EF4-FFF2-40B4-BE49-F238E27FC236}">
                  <a16:creationId xmlns:a16="http://schemas.microsoft.com/office/drawing/2014/main" id="{B02BD80B-C499-4DAC-9580-575B04F8658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1" name="Freeform 68">
                <a:extLst>
                  <a:ext uri="{FF2B5EF4-FFF2-40B4-BE49-F238E27FC236}">
                    <a16:creationId xmlns:a16="http://schemas.microsoft.com/office/drawing/2014/main" id="{CCF069F3-858C-4C67-90C2-46017C3D4C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69">
                <a:extLst>
                  <a:ext uri="{FF2B5EF4-FFF2-40B4-BE49-F238E27FC236}">
                    <a16:creationId xmlns:a16="http://schemas.microsoft.com/office/drawing/2014/main" id="{8A1FFA52-DFA8-4A81-8A85-50BE13257F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0" name="Line 70">
              <a:extLst>
                <a:ext uri="{FF2B5EF4-FFF2-40B4-BE49-F238E27FC236}">
                  <a16:creationId xmlns:a16="http://schemas.microsoft.com/office/drawing/2014/main" id="{BAEDA471-60CB-4A0C-B9AD-B2B3C51EA2F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useBgFill="1">
        <p:nvSpPr>
          <p:cNvPr id="24" name="Rectangle 23">
            <a:extLst>
              <a:ext uri="{FF2B5EF4-FFF2-40B4-BE49-F238E27FC236}">
                <a16:creationId xmlns:a16="http://schemas.microsoft.com/office/drawing/2014/main" id="{72C53508-B3F0-4B95-A7BB-3FB94033C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55752BF-E9C6-81E4-48E0-BF0AD704FB87}"/>
              </a:ext>
            </a:extLst>
          </p:cNvPr>
          <p:cNvSpPr txBox="1"/>
          <p:nvPr/>
        </p:nvSpPr>
        <p:spPr>
          <a:xfrm>
            <a:off x="7043649" y="1707269"/>
            <a:ext cx="4060800" cy="2602531"/>
          </a:xfrm>
          <a:prstGeom prst="rect">
            <a:avLst/>
          </a:prstGeom>
        </p:spPr>
        <p:txBody>
          <a:bodyPr vert="horz" lIns="91440" tIns="45720" rIns="91440" bIns="45720" rtlCol="0" anchor="b" anchorCtr="0">
            <a:normAutofit/>
          </a:bodyPr>
          <a:lstStyle/>
          <a:p>
            <a:pPr algn="ctr">
              <a:lnSpc>
                <a:spcPct val="90000"/>
              </a:lnSpc>
              <a:spcBef>
                <a:spcPct val="0"/>
              </a:spcBef>
              <a:spcAft>
                <a:spcPts val="600"/>
              </a:spcAft>
            </a:pPr>
            <a:r>
              <a:rPr lang="en-US" sz="4000" b="1" i="0" u="none" strike="noStrike" dirty="0">
                <a:solidFill>
                  <a:schemeClr val="accent1">
                    <a:lumMod val="75000"/>
                  </a:schemeClr>
                </a:solidFill>
                <a:latin typeface="+mj-lt"/>
                <a:ea typeface="+mj-ea"/>
                <a:cs typeface="+mj-cs"/>
              </a:rPr>
              <a:t>All sessions will be recorded, and each will have an online quiz</a:t>
            </a:r>
          </a:p>
        </p:txBody>
      </p:sp>
      <p:pic>
        <p:nvPicPr>
          <p:cNvPr id="13" name="Graphic 12" descr="Classroom">
            <a:extLst>
              <a:ext uri="{FF2B5EF4-FFF2-40B4-BE49-F238E27FC236}">
                <a16:creationId xmlns:a16="http://schemas.microsoft.com/office/drawing/2014/main" id="{0A8C4DC3-8ACE-7964-C17D-FF0A1899576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0989" y="930894"/>
            <a:ext cx="4996212" cy="4996212"/>
          </a:xfrm>
          <a:prstGeom prst="rect">
            <a:avLst/>
          </a:prstGeom>
        </p:spPr>
      </p:pic>
      <p:cxnSp>
        <p:nvCxnSpPr>
          <p:cNvPr id="26" name="Straight Connector 25">
            <a:extLst>
              <a:ext uri="{FF2B5EF4-FFF2-40B4-BE49-F238E27FC236}">
                <a16:creationId xmlns:a16="http://schemas.microsoft.com/office/drawing/2014/main" id="{58EBA113-6605-4291-A31D-0BEA2EFFB5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7DC925D4-A222-4AF4-B410-4AFDEE4557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8100000" flipH="1">
            <a:off x="6674373" y="402322"/>
            <a:ext cx="641183" cy="1069728"/>
            <a:chOff x="6484112" y="2967038"/>
            <a:chExt cx="641183" cy="1069728"/>
          </a:xfrm>
        </p:grpSpPr>
        <p:grpSp>
          <p:nvGrpSpPr>
            <p:cNvPr id="29" name="Group 28">
              <a:extLst>
                <a:ext uri="{FF2B5EF4-FFF2-40B4-BE49-F238E27FC236}">
                  <a16:creationId xmlns:a16="http://schemas.microsoft.com/office/drawing/2014/main" id="{0DBBB94E-15E5-42D1-A617-70B91FC06DD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34" name="Freeform 68">
                <a:extLst>
                  <a:ext uri="{FF2B5EF4-FFF2-40B4-BE49-F238E27FC236}">
                    <a16:creationId xmlns:a16="http://schemas.microsoft.com/office/drawing/2014/main" id="{2C81B35A-4CE9-4440-B050-12A299FA65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69">
                <a:extLst>
                  <a:ext uri="{FF2B5EF4-FFF2-40B4-BE49-F238E27FC236}">
                    <a16:creationId xmlns:a16="http://schemas.microsoft.com/office/drawing/2014/main" id="{A0D17983-4044-441A-ADBD-E035D9AE7E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Line 70">
                <a:extLst>
                  <a:ext uri="{FF2B5EF4-FFF2-40B4-BE49-F238E27FC236}">
                    <a16:creationId xmlns:a16="http://schemas.microsoft.com/office/drawing/2014/main" id="{19F1FD06-FDAD-4A4F-BFA2-40C00615ED52}"/>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30" name="Group 29">
              <a:extLst>
                <a:ext uri="{FF2B5EF4-FFF2-40B4-BE49-F238E27FC236}">
                  <a16:creationId xmlns:a16="http://schemas.microsoft.com/office/drawing/2014/main" id="{7EFDE4C0-4728-4BFA-AB30-F128558D043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31" name="Freeform 68">
                <a:extLst>
                  <a:ext uri="{FF2B5EF4-FFF2-40B4-BE49-F238E27FC236}">
                    <a16:creationId xmlns:a16="http://schemas.microsoft.com/office/drawing/2014/main" id="{1D506130-A061-4892-B4AB-FC514FF04A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69">
                <a:extLst>
                  <a:ext uri="{FF2B5EF4-FFF2-40B4-BE49-F238E27FC236}">
                    <a16:creationId xmlns:a16="http://schemas.microsoft.com/office/drawing/2014/main" id="{49AD3E33-5B3A-488D-9055-A66F489647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Line 70">
                <a:extLst>
                  <a:ext uri="{FF2B5EF4-FFF2-40B4-BE49-F238E27FC236}">
                    <a16:creationId xmlns:a16="http://schemas.microsoft.com/office/drawing/2014/main" id="{A5CE7C61-384B-4565-8779-29E91BEF4C57}"/>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sp>
        <p:nvSpPr>
          <p:cNvPr id="4" name="Date Placeholder 3">
            <a:extLst>
              <a:ext uri="{FF2B5EF4-FFF2-40B4-BE49-F238E27FC236}">
                <a16:creationId xmlns:a16="http://schemas.microsoft.com/office/drawing/2014/main" id="{7C58E0F0-BA80-9AAD-2AF0-64875517C6F7}"/>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t>1/6/2023</a:t>
            </a:r>
          </a:p>
        </p:txBody>
      </p:sp>
      <p:sp>
        <p:nvSpPr>
          <p:cNvPr id="5" name="Footer Placeholder 4">
            <a:extLst>
              <a:ext uri="{FF2B5EF4-FFF2-40B4-BE49-F238E27FC236}">
                <a16:creationId xmlns:a16="http://schemas.microsoft.com/office/drawing/2014/main" id="{7C4704AB-DA7E-F198-2450-59433A4A3A6F}"/>
              </a:ext>
            </a:extLst>
          </p:cNvPr>
          <p:cNvSpPr>
            <a:spLocks noGrp="1"/>
          </p:cNvSpPr>
          <p:nvPr>
            <p:ph type="ftr" sz="quarter" idx="11"/>
          </p:nvPr>
        </p:nvSpPr>
        <p:spPr>
          <a:xfrm>
            <a:off x="2754312" y="6357600"/>
            <a:ext cx="6683376" cy="460800"/>
          </a:xfrm>
        </p:spPr>
        <p:txBody>
          <a:bodyPr vert="horz" lIns="91440" tIns="45720" rIns="91440" bIns="45720" rtlCol="0" anchor="ctr">
            <a:normAutofit/>
          </a:bodyPr>
          <a:lstStyle/>
          <a:p>
            <a:pPr>
              <a:spcAft>
                <a:spcPts val="600"/>
              </a:spcAft>
            </a:pPr>
            <a:r>
              <a:rPr lang="en-US" kern="1200" cap="all" spc="300" baseline="0">
                <a:solidFill>
                  <a:schemeClr val="tx1">
                    <a:alpha val="60000"/>
                  </a:schemeClr>
                </a:solidFill>
                <a:latin typeface="+mj-lt"/>
                <a:ea typeface="+mn-ea"/>
                <a:cs typeface="+mn-cs"/>
              </a:rPr>
              <a:t>Everyone's Smart University  جامعة الجميع الذكية، ماجستير ريادة الأعمال</a:t>
            </a:r>
          </a:p>
        </p:txBody>
      </p:sp>
      <p:sp>
        <p:nvSpPr>
          <p:cNvPr id="6" name="Slide Number Placeholder 5">
            <a:extLst>
              <a:ext uri="{FF2B5EF4-FFF2-40B4-BE49-F238E27FC236}">
                <a16:creationId xmlns:a16="http://schemas.microsoft.com/office/drawing/2014/main" id="{18195718-0FB6-FA71-21F4-868804E66E9E}"/>
              </a:ext>
            </a:extLst>
          </p:cNvPr>
          <p:cNvSpPr>
            <a:spLocks noGrp="1"/>
          </p:cNvSpPr>
          <p:nvPr>
            <p:ph type="sldNum" sz="quarter" idx="12"/>
          </p:nvPr>
        </p:nvSpPr>
        <p:spPr>
          <a:xfrm>
            <a:off x="9982800" y="6357600"/>
            <a:ext cx="1760150" cy="460800"/>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10</a:t>
            </a:fld>
            <a:endParaRPr lang="en-US"/>
          </a:p>
        </p:txBody>
      </p:sp>
      <p:grpSp>
        <p:nvGrpSpPr>
          <p:cNvPr id="38" name="Group 37">
            <a:extLst>
              <a:ext uri="{FF2B5EF4-FFF2-40B4-BE49-F238E27FC236}">
                <a16:creationId xmlns:a16="http://schemas.microsoft.com/office/drawing/2014/main" id="{5EE5DB50-1341-4A9E-A206-967EBBDE44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8900000" flipH="1">
            <a:off x="11020476" y="5368081"/>
            <a:ext cx="641183" cy="1069728"/>
            <a:chOff x="6484112" y="2967038"/>
            <a:chExt cx="641183" cy="1069728"/>
          </a:xfrm>
        </p:grpSpPr>
        <p:grpSp>
          <p:nvGrpSpPr>
            <p:cNvPr id="39" name="Group 38">
              <a:extLst>
                <a:ext uri="{FF2B5EF4-FFF2-40B4-BE49-F238E27FC236}">
                  <a16:creationId xmlns:a16="http://schemas.microsoft.com/office/drawing/2014/main" id="{19A84626-F20C-4555-AFAF-1A2B70D3D9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44" name="Freeform 68">
                <a:extLst>
                  <a:ext uri="{FF2B5EF4-FFF2-40B4-BE49-F238E27FC236}">
                    <a16:creationId xmlns:a16="http://schemas.microsoft.com/office/drawing/2014/main" id="{561A2DEB-32E0-497B-AFF5-12455326DC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69">
                <a:extLst>
                  <a:ext uri="{FF2B5EF4-FFF2-40B4-BE49-F238E27FC236}">
                    <a16:creationId xmlns:a16="http://schemas.microsoft.com/office/drawing/2014/main" id="{F74C0FA4-7280-478C-9F0A-5C44367405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6" name="Line 70">
                <a:extLst>
                  <a:ext uri="{FF2B5EF4-FFF2-40B4-BE49-F238E27FC236}">
                    <a16:creationId xmlns:a16="http://schemas.microsoft.com/office/drawing/2014/main" id="{6055EE13-719B-42CB-B390-656E3D7ED4B1}"/>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40" name="Group 39">
              <a:extLst>
                <a:ext uri="{FF2B5EF4-FFF2-40B4-BE49-F238E27FC236}">
                  <a16:creationId xmlns:a16="http://schemas.microsoft.com/office/drawing/2014/main" id="{0AFE4A8F-11DC-406B-81CA-1EFF5D00CE5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41" name="Freeform 68">
                <a:extLst>
                  <a:ext uri="{FF2B5EF4-FFF2-40B4-BE49-F238E27FC236}">
                    <a16:creationId xmlns:a16="http://schemas.microsoft.com/office/drawing/2014/main" id="{1220809B-3187-4A4E-B1B4-931C71836CC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69">
                <a:extLst>
                  <a:ext uri="{FF2B5EF4-FFF2-40B4-BE49-F238E27FC236}">
                    <a16:creationId xmlns:a16="http://schemas.microsoft.com/office/drawing/2014/main" id="{FA8BADC2-4522-4CCB-B068-9C3AC1F1EF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Line 70">
                <a:extLst>
                  <a:ext uri="{FF2B5EF4-FFF2-40B4-BE49-F238E27FC236}">
                    <a16:creationId xmlns:a16="http://schemas.microsoft.com/office/drawing/2014/main" id="{8507DFE2-C18B-40C2-A945-EFDD0D8EC93A}"/>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pic>
        <p:nvPicPr>
          <p:cNvPr id="7" name="Picture 4">
            <a:extLst>
              <a:ext uri="{FF2B5EF4-FFF2-40B4-BE49-F238E27FC236}">
                <a16:creationId xmlns:a16="http://schemas.microsoft.com/office/drawing/2014/main" id="{F78D47CA-2C3D-EE4B-9465-1BEF848099F9}"/>
              </a:ext>
            </a:extLst>
          </p:cNvPr>
          <p:cNvPicPr>
            <a:picLocks noChangeAspect="1" noChangeArrowheads="1"/>
          </p:cNvPicPr>
          <p:nvPr/>
        </p:nvPicPr>
        <p:blipFill>
          <a:blip r:embed="rId5">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947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iterate>
                                    <p:tmPct val="10000"/>
                                  </p:iterate>
                                  <p:childTnLst>
                                    <p:set>
                                      <p:cBhvr>
                                        <p:cTn id="6" dur="1" fill="hold">
                                          <p:stCondLst>
                                            <p:cond delay="0"/>
                                          </p:stCondLst>
                                        </p:cTn>
                                        <p:tgtEl>
                                          <p:spTgt spid="13"/>
                                        </p:tgtEl>
                                        <p:attrNameLst>
                                          <p:attrName>style.visibility</p:attrName>
                                        </p:attrNameLst>
                                      </p:cBhvr>
                                      <p:to>
                                        <p:strVal val="visible"/>
                                      </p:to>
                                    </p:set>
                                    <p:animEffect transition="in" filter="fade">
                                      <p:cBhvr>
                                        <p:cTn id="7" dur="7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16">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55752BF-E9C6-81E4-48E0-BF0AD704FB87}"/>
              </a:ext>
            </a:extLst>
          </p:cNvPr>
          <p:cNvSpPr txBox="1"/>
          <p:nvPr/>
        </p:nvSpPr>
        <p:spPr>
          <a:xfrm>
            <a:off x="915858" y="1626419"/>
            <a:ext cx="2802386" cy="3180357"/>
          </a:xfrm>
          <a:prstGeom prst="rect">
            <a:avLst/>
          </a:prstGeom>
        </p:spPr>
        <p:txBody>
          <a:bodyPr vert="horz" lIns="91440" tIns="45720" rIns="91440" bIns="45720" rtlCol="0" anchor="t" anchorCtr="0">
            <a:normAutofit/>
          </a:bodyPr>
          <a:lstStyle/>
          <a:p>
            <a:pPr algn="ctr">
              <a:spcBef>
                <a:spcPct val="0"/>
              </a:spcBef>
              <a:spcAft>
                <a:spcPts val="600"/>
              </a:spcAft>
            </a:pPr>
            <a:r>
              <a:rPr lang="en-US" sz="4400" b="1" i="0" u="none" strike="noStrike" kern="1200" cap="none" spc="0" baseline="0" dirty="0">
                <a:solidFill>
                  <a:schemeClr val="tx1"/>
                </a:solidFill>
                <a:latin typeface="Times New Roman" panose="02020603050405020304" pitchFamily="18" charset="0"/>
                <a:ea typeface="+mj-ea"/>
                <a:cs typeface="Times New Roman" panose="02020603050405020304" pitchFamily="18" charset="0"/>
              </a:rPr>
              <a:t>Exams</a:t>
            </a:r>
          </a:p>
          <a:p>
            <a:pPr algn="ctr">
              <a:spcBef>
                <a:spcPct val="0"/>
              </a:spcBef>
              <a:spcAft>
                <a:spcPts val="600"/>
              </a:spcAft>
            </a:pPr>
            <a:r>
              <a:rPr lang="en-US" sz="4400" b="1" i="0" u="none" strike="noStrike" kern="1200" cap="none" spc="0" baseline="0" dirty="0">
                <a:solidFill>
                  <a:schemeClr val="tx1"/>
                </a:solidFill>
                <a:latin typeface="Times New Roman" panose="02020603050405020304" pitchFamily="18" charset="0"/>
                <a:ea typeface="+mj-ea"/>
                <a:cs typeface="Times New Roman" panose="02020603050405020304" pitchFamily="18" charset="0"/>
              </a:rPr>
              <a:t> </a:t>
            </a:r>
            <a:r>
              <a:rPr lang="en-US" sz="4400" b="1" i="0" u="none" strike="noStrike" kern="1200" cap="none" spc="0" baseline="0" dirty="0">
                <a:solidFill>
                  <a:srgbClr val="C00000"/>
                </a:solidFill>
                <a:latin typeface="Times New Roman" panose="02020603050405020304" pitchFamily="18" charset="0"/>
                <a:ea typeface="+mj-ea"/>
                <a:cs typeface="Times New Roman" panose="02020603050405020304" pitchFamily="18" charset="0"/>
              </a:rPr>
              <a:t>&amp;</a:t>
            </a:r>
            <a:r>
              <a:rPr lang="en-US" sz="4400" b="1" i="0" u="none" strike="noStrike" kern="1200" cap="none" spc="0" baseline="0" dirty="0">
                <a:solidFill>
                  <a:schemeClr val="tx1"/>
                </a:solidFill>
                <a:latin typeface="Times New Roman" panose="02020603050405020304" pitchFamily="18" charset="0"/>
                <a:ea typeface="+mj-ea"/>
                <a:cs typeface="Times New Roman" panose="02020603050405020304" pitchFamily="18" charset="0"/>
              </a:rPr>
              <a:t> </a:t>
            </a:r>
          </a:p>
          <a:p>
            <a:pPr algn="ctr">
              <a:spcBef>
                <a:spcPct val="0"/>
              </a:spcBef>
              <a:spcAft>
                <a:spcPts val="600"/>
              </a:spcAft>
            </a:pPr>
            <a:r>
              <a:rPr lang="en-US" sz="4400" b="1" i="0" u="none" strike="noStrike" kern="1200" cap="none" spc="0" baseline="0" dirty="0">
                <a:solidFill>
                  <a:schemeClr val="tx1"/>
                </a:solidFill>
                <a:latin typeface="Times New Roman" panose="02020603050405020304" pitchFamily="18" charset="0"/>
                <a:ea typeface="+mj-ea"/>
                <a:cs typeface="Times New Roman" panose="02020603050405020304" pitchFamily="18" charset="0"/>
              </a:rPr>
              <a:t>Marks </a:t>
            </a:r>
          </a:p>
        </p:txBody>
      </p:sp>
      <p:cxnSp>
        <p:nvCxnSpPr>
          <p:cNvPr id="22" name="Straight Connector 18">
            <a:extLst>
              <a:ext uri="{FF2B5EF4-FFF2-40B4-BE49-F238E27FC236}">
                <a16:creationId xmlns:a16="http://schemas.microsoft.com/office/drawing/2014/main" id="{9B4757C4-228A-47E5-94C8-058312AB27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3230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7C58E0F0-BA80-9AAD-2AF0-64875517C6F7}"/>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t>1/6/2023</a:t>
            </a:r>
          </a:p>
        </p:txBody>
      </p:sp>
      <p:sp>
        <p:nvSpPr>
          <p:cNvPr id="5" name="Footer Placeholder 4">
            <a:extLst>
              <a:ext uri="{FF2B5EF4-FFF2-40B4-BE49-F238E27FC236}">
                <a16:creationId xmlns:a16="http://schemas.microsoft.com/office/drawing/2014/main" id="{7C4704AB-DA7E-F198-2450-59433A4A3A6F}"/>
              </a:ext>
            </a:extLst>
          </p:cNvPr>
          <p:cNvSpPr>
            <a:spLocks noGrp="1"/>
          </p:cNvSpPr>
          <p:nvPr>
            <p:ph type="ftr" sz="quarter" idx="11"/>
          </p:nvPr>
        </p:nvSpPr>
        <p:spPr>
          <a:xfrm>
            <a:off x="2754312" y="6357600"/>
            <a:ext cx="6683376" cy="460800"/>
          </a:xfrm>
        </p:spPr>
        <p:txBody>
          <a:bodyPr vert="horz" lIns="91440" tIns="45720" rIns="91440" bIns="45720" rtlCol="0" anchor="ctr">
            <a:normAutofit/>
          </a:bodyPr>
          <a:lstStyle/>
          <a:p>
            <a:pPr>
              <a:spcAft>
                <a:spcPts val="600"/>
              </a:spcAft>
            </a:pPr>
            <a:r>
              <a:rPr lang="en-US" kern="1200" cap="all" spc="300" baseline="0">
                <a:solidFill>
                  <a:schemeClr val="tx1">
                    <a:alpha val="60000"/>
                  </a:schemeClr>
                </a:solidFill>
                <a:latin typeface="+mj-lt"/>
                <a:ea typeface="+mn-ea"/>
                <a:cs typeface="+mn-cs"/>
              </a:rPr>
              <a:t>Everyone's Smart University  جامعة الجميع الذكية، ماجستير ريادة الأعمال</a:t>
            </a:r>
          </a:p>
        </p:txBody>
      </p:sp>
      <p:sp>
        <p:nvSpPr>
          <p:cNvPr id="6" name="Slide Number Placeholder 5">
            <a:extLst>
              <a:ext uri="{FF2B5EF4-FFF2-40B4-BE49-F238E27FC236}">
                <a16:creationId xmlns:a16="http://schemas.microsoft.com/office/drawing/2014/main" id="{18195718-0FB6-FA71-21F4-868804E66E9E}"/>
              </a:ext>
            </a:extLst>
          </p:cNvPr>
          <p:cNvSpPr>
            <a:spLocks noGrp="1"/>
          </p:cNvSpPr>
          <p:nvPr>
            <p:ph type="sldNum" sz="quarter" idx="12"/>
          </p:nvPr>
        </p:nvSpPr>
        <p:spPr>
          <a:xfrm>
            <a:off x="9982800" y="6357600"/>
            <a:ext cx="1760150" cy="460800"/>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11</a:t>
            </a:fld>
            <a:endParaRPr lang="en-US"/>
          </a:p>
        </p:txBody>
      </p:sp>
      <p:pic>
        <p:nvPicPr>
          <p:cNvPr id="7" name="Picture 4">
            <a:extLst>
              <a:ext uri="{FF2B5EF4-FFF2-40B4-BE49-F238E27FC236}">
                <a16:creationId xmlns:a16="http://schemas.microsoft.com/office/drawing/2014/main" id="{F78D47CA-2C3D-EE4B-9465-1BEF848099F9}"/>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3" name="TextBox 10">
            <a:extLst>
              <a:ext uri="{FF2B5EF4-FFF2-40B4-BE49-F238E27FC236}">
                <a16:creationId xmlns:a16="http://schemas.microsoft.com/office/drawing/2014/main" id="{7E518F7E-FE3C-84C4-202C-16F3DC2B07DD}"/>
              </a:ext>
            </a:extLst>
          </p:cNvPr>
          <p:cNvGraphicFramePr/>
          <p:nvPr>
            <p:extLst>
              <p:ext uri="{D42A27DB-BD31-4B8C-83A1-F6EECF244321}">
                <p14:modId xmlns:p14="http://schemas.microsoft.com/office/powerpoint/2010/main" val="192293626"/>
              </p:ext>
            </p:extLst>
          </p:nvPr>
        </p:nvGraphicFramePr>
        <p:xfrm>
          <a:off x="4982215" y="1093383"/>
          <a:ext cx="6668792" cy="493671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959987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268346D-5E77-4906-AC8D-57FB88F11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168C6BE-41CC-4C4D-850F-F82321AE7B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13" name="Graphic 12" descr="Stopwatch">
            <a:extLst>
              <a:ext uri="{FF2B5EF4-FFF2-40B4-BE49-F238E27FC236}">
                <a16:creationId xmlns:a16="http://schemas.microsoft.com/office/drawing/2014/main" id="{469B5994-1D07-A11E-B615-A6D81422862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0000" y="927730"/>
            <a:ext cx="4999885" cy="4999885"/>
          </a:xfrm>
          <a:prstGeom prst="rect">
            <a:avLst/>
          </a:prstGeom>
        </p:spPr>
      </p:pic>
      <p:cxnSp>
        <p:nvCxnSpPr>
          <p:cNvPr id="20" name="Straight Connector 19">
            <a:extLst>
              <a:ext uri="{FF2B5EF4-FFF2-40B4-BE49-F238E27FC236}">
                <a16:creationId xmlns:a16="http://schemas.microsoft.com/office/drawing/2014/main" id="{4CBC1FDF-AE13-4731-B38F-2761BDFDBB0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81769"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2C9FC4C3-E9BF-E9AB-07FF-A1F394BD0548}"/>
              </a:ext>
            </a:extLst>
          </p:cNvPr>
          <p:cNvSpPr txBox="1"/>
          <p:nvPr/>
        </p:nvSpPr>
        <p:spPr>
          <a:xfrm>
            <a:off x="6190735" y="1705232"/>
            <a:ext cx="5000434" cy="4073268"/>
          </a:xfrm>
          <a:prstGeom prst="rect">
            <a:avLst/>
          </a:prstGeom>
        </p:spPr>
        <p:txBody>
          <a:bodyPr vert="horz" lIns="91440" tIns="45720" rIns="91440" bIns="45720" rtlCol="0">
            <a:normAutofit/>
          </a:bodyPr>
          <a:lstStyle/>
          <a:p>
            <a:pPr algn="ctr">
              <a:lnSpc>
                <a:spcPct val="150000"/>
              </a:lnSpc>
              <a:spcAft>
                <a:spcPts val="600"/>
              </a:spcAft>
            </a:pPr>
            <a:r>
              <a:rPr lang="en-US" sz="3600" spc="50" dirty="0">
                <a:solidFill>
                  <a:schemeClr val="tx1">
                    <a:lumMod val="95000"/>
                    <a:lumOff val="5000"/>
                    <a:alpha val="60000"/>
                  </a:schemeClr>
                </a:solidFill>
                <a:latin typeface="Times New Roman" panose="02020603050405020304" pitchFamily="18" charset="0"/>
                <a:cs typeface="Times New Roman" panose="02020603050405020304" pitchFamily="18" charset="0"/>
              </a:rPr>
              <a:t>The final exam is only </a:t>
            </a:r>
          </a:p>
          <a:p>
            <a:pPr algn="ctr">
              <a:lnSpc>
                <a:spcPct val="150000"/>
              </a:lnSpc>
              <a:spcAft>
                <a:spcPts val="600"/>
              </a:spcAft>
            </a:pPr>
            <a:r>
              <a:rPr lang="en-US" sz="4400" b="1" spc="50" dirty="0">
                <a:solidFill>
                  <a:srgbClr val="C00000">
                    <a:alpha val="60000"/>
                  </a:srgbClr>
                </a:solidFill>
                <a:latin typeface="Times New Roman" panose="02020603050405020304" pitchFamily="18" charset="0"/>
                <a:cs typeface="Times New Roman" panose="02020603050405020304" pitchFamily="18" charset="0"/>
              </a:rPr>
              <a:t>60</a:t>
            </a:r>
            <a:r>
              <a:rPr lang="en-US" sz="4400" b="1" spc="50" dirty="0">
                <a:solidFill>
                  <a:schemeClr val="tx1">
                    <a:alpha val="60000"/>
                  </a:schemeClr>
                </a:solidFill>
                <a:latin typeface="Times New Roman" panose="02020603050405020304" pitchFamily="18" charset="0"/>
                <a:cs typeface="Times New Roman" panose="02020603050405020304" pitchFamily="18" charset="0"/>
              </a:rPr>
              <a:t> </a:t>
            </a:r>
          </a:p>
          <a:p>
            <a:pPr algn="ctr">
              <a:lnSpc>
                <a:spcPct val="150000"/>
              </a:lnSpc>
              <a:spcAft>
                <a:spcPts val="600"/>
              </a:spcAft>
            </a:pPr>
            <a:r>
              <a:rPr lang="en-US" sz="3600" spc="50" dirty="0">
                <a:solidFill>
                  <a:schemeClr val="tx1">
                    <a:alpha val="60000"/>
                  </a:schemeClr>
                </a:solidFill>
                <a:latin typeface="Times New Roman" panose="02020603050405020304" pitchFamily="18" charset="0"/>
                <a:cs typeface="Times New Roman" panose="02020603050405020304" pitchFamily="18" charset="0"/>
              </a:rPr>
              <a:t>minutes</a:t>
            </a:r>
          </a:p>
        </p:txBody>
      </p:sp>
      <p:sp>
        <p:nvSpPr>
          <p:cNvPr id="4" name="Date Placeholder 3">
            <a:extLst>
              <a:ext uri="{FF2B5EF4-FFF2-40B4-BE49-F238E27FC236}">
                <a16:creationId xmlns:a16="http://schemas.microsoft.com/office/drawing/2014/main" id="{865044E1-6AD3-9100-B466-6388E4AB653B}"/>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solidFill>
                  <a:srgbClr val="000000">
                    <a:alpha val="60000"/>
                  </a:srgbClr>
                </a:solidFill>
              </a:rPr>
              <a:t>1/6/2023</a:t>
            </a:r>
          </a:p>
        </p:txBody>
      </p:sp>
      <p:sp>
        <p:nvSpPr>
          <p:cNvPr id="5" name="Footer Placeholder 4">
            <a:extLst>
              <a:ext uri="{FF2B5EF4-FFF2-40B4-BE49-F238E27FC236}">
                <a16:creationId xmlns:a16="http://schemas.microsoft.com/office/drawing/2014/main" id="{F03689F0-84C0-D5AF-89CE-C93BABBFD976}"/>
              </a:ext>
            </a:extLst>
          </p:cNvPr>
          <p:cNvSpPr>
            <a:spLocks noGrp="1"/>
          </p:cNvSpPr>
          <p:nvPr>
            <p:ph type="ftr" sz="quarter" idx="11"/>
          </p:nvPr>
        </p:nvSpPr>
        <p:spPr>
          <a:xfrm>
            <a:off x="6566400" y="6401999"/>
            <a:ext cx="3998762" cy="369332"/>
          </a:xfrm>
        </p:spPr>
        <p:txBody>
          <a:bodyPr vert="horz" lIns="91440" tIns="45720" rIns="91440" bIns="45720" rtlCol="0" anchor="ctr">
            <a:normAutofit/>
          </a:bodyPr>
          <a:lstStyle/>
          <a:p>
            <a:pPr algn="l">
              <a:lnSpc>
                <a:spcPct val="90000"/>
              </a:lnSpc>
              <a:spcAft>
                <a:spcPts val="600"/>
              </a:spcAft>
            </a:pPr>
            <a:r>
              <a:rPr lang="en-US" kern="1200" cap="all" spc="300" baseline="0">
                <a:solidFill>
                  <a:schemeClr val="tx1">
                    <a:alpha val="60000"/>
                  </a:schemeClr>
                </a:solidFill>
                <a:latin typeface="+mj-lt"/>
                <a:ea typeface="+mn-ea"/>
                <a:cs typeface="+mn-cs"/>
              </a:rPr>
              <a:t>Everyone's Smart University  جامعة الجميع الذكية، ماجستير ريادة الأعمال</a:t>
            </a:r>
          </a:p>
        </p:txBody>
      </p:sp>
      <p:sp>
        <p:nvSpPr>
          <p:cNvPr id="6" name="Slide Number Placeholder 5">
            <a:extLst>
              <a:ext uri="{FF2B5EF4-FFF2-40B4-BE49-F238E27FC236}">
                <a16:creationId xmlns:a16="http://schemas.microsoft.com/office/drawing/2014/main" id="{D772E2BF-58D4-8C71-FDEB-8DC6BDC5F73D}"/>
              </a:ext>
            </a:extLst>
          </p:cNvPr>
          <p:cNvSpPr>
            <a:spLocks noGrp="1"/>
          </p:cNvSpPr>
          <p:nvPr>
            <p:ph type="sldNum" sz="quarter" idx="12"/>
          </p:nvPr>
        </p:nvSpPr>
        <p:spPr>
          <a:xfrm>
            <a:off x="11112500" y="6357600"/>
            <a:ext cx="630450" cy="460800"/>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12</a:t>
            </a:fld>
            <a:endParaRPr lang="en-US"/>
          </a:p>
        </p:txBody>
      </p:sp>
      <p:pic>
        <p:nvPicPr>
          <p:cNvPr id="10" name="Picture 4">
            <a:extLst>
              <a:ext uri="{FF2B5EF4-FFF2-40B4-BE49-F238E27FC236}">
                <a16:creationId xmlns:a16="http://schemas.microsoft.com/office/drawing/2014/main" id="{D97EC3A3-AE2F-D06B-3B62-0C77EF6225B5}"/>
              </a:ext>
            </a:extLst>
          </p:cNvPr>
          <p:cNvPicPr>
            <a:picLocks noChangeAspect="1" noChangeArrowheads="1"/>
          </p:cNvPicPr>
          <p:nvPr/>
        </p:nvPicPr>
        <p:blipFill>
          <a:blip r:embed="rId5">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872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9" name="Rectangle 13">
            <a:extLst>
              <a:ext uri="{FF2B5EF4-FFF2-40B4-BE49-F238E27FC236}">
                <a16:creationId xmlns:a16="http://schemas.microsoft.com/office/drawing/2014/main" id="{3268346D-5E77-4906-AC8D-57FB88F11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5">
            <a:extLst>
              <a:ext uri="{FF2B5EF4-FFF2-40B4-BE49-F238E27FC236}">
                <a16:creationId xmlns:a16="http://schemas.microsoft.com/office/drawing/2014/main" id="{4168C6BE-41CC-4C4D-850F-F82321AE7B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8" name="Picture 3" descr="C:\Users\hp\Desktop\110\2009\55.jpg">
            <a:extLst>
              <a:ext uri="{FF2B5EF4-FFF2-40B4-BE49-F238E27FC236}">
                <a16:creationId xmlns:a16="http://schemas.microsoft.com/office/drawing/2014/main" id="{56B4CE63-54CF-0F0E-DAE8-A3357CEBE2D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8057" y="1532974"/>
            <a:ext cx="4999885" cy="3435289"/>
          </a:xfrm>
          <a:prstGeom prst="rect">
            <a:avLst/>
          </a:prstGeom>
          <a:extLst>
            <a:ext uri="{909E8E84-426E-40DD-AFC4-6F175D3DCCD1}">
              <a14:hiddenFill xmlns:a14="http://schemas.microsoft.com/office/drawing/2010/main">
                <a:solidFill>
                  <a:srgbClr val="FFFFFF"/>
                </a:solidFill>
              </a14:hiddenFill>
            </a:ext>
          </a:extLst>
        </p:spPr>
      </p:pic>
      <p:cxnSp>
        <p:nvCxnSpPr>
          <p:cNvPr id="18" name="Straight Connector 17">
            <a:extLst>
              <a:ext uri="{FF2B5EF4-FFF2-40B4-BE49-F238E27FC236}">
                <a16:creationId xmlns:a16="http://schemas.microsoft.com/office/drawing/2014/main" id="{4CBC1FDF-AE13-4731-B38F-2761BDFDBB0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81769"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4F8F64E2-D702-DECB-6247-9047039DA5AE}"/>
              </a:ext>
            </a:extLst>
          </p:cNvPr>
          <p:cNvSpPr txBox="1"/>
          <p:nvPr/>
        </p:nvSpPr>
        <p:spPr>
          <a:xfrm>
            <a:off x="7112369" y="2877018"/>
            <a:ext cx="4078800" cy="2901482"/>
          </a:xfrm>
          <a:prstGeom prst="rect">
            <a:avLst/>
          </a:prstGeom>
        </p:spPr>
        <p:txBody>
          <a:bodyPr vert="horz" lIns="91440" tIns="45720" rIns="91440" bIns="45720" rtlCol="0">
            <a:normAutofit/>
          </a:bodyPr>
          <a:lstStyle/>
          <a:p>
            <a:pPr>
              <a:lnSpc>
                <a:spcPct val="150000"/>
              </a:lnSpc>
              <a:spcAft>
                <a:spcPts val="600"/>
              </a:spcAft>
            </a:pPr>
            <a:endParaRPr lang="en-US" sz="2000" b="1" spc="50" dirty="0">
              <a:solidFill>
                <a:schemeClr val="tx1">
                  <a:alpha val="60000"/>
                </a:schemeClr>
              </a:solidFill>
            </a:endParaRPr>
          </a:p>
        </p:txBody>
      </p:sp>
      <p:sp>
        <p:nvSpPr>
          <p:cNvPr id="4" name="Date Placeholder 3">
            <a:extLst>
              <a:ext uri="{FF2B5EF4-FFF2-40B4-BE49-F238E27FC236}">
                <a16:creationId xmlns:a16="http://schemas.microsoft.com/office/drawing/2014/main" id="{276D424E-89CD-5C6F-39B3-BD1B9061A5D6}"/>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solidFill>
                  <a:srgbClr val="000000">
                    <a:alpha val="60000"/>
                  </a:srgbClr>
                </a:solidFill>
              </a:rPr>
              <a:t>1/6/2023</a:t>
            </a:r>
          </a:p>
        </p:txBody>
      </p:sp>
      <p:sp>
        <p:nvSpPr>
          <p:cNvPr id="5" name="Footer Placeholder 4">
            <a:extLst>
              <a:ext uri="{FF2B5EF4-FFF2-40B4-BE49-F238E27FC236}">
                <a16:creationId xmlns:a16="http://schemas.microsoft.com/office/drawing/2014/main" id="{42013B65-A41C-489A-AF0A-C0D96DAFDBF4}"/>
              </a:ext>
            </a:extLst>
          </p:cNvPr>
          <p:cNvSpPr>
            <a:spLocks noGrp="1"/>
          </p:cNvSpPr>
          <p:nvPr>
            <p:ph type="ftr" sz="quarter" idx="11"/>
          </p:nvPr>
        </p:nvSpPr>
        <p:spPr>
          <a:xfrm>
            <a:off x="6566400" y="6401999"/>
            <a:ext cx="3998762" cy="369332"/>
          </a:xfrm>
        </p:spPr>
        <p:txBody>
          <a:bodyPr vert="horz" lIns="91440" tIns="45720" rIns="91440" bIns="45720" rtlCol="0" anchor="ctr">
            <a:normAutofit/>
          </a:bodyPr>
          <a:lstStyle/>
          <a:p>
            <a:pPr algn="l">
              <a:lnSpc>
                <a:spcPct val="90000"/>
              </a:lnSpc>
              <a:spcAft>
                <a:spcPts val="600"/>
              </a:spcAft>
            </a:pPr>
            <a:r>
              <a:rPr lang="en-US" kern="1200" cap="all" spc="300" baseline="0">
                <a:solidFill>
                  <a:schemeClr val="tx1">
                    <a:alpha val="60000"/>
                  </a:schemeClr>
                </a:solidFill>
                <a:latin typeface="+mj-lt"/>
                <a:ea typeface="+mn-ea"/>
                <a:cs typeface="+mn-cs"/>
              </a:rPr>
              <a:t>Everyone's Smart University  جامعة الجميع الذكية، ماجستير ريادة الأعمال</a:t>
            </a:r>
          </a:p>
        </p:txBody>
      </p:sp>
      <p:sp>
        <p:nvSpPr>
          <p:cNvPr id="6" name="Slide Number Placeholder 5">
            <a:extLst>
              <a:ext uri="{FF2B5EF4-FFF2-40B4-BE49-F238E27FC236}">
                <a16:creationId xmlns:a16="http://schemas.microsoft.com/office/drawing/2014/main" id="{AAFB2E46-A29B-A2C0-70FC-1F4EBBC04EEC}"/>
              </a:ext>
            </a:extLst>
          </p:cNvPr>
          <p:cNvSpPr>
            <a:spLocks noGrp="1"/>
          </p:cNvSpPr>
          <p:nvPr>
            <p:ph type="sldNum" sz="quarter" idx="12"/>
          </p:nvPr>
        </p:nvSpPr>
        <p:spPr>
          <a:xfrm>
            <a:off x="11112500" y="6357600"/>
            <a:ext cx="630450" cy="460800"/>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13</a:t>
            </a:fld>
            <a:endParaRPr lang="en-US"/>
          </a:p>
        </p:txBody>
      </p:sp>
      <p:pic>
        <p:nvPicPr>
          <p:cNvPr id="9" name="Picture 4">
            <a:extLst>
              <a:ext uri="{FF2B5EF4-FFF2-40B4-BE49-F238E27FC236}">
                <a16:creationId xmlns:a16="http://schemas.microsoft.com/office/drawing/2014/main" id="{EF739321-D554-F04D-3A78-4F1D413AE7DA}"/>
              </a:ext>
            </a:extLst>
          </p:cNvPr>
          <p:cNvPicPr>
            <a:picLocks noChangeAspect="1" noChangeArrowheads="1"/>
          </p:cNvPicPr>
          <p:nvPr/>
        </p:nvPicPr>
        <p:blipFill>
          <a:blip r:embed="rId4">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86E7999-9DF3-9C15-8B11-42782145B9C2}"/>
              </a:ext>
            </a:extLst>
          </p:cNvPr>
          <p:cNvSpPr txBox="1"/>
          <p:nvPr/>
        </p:nvSpPr>
        <p:spPr>
          <a:xfrm>
            <a:off x="6352316" y="1913186"/>
            <a:ext cx="5390634" cy="1754326"/>
          </a:xfrm>
          <a:prstGeom prst="rect">
            <a:avLst/>
          </a:prstGeom>
          <a:noFill/>
        </p:spPr>
        <p:txBody>
          <a:bodyPr wrap="square">
            <a:spAutoFit/>
          </a:bodyPr>
          <a:lstStyle/>
          <a:p>
            <a:pPr algn="ctr"/>
            <a:r>
              <a:rPr lang="en-GB" sz="3600" b="1" dirty="0">
                <a:solidFill>
                  <a:schemeClr val="accent5">
                    <a:lumMod val="75000"/>
                  </a:schemeClr>
                </a:solidFill>
                <a:latin typeface="Times New Roman" panose="02020603050405020304" pitchFamily="18" charset="0"/>
                <a:cs typeface="Times New Roman" panose="02020603050405020304" pitchFamily="18" charset="0"/>
              </a:rPr>
              <a:t>All exams will be done through the educational platform (Model).</a:t>
            </a:r>
          </a:p>
        </p:txBody>
      </p:sp>
    </p:spTree>
    <p:extLst>
      <p:ext uri="{BB962C8B-B14F-4D97-AF65-F5344CB8AC3E}">
        <p14:creationId xmlns:p14="http://schemas.microsoft.com/office/powerpoint/2010/main" val="211757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276D424E-89CD-5C6F-39B3-BD1B9061A5D6}"/>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solidFill>
                  <a:srgbClr val="000000">
                    <a:alpha val="60000"/>
                  </a:srgbClr>
                </a:solidFill>
              </a:rPr>
              <a:t>1/6/2023</a:t>
            </a:r>
          </a:p>
        </p:txBody>
      </p:sp>
      <p:sp>
        <p:nvSpPr>
          <p:cNvPr id="5" name="Footer Placeholder 4">
            <a:extLst>
              <a:ext uri="{FF2B5EF4-FFF2-40B4-BE49-F238E27FC236}">
                <a16:creationId xmlns:a16="http://schemas.microsoft.com/office/drawing/2014/main" id="{42013B65-A41C-489A-AF0A-C0D96DAFDBF4}"/>
              </a:ext>
            </a:extLst>
          </p:cNvPr>
          <p:cNvSpPr>
            <a:spLocks noGrp="1"/>
          </p:cNvSpPr>
          <p:nvPr>
            <p:ph type="ftr" sz="quarter" idx="11"/>
          </p:nvPr>
        </p:nvSpPr>
        <p:spPr>
          <a:xfrm>
            <a:off x="6566400" y="6401999"/>
            <a:ext cx="3998762" cy="369332"/>
          </a:xfrm>
        </p:spPr>
        <p:txBody>
          <a:bodyPr vert="horz" lIns="91440" tIns="45720" rIns="91440" bIns="45720" rtlCol="0" anchor="ctr">
            <a:normAutofit/>
          </a:bodyPr>
          <a:lstStyle/>
          <a:p>
            <a:pPr algn="l">
              <a:lnSpc>
                <a:spcPct val="90000"/>
              </a:lnSpc>
              <a:spcAft>
                <a:spcPts val="600"/>
              </a:spcAft>
            </a:pPr>
            <a:r>
              <a:rPr lang="en-US" kern="1200" cap="all" spc="300" baseline="0" dirty="0">
                <a:solidFill>
                  <a:schemeClr val="tx1">
                    <a:alpha val="60000"/>
                  </a:schemeClr>
                </a:solidFill>
                <a:latin typeface="+mj-lt"/>
                <a:ea typeface="+mn-ea"/>
                <a:cs typeface="+mn-cs"/>
              </a:rPr>
              <a:t>Everyone's Smart University  </a:t>
            </a:r>
            <a:r>
              <a:rPr lang="en-US" kern="1200" cap="all" spc="300" baseline="0" dirty="0" err="1">
                <a:solidFill>
                  <a:schemeClr val="tx1">
                    <a:alpha val="60000"/>
                  </a:schemeClr>
                </a:solidFill>
                <a:latin typeface="+mj-lt"/>
                <a:ea typeface="+mn-ea"/>
                <a:cs typeface="+mn-cs"/>
              </a:rPr>
              <a:t>جامعة</a:t>
            </a:r>
            <a:r>
              <a:rPr lang="en-US" kern="1200" cap="all" spc="300" baseline="0" dirty="0">
                <a:solidFill>
                  <a:schemeClr val="tx1">
                    <a:alpha val="60000"/>
                  </a:schemeClr>
                </a:solidFill>
                <a:latin typeface="+mj-lt"/>
                <a:ea typeface="+mn-ea"/>
                <a:cs typeface="+mn-cs"/>
              </a:rPr>
              <a:t> </a:t>
            </a:r>
            <a:r>
              <a:rPr lang="en-US" kern="1200" cap="all" spc="300" baseline="0" dirty="0" err="1">
                <a:solidFill>
                  <a:schemeClr val="tx1">
                    <a:alpha val="60000"/>
                  </a:schemeClr>
                </a:solidFill>
                <a:latin typeface="+mj-lt"/>
                <a:ea typeface="+mn-ea"/>
                <a:cs typeface="+mn-cs"/>
              </a:rPr>
              <a:t>الجميع</a:t>
            </a:r>
            <a:r>
              <a:rPr lang="en-US" kern="1200" cap="all" spc="300" baseline="0" dirty="0">
                <a:solidFill>
                  <a:schemeClr val="tx1">
                    <a:alpha val="60000"/>
                  </a:schemeClr>
                </a:solidFill>
                <a:latin typeface="+mj-lt"/>
                <a:ea typeface="+mn-ea"/>
                <a:cs typeface="+mn-cs"/>
              </a:rPr>
              <a:t> </a:t>
            </a:r>
            <a:r>
              <a:rPr lang="en-US" kern="1200" cap="all" spc="300" baseline="0" dirty="0" err="1">
                <a:solidFill>
                  <a:schemeClr val="tx1">
                    <a:alpha val="60000"/>
                  </a:schemeClr>
                </a:solidFill>
                <a:latin typeface="+mj-lt"/>
                <a:ea typeface="+mn-ea"/>
                <a:cs typeface="+mn-cs"/>
              </a:rPr>
              <a:t>الذكية</a:t>
            </a:r>
            <a:r>
              <a:rPr lang="en-US" kern="1200" cap="all" spc="300" baseline="0" dirty="0">
                <a:solidFill>
                  <a:schemeClr val="tx1">
                    <a:alpha val="60000"/>
                  </a:schemeClr>
                </a:solidFill>
                <a:latin typeface="+mj-lt"/>
                <a:ea typeface="+mn-ea"/>
                <a:cs typeface="+mn-cs"/>
              </a:rPr>
              <a:t>، </a:t>
            </a:r>
            <a:r>
              <a:rPr lang="en-US" kern="1200" cap="all" spc="300" baseline="0" dirty="0" err="1">
                <a:solidFill>
                  <a:schemeClr val="tx1">
                    <a:alpha val="60000"/>
                  </a:schemeClr>
                </a:solidFill>
                <a:latin typeface="+mj-lt"/>
                <a:ea typeface="+mn-ea"/>
                <a:cs typeface="+mn-cs"/>
              </a:rPr>
              <a:t>ماجستير</a:t>
            </a:r>
            <a:r>
              <a:rPr lang="en-US" kern="1200" cap="all" spc="300" baseline="0" dirty="0">
                <a:solidFill>
                  <a:schemeClr val="tx1">
                    <a:alpha val="60000"/>
                  </a:schemeClr>
                </a:solidFill>
                <a:latin typeface="+mj-lt"/>
                <a:ea typeface="+mn-ea"/>
                <a:cs typeface="+mn-cs"/>
              </a:rPr>
              <a:t> </a:t>
            </a:r>
            <a:r>
              <a:rPr lang="en-US" kern="1200" cap="all" spc="300" baseline="0" dirty="0" err="1">
                <a:solidFill>
                  <a:schemeClr val="tx1">
                    <a:alpha val="60000"/>
                  </a:schemeClr>
                </a:solidFill>
                <a:latin typeface="+mj-lt"/>
                <a:ea typeface="+mn-ea"/>
                <a:cs typeface="+mn-cs"/>
              </a:rPr>
              <a:t>ريادة</a:t>
            </a:r>
            <a:r>
              <a:rPr lang="en-US" kern="1200" cap="all" spc="300" baseline="0" dirty="0">
                <a:solidFill>
                  <a:schemeClr val="tx1">
                    <a:alpha val="60000"/>
                  </a:schemeClr>
                </a:solidFill>
                <a:latin typeface="+mj-lt"/>
                <a:ea typeface="+mn-ea"/>
                <a:cs typeface="+mn-cs"/>
              </a:rPr>
              <a:t> </a:t>
            </a:r>
            <a:r>
              <a:rPr lang="en-US" kern="1200" cap="all" spc="300" baseline="0" dirty="0" err="1">
                <a:solidFill>
                  <a:schemeClr val="tx1">
                    <a:alpha val="60000"/>
                  </a:schemeClr>
                </a:solidFill>
                <a:latin typeface="+mj-lt"/>
                <a:ea typeface="+mn-ea"/>
                <a:cs typeface="+mn-cs"/>
              </a:rPr>
              <a:t>الأعمال</a:t>
            </a:r>
            <a:endParaRPr lang="en-US" kern="1200" cap="all" spc="300" baseline="0" dirty="0">
              <a:solidFill>
                <a:schemeClr val="tx1">
                  <a:alpha val="60000"/>
                </a:schemeClr>
              </a:solidFill>
              <a:latin typeface="+mj-lt"/>
              <a:ea typeface="+mn-ea"/>
              <a:cs typeface="+mn-cs"/>
            </a:endParaRPr>
          </a:p>
        </p:txBody>
      </p:sp>
      <p:sp>
        <p:nvSpPr>
          <p:cNvPr id="6" name="Slide Number Placeholder 5">
            <a:extLst>
              <a:ext uri="{FF2B5EF4-FFF2-40B4-BE49-F238E27FC236}">
                <a16:creationId xmlns:a16="http://schemas.microsoft.com/office/drawing/2014/main" id="{AAFB2E46-A29B-A2C0-70FC-1F4EBBC04EEC}"/>
              </a:ext>
            </a:extLst>
          </p:cNvPr>
          <p:cNvSpPr>
            <a:spLocks noGrp="1"/>
          </p:cNvSpPr>
          <p:nvPr>
            <p:ph type="sldNum" sz="quarter" idx="12"/>
          </p:nvPr>
        </p:nvSpPr>
        <p:spPr>
          <a:xfrm>
            <a:off x="11112500" y="6357600"/>
            <a:ext cx="630450" cy="460800"/>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14</a:t>
            </a:fld>
            <a:endParaRPr lang="en-US"/>
          </a:p>
        </p:txBody>
      </p:sp>
      <p:pic>
        <p:nvPicPr>
          <p:cNvPr id="9" name="Picture 4">
            <a:extLst>
              <a:ext uri="{FF2B5EF4-FFF2-40B4-BE49-F238E27FC236}">
                <a16:creationId xmlns:a16="http://schemas.microsoft.com/office/drawing/2014/main" id="{EF739321-D554-F04D-3A78-4F1D413AE7DA}"/>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587092C-7BD5-EB53-E2DE-44CD3B0DA3B6}"/>
              </a:ext>
            </a:extLst>
          </p:cNvPr>
          <p:cNvPicPr>
            <a:picLocks noChangeAspect="1"/>
          </p:cNvPicPr>
          <p:nvPr/>
        </p:nvPicPr>
        <p:blipFill rotWithShape="1">
          <a:blip r:embed="rId4"/>
          <a:srcRect l="56934" t="33719" r="31297" b="36409"/>
          <a:stretch/>
        </p:blipFill>
        <p:spPr>
          <a:xfrm>
            <a:off x="811497" y="1184487"/>
            <a:ext cx="5079017" cy="4970250"/>
          </a:xfrm>
          <a:prstGeom prst="rect">
            <a:avLst/>
          </a:prstGeom>
        </p:spPr>
      </p:pic>
      <p:sp>
        <p:nvSpPr>
          <p:cNvPr id="12" name="TextBox 11">
            <a:extLst>
              <a:ext uri="{FF2B5EF4-FFF2-40B4-BE49-F238E27FC236}">
                <a16:creationId xmlns:a16="http://schemas.microsoft.com/office/drawing/2014/main" id="{CC55A886-D21B-99B9-7DBF-679C72509E4B}"/>
              </a:ext>
            </a:extLst>
          </p:cNvPr>
          <p:cNvSpPr txBox="1"/>
          <p:nvPr/>
        </p:nvSpPr>
        <p:spPr>
          <a:xfrm>
            <a:off x="1729946" y="511001"/>
            <a:ext cx="7108223" cy="523220"/>
          </a:xfrm>
          <a:prstGeom prst="rect">
            <a:avLst/>
          </a:prstGeom>
          <a:noFill/>
        </p:spPr>
        <p:txBody>
          <a:bodyPr wrap="square">
            <a:spAutoFit/>
          </a:bodyPr>
          <a:lstStyle/>
          <a:p>
            <a:pPr algn="l"/>
            <a:r>
              <a:rPr lang="en-GB" sz="2800" b="1" i="0" u="none" strike="noStrike" baseline="0" dirty="0">
                <a:solidFill>
                  <a:srgbClr val="0070C0"/>
                </a:solidFill>
                <a:latin typeface="Calibri,Bold"/>
              </a:rPr>
              <a:t>First Trimester 2023 Academic</a:t>
            </a:r>
            <a:r>
              <a:rPr lang="en-GB" sz="2800" b="1" dirty="0">
                <a:solidFill>
                  <a:srgbClr val="0070C0"/>
                </a:solidFill>
                <a:latin typeface="Calibri,Bold"/>
              </a:rPr>
              <a:t> </a:t>
            </a:r>
            <a:r>
              <a:rPr lang="en-GB" sz="2800" b="1" i="0" u="none" strike="noStrike" baseline="0" dirty="0">
                <a:solidFill>
                  <a:srgbClr val="0070C0"/>
                </a:solidFill>
                <a:latin typeface="Calibri,Bold"/>
              </a:rPr>
              <a:t>Calendar</a:t>
            </a:r>
            <a:endParaRPr lang="en-GB" sz="2800" dirty="0">
              <a:solidFill>
                <a:srgbClr val="0070C0"/>
              </a:solidFill>
            </a:endParaRPr>
          </a:p>
        </p:txBody>
      </p:sp>
      <p:pic>
        <p:nvPicPr>
          <p:cNvPr id="1030" name="Picture 6" descr="2023 Australian Diary Planner Christmas Gifts for Women - Bits of Australia">
            <a:extLst>
              <a:ext uri="{FF2B5EF4-FFF2-40B4-BE49-F238E27FC236}">
                <a16:creationId xmlns:a16="http://schemas.microsoft.com/office/drawing/2014/main" id="{5E4F1D12-A036-8A8A-1484-8BDBE825E0D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5350"/>
          <a:stretch/>
        </p:blipFill>
        <p:spPr bwMode="auto">
          <a:xfrm>
            <a:off x="5770215" y="1184487"/>
            <a:ext cx="5079017" cy="48943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25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15</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2">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2">
            <a:extLst>
              <a:ext uri="{FF2B5EF4-FFF2-40B4-BE49-F238E27FC236}">
                <a16:creationId xmlns:a16="http://schemas.microsoft.com/office/drawing/2014/main" id="{56427121-E4E6-AE3C-4242-E580BA64BDC2}"/>
              </a:ext>
            </a:extLst>
          </p:cNvPr>
          <p:cNvSpPr txBox="1">
            <a:spLocks/>
          </p:cNvSpPr>
          <p:nvPr/>
        </p:nvSpPr>
        <p:spPr>
          <a:xfrm>
            <a:off x="1097280" y="2673641"/>
            <a:ext cx="10058400"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3">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Tree>
    <p:extLst>
      <p:ext uri="{BB962C8B-B14F-4D97-AF65-F5344CB8AC3E}">
        <p14:creationId xmlns:p14="http://schemas.microsoft.com/office/powerpoint/2010/main" val="8256007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32" name="Straight Connector 31">
            <a:extLst>
              <a:ext uri="{FF2B5EF4-FFF2-40B4-BE49-F238E27FC236}">
                <a16:creationId xmlns:a16="http://schemas.microsoft.com/office/drawing/2014/main" id="{AE0C0B2A-3FD1-4235-A16E-0ED1E028A9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34" name="Group 33">
            <a:extLst>
              <a:ext uri="{FF2B5EF4-FFF2-40B4-BE49-F238E27FC236}">
                <a16:creationId xmlns:a16="http://schemas.microsoft.com/office/drawing/2014/main" id="{9494E066-0146-46E9-BAF1-C33240ABA2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10127693" y="4178240"/>
            <a:ext cx="633413" cy="1862138"/>
            <a:chOff x="5959192" y="333389"/>
            <a:chExt cx="633413" cy="1862138"/>
          </a:xfrm>
        </p:grpSpPr>
        <p:grpSp>
          <p:nvGrpSpPr>
            <p:cNvPr id="35" name="Group 34">
              <a:extLst>
                <a:ext uri="{FF2B5EF4-FFF2-40B4-BE49-F238E27FC236}">
                  <a16:creationId xmlns:a16="http://schemas.microsoft.com/office/drawing/2014/main" id="{B02BD80B-C499-4DAC-9580-575B04F8658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37" name="Freeform 68">
                <a:extLst>
                  <a:ext uri="{FF2B5EF4-FFF2-40B4-BE49-F238E27FC236}">
                    <a16:creationId xmlns:a16="http://schemas.microsoft.com/office/drawing/2014/main" id="{CCF069F3-858C-4C67-90C2-46017C3D4C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69">
                <a:extLst>
                  <a:ext uri="{FF2B5EF4-FFF2-40B4-BE49-F238E27FC236}">
                    <a16:creationId xmlns:a16="http://schemas.microsoft.com/office/drawing/2014/main" id="{8A1FFA52-DFA8-4A81-8A85-50BE13257F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36" name="Line 70">
              <a:extLst>
                <a:ext uri="{FF2B5EF4-FFF2-40B4-BE49-F238E27FC236}">
                  <a16:creationId xmlns:a16="http://schemas.microsoft.com/office/drawing/2014/main" id="{BAEDA471-60CB-4A0C-B9AD-B2B3C51EA2F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useBgFill="1">
        <p:nvSpPr>
          <p:cNvPr id="40" name="Rectangle 39">
            <a:extLst>
              <a:ext uri="{FF2B5EF4-FFF2-40B4-BE49-F238E27FC236}">
                <a16:creationId xmlns:a16="http://schemas.microsoft.com/office/drawing/2014/main" id="{0FA27539-4286-4FA8-9DA6-7CF237447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5D1E7EFE-C698-8729-DECB-FF7C2BA83DA7}"/>
              </a:ext>
            </a:extLst>
          </p:cNvPr>
          <p:cNvSpPr txBox="1"/>
          <p:nvPr/>
        </p:nvSpPr>
        <p:spPr>
          <a:xfrm>
            <a:off x="6842369" y="1338898"/>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4800" b="1" dirty="0">
                <a:solidFill>
                  <a:srgbClr val="0B4525"/>
                </a:solidFill>
                <a:effectLst>
                  <a:outerShdw blurRad="38100" dist="38100" dir="2700000" algn="tl">
                    <a:srgbClr val="000000">
                      <a:alpha val="43137"/>
                    </a:srgbClr>
                  </a:outerShdw>
                </a:effectLst>
                <a:latin typeface="+mj-lt"/>
                <a:ea typeface="+mj-ea"/>
                <a:cs typeface="+mj-cs"/>
              </a:rPr>
              <a:t>Wish you all the best </a:t>
            </a:r>
          </a:p>
        </p:txBody>
      </p:sp>
      <p:pic>
        <p:nvPicPr>
          <p:cNvPr id="7" name="Picture 6" descr="Background pattern&#10;&#10;Description automatically generated">
            <a:extLst>
              <a:ext uri="{FF2B5EF4-FFF2-40B4-BE49-F238E27FC236}">
                <a16:creationId xmlns:a16="http://schemas.microsoft.com/office/drawing/2014/main" id="{13BF8C26-3830-193D-31E8-A186493CE953}"/>
              </a:ext>
            </a:extLst>
          </p:cNvPr>
          <p:cNvPicPr>
            <a:picLocks noChangeAspect="1"/>
          </p:cNvPicPr>
          <p:nvPr/>
        </p:nvPicPr>
        <p:blipFill rotWithShape="1">
          <a:blip r:embed="rId2">
            <a:extLst>
              <a:ext uri="{28A0092B-C50C-407E-A947-70E740481C1C}">
                <a14:useLocalDpi xmlns:a14="http://schemas.microsoft.com/office/drawing/2010/main" val="0"/>
              </a:ext>
            </a:extLst>
          </a:blip>
          <a:srcRect l="2071" b="4865"/>
          <a:stretch/>
        </p:blipFill>
        <p:spPr>
          <a:xfrm>
            <a:off x="20" y="10"/>
            <a:ext cx="6111518" cy="6857990"/>
          </a:xfrm>
          <a:prstGeom prst="rect">
            <a:avLst/>
          </a:prstGeom>
        </p:spPr>
      </p:pic>
      <p:cxnSp>
        <p:nvCxnSpPr>
          <p:cNvPr id="42" name="Straight Connector 41">
            <a:extLst>
              <a:ext uri="{FF2B5EF4-FFF2-40B4-BE49-F238E27FC236}">
                <a16:creationId xmlns:a16="http://schemas.microsoft.com/office/drawing/2014/main" id="{C5E74535-9C0E-4211-B088-610AD56262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81769" y="369087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2F251B75-3650-F70E-1470-4D73714BB934}"/>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solidFill>
                  <a:srgbClr val="FFFFFF"/>
                </a:solidFill>
              </a:rPr>
              <a:t>1/6/2023</a:t>
            </a:r>
          </a:p>
        </p:txBody>
      </p:sp>
      <p:sp>
        <p:nvSpPr>
          <p:cNvPr id="5" name="Footer Placeholder 4">
            <a:extLst>
              <a:ext uri="{FF2B5EF4-FFF2-40B4-BE49-F238E27FC236}">
                <a16:creationId xmlns:a16="http://schemas.microsoft.com/office/drawing/2014/main" id="{C30E0A51-DE7A-9234-EC4E-1B2F4254D5A6}"/>
              </a:ext>
            </a:extLst>
          </p:cNvPr>
          <p:cNvSpPr>
            <a:spLocks noGrp="1"/>
          </p:cNvSpPr>
          <p:nvPr>
            <p:ph type="ftr" sz="quarter" idx="11"/>
          </p:nvPr>
        </p:nvSpPr>
        <p:spPr>
          <a:xfrm>
            <a:off x="6566400" y="6401999"/>
            <a:ext cx="3998762" cy="369332"/>
          </a:xfrm>
        </p:spPr>
        <p:txBody>
          <a:bodyPr vert="horz" lIns="91440" tIns="45720" rIns="91440" bIns="45720" rtlCol="0" anchor="ctr">
            <a:normAutofit/>
          </a:bodyPr>
          <a:lstStyle/>
          <a:p>
            <a:pPr algn="l">
              <a:lnSpc>
                <a:spcPct val="90000"/>
              </a:lnSpc>
              <a:spcAft>
                <a:spcPts val="600"/>
              </a:spcAft>
            </a:pPr>
            <a:r>
              <a:rPr lang="en-US" kern="1200" cap="all" spc="300" baseline="0">
                <a:solidFill>
                  <a:schemeClr val="tx1">
                    <a:alpha val="60000"/>
                  </a:schemeClr>
                </a:solidFill>
                <a:latin typeface="+mj-lt"/>
                <a:ea typeface="+mn-ea"/>
                <a:cs typeface="+mn-cs"/>
              </a:rPr>
              <a:t>Everyone's Smart University  جامعة الجميع الذكية، ماجستير ريادة الأعمال</a:t>
            </a:r>
          </a:p>
        </p:txBody>
      </p:sp>
      <p:sp>
        <p:nvSpPr>
          <p:cNvPr id="6" name="Slide Number Placeholder 5">
            <a:extLst>
              <a:ext uri="{FF2B5EF4-FFF2-40B4-BE49-F238E27FC236}">
                <a16:creationId xmlns:a16="http://schemas.microsoft.com/office/drawing/2014/main" id="{4748A730-09E1-F5D9-B816-6174CF2D1F0D}"/>
              </a:ext>
            </a:extLst>
          </p:cNvPr>
          <p:cNvSpPr>
            <a:spLocks noGrp="1"/>
          </p:cNvSpPr>
          <p:nvPr>
            <p:ph type="sldNum" sz="quarter" idx="12"/>
          </p:nvPr>
        </p:nvSpPr>
        <p:spPr>
          <a:xfrm>
            <a:off x="11106150" y="6401999"/>
            <a:ext cx="544862" cy="369332"/>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16</a:t>
            </a:fld>
            <a:endParaRPr lang="en-US"/>
          </a:p>
        </p:txBody>
      </p:sp>
      <p:pic>
        <p:nvPicPr>
          <p:cNvPr id="19" name="Picture 4">
            <a:extLst>
              <a:ext uri="{FF2B5EF4-FFF2-40B4-BE49-F238E27FC236}">
                <a16:creationId xmlns:a16="http://schemas.microsoft.com/office/drawing/2014/main" id="{0015B5F7-0356-0B53-228E-6AEA96CA015C}"/>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0837900" y="159331"/>
            <a:ext cx="1081362" cy="757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6206409"/>
      </p:ext>
    </p:extLst>
  </p:cSld>
  <p:clrMapOvr>
    <a:masterClrMapping/>
  </p:clrMapOvr>
</p:sld>
</file>

<file path=ppt/theme/theme1.xml><?xml version="1.0" encoding="utf-8"?>
<a:theme xmlns:a="http://schemas.openxmlformats.org/drawingml/2006/main" name="Frosty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1632</TotalTime>
  <Words>1246</Words>
  <Application>Microsoft Office PowerPoint</Application>
  <PresentationFormat>Widescreen</PresentationFormat>
  <Paragraphs>178</Paragraphs>
  <Slides>16</Slides>
  <Notes>11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16</vt:i4>
      </vt:variant>
    </vt:vector>
  </HeadingPairs>
  <TitlesOfParts>
    <vt:vector size="29" baseType="lpstr">
      <vt:lpstr>Abadi</vt:lpstr>
      <vt:lpstr>Arial</vt:lpstr>
      <vt:lpstr>Avenir Next LT Pro</vt:lpstr>
      <vt:lpstr>Bodoni MT Black</vt:lpstr>
      <vt:lpstr>Calibri</vt:lpstr>
      <vt:lpstr>Calibri,Bold</vt:lpstr>
      <vt:lpstr>Cambria,Bold</vt:lpstr>
      <vt:lpstr>Georgia</vt:lpstr>
      <vt:lpstr>Goudy Old Style</vt:lpstr>
      <vt:lpstr>Roboto</vt:lpstr>
      <vt:lpstr>Times New Roman</vt:lpstr>
      <vt:lpstr>Wingdings</vt:lpstr>
      <vt:lpstr>FrostyVTI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textbook: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Nahed Ahmed</cp:lastModifiedBy>
  <cp:revision>12</cp:revision>
  <dcterms:created xsi:type="dcterms:W3CDTF">2023-01-06T19:28:27Z</dcterms:created>
  <dcterms:modified xsi:type="dcterms:W3CDTF">2023-01-21T23:14:08Z</dcterms:modified>
</cp:coreProperties>
</file>