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608" r:id="rId3"/>
    <p:sldId id="564" r:id="rId4"/>
    <p:sldId id="495" r:id="rId5"/>
    <p:sldId id="496" r:id="rId6"/>
    <p:sldId id="484" r:id="rId7"/>
    <p:sldId id="497" r:id="rId8"/>
    <p:sldId id="609" r:id="rId9"/>
    <p:sldId id="498" r:id="rId10"/>
    <p:sldId id="610" r:id="rId11"/>
    <p:sldId id="603" r:id="rId12"/>
    <p:sldId id="604" r:id="rId13"/>
    <p:sldId id="605" r:id="rId14"/>
    <p:sldId id="606" r:id="rId15"/>
    <p:sldId id="499" r:id="rId16"/>
    <p:sldId id="482" r:id="rId17"/>
    <p:sldId id="275" r:id="rId18"/>
    <p:sldId id="260" r:id="rId19"/>
    <p:sldId id="527" r:id="rId20"/>
    <p:sldId id="526" r:id="rId21"/>
    <p:sldId id="528" r:id="rId22"/>
    <p:sldId id="544" r:id="rId23"/>
    <p:sldId id="545" r:id="rId24"/>
    <p:sldId id="529" r:id="rId25"/>
    <p:sldId id="546" r:id="rId26"/>
    <p:sldId id="547" r:id="rId27"/>
    <p:sldId id="530" r:id="rId28"/>
    <p:sldId id="273" r:id="rId29"/>
    <p:sldId id="531" r:id="rId30"/>
    <p:sldId id="549" r:id="rId31"/>
    <p:sldId id="532" r:id="rId32"/>
    <p:sldId id="550" r:id="rId33"/>
    <p:sldId id="551" r:id="rId34"/>
    <p:sldId id="552" r:id="rId35"/>
    <p:sldId id="553" r:id="rId36"/>
    <p:sldId id="555" r:id="rId37"/>
    <p:sldId id="523" r:id="rId38"/>
    <p:sldId id="611"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8"/>
            <p14:sldId id="564"/>
            <p14:sldId id="495"/>
            <p14:sldId id="496"/>
            <p14:sldId id="484"/>
            <p14:sldId id="497"/>
            <p14:sldId id="609"/>
            <p14:sldId id="498"/>
            <p14:sldId id="610"/>
            <p14:sldId id="603"/>
            <p14:sldId id="604"/>
            <p14:sldId id="605"/>
            <p14:sldId id="606"/>
            <p14:sldId id="499"/>
            <p14:sldId id="482"/>
            <p14:sldId id="275"/>
            <p14:sldId id="260"/>
            <p14:sldId id="527"/>
            <p14:sldId id="526"/>
            <p14:sldId id="528"/>
            <p14:sldId id="544"/>
            <p14:sldId id="545"/>
            <p14:sldId id="529"/>
            <p14:sldId id="546"/>
            <p14:sldId id="547"/>
            <p14:sldId id="530"/>
            <p14:sldId id="273"/>
            <p14:sldId id="531"/>
            <p14:sldId id="549"/>
            <p14:sldId id="532"/>
            <p14:sldId id="550"/>
            <p14:sldId id="551"/>
            <p14:sldId id="552"/>
            <p14:sldId id="553"/>
            <p14:sldId id="555"/>
            <p14:sldId id="523"/>
            <p14:sldId id="61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669BBC"/>
    <a:srgbClr val="4472C4"/>
    <a:srgbClr val="8E5A6D"/>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897" autoAdjust="0"/>
    <p:restoredTop sz="93738" autoAdjust="0"/>
  </p:normalViewPr>
  <p:slideViewPr>
    <p:cSldViewPr snapToGrid="0">
      <p:cViewPr varScale="1">
        <p:scale>
          <a:sx n="70" d="100"/>
          <a:sy n="70" d="100"/>
        </p:scale>
        <p:origin x="58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E5FE82C-1591-405D-86E3-4760CFD0F98F}" type="doc">
      <dgm:prSet loTypeId="urn:microsoft.com/office/officeart/2005/8/layout/hierarchy3" loCatId="list" qsTypeId="urn:microsoft.com/office/officeart/2005/8/quickstyle/simple1" qsCatId="simple" csTypeId="urn:microsoft.com/office/officeart/2005/8/colors/colorful1" csCatId="colorful" phldr="1"/>
      <dgm:spPr/>
      <dgm:t>
        <a:bodyPr/>
        <a:lstStyle/>
        <a:p>
          <a:endParaRPr lang="en-US"/>
        </a:p>
      </dgm:t>
    </dgm:pt>
    <dgm:pt modelId="{A0AA0D99-2CF2-4A7F-86F5-1023C0EDC7D2}">
      <dgm:prSet phldrT="[Text]" custT="1"/>
      <dgm:spPr/>
      <dgm:t>
        <a:bodyPr/>
        <a:lstStyle/>
        <a:p>
          <a:r>
            <a:rPr lang="en-US" sz="2000" dirty="0"/>
            <a:t>STEEP analysis </a:t>
          </a:r>
        </a:p>
      </dgm:t>
    </dgm:pt>
    <dgm:pt modelId="{493FF750-3040-4EF0-AA8D-E83BE6CA93C1}" type="parTrans" cxnId="{3E1BD39C-40A2-40E6-A28F-447812660B10}">
      <dgm:prSet/>
      <dgm:spPr/>
      <dgm:t>
        <a:bodyPr/>
        <a:lstStyle/>
        <a:p>
          <a:endParaRPr lang="en-US" sz="2000"/>
        </a:p>
      </dgm:t>
    </dgm:pt>
    <dgm:pt modelId="{F7F065D9-0D65-48E6-8873-9349EA23A7DE}" type="sibTrans" cxnId="{3E1BD39C-40A2-40E6-A28F-447812660B10}">
      <dgm:prSet/>
      <dgm:spPr/>
      <dgm:t>
        <a:bodyPr/>
        <a:lstStyle/>
        <a:p>
          <a:endParaRPr lang="en-US" sz="2000"/>
        </a:p>
      </dgm:t>
    </dgm:pt>
    <dgm:pt modelId="{95317FE0-C65C-4C6A-B29B-56AE03EF2D6E}">
      <dgm:prSet phldrT="[Text]" custT="1"/>
      <dgm:spPr/>
      <dgm:t>
        <a:bodyPr/>
        <a:lstStyle/>
        <a:p>
          <a:r>
            <a:rPr lang="en-US" sz="2000" dirty="0"/>
            <a:t>S Social </a:t>
          </a:r>
        </a:p>
      </dgm:t>
    </dgm:pt>
    <dgm:pt modelId="{ECE79E14-8CF5-43AC-92D2-D355D5D013E8}" type="parTrans" cxnId="{6D1FCBCF-2A41-4FB1-89FE-63332B4944FE}">
      <dgm:prSet/>
      <dgm:spPr/>
      <dgm:t>
        <a:bodyPr/>
        <a:lstStyle/>
        <a:p>
          <a:endParaRPr lang="en-US" sz="2000"/>
        </a:p>
      </dgm:t>
    </dgm:pt>
    <dgm:pt modelId="{71E7F966-4845-49E5-8426-7E67E52A9525}" type="sibTrans" cxnId="{6D1FCBCF-2A41-4FB1-89FE-63332B4944FE}">
      <dgm:prSet/>
      <dgm:spPr/>
      <dgm:t>
        <a:bodyPr/>
        <a:lstStyle/>
        <a:p>
          <a:endParaRPr lang="en-US" sz="2000"/>
        </a:p>
      </dgm:t>
    </dgm:pt>
    <dgm:pt modelId="{86D6A5FE-C703-42BC-A7A7-0D29171D5AC4}">
      <dgm:prSet phldrT="[Text]" custT="1"/>
      <dgm:spPr/>
      <dgm:t>
        <a:bodyPr/>
        <a:lstStyle/>
        <a:p>
          <a:r>
            <a:rPr lang="en-US" sz="2000" dirty="0"/>
            <a:t>T Technological </a:t>
          </a:r>
        </a:p>
      </dgm:t>
    </dgm:pt>
    <dgm:pt modelId="{55C34348-09AF-43F2-BB57-9490E0F4D0DC}" type="parTrans" cxnId="{C0943D33-779C-4EDD-92CE-2C0D02330958}">
      <dgm:prSet/>
      <dgm:spPr/>
      <dgm:t>
        <a:bodyPr/>
        <a:lstStyle/>
        <a:p>
          <a:endParaRPr lang="en-US" sz="2000"/>
        </a:p>
      </dgm:t>
    </dgm:pt>
    <dgm:pt modelId="{82A74E06-85B0-431D-92C4-CDD4EF934EF6}" type="sibTrans" cxnId="{C0943D33-779C-4EDD-92CE-2C0D02330958}">
      <dgm:prSet/>
      <dgm:spPr/>
      <dgm:t>
        <a:bodyPr/>
        <a:lstStyle/>
        <a:p>
          <a:endParaRPr lang="en-US" sz="2000"/>
        </a:p>
      </dgm:t>
    </dgm:pt>
    <dgm:pt modelId="{BBB01230-E4F3-4859-817F-10101D4709EA}">
      <dgm:prSet phldrT="[Text]" custT="1"/>
      <dgm:spPr/>
      <dgm:t>
        <a:bodyPr/>
        <a:lstStyle/>
        <a:p>
          <a:r>
            <a:rPr lang="en-US" sz="2000" dirty="0"/>
            <a:t>E Economical </a:t>
          </a:r>
        </a:p>
      </dgm:t>
    </dgm:pt>
    <dgm:pt modelId="{020D22D8-482D-4B19-8CAE-356578816062}" type="parTrans" cxnId="{94B55930-6F87-4E57-8093-9A10C68E0784}">
      <dgm:prSet/>
      <dgm:spPr/>
      <dgm:t>
        <a:bodyPr/>
        <a:lstStyle/>
        <a:p>
          <a:endParaRPr lang="en-US" sz="2000"/>
        </a:p>
      </dgm:t>
    </dgm:pt>
    <dgm:pt modelId="{9C642C6F-06F5-448A-A58B-2202E6A5AFF7}" type="sibTrans" cxnId="{94B55930-6F87-4E57-8093-9A10C68E0784}">
      <dgm:prSet/>
      <dgm:spPr/>
      <dgm:t>
        <a:bodyPr/>
        <a:lstStyle/>
        <a:p>
          <a:endParaRPr lang="en-US" sz="2000"/>
        </a:p>
      </dgm:t>
    </dgm:pt>
    <dgm:pt modelId="{77C99D3E-870A-4806-AB1D-037D229E4364}">
      <dgm:prSet phldrT="[Text]" custT="1"/>
      <dgm:spPr/>
      <dgm:t>
        <a:bodyPr/>
        <a:lstStyle/>
        <a:p>
          <a:r>
            <a:rPr lang="en-US" sz="2000" dirty="0"/>
            <a:t>E Environmental </a:t>
          </a:r>
        </a:p>
      </dgm:t>
    </dgm:pt>
    <dgm:pt modelId="{A026EDE9-D9AA-41FD-9B7F-35D6C809CBF3}" type="parTrans" cxnId="{94AE5395-72BA-4DFC-9491-C331440AA617}">
      <dgm:prSet/>
      <dgm:spPr/>
      <dgm:t>
        <a:bodyPr/>
        <a:lstStyle/>
        <a:p>
          <a:endParaRPr lang="en-US" sz="2000"/>
        </a:p>
      </dgm:t>
    </dgm:pt>
    <dgm:pt modelId="{D858704F-1341-4790-AEDF-58E8B15A6E7E}" type="sibTrans" cxnId="{94AE5395-72BA-4DFC-9491-C331440AA617}">
      <dgm:prSet/>
      <dgm:spPr/>
      <dgm:t>
        <a:bodyPr/>
        <a:lstStyle/>
        <a:p>
          <a:endParaRPr lang="en-US" sz="2000"/>
        </a:p>
      </dgm:t>
    </dgm:pt>
    <dgm:pt modelId="{2A736DFF-E882-4B99-BD43-AA4B56D65EE8}">
      <dgm:prSet phldrT="[Text]" custT="1"/>
      <dgm:spPr/>
      <dgm:t>
        <a:bodyPr/>
        <a:lstStyle/>
        <a:p>
          <a:r>
            <a:rPr lang="en-US" sz="2000" dirty="0"/>
            <a:t>P Political</a:t>
          </a:r>
        </a:p>
      </dgm:t>
    </dgm:pt>
    <dgm:pt modelId="{6B72CC08-1609-4C42-B64D-D12507CD480F}" type="parTrans" cxnId="{00EBF881-0D57-4E82-BF22-849490B4E240}">
      <dgm:prSet/>
      <dgm:spPr/>
      <dgm:t>
        <a:bodyPr/>
        <a:lstStyle/>
        <a:p>
          <a:endParaRPr lang="en-US" sz="2000"/>
        </a:p>
      </dgm:t>
    </dgm:pt>
    <dgm:pt modelId="{5587B1ED-3BFF-4CD5-B0BD-67FC403EF18C}" type="sibTrans" cxnId="{00EBF881-0D57-4E82-BF22-849490B4E240}">
      <dgm:prSet/>
      <dgm:spPr/>
      <dgm:t>
        <a:bodyPr/>
        <a:lstStyle/>
        <a:p>
          <a:endParaRPr lang="en-US" sz="2000"/>
        </a:p>
      </dgm:t>
    </dgm:pt>
    <dgm:pt modelId="{13BEB811-B06D-4489-ADC7-3D2BD855EEB8}" type="pres">
      <dgm:prSet presAssocID="{FE5FE82C-1591-405D-86E3-4760CFD0F98F}" presName="diagram" presStyleCnt="0">
        <dgm:presLayoutVars>
          <dgm:chPref val="1"/>
          <dgm:dir/>
          <dgm:animOne val="branch"/>
          <dgm:animLvl val="lvl"/>
          <dgm:resizeHandles/>
        </dgm:presLayoutVars>
      </dgm:prSet>
      <dgm:spPr/>
    </dgm:pt>
    <dgm:pt modelId="{854C3990-429F-4468-9757-AE435B400312}" type="pres">
      <dgm:prSet presAssocID="{A0AA0D99-2CF2-4A7F-86F5-1023C0EDC7D2}" presName="root" presStyleCnt="0"/>
      <dgm:spPr/>
    </dgm:pt>
    <dgm:pt modelId="{0FE2E1E2-B5E0-4DE6-8D5F-9F8D77C10B68}" type="pres">
      <dgm:prSet presAssocID="{A0AA0D99-2CF2-4A7F-86F5-1023C0EDC7D2}" presName="rootComposite" presStyleCnt="0"/>
      <dgm:spPr/>
    </dgm:pt>
    <dgm:pt modelId="{474C45A6-87D6-496C-AA8A-3CB38B6EA5C1}" type="pres">
      <dgm:prSet presAssocID="{A0AA0D99-2CF2-4A7F-86F5-1023C0EDC7D2}" presName="rootText" presStyleLbl="node1" presStyleIdx="0" presStyleCnt="6"/>
      <dgm:spPr/>
    </dgm:pt>
    <dgm:pt modelId="{A2406BC2-057C-49E8-8CD0-1DD765AD3D07}" type="pres">
      <dgm:prSet presAssocID="{A0AA0D99-2CF2-4A7F-86F5-1023C0EDC7D2}" presName="rootConnector" presStyleLbl="node1" presStyleIdx="0" presStyleCnt="6"/>
      <dgm:spPr/>
    </dgm:pt>
    <dgm:pt modelId="{4874DF9E-D11C-49F9-9810-095DC1E8EDFB}" type="pres">
      <dgm:prSet presAssocID="{A0AA0D99-2CF2-4A7F-86F5-1023C0EDC7D2}" presName="childShape" presStyleCnt="0"/>
      <dgm:spPr/>
    </dgm:pt>
    <dgm:pt modelId="{CF91A073-48A1-4DB2-BA02-AC6870687C86}" type="pres">
      <dgm:prSet presAssocID="{86D6A5FE-C703-42BC-A7A7-0D29171D5AC4}" presName="root" presStyleCnt="0"/>
      <dgm:spPr/>
    </dgm:pt>
    <dgm:pt modelId="{2F8DA433-B30E-4BD3-9779-01759FA873E9}" type="pres">
      <dgm:prSet presAssocID="{86D6A5FE-C703-42BC-A7A7-0D29171D5AC4}" presName="rootComposite" presStyleCnt="0"/>
      <dgm:spPr/>
    </dgm:pt>
    <dgm:pt modelId="{DF86B95B-632C-4CAA-9882-2BE427C53330}" type="pres">
      <dgm:prSet presAssocID="{86D6A5FE-C703-42BC-A7A7-0D29171D5AC4}" presName="rootText" presStyleLbl="node1" presStyleIdx="1" presStyleCnt="6" custScaleY="147993"/>
      <dgm:spPr/>
    </dgm:pt>
    <dgm:pt modelId="{464DA1D5-4208-4770-847C-8C172487C38A}" type="pres">
      <dgm:prSet presAssocID="{86D6A5FE-C703-42BC-A7A7-0D29171D5AC4}" presName="rootConnector" presStyleLbl="node1" presStyleIdx="1" presStyleCnt="6"/>
      <dgm:spPr/>
    </dgm:pt>
    <dgm:pt modelId="{F48D31A5-DBA3-4394-B74B-E2E23E0E5040}" type="pres">
      <dgm:prSet presAssocID="{86D6A5FE-C703-42BC-A7A7-0D29171D5AC4}" presName="childShape" presStyleCnt="0"/>
      <dgm:spPr/>
    </dgm:pt>
    <dgm:pt modelId="{D85031E3-BF0A-4A96-8550-A6D926A35BCA}" type="pres">
      <dgm:prSet presAssocID="{95317FE0-C65C-4C6A-B29B-56AE03EF2D6E}" presName="root" presStyleCnt="0"/>
      <dgm:spPr/>
    </dgm:pt>
    <dgm:pt modelId="{26BF3EEA-53DF-4616-8FAB-186451FC78DC}" type="pres">
      <dgm:prSet presAssocID="{95317FE0-C65C-4C6A-B29B-56AE03EF2D6E}" presName="rootComposite" presStyleCnt="0"/>
      <dgm:spPr/>
    </dgm:pt>
    <dgm:pt modelId="{7A82B5E8-AD22-4531-97FD-56ADEF0D8E6F}" type="pres">
      <dgm:prSet presAssocID="{95317FE0-C65C-4C6A-B29B-56AE03EF2D6E}" presName="rootText" presStyleLbl="node1" presStyleIdx="2" presStyleCnt="6"/>
      <dgm:spPr/>
    </dgm:pt>
    <dgm:pt modelId="{510A62D5-FA31-4F02-ACFD-1F5D8F5DF0B3}" type="pres">
      <dgm:prSet presAssocID="{95317FE0-C65C-4C6A-B29B-56AE03EF2D6E}" presName="rootConnector" presStyleLbl="node1" presStyleIdx="2" presStyleCnt="6"/>
      <dgm:spPr/>
    </dgm:pt>
    <dgm:pt modelId="{B820985D-136F-4864-8126-2B00263B8641}" type="pres">
      <dgm:prSet presAssocID="{95317FE0-C65C-4C6A-B29B-56AE03EF2D6E}" presName="childShape" presStyleCnt="0"/>
      <dgm:spPr/>
    </dgm:pt>
    <dgm:pt modelId="{C15291A1-D941-4ECC-8870-FF1442CCA148}" type="pres">
      <dgm:prSet presAssocID="{BBB01230-E4F3-4859-817F-10101D4709EA}" presName="root" presStyleCnt="0"/>
      <dgm:spPr/>
    </dgm:pt>
    <dgm:pt modelId="{29478B11-3ADE-4C61-8969-3C33067C18D7}" type="pres">
      <dgm:prSet presAssocID="{BBB01230-E4F3-4859-817F-10101D4709EA}" presName="rootComposite" presStyleCnt="0"/>
      <dgm:spPr/>
    </dgm:pt>
    <dgm:pt modelId="{9F47B274-E7CB-4D07-B195-30BBD472634B}" type="pres">
      <dgm:prSet presAssocID="{BBB01230-E4F3-4859-817F-10101D4709EA}" presName="rootText" presStyleLbl="node1" presStyleIdx="3" presStyleCnt="6"/>
      <dgm:spPr/>
    </dgm:pt>
    <dgm:pt modelId="{613953A1-5777-426F-8B6C-6048CE2757D6}" type="pres">
      <dgm:prSet presAssocID="{BBB01230-E4F3-4859-817F-10101D4709EA}" presName="rootConnector" presStyleLbl="node1" presStyleIdx="3" presStyleCnt="6"/>
      <dgm:spPr/>
    </dgm:pt>
    <dgm:pt modelId="{F39175B7-1529-4E96-B6A2-D70255B137A8}" type="pres">
      <dgm:prSet presAssocID="{BBB01230-E4F3-4859-817F-10101D4709EA}" presName="childShape" presStyleCnt="0"/>
      <dgm:spPr/>
    </dgm:pt>
    <dgm:pt modelId="{ED8BF1AA-C61D-45D1-85A2-BF75F46B0C74}" type="pres">
      <dgm:prSet presAssocID="{77C99D3E-870A-4806-AB1D-037D229E4364}" presName="root" presStyleCnt="0"/>
      <dgm:spPr/>
    </dgm:pt>
    <dgm:pt modelId="{8B275250-D017-461D-917E-4877DE409941}" type="pres">
      <dgm:prSet presAssocID="{77C99D3E-870A-4806-AB1D-037D229E4364}" presName="rootComposite" presStyleCnt="0"/>
      <dgm:spPr/>
    </dgm:pt>
    <dgm:pt modelId="{077C5D88-86BB-4B1D-A991-C10176DFE369}" type="pres">
      <dgm:prSet presAssocID="{77C99D3E-870A-4806-AB1D-037D229E4364}" presName="rootText" presStyleLbl="node1" presStyleIdx="4" presStyleCnt="6" custScaleY="165370"/>
      <dgm:spPr/>
    </dgm:pt>
    <dgm:pt modelId="{CB1B3F55-C947-4C93-84D3-8D75084B6D2A}" type="pres">
      <dgm:prSet presAssocID="{77C99D3E-870A-4806-AB1D-037D229E4364}" presName="rootConnector" presStyleLbl="node1" presStyleIdx="4" presStyleCnt="6"/>
      <dgm:spPr/>
    </dgm:pt>
    <dgm:pt modelId="{8365F3A9-10E7-4EF2-A422-808DCB24AADB}" type="pres">
      <dgm:prSet presAssocID="{77C99D3E-870A-4806-AB1D-037D229E4364}" presName="childShape" presStyleCnt="0"/>
      <dgm:spPr/>
    </dgm:pt>
    <dgm:pt modelId="{C45886C7-150F-43D1-965E-013732368B73}" type="pres">
      <dgm:prSet presAssocID="{2A736DFF-E882-4B99-BD43-AA4B56D65EE8}" presName="root" presStyleCnt="0"/>
      <dgm:spPr/>
    </dgm:pt>
    <dgm:pt modelId="{E7C33C8E-CDD4-48BB-AE63-DF71B4E04606}" type="pres">
      <dgm:prSet presAssocID="{2A736DFF-E882-4B99-BD43-AA4B56D65EE8}" presName="rootComposite" presStyleCnt="0"/>
      <dgm:spPr/>
    </dgm:pt>
    <dgm:pt modelId="{525BF025-BC73-4778-8421-2D5903F050BA}" type="pres">
      <dgm:prSet presAssocID="{2A736DFF-E882-4B99-BD43-AA4B56D65EE8}" presName="rootText" presStyleLbl="node1" presStyleIdx="5" presStyleCnt="6"/>
      <dgm:spPr/>
    </dgm:pt>
    <dgm:pt modelId="{C08B8E14-0E7C-4246-B6AF-627A7A62C258}" type="pres">
      <dgm:prSet presAssocID="{2A736DFF-E882-4B99-BD43-AA4B56D65EE8}" presName="rootConnector" presStyleLbl="node1" presStyleIdx="5" presStyleCnt="6"/>
      <dgm:spPr/>
    </dgm:pt>
    <dgm:pt modelId="{40555C3C-59FD-4B0E-BBB3-0240283DA481}" type="pres">
      <dgm:prSet presAssocID="{2A736DFF-E882-4B99-BD43-AA4B56D65EE8}" presName="childShape" presStyleCnt="0"/>
      <dgm:spPr/>
    </dgm:pt>
  </dgm:ptLst>
  <dgm:cxnLst>
    <dgm:cxn modelId="{E085180F-412F-4C3C-BBE9-15DAAED0870A}" type="presOf" srcId="{2A736DFF-E882-4B99-BD43-AA4B56D65EE8}" destId="{C08B8E14-0E7C-4246-B6AF-627A7A62C258}" srcOrd="1" destOrd="0" presId="urn:microsoft.com/office/officeart/2005/8/layout/hierarchy3"/>
    <dgm:cxn modelId="{06DC7014-EBE0-455B-B2FD-0EEC6D288189}" type="presOf" srcId="{BBB01230-E4F3-4859-817F-10101D4709EA}" destId="{613953A1-5777-426F-8B6C-6048CE2757D6}" srcOrd="1" destOrd="0" presId="urn:microsoft.com/office/officeart/2005/8/layout/hierarchy3"/>
    <dgm:cxn modelId="{A8CA3319-C3DD-409C-B794-99289E42F65A}" type="presOf" srcId="{86D6A5FE-C703-42BC-A7A7-0D29171D5AC4}" destId="{464DA1D5-4208-4770-847C-8C172487C38A}" srcOrd="1" destOrd="0" presId="urn:microsoft.com/office/officeart/2005/8/layout/hierarchy3"/>
    <dgm:cxn modelId="{A847E52C-C03A-4EFF-8BD3-42ED1B0A0853}" type="presOf" srcId="{A0AA0D99-2CF2-4A7F-86F5-1023C0EDC7D2}" destId="{A2406BC2-057C-49E8-8CD0-1DD765AD3D07}" srcOrd="1" destOrd="0" presId="urn:microsoft.com/office/officeart/2005/8/layout/hierarchy3"/>
    <dgm:cxn modelId="{94B55930-6F87-4E57-8093-9A10C68E0784}" srcId="{FE5FE82C-1591-405D-86E3-4760CFD0F98F}" destId="{BBB01230-E4F3-4859-817F-10101D4709EA}" srcOrd="3" destOrd="0" parTransId="{020D22D8-482D-4B19-8CAE-356578816062}" sibTransId="{9C642C6F-06F5-448A-A58B-2202E6A5AFF7}"/>
    <dgm:cxn modelId="{C0943D33-779C-4EDD-92CE-2C0D02330958}" srcId="{FE5FE82C-1591-405D-86E3-4760CFD0F98F}" destId="{86D6A5FE-C703-42BC-A7A7-0D29171D5AC4}" srcOrd="1" destOrd="0" parTransId="{55C34348-09AF-43F2-BB57-9490E0F4D0DC}" sibTransId="{82A74E06-85B0-431D-92C4-CDD4EF934EF6}"/>
    <dgm:cxn modelId="{A2FD7263-2ECA-4E03-8E42-88B78E8E67EB}" type="presOf" srcId="{86D6A5FE-C703-42BC-A7A7-0D29171D5AC4}" destId="{DF86B95B-632C-4CAA-9882-2BE427C53330}" srcOrd="0" destOrd="0" presId="urn:microsoft.com/office/officeart/2005/8/layout/hierarchy3"/>
    <dgm:cxn modelId="{13F4BF49-A784-4375-8B3A-3E6EB1E0B768}" type="presOf" srcId="{A0AA0D99-2CF2-4A7F-86F5-1023C0EDC7D2}" destId="{474C45A6-87D6-496C-AA8A-3CB38B6EA5C1}" srcOrd="0" destOrd="0" presId="urn:microsoft.com/office/officeart/2005/8/layout/hierarchy3"/>
    <dgm:cxn modelId="{3030C058-C99F-4DF6-8634-FAC3186BD802}" type="presOf" srcId="{77C99D3E-870A-4806-AB1D-037D229E4364}" destId="{CB1B3F55-C947-4C93-84D3-8D75084B6D2A}" srcOrd="1" destOrd="0" presId="urn:microsoft.com/office/officeart/2005/8/layout/hierarchy3"/>
    <dgm:cxn modelId="{5475D47B-1E4B-4ED3-97D0-7390079B8383}" type="presOf" srcId="{BBB01230-E4F3-4859-817F-10101D4709EA}" destId="{9F47B274-E7CB-4D07-B195-30BBD472634B}" srcOrd="0" destOrd="0" presId="urn:microsoft.com/office/officeart/2005/8/layout/hierarchy3"/>
    <dgm:cxn modelId="{DAD0227F-A7E3-4BB5-A89F-9B42C44999B7}" type="presOf" srcId="{77C99D3E-870A-4806-AB1D-037D229E4364}" destId="{077C5D88-86BB-4B1D-A991-C10176DFE369}" srcOrd="0" destOrd="0" presId="urn:microsoft.com/office/officeart/2005/8/layout/hierarchy3"/>
    <dgm:cxn modelId="{00EBF881-0D57-4E82-BF22-849490B4E240}" srcId="{FE5FE82C-1591-405D-86E3-4760CFD0F98F}" destId="{2A736DFF-E882-4B99-BD43-AA4B56D65EE8}" srcOrd="5" destOrd="0" parTransId="{6B72CC08-1609-4C42-B64D-D12507CD480F}" sibTransId="{5587B1ED-3BFF-4CD5-B0BD-67FC403EF18C}"/>
    <dgm:cxn modelId="{94AE5395-72BA-4DFC-9491-C331440AA617}" srcId="{FE5FE82C-1591-405D-86E3-4760CFD0F98F}" destId="{77C99D3E-870A-4806-AB1D-037D229E4364}" srcOrd="4" destOrd="0" parTransId="{A026EDE9-D9AA-41FD-9B7F-35D6C809CBF3}" sibTransId="{D858704F-1341-4790-AEDF-58E8B15A6E7E}"/>
    <dgm:cxn modelId="{3E1BD39C-40A2-40E6-A28F-447812660B10}" srcId="{FE5FE82C-1591-405D-86E3-4760CFD0F98F}" destId="{A0AA0D99-2CF2-4A7F-86F5-1023C0EDC7D2}" srcOrd="0" destOrd="0" parTransId="{493FF750-3040-4EF0-AA8D-E83BE6CA93C1}" sibTransId="{F7F065D9-0D65-48E6-8873-9349EA23A7DE}"/>
    <dgm:cxn modelId="{E891F7A8-98A3-4E92-B8B1-4F531E7AC19F}" type="presOf" srcId="{95317FE0-C65C-4C6A-B29B-56AE03EF2D6E}" destId="{510A62D5-FA31-4F02-ACFD-1F5D8F5DF0B3}" srcOrd="1" destOrd="0" presId="urn:microsoft.com/office/officeart/2005/8/layout/hierarchy3"/>
    <dgm:cxn modelId="{A0D621BE-B887-4224-BA0A-06C85CCA69D4}" type="presOf" srcId="{95317FE0-C65C-4C6A-B29B-56AE03EF2D6E}" destId="{7A82B5E8-AD22-4531-97FD-56ADEF0D8E6F}" srcOrd="0" destOrd="0" presId="urn:microsoft.com/office/officeart/2005/8/layout/hierarchy3"/>
    <dgm:cxn modelId="{C93914CD-FF4B-4C6A-B29B-696D50748898}" type="presOf" srcId="{FE5FE82C-1591-405D-86E3-4760CFD0F98F}" destId="{13BEB811-B06D-4489-ADC7-3D2BD855EEB8}" srcOrd="0" destOrd="0" presId="urn:microsoft.com/office/officeart/2005/8/layout/hierarchy3"/>
    <dgm:cxn modelId="{6D1FCBCF-2A41-4FB1-89FE-63332B4944FE}" srcId="{FE5FE82C-1591-405D-86E3-4760CFD0F98F}" destId="{95317FE0-C65C-4C6A-B29B-56AE03EF2D6E}" srcOrd="2" destOrd="0" parTransId="{ECE79E14-8CF5-43AC-92D2-D355D5D013E8}" sibTransId="{71E7F966-4845-49E5-8426-7E67E52A9525}"/>
    <dgm:cxn modelId="{BF7936F1-D03C-488F-98FE-56191D7A5700}" type="presOf" srcId="{2A736DFF-E882-4B99-BD43-AA4B56D65EE8}" destId="{525BF025-BC73-4778-8421-2D5903F050BA}" srcOrd="0" destOrd="0" presId="urn:microsoft.com/office/officeart/2005/8/layout/hierarchy3"/>
    <dgm:cxn modelId="{EE6E5559-AD93-4DF1-98D2-886105F029B6}" type="presParOf" srcId="{13BEB811-B06D-4489-ADC7-3D2BD855EEB8}" destId="{854C3990-429F-4468-9757-AE435B400312}" srcOrd="0" destOrd="0" presId="urn:microsoft.com/office/officeart/2005/8/layout/hierarchy3"/>
    <dgm:cxn modelId="{72E3FA50-9516-421C-A88C-0347193C30E8}" type="presParOf" srcId="{854C3990-429F-4468-9757-AE435B400312}" destId="{0FE2E1E2-B5E0-4DE6-8D5F-9F8D77C10B68}" srcOrd="0" destOrd="0" presId="urn:microsoft.com/office/officeart/2005/8/layout/hierarchy3"/>
    <dgm:cxn modelId="{FBCF9748-483E-452C-9670-5F9B022D22D4}" type="presParOf" srcId="{0FE2E1E2-B5E0-4DE6-8D5F-9F8D77C10B68}" destId="{474C45A6-87D6-496C-AA8A-3CB38B6EA5C1}" srcOrd="0" destOrd="0" presId="urn:microsoft.com/office/officeart/2005/8/layout/hierarchy3"/>
    <dgm:cxn modelId="{83BE0474-C460-4E9C-B309-01D6EFD6F3A4}" type="presParOf" srcId="{0FE2E1E2-B5E0-4DE6-8D5F-9F8D77C10B68}" destId="{A2406BC2-057C-49E8-8CD0-1DD765AD3D07}" srcOrd="1" destOrd="0" presId="urn:microsoft.com/office/officeart/2005/8/layout/hierarchy3"/>
    <dgm:cxn modelId="{76E70549-2468-4D7F-986C-E5E312EBE393}" type="presParOf" srcId="{854C3990-429F-4468-9757-AE435B400312}" destId="{4874DF9E-D11C-49F9-9810-095DC1E8EDFB}" srcOrd="1" destOrd="0" presId="urn:microsoft.com/office/officeart/2005/8/layout/hierarchy3"/>
    <dgm:cxn modelId="{C13AA240-444E-40A0-B32B-52869C2CCF33}" type="presParOf" srcId="{13BEB811-B06D-4489-ADC7-3D2BD855EEB8}" destId="{CF91A073-48A1-4DB2-BA02-AC6870687C86}" srcOrd="1" destOrd="0" presId="urn:microsoft.com/office/officeart/2005/8/layout/hierarchy3"/>
    <dgm:cxn modelId="{24316AFA-099E-48D1-96C4-9B7D01E83A71}" type="presParOf" srcId="{CF91A073-48A1-4DB2-BA02-AC6870687C86}" destId="{2F8DA433-B30E-4BD3-9779-01759FA873E9}" srcOrd="0" destOrd="0" presId="urn:microsoft.com/office/officeart/2005/8/layout/hierarchy3"/>
    <dgm:cxn modelId="{049A993F-28FD-4DDA-A65F-F964A8A3BF62}" type="presParOf" srcId="{2F8DA433-B30E-4BD3-9779-01759FA873E9}" destId="{DF86B95B-632C-4CAA-9882-2BE427C53330}" srcOrd="0" destOrd="0" presId="urn:microsoft.com/office/officeart/2005/8/layout/hierarchy3"/>
    <dgm:cxn modelId="{469177B2-3D68-4259-9AA0-C90436019968}" type="presParOf" srcId="{2F8DA433-B30E-4BD3-9779-01759FA873E9}" destId="{464DA1D5-4208-4770-847C-8C172487C38A}" srcOrd="1" destOrd="0" presId="urn:microsoft.com/office/officeart/2005/8/layout/hierarchy3"/>
    <dgm:cxn modelId="{F505FAF4-F7CB-452D-9483-AA827ED8DA94}" type="presParOf" srcId="{CF91A073-48A1-4DB2-BA02-AC6870687C86}" destId="{F48D31A5-DBA3-4394-B74B-E2E23E0E5040}" srcOrd="1" destOrd="0" presId="urn:microsoft.com/office/officeart/2005/8/layout/hierarchy3"/>
    <dgm:cxn modelId="{A3D5E2E6-354A-45B6-B4F6-3A4EE86C398F}" type="presParOf" srcId="{13BEB811-B06D-4489-ADC7-3D2BD855EEB8}" destId="{D85031E3-BF0A-4A96-8550-A6D926A35BCA}" srcOrd="2" destOrd="0" presId="urn:microsoft.com/office/officeart/2005/8/layout/hierarchy3"/>
    <dgm:cxn modelId="{9B9F95E5-55D2-4C16-9416-4E3C7A6E86FE}" type="presParOf" srcId="{D85031E3-BF0A-4A96-8550-A6D926A35BCA}" destId="{26BF3EEA-53DF-4616-8FAB-186451FC78DC}" srcOrd="0" destOrd="0" presId="urn:microsoft.com/office/officeart/2005/8/layout/hierarchy3"/>
    <dgm:cxn modelId="{74281273-EEF3-48F1-A62E-E320902E04EA}" type="presParOf" srcId="{26BF3EEA-53DF-4616-8FAB-186451FC78DC}" destId="{7A82B5E8-AD22-4531-97FD-56ADEF0D8E6F}" srcOrd="0" destOrd="0" presId="urn:microsoft.com/office/officeart/2005/8/layout/hierarchy3"/>
    <dgm:cxn modelId="{81BF1939-CB46-46A6-891D-B4A49A70C362}" type="presParOf" srcId="{26BF3EEA-53DF-4616-8FAB-186451FC78DC}" destId="{510A62D5-FA31-4F02-ACFD-1F5D8F5DF0B3}" srcOrd="1" destOrd="0" presId="urn:microsoft.com/office/officeart/2005/8/layout/hierarchy3"/>
    <dgm:cxn modelId="{43C5CFDA-D607-42CC-AC7B-1FDAEC76A16B}" type="presParOf" srcId="{D85031E3-BF0A-4A96-8550-A6D926A35BCA}" destId="{B820985D-136F-4864-8126-2B00263B8641}" srcOrd="1" destOrd="0" presId="urn:microsoft.com/office/officeart/2005/8/layout/hierarchy3"/>
    <dgm:cxn modelId="{2E8573E0-BB4D-425E-BA37-3D7D8226A754}" type="presParOf" srcId="{13BEB811-B06D-4489-ADC7-3D2BD855EEB8}" destId="{C15291A1-D941-4ECC-8870-FF1442CCA148}" srcOrd="3" destOrd="0" presId="urn:microsoft.com/office/officeart/2005/8/layout/hierarchy3"/>
    <dgm:cxn modelId="{185101F7-2E51-4452-BE63-3725B7AC5C9F}" type="presParOf" srcId="{C15291A1-D941-4ECC-8870-FF1442CCA148}" destId="{29478B11-3ADE-4C61-8969-3C33067C18D7}" srcOrd="0" destOrd="0" presId="urn:microsoft.com/office/officeart/2005/8/layout/hierarchy3"/>
    <dgm:cxn modelId="{14B930EB-A086-460F-8033-92B442475C97}" type="presParOf" srcId="{29478B11-3ADE-4C61-8969-3C33067C18D7}" destId="{9F47B274-E7CB-4D07-B195-30BBD472634B}" srcOrd="0" destOrd="0" presId="urn:microsoft.com/office/officeart/2005/8/layout/hierarchy3"/>
    <dgm:cxn modelId="{215C7B72-5AC8-42DF-9D1D-B4432A020103}" type="presParOf" srcId="{29478B11-3ADE-4C61-8969-3C33067C18D7}" destId="{613953A1-5777-426F-8B6C-6048CE2757D6}" srcOrd="1" destOrd="0" presId="urn:microsoft.com/office/officeart/2005/8/layout/hierarchy3"/>
    <dgm:cxn modelId="{FF28B571-AAA1-4066-9EBA-7C8DB629877C}" type="presParOf" srcId="{C15291A1-D941-4ECC-8870-FF1442CCA148}" destId="{F39175B7-1529-4E96-B6A2-D70255B137A8}" srcOrd="1" destOrd="0" presId="urn:microsoft.com/office/officeart/2005/8/layout/hierarchy3"/>
    <dgm:cxn modelId="{72359F34-82A3-43F7-B2AB-28B7328E1E01}" type="presParOf" srcId="{13BEB811-B06D-4489-ADC7-3D2BD855EEB8}" destId="{ED8BF1AA-C61D-45D1-85A2-BF75F46B0C74}" srcOrd="4" destOrd="0" presId="urn:microsoft.com/office/officeart/2005/8/layout/hierarchy3"/>
    <dgm:cxn modelId="{3F1A4A78-4857-47CE-89C6-E59A70DE091B}" type="presParOf" srcId="{ED8BF1AA-C61D-45D1-85A2-BF75F46B0C74}" destId="{8B275250-D017-461D-917E-4877DE409941}" srcOrd="0" destOrd="0" presId="urn:microsoft.com/office/officeart/2005/8/layout/hierarchy3"/>
    <dgm:cxn modelId="{882BE613-B678-4E2F-AC69-3CE466BFEC14}" type="presParOf" srcId="{8B275250-D017-461D-917E-4877DE409941}" destId="{077C5D88-86BB-4B1D-A991-C10176DFE369}" srcOrd="0" destOrd="0" presId="urn:microsoft.com/office/officeart/2005/8/layout/hierarchy3"/>
    <dgm:cxn modelId="{B9D20CAD-1A0D-40F5-9989-5F78293C8536}" type="presParOf" srcId="{8B275250-D017-461D-917E-4877DE409941}" destId="{CB1B3F55-C947-4C93-84D3-8D75084B6D2A}" srcOrd="1" destOrd="0" presId="urn:microsoft.com/office/officeart/2005/8/layout/hierarchy3"/>
    <dgm:cxn modelId="{647AB78A-A561-4B9C-A82C-1495F249CF17}" type="presParOf" srcId="{ED8BF1AA-C61D-45D1-85A2-BF75F46B0C74}" destId="{8365F3A9-10E7-4EF2-A422-808DCB24AADB}" srcOrd="1" destOrd="0" presId="urn:microsoft.com/office/officeart/2005/8/layout/hierarchy3"/>
    <dgm:cxn modelId="{B5BE9312-CBC5-440F-9C3E-2F5DF748DC6E}" type="presParOf" srcId="{13BEB811-B06D-4489-ADC7-3D2BD855EEB8}" destId="{C45886C7-150F-43D1-965E-013732368B73}" srcOrd="5" destOrd="0" presId="urn:microsoft.com/office/officeart/2005/8/layout/hierarchy3"/>
    <dgm:cxn modelId="{29CECA28-4C98-46DC-8B29-C7D0AB3EF1CE}" type="presParOf" srcId="{C45886C7-150F-43D1-965E-013732368B73}" destId="{E7C33C8E-CDD4-48BB-AE63-DF71B4E04606}" srcOrd="0" destOrd="0" presId="urn:microsoft.com/office/officeart/2005/8/layout/hierarchy3"/>
    <dgm:cxn modelId="{97BAACAB-CEC2-4D13-8342-E48E3EBA38CE}" type="presParOf" srcId="{E7C33C8E-CDD4-48BB-AE63-DF71B4E04606}" destId="{525BF025-BC73-4778-8421-2D5903F050BA}" srcOrd="0" destOrd="0" presId="urn:microsoft.com/office/officeart/2005/8/layout/hierarchy3"/>
    <dgm:cxn modelId="{07A6266E-3204-46E7-AF93-B1DE923F1EF6}" type="presParOf" srcId="{E7C33C8E-CDD4-48BB-AE63-DF71B4E04606}" destId="{C08B8E14-0E7C-4246-B6AF-627A7A62C258}" srcOrd="1" destOrd="0" presId="urn:microsoft.com/office/officeart/2005/8/layout/hierarchy3"/>
    <dgm:cxn modelId="{22F5C034-2B94-475C-A0E3-A62D891AA42F}" type="presParOf" srcId="{C45886C7-150F-43D1-965E-013732368B73}" destId="{40555C3C-59FD-4B0E-BBB3-0240283DA481}" srcOrd="1" destOrd="0" presId="urn:microsoft.com/office/officeart/2005/8/layout/hierarchy3"/>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4C45A6-87D6-496C-AA8A-3CB38B6EA5C1}">
      <dsp:nvSpPr>
        <dsp:cNvPr id="0" name=""/>
        <dsp:cNvSpPr/>
      </dsp:nvSpPr>
      <dsp:spPr>
        <a:xfrm>
          <a:off x="8160" y="907176"/>
          <a:ext cx="1315045" cy="65752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STEEP analysis </a:t>
          </a:r>
        </a:p>
      </dsp:txBody>
      <dsp:txXfrm>
        <a:off x="27418" y="926434"/>
        <a:ext cx="1276529" cy="619006"/>
      </dsp:txXfrm>
    </dsp:sp>
    <dsp:sp modelId="{DF86B95B-632C-4CAA-9882-2BE427C53330}">
      <dsp:nvSpPr>
        <dsp:cNvPr id="0" name=""/>
        <dsp:cNvSpPr/>
      </dsp:nvSpPr>
      <dsp:spPr>
        <a:xfrm>
          <a:off x="1651967" y="907176"/>
          <a:ext cx="1315045" cy="97308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T Technological </a:t>
          </a:r>
        </a:p>
      </dsp:txBody>
      <dsp:txXfrm>
        <a:off x="1680468" y="935677"/>
        <a:ext cx="1258043" cy="916085"/>
      </dsp:txXfrm>
    </dsp:sp>
    <dsp:sp modelId="{7A82B5E8-AD22-4531-97FD-56ADEF0D8E6F}">
      <dsp:nvSpPr>
        <dsp:cNvPr id="0" name=""/>
        <dsp:cNvSpPr/>
      </dsp:nvSpPr>
      <dsp:spPr>
        <a:xfrm>
          <a:off x="3295774" y="907176"/>
          <a:ext cx="1315045" cy="657522"/>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S Social </a:t>
          </a:r>
        </a:p>
      </dsp:txBody>
      <dsp:txXfrm>
        <a:off x="3315032" y="926434"/>
        <a:ext cx="1276529" cy="619006"/>
      </dsp:txXfrm>
    </dsp:sp>
    <dsp:sp modelId="{9F47B274-E7CB-4D07-B195-30BBD472634B}">
      <dsp:nvSpPr>
        <dsp:cNvPr id="0" name=""/>
        <dsp:cNvSpPr/>
      </dsp:nvSpPr>
      <dsp:spPr>
        <a:xfrm>
          <a:off x="4939580" y="907176"/>
          <a:ext cx="1315045" cy="657522"/>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E Economical </a:t>
          </a:r>
        </a:p>
      </dsp:txBody>
      <dsp:txXfrm>
        <a:off x="4958838" y="926434"/>
        <a:ext cx="1276529" cy="619006"/>
      </dsp:txXfrm>
    </dsp:sp>
    <dsp:sp modelId="{077C5D88-86BB-4B1D-A991-C10176DFE369}">
      <dsp:nvSpPr>
        <dsp:cNvPr id="0" name=""/>
        <dsp:cNvSpPr/>
      </dsp:nvSpPr>
      <dsp:spPr>
        <a:xfrm>
          <a:off x="6583387" y="907176"/>
          <a:ext cx="1315045" cy="1087345"/>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E Environmental </a:t>
          </a:r>
        </a:p>
      </dsp:txBody>
      <dsp:txXfrm>
        <a:off x="6615234" y="939023"/>
        <a:ext cx="1251351" cy="1023651"/>
      </dsp:txXfrm>
    </dsp:sp>
    <dsp:sp modelId="{525BF025-BC73-4778-8421-2D5903F050BA}">
      <dsp:nvSpPr>
        <dsp:cNvPr id="0" name=""/>
        <dsp:cNvSpPr/>
      </dsp:nvSpPr>
      <dsp:spPr>
        <a:xfrm>
          <a:off x="8227193" y="907176"/>
          <a:ext cx="1315045" cy="65752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P Political</a:t>
          </a:r>
        </a:p>
      </dsp:txBody>
      <dsp:txXfrm>
        <a:off x="8246451" y="926434"/>
        <a:ext cx="1276529" cy="61900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552239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6269541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7681496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3888589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154434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5799764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1972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3.png"/><Relationship Id="rId7" Type="http://schemas.openxmlformats.org/officeDocument/2006/relationships/image" Target="../media/image11.sv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9.svg"/></Relationships>
</file>

<file path=ppt/slides/_rels/slide8.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 Id="rId9" Type="http://schemas.openxmlformats.org/officeDocument/2006/relationships/image" Target="../media/image14.jpeg"/></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 Id="rId9"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5.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 Id="rId9"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 Id="rId9"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9.sv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svg"/><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Data" Target="../diagrams/data1.xml"/><Relationship Id="rId5" Type="http://schemas.openxmlformats.org/officeDocument/2006/relationships/image" Target="../media/image9.svg"/><Relationship Id="rId10" Type="http://schemas.microsoft.com/office/2007/relationships/diagramDrawing" Target="../diagrams/drawing1.xml"/><Relationship Id="rId4" Type="http://schemas.openxmlformats.org/officeDocument/2006/relationships/image" Target="../media/image8.png"/><Relationship Id="rId9" Type="http://schemas.openxmlformats.org/officeDocument/2006/relationships/diagramColors" Target="../diagrams/colors1.xml"/></Relationships>
</file>

<file path=ppt/slides/_rels/slide1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7.svg"/><Relationship Id="rId2"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9.sv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png"/><Relationship Id="rId2"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8.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7.png"/><Relationship Id="rId7" Type="http://schemas.openxmlformats.org/officeDocument/2006/relationships/image" Target="../media/image4.png"/><Relationship Id="rId2" Type="http://schemas.openxmlformats.org/officeDocument/2006/relationships/image" Target="../media/image26.jpeg"/><Relationship Id="rId1" Type="http://schemas.openxmlformats.org/officeDocument/2006/relationships/slideLayout" Target="../slideLayouts/slideLayout14.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Aya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575291"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Design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6" y="6043084"/>
            <a:ext cx="427833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Five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4794902"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ENT 621</a:t>
            </a:r>
          </a:p>
          <a:p>
            <a:r>
              <a:rPr lang="en-US" sz="2000" dirty="0">
                <a:solidFill>
                  <a:srgbClr val="2D3956"/>
                </a:solidFill>
                <a:latin typeface="Tajawal Medium" panose="00000600000000000000" pitchFamily="2" charset="-78"/>
                <a:cs typeface="Tajawal Medium" panose="00000600000000000000" pitchFamily="2" charset="-78"/>
              </a:rPr>
              <a:t>Master of Entrepreneurship (semester 2)</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954107"/>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The previous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997845"/>
            <a:ext cx="8879458" cy="2677656"/>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Co-design, co-production and co-creation</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Innovation in Business</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Innovation Frameworks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What makes co-design work or fail, and what co-production really is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Co creation and co production in Education</a:t>
            </a:r>
          </a:p>
          <a:p>
            <a:r>
              <a:rPr lang="en-US" sz="2400" dirty="0">
                <a:solidFill>
                  <a:srgbClr val="2D3956"/>
                </a:solidFill>
                <a:latin typeface="Tajawal ExtraBold" panose="00000800000000000000" pitchFamily="2" charset="-78"/>
                <a:cs typeface="Tajawal ExtraBold" panose="00000800000000000000" pitchFamily="2" charset="-78"/>
              </a:rPr>
              <a: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Co-design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Co-production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Co-creation </a:t>
            </a:r>
            <a:endParaRPr lang="en-US" sz="2400" dirty="0">
              <a:solidFill>
                <a:srgbClr val="FFFFFF"/>
              </a:solidFill>
            </a:endParaRPr>
          </a:p>
        </p:txBody>
      </p:sp>
    </p:spTree>
    <p:extLst>
      <p:ext uri="{BB962C8B-B14F-4D97-AF65-F5344CB8AC3E}">
        <p14:creationId xmlns:p14="http://schemas.microsoft.com/office/powerpoint/2010/main" val="16394679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This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77656"/>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Holistic approach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Key principles and mindset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FOUNDATION BUILDING FOR DESIGN THINKING PROJECT</a:t>
            </a: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STEEP analysis </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Case Study</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Holistic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Foundation</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347607" y="4612151"/>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STEEP</a:t>
            </a:r>
            <a:endParaRPr lang="en-US" sz="2400" dirty="0">
              <a:solidFill>
                <a:srgbClr val="FFFFFF"/>
              </a:solidFill>
            </a:endParaRPr>
          </a:p>
        </p:txBody>
      </p:sp>
    </p:spTree>
    <p:extLst>
      <p:ext uri="{BB962C8B-B14F-4D97-AF65-F5344CB8AC3E}">
        <p14:creationId xmlns:p14="http://schemas.microsoft.com/office/powerpoint/2010/main" val="19003906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168784"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Holistic Approach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9218372" cy="3785652"/>
          </a:xfrm>
          <a:prstGeom prst="rect">
            <a:avLst/>
          </a:prstGeom>
          <a:noFill/>
        </p:spPr>
        <p:txBody>
          <a:bodyPr wrap="square" rtlCol="0">
            <a:spAutoFit/>
          </a:bodyPr>
          <a:lstStyle/>
          <a:p>
            <a:br>
              <a:rPr lang="en-US" sz="2000" dirty="0"/>
            </a:br>
            <a:r>
              <a:rPr lang="en-US" sz="2000" dirty="0">
                <a:effectLst/>
                <a:latin typeface="Arial" panose="020B0604020202020204" pitchFamily="34" charset="0"/>
              </a:rPr>
              <a:t>Design Thinking believes (and has been proven) that the people who face problems are the ones who </a:t>
            </a:r>
            <a:r>
              <a:rPr lang="en-US" sz="2000" dirty="0">
                <a:solidFill>
                  <a:srgbClr val="FF0000"/>
                </a:solidFill>
                <a:effectLst/>
                <a:latin typeface="Arial" panose="020B0604020202020204" pitchFamily="34" charset="0"/>
              </a:rPr>
              <a:t>hold the key </a:t>
            </a:r>
            <a:r>
              <a:rPr lang="en-US" sz="2000" dirty="0">
                <a:effectLst/>
                <a:latin typeface="Arial" panose="020B0604020202020204" pitchFamily="34" charset="0"/>
              </a:rPr>
              <a:t>to their problem’s answer.</a:t>
            </a:r>
          </a:p>
          <a:p>
            <a:br>
              <a:rPr lang="en-US" sz="2000" dirty="0"/>
            </a:br>
            <a:r>
              <a:rPr lang="en-US" sz="2000" dirty="0">
                <a:effectLst/>
                <a:latin typeface="Arial" panose="020B0604020202020204" pitchFamily="34" charset="0"/>
              </a:rPr>
              <a:t>Design Thinking is </a:t>
            </a:r>
            <a:r>
              <a:rPr lang="en-US" sz="2000" dirty="0">
                <a:solidFill>
                  <a:srgbClr val="4472C4"/>
                </a:solidFill>
                <a:effectLst/>
                <a:latin typeface="Arial" panose="020B0604020202020204" pitchFamily="34" charset="0"/>
              </a:rPr>
              <a:t>Human-centered problem-solving </a:t>
            </a:r>
            <a:r>
              <a:rPr lang="en-US" sz="2000" dirty="0">
                <a:effectLst/>
                <a:latin typeface="Arial" panose="020B0604020202020204" pitchFamily="34" charset="0"/>
              </a:rPr>
              <a:t>tool which emphasize on Empathy, Collaboration, Co-creation and Stakeholder feedback to unlock Creativity and Innovation, which devises feasible and viable Big Idea/solutions.</a:t>
            </a:r>
          </a:p>
          <a:p>
            <a:endParaRPr lang="en-US" sz="2000" dirty="0">
              <a:effectLst/>
              <a:latin typeface="Arial" panose="020B0604020202020204" pitchFamily="34" charset="0"/>
            </a:endParaRPr>
          </a:p>
          <a:p>
            <a:endParaRPr lang="en-US" sz="2000" dirty="0">
              <a:effectLst/>
              <a:latin typeface="Arial" panose="020B0604020202020204" pitchFamily="34" charset="0"/>
            </a:endParaRPr>
          </a:p>
          <a:p>
            <a:r>
              <a:rPr lang="en-US" sz="2000" dirty="0">
                <a:effectLst/>
                <a:latin typeface="Arial" panose="020B0604020202020204" pitchFamily="34" charset="0"/>
              </a:rPr>
              <a:t> The key to the process is empathizing with the users (citizen) to uncover unmet needs by understanding their beliefs, values, motivations, behaviors, pains, gains and challenges and to provide innovative solution concepts.</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2602469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Holistic Approach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3477875"/>
          </a:xfrm>
          <a:prstGeom prst="rect">
            <a:avLst/>
          </a:prstGeom>
          <a:noFill/>
        </p:spPr>
        <p:txBody>
          <a:bodyPr wrap="square" rtlCol="0">
            <a:spAutoFit/>
          </a:bodyPr>
          <a:lstStyle/>
          <a:p>
            <a:r>
              <a:rPr lang="en-US" sz="2000" dirty="0">
                <a:solidFill>
                  <a:srgbClr val="FF0000"/>
                </a:solidFill>
                <a:latin typeface="Tajawal ExtraBold" panose="00000800000000000000" pitchFamily="2" charset="-78"/>
                <a:cs typeface="Tajawal ExtraBold" panose="00000800000000000000" pitchFamily="2" charset="-78"/>
              </a:rPr>
              <a:t>Design Thinking Practitioners: </a:t>
            </a:r>
          </a:p>
          <a:p>
            <a:endParaRPr lang="en-US" sz="2000" dirty="0">
              <a:solidFill>
                <a:srgbClr val="FF0000"/>
              </a:solidFill>
              <a:latin typeface="Tajawal ExtraBold" panose="00000800000000000000" pitchFamily="2" charset="-78"/>
              <a:cs typeface="Tajawal ExtraBold" panose="00000800000000000000" pitchFamily="2" charset="-78"/>
            </a:endParaRPr>
          </a:p>
          <a:p>
            <a:pPr marL="342900" indent="-342900">
              <a:buFont typeface="Wingdings" panose="05000000000000000000" pitchFamily="2" charset="2"/>
              <a:buChar char="§"/>
            </a:pPr>
            <a:r>
              <a:rPr lang="en-US" sz="2000" dirty="0">
                <a:effectLst/>
                <a:latin typeface="Arial" panose="020B0604020202020204" pitchFamily="34" charset="0"/>
              </a:rPr>
              <a:t>DT practitioners work on real projects by designing needs and solutions with communities (users/citizen), to deeply understand the people they’re looking to serve, to dream up scores of ideas, and to create innovative new solutions rooted in people’s actual needs using Design Thinking through step-by-step guide with samples and ready to use templates. </a:t>
            </a:r>
          </a:p>
          <a:p>
            <a:pPr marL="342900" indent="-342900">
              <a:buFont typeface="Wingdings" panose="05000000000000000000" pitchFamily="2" charset="2"/>
              <a:buChar char="§"/>
            </a:pPr>
            <a:endParaRPr lang="en-US" sz="2000" dirty="0">
              <a:latin typeface="Arial" panose="020B0604020202020204" pitchFamily="34" charset="0"/>
            </a:endParaRPr>
          </a:p>
          <a:p>
            <a:pPr marL="342900" indent="-342900">
              <a:buFont typeface="Wingdings" panose="05000000000000000000" pitchFamily="2" charset="2"/>
              <a:buChar char="§"/>
            </a:pPr>
            <a:r>
              <a:rPr lang="en-US" sz="2000" dirty="0">
                <a:effectLst/>
                <a:latin typeface="Arial" panose="020B0604020202020204" pitchFamily="34" charset="0"/>
              </a:rPr>
              <a:t>DT practitioners offers a comprehensive set of Methods &amp; Tools and activities that will take you from framing up your design challenge to getting it to the decision makers for implementation and users.</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3648069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25519" y="248508"/>
            <a:ext cx="1992199" cy="54381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13599" y="86400"/>
            <a:ext cx="1752882" cy="771421"/>
          </a:xfrm>
          <a:prstGeom prst="rect">
            <a:avLst/>
          </a:prstGeom>
        </p:spPr>
      </p:pic>
      <p:pic>
        <p:nvPicPr>
          <p:cNvPr id="14" name="Picture 13">
            <a:extLst>
              <a:ext uri="{FF2B5EF4-FFF2-40B4-BE49-F238E27FC236}">
                <a16:creationId xmlns:a16="http://schemas.microsoft.com/office/drawing/2014/main" id="{77FB26B8-7859-D27F-2700-473D4E119627}"/>
              </a:ext>
            </a:extLst>
          </p:cNvPr>
          <p:cNvPicPr>
            <a:picLocks noChangeAspect="1"/>
          </p:cNvPicPr>
          <p:nvPr/>
        </p:nvPicPr>
        <p:blipFill rotWithShape="1">
          <a:blip r:embed="rId9"/>
          <a:srcRect l="21630" t="22015" r="17047" b="7950"/>
          <a:stretch/>
        </p:blipFill>
        <p:spPr>
          <a:xfrm>
            <a:off x="1205948" y="184929"/>
            <a:ext cx="10257960" cy="6586671"/>
          </a:xfrm>
          <a:prstGeom prst="rect">
            <a:avLst/>
          </a:prstGeom>
        </p:spPr>
      </p:pic>
    </p:spTree>
    <p:extLst>
      <p:ext uri="{BB962C8B-B14F-4D97-AF65-F5344CB8AC3E}">
        <p14:creationId xmlns:p14="http://schemas.microsoft.com/office/powerpoint/2010/main" val="22505400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7" name="Picture 6">
            <a:extLst>
              <a:ext uri="{FF2B5EF4-FFF2-40B4-BE49-F238E27FC236}">
                <a16:creationId xmlns:a16="http://schemas.microsoft.com/office/drawing/2014/main" id="{BC1B1B0B-B042-3A37-2A6B-4CCDEE3ECE11}"/>
              </a:ext>
            </a:extLst>
          </p:cNvPr>
          <p:cNvPicPr>
            <a:picLocks noChangeAspect="1"/>
          </p:cNvPicPr>
          <p:nvPr/>
        </p:nvPicPr>
        <p:blipFill rotWithShape="1">
          <a:blip r:embed="rId3"/>
          <a:srcRect l="21680" t="15805" r="17047" b="6453"/>
          <a:stretch/>
        </p:blipFill>
        <p:spPr>
          <a:xfrm>
            <a:off x="0" y="423080"/>
            <a:ext cx="12191998" cy="607325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25519" y="248508"/>
            <a:ext cx="1992199" cy="54381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113599" y="86400"/>
            <a:ext cx="1752882" cy="771421"/>
          </a:xfrm>
          <a:prstGeom prst="rect">
            <a:avLst/>
          </a:prstGeo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8025792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25519" y="248508"/>
            <a:ext cx="1992199" cy="54381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13599" y="86400"/>
            <a:ext cx="1752882" cy="771421"/>
          </a:xfrm>
          <a:prstGeom prst="rect">
            <a:avLst/>
          </a:prstGeom>
        </p:spPr>
      </p:pic>
      <p:pic>
        <p:nvPicPr>
          <p:cNvPr id="1026" name="Picture 2" descr="Design Thinking Course - Pickles Ventures">
            <a:extLst>
              <a:ext uri="{FF2B5EF4-FFF2-40B4-BE49-F238E27FC236}">
                <a16:creationId xmlns:a16="http://schemas.microsoft.com/office/drawing/2014/main" id="{82AF42D0-99A2-B865-7F0D-45F9646A613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7474" y="1330796"/>
            <a:ext cx="11259007" cy="46686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1242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74952"/>
            <a:ext cx="10099087" cy="524546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609301"/>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78844" y="1332088"/>
            <a:ext cx="9739762" cy="5078313"/>
          </a:xfrm>
          <a:prstGeom prst="rect">
            <a:avLst/>
          </a:prstGeom>
          <a:noFill/>
        </p:spPr>
        <p:txBody>
          <a:bodyPr wrap="square" rtlCol="0">
            <a:spAutoFit/>
          </a:bodyPr>
          <a:lstStyle/>
          <a:p>
            <a:r>
              <a:rPr lang="en-US" dirty="0">
                <a:effectLst/>
                <a:latin typeface="Arial" panose="020B0604020202020204" pitchFamily="34" charset="0"/>
              </a:rPr>
              <a:t>By employing design thinking, we pull together what’s</a:t>
            </a:r>
            <a:r>
              <a:rPr lang="en-US" dirty="0">
                <a:solidFill>
                  <a:srgbClr val="FF0000"/>
                </a:solidFill>
                <a:effectLst/>
                <a:latin typeface="Arial" panose="020B0604020202020204" pitchFamily="34" charset="0"/>
              </a:rPr>
              <a:t> desirable </a:t>
            </a:r>
            <a:r>
              <a:rPr lang="en-US" dirty="0">
                <a:effectLst/>
                <a:latin typeface="Arial" panose="020B0604020202020204" pitchFamily="34" charset="0"/>
              </a:rPr>
              <a:t>from a human point of view with what is </a:t>
            </a:r>
            <a:r>
              <a:rPr lang="en-US" dirty="0">
                <a:solidFill>
                  <a:srgbClr val="FF0000"/>
                </a:solidFill>
                <a:effectLst/>
                <a:latin typeface="Arial" panose="020B0604020202020204" pitchFamily="34" charset="0"/>
              </a:rPr>
              <a:t>technologically feasible </a:t>
            </a:r>
            <a:r>
              <a:rPr lang="en-US" dirty="0">
                <a:effectLst/>
                <a:latin typeface="Arial" panose="020B0604020202020204" pitchFamily="34" charset="0"/>
              </a:rPr>
              <a:t>and </a:t>
            </a:r>
            <a:r>
              <a:rPr lang="en-US" dirty="0">
                <a:solidFill>
                  <a:srgbClr val="FF0000"/>
                </a:solidFill>
                <a:effectLst/>
                <a:latin typeface="Arial" panose="020B0604020202020204" pitchFamily="34" charset="0"/>
              </a:rPr>
              <a:t>economically viable</a:t>
            </a:r>
            <a:r>
              <a:rPr lang="en-US" dirty="0">
                <a:effectLst/>
                <a:latin typeface="Arial" panose="020B0604020202020204" pitchFamily="34" charset="0"/>
              </a:rPr>
              <a:t>. It also allows those who aren't trained as designers to use creative techniques, methods, and mindsets to address a vast range of challenges.</a:t>
            </a:r>
          </a:p>
          <a:p>
            <a:endParaRPr lang="en-US" dirty="0"/>
          </a:p>
          <a:p>
            <a:endParaRPr lang="en-US" dirty="0"/>
          </a:p>
          <a:p>
            <a:endParaRPr lang="en-US" dirty="0"/>
          </a:p>
          <a:p>
            <a:endParaRPr lang="en-US" dirty="0"/>
          </a:p>
          <a:p>
            <a:endParaRPr lang="en-US" dirty="0"/>
          </a:p>
          <a:p>
            <a:endParaRPr lang="en-US" dirty="0"/>
          </a:p>
          <a:p>
            <a:br>
              <a:rPr lang="en-US" dirty="0"/>
            </a:br>
            <a:endParaRPr lang="en-US" dirty="0">
              <a:effectLst/>
              <a:latin typeface="Arial" panose="020B0604020202020204" pitchFamily="34" charset="0"/>
            </a:endParaRPr>
          </a:p>
          <a:p>
            <a:pPr marL="285750" indent="-285750">
              <a:buFont typeface="Arial" panose="020B0604020202020204" pitchFamily="34" charset="0"/>
              <a:buChar char="•"/>
            </a:pPr>
            <a:r>
              <a:rPr lang="en-US" dirty="0">
                <a:effectLst/>
                <a:latin typeface="Arial" panose="020B0604020202020204" pitchFamily="34" charset="0"/>
              </a:rPr>
              <a:t>    </a:t>
            </a:r>
            <a:r>
              <a:rPr lang="en-US" b="1" dirty="0">
                <a:effectLst/>
                <a:latin typeface="Arial" panose="020B0604020202020204" pitchFamily="34" charset="0"/>
              </a:rPr>
              <a:t>Desirability: What makes sense to people and for people?</a:t>
            </a:r>
          </a:p>
          <a:p>
            <a:pPr marL="285750" indent="-285750">
              <a:buFont typeface="Arial" panose="020B0604020202020204" pitchFamily="34" charset="0"/>
              <a:buChar char="•"/>
            </a:pPr>
            <a:r>
              <a:rPr lang="en-US" b="1" dirty="0">
                <a:effectLst/>
                <a:latin typeface="Arial" panose="020B0604020202020204" pitchFamily="34" charset="0"/>
              </a:rPr>
              <a:t>    Feasibility: What is technically possible within the foreseeable future</a:t>
            </a:r>
          </a:p>
          <a:p>
            <a:pPr marL="285750" indent="-285750">
              <a:buFont typeface="Arial" panose="020B0604020202020204" pitchFamily="34" charset="0"/>
              <a:buChar char="•"/>
            </a:pPr>
            <a:r>
              <a:rPr lang="en-US" b="1" dirty="0">
                <a:effectLst/>
                <a:latin typeface="Arial" panose="020B0604020202020204" pitchFamily="34" charset="0"/>
              </a:rPr>
              <a:t>    Viability: What is likely to become part of a sustainable business model?</a:t>
            </a:r>
          </a:p>
          <a:p>
            <a:endParaRPr lang="en-US" dirty="0">
              <a:effectLst/>
              <a:latin typeface="Arial" panose="020B0604020202020204" pitchFamily="34" charset="0"/>
            </a:endParaRPr>
          </a:p>
          <a:p>
            <a:r>
              <a:rPr lang="en-US" dirty="0">
                <a:effectLst/>
                <a:latin typeface="Arial" panose="020B0604020202020204" pitchFamily="34" charset="0"/>
              </a:rPr>
              <a:t>The design thinking process starts with taking action and understanding the right questions. It’s about embracing simple mindset shifts and tackling problems from a new direction.</a:t>
            </a:r>
            <a:endParaRPr lang="en-US" dirty="0">
              <a:solidFill>
                <a:srgbClr val="FFC00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306162"/>
            <a:ext cx="1041337" cy="284257"/>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9B639E9-4149-9BB0-1CEA-20919306B3DE}"/>
              </a:ext>
            </a:extLst>
          </p:cNvPr>
          <p:cNvPicPr>
            <a:picLocks noChangeAspect="1"/>
          </p:cNvPicPr>
          <p:nvPr/>
        </p:nvPicPr>
        <p:blipFill>
          <a:blip r:embed="rId8"/>
          <a:stretch>
            <a:fillRect/>
          </a:stretch>
        </p:blipFill>
        <p:spPr>
          <a:xfrm>
            <a:off x="3686815" y="2517802"/>
            <a:ext cx="4165060" cy="2181368"/>
          </a:xfrm>
          <a:prstGeom prst="rect">
            <a:avLst/>
          </a:prstGeom>
        </p:spPr>
      </p:pic>
    </p:spTree>
    <p:extLst>
      <p:ext uri="{BB962C8B-B14F-4D97-AF65-F5344CB8AC3E}">
        <p14:creationId xmlns:p14="http://schemas.microsoft.com/office/powerpoint/2010/main" val="30443333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25519" y="248508"/>
            <a:ext cx="1992199" cy="54381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13599" y="86400"/>
            <a:ext cx="1752882" cy="771421"/>
          </a:xfrm>
          <a:prstGeom prst="rect">
            <a:avLst/>
          </a:prstGeom>
        </p:spPr>
      </p:pic>
      <p:pic>
        <p:nvPicPr>
          <p:cNvPr id="2050" name="Picture 2" descr="Pin op Business">
            <a:extLst>
              <a:ext uri="{FF2B5EF4-FFF2-40B4-BE49-F238E27FC236}">
                <a16:creationId xmlns:a16="http://schemas.microsoft.com/office/drawing/2014/main" id="{742EDA51-60F3-EB77-5E60-51F396AB509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33547" y="695325"/>
            <a:ext cx="9515475" cy="6162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3867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74952"/>
            <a:ext cx="9621113" cy="524546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609301"/>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78844" y="1332088"/>
            <a:ext cx="9349113" cy="3785652"/>
          </a:xfrm>
          <a:prstGeom prst="rect">
            <a:avLst/>
          </a:prstGeom>
          <a:noFill/>
        </p:spPr>
        <p:txBody>
          <a:bodyPr wrap="square" rtlCol="0">
            <a:spAutoFit/>
          </a:bodyPr>
          <a:lstStyle/>
          <a:p>
            <a:r>
              <a:rPr lang="en-US" sz="2400" dirty="0">
                <a:effectLst/>
                <a:latin typeface="Arial" panose="020B0604020202020204" pitchFamily="34" charset="0"/>
              </a:rPr>
              <a:t>Design Thinking is not a perfectly linear process, and each project invariably has its own contours and character. </a:t>
            </a:r>
          </a:p>
          <a:p>
            <a:endParaRPr lang="en-US" sz="2400" dirty="0">
              <a:latin typeface="Arial" panose="020B0604020202020204" pitchFamily="34" charset="0"/>
            </a:endParaRPr>
          </a:p>
          <a:p>
            <a:r>
              <a:rPr lang="en-US" sz="2400" dirty="0">
                <a:effectLst/>
                <a:latin typeface="Arial" panose="020B0604020202020204" pitchFamily="34" charset="0"/>
              </a:rPr>
              <a:t>Generally, you will move through three main modules: Inspiration, Ideation, and Implementation which includes 5 phases.</a:t>
            </a:r>
          </a:p>
          <a:p>
            <a:endParaRPr lang="en-US" sz="2400" dirty="0">
              <a:latin typeface="Arial" panose="020B0604020202020204" pitchFamily="34" charset="0"/>
            </a:endParaRPr>
          </a:p>
          <a:p>
            <a:r>
              <a:rPr lang="en-US" sz="2400" dirty="0">
                <a:effectLst/>
                <a:latin typeface="Arial" panose="020B0604020202020204" pitchFamily="34" charset="0"/>
              </a:rPr>
              <a:t> When you move through the 5 phases, you will move </a:t>
            </a:r>
            <a:r>
              <a:rPr lang="en-US" sz="2400" dirty="0">
                <a:solidFill>
                  <a:srgbClr val="4472C4"/>
                </a:solidFill>
                <a:effectLst/>
                <a:latin typeface="Arial" panose="020B0604020202020204" pitchFamily="34" charset="0"/>
              </a:rPr>
              <a:t>from divergent thinking </a:t>
            </a:r>
            <a:r>
              <a:rPr lang="en-US" sz="2400" dirty="0">
                <a:effectLst/>
                <a:latin typeface="Arial" panose="020B0604020202020204" pitchFamily="34" charset="0"/>
              </a:rPr>
              <a:t>(</a:t>
            </a:r>
            <a:r>
              <a:rPr lang="en-US" sz="2400" dirty="0">
                <a:solidFill>
                  <a:srgbClr val="FF0000"/>
                </a:solidFill>
                <a:effectLst/>
                <a:latin typeface="Arial" panose="020B0604020202020204" pitchFamily="34" charset="0"/>
              </a:rPr>
              <a:t>create choices</a:t>
            </a:r>
            <a:r>
              <a:rPr lang="en-US" sz="2400" dirty="0">
                <a:effectLst/>
                <a:latin typeface="Arial" panose="020B0604020202020204" pitchFamily="34" charset="0"/>
              </a:rPr>
              <a:t>) to </a:t>
            </a:r>
            <a:r>
              <a:rPr lang="en-US" sz="2400" dirty="0">
                <a:solidFill>
                  <a:srgbClr val="4472C4"/>
                </a:solidFill>
                <a:effectLst/>
                <a:latin typeface="Arial" panose="020B0604020202020204" pitchFamily="34" charset="0"/>
              </a:rPr>
              <a:t>convergent thinking </a:t>
            </a:r>
            <a:r>
              <a:rPr lang="en-US" sz="2400" dirty="0">
                <a:effectLst/>
                <a:latin typeface="Arial" panose="020B0604020202020204" pitchFamily="34" charset="0"/>
              </a:rPr>
              <a:t>(</a:t>
            </a:r>
            <a:r>
              <a:rPr lang="en-US" sz="2400" dirty="0">
                <a:solidFill>
                  <a:srgbClr val="FF0000"/>
                </a:solidFill>
                <a:effectLst/>
                <a:latin typeface="Arial" panose="020B0604020202020204" pitchFamily="34" charset="0"/>
              </a:rPr>
              <a:t>make choices</a:t>
            </a:r>
            <a:r>
              <a:rPr lang="en-US" sz="2400" dirty="0">
                <a:effectLst/>
                <a:latin typeface="Arial" panose="020B0604020202020204" pitchFamily="34" charset="0"/>
              </a:rPr>
              <a:t>).</a:t>
            </a:r>
          </a:p>
          <a:p>
            <a:endParaRPr lang="en-US" sz="2400" dirty="0">
              <a:solidFill>
                <a:srgbClr val="FFC00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96000"/>
            <a:ext cx="1811237" cy="494419"/>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2919466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77410"/>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25519" y="248508"/>
            <a:ext cx="1992199" cy="54381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13599" y="86400"/>
            <a:ext cx="1752882" cy="771421"/>
          </a:xfrm>
          <a:prstGeom prst="rect">
            <a:avLst/>
          </a:prstGeom>
        </p:spPr>
      </p:pic>
      <p:pic>
        <p:nvPicPr>
          <p:cNvPr id="7" name="Picture 6">
            <a:extLst>
              <a:ext uri="{FF2B5EF4-FFF2-40B4-BE49-F238E27FC236}">
                <a16:creationId xmlns:a16="http://schemas.microsoft.com/office/drawing/2014/main" id="{5EDE2307-3BD1-8A9F-1FB3-B05FFDCEB0FA}"/>
              </a:ext>
            </a:extLst>
          </p:cNvPr>
          <p:cNvPicPr>
            <a:picLocks noChangeAspect="1"/>
          </p:cNvPicPr>
          <p:nvPr/>
        </p:nvPicPr>
        <p:blipFill rotWithShape="1">
          <a:blip r:embed="rId9"/>
          <a:srcRect l="18148" t="16751" r="17047" b="9939"/>
          <a:stretch/>
        </p:blipFill>
        <p:spPr>
          <a:xfrm>
            <a:off x="959854" y="919815"/>
            <a:ext cx="8963291" cy="5700798"/>
          </a:xfrm>
          <a:prstGeom prst="rect">
            <a:avLst/>
          </a:prstGeom>
        </p:spPr>
      </p:pic>
    </p:spTree>
    <p:extLst>
      <p:ext uri="{BB962C8B-B14F-4D97-AF65-F5344CB8AC3E}">
        <p14:creationId xmlns:p14="http://schemas.microsoft.com/office/powerpoint/2010/main" val="19425633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74952"/>
            <a:ext cx="9621113" cy="524546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609301"/>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78844" y="1332088"/>
            <a:ext cx="9349113" cy="4524315"/>
          </a:xfrm>
          <a:prstGeom prst="rect">
            <a:avLst/>
          </a:prstGeom>
          <a:noFill/>
        </p:spPr>
        <p:txBody>
          <a:bodyPr wrap="square" rtlCol="0">
            <a:spAutoFit/>
          </a:bodyPr>
          <a:lstStyle/>
          <a:p>
            <a:br>
              <a:rPr lang="en-US" sz="2400" dirty="0"/>
            </a:br>
            <a:r>
              <a:rPr lang="en-US" sz="2400" dirty="0">
                <a:effectLst/>
                <a:latin typeface="Arial" panose="020B0604020202020204" pitchFamily="34" charset="0"/>
              </a:rPr>
              <a:t>By going through these phases in turn, you will build </a:t>
            </a:r>
            <a:r>
              <a:rPr lang="en-US" sz="2400" dirty="0">
                <a:effectLst/>
                <a:highlight>
                  <a:srgbClr val="00FF00"/>
                </a:highlight>
                <a:latin typeface="Arial" panose="020B0604020202020204" pitchFamily="34" charset="0"/>
              </a:rPr>
              <a:t>deep empathy </a:t>
            </a:r>
            <a:r>
              <a:rPr lang="en-US" sz="2400" dirty="0">
                <a:effectLst/>
                <a:latin typeface="Arial" panose="020B0604020202020204" pitchFamily="34" charset="0"/>
              </a:rPr>
              <a:t>with the communities (user/citizen) and individuals you are designing for, figure out how to turn what you have learned into a chance to design a new solution and co-create and test your ideas before finally putting them out into the world.</a:t>
            </a:r>
          </a:p>
          <a:p>
            <a:endParaRPr lang="en-US" sz="2400" dirty="0">
              <a:latin typeface="Arial" panose="020B0604020202020204" pitchFamily="34" charset="0"/>
            </a:endParaRPr>
          </a:p>
          <a:p>
            <a:endParaRPr lang="en-US" sz="2400" dirty="0">
              <a:effectLst/>
              <a:latin typeface="Arial" panose="020B0604020202020204" pitchFamily="34" charset="0"/>
            </a:endParaRPr>
          </a:p>
          <a:p>
            <a:r>
              <a:rPr lang="en-US" sz="2400" dirty="0">
                <a:effectLst/>
                <a:latin typeface="Arial" panose="020B0604020202020204" pitchFamily="34" charset="0"/>
              </a:rPr>
              <a:t> You can also follow specific phase or a Method &amp; Tool individually at your workplace to solve a problem.</a:t>
            </a:r>
          </a:p>
          <a:p>
            <a:br>
              <a:rPr lang="en-US" sz="2400" dirty="0"/>
            </a:br>
            <a:endParaRPr lang="en-US" sz="2400" dirty="0">
              <a:solidFill>
                <a:srgbClr val="FFC00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96000"/>
            <a:ext cx="1811237" cy="494419"/>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8033851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74952"/>
            <a:ext cx="9621113" cy="524546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609301"/>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78844" y="1332088"/>
            <a:ext cx="9349113" cy="3785652"/>
          </a:xfrm>
          <a:prstGeom prst="rect">
            <a:avLst/>
          </a:prstGeom>
          <a:noFill/>
        </p:spPr>
        <p:txBody>
          <a:bodyPr wrap="square" rtlCol="0">
            <a:spAutoFit/>
          </a:bodyPr>
          <a:lstStyle/>
          <a:p>
            <a:br>
              <a:rPr lang="en-US" sz="2400" dirty="0"/>
            </a:br>
            <a:r>
              <a:rPr lang="en-US" sz="2400" dirty="0">
                <a:effectLst/>
                <a:latin typeface="Arial" panose="020B0604020202020204" pitchFamily="34" charset="0"/>
              </a:rPr>
              <a:t>Though </a:t>
            </a:r>
            <a:r>
              <a:rPr lang="en-US" sz="2400" dirty="0">
                <a:effectLst/>
                <a:highlight>
                  <a:srgbClr val="FFFF00"/>
                </a:highlight>
                <a:latin typeface="Arial" panose="020B0604020202020204" pitchFamily="34" charset="0"/>
              </a:rPr>
              <a:t>no two Design Thinking projects are alike</a:t>
            </a:r>
            <a:r>
              <a:rPr lang="en-US" sz="2400" dirty="0">
                <a:effectLst/>
                <a:latin typeface="Arial" panose="020B0604020202020204" pitchFamily="34" charset="0"/>
              </a:rPr>
              <a:t>, you can use the same Methods and Tools for each of the phases for every project.</a:t>
            </a:r>
          </a:p>
          <a:p>
            <a:endParaRPr lang="en-US" sz="2400" dirty="0">
              <a:latin typeface="Arial" panose="020B0604020202020204" pitchFamily="34" charset="0"/>
            </a:endParaRPr>
          </a:p>
          <a:p>
            <a:r>
              <a:rPr lang="en-US" sz="2400" dirty="0">
                <a:effectLst/>
                <a:latin typeface="Arial" panose="020B0604020202020204" pitchFamily="34" charset="0"/>
              </a:rPr>
              <a:t> For example, to maintain creativity and energy, you work in teams, to build deep empathy with the people you conduct interviews, to keep your ideas visual, practical and relevant, you make tangible prototypes and since you rarely get it right the first time, you share what you have made and iterate based on the feedback you get through co-creation.</a:t>
            </a:r>
            <a:endParaRPr lang="en-US" sz="2400" dirty="0">
              <a:solidFill>
                <a:srgbClr val="FFC00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96000"/>
            <a:ext cx="1811237" cy="494419"/>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5813608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77410"/>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25519" y="248508"/>
            <a:ext cx="1992199" cy="54381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13599" y="86400"/>
            <a:ext cx="1752882" cy="771421"/>
          </a:xfrm>
          <a:prstGeom prst="rect">
            <a:avLst/>
          </a:prstGeom>
        </p:spPr>
      </p:pic>
      <p:pic>
        <p:nvPicPr>
          <p:cNvPr id="7" name="Picture 6">
            <a:extLst>
              <a:ext uri="{FF2B5EF4-FFF2-40B4-BE49-F238E27FC236}">
                <a16:creationId xmlns:a16="http://schemas.microsoft.com/office/drawing/2014/main" id="{5EDE2307-3BD1-8A9F-1FB3-B05FFDCEB0FA}"/>
              </a:ext>
            </a:extLst>
          </p:cNvPr>
          <p:cNvPicPr>
            <a:picLocks noChangeAspect="1"/>
          </p:cNvPicPr>
          <p:nvPr/>
        </p:nvPicPr>
        <p:blipFill rotWithShape="1">
          <a:blip r:embed="rId9"/>
          <a:srcRect l="18148" t="16751" r="17047" b="9939"/>
          <a:stretch/>
        </p:blipFill>
        <p:spPr>
          <a:xfrm>
            <a:off x="959854" y="919815"/>
            <a:ext cx="8963291" cy="5700798"/>
          </a:xfrm>
          <a:prstGeom prst="rect">
            <a:avLst/>
          </a:prstGeom>
        </p:spPr>
      </p:pic>
    </p:spTree>
    <p:extLst>
      <p:ext uri="{BB962C8B-B14F-4D97-AF65-F5344CB8AC3E}">
        <p14:creationId xmlns:p14="http://schemas.microsoft.com/office/powerpoint/2010/main" val="28859461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67463" y="550349"/>
            <a:ext cx="7001226"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FOUNDATION BUILDING FOR DESIGN THINKING PROJECT</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628948" y="1725036"/>
            <a:ext cx="9345750" cy="4031873"/>
          </a:xfrm>
          <a:prstGeom prst="rect">
            <a:avLst/>
          </a:prstGeom>
          <a:noFill/>
        </p:spPr>
        <p:txBody>
          <a:bodyPr wrap="square" rtlCol="0">
            <a:spAutoFit/>
          </a:bodyPr>
          <a:lstStyle/>
          <a:p>
            <a:r>
              <a:rPr lang="en-US" sz="2800" i="1" dirty="0">
                <a:highlight>
                  <a:srgbClr val="00FF00"/>
                </a:highlight>
              </a:rPr>
              <a:t>Scoping of design challenge</a:t>
            </a:r>
          </a:p>
          <a:p>
            <a:endParaRPr lang="en-US" sz="2800" i="1" dirty="0">
              <a:highlight>
                <a:srgbClr val="00FF00"/>
              </a:highlight>
            </a:endParaRPr>
          </a:p>
          <a:p>
            <a:r>
              <a:rPr lang="en-US" sz="2800" i="1" dirty="0"/>
              <a:t>When you want to work on real project using Design Thinking, begin the process with a specific and purposeful situation or problem to solve called </a:t>
            </a:r>
            <a:r>
              <a:rPr lang="en-US" sz="3200" i="1" dirty="0">
                <a:solidFill>
                  <a:srgbClr val="FF0000"/>
                </a:solidFill>
              </a:rPr>
              <a:t>Design Challenge</a:t>
            </a:r>
            <a:r>
              <a:rPr lang="en-US" sz="2800" i="1" dirty="0"/>
              <a:t>. </a:t>
            </a:r>
          </a:p>
          <a:p>
            <a:r>
              <a:rPr lang="en-US" sz="2800" i="1" dirty="0"/>
              <a:t>The Design Challenge should be doable, clear, actionable and hopefully inspiring.</a:t>
            </a:r>
          </a:p>
          <a:p>
            <a:pPr algn="ctr"/>
            <a:r>
              <a:rPr lang="en-US" sz="2800" i="1" dirty="0">
                <a:highlight>
                  <a:srgbClr val="FFFF00"/>
                </a:highlight>
              </a:rPr>
              <a:t>Your problem statement should be an outcome and not a solution.</a:t>
            </a:r>
            <a:endParaRPr lang="en-US" dirty="0">
              <a:solidFill>
                <a:srgbClr val="2D3956"/>
              </a:solidFill>
              <a:highlight>
                <a:srgbClr val="FFFF00"/>
              </a:highlight>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6675423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788B676-943F-0CD7-7888-FA4B21AB4720}"/>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DA3B67A-8DFF-CB55-C0C2-AC6B836725DB}"/>
              </a:ext>
            </a:extLst>
          </p:cNvPr>
          <p:cNvSpPr/>
          <p:nvPr/>
        </p:nvSpPr>
        <p:spPr>
          <a:xfrm>
            <a:off x="367466" y="365125"/>
            <a:ext cx="11342314"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4099" name="Rectangle 3">
            <a:extLst>
              <a:ext uri="{FF2B5EF4-FFF2-40B4-BE49-F238E27FC236}">
                <a16:creationId xmlns:a16="http://schemas.microsoft.com/office/drawing/2014/main" id="{BAED7720-6668-8DCD-2631-056833B2A6DF}"/>
              </a:ext>
            </a:extLst>
          </p:cNvPr>
          <p:cNvSpPr>
            <a:spLocks noGrp="1" noChangeArrowheads="1"/>
          </p:cNvSpPr>
          <p:nvPr>
            <p:ph type="body" idx="1"/>
          </p:nvPr>
        </p:nvSpPr>
        <p:spPr>
          <a:xfrm>
            <a:off x="482220" y="718063"/>
            <a:ext cx="10871580" cy="5458900"/>
          </a:xfrm>
        </p:spPr>
        <p:txBody>
          <a:bodyPr/>
          <a:lstStyle/>
          <a:p>
            <a:pPr algn="ctr">
              <a:defRPr/>
            </a:pPr>
            <a:r>
              <a:rPr lang="en-US" sz="2400" i="1" dirty="0">
                <a:solidFill>
                  <a:srgbClr val="FF0000"/>
                </a:solidFill>
                <a:highlight>
                  <a:srgbClr val="FFFF00"/>
                </a:highlight>
              </a:rPr>
              <a:t>SCOPES</a:t>
            </a:r>
            <a:r>
              <a:rPr lang="en-US" sz="2400" i="1" dirty="0">
                <a:highlight>
                  <a:srgbClr val="FFFF00"/>
                </a:highlight>
              </a:rPr>
              <a:t> as a tool to brainstorm and frame your problem</a:t>
            </a:r>
            <a:endParaRPr lang="en-US" sz="2400" dirty="0">
              <a:highlight>
                <a:srgbClr val="FFFF00"/>
              </a:highlight>
            </a:endParaRPr>
          </a:p>
        </p:txBody>
      </p:sp>
      <p:pic>
        <p:nvPicPr>
          <p:cNvPr id="2" name="Graphic 1">
            <a:extLst>
              <a:ext uri="{FF2B5EF4-FFF2-40B4-BE49-F238E27FC236}">
                <a16:creationId xmlns:a16="http://schemas.microsoft.com/office/drawing/2014/main" id="{737766FB-E164-248B-A5BD-1056A9FB8D2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263460"/>
            <a:ext cx="1363194" cy="372115"/>
          </a:xfrm>
          <a:prstGeom prst="rect">
            <a:avLst/>
          </a:prstGeom>
        </p:spPr>
      </p:pic>
      <p:pic>
        <p:nvPicPr>
          <p:cNvPr id="3" name="Graphic 2">
            <a:extLst>
              <a:ext uri="{FF2B5EF4-FFF2-40B4-BE49-F238E27FC236}">
                <a16:creationId xmlns:a16="http://schemas.microsoft.com/office/drawing/2014/main" id="{1F5F4113-B792-E9EF-B930-4B790002A3B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9" name="Picture 8">
            <a:extLst>
              <a:ext uri="{FF2B5EF4-FFF2-40B4-BE49-F238E27FC236}">
                <a16:creationId xmlns:a16="http://schemas.microsoft.com/office/drawing/2014/main" id="{A05341D6-8B1C-868C-3637-E4C0F6C9B120}"/>
              </a:ext>
            </a:extLst>
          </p:cNvPr>
          <p:cNvPicPr>
            <a:picLocks noChangeAspect="1"/>
          </p:cNvPicPr>
          <p:nvPr/>
        </p:nvPicPr>
        <p:blipFill rotWithShape="1">
          <a:blip r:embed="rId6"/>
          <a:srcRect l="19238" t="15060" r="20761" b="5303"/>
          <a:stretch/>
        </p:blipFill>
        <p:spPr>
          <a:xfrm>
            <a:off x="2125723" y="1176674"/>
            <a:ext cx="7315201" cy="5458901"/>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A18519B-9376-EBD3-532C-2D1CCB51C3F1}"/>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2ADB5979-3164-9EE9-1335-A8C9BAB203E5}"/>
              </a:ext>
            </a:extLst>
          </p:cNvPr>
          <p:cNvSpPr/>
          <p:nvPr/>
        </p:nvSpPr>
        <p:spPr>
          <a:xfrm>
            <a:off x="477078" y="365125"/>
            <a:ext cx="11232702"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US" altLang="en-US" dirty="0">
                <a:highlight>
                  <a:srgbClr val="00FF00"/>
                </a:highlight>
              </a:rPr>
              <a:t>EXPLORE</a:t>
            </a:r>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626845"/>
            <a:ext cx="10515600" cy="4351338"/>
          </a:xfrm>
        </p:spPr>
        <p:txBody>
          <a:bodyPr>
            <a:normAutofit/>
          </a:bodyPr>
          <a:lstStyle/>
          <a:p>
            <a:pPr>
              <a:buFont typeface="Wingdings" panose="05000000000000000000" pitchFamily="2" charset="2"/>
              <a:buChar char="q"/>
              <a:defRPr/>
            </a:pPr>
            <a:r>
              <a:rPr lang="en-US" sz="2400" dirty="0"/>
              <a:t>Once you know your design challenge, you need to understand the context of your design challenge which</a:t>
            </a:r>
          </a:p>
          <a:p>
            <a:pPr>
              <a:buFont typeface="Wingdings" panose="05000000000000000000" pitchFamily="2" charset="2"/>
              <a:buChar char="q"/>
              <a:defRPr/>
            </a:pPr>
            <a:r>
              <a:rPr lang="en-US" sz="2400" dirty="0"/>
              <a:t>can be done through </a:t>
            </a:r>
            <a:r>
              <a:rPr lang="en-US" sz="2400" dirty="0">
                <a:solidFill>
                  <a:srgbClr val="FF0000"/>
                </a:solidFill>
              </a:rPr>
              <a:t>STEEP analysis </a:t>
            </a:r>
            <a:r>
              <a:rPr lang="en-US" sz="2400" dirty="0"/>
              <a:t>to determine the impacts of </a:t>
            </a:r>
            <a:r>
              <a:rPr lang="en-US" sz="2400" dirty="0">
                <a:solidFill>
                  <a:srgbClr val="FFC000"/>
                </a:solidFill>
              </a:rPr>
              <a:t>macro environmental </a:t>
            </a:r>
            <a:r>
              <a:rPr lang="en-US" sz="2400" dirty="0"/>
              <a:t>trend related to the design challenge to understand what </a:t>
            </a:r>
            <a:r>
              <a:rPr lang="en-US" sz="2400" dirty="0">
                <a:solidFill>
                  <a:srgbClr val="00B050"/>
                </a:solidFill>
              </a:rPr>
              <a:t>possible</a:t>
            </a:r>
            <a:r>
              <a:rPr lang="en-US" sz="2400" dirty="0"/>
              <a:t> (possible innovative ideas)</a:t>
            </a:r>
            <a:endParaRPr lang="en-GB" sz="2000" dirty="0"/>
          </a:p>
          <a:p>
            <a:pPr>
              <a:defRPr/>
            </a:pPr>
            <a:endParaRPr lang="en-GB" sz="2000" dirty="0"/>
          </a:p>
        </p:txBody>
      </p:sp>
      <p:pic>
        <p:nvPicPr>
          <p:cNvPr id="2" name="Graphic 1">
            <a:extLst>
              <a:ext uri="{FF2B5EF4-FFF2-40B4-BE49-F238E27FC236}">
                <a16:creationId xmlns:a16="http://schemas.microsoft.com/office/drawing/2014/main" id="{FB951AFB-7996-1A2D-5AAE-C81A831A8F4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87DED190-66E1-557F-12BA-AB1D56B2C23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graphicFrame>
        <p:nvGraphicFramePr>
          <p:cNvPr id="7" name="Diagram 6">
            <a:extLst>
              <a:ext uri="{FF2B5EF4-FFF2-40B4-BE49-F238E27FC236}">
                <a16:creationId xmlns:a16="http://schemas.microsoft.com/office/drawing/2014/main" id="{A8E35CF1-17EB-E5C8-D1AD-4C2D4E9BE1B7}"/>
              </a:ext>
            </a:extLst>
          </p:cNvPr>
          <p:cNvGraphicFramePr/>
          <p:nvPr/>
        </p:nvGraphicFramePr>
        <p:xfrm>
          <a:off x="1382642" y="3236635"/>
          <a:ext cx="9550400" cy="290169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A18519B-9376-EBD3-532C-2D1CCB51C3F1}"/>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2ADB5979-3164-9EE9-1335-A8C9BAB203E5}"/>
              </a:ext>
            </a:extLst>
          </p:cNvPr>
          <p:cNvSpPr/>
          <p:nvPr/>
        </p:nvSpPr>
        <p:spPr>
          <a:xfrm>
            <a:off x="477078" y="365125"/>
            <a:ext cx="11232702"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070254"/>
            <a:ext cx="10515600" cy="4351338"/>
          </a:xfrm>
        </p:spPr>
        <p:txBody>
          <a:bodyPr>
            <a:normAutofit fontScale="92500" lnSpcReduction="20000"/>
          </a:bodyPr>
          <a:lstStyle/>
          <a:p>
            <a:pPr marL="0" indent="0">
              <a:buNone/>
              <a:defRPr/>
            </a:pPr>
            <a:r>
              <a:rPr lang="en-US" sz="2400" b="1" u="sng" dirty="0">
                <a:highlight>
                  <a:srgbClr val="FFFF00"/>
                </a:highlight>
              </a:rPr>
              <a:t>What is STEEP Analysis?</a:t>
            </a:r>
          </a:p>
          <a:p>
            <a:pPr>
              <a:buFont typeface="Wingdings" panose="05000000000000000000" pitchFamily="2" charset="2"/>
              <a:buChar char="q"/>
              <a:defRPr/>
            </a:pPr>
            <a:r>
              <a:rPr lang="en-US" sz="2400" dirty="0"/>
              <a:t>STEEP Analysis is a tool to explore and determine the impact of macro-environmental trends in the context</a:t>
            </a:r>
          </a:p>
          <a:p>
            <a:pPr>
              <a:buFont typeface="Wingdings" panose="05000000000000000000" pitchFamily="2" charset="2"/>
              <a:buChar char="q"/>
              <a:defRPr/>
            </a:pPr>
            <a:r>
              <a:rPr lang="en-US" sz="2400" dirty="0"/>
              <a:t>of the project topic (design challenge) as you should not limit your thinking just to the people you are designing for. </a:t>
            </a:r>
          </a:p>
          <a:p>
            <a:pPr>
              <a:buFont typeface="Wingdings" panose="05000000000000000000" pitchFamily="2" charset="2"/>
              <a:buChar char="q"/>
              <a:defRPr/>
            </a:pPr>
            <a:r>
              <a:rPr lang="en-US" sz="2400" dirty="0"/>
              <a:t>Used to consider governments, international partner and other stakeholders. </a:t>
            </a:r>
          </a:p>
          <a:p>
            <a:pPr marL="0" indent="0">
              <a:buNone/>
              <a:defRPr/>
            </a:pPr>
            <a:r>
              <a:rPr lang="en-US" sz="2400" b="1" u="sng" dirty="0"/>
              <a:t>STEEP Analysis is used:</a:t>
            </a:r>
          </a:p>
          <a:p>
            <a:pPr>
              <a:buFont typeface="Wingdings" panose="05000000000000000000" pitchFamily="2" charset="2"/>
              <a:buChar char="q"/>
              <a:defRPr/>
            </a:pPr>
            <a:r>
              <a:rPr lang="en-US" sz="2400" dirty="0"/>
              <a:t>• To understand the future opportunities and challenges.</a:t>
            </a:r>
          </a:p>
          <a:p>
            <a:pPr>
              <a:buFont typeface="Wingdings" panose="05000000000000000000" pitchFamily="2" charset="2"/>
              <a:buChar char="q"/>
              <a:defRPr/>
            </a:pPr>
            <a:r>
              <a:rPr lang="en-US" sz="2400" dirty="0"/>
              <a:t>• To keep an eye on the future while focusing on the possibilities of the current as new services,</a:t>
            </a:r>
          </a:p>
          <a:p>
            <a:pPr marL="0" indent="0">
              <a:buNone/>
              <a:defRPr/>
            </a:pPr>
            <a:r>
              <a:rPr lang="en-US" sz="2400" dirty="0"/>
              <a:t>processes, administration and public policies may have to be developed in response to these trends.</a:t>
            </a:r>
          </a:p>
          <a:p>
            <a:pPr>
              <a:buFont typeface="Wingdings" panose="05000000000000000000" pitchFamily="2" charset="2"/>
              <a:buChar char="q"/>
              <a:defRPr/>
            </a:pPr>
            <a:r>
              <a:rPr lang="en-US" sz="2400" dirty="0"/>
              <a:t>• To cultivate thinking which leads to future implications of the present changes?</a:t>
            </a:r>
            <a:endParaRPr lang="en-GB" sz="2000" dirty="0"/>
          </a:p>
        </p:txBody>
      </p:sp>
      <p:pic>
        <p:nvPicPr>
          <p:cNvPr id="2" name="Graphic 1">
            <a:extLst>
              <a:ext uri="{FF2B5EF4-FFF2-40B4-BE49-F238E27FC236}">
                <a16:creationId xmlns:a16="http://schemas.microsoft.com/office/drawing/2014/main" id="{FB951AFB-7996-1A2D-5AAE-C81A831A8F4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87DED190-66E1-557F-12BA-AB1D56B2C23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481006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ADF4626-BBF9-A898-F1A4-9E78DEFDE198}"/>
              </a:ext>
            </a:extLst>
          </p:cNvPr>
          <p:cNvPicPr>
            <a:picLocks noChangeAspect="1"/>
          </p:cNvPicPr>
          <p:nvPr/>
        </p:nvPicPr>
        <p:blipFill rotWithShape="1">
          <a:blip r:embed="rId2"/>
          <a:srcRect l="14240" t="15895" r="25977" b="13876"/>
          <a:stretch/>
        </p:blipFill>
        <p:spPr>
          <a:xfrm>
            <a:off x="-496004" y="0"/>
            <a:ext cx="12688004" cy="6858000"/>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330960" y="5552238"/>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spTree>
    <p:extLst>
      <p:ext uri="{BB962C8B-B14F-4D97-AF65-F5344CB8AC3E}">
        <p14:creationId xmlns:p14="http://schemas.microsoft.com/office/powerpoint/2010/main" val="2126412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744222" y="25338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156175" y="6433865"/>
            <a:ext cx="1879649" cy="309233"/>
          </a:xfrm>
          <a:prstGeom prst="rect">
            <a:avLst/>
          </a:prstGeom>
        </p:spPr>
      </p:pic>
      <p:pic>
        <p:nvPicPr>
          <p:cNvPr id="7" name="Picture 6">
            <a:extLst>
              <a:ext uri="{FF2B5EF4-FFF2-40B4-BE49-F238E27FC236}">
                <a16:creationId xmlns:a16="http://schemas.microsoft.com/office/drawing/2014/main" id="{E03DF43D-384B-7249-AEB0-73392467D84D}"/>
              </a:ext>
            </a:extLst>
          </p:cNvPr>
          <p:cNvPicPr>
            <a:picLocks noChangeAspect="1"/>
          </p:cNvPicPr>
          <p:nvPr/>
        </p:nvPicPr>
        <p:blipFill rotWithShape="1">
          <a:blip r:embed="rId7"/>
          <a:srcRect l="23370" t="47340" r="18617" b="6108"/>
          <a:stretch/>
        </p:blipFill>
        <p:spPr>
          <a:xfrm>
            <a:off x="181231" y="845045"/>
            <a:ext cx="11829536" cy="5336861"/>
          </a:xfrm>
          <a:prstGeom prst="rect">
            <a:avLst/>
          </a:prstGeom>
        </p:spPr>
      </p:pic>
    </p:spTree>
    <p:extLst>
      <p:ext uri="{BB962C8B-B14F-4D97-AF65-F5344CB8AC3E}">
        <p14:creationId xmlns:p14="http://schemas.microsoft.com/office/powerpoint/2010/main" val="12298116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744222" y="25338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156175" y="6433865"/>
            <a:ext cx="1879649" cy="309233"/>
          </a:xfrm>
          <a:prstGeom prst="rect">
            <a:avLst/>
          </a:prstGeom>
        </p:spPr>
      </p:pic>
      <p:pic>
        <p:nvPicPr>
          <p:cNvPr id="3" name="Picture 2">
            <a:extLst>
              <a:ext uri="{FF2B5EF4-FFF2-40B4-BE49-F238E27FC236}">
                <a16:creationId xmlns:a16="http://schemas.microsoft.com/office/drawing/2014/main" id="{DAFB66E3-290C-1575-53D0-9964E8C54E08}"/>
              </a:ext>
            </a:extLst>
          </p:cNvPr>
          <p:cNvPicPr>
            <a:picLocks noChangeAspect="1"/>
          </p:cNvPicPr>
          <p:nvPr/>
        </p:nvPicPr>
        <p:blipFill rotWithShape="1">
          <a:blip r:embed="rId7"/>
          <a:srcRect l="17500" t="34475" r="19022" b="18806"/>
          <a:stretch/>
        </p:blipFill>
        <p:spPr>
          <a:xfrm>
            <a:off x="327746" y="1354835"/>
            <a:ext cx="11536508" cy="4773631"/>
          </a:xfrm>
          <a:prstGeom prst="rect">
            <a:avLst/>
          </a:prstGeom>
        </p:spPr>
      </p:pic>
    </p:spTree>
    <p:extLst>
      <p:ext uri="{BB962C8B-B14F-4D97-AF65-F5344CB8AC3E}">
        <p14:creationId xmlns:p14="http://schemas.microsoft.com/office/powerpoint/2010/main" val="17154149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744222" y="25338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156175" y="6433865"/>
            <a:ext cx="1879649" cy="309233"/>
          </a:xfrm>
          <a:prstGeom prst="rect">
            <a:avLst/>
          </a:prstGeom>
        </p:spPr>
      </p:pic>
      <p:pic>
        <p:nvPicPr>
          <p:cNvPr id="4" name="Picture 3">
            <a:extLst>
              <a:ext uri="{FF2B5EF4-FFF2-40B4-BE49-F238E27FC236}">
                <a16:creationId xmlns:a16="http://schemas.microsoft.com/office/drawing/2014/main" id="{264727DB-3943-40E5-2285-0FDAEF8B70C5}"/>
              </a:ext>
            </a:extLst>
          </p:cNvPr>
          <p:cNvPicPr>
            <a:picLocks noChangeAspect="1"/>
          </p:cNvPicPr>
          <p:nvPr/>
        </p:nvPicPr>
        <p:blipFill rotWithShape="1">
          <a:blip r:embed="rId7"/>
          <a:srcRect l="22717" t="27902" r="19239" b="25206"/>
          <a:stretch/>
        </p:blipFill>
        <p:spPr>
          <a:xfrm>
            <a:off x="418423" y="980893"/>
            <a:ext cx="11593468" cy="5265913"/>
          </a:xfrm>
          <a:prstGeom prst="rect">
            <a:avLst/>
          </a:prstGeom>
        </p:spPr>
      </p:pic>
    </p:spTree>
    <p:extLst>
      <p:ext uri="{BB962C8B-B14F-4D97-AF65-F5344CB8AC3E}">
        <p14:creationId xmlns:p14="http://schemas.microsoft.com/office/powerpoint/2010/main" val="40623224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A18519B-9376-EBD3-532C-2D1CCB51C3F1}"/>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2ADB5979-3164-9EE9-1335-A8C9BAB203E5}"/>
              </a:ext>
            </a:extLst>
          </p:cNvPr>
          <p:cNvSpPr/>
          <p:nvPr/>
        </p:nvSpPr>
        <p:spPr>
          <a:xfrm>
            <a:off x="477078" y="365125"/>
            <a:ext cx="11232702"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US" altLang="en-US" dirty="0"/>
              <a:t>Step 2: Understand strategic priorities </a:t>
            </a:r>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361800"/>
            <a:ext cx="10515600" cy="4351338"/>
          </a:xfrm>
        </p:spPr>
        <p:txBody>
          <a:bodyPr>
            <a:normAutofit/>
          </a:bodyPr>
          <a:lstStyle/>
          <a:p>
            <a:pPr marL="0" indent="0">
              <a:buNone/>
              <a:defRPr/>
            </a:pPr>
            <a:r>
              <a:rPr lang="en-US" sz="2400" dirty="0">
                <a:highlight>
                  <a:srgbClr val="FFFF00"/>
                </a:highlight>
              </a:rPr>
              <a:t>STRATEGIC PRIORITIES</a:t>
            </a:r>
          </a:p>
          <a:p>
            <a:pPr>
              <a:buFont typeface="Wingdings" panose="05000000000000000000" pitchFamily="2" charset="2"/>
              <a:buChar char="q"/>
              <a:defRPr/>
            </a:pPr>
            <a:r>
              <a:rPr lang="en-US" sz="2400" dirty="0"/>
              <a:t>This tool is used after the STEEP Analysis. A Strategic Priorities Matrix is used to explore from multiple perspectives to gain insights and deep understanding of the design challenge (to see the whole and its parts).</a:t>
            </a:r>
          </a:p>
          <a:p>
            <a:pPr marL="0" indent="0">
              <a:buNone/>
              <a:defRPr/>
            </a:pPr>
            <a:r>
              <a:rPr lang="en-US" sz="2400" dirty="0"/>
              <a:t>What is Strategic Priorities?</a:t>
            </a:r>
          </a:p>
          <a:p>
            <a:pPr>
              <a:buFont typeface="Wingdings" panose="05000000000000000000" pitchFamily="2" charset="2"/>
              <a:buChar char="q"/>
              <a:defRPr/>
            </a:pPr>
            <a:r>
              <a:rPr lang="en-US" sz="2400" dirty="0"/>
              <a:t>Strategic Priorities Matrix is a tool with which you will look through multiple perspectives </a:t>
            </a:r>
          </a:p>
          <a:p>
            <a:pPr>
              <a:buFont typeface="Wingdings" panose="05000000000000000000" pitchFamily="2" charset="2"/>
              <a:buChar char="q"/>
              <a:defRPr/>
            </a:pPr>
            <a:r>
              <a:rPr lang="en-US" sz="2400" dirty="0"/>
              <a:t>Provide better understand the context and the real issues with your design challenge </a:t>
            </a:r>
          </a:p>
          <a:p>
            <a:pPr>
              <a:buFont typeface="Wingdings" panose="05000000000000000000" pitchFamily="2" charset="2"/>
              <a:buChar char="q"/>
              <a:defRPr/>
            </a:pPr>
            <a:r>
              <a:rPr lang="en-US" sz="2400" dirty="0"/>
              <a:t> help you synthesize and formulate a point of view or theory to explain your design challenge problem.</a:t>
            </a:r>
            <a:endParaRPr lang="en-GB" sz="2000" dirty="0"/>
          </a:p>
        </p:txBody>
      </p:sp>
      <p:pic>
        <p:nvPicPr>
          <p:cNvPr id="2" name="Graphic 1">
            <a:extLst>
              <a:ext uri="{FF2B5EF4-FFF2-40B4-BE49-F238E27FC236}">
                <a16:creationId xmlns:a16="http://schemas.microsoft.com/office/drawing/2014/main" id="{FB951AFB-7996-1A2D-5AAE-C81A831A8F4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87DED190-66E1-557F-12BA-AB1D56B2C23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911897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744222" y="25338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156175" y="6433865"/>
            <a:ext cx="1879649" cy="309233"/>
          </a:xfrm>
          <a:prstGeom prst="rect">
            <a:avLst/>
          </a:prstGeom>
        </p:spPr>
      </p:pic>
      <p:pic>
        <p:nvPicPr>
          <p:cNvPr id="3" name="Picture 2">
            <a:extLst>
              <a:ext uri="{FF2B5EF4-FFF2-40B4-BE49-F238E27FC236}">
                <a16:creationId xmlns:a16="http://schemas.microsoft.com/office/drawing/2014/main" id="{209E718C-CEFE-8040-6B55-BF3DEAD934A1}"/>
              </a:ext>
            </a:extLst>
          </p:cNvPr>
          <p:cNvPicPr>
            <a:picLocks noChangeAspect="1"/>
          </p:cNvPicPr>
          <p:nvPr/>
        </p:nvPicPr>
        <p:blipFill rotWithShape="1">
          <a:blip r:embed="rId7"/>
          <a:srcRect l="19565" t="35055" r="18152" b="19298"/>
          <a:stretch/>
        </p:blipFill>
        <p:spPr>
          <a:xfrm>
            <a:off x="1005906" y="1266402"/>
            <a:ext cx="10496981" cy="4325195"/>
          </a:xfrm>
          <a:prstGeom prst="rect">
            <a:avLst/>
          </a:prstGeom>
        </p:spPr>
      </p:pic>
    </p:spTree>
    <p:extLst>
      <p:ext uri="{BB962C8B-B14F-4D97-AF65-F5344CB8AC3E}">
        <p14:creationId xmlns:p14="http://schemas.microsoft.com/office/powerpoint/2010/main" val="32099900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4CC6F206-312F-F99C-BF43-409CAE88137D}"/>
              </a:ext>
            </a:extLst>
          </p:cNvPr>
          <p:cNvPicPr>
            <a:picLocks noChangeAspect="1"/>
          </p:cNvPicPr>
          <p:nvPr/>
        </p:nvPicPr>
        <p:blipFill rotWithShape="1">
          <a:blip r:embed="rId2"/>
          <a:srcRect l="14891" t="19506" r="21540" b="9351"/>
          <a:stretch/>
        </p:blipFill>
        <p:spPr>
          <a:xfrm>
            <a:off x="1436329" y="570023"/>
            <a:ext cx="9319340" cy="5863842"/>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744222" y="25338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156175" y="6433865"/>
            <a:ext cx="1879649" cy="309233"/>
          </a:xfrm>
          <a:prstGeom prst="rect">
            <a:avLst/>
          </a:prstGeom>
        </p:spPr>
      </p:pic>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Tree>
    <p:extLst>
      <p:ext uri="{BB962C8B-B14F-4D97-AF65-F5344CB8AC3E}">
        <p14:creationId xmlns:p14="http://schemas.microsoft.com/office/powerpoint/2010/main" val="3964577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A18519B-9376-EBD3-532C-2D1CCB51C3F1}"/>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2ADB5979-3164-9EE9-1335-A8C9BAB203E5}"/>
              </a:ext>
            </a:extLst>
          </p:cNvPr>
          <p:cNvSpPr/>
          <p:nvPr/>
        </p:nvSpPr>
        <p:spPr>
          <a:xfrm>
            <a:off x="477078" y="365125"/>
            <a:ext cx="11232702"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US" altLang="en-US" dirty="0"/>
              <a:t>Case Study STEEP analysis of Starbucks</a:t>
            </a:r>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719609"/>
            <a:ext cx="10515600" cy="4351338"/>
          </a:xfrm>
        </p:spPr>
        <p:txBody>
          <a:bodyPr>
            <a:normAutofit/>
          </a:bodyPr>
          <a:lstStyle/>
          <a:p>
            <a:pPr>
              <a:buFont typeface="Wingdings" panose="05000000000000000000" pitchFamily="2" charset="2"/>
              <a:buChar char="q"/>
              <a:defRPr/>
            </a:pPr>
            <a:r>
              <a:rPr lang="en-US" sz="2400" dirty="0"/>
              <a:t>Background of Starbucks</a:t>
            </a:r>
          </a:p>
          <a:p>
            <a:pPr marL="0" indent="0">
              <a:buNone/>
              <a:defRPr/>
            </a:pPr>
            <a:r>
              <a:rPr lang="en-US" sz="2400" dirty="0"/>
              <a:t>It is crucial to have an idea about Starbucks to do a STEEP analysis of Starbucks. The knowledge about the company's background can help them to have a better idea about the possibilities of their future growth. Starbucks is one of the largest coffee-chain based in the US. They have outlets in more than 31,000 locations and serve coffees to millions of people every day. Starbucks offers varieties of flavored coffees and a wide range of baked products to their customers. </a:t>
            </a:r>
            <a:endParaRPr lang="en-GB" sz="2000" dirty="0"/>
          </a:p>
        </p:txBody>
      </p:sp>
      <p:pic>
        <p:nvPicPr>
          <p:cNvPr id="2" name="Graphic 1">
            <a:extLst>
              <a:ext uri="{FF2B5EF4-FFF2-40B4-BE49-F238E27FC236}">
                <a16:creationId xmlns:a16="http://schemas.microsoft.com/office/drawing/2014/main" id="{FB951AFB-7996-1A2D-5AAE-C81A831A8F4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87DED190-66E1-557F-12BA-AB1D56B2C23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897405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503583" y="365125"/>
            <a:ext cx="11206197"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p:txBody>
          <a:bodyPr/>
          <a:lstStyle/>
          <a:p>
            <a:r>
              <a:rPr lang="en-US" altLang="en-US" dirty="0"/>
              <a:t>Basic Information of Starbucks </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715617" y="1295536"/>
            <a:ext cx="10638183" cy="4748377"/>
          </a:xfrm>
        </p:spPr>
        <p:txBody>
          <a:bodyPr/>
          <a:lstStyle/>
          <a:p>
            <a:pPr marL="0" indent="0" algn="ctr">
              <a:buNone/>
              <a:defRPr/>
            </a:pPr>
            <a:endParaRPr lang="en-GB" dirty="0">
              <a:highlight>
                <a:srgbClr val="FFFF00"/>
              </a:highlight>
            </a:endParaRP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graphicFrame>
        <p:nvGraphicFramePr>
          <p:cNvPr id="7" name="Table 7">
            <a:extLst>
              <a:ext uri="{FF2B5EF4-FFF2-40B4-BE49-F238E27FC236}">
                <a16:creationId xmlns:a16="http://schemas.microsoft.com/office/drawing/2014/main" id="{892C96A2-6800-B335-7EE8-62318DCB0F07}"/>
              </a:ext>
            </a:extLst>
          </p:cNvPr>
          <p:cNvGraphicFramePr>
            <a:graphicFrameLocks noGrp="1"/>
          </p:cNvGraphicFramePr>
          <p:nvPr/>
        </p:nvGraphicFramePr>
        <p:xfrm>
          <a:off x="2032000" y="1276258"/>
          <a:ext cx="8128000" cy="434848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2684649023"/>
                    </a:ext>
                  </a:extLst>
                </a:gridCol>
                <a:gridCol w="4064000">
                  <a:extLst>
                    <a:ext uri="{9D8B030D-6E8A-4147-A177-3AD203B41FA5}">
                      <a16:colId xmlns:a16="http://schemas.microsoft.com/office/drawing/2014/main" val="3932917347"/>
                    </a:ext>
                  </a:extLst>
                </a:gridCol>
              </a:tblGrid>
              <a:tr h="370840">
                <a:tc>
                  <a:txBody>
                    <a:bodyPr/>
                    <a:lstStyle/>
                    <a:p>
                      <a:r>
                        <a:rPr lang="en-US" b="1"/>
                        <a:t>Company Name</a:t>
                      </a:r>
                      <a:r>
                        <a:rPr lang="en-US"/>
                        <a:t> </a:t>
                      </a:r>
                    </a:p>
                  </a:txBody>
                  <a:tcPr anchor="ctr"/>
                </a:tc>
                <a:tc>
                  <a:txBody>
                    <a:bodyPr/>
                    <a:lstStyle/>
                    <a:p>
                      <a:r>
                        <a:rPr lang="en-US"/>
                        <a:t>Starbucks Corporation </a:t>
                      </a:r>
                    </a:p>
                  </a:txBody>
                  <a:tcPr anchor="ctr"/>
                </a:tc>
                <a:extLst>
                  <a:ext uri="{0D108BD9-81ED-4DB2-BD59-A6C34878D82A}">
                    <a16:rowId xmlns:a16="http://schemas.microsoft.com/office/drawing/2014/main" val="4091252521"/>
                  </a:ext>
                </a:extLst>
              </a:tr>
              <a:tr h="370840">
                <a:tc>
                  <a:txBody>
                    <a:bodyPr/>
                    <a:lstStyle/>
                    <a:p>
                      <a:r>
                        <a:rPr lang="en-US" b="1"/>
                        <a:t>Company’s Former Names</a:t>
                      </a:r>
                      <a:r>
                        <a:rPr lang="en-US"/>
                        <a:t> </a:t>
                      </a:r>
                    </a:p>
                  </a:txBody>
                  <a:tcPr anchor="ctr"/>
                </a:tc>
                <a:tc>
                  <a:txBody>
                    <a:bodyPr/>
                    <a:lstStyle/>
                    <a:p>
                      <a:r>
                        <a:rPr lang="en-US"/>
                        <a:t>II Giornale Coffee Outlets </a:t>
                      </a:r>
                    </a:p>
                  </a:txBody>
                  <a:tcPr anchor="ctr"/>
                </a:tc>
                <a:extLst>
                  <a:ext uri="{0D108BD9-81ED-4DB2-BD59-A6C34878D82A}">
                    <a16:rowId xmlns:a16="http://schemas.microsoft.com/office/drawing/2014/main" val="1282066370"/>
                  </a:ext>
                </a:extLst>
              </a:tr>
              <a:tr h="370840">
                <a:tc>
                  <a:txBody>
                    <a:bodyPr/>
                    <a:lstStyle/>
                    <a:p>
                      <a:r>
                        <a:rPr lang="en-US" b="1"/>
                        <a:t>CEO</a:t>
                      </a:r>
                      <a:r>
                        <a:rPr lang="en-US"/>
                        <a:t> </a:t>
                      </a:r>
                    </a:p>
                  </a:txBody>
                  <a:tcPr anchor="ctr"/>
                </a:tc>
                <a:tc>
                  <a:txBody>
                    <a:bodyPr/>
                    <a:lstStyle/>
                    <a:p>
                      <a:r>
                        <a:rPr lang="en-US"/>
                        <a:t>Kevin Johnson </a:t>
                      </a:r>
                    </a:p>
                  </a:txBody>
                  <a:tcPr anchor="ctr"/>
                </a:tc>
                <a:extLst>
                  <a:ext uri="{0D108BD9-81ED-4DB2-BD59-A6C34878D82A}">
                    <a16:rowId xmlns:a16="http://schemas.microsoft.com/office/drawing/2014/main" val="1748305954"/>
                  </a:ext>
                </a:extLst>
              </a:tr>
              <a:tr h="370840">
                <a:tc>
                  <a:txBody>
                    <a:bodyPr/>
                    <a:lstStyle/>
                    <a:p>
                      <a:r>
                        <a:rPr lang="en-US" b="1"/>
                        <a:t>Company Type</a:t>
                      </a:r>
                      <a:r>
                        <a:rPr lang="en-US"/>
                        <a:t> </a:t>
                      </a:r>
                    </a:p>
                  </a:txBody>
                  <a:tcPr anchor="ctr"/>
                </a:tc>
                <a:tc>
                  <a:txBody>
                    <a:bodyPr/>
                    <a:lstStyle/>
                    <a:p>
                      <a:r>
                        <a:rPr lang="en-US"/>
                        <a:t>Public </a:t>
                      </a:r>
                    </a:p>
                  </a:txBody>
                  <a:tcPr anchor="ctr"/>
                </a:tc>
                <a:extLst>
                  <a:ext uri="{0D108BD9-81ED-4DB2-BD59-A6C34878D82A}">
                    <a16:rowId xmlns:a16="http://schemas.microsoft.com/office/drawing/2014/main" val="436821641"/>
                  </a:ext>
                </a:extLst>
              </a:tr>
              <a:tr h="370840">
                <a:tc>
                  <a:txBody>
                    <a:bodyPr/>
                    <a:lstStyle/>
                    <a:p>
                      <a:r>
                        <a:rPr lang="en-US" b="1"/>
                        <a:t>Year Founded</a:t>
                      </a:r>
                      <a:r>
                        <a:rPr lang="en-US"/>
                        <a:t> </a:t>
                      </a:r>
                    </a:p>
                  </a:txBody>
                  <a:tcPr anchor="ctr"/>
                </a:tc>
                <a:tc>
                  <a:txBody>
                    <a:bodyPr/>
                    <a:lstStyle/>
                    <a:p>
                      <a:r>
                        <a:rPr lang="en-US"/>
                        <a:t>1971 </a:t>
                      </a:r>
                    </a:p>
                  </a:txBody>
                  <a:tcPr anchor="ctr"/>
                </a:tc>
                <a:extLst>
                  <a:ext uri="{0D108BD9-81ED-4DB2-BD59-A6C34878D82A}">
                    <a16:rowId xmlns:a16="http://schemas.microsoft.com/office/drawing/2014/main" val="3238880135"/>
                  </a:ext>
                </a:extLst>
              </a:tr>
              <a:tr h="370840">
                <a:tc>
                  <a:txBody>
                    <a:bodyPr/>
                    <a:lstStyle/>
                    <a:p>
                      <a:r>
                        <a:rPr lang="en-US" b="1"/>
                        <a:t>Number of Employees</a:t>
                      </a:r>
                      <a:r>
                        <a:rPr lang="en-US"/>
                        <a:t> </a:t>
                      </a:r>
                    </a:p>
                  </a:txBody>
                  <a:tcPr anchor="ctr"/>
                </a:tc>
                <a:tc>
                  <a:txBody>
                    <a:bodyPr/>
                    <a:lstStyle/>
                    <a:p>
                      <a:r>
                        <a:rPr lang="en-US"/>
                        <a:t>346,000 (2019) (approximately) </a:t>
                      </a:r>
                    </a:p>
                  </a:txBody>
                  <a:tcPr anchor="ctr"/>
                </a:tc>
                <a:extLst>
                  <a:ext uri="{0D108BD9-81ED-4DB2-BD59-A6C34878D82A}">
                    <a16:rowId xmlns:a16="http://schemas.microsoft.com/office/drawing/2014/main" val="1049069078"/>
                  </a:ext>
                </a:extLst>
              </a:tr>
              <a:tr h="370840">
                <a:tc>
                  <a:txBody>
                    <a:bodyPr/>
                    <a:lstStyle/>
                    <a:p>
                      <a:r>
                        <a:rPr lang="en-US" b="1"/>
                        <a:t>Area served</a:t>
                      </a:r>
                      <a:r>
                        <a:rPr lang="en-US"/>
                        <a:t> </a:t>
                      </a:r>
                    </a:p>
                  </a:txBody>
                  <a:tcPr anchor="ctr"/>
                </a:tc>
                <a:tc>
                  <a:txBody>
                    <a:bodyPr/>
                    <a:lstStyle/>
                    <a:p>
                      <a:r>
                        <a:rPr lang="en-US"/>
                        <a:t>Worldwide </a:t>
                      </a:r>
                    </a:p>
                  </a:txBody>
                  <a:tcPr anchor="ctr"/>
                </a:tc>
                <a:extLst>
                  <a:ext uri="{0D108BD9-81ED-4DB2-BD59-A6C34878D82A}">
                    <a16:rowId xmlns:a16="http://schemas.microsoft.com/office/drawing/2014/main" val="1074852642"/>
                  </a:ext>
                </a:extLst>
              </a:tr>
              <a:tr h="370840">
                <a:tc>
                  <a:txBody>
                    <a:bodyPr/>
                    <a:lstStyle/>
                    <a:p>
                      <a:r>
                        <a:rPr lang="en-US" b="1"/>
                        <a:t>Annual Revenue</a:t>
                      </a:r>
                      <a:r>
                        <a:rPr lang="en-US"/>
                        <a:t> </a:t>
                      </a:r>
                    </a:p>
                  </a:txBody>
                  <a:tcPr anchor="ctr"/>
                </a:tc>
                <a:tc>
                  <a:txBody>
                    <a:bodyPr/>
                    <a:lstStyle/>
                    <a:p>
                      <a:r>
                        <a:rPr lang="en-US"/>
                        <a:t>US$ 26.50 Billion (2019) </a:t>
                      </a:r>
                    </a:p>
                  </a:txBody>
                  <a:tcPr anchor="ctr"/>
                </a:tc>
                <a:extLst>
                  <a:ext uri="{0D108BD9-81ED-4DB2-BD59-A6C34878D82A}">
                    <a16:rowId xmlns:a16="http://schemas.microsoft.com/office/drawing/2014/main" val="1733236430"/>
                  </a:ext>
                </a:extLst>
              </a:tr>
              <a:tr h="370840">
                <a:tc>
                  <a:txBody>
                    <a:bodyPr/>
                    <a:lstStyle/>
                    <a:p>
                      <a:r>
                        <a:rPr lang="en-US" b="1"/>
                        <a:t>Founder</a:t>
                      </a:r>
                      <a:r>
                        <a:rPr lang="en-US"/>
                        <a:t> </a:t>
                      </a:r>
                    </a:p>
                  </a:txBody>
                  <a:tcPr anchor="ctr"/>
                </a:tc>
                <a:tc>
                  <a:txBody>
                    <a:bodyPr/>
                    <a:lstStyle/>
                    <a:p>
                      <a:r>
                        <a:rPr lang="en-US"/>
                        <a:t>Jerry Baldwin, Zev Seigl, Gordon Bowker </a:t>
                      </a:r>
                    </a:p>
                  </a:txBody>
                  <a:tcPr anchor="ctr"/>
                </a:tc>
                <a:extLst>
                  <a:ext uri="{0D108BD9-81ED-4DB2-BD59-A6C34878D82A}">
                    <a16:rowId xmlns:a16="http://schemas.microsoft.com/office/drawing/2014/main" val="1058597113"/>
                  </a:ext>
                </a:extLst>
              </a:tr>
              <a:tr h="370840">
                <a:tc>
                  <a:txBody>
                    <a:bodyPr/>
                    <a:lstStyle/>
                    <a:p>
                      <a:r>
                        <a:rPr lang="en-US" b="1"/>
                        <a:t>Headquarters</a:t>
                      </a:r>
                      <a:r>
                        <a:rPr lang="en-US"/>
                        <a:t> </a:t>
                      </a:r>
                    </a:p>
                  </a:txBody>
                  <a:tcPr anchor="ctr"/>
                </a:tc>
                <a:tc>
                  <a:txBody>
                    <a:bodyPr/>
                    <a:lstStyle/>
                    <a:p>
                      <a:r>
                        <a:rPr lang="en-US"/>
                        <a:t>2401 Utah Avenue South, Seattle, Washington </a:t>
                      </a:r>
                    </a:p>
                  </a:txBody>
                  <a:tcPr anchor="ctr"/>
                </a:tc>
                <a:extLst>
                  <a:ext uri="{0D108BD9-81ED-4DB2-BD59-A6C34878D82A}">
                    <a16:rowId xmlns:a16="http://schemas.microsoft.com/office/drawing/2014/main" val="396794328"/>
                  </a:ext>
                </a:extLst>
              </a:tr>
              <a:tr h="370840">
                <a:tc>
                  <a:txBody>
                    <a:bodyPr/>
                    <a:lstStyle/>
                    <a:p>
                      <a:r>
                        <a:rPr lang="en-US" b="1"/>
                        <a:t>Operating income</a:t>
                      </a:r>
                      <a:r>
                        <a:rPr lang="en-US"/>
                        <a:t> </a:t>
                      </a:r>
                    </a:p>
                  </a:txBody>
                  <a:tcPr anchor="ctr"/>
                </a:tc>
                <a:tc>
                  <a:txBody>
                    <a:bodyPr/>
                    <a:lstStyle/>
                    <a:p>
                      <a:r>
                        <a:rPr lang="en-US" dirty="0"/>
                        <a:t>US$ 4.07 Billion (2019) </a:t>
                      </a:r>
                    </a:p>
                  </a:txBody>
                  <a:tcPr anchor="ctr"/>
                </a:tc>
                <a:extLst>
                  <a:ext uri="{0D108BD9-81ED-4DB2-BD59-A6C34878D82A}">
                    <a16:rowId xmlns:a16="http://schemas.microsoft.com/office/drawing/2014/main" val="659367163"/>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1" name="Picture 10" descr="A picture containing text, screenshot, font, design&#10;&#10;Description automatically generated">
            <a:extLst>
              <a:ext uri="{FF2B5EF4-FFF2-40B4-BE49-F238E27FC236}">
                <a16:creationId xmlns:a16="http://schemas.microsoft.com/office/drawing/2014/main" id="{F372FA41-95A2-18BC-9B38-56D82E391A6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4893" y="27296"/>
            <a:ext cx="12022213" cy="6858000"/>
          </a:xfrm>
          <a:prstGeom prst="rect">
            <a:avLst/>
          </a:prstGeom>
        </p:spPr>
      </p:pic>
    </p:spTree>
    <p:extLst>
      <p:ext uri="{BB962C8B-B14F-4D97-AF65-F5344CB8AC3E}">
        <p14:creationId xmlns:p14="http://schemas.microsoft.com/office/powerpoint/2010/main" val="13319321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A18519B-9376-EBD3-532C-2D1CCB51C3F1}"/>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2ADB5979-3164-9EE9-1335-A8C9BAB203E5}"/>
              </a:ext>
            </a:extLst>
          </p:cNvPr>
          <p:cNvSpPr/>
          <p:nvPr/>
        </p:nvSpPr>
        <p:spPr>
          <a:xfrm>
            <a:off x="477078" y="365125"/>
            <a:ext cx="11232702"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US" altLang="en-US" dirty="0"/>
              <a:t>Case Study STEEP analysis of Starbucks</a:t>
            </a:r>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719609"/>
            <a:ext cx="10515600" cy="4351338"/>
          </a:xfrm>
        </p:spPr>
        <p:txBody>
          <a:bodyPr>
            <a:normAutofit/>
          </a:bodyPr>
          <a:lstStyle/>
          <a:p>
            <a:pPr>
              <a:buFont typeface="Wingdings" panose="05000000000000000000" pitchFamily="2" charset="2"/>
              <a:buChar char="q"/>
              <a:defRPr/>
            </a:pPr>
            <a:r>
              <a:rPr lang="en-US" sz="2400" dirty="0"/>
              <a:t>The STEEP analysis Starbucks helps to point out the key factors that can affect the growth of the business. The company has several threats and opportunities as well. They can improve their product based on the changing scenario and make demands. They can carefully weigh the risk factors and generate strategies for expansion while existing in the competitive market</a:t>
            </a:r>
          </a:p>
          <a:p>
            <a:pPr>
              <a:buFont typeface="Wingdings" panose="05000000000000000000" pitchFamily="2" charset="2"/>
              <a:buChar char="q"/>
              <a:defRPr/>
            </a:pPr>
            <a:r>
              <a:rPr lang="en-GB" sz="2000" dirty="0"/>
              <a:t> Discuss the different Factors that affect the expansion of Starbucks </a:t>
            </a:r>
          </a:p>
          <a:p>
            <a:pPr>
              <a:buFont typeface="Wingdings" panose="05000000000000000000" pitchFamily="2" charset="2"/>
              <a:buChar char="q"/>
              <a:defRPr/>
            </a:pPr>
            <a:r>
              <a:rPr lang="en-GB" sz="2000" dirty="0"/>
              <a:t> plot the strategic priorities matrix based on the STEEP analysis.</a:t>
            </a:r>
          </a:p>
        </p:txBody>
      </p:sp>
      <p:pic>
        <p:nvPicPr>
          <p:cNvPr id="2" name="Graphic 1">
            <a:extLst>
              <a:ext uri="{FF2B5EF4-FFF2-40B4-BE49-F238E27FC236}">
                <a16:creationId xmlns:a16="http://schemas.microsoft.com/office/drawing/2014/main" id="{FB951AFB-7996-1A2D-5AAE-C81A831A8F4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87DED190-66E1-557F-12BA-AB1D56B2C23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0413292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92901" y="237387"/>
            <a:ext cx="11206197"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622853" y="397566"/>
            <a:ext cx="10730948" cy="5646348"/>
          </a:xfrm>
        </p:spPr>
        <p:txBody>
          <a:bodyPr/>
          <a:lstStyle/>
          <a:p>
            <a:pPr marL="0" indent="0">
              <a:buNone/>
              <a:defRPr/>
            </a:pPr>
            <a:r>
              <a:rPr lang="en-US" sz="2000" b="1" u="sng" dirty="0"/>
              <a:t> Political Factors:</a:t>
            </a:r>
          </a:p>
          <a:p>
            <a:pPr marL="0" indent="0">
              <a:buNone/>
              <a:defRPr/>
            </a:pPr>
            <a:endParaRPr lang="en-US" sz="2000" dirty="0"/>
          </a:p>
          <a:p>
            <a:pPr marL="0" indent="0">
              <a:buNone/>
              <a:defRPr/>
            </a:pPr>
            <a:r>
              <a:rPr lang="en-US" sz="2000" dirty="0"/>
              <a:t>Political factors can affect the expansion of a company in several ways. The political condition of the countries where a company operates may impact its progress. If the political condition is stable, the company may get a good environment for business. Several political conditions can affect the sales of Starbucks:</a:t>
            </a:r>
          </a:p>
          <a:p>
            <a:pPr marL="0" indent="0">
              <a:buNone/>
              <a:defRPr/>
            </a:pPr>
            <a:endParaRPr lang="en-US" sz="2000" dirty="0"/>
          </a:p>
          <a:p>
            <a:pPr>
              <a:buFont typeface="Courier New" panose="02070309020205020404" pitchFamily="49" charset="0"/>
              <a:buChar char="o"/>
              <a:defRPr/>
            </a:pPr>
            <a:r>
              <a:rPr lang="en-US" sz="2000" dirty="0"/>
              <a:t>    The tax policies and employment laws of a company can have a specific impact on its sales. If the tax policies are fair, the company may earn good revenue from the business.</a:t>
            </a:r>
          </a:p>
          <a:p>
            <a:pPr>
              <a:buFont typeface="Courier New" panose="02070309020205020404" pitchFamily="49" charset="0"/>
              <a:buChar char="o"/>
              <a:defRPr/>
            </a:pPr>
            <a:r>
              <a:rPr lang="en-US" sz="2000" dirty="0"/>
              <a:t>    The government of many counties may have some laws which are ideal for businesses. Starbucks can get a good chance of expansion in those countries.</a:t>
            </a:r>
          </a:p>
          <a:p>
            <a:pPr marL="0" indent="0">
              <a:buNone/>
              <a:defRPr/>
            </a:pPr>
            <a:endParaRPr lang="en-GB" sz="2000" dirty="0"/>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spTree>
    <p:extLst>
      <p:ext uri="{BB962C8B-B14F-4D97-AF65-F5344CB8AC3E}">
        <p14:creationId xmlns:p14="http://schemas.microsoft.com/office/powerpoint/2010/main" val="38535824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92901" y="237387"/>
            <a:ext cx="11206197"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622853" y="397566"/>
            <a:ext cx="10730948" cy="5646348"/>
          </a:xfrm>
        </p:spPr>
        <p:txBody>
          <a:bodyPr/>
          <a:lstStyle/>
          <a:p>
            <a:pPr marL="0" indent="0">
              <a:buNone/>
              <a:defRPr/>
            </a:pPr>
            <a:r>
              <a:rPr lang="en-US" sz="2000" b="1" u="sng" dirty="0"/>
              <a:t>  Economic Factors:</a:t>
            </a:r>
          </a:p>
          <a:p>
            <a:pPr marL="0" indent="0">
              <a:buNone/>
              <a:defRPr/>
            </a:pPr>
            <a:endParaRPr lang="en-US" sz="2000" b="1" u="sng" dirty="0"/>
          </a:p>
          <a:p>
            <a:pPr marL="0" indent="0">
              <a:buNone/>
              <a:defRPr/>
            </a:pPr>
            <a:r>
              <a:rPr lang="en-US" sz="2000" b="1" dirty="0"/>
              <a:t>Economic conditions of a country are directly linked to the business of a company. If a company </a:t>
            </a:r>
            <a:r>
              <a:rPr lang="en-US" sz="2000" dirty="0"/>
              <a:t>desires improved sales, it may look for regions with stable market conditions. Here are some economic issues which can impact the sales of the company:</a:t>
            </a:r>
          </a:p>
          <a:p>
            <a:pPr marL="0" indent="0">
              <a:buNone/>
              <a:defRPr/>
            </a:pPr>
            <a:endParaRPr lang="en-US" sz="2000" dirty="0"/>
          </a:p>
          <a:p>
            <a:pPr>
              <a:buFont typeface="Courier New" panose="02070309020205020404" pitchFamily="49" charset="0"/>
              <a:buChar char="o"/>
              <a:defRPr/>
            </a:pPr>
            <a:r>
              <a:rPr lang="en-US" sz="2000" dirty="0"/>
              <a:t>    Most of the developing countries are having an emerging economy. It can be a good sign for the countries that are willing to expand their business.</a:t>
            </a:r>
          </a:p>
          <a:p>
            <a:pPr>
              <a:buFont typeface="Courier New" panose="02070309020205020404" pitchFamily="49" charset="0"/>
              <a:buChar char="o"/>
              <a:defRPr/>
            </a:pPr>
            <a:r>
              <a:rPr lang="en-US" sz="2000" dirty="0"/>
              <a:t>    The increasing cost of raw materials and labor charges can be a threat concerning the development of their business.</a:t>
            </a:r>
          </a:p>
          <a:p>
            <a:pPr>
              <a:buFont typeface="Courier New" panose="02070309020205020404" pitchFamily="49" charset="0"/>
              <a:buChar char="o"/>
              <a:defRPr/>
            </a:pPr>
            <a:r>
              <a:rPr lang="en-US" sz="2000" dirty="0"/>
              <a:t>    There are several alternatives of Starbucks, which are gradually getting hold of the market. The competitive market scenario can be a threat to the business of the company</a:t>
            </a:r>
            <a:endParaRPr lang="en-GB" sz="2000" dirty="0"/>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spTree>
    <p:extLst>
      <p:ext uri="{BB962C8B-B14F-4D97-AF65-F5344CB8AC3E}">
        <p14:creationId xmlns:p14="http://schemas.microsoft.com/office/powerpoint/2010/main" val="23569957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92901" y="237387"/>
            <a:ext cx="11206197"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622853" y="397566"/>
            <a:ext cx="10730948" cy="5646348"/>
          </a:xfrm>
        </p:spPr>
        <p:txBody>
          <a:bodyPr/>
          <a:lstStyle/>
          <a:p>
            <a:pPr marL="0" indent="0">
              <a:buNone/>
              <a:defRPr/>
            </a:pPr>
            <a:endParaRPr lang="en-US" sz="2000" b="1" u="sng" dirty="0"/>
          </a:p>
          <a:p>
            <a:pPr marL="0" indent="0">
              <a:buNone/>
              <a:defRPr/>
            </a:pPr>
            <a:r>
              <a:rPr lang="en-US" sz="2000" b="1" u="sng" dirty="0"/>
              <a:t> Social Factors:</a:t>
            </a:r>
          </a:p>
          <a:p>
            <a:pPr marL="0" indent="0">
              <a:buNone/>
              <a:defRPr/>
            </a:pPr>
            <a:endParaRPr lang="en-US" sz="2000" b="1" dirty="0"/>
          </a:p>
          <a:p>
            <a:pPr marL="0" indent="0">
              <a:buNone/>
              <a:defRPr/>
            </a:pPr>
            <a:r>
              <a:rPr lang="en-US" sz="2000" b="1" dirty="0"/>
              <a:t>Social conditions are key factors that can affect the sales of any business. PESTEL analysis Starbucks can show how the social conditions of the operating area can impact the sales of the company:</a:t>
            </a:r>
          </a:p>
          <a:p>
            <a:pPr marL="0" indent="0">
              <a:buNone/>
              <a:defRPr/>
            </a:pPr>
            <a:endParaRPr lang="en-US" sz="2000" b="1" dirty="0"/>
          </a:p>
          <a:p>
            <a:pPr marL="0" indent="0">
              <a:buNone/>
              <a:defRPr/>
            </a:pPr>
            <a:r>
              <a:rPr lang="en-US" sz="2000" b="1" dirty="0"/>
              <a:t>    The changes in the lifestyle of the people and their choice of food can toll upon the company's sale. People are more tending to have a healthy, low-calorie diet, which can decrease the sales of their sugary beverages.</a:t>
            </a:r>
          </a:p>
          <a:p>
            <a:pPr marL="0" indent="0">
              <a:buNone/>
              <a:defRPr/>
            </a:pPr>
            <a:r>
              <a:rPr lang="en-US" sz="2000" b="1" dirty="0"/>
              <a:t>    The food items offered by the company are expensive considering their alternatives. It is the reason they are losing customers from lower and middle-income groups.</a:t>
            </a:r>
          </a:p>
          <a:p>
            <a:pPr marL="0" indent="0">
              <a:buNone/>
              <a:defRPr/>
            </a:pPr>
            <a:r>
              <a:rPr lang="en-US" sz="2000" b="1" dirty="0"/>
              <a:t>    As the coffee culture is getting new meaning worldwide, the cafe chain can utilize it. It will help to expand its business.</a:t>
            </a: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spTree>
    <p:extLst>
      <p:ext uri="{BB962C8B-B14F-4D97-AF65-F5344CB8AC3E}">
        <p14:creationId xmlns:p14="http://schemas.microsoft.com/office/powerpoint/2010/main" val="17464939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280308" y="397566"/>
            <a:ext cx="11206197"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622853" y="397566"/>
            <a:ext cx="10730948" cy="5646348"/>
          </a:xfrm>
        </p:spPr>
        <p:txBody>
          <a:bodyPr/>
          <a:lstStyle/>
          <a:p>
            <a:pPr marL="0" indent="0">
              <a:buNone/>
              <a:defRPr/>
            </a:pPr>
            <a:endParaRPr lang="en-US" sz="2000" b="1" u="sng" dirty="0"/>
          </a:p>
          <a:p>
            <a:pPr marL="0" indent="0">
              <a:buNone/>
              <a:defRPr/>
            </a:pPr>
            <a:r>
              <a:rPr lang="en-US" sz="2000" b="1" u="sng" dirty="0"/>
              <a:t>  Technological Factors:</a:t>
            </a:r>
          </a:p>
          <a:p>
            <a:pPr marL="0" indent="0">
              <a:buNone/>
              <a:defRPr/>
            </a:pPr>
            <a:endParaRPr lang="en-US" sz="2000" b="1" u="sng" dirty="0"/>
          </a:p>
          <a:p>
            <a:pPr marL="0" indent="0">
              <a:buNone/>
              <a:defRPr/>
            </a:pPr>
            <a:r>
              <a:rPr lang="en-US" sz="2000" b="1" dirty="0"/>
              <a:t>Though technological conditions may not be a direct threat to the company's growth. In the long run, they may affect the business. The Pestel analysis Starbucks can show how technology can work in hindering or catalyzing the expansion of Starbucks:</a:t>
            </a:r>
          </a:p>
          <a:p>
            <a:pPr marL="0" indent="0">
              <a:buNone/>
              <a:defRPr/>
            </a:pPr>
            <a:endParaRPr lang="en-US" sz="2000" b="1" dirty="0"/>
          </a:p>
          <a:p>
            <a:pPr marL="0" indent="0">
              <a:buNone/>
              <a:defRPr/>
            </a:pPr>
            <a:r>
              <a:rPr lang="en-US" sz="2000" b="1" dirty="0"/>
              <a:t>    The increasing technological aid can make the journey of coffee from the farm to the mug smoother and faster. The easy transport and high-tech coffee machine both can contribute to this.</a:t>
            </a:r>
          </a:p>
          <a:p>
            <a:pPr marL="0" indent="0">
              <a:buNone/>
              <a:defRPr/>
            </a:pPr>
            <a:r>
              <a:rPr lang="en-US" sz="2000" b="1" dirty="0"/>
              <a:t>    As smartphone purchases have increased, more people can access the delivery service to get their coffee from home.</a:t>
            </a:r>
          </a:p>
          <a:p>
            <a:pPr marL="0" indent="0">
              <a:buNone/>
              <a:defRPr/>
            </a:pPr>
            <a:r>
              <a:rPr lang="en-US" sz="2000" b="1" dirty="0"/>
              <a:t>    The company may see a drop in their sales because of the easy availability of good quality coffee machines in the market</a:t>
            </a: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spTree>
    <p:extLst>
      <p:ext uri="{BB962C8B-B14F-4D97-AF65-F5344CB8AC3E}">
        <p14:creationId xmlns:p14="http://schemas.microsoft.com/office/powerpoint/2010/main" val="40963555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280308" y="397566"/>
            <a:ext cx="11206197"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622853" y="397566"/>
            <a:ext cx="10730948" cy="5646348"/>
          </a:xfrm>
        </p:spPr>
        <p:txBody>
          <a:bodyPr/>
          <a:lstStyle/>
          <a:p>
            <a:pPr marL="0" indent="0">
              <a:buNone/>
              <a:defRPr/>
            </a:pPr>
            <a:endParaRPr lang="en-US" sz="2000" b="1" u="sng" dirty="0"/>
          </a:p>
          <a:p>
            <a:pPr marL="0" indent="0">
              <a:buNone/>
              <a:defRPr/>
            </a:pPr>
            <a:r>
              <a:rPr lang="en-US" sz="2000" b="1" u="sng" dirty="0"/>
              <a:t>   Ecological Factors:</a:t>
            </a:r>
          </a:p>
          <a:p>
            <a:pPr marL="0" indent="0">
              <a:buNone/>
              <a:defRPr/>
            </a:pPr>
            <a:endParaRPr lang="en-US" sz="2000" b="1" u="sng" dirty="0"/>
          </a:p>
          <a:p>
            <a:pPr marL="0" indent="0">
              <a:buNone/>
              <a:defRPr/>
            </a:pPr>
            <a:r>
              <a:rPr lang="en-US" sz="2000" b="1" dirty="0"/>
              <a:t>Ecological factors may not impact the business of a company directly. However, they can influence its progress indirectly. Here are some environmental issues that can affect the business of Starbucks:</a:t>
            </a:r>
          </a:p>
          <a:p>
            <a:pPr marL="0" indent="0">
              <a:buNone/>
              <a:defRPr/>
            </a:pPr>
            <a:endParaRPr lang="en-US" sz="2000" b="1" dirty="0"/>
          </a:p>
          <a:p>
            <a:pPr marL="0" indent="0">
              <a:buNone/>
              <a:defRPr/>
            </a:pPr>
            <a:r>
              <a:rPr lang="en-US" sz="2000" b="1" dirty="0"/>
              <a:t>    The company's business can get affected if the growth of coffee suffers from insects, diseases, climate, or natural disasters.</a:t>
            </a:r>
          </a:p>
          <a:p>
            <a:pPr marL="0" indent="0">
              <a:buNone/>
              <a:defRPr/>
            </a:pPr>
            <a:r>
              <a:rPr lang="en-US" sz="2000" b="1" dirty="0"/>
              <a:t>    The company can concentrate on following the business sustainability trend, which can make the customers support the company for their policies, and this can earn more environment-conscious customers.</a:t>
            </a:r>
          </a:p>
          <a:p>
            <a:pPr marL="0" indent="0">
              <a:buNone/>
              <a:defRPr/>
            </a:pPr>
            <a:r>
              <a:rPr lang="en-US" sz="2000" b="1" dirty="0"/>
              <a:t>    The company can work on recyclable packaging which can be environment-friendly. They can support social and environment-related campaigns, which can be a fair opportunity to promote their business.</a:t>
            </a: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spTree>
    <p:extLst>
      <p:ext uri="{BB962C8B-B14F-4D97-AF65-F5344CB8AC3E}">
        <p14:creationId xmlns:p14="http://schemas.microsoft.com/office/powerpoint/2010/main" val="21409403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280308" y="397566"/>
            <a:ext cx="11206197"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622853" y="397566"/>
            <a:ext cx="10730948" cy="5646348"/>
          </a:xfrm>
        </p:spPr>
        <p:txBody>
          <a:bodyPr/>
          <a:lstStyle/>
          <a:p>
            <a:pPr marL="0" indent="0">
              <a:buNone/>
              <a:defRPr/>
            </a:pPr>
            <a:endParaRPr lang="en-US" sz="2000" b="1" u="sng" dirty="0"/>
          </a:p>
          <a:p>
            <a:pPr marL="0" indent="0">
              <a:buNone/>
              <a:defRPr/>
            </a:pPr>
            <a:r>
              <a:rPr lang="en-US" sz="2000" b="1" u="sng" dirty="0"/>
              <a:t>    Legal Factors:</a:t>
            </a:r>
          </a:p>
          <a:p>
            <a:pPr marL="0" indent="0">
              <a:buNone/>
              <a:defRPr/>
            </a:pPr>
            <a:endParaRPr lang="en-US" sz="2000" b="1" u="sng" dirty="0"/>
          </a:p>
          <a:p>
            <a:pPr marL="0" indent="0">
              <a:buNone/>
              <a:defRPr/>
            </a:pPr>
            <a:r>
              <a:rPr lang="en-US" sz="2000" b="1" dirty="0"/>
              <a:t>Many legal issues can directly or indirectly impact the growth of a company. If a company has some legal cases going on, that can create a negative impression. It may destroy its reputation. PESTEL analysis Starbucks can help to identify those legal factors:</a:t>
            </a:r>
          </a:p>
          <a:p>
            <a:pPr marL="0" indent="0">
              <a:buNone/>
              <a:defRPr/>
            </a:pPr>
            <a:endParaRPr lang="en-US" sz="2000" b="1" dirty="0"/>
          </a:p>
          <a:p>
            <a:pPr marL="0" indent="0">
              <a:buNone/>
              <a:defRPr/>
            </a:pPr>
            <a:r>
              <a:rPr lang="en-US" sz="2000" b="1" dirty="0"/>
              <a:t>    The company needs to adhere to the employment rules and product safety regulations proposed by the law of the countries they are serving at that moment. Failing to do so may cancel their trade license.</a:t>
            </a:r>
          </a:p>
          <a:p>
            <a:pPr marL="0" indent="0">
              <a:buNone/>
              <a:defRPr/>
            </a:pPr>
            <a:r>
              <a:rPr lang="en-US" sz="2000" b="1" dirty="0"/>
              <a:t>    Licensing regulations and collisions with trade laws can hinder the expansion of the company.</a:t>
            </a:r>
          </a:p>
          <a:p>
            <a:pPr marL="0" indent="0">
              <a:buNone/>
              <a:defRPr/>
            </a:pPr>
            <a:r>
              <a:rPr lang="en-US" sz="2000" b="1" dirty="0"/>
              <a:t>    The company must ensure employee rights and customer safety regulations while expanding its business in a country. Otherwise, their business may suffer</a:t>
            </a: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spTree>
    <p:extLst>
      <p:ext uri="{BB962C8B-B14F-4D97-AF65-F5344CB8AC3E}">
        <p14:creationId xmlns:p14="http://schemas.microsoft.com/office/powerpoint/2010/main" val="29400400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1298443"/>
            <a:ext cx="10108389" cy="47130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9571" y="1377956"/>
            <a:ext cx="9037875" cy="4555093"/>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Conclusion:</a:t>
            </a:r>
          </a:p>
          <a:p>
            <a:endParaRPr lang="en-US" sz="4000" dirty="0">
              <a:solidFill>
                <a:srgbClr val="8E5A6D"/>
              </a:solidFill>
              <a:latin typeface="Tajawal ExtraBold" panose="00000800000000000000" pitchFamily="2" charset="-78"/>
              <a:cs typeface="Tajawal ExtraBold" panose="00000800000000000000" pitchFamily="2" charset="-78"/>
            </a:endParaRPr>
          </a:p>
          <a:p>
            <a:pPr algn="ctr"/>
            <a:r>
              <a:rPr lang="en-US" sz="2400" b="1" dirty="0">
                <a:solidFill>
                  <a:srgbClr val="FF0000"/>
                </a:solidFill>
              </a:rPr>
              <a:t>Frame project (design challenge) into design opportunity</a:t>
            </a:r>
          </a:p>
          <a:p>
            <a:pPr algn="ctr"/>
            <a:endParaRPr lang="en-US" sz="2400" b="1" dirty="0">
              <a:solidFill>
                <a:srgbClr val="FF0000"/>
              </a:solidFill>
            </a:endParaRPr>
          </a:p>
          <a:p>
            <a:r>
              <a:rPr lang="en-US" sz="2400" dirty="0"/>
              <a:t>Design Thinking is Human-centered problem-solving tool which emphasize on Empathy, Collaboration, Co-creation and Stakeholder feedback to unlock Creativity and Innovation, which devises feasible and viable Big Idea/solutions.</a:t>
            </a:r>
          </a:p>
          <a:p>
            <a:endParaRPr lang="en-US" sz="2400" dirty="0"/>
          </a:p>
          <a:p>
            <a:pPr algn="ctr"/>
            <a:r>
              <a:rPr lang="en-US" sz="2400" dirty="0">
                <a:highlight>
                  <a:srgbClr val="FFFF00"/>
                </a:highlight>
              </a:rPr>
              <a:t>Heart-on Hands-on Head-On Approach</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5633728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This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308324"/>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Holistic approach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Key principles and mindset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FOUNDATION BUILDING FOR DESIGN THINKING PROJECT</a:t>
            </a: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STEEP analysis </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Case Study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Holistic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Foundation</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347607" y="4612151"/>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STEEP</a:t>
            </a:r>
            <a:endParaRPr lang="en-US" sz="2400" dirty="0">
              <a:solidFill>
                <a:srgbClr val="FFFFFF"/>
              </a:solidFill>
            </a:endParaRPr>
          </a:p>
        </p:txBody>
      </p:sp>
    </p:spTree>
    <p:extLst>
      <p:ext uri="{BB962C8B-B14F-4D97-AF65-F5344CB8AC3E}">
        <p14:creationId xmlns:p14="http://schemas.microsoft.com/office/powerpoint/2010/main" val="37290747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7801</TotalTime>
  <Words>2185</Words>
  <Application>Microsoft Office PowerPoint</Application>
  <PresentationFormat>Widescreen</PresentationFormat>
  <Paragraphs>230</Paragraphs>
  <Slides>39</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Arial</vt:lpstr>
      <vt:lpstr>Calibri</vt:lpstr>
      <vt:lpstr>Calibri Light</vt:lpstr>
      <vt:lpstr>Courier New</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EXPLORE</vt:lpstr>
      <vt:lpstr>PowerPoint Presentation</vt:lpstr>
      <vt:lpstr>PowerPoint Presentation</vt:lpstr>
      <vt:lpstr>PowerPoint Presentation</vt:lpstr>
      <vt:lpstr>PowerPoint Presentation</vt:lpstr>
      <vt:lpstr>PowerPoint Presentation</vt:lpstr>
      <vt:lpstr>Step 2: Understand strategic priorities </vt:lpstr>
      <vt:lpstr>PowerPoint Presentation</vt:lpstr>
      <vt:lpstr>PowerPoint Presentation</vt:lpstr>
      <vt:lpstr>Case Study STEEP analysis of Starbucks</vt:lpstr>
      <vt:lpstr>Basic Information of Starbucks </vt:lpstr>
      <vt:lpstr>PowerPoint Presentation</vt:lpstr>
      <vt:lpstr>Case Study STEEP analysis of Starbucks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Hamdy Mohamed Mahmoud dawabah</cp:lastModifiedBy>
  <cp:revision>53</cp:revision>
  <dcterms:created xsi:type="dcterms:W3CDTF">2023-04-29T09:08:23Z</dcterms:created>
  <dcterms:modified xsi:type="dcterms:W3CDTF">2023-07-06T09:32:28Z</dcterms:modified>
</cp:coreProperties>
</file>