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50"/>
  </p:notesMasterIdLst>
  <p:sldIdLst>
    <p:sldId id="480" r:id="rId7"/>
    <p:sldId id="303" r:id="rId8"/>
    <p:sldId id="271" r:id="rId9"/>
    <p:sldId id="576" r:id="rId10"/>
    <p:sldId id="555" r:id="rId11"/>
    <p:sldId id="663" r:id="rId12"/>
    <p:sldId id="664" r:id="rId13"/>
    <p:sldId id="618" r:id="rId14"/>
    <p:sldId id="667" r:id="rId15"/>
    <p:sldId id="668" r:id="rId16"/>
    <p:sldId id="666" r:id="rId17"/>
    <p:sldId id="669" r:id="rId18"/>
    <p:sldId id="556" r:id="rId19"/>
    <p:sldId id="670" r:id="rId20"/>
    <p:sldId id="586" r:id="rId21"/>
    <p:sldId id="557" r:id="rId22"/>
    <p:sldId id="558" r:id="rId23"/>
    <p:sldId id="587" r:id="rId24"/>
    <p:sldId id="620" r:id="rId25"/>
    <p:sldId id="621" r:id="rId26"/>
    <p:sldId id="588" r:id="rId27"/>
    <p:sldId id="559" r:id="rId28"/>
    <p:sldId id="560" r:id="rId29"/>
    <p:sldId id="671" r:id="rId30"/>
    <p:sldId id="545" r:id="rId31"/>
    <p:sldId id="622" r:id="rId32"/>
    <p:sldId id="623" r:id="rId33"/>
    <p:sldId id="624" r:id="rId34"/>
    <p:sldId id="672" r:id="rId35"/>
    <p:sldId id="625" r:id="rId36"/>
    <p:sldId id="626" r:id="rId37"/>
    <p:sldId id="673" r:id="rId38"/>
    <p:sldId id="627" r:id="rId39"/>
    <p:sldId id="631" r:id="rId40"/>
    <p:sldId id="632" r:id="rId41"/>
    <p:sldId id="633" r:id="rId42"/>
    <p:sldId id="674" r:id="rId43"/>
    <p:sldId id="634" r:id="rId44"/>
    <p:sldId id="635" r:id="rId45"/>
    <p:sldId id="636" r:id="rId46"/>
    <p:sldId id="675" r:id="rId47"/>
    <p:sldId id="63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76"/>
            <p14:sldId id="555"/>
            <p14:sldId id="663"/>
            <p14:sldId id="664"/>
            <p14:sldId id="618"/>
            <p14:sldId id="667"/>
            <p14:sldId id="668"/>
            <p14:sldId id="666"/>
            <p14:sldId id="669"/>
            <p14:sldId id="556"/>
            <p14:sldId id="670"/>
            <p14:sldId id="586"/>
            <p14:sldId id="557"/>
            <p14:sldId id="558"/>
            <p14:sldId id="587"/>
            <p14:sldId id="620"/>
            <p14:sldId id="621"/>
            <p14:sldId id="588"/>
            <p14:sldId id="559"/>
            <p14:sldId id="560"/>
            <p14:sldId id="671"/>
            <p14:sldId id="545"/>
            <p14:sldId id="622"/>
            <p14:sldId id="623"/>
            <p14:sldId id="624"/>
            <p14:sldId id="672"/>
            <p14:sldId id="625"/>
            <p14:sldId id="626"/>
            <p14:sldId id="673"/>
            <p14:sldId id="627"/>
            <p14:sldId id="631"/>
            <p14:sldId id="632"/>
            <p14:sldId id="633"/>
            <p14:sldId id="674"/>
            <p14:sldId id="634"/>
            <p14:sldId id="635"/>
            <p14:sldId id="636"/>
            <p14:sldId id="675"/>
            <p14:sldId id="637"/>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1EF5B-9FE8-C39E-0BF1-A09929CE7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4BF9EB-4E0C-3DA2-3AA1-4656035255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AD13FF-4D8F-F93A-1ADD-59CD8CAAED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ACBA729-4892-ADB5-7FB7-C8330A4D9F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6418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3640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pn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30.xml"/><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30.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30.xml"/><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6.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0.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6.png"/><Relationship Id="rId1" Type="http://schemas.openxmlformats.org/officeDocument/2006/relationships/slideLayout" Target="../slideLayouts/slideLayout45.xml"/><Relationship Id="rId4" Type="http://schemas.openxmlformats.org/officeDocument/2006/relationships/image" Target="../media/image27.emf"/></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5.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6.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4949176" y="1376800"/>
            <a:ext cx="5228582" cy="523220"/>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Cost Estimating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15307-6C45-D4C7-2539-1B85A6D11DA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A77834-0D8F-E87B-D635-97DB64DBB0B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4EA0795-BF19-15E9-67DC-317924EF4C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B516F4-E381-1A07-F3F3-B25F38AB626A}"/>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27A6F4-2DE7-2C60-5FAB-1C4DC045E422}"/>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Cost Estimating Outlines: </a:t>
            </a:r>
          </a:p>
        </p:txBody>
      </p:sp>
      <p:sp>
        <p:nvSpPr>
          <p:cNvPr id="28" name="Rectangle 27">
            <a:extLst>
              <a:ext uri="{FF2B5EF4-FFF2-40B4-BE49-F238E27FC236}">
                <a16:creationId xmlns:a16="http://schemas.microsoft.com/office/drawing/2014/main" id="{08EF9DD3-78FC-754C-1B27-A5A816D1D5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D5ED275B-2CD9-75FA-D496-96B73EDE400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tx1"/>
              </a:solidFill>
              <a:latin typeface="Alexandria" charset="0"/>
              <a:cs typeface="Alexandria" charset="0"/>
            </a:endParaRPr>
          </a:p>
        </p:txBody>
      </p:sp>
      <p:pic>
        <p:nvPicPr>
          <p:cNvPr id="6" name="Graphic 21">
            <a:extLst>
              <a:ext uri="{FF2B5EF4-FFF2-40B4-BE49-F238E27FC236}">
                <a16:creationId xmlns:a16="http://schemas.microsoft.com/office/drawing/2014/main" id="{BA68C240-33F3-E061-7550-0790E085EF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1E0BA9C-B93A-7F36-3F01-4B52F70BDC68}"/>
              </a:ext>
            </a:extLst>
          </p:cNvPr>
          <p:cNvSpPr txBox="1"/>
          <p:nvPr/>
        </p:nvSpPr>
        <p:spPr>
          <a:xfrm>
            <a:off x="3150823" y="2395240"/>
            <a:ext cx="7630248" cy="4555093"/>
          </a:xfrm>
          <a:prstGeom prst="rect">
            <a:avLst/>
          </a:prstGeom>
          <a:noFill/>
        </p:spPr>
        <p:txBody>
          <a:bodyPr wrap="square">
            <a:spAutoFit/>
          </a:bodyPr>
          <a:lstStyle/>
          <a:p>
            <a:r>
              <a:rPr lang="en-US" sz="1600" b="1" dirty="0">
                <a:latin typeface="Alexandria"/>
              </a:rPr>
              <a:t>3.1 CAPITAL COST ESTIMATION:</a:t>
            </a:r>
          </a:p>
          <a:p>
            <a:r>
              <a:rPr lang="en-US" sz="1600" dirty="0">
                <a:latin typeface="Alexandria"/>
              </a:rPr>
              <a:t>3.1.1 Purpose of Estimates</a:t>
            </a:r>
          </a:p>
          <a:p>
            <a:r>
              <a:rPr lang="en-US" sz="1600" dirty="0">
                <a:latin typeface="Alexandria"/>
              </a:rPr>
              <a:t>3.1.2 Fixed Capital and Working Capital</a:t>
            </a:r>
          </a:p>
          <a:p>
            <a:r>
              <a:rPr lang="en-US" sz="1600" dirty="0">
                <a:latin typeface="Alexandria"/>
              </a:rPr>
              <a:t>3.1.3 Current Trends in Capital-Cost Estimating</a:t>
            </a:r>
          </a:p>
          <a:p>
            <a:r>
              <a:rPr lang="en-US" sz="1600" dirty="0">
                <a:latin typeface="Alexandria"/>
              </a:rPr>
              <a:t>3.1.4 Types of Estimates </a:t>
            </a:r>
          </a:p>
          <a:p>
            <a:pPr lvl="0">
              <a:defRPr/>
            </a:pPr>
            <a:r>
              <a:rPr lang="en-US" sz="1600" dirty="0">
                <a:latin typeface="Alexandria"/>
              </a:rPr>
              <a:t>3.1.5 Functions of Capital-Cost estimates</a:t>
            </a:r>
          </a:p>
          <a:p>
            <a:pPr>
              <a:defRPr/>
            </a:pPr>
            <a:r>
              <a:rPr lang="en-US" sz="1600" dirty="0">
                <a:latin typeface="Alexandria"/>
              </a:rPr>
              <a:t>3.1.6 Cost of Making Estimates</a:t>
            </a:r>
          </a:p>
          <a:p>
            <a:pPr>
              <a:defRPr/>
            </a:pPr>
            <a:r>
              <a:rPr lang="en-US" sz="1600" dirty="0">
                <a:latin typeface="Alexandria"/>
              </a:rPr>
              <a:t>3.1.7</a:t>
            </a:r>
            <a:r>
              <a:rPr lang="en-US" dirty="0">
                <a:latin typeface="Alexandria"/>
              </a:rPr>
              <a:t> </a:t>
            </a:r>
            <a:r>
              <a:rPr lang="en-US" sz="1600" dirty="0">
                <a:latin typeface="Alexandria"/>
              </a:rPr>
              <a:t>Representation of Cost Data </a:t>
            </a:r>
          </a:p>
          <a:p>
            <a:pPr>
              <a:defRPr/>
            </a:pPr>
            <a:r>
              <a:rPr lang="en-US" sz="1600" dirty="0">
                <a:latin typeface="Alexandria"/>
              </a:rPr>
              <a:t>3.1.8 Factored Estimating:</a:t>
            </a:r>
          </a:p>
          <a:p>
            <a:r>
              <a:rPr lang="en-US" sz="1600" i="1" dirty="0">
                <a:latin typeface="Alexandria"/>
              </a:rPr>
              <a:t>-Lang Factors</a:t>
            </a:r>
          </a:p>
          <a:p>
            <a:r>
              <a:rPr lang="en-US" sz="1600" i="1" dirty="0">
                <a:latin typeface="Alexandria"/>
              </a:rPr>
              <a:t>-Hand Factors</a:t>
            </a:r>
          </a:p>
          <a:p>
            <a:r>
              <a:rPr lang="en-US" sz="1600" i="1" dirty="0">
                <a:solidFill>
                  <a:srgbClr val="00AEEF"/>
                </a:solidFill>
                <a:latin typeface="Alexandria"/>
              </a:rPr>
              <a:t>-Plant Cost Estimating by Analytical Procedures</a:t>
            </a:r>
          </a:p>
          <a:p>
            <a:r>
              <a:rPr lang="en-US" sz="1600" i="1" dirty="0">
                <a:solidFill>
                  <a:srgbClr val="00AEEF"/>
                </a:solidFill>
                <a:latin typeface="Alexandria"/>
              </a:rPr>
              <a:t>-Plant Component Ratios</a:t>
            </a:r>
          </a:p>
          <a:p>
            <a:r>
              <a:rPr lang="en-US" sz="1600" i="1" dirty="0">
                <a:solidFill>
                  <a:srgbClr val="00AEEF"/>
                </a:solidFill>
                <a:latin typeface="Alexandria"/>
              </a:rPr>
              <a:t>-Cost Indexes</a:t>
            </a:r>
          </a:p>
          <a:p>
            <a:r>
              <a:rPr lang="en-US" sz="1600" i="1" dirty="0">
                <a:solidFill>
                  <a:srgbClr val="00AEEF"/>
                </a:solidFill>
                <a:latin typeface="Alexandria"/>
              </a:rPr>
              <a:t>-Equipment Installation Cost Ratios</a:t>
            </a:r>
          </a:p>
          <a:p>
            <a:r>
              <a:rPr lang="en-US" sz="1600" dirty="0">
                <a:solidFill>
                  <a:srgbClr val="00AEEF"/>
                </a:solidFill>
                <a:latin typeface="Alexandria"/>
              </a:rPr>
              <a:t>3.1.9 Codes of Account</a:t>
            </a:r>
          </a:p>
          <a:p>
            <a:r>
              <a:rPr lang="en-US" sz="1600" dirty="0">
                <a:solidFill>
                  <a:srgbClr val="00AEEF"/>
                </a:solidFill>
                <a:latin typeface="Alexandria"/>
              </a:rPr>
              <a:t>3.1.10 Startup Costs</a:t>
            </a:r>
          </a:p>
          <a:p>
            <a:r>
              <a:rPr lang="en-US" sz="1600" dirty="0">
                <a:solidFill>
                  <a:srgbClr val="00AEEF"/>
                </a:solidFill>
                <a:latin typeface="Alexandria"/>
              </a:rPr>
              <a:t>3.1.11 Evaluation of the Estimate</a:t>
            </a:r>
          </a:p>
        </p:txBody>
      </p:sp>
    </p:spTree>
    <p:extLst>
      <p:ext uri="{BB962C8B-B14F-4D97-AF65-F5344CB8AC3E}">
        <p14:creationId xmlns:p14="http://schemas.microsoft.com/office/powerpoint/2010/main" val="2408066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95801-0183-7817-88AC-29268458BB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00AC8C-674D-CEA7-A2A2-3054C8DE8E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BE54DDB-D415-0374-0B5C-9B5D6AAF75A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3.1.8</a:t>
            </a:r>
          </a:p>
          <a:p>
            <a:pPr algn="ctr"/>
            <a:r>
              <a:rPr lang="en-US" b="1"/>
              <a:t> Factored</a:t>
            </a:r>
          </a:p>
          <a:p>
            <a:pPr algn="ctr"/>
            <a:r>
              <a:rPr lang="en-US" b="1"/>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3642D958-761B-79E3-4A1F-4096FEDA87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The ratio factor method uses a number of factors added together which are multiplied by the total major equipment cost. Thus Capital investment for plant=(f1+f2+…)E (3.1) where E is the major process equipment cost, and f1, f2,…, are cost factors for installation, piping, instrumentation, and so on. The difference between the Hand method and the ratio factor method is in the detail of the factors. A typical summary form that could be used for factored estimates is shown in Copyright © 2005 by Marcel Dekker Figure 3.1, with typical factors for chemical plants.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0EF87E9-4B6D-170C-7655-40A2402DB36E}"/>
              </a:ext>
            </a:extLst>
          </p:cNvPr>
          <p:cNvSpPr txBox="1"/>
          <p:nvPr/>
        </p:nvSpPr>
        <p:spPr>
          <a:xfrm>
            <a:off x="1181062" y="1351548"/>
            <a:ext cx="9228954" cy="371640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a:ea typeface="+mn-ea"/>
                <a:cs typeface="+mn-cs"/>
              </a:rPr>
              <a:t>Plant Cost Estimating by Analytical Procedures: </a:t>
            </a:r>
            <a:r>
              <a:rPr kumimoji="0" lang="en-US" sz="1800" b="0" i="0" u="none" strike="noStrike" kern="1200" cap="none" spc="0" normalizeH="0" baseline="0" noProof="0" dirty="0">
                <a:ln>
                  <a:noFill/>
                </a:ln>
                <a:solidFill>
                  <a:prstClr val="black"/>
                </a:solidFill>
                <a:effectLst/>
                <a:uLnTx/>
                <a:uFillTx/>
                <a:latin typeface="Alexandria"/>
                <a:ea typeface="+mn-ea"/>
                <a:cs typeface="+mn-cs"/>
              </a:rPr>
              <a:t>Analytical methods, instead of tables and charts, are particularly useful when using a </a:t>
            </a:r>
            <a:r>
              <a:rPr kumimoji="0" lang="en-US" sz="1800" b="1" i="0" u="none" strike="noStrike" kern="1200" cap="none" spc="0" normalizeH="0" baseline="0" noProof="0" dirty="0">
                <a:ln>
                  <a:noFill/>
                </a:ln>
                <a:solidFill>
                  <a:prstClr val="black"/>
                </a:solidFill>
                <a:effectLst/>
                <a:uLnTx/>
                <a:uFillTx/>
                <a:latin typeface="Alexandria"/>
                <a:ea typeface="+mn-ea"/>
                <a:cs typeface="+mn-cs"/>
              </a:rPr>
              <a:t>computer for making cost estimates</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Three methods suitable for computer calculation 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(1) ratio factor method, (2) Hirsch-Glazier method, and (3) Rudd-Watson method</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285750" indent="-285750">
              <a:spcAft>
                <a:spcPts val="1500"/>
              </a:spcAft>
              <a:buFont typeface="Wingdings" panose="05000000000000000000" pitchFamily="2" charset="2"/>
              <a:buChar char="q"/>
            </a:pPr>
            <a:r>
              <a:rPr lang="en-US" b="1" dirty="0">
                <a:latin typeface="Alexandria"/>
              </a:rPr>
              <a:t>The ratio factor method uses a number of factors added together which are multiplied by the total major equipment cost. Thus: </a:t>
            </a:r>
          </a:p>
          <a:p>
            <a:pPr>
              <a:spcAft>
                <a:spcPts val="1500"/>
              </a:spcAft>
            </a:pPr>
            <a:endParaRPr lang="en-US" dirty="0">
              <a:latin typeface="Alexandria"/>
            </a:endParaRPr>
          </a:p>
          <a:p>
            <a:pPr>
              <a:spcAft>
                <a:spcPts val="1500"/>
              </a:spcAft>
            </a:pPr>
            <a:r>
              <a:rPr lang="en-US" dirty="0">
                <a:latin typeface="Alexandria"/>
              </a:rPr>
              <a:t>Where            is the major process equipment cost, and f1, f2,…, are cost factors for installation, piping, instrumentation, and so on. </a:t>
            </a:r>
          </a:p>
          <a:p>
            <a:pPr>
              <a:spcAft>
                <a:spcPts val="1500"/>
              </a:spcAft>
            </a:pPr>
            <a:r>
              <a:rPr lang="en-US" dirty="0">
                <a:latin typeface="Alexandria"/>
              </a:rPr>
              <a:t>The difference between the Hand method and the ratio factor method is in the detail of the factors.</a:t>
            </a:r>
            <a:endParaRPr kumimoji="0" lang="en-US" sz="1800" b="0" i="0" u="none" strike="noStrike" kern="1200" cap="none" spc="0" normalizeH="0" baseline="0" noProof="0" dirty="0">
              <a:ln>
                <a:noFill/>
              </a:ln>
              <a:solidFill>
                <a:srgbClr val="2D3956"/>
              </a:solidFill>
              <a:effectLst/>
              <a:uLnTx/>
              <a:uFillTx/>
              <a:latin typeface="Alexandria"/>
              <a:cs typeface="Alexandria" charset="0"/>
            </a:endParaRPr>
          </a:p>
        </p:txBody>
      </p:sp>
      <p:pic>
        <p:nvPicPr>
          <p:cNvPr id="5" name="Graphic 21">
            <a:extLst>
              <a:ext uri="{FF2B5EF4-FFF2-40B4-BE49-F238E27FC236}">
                <a16:creationId xmlns:a16="http://schemas.microsoft.com/office/drawing/2014/main" id="{E6544A29-568E-5DE4-F040-E22894889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1AB8C13-5BD2-A95F-9685-DD2D623DF1D6}"/>
              </a:ext>
            </a:extLst>
          </p:cNvPr>
          <p:cNvPicPr>
            <a:picLocks noChangeAspect="1"/>
          </p:cNvPicPr>
          <p:nvPr/>
        </p:nvPicPr>
        <p:blipFill>
          <a:blip r:embed="rId3"/>
          <a:stretch>
            <a:fillRect/>
          </a:stretch>
        </p:blipFill>
        <p:spPr>
          <a:xfrm>
            <a:off x="1422642" y="3096011"/>
            <a:ext cx="8745793" cy="486917"/>
          </a:xfrm>
          <a:prstGeom prst="rect">
            <a:avLst/>
          </a:prstGeom>
        </p:spPr>
      </p:pic>
      <p:pic>
        <p:nvPicPr>
          <p:cNvPr id="7" name="Picture 6">
            <a:extLst>
              <a:ext uri="{FF2B5EF4-FFF2-40B4-BE49-F238E27FC236}">
                <a16:creationId xmlns:a16="http://schemas.microsoft.com/office/drawing/2014/main" id="{A2CA4B47-833E-608F-F940-E14DE09F042A}"/>
              </a:ext>
            </a:extLst>
          </p:cNvPr>
          <p:cNvPicPr>
            <a:picLocks noChangeAspect="1"/>
          </p:cNvPicPr>
          <p:nvPr/>
        </p:nvPicPr>
        <p:blipFill>
          <a:blip r:embed="rId4"/>
          <a:stretch>
            <a:fillRect/>
          </a:stretch>
        </p:blipFill>
        <p:spPr>
          <a:xfrm>
            <a:off x="2040550" y="3690071"/>
            <a:ext cx="445022" cy="333767"/>
          </a:xfrm>
          <a:prstGeom prst="rect">
            <a:avLst/>
          </a:prstGeom>
        </p:spPr>
      </p:pic>
    </p:spTree>
    <p:extLst>
      <p:ext uri="{BB962C8B-B14F-4D97-AF65-F5344CB8AC3E}">
        <p14:creationId xmlns:p14="http://schemas.microsoft.com/office/powerpoint/2010/main" val="2331603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7A965-3F10-7CC9-7302-93C242C9E3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FCA11B-EF3C-2408-A571-CCC4FFAE65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E7A5FF9-07AF-4D10-2CE8-1F9AC6022E4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3.1.8</a:t>
            </a:r>
          </a:p>
          <a:p>
            <a:pPr algn="ctr"/>
            <a:r>
              <a:rPr lang="en-US" b="1"/>
              <a:t> Factored</a:t>
            </a:r>
          </a:p>
          <a:p>
            <a:pPr algn="ctr"/>
            <a:r>
              <a:rPr lang="en-US" b="1"/>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A419CE97-358A-13E2-6C4E-DA15960DE891}"/>
              </a:ext>
            </a:extLst>
          </p:cNvPr>
          <p:cNvSpPr/>
          <p:nvPr/>
        </p:nvSpPr>
        <p:spPr>
          <a:xfrm>
            <a:off x="1181062" y="127044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buFont typeface="Wingdings" panose="05000000000000000000" pitchFamily="2" charset="2"/>
              <a:buChar char="Ø"/>
              <a:defRPr/>
            </a:pPr>
            <a:r>
              <a:rPr lang="en-US" b="1" dirty="0">
                <a:solidFill>
                  <a:schemeClr val="tx1"/>
                </a:solidFill>
              </a:rPr>
              <a:t>A plant automation script is processing an order-of-magnitude capital estimate. The baseline cost code is processing three core data streams: </a:t>
            </a:r>
          </a:p>
          <a:p>
            <a:pPr lvl="0" algn="just">
              <a:defRPr/>
            </a:pPr>
            <a:r>
              <a:rPr lang="en-US" b="1" dirty="0">
                <a:solidFill>
                  <a:schemeClr val="tx1"/>
                </a:solidFill>
              </a:rPr>
              <a:t>Total F.O.B. Purchased Equipment Price (Σ E): $3,200,000, </a:t>
            </a:r>
          </a:p>
          <a:p>
            <a:pPr lvl="0" algn="just">
              <a:defRPr/>
            </a:pPr>
            <a:r>
              <a:rPr lang="en-US" b="1" dirty="0">
                <a:solidFill>
                  <a:schemeClr val="tx1"/>
                </a:solidFill>
              </a:rPr>
              <a:t>Calculated Material Cost Factor </a:t>
            </a:r>
            <a:r>
              <a:rPr lang="en-US" b="1" dirty="0" err="1">
                <a:solidFill>
                  <a:schemeClr val="tx1"/>
                </a:solidFill>
              </a:rPr>
              <a:t>fm</a:t>
            </a:r>
            <a:r>
              <a:rPr lang="en-US" b="1" dirty="0">
                <a:solidFill>
                  <a:schemeClr val="tx1"/>
                </a:solidFill>
              </a:rPr>
              <a:t> 1.45 (represents piping, electrical, structures relative to equipment) </a:t>
            </a:r>
          </a:p>
          <a:p>
            <a:pPr lvl="0" algn="just">
              <a:defRPr/>
            </a:pPr>
            <a:r>
              <a:rPr lang="en-US" b="1" dirty="0">
                <a:solidFill>
                  <a:schemeClr val="tx1"/>
                </a:solidFill>
              </a:rPr>
              <a:t>Calculated Field Labor Cost Factor </a:t>
            </a:r>
            <a:r>
              <a:rPr lang="en-US" b="1" dirty="0" err="1">
                <a:solidFill>
                  <a:schemeClr val="tx1"/>
                </a:solidFill>
              </a:rPr>
              <a:t>fl</a:t>
            </a:r>
            <a:r>
              <a:rPr lang="en-US" b="1" dirty="0">
                <a:solidFill>
                  <a:schemeClr val="tx1"/>
                </a:solidFill>
              </a:rPr>
              <a:t> 0.85 (represents workforce payroll relative to equipment) Calculated Freight &amp; Shipping Factor fs: 0.10 (represents logistical delivery to the site). Your Task: Calculate the Total Capital Plant Asset Valuation based on this analytical configuration. </a:t>
            </a:r>
          </a:p>
          <a:p>
            <a:pPr lvl="0" algn="just">
              <a:defRPr/>
            </a:pPr>
            <a:r>
              <a:rPr lang="en-US" b="1" dirty="0">
                <a:solidFill>
                  <a:schemeClr val="tx1"/>
                </a:solidFill>
              </a:rPr>
              <a:t>Answer</a:t>
            </a:r>
            <a:r>
              <a:rPr lang="en-US" dirty="0">
                <a:solidFill>
                  <a:schemeClr val="tx1"/>
                </a:solidFill>
              </a:rPr>
              <a:t>: The rule governing analytical ratio models states that individual installation component ratios must be aggregated (summed together) plus the base unit factor of 1.0 (which represents the baseline equipment value itself). </a:t>
            </a:r>
          </a:p>
          <a:p>
            <a:pPr lvl="0" algn="just">
              <a:defRPr/>
            </a:pPr>
            <a:r>
              <a:rPr lang="en-US" dirty="0">
                <a:solidFill>
                  <a:schemeClr val="tx1"/>
                </a:solidFill>
              </a:rPr>
              <a:t>Total Combined Factor=1.0+fm+fl+fs=1.0+1.45+0.85+0.10= </a:t>
            </a:r>
            <a:r>
              <a:rPr lang="en-US" b="1" dirty="0">
                <a:solidFill>
                  <a:schemeClr val="tx1"/>
                </a:solidFill>
              </a:rPr>
              <a:t>3.40</a:t>
            </a:r>
          </a:p>
          <a:p>
            <a:pPr lvl="0" algn="just">
              <a:defRPr/>
            </a:pPr>
            <a:r>
              <a:rPr lang="en-US" dirty="0">
                <a:solidFill>
                  <a:schemeClr val="tx1"/>
                </a:solidFill>
              </a:rPr>
              <a:t>Total Capital Plant Asset Valuation: Multiply the aggregated analytical ratio factor directly by the raw total purchased equipment pool cost: Total Equipment Price               *Total Combined Factor </a:t>
            </a:r>
          </a:p>
          <a:p>
            <a:pPr lvl="0" algn="just">
              <a:defRPr/>
            </a:pPr>
            <a:r>
              <a:rPr lang="en-US" dirty="0">
                <a:solidFill>
                  <a:schemeClr val="tx1"/>
                </a:solidFill>
              </a:rPr>
              <a:t>Total Plant Valuation=$3,200,000*3.40=$10,880,000</a:t>
            </a: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7C44AE5-690E-4768-CA57-3059605AAE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B254283-C807-1525-3EC2-1BB51F63EAED}"/>
              </a:ext>
            </a:extLst>
          </p:cNvPr>
          <p:cNvPicPr>
            <a:picLocks noChangeAspect="1"/>
          </p:cNvPicPr>
          <p:nvPr/>
        </p:nvPicPr>
        <p:blipFill>
          <a:blip r:embed="rId3"/>
          <a:stretch>
            <a:fillRect/>
          </a:stretch>
        </p:blipFill>
        <p:spPr>
          <a:xfrm>
            <a:off x="7524411" y="4885080"/>
            <a:ext cx="445022" cy="333767"/>
          </a:xfrm>
          <a:prstGeom prst="rect">
            <a:avLst/>
          </a:prstGeom>
        </p:spPr>
      </p:pic>
    </p:spTree>
    <p:extLst>
      <p:ext uri="{BB962C8B-B14F-4D97-AF65-F5344CB8AC3E}">
        <p14:creationId xmlns:p14="http://schemas.microsoft.com/office/powerpoint/2010/main" val="2052201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347B6-6B89-2D6F-C63B-4287FACE2A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F416F7-E8A9-9B3C-6201-F3DE558CF8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A2DA460-5A64-4236-3590-217BD4DD701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3.1.8</a:t>
            </a:r>
          </a:p>
          <a:p>
            <a:pPr algn="ctr"/>
            <a:r>
              <a:rPr lang="en-US" b="1"/>
              <a:t> Factored</a:t>
            </a:r>
          </a:p>
          <a:p>
            <a:pPr algn="ctr"/>
            <a:r>
              <a:rPr lang="en-US" b="1"/>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A05347C2-03C4-EC80-F449-58D69779C18C}"/>
              </a:ext>
            </a:extLst>
          </p:cNvPr>
          <p:cNvSpPr/>
          <p:nvPr/>
        </p:nvSpPr>
        <p:spPr>
          <a:xfrm>
            <a:off x="1181062" y="127044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729EE8-52DE-9424-9E22-5981DAF6F0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CB45D15-CC14-79EC-90EE-6B53BF7CCCB9}"/>
              </a:ext>
            </a:extLst>
          </p:cNvPr>
          <p:cNvSpPr txBox="1"/>
          <p:nvPr/>
        </p:nvSpPr>
        <p:spPr>
          <a:xfrm>
            <a:off x="1312606" y="-2818864"/>
            <a:ext cx="9698332" cy="6894195"/>
          </a:xfrm>
          <a:prstGeom prst="rect">
            <a:avLst/>
          </a:prstGeom>
          <a:noFill/>
        </p:spPr>
        <p:txBody>
          <a:bodyPr wrap="square">
            <a:spAutoFit/>
          </a:bodyPr>
          <a:lstStyle/>
          <a:p>
            <a:pPr>
              <a:spcBef>
                <a:spcPts val="900"/>
              </a:spcBef>
              <a:spcAft>
                <a:spcPts val="1200"/>
              </a:spcAft>
              <a:buNone/>
            </a:pPr>
            <a:endParaRPr lang="en-US" b="0" u="none" strike="noStrike" dirty="0">
              <a:effectLst/>
              <a:latin typeface="Google Sans"/>
            </a:endParaRPr>
          </a:p>
          <a:p>
            <a:pPr>
              <a:spcBef>
                <a:spcPts val="900"/>
              </a:spcBef>
              <a:spcAft>
                <a:spcPts val="1200"/>
              </a:spcAft>
              <a:buNone/>
            </a:pPr>
            <a:endParaRPr lang="en-US" dirty="0">
              <a:latin typeface="Google Sans"/>
            </a:endParaRPr>
          </a:p>
          <a:p>
            <a:pPr>
              <a:spcBef>
                <a:spcPts val="900"/>
              </a:spcBef>
              <a:spcAft>
                <a:spcPts val="1200"/>
              </a:spcAft>
              <a:buNone/>
            </a:pPr>
            <a:endParaRPr lang="en-US" b="0" u="none" strike="noStrike" dirty="0">
              <a:effectLst/>
              <a:latin typeface="Google Sans"/>
            </a:endParaRPr>
          </a:p>
          <a:p>
            <a:pPr>
              <a:spcBef>
                <a:spcPts val="900"/>
              </a:spcBef>
              <a:spcAft>
                <a:spcPts val="1200"/>
              </a:spcAft>
              <a:buNone/>
            </a:pPr>
            <a:endParaRPr lang="en-US" dirty="0">
              <a:latin typeface="Google Sans"/>
            </a:endParaRPr>
          </a:p>
          <a:p>
            <a:pPr>
              <a:spcBef>
                <a:spcPts val="900"/>
              </a:spcBef>
              <a:spcAft>
                <a:spcPts val="1200"/>
              </a:spcAft>
              <a:buNone/>
            </a:pPr>
            <a:endParaRPr lang="en-US" b="0" u="none" strike="noStrike" dirty="0">
              <a:effectLst/>
              <a:latin typeface="Google Sans"/>
            </a:endParaRPr>
          </a:p>
          <a:p>
            <a:pPr>
              <a:spcBef>
                <a:spcPts val="900"/>
              </a:spcBef>
              <a:spcAft>
                <a:spcPts val="1200"/>
              </a:spcAft>
              <a:buNone/>
            </a:pPr>
            <a:endParaRPr lang="en-US" dirty="0">
              <a:latin typeface="Google Sans"/>
            </a:endParaRPr>
          </a:p>
          <a:p>
            <a:pPr>
              <a:spcBef>
                <a:spcPts val="900"/>
              </a:spcBef>
              <a:spcAft>
                <a:spcPts val="1200"/>
              </a:spcAft>
              <a:buNone/>
            </a:pPr>
            <a:endParaRPr lang="en-US" b="0" u="none" strike="noStrike" dirty="0">
              <a:effectLst/>
              <a:latin typeface="Google Sans"/>
            </a:endParaRPr>
          </a:p>
          <a:p>
            <a:pPr>
              <a:spcBef>
                <a:spcPts val="900"/>
              </a:spcBef>
              <a:spcAft>
                <a:spcPts val="1200"/>
              </a:spcAft>
              <a:buNone/>
            </a:pPr>
            <a:endParaRPr lang="en-US" b="0" u="none" strike="noStrike" dirty="0">
              <a:effectLst/>
              <a:latin typeface="Google Sans"/>
            </a:endParaRPr>
          </a:p>
          <a:p>
            <a:pPr>
              <a:spcBef>
                <a:spcPts val="900"/>
              </a:spcBef>
              <a:spcAft>
                <a:spcPts val="1200"/>
              </a:spcAft>
              <a:buNone/>
            </a:pPr>
            <a:r>
              <a:rPr lang="en-US" b="0" u="none" strike="noStrike" dirty="0">
                <a:effectLst/>
                <a:latin typeface="Google Sans"/>
              </a:rPr>
              <a:t>If you don't use the 1.0, you have to calculate every installation expense individually and then manually add them back to the original equipment cost:</a:t>
            </a:r>
          </a:p>
          <a:p>
            <a:pPr>
              <a:spcBef>
                <a:spcPts val="900"/>
              </a:spcBef>
              <a:spcAft>
                <a:spcPts val="1200"/>
              </a:spcAft>
              <a:buNone/>
            </a:pPr>
            <a:r>
              <a:rPr lang="en-US" b="1" u="none" strike="noStrike" dirty="0">
                <a:effectLst/>
                <a:latin typeface="Google Sans"/>
              </a:rPr>
              <a:t>Base Equipment Cost:</a:t>
            </a:r>
            <a:r>
              <a:rPr lang="en-US" b="0" u="none" strike="noStrike" dirty="0">
                <a:effectLst/>
                <a:latin typeface="Google Sans"/>
              </a:rPr>
              <a:t> $3,200,000                   </a:t>
            </a:r>
            <a:r>
              <a:rPr lang="en-US" b="1" u="none" strike="noStrike" dirty="0">
                <a:effectLst/>
                <a:latin typeface="Google Sans"/>
              </a:rPr>
              <a:t>Material Cost:</a:t>
            </a:r>
            <a:r>
              <a:rPr lang="en-US" b="0" u="none" strike="noStrike" dirty="0">
                <a:effectLst/>
                <a:latin typeface="Google Sans"/>
              </a:rPr>
              <a:t> $3,200,000 × 1.45 = $4,640,000</a:t>
            </a:r>
          </a:p>
          <a:p>
            <a:pPr>
              <a:spcBef>
                <a:spcPts val="900"/>
              </a:spcBef>
              <a:spcAft>
                <a:spcPts val="900"/>
              </a:spcAft>
              <a:buFont typeface="Arial" panose="020B0604020202020204" pitchFamily="34" charset="0"/>
              <a:buChar char="•"/>
            </a:pPr>
            <a:r>
              <a:rPr lang="en-US" b="1" u="none" strike="noStrike" dirty="0">
                <a:effectLst/>
                <a:latin typeface="Google Sans"/>
              </a:rPr>
              <a:t>Labor Cost:</a:t>
            </a:r>
            <a:r>
              <a:rPr lang="en-US" b="0" u="none" strike="noStrike" dirty="0">
                <a:effectLst/>
                <a:latin typeface="Google Sans"/>
              </a:rPr>
              <a:t> $3,200,000 × 0.85 = $2,720,000   </a:t>
            </a:r>
            <a:r>
              <a:rPr lang="en-US" b="1" u="none" strike="noStrike" dirty="0">
                <a:effectLst/>
                <a:latin typeface="Google Sans"/>
              </a:rPr>
              <a:t>Freight Cost:</a:t>
            </a:r>
            <a:r>
              <a:rPr lang="en-US" b="0" u="none" strike="noStrike" dirty="0">
                <a:effectLst/>
                <a:latin typeface="Google Sans"/>
              </a:rPr>
              <a:t> $3,200,000 × 0.10 = $320,000</a:t>
            </a:r>
          </a:p>
          <a:p>
            <a:pPr>
              <a:spcBef>
                <a:spcPts val="900"/>
              </a:spcBef>
              <a:spcAft>
                <a:spcPts val="1200"/>
              </a:spcAft>
              <a:buNone/>
            </a:pPr>
            <a:r>
              <a:rPr lang="en-US" b="0" u="none" strike="noStrike" dirty="0">
                <a:effectLst/>
                <a:latin typeface="Google Sans"/>
              </a:rPr>
              <a:t>Now, you add all four numbers together to get the total plant cost:</a:t>
            </a:r>
            <a:br>
              <a:rPr lang="en-US" b="0" u="none" strike="noStrike" dirty="0">
                <a:effectLst/>
                <a:latin typeface="Google Sans"/>
              </a:rPr>
            </a:br>
            <a:r>
              <a:rPr lang="en-US" b="0" u="none" strike="noStrike" dirty="0">
                <a:effectLst/>
                <a:latin typeface="Google Sans"/>
              </a:rPr>
              <a:t>Total Cost=$3,200,000+$4,640,000+$2,720,000+$320,000=$10,880,000</a:t>
            </a:r>
          </a:p>
        </p:txBody>
      </p:sp>
    </p:spTree>
    <p:extLst>
      <p:ext uri="{BB962C8B-B14F-4D97-AF65-F5344CB8AC3E}">
        <p14:creationId xmlns:p14="http://schemas.microsoft.com/office/powerpoint/2010/main" val="3644970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562D7-E754-38AE-900D-6284287744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5E04E3-BEC5-D2A7-6EF7-75DD3C0B5C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C808813-8DA2-8433-5E8F-AA5B21A6E9D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3.1.8</a:t>
            </a:r>
          </a:p>
          <a:p>
            <a:pPr algn="ctr"/>
            <a:r>
              <a:rPr lang="en-US" b="1"/>
              <a:t> Factored</a:t>
            </a:r>
          </a:p>
          <a:p>
            <a:pPr algn="ctr"/>
            <a:r>
              <a:rPr lang="en-US" b="1"/>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5EEBA85B-15B4-8C35-3678-910D3667E30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3C78067-D41C-BB84-E67C-3FB9EC90129B}"/>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D5B98A83-D36B-F42B-32D0-65AAB8028D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9A1703F-81F9-8D2A-865C-7CC799AA6F8B}"/>
              </a:ext>
            </a:extLst>
          </p:cNvPr>
          <p:cNvPicPr>
            <a:picLocks noChangeAspect="1"/>
          </p:cNvPicPr>
          <p:nvPr/>
        </p:nvPicPr>
        <p:blipFill>
          <a:blip r:embed="rId3"/>
          <a:stretch>
            <a:fillRect/>
          </a:stretch>
        </p:blipFill>
        <p:spPr>
          <a:xfrm>
            <a:off x="1333001" y="1342300"/>
            <a:ext cx="8657303" cy="2458389"/>
          </a:xfrm>
          <a:prstGeom prst="rect">
            <a:avLst/>
          </a:prstGeom>
        </p:spPr>
      </p:pic>
      <p:pic>
        <p:nvPicPr>
          <p:cNvPr id="2" name="Picture 1">
            <a:extLst>
              <a:ext uri="{FF2B5EF4-FFF2-40B4-BE49-F238E27FC236}">
                <a16:creationId xmlns:a16="http://schemas.microsoft.com/office/drawing/2014/main" id="{13121A68-806C-3ECB-B22B-054CCA1A4492}"/>
              </a:ext>
            </a:extLst>
          </p:cNvPr>
          <p:cNvPicPr>
            <a:picLocks noChangeAspect="1"/>
          </p:cNvPicPr>
          <p:nvPr/>
        </p:nvPicPr>
        <p:blipFill>
          <a:blip r:embed="rId4"/>
          <a:stretch>
            <a:fillRect/>
          </a:stretch>
        </p:blipFill>
        <p:spPr>
          <a:xfrm>
            <a:off x="1268866" y="3800689"/>
            <a:ext cx="9053345" cy="1582472"/>
          </a:xfrm>
          <a:prstGeom prst="rect">
            <a:avLst/>
          </a:prstGeom>
        </p:spPr>
      </p:pic>
    </p:spTree>
    <p:extLst>
      <p:ext uri="{BB962C8B-B14F-4D97-AF65-F5344CB8AC3E}">
        <p14:creationId xmlns:p14="http://schemas.microsoft.com/office/powerpoint/2010/main" val="3585323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DBDAA-5C65-3D06-4F0C-80BAF1B8E4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0B24B6-8676-4D52-0EA9-01416A2A5C6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BB92519-0CCC-D2DB-5346-D2DDA61F828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3.1.8</a:t>
            </a:r>
          </a:p>
          <a:p>
            <a:pPr algn="ctr"/>
            <a:r>
              <a:rPr lang="en-US" b="1" dirty="0"/>
              <a:t> Factored</a:t>
            </a:r>
          </a:p>
          <a:p>
            <a:pPr algn="ctr"/>
            <a:r>
              <a:rPr lang="en-US" b="1" dirty="0"/>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8BBBDB7D-D1B7-5169-E2E3-4FBAB8B8F6D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An estimator is running a Hirsch-Glazier programmatic budget evaluation for a high-pressure petrochemical distillation train. The engineering database provides the following discrete cost components: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-Total purchased equipment cost (inclusive of all metallurgy options): $2,300,000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-Isolated titanium-alloy corrosion premium cost: $300,000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-Direct field labor factor FL: 0.45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-Direct piping installation factor FP: 0.35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-Miscellaneous material installation factor FM: 0.20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-Contractor engineering, indirect fees, and overhead factor (E): 1.40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-Localized structural building / heavy civil foundation allowance (C): $150,000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Your Task: Calculate the Total Capital Investment (I) for this distillation train using the Hirsch-Glazier method. Answer: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Step 1</a:t>
            </a:r>
            <a:r>
              <a:rPr kumimoji="0" lang="en-US" sz="1800" b="0" i="0" u="none" strike="noStrike" kern="1200" cap="none" spc="0" normalizeH="0" baseline="0" noProof="0" dirty="0">
                <a:ln>
                  <a:noFill/>
                </a:ln>
                <a:solidFill>
                  <a:schemeClr val="tx1"/>
                </a:solidFill>
                <a:effectLst/>
                <a:uLnTx/>
                <a:uFillTx/>
                <a:latin typeface="Calibri"/>
                <a:ea typeface="+mn-ea"/>
                <a:cs typeface="+mn-cs"/>
              </a:rPr>
              <a:t>: Calculate the Alloy-Free Equipment Base Value (A)The formula explicitly requires pulling out the alloy premium from the core equipment loop so installation multipliers do not get over-inflated by material premiums.</a:t>
            </a:r>
          </a:p>
        </p:txBody>
      </p:sp>
      <p:sp>
        <p:nvSpPr>
          <p:cNvPr id="24" name="TextBox 23">
            <a:extLst>
              <a:ext uri="{FF2B5EF4-FFF2-40B4-BE49-F238E27FC236}">
                <a16:creationId xmlns:a16="http://schemas.microsoft.com/office/drawing/2014/main" id="{18CFF1B7-A560-4B7B-EB27-64FCD5560B30}"/>
              </a:ext>
            </a:extLst>
          </p:cNvPr>
          <p:cNvSpPr txBox="1"/>
          <p:nvPr/>
        </p:nvSpPr>
        <p:spPr>
          <a:xfrm>
            <a:off x="1195810"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5DE9D286-A0EE-513C-0328-B9D3417A6B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9556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EB782-50D6-93A8-F6FF-C1B15B4BF6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7C8DFA-CBBC-33F2-2792-38C7827D7A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DDE5C82-AE94-7BC9-55C3-B8E132152E0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3.1.8</a:t>
            </a:r>
          </a:p>
          <a:p>
            <a:pPr algn="ctr"/>
            <a:r>
              <a:rPr lang="en-US" b="1" dirty="0"/>
              <a:t> Factored</a:t>
            </a:r>
          </a:p>
          <a:p>
            <a:pPr algn="ctr"/>
            <a:r>
              <a:rPr lang="en-US" b="1" dirty="0"/>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E355CE22-F652-4C3A-5ED4-6C6F50A81D1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FAE4D3F-81D9-E0DF-5EBF-85176CE2DD0E}"/>
              </a:ext>
            </a:extLst>
          </p:cNvPr>
          <p:cNvSpPr txBox="1"/>
          <p:nvPr/>
        </p:nvSpPr>
        <p:spPr>
          <a:xfrm>
            <a:off x="1195810" y="1351548"/>
            <a:ext cx="9228954" cy="424731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A= Total Equipment Cost - Alloy Premium (B)</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A=$2,300,000-$300,000=$2,000,000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Step 2</a:t>
            </a:r>
            <a:r>
              <a:rPr kumimoji="0" lang="en-US" sz="1800" b="0" i="0" u="none" strike="noStrike" kern="1200" cap="none" spc="0" normalizeH="0" baseline="0" noProof="0" dirty="0">
                <a:ln>
                  <a:noFill/>
                </a:ln>
                <a:solidFill>
                  <a:prstClr val="black"/>
                </a:solidFill>
                <a:effectLst/>
                <a:uLnTx/>
                <a:uFillTx/>
                <a:latin typeface="Calibri"/>
                <a:ea typeface="+mn-ea"/>
                <a:cs typeface="+mn-cs"/>
              </a:rPr>
              <a:t>: Aggregate the Installation Ratios Sum up the installation moving pieces. Do not forget to include the base 1.0 to keep the core equipment value preserved inside the brackets!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Installation Subtotal=1+FL+FP+FM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Installation Subtotal=1+0.45+0.35+0.20=2.00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Step 3</a:t>
            </a:r>
            <a:r>
              <a:rPr kumimoji="0" lang="en-US" sz="1800" b="0" i="0" u="none" strike="noStrike" kern="1200" cap="none" spc="0" normalizeH="0" baseline="0" noProof="0" dirty="0">
                <a:ln>
                  <a:noFill/>
                </a:ln>
                <a:solidFill>
                  <a:prstClr val="black"/>
                </a:solidFill>
                <a:effectLst/>
                <a:uLnTx/>
                <a:uFillTx/>
                <a:latin typeface="Calibri"/>
                <a:ea typeface="+mn-ea"/>
                <a:cs typeface="+mn-cs"/>
              </a:rPr>
              <a:t>: Solve the Main Factored Module: Multiply the indirect contractor factor (E = 1.40) by the equipment base (A = $2,000,000) and the aggregated installation multiplier (2.00).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Factored Core=1.40*$2,000,000*2.00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Factored Core=$2,800,000*2.00=$5,600,000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Step 4: Add the External Increments (B and C) to find (I)Add the alloy premium (B = $300,000) and the civil site construction costs (C = $150,000) back onto your factored core module.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(I=$5,600,000+$300,000+$150,000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(I=$6,050,000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Final Answer: The total capital investment required for this asset train is $6,050,000.</a:t>
            </a:r>
          </a:p>
        </p:txBody>
      </p:sp>
      <p:pic>
        <p:nvPicPr>
          <p:cNvPr id="5" name="Graphic 21">
            <a:extLst>
              <a:ext uri="{FF2B5EF4-FFF2-40B4-BE49-F238E27FC236}">
                <a16:creationId xmlns:a16="http://schemas.microsoft.com/office/drawing/2014/main" id="{82636A0B-B835-7F31-ABCF-1726D1C6EC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36536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2EAC-F5FB-6C44-D56B-24ED7210F1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C28902-88EC-EFD0-059A-C212091AE52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928BD05-B9B4-8E19-90B8-ED6B998DB6C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3.1.8</a:t>
            </a:r>
          </a:p>
          <a:p>
            <a:pPr algn="ctr"/>
            <a:r>
              <a:rPr lang="en-US" b="1" dirty="0"/>
              <a:t> Factored</a:t>
            </a:r>
          </a:p>
          <a:p>
            <a:pPr algn="ctr"/>
            <a:r>
              <a:rPr lang="en-US" b="1" dirty="0"/>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FA078635-CF96-B63F-00AB-52C80D03BC4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5C93056-382C-17A3-0B9E-D84C26A46202}"/>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20336663-2B7F-543E-1C62-E7454B2A1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DCEF39D-D800-CA99-B110-82BFD9B58DF2}"/>
              </a:ext>
            </a:extLst>
          </p:cNvPr>
          <p:cNvPicPr>
            <a:picLocks noChangeAspect="1"/>
          </p:cNvPicPr>
          <p:nvPr/>
        </p:nvPicPr>
        <p:blipFill>
          <a:blip r:embed="rId3"/>
          <a:srcRect t="34399"/>
          <a:stretch>
            <a:fillRect/>
          </a:stretch>
        </p:blipFill>
        <p:spPr>
          <a:xfrm>
            <a:off x="1260224" y="1351548"/>
            <a:ext cx="9053164" cy="4221260"/>
          </a:xfrm>
          <a:prstGeom prst="rect">
            <a:avLst/>
          </a:prstGeom>
        </p:spPr>
      </p:pic>
    </p:spTree>
    <p:extLst>
      <p:ext uri="{BB962C8B-B14F-4D97-AF65-F5344CB8AC3E}">
        <p14:creationId xmlns:p14="http://schemas.microsoft.com/office/powerpoint/2010/main" val="867429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A68D3-91D8-78E5-BAE1-B227B73EE4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D1463D-81E2-1484-3D69-3143C6650D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13A101D-27AD-9DB9-8DC2-6C68EC1AB3A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3.1.8</a:t>
            </a:r>
          </a:p>
          <a:p>
            <a:pPr algn="ctr"/>
            <a:r>
              <a:rPr lang="en-US" b="1" dirty="0"/>
              <a:t> Factored</a:t>
            </a:r>
          </a:p>
          <a:p>
            <a:pPr algn="ctr"/>
            <a:r>
              <a:rPr lang="en-US" b="1" dirty="0"/>
              <a:t> Estimating</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E0256E45-85D5-6F9C-B54B-AAE005434292}"/>
              </a:ext>
            </a:extLst>
          </p:cNvPr>
          <p:cNvSpPr/>
          <p:nvPr/>
        </p:nvSpPr>
        <p:spPr>
          <a:xfrm>
            <a:off x="1181062" y="1285192"/>
            <a:ext cx="9345750" cy="422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A project engineer is using the Rudd-Watson analytical model to estimate the cost of a new distillation module. The model uses three consecutive multiplier factors based on historical plant setups: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Material installation factor (φ₁): 1.35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Labor adjustment factor (φ₂): 1.20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Contractor indirect/engineering fee factor (φ₃): 1.25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Regional location index multiplier (S): 1.10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Total uninstalled equipment purchase cost (C</a:t>
            </a:r>
            <a:r>
              <a:rPr kumimoji="0" lang="en-US" sz="1200" b="1" i="0" u="none" strike="noStrike" kern="1200" cap="none" spc="0" normalizeH="0" baseline="0" noProof="0" dirty="0">
                <a:ln>
                  <a:noFill/>
                </a:ln>
                <a:solidFill>
                  <a:schemeClr val="tx1"/>
                </a:solidFill>
                <a:effectLst/>
                <a:uLnTx/>
                <a:uFillTx/>
                <a:latin typeface="Calibri"/>
                <a:ea typeface="+mn-ea"/>
                <a:cs typeface="+mn-cs"/>
              </a:rPr>
              <a:t>EQ</a:t>
            </a:r>
            <a:r>
              <a:rPr kumimoji="0" lang="en-US" sz="1800" b="1" i="0" u="none" strike="noStrike" kern="1200" cap="none" spc="0" normalizeH="0" baseline="0" noProof="0" dirty="0">
                <a:ln>
                  <a:noFill/>
                </a:ln>
                <a:solidFill>
                  <a:schemeClr val="tx1"/>
                </a:solidFill>
                <a:effectLst/>
                <a:uLnTx/>
                <a:uFillTx/>
                <a:latin typeface="Calibri"/>
                <a:ea typeface="+mn-ea"/>
                <a:cs typeface="+mn-cs"/>
              </a:rPr>
              <a:t>): $800,000 Your Task:</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Calculate the Total Fixed Capital Cost (C</a:t>
            </a:r>
            <a:r>
              <a:rPr kumimoji="0" lang="en-US" sz="1400" b="1" i="0" u="none" strike="noStrike" kern="1200" cap="none" spc="0" normalizeH="0" baseline="0" noProof="0" dirty="0">
                <a:ln>
                  <a:noFill/>
                </a:ln>
                <a:solidFill>
                  <a:schemeClr val="tx1"/>
                </a:solidFill>
                <a:effectLst/>
                <a:uLnTx/>
                <a:uFillTx/>
                <a:latin typeface="Calibri"/>
                <a:ea typeface="+mn-ea"/>
                <a:cs typeface="+mn-cs"/>
              </a:rPr>
              <a:t>FC</a:t>
            </a:r>
            <a:r>
              <a:rPr kumimoji="0" lang="en-US" sz="1800" b="1" i="0" u="none" strike="noStrike" kern="1200" cap="none" spc="0" normalizeH="0" baseline="0" noProof="0" dirty="0">
                <a:ln>
                  <a:noFill/>
                </a:ln>
                <a:solidFill>
                  <a:schemeClr val="tx1"/>
                </a:solidFill>
                <a:effectLst/>
                <a:uLnTx/>
                <a:uFillTx/>
                <a:latin typeface="Calibri"/>
                <a:ea typeface="+mn-ea"/>
                <a:cs typeface="+mn-cs"/>
              </a:rPr>
              <a:t>) using the Rudd-Watson method. Answer</a:t>
            </a:r>
            <a:r>
              <a:rPr kumimoji="0" lang="en-US" sz="1800" b="0" i="0" u="none" strike="noStrike" kern="1200" cap="none" spc="0" normalizeH="0" baseline="0" noProof="0" dirty="0">
                <a:ln>
                  <a:noFill/>
                </a:ln>
                <a:solidFill>
                  <a:schemeClr val="tx1"/>
                </a:solidFill>
                <a:effectLst/>
                <a:uLnTx/>
                <a:uFillTx/>
                <a:latin typeface="Calibri"/>
                <a:ea typeface="+mn-ea"/>
                <a:cs typeface="+mn-cs"/>
              </a:rPr>
              <a:t>:  Because this method is strictly multiplicative, you chain the factors together: </a:t>
            </a:r>
          </a:p>
          <a:p>
            <a:pPr>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1.Multiply the factors consecutively: Combined Multiplier=</a:t>
            </a:r>
            <a:r>
              <a:rPr lang="en-US">
                <a:solidFill>
                  <a:schemeClr val="tx1"/>
                </a:solidFill>
              </a:rPr>
              <a:t>1.35*1.20*1.25*1.10=</a:t>
            </a:r>
            <a:endParaRPr lang="ar-SY" dirty="0">
              <a:solidFill>
                <a:schemeClr val="tx1"/>
              </a:solidFill>
            </a:endParaRPr>
          </a:p>
          <a:p>
            <a:pPr marR="0" lvl="0" algn="just" defTabSz="914400" rtl="0" eaLnBrk="1" fontAlgn="auto" latinLnBrk="0" hangingPunct="1">
              <a:lnSpc>
                <a:spcPct val="100000"/>
              </a:lnSpc>
              <a:spcBef>
                <a:spcPts val="0"/>
              </a:spcBef>
              <a:spcAft>
                <a:spcPts val="0"/>
              </a:spcAft>
              <a:buClrTx/>
              <a:buSzTx/>
              <a:tabLst/>
              <a:defRPr/>
            </a:pPr>
            <a:r>
              <a:rPr lang="en-US" dirty="0">
                <a:solidFill>
                  <a:schemeClr val="tx1"/>
                </a:solidFill>
                <a:latin typeface="Calibri"/>
              </a:rPr>
              <a:t>2. </a:t>
            </a:r>
            <a:r>
              <a:rPr kumimoji="0" lang="en-US" sz="1800" b="0" i="0" u="none" strike="noStrike" kern="1200" cap="none" spc="0" normalizeH="0" baseline="0" noProof="0" dirty="0">
                <a:ln>
                  <a:noFill/>
                </a:ln>
                <a:solidFill>
                  <a:schemeClr val="tx1"/>
                </a:solidFill>
                <a:effectLst/>
                <a:uLnTx/>
                <a:uFillTx/>
                <a:latin typeface="Calibri"/>
                <a:ea typeface="+mn-ea"/>
                <a:cs typeface="+mn-cs"/>
              </a:rPr>
              <a:t>Multiply by the baseline equipment cost (C</a:t>
            </a:r>
            <a:r>
              <a:rPr kumimoji="0" lang="en-US" sz="1200" b="0" i="0" u="none" strike="noStrike" kern="1200" cap="none" spc="0" normalizeH="0" baseline="0" noProof="0" dirty="0">
                <a:ln>
                  <a:noFill/>
                </a:ln>
                <a:solidFill>
                  <a:schemeClr val="tx1"/>
                </a:solidFill>
                <a:effectLst/>
                <a:uLnTx/>
                <a:uFillTx/>
                <a:latin typeface="Calibri"/>
                <a:ea typeface="+mn-ea"/>
                <a:cs typeface="+mn-cs"/>
              </a:rPr>
              <a:t>EQ</a:t>
            </a:r>
            <a:r>
              <a:rPr kumimoji="0" lang="en-US" sz="1800" b="0" i="0" u="none" strike="noStrike" kern="1200" cap="none" spc="0" normalizeH="0" baseline="0" noProof="0" dirty="0">
                <a:ln>
                  <a:noFill/>
                </a:ln>
                <a:solidFill>
                  <a:schemeClr val="tx1"/>
                </a:solidFill>
                <a:effectLst/>
                <a:uLnTx/>
                <a:uFillTx/>
                <a:latin typeface="Calibri"/>
                <a:ea typeface="+mn-ea"/>
                <a:cs typeface="+mn-cs"/>
              </a:rPr>
              <a:t>): (C</a:t>
            </a:r>
            <a:r>
              <a:rPr kumimoji="0" lang="en-US" sz="1400" b="0" i="0" u="none" strike="noStrike" kern="1200" cap="none" spc="0" normalizeH="0" baseline="0" noProof="0" dirty="0">
                <a:ln>
                  <a:noFill/>
                </a:ln>
                <a:solidFill>
                  <a:schemeClr val="tx1"/>
                </a:solidFill>
                <a:effectLst/>
                <a:uLnTx/>
                <a:uFillTx/>
                <a:latin typeface="Calibri"/>
                <a:ea typeface="+mn-ea"/>
                <a:cs typeface="+mn-cs"/>
              </a:rPr>
              <a:t>FC)</a:t>
            </a:r>
            <a:r>
              <a:rPr kumimoji="0" lang="en-US" sz="1800" b="0" i="0" u="none" strike="noStrike" kern="1200" cap="none" spc="0" normalizeH="0" baseline="0" noProof="0" dirty="0">
                <a:ln>
                  <a:noFill/>
                </a:ln>
                <a:solidFill>
                  <a:schemeClr val="tx1"/>
                </a:solidFill>
                <a:effectLst/>
                <a:uLnTx/>
                <a:uFillTx/>
                <a:latin typeface="Calibri"/>
                <a:ea typeface="+mn-ea"/>
                <a:cs typeface="+mn-cs"/>
              </a:rPr>
              <a:t>=2.2275*$800,000=$1,782,000</a:t>
            </a: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Final Answer: The total fixed capital cost is $1,782,000. </a:t>
            </a:r>
            <a:endParaRPr kumimoji="0" lang="ar-SY"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Notice how the total combined multiplier </a:t>
            </a:r>
            <a:r>
              <a:rPr lang="en-US" dirty="0">
                <a:solidFill>
                  <a:schemeClr val="tx1"/>
                </a:solidFill>
              </a:rPr>
              <a:t>becomes 2.2275, </a:t>
            </a:r>
            <a:r>
              <a:rPr kumimoji="0" lang="en-US" sz="1800" b="0" i="0" u="none" strike="noStrike" kern="1200" cap="none" spc="0" normalizeH="0" baseline="0" noProof="0" dirty="0">
                <a:ln>
                  <a:noFill/>
                </a:ln>
                <a:solidFill>
                  <a:schemeClr val="tx1"/>
                </a:solidFill>
                <a:effectLst/>
                <a:uLnTx/>
                <a:uFillTx/>
                <a:latin typeface="Calibri"/>
                <a:ea typeface="+mn-ea"/>
                <a:cs typeface="+mn-cs"/>
              </a:rPr>
              <a:t>This means the total plant cost is roughly </a:t>
            </a:r>
            <a:r>
              <a:rPr kumimoji="0" lang="ar-SY" sz="1800" b="0" i="0" u="none" strike="noStrike" kern="1200" cap="none" spc="0" normalizeH="0" baseline="0" noProof="0" dirty="0">
                <a:ln>
                  <a:noFill/>
                </a:ln>
                <a:solidFill>
                  <a:schemeClr val="tx1"/>
                </a:solidFill>
                <a:effectLst/>
                <a:uLnTx/>
                <a:uFillTx/>
                <a:latin typeface="Calibri"/>
                <a:ea typeface="+mn-ea"/>
                <a:cs typeface="+mn-cs"/>
              </a:rPr>
              <a:t>223</a:t>
            </a:r>
            <a:r>
              <a:rPr kumimoji="0" lang="en-US" sz="1800" b="0" i="0" u="none" strike="noStrike" kern="1200" cap="none" spc="0" normalizeH="0" baseline="0" noProof="0" dirty="0">
                <a:ln>
                  <a:noFill/>
                </a:ln>
                <a:solidFill>
                  <a:schemeClr val="tx1"/>
                </a:solidFill>
                <a:effectLst/>
                <a:uLnTx/>
                <a:uFillTx/>
                <a:latin typeface="Calibri"/>
                <a:ea typeface="+mn-ea"/>
                <a:cs typeface="+mn-cs"/>
              </a:rPr>
              <a:t>% of the bare equipment cost due to compounding inflation and regional factors.</a:t>
            </a:r>
          </a:p>
        </p:txBody>
      </p:sp>
      <p:sp>
        <p:nvSpPr>
          <p:cNvPr id="24" name="TextBox 23">
            <a:extLst>
              <a:ext uri="{FF2B5EF4-FFF2-40B4-BE49-F238E27FC236}">
                <a16:creationId xmlns:a16="http://schemas.microsoft.com/office/drawing/2014/main" id="{4F4A3531-C670-183B-0E35-007399C250E4}"/>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43F2B808-E016-1FE6-AC62-A0D54396EF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39511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EB242-B90A-38BF-616A-9EB92861AB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F1F75-4B34-A210-2009-EBB2A4731F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383F35-07A1-77B8-1F82-7DFAA14A980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t>3.1.8</a:t>
            </a:r>
          </a:p>
          <a:p>
            <a:pPr algn="ctr"/>
            <a:r>
              <a:rPr lang="en-US" sz="2400" b="1"/>
              <a:t> Factored</a:t>
            </a:r>
          </a:p>
          <a:p>
            <a:pPr algn="ctr"/>
            <a:r>
              <a:rPr lang="en-US" sz="2400" b="1"/>
              <a:t> Estimating</a:t>
            </a:r>
            <a:endParaRPr lang="en-US" sz="2400"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4A61BE5-8CD3-69A4-04A2-21BEB8C2545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rgbClr val="00AEEF"/>
              </a:solidFill>
            </a:endParaRPr>
          </a:p>
          <a:p>
            <a:r>
              <a:rPr lang="en-US" b="1" dirty="0">
                <a:solidFill>
                  <a:srgbClr val="00AEEF"/>
                </a:solidFill>
              </a:rPr>
              <a:t>Plant  Component Ratios: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rgbClr val="00AEEF"/>
                </a:solidFill>
              </a:rPr>
              <a:t>Plant cost estimates </a:t>
            </a:r>
            <a:r>
              <a:rPr lang="en-US" dirty="0">
                <a:solidFill>
                  <a:schemeClr val="tx1"/>
                </a:solidFill>
              </a:rPr>
              <a:t>can be made using factors for separate components. However, this method is generally no more accurate than is using an overall factor unless a great deal of information is available. Table 3.4 gives a range of plant direct investment cost for individual components in a typical battery limit process plant.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err="1">
                <a:solidFill>
                  <a:schemeClr val="tx1"/>
                </a:solidFill>
              </a:rPr>
              <a:t>Indirects</a:t>
            </a:r>
            <a:r>
              <a:rPr lang="en-US" dirty="0">
                <a:solidFill>
                  <a:schemeClr val="tx1"/>
                </a:solidFill>
              </a:rPr>
              <a:t> should be added for total capital investment. The figures shown in Table 3.5 also provide some ratios according to major cost categories for a typical chemical plant. Cost-capacity factors are used to estimate a cost for a new size or capacity from the known cost for a different size or capacity. The relationship has a simple exponential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form:</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E9F6F77-7497-ADB1-C746-A1CD95EF6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26A737C-6ECB-2989-0E21-EE79D2B52892}"/>
              </a:ext>
            </a:extLst>
          </p:cNvPr>
          <p:cNvPicPr>
            <a:picLocks noChangeAspect="1"/>
          </p:cNvPicPr>
          <p:nvPr/>
        </p:nvPicPr>
        <p:blipFill>
          <a:blip r:embed="rId3"/>
          <a:stretch>
            <a:fillRect/>
          </a:stretch>
        </p:blipFill>
        <p:spPr>
          <a:xfrm>
            <a:off x="2241756" y="3882036"/>
            <a:ext cx="7742902" cy="1545372"/>
          </a:xfrm>
          <a:prstGeom prst="rect">
            <a:avLst/>
          </a:prstGeom>
        </p:spPr>
      </p:pic>
    </p:spTree>
    <p:extLst>
      <p:ext uri="{BB962C8B-B14F-4D97-AF65-F5344CB8AC3E}">
        <p14:creationId xmlns:p14="http://schemas.microsoft.com/office/powerpoint/2010/main" val="275855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0EDED-D535-820A-F587-43E6A7643F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CC1EBD-E0BB-8C60-BBA2-7686AF1CFDD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6C5DD51-14FC-9FF0-56BC-9128659C34E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t>3.1.8</a:t>
            </a:r>
          </a:p>
          <a:p>
            <a:pPr algn="ctr"/>
            <a:r>
              <a:rPr lang="en-US" sz="2400" b="1"/>
              <a:t> Factored</a:t>
            </a:r>
          </a:p>
          <a:p>
            <a:pPr algn="ctr"/>
            <a:r>
              <a:rPr lang="en-US" sz="2400" b="1"/>
              <a:t> Estimating</a:t>
            </a:r>
            <a:endParaRPr lang="en-US" sz="2400"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442E20D-22F5-D35E-B243-3A70CA83BB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rgbClr val="00AEEF"/>
              </a:solidFill>
            </a:endParaRPr>
          </a:p>
          <a:p>
            <a:endParaRPr lang="en-US" b="1" dirty="0">
              <a:solidFill>
                <a:schemeClr val="tx1"/>
              </a:solidFill>
              <a:latin typeface="Alexandria"/>
            </a:endParaRPr>
          </a:p>
          <a:p>
            <a:endParaRPr lang="en-US" b="1" dirty="0">
              <a:solidFill>
                <a:schemeClr val="tx1"/>
              </a:solidFill>
              <a:latin typeface="Alexandria"/>
            </a:endParaRPr>
          </a:p>
          <a:p>
            <a:endParaRPr lang="en-US" b="1" dirty="0">
              <a:solidFill>
                <a:schemeClr val="tx1"/>
              </a:solidFill>
              <a:latin typeface="Alexandria"/>
            </a:endParaRPr>
          </a:p>
          <a:p>
            <a:endParaRPr lang="en-US" b="1" dirty="0">
              <a:solidFill>
                <a:schemeClr val="tx1"/>
              </a:solidFill>
              <a:latin typeface="Alexandria"/>
            </a:endParaRPr>
          </a:p>
          <a:p>
            <a:r>
              <a:rPr lang="en-US" b="1" dirty="0">
                <a:solidFill>
                  <a:schemeClr val="tx1"/>
                </a:solidFill>
                <a:latin typeface="Alexandria"/>
              </a:rPr>
              <a:t>Your company purchased a water purification unit with a capacity of 20,000 gallons per day for $150,000 three years ago. You are designing a new facility that requires an identical type of unit, but with an increased capacity of 50,000 gallons per day.</a:t>
            </a:r>
          </a:p>
          <a:p>
            <a:r>
              <a:rPr lang="en-US" b="1" dirty="0">
                <a:solidFill>
                  <a:schemeClr val="tx1"/>
                </a:solidFill>
                <a:latin typeface="Alexandria"/>
              </a:rPr>
              <a:t>Your Task: Using the standard rule (x = 0.6), estimate the purchase cost of the new, larger unit.  Answer:</a:t>
            </a:r>
          </a:p>
          <a:p>
            <a:endParaRPr lang="en-US" b="1" dirty="0">
              <a:solidFill>
                <a:schemeClr val="tx1"/>
              </a:solidFill>
              <a:latin typeface="Alexandria"/>
            </a:endParaRPr>
          </a:p>
          <a:p>
            <a:r>
              <a:rPr lang="en-US" dirty="0">
                <a:solidFill>
                  <a:schemeClr val="tx1"/>
                </a:solidFill>
                <a:latin typeface="Alexandria"/>
              </a:rPr>
              <a:t>1. Identify your variables : C₁ = $150,000 Q₁ = 20,000 Q₂ = 50,000 x = 0.6 </a:t>
            </a:r>
          </a:p>
          <a:p>
            <a:endParaRPr lang="en-US" dirty="0">
              <a:solidFill>
                <a:schemeClr val="tx1"/>
              </a:solidFill>
              <a:latin typeface="Alexandria"/>
            </a:endParaRPr>
          </a:p>
          <a:p>
            <a:r>
              <a:rPr lang="en-US" dirty="0">
                <a:solidFill>
                  <a:schemeClr val="tx1"/>
                </a:solidFill>
                <a:latin typeface="Alexandria"/>
              </a:rPr>
              <a:t>2. Set up the capacity ratio: Ratio=50,000/20,000=2.50</a:t>
            </a:r>
          </a:p>
          <a:p>
            <a:endParaRPr lang="en-US" dirty="0">
              <a:solidFill>
                <a:schemeClr val="tx1"/>
              </a:solidFill>
              <a:latin typeface="Alexandria"/>
            </a:endParaRPr>
          </a:p>
          <a:p>
            <a:r>
              <a:rPr lang="en-US" dirty="0">
                <a:solidFill>
                  <a:schemeClr val="tx1"/>
                </a:solidFill>
                <a:latin typeface="Alexandria"/>
              </a:rPr>
              <a:t>3.Apply the scaling exponent (0.6):  (2.50)^{0.6}= approximately  1.73286</a:t>
            </a:r>
          </a:p>
          <a:p>
            <a:endParaRPr lang="en-US" dirty="0">
              <a:solidFill>
                <a:schemeClr val="tx1"/>
              </a:solidFill>
              <a:latin typeface="Alexandria"/>
            </a:endParaRPr>
          </a:p>
          <a:p>
            <a:r>
              <a:rPr lang="en-US" dirty="0">
                <a:solidFill>
                  <a:schemeClr val="tx1"/>
                </a:solidFill>
                <a:latin typeface="Alexandria"/>
              </a:rPr>
              <a:t>4.Calculate the new cost (C₂): $150,000*1.73286=$259,929</a:t>
            </a:r>
          </a:p>
          <a:p>
            <a:endParaRPr lang="en-US" dirty="0">
              <a:solidFill>
                <a:schemeClr val="tx1"/>
              </a:solidFill>
              <a:latin typeface="Alexandria"/>
            </a:endParaRPr>
          </a:p>
          <a:p>
            <a:r>
              <a:rPr lang="en-US" dirty="0">
                <a:solidFill>
                  <a:schemeClr val="tx1"/>
                </a:solidFill>
                <a:latin typeface="Alexandria"/>
              </a:rPr>
              <a:t>Final Answer: The estimated cost of the larger 50,000-gallon unit is $259,929.</a:t>
            </a:r>
            <a:endParaRPr kumimoji="0" lang="en-US" sz="1800" i="0" u="none" strike="noStrike" kern="1200" cap="none" spc="0" normalizeH="0" baseline="0" noProof="0" dirty="0">
              <a:ln>
                <a:noFill/>
              </a:ln>
              <a:solidFill>
                <a:schemeClr val="tx1"/>
              </a:solidFill>
              <a:effectLst/>
              <a:uLnTx/>
              <a:uFillTx/>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815959B-894F-BC34-C49C-C99C4FCA59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9958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CB03A-7017-C34A-270A-A9671C29BC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97B4CE-48B5-994D-06D2-9D8D409032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2CA3F1C-F303-FE36-B161-D1391130687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t>3.1.8</a:t>
            </a:r>
          </a:p>
          <a:p>
            <a:pPr algn="ctr"/>
            <a:r>
              <a:rPr lang="en-US" sz="2400" b="1"/>
              <a:t> Factored</a:t>
            </a:r>
          </a:p>
          <a:p>
            <a:pPr algn="ctr"/>
            <a:r>
              <a:rPr lang="en-US" sz="2400" b="1"/>
              <a:t> Estimating</a:t>
            </a:r>
            <a:endParaRPr lang="en-US" sz="2400"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8473C0E7-2294-3833-2BCE-8CAD542F550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538A03B-7D11-2CDA-477C-F644E2CA5F55}"/>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A52F3085-C4F3-FE14-593B-7B4EDA308E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04739F3-204A-56B0-198B-DECA967346BF}"/>
              </a:ext>
            </a:extLst>
          </p:cNvPr>
          <p:cNvPicPr>
            <a:picLocks noChangeAspect="1"/>
          </p:cNvPicPr>
          <p:nvPr/>
        </p:nvPicPr>
        <p:blipFill>
          <a:blip r:embed="rId3"/>
          <a:stretch>
            <a:fillRect/>
          </a:stretch>
        </p:blipFill>
        <p:spPr>
          <a:xfrm>
            <a:off x="1490408" y="1356270"/>
            <a:ext cx="7934180" cy="1076343"/>
          </a:xfrm>
          <a:prstGeom prst="rect">
            <a:avLst/>
          </a:prstGeom>
        </p:spPr>
      </p:pic>
      <p:pic>
        <p:nvPicPr>
          <p:cNvPr id="7" name="Picture 6">
            <a:extLst>
              <a:ext uri="{FF2B5EF4-FFF2-40B4-BE49-F238E27FC236}">
                <a16:creationId xmlns:a16="http://schemas.microsoft.com/office/drawing/2014/main" id="{70A3A066-9770-9BD3-A33A-E0F755E47235}"/>
              </a:ext>
            </a:extLst>
          </p:cNvPr>
          <p:cNvPicPr>
            <a:picLocks noChangeAspect="1"/>
          </p:cNvPicPr>
          <p:nvPr/>
        </p:nvPicPr>
        <p:blipFill>
          <a:blip r:embed="rId4"/>
          <a:stretch>
            <a:fillRect/>
          </a:stretch>
        </p:blipFill>
        <p:spPr>
          <a:xfrm>
            <a:off x="2078143" y="2437334"/>
            <a:ext cx="6475921" cy="3064395"/>
          </a:xfrm>
          <a:prstGeom prst="rect">
            <a:avLst/>
          </a:prstGeom>
        </p:spPr>
      </p:pic>
    </p:spTree>
    <p:extLst>
      <p:ext uri="{BB962C8B-B14F-4D97-AF65-F5344CB8AC3E}">
        <p14:creationId xmlns:p14="http://schemas.microsoft.com/office/powerpoint/2010/main" val="22302792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636B-E324-ED1F-63C2-4455066D17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7C614-FD6A-DFFB-9A58-D908334743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8ED38-A387-1000-37E3-DA2589F8397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3.1.8</a:t>
            </a:r>
          </a:p>
          <a:p>
            <a:pPr algn="ctr"/>
            <a:r>
              <a:rPr lang="en-US" b="1"/>
              <a:t> Factored</a:t>
            </a:r>
          </a:p>
          <a:p>
            <a:pPr algn="ctr"/>
            <a:r>
              <a:rPr lang="en-US" b="1"/>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D204B69C-A55E-A7C5-9C1B-7D91381C0FC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dangerous because the factors can, and do, vary within a range of 0.3 to 1.0 and, in some cases over an even wider range. Rather than assuming a value for the exponent, it is far better to calculate the value if data for various equipment sizes or plant capacities is available or to use published sources of cost capacity factors. Only if nothing is known should the 0.6 value for equipment or the 0.7 value for complete plants be applied, and then only with caution. Further, the use of the equation should be limited to scaleups of no more than 2 to 1 because of structural effects when equipment gets larger or taller. Often discontinuities in the factor occur over a wide range of capacities. As an example of the use of the equation, assume that the cost for equipment making 100,000 tons/year is $8 million. If 0.6 is a usable value for the exponent, the cost for equipment making 200,000 tons per year would be $12,100,000:</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E1F19BD-2C48-A327-16DC-DCC0DCCACBE6}"/>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37C72F3-2D58-168C-A8AE-3B55FA172D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81B684C-3798-A803-8167-D8DCC182CBC6}"/>
              </a:ext>
            </a:extLst>
          </p:cNvPr>
          <p:cNvPicPr>
            <a:picLocks noChangeAspect="1"/>
          </p:cNvPicPr>
          <p:nvPr/>
        </p:nvPicPr>
        <p:blipFill>
          <a:blip r:embed="rId3"/>
          <a:stretch>
            <a:fillRect/>
          </a:stretch>
        </p:blipFill>
        <p:spPr>
          <a:xfrm>
            <a:off x="2920013" y="4172048"/>
            <a:ext cx="4810868" cy="991428"/>
          </a:xfrm>
          <a:prstGeom prst="rect">
            <a:avLst/>
          </a:prstGeom>
        </p:spPr>
      </p:pic>
    </p:spTree>
    <p:extLst>
      <p:ext uri="{BB962C8B-B14F-4D97-AF65-F5344CB8AC3E}">
        <p14:creationId xmlns:p14="http://schemas.microsoft.com/office/powerpoint/2010/main" val="156234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27F60-E506-F652-3483-1E5A4FAC48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C36B06-7AB1-0BA5-1875-185D8A9DED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BEE83E9-F819-CF92-0BE7-8EBC579F974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3.1.8</a:t>
            </a:r>
          </a:p>
          <a:p>
            <a:pPr algn="ctr"/>
            <a:r>
              <a:rPr lang="en-US" b="1"/>
              <a:t> Factored</a:t>
            </a:r>
          </a:p>
          <a:p>
            <a:pPr algn="ctr"/>
            <a:r>
              <a:rPr lang="en-US" b="1"/>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E3C2EF6D-E6F3-5531-C7D4-6B034C85345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ndParaRPr>
          </a:p>
        </p:txBody>
      </p:sp>
      <p:sp>
        <p:nvSpPr>
          <p:cNvPr id="24" name="TextBox 23">
            <a:extLst>
              <a:ext uri="{FF2B5EF4-FFF2-40B4-BE49-F238E27FC236}">
                <a16:creationId xmlns:a16="http://schemas.microsoft.com/office/drawing/2014/main" id="{40A32744-057E-6E7D-A8D5-B50990C1D8B8}"/>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F8C2BC42-6430-828F-E340-C01AD2CEEA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BFAB5C8-24C1-2ABB-CCA2-8AB82B35791F}"/>
              </a:ext>
            </a:extLst>
          </p:cNvPr>
          <p:cNvPicPr>
            <a:picLocks noChangeAspect="1"/>
          </p:cNvPicPr>
          <p:nvPr/>
        </p:nvPicPr>
        <p:blipFill>
          <a:blip r:embed="rId3"/>
          <a:stretch>
            <a:fillRect/>
          </a:stretch>
        </p:blipFill>
        <p:spPr>
          <a:xfrm>
            <a:off x="1781983" y="1407231"/>
            <a:ext cx="7742215" cy="3975930"/>
          </a:xfrm>
          <a:prstGeom prst="rect">
            <a:avLst/>
          </a:prstGeom>
        </p:spPr>
      </p:pic>
    </p:spTree>
    <p:extLst>
      <p:ext uri="{BB962C8B-B14F-4D97-AF65-F5344CB8AC3E}">
        <p14:creationId xmlns:p14="http://schemas.microsoft.com/office/powerpoint/2010/main" val="2014406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AA55C-279F-81E7-B857-980460A001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60A3A2-D895-7E95-621C-661C9166B7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258B7E4-9328-0EBF-EB46-F97704297E4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t>3.1.8</a:t>
            </a:r>
          </a:p>
          <a:p>
            <a:pPr algn="ctr"/>
            <a:r>
              <a:rPr lang="en-US" sz="2800" b="1"/>
              <a:t> Factored</a:t>
            </a:r>
          </a:p>
          <a:p>
            <a:pPr algn="ctr"/>
            <a:r>
              <a:rPr lang="en-US" sz="2800" b="1"/>
              <a:t> Estimating</a:t>
            </a:r>
            <a:endParaRPr lang="en-US" sz="2800"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13D7EEFE-1CD4-C434-6461-753ED0647A8A}"/>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lang="en-US" dirty="0">
                <a:solidFill>
                  <a:schemeClr val="tx1"/>
                </a:solidFill>
                <a:latin typeface="Alexandria"/>
              </a:rPr>
              <a:t>The same procedure can be used for order-of-magnitude estimates for entire plants. Lacking other information, use 0.7 as the cost-capacity factor for entire plants only with extreme caution. Table 3.6 gives some cost-capacity factors for battery-limit plants. Humphreys (1996) has provided an extensive tabulation of cost-capacity factors for both individual equipment items and complete plants.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C302E12B-E411-5294-7011-139DE1F25586}"/>
              </a:ext>
            </a:extLst>
          </p:cNvPr>
          <p:cNvSpPr txBox="1"/>
          <p:nvPr/>
        </p:nvSpPr>
        <p:spPr>
          <a:xfrm>
            <a:off x="1166314"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38E28654-6886-71AC-1EFE-FCD8834E35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8285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F3D68-6851-3D42-4C73-A83615B242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E0A941-CC6F-0AD0-B5A9-5F72DA158C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7F37988-49E1-24EA-9D84-9720C049759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t>3.1.8</a:t>
            </a:r>
          </a:p>
          <a:p>
            <a:pPr algn="ctr"/>
            <a:r>
              <a:rPr lang="en-US" sz="2800" b="1"/>
              <a:t> Factored</a:t>
            </a:r>
          </a:p>
          <a:p>
            <a:pPr algn="ctr"/>
            <a:r>
              <a:rPr lang="en-US" sz="2800" b="1"/>
              <a:t> Estimating</a:t>
            </a:r>
            <a:endParaRPr lang="en-US" sz="2800"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1493F7C6-1363-FFEB-0EBC-0F5393638CA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CAA71E7-036A-B3A4-D1AA-1759E97927C3}"/>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0C14835F-1A89-0959-9A04-85734874C4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589CE339-675D-9C02-1403-7745A3336DE7}"/>
              </a:ext>
            </a:extLst>
          </p:cNvPr>
          <p:cNvPicPr>
            <a:picLocks noChangeAspect="1"/>
          </p:cNvPicPr>
          <p:nvPr/>
        </p:nvPicPr>
        <p:blipFill>
          <a:blip r:embed="rId3"/>
          <a:stretch>
            <a:fillRect/>
          </a:stretch>
        </p:blipFill>
        <p:spPr>
          <a:xfrm>
            <a:off x="1666568" y="1351548"/>
            <a:ext cx="7698657" cy="4154904"/>
          </a:xfrm>
          <a:prstGeom prst="rect">
            <a:avLst/>
          </a:prstGeom>
        </p:spPr>
      </p:pic>
    </p:spTree>
    <p:extLst>
      <p:ext uri="{BB962C8B-B14F-4D97-AF65-F5344CB8AC3E}">
        <p14:creationId xmlns:p14="http://schemas.microsoft.com/office/powerpoint/2010/main" val="4228305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4C431-5309-1A01-4793-06E885290C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BC35FB-FBA4-B5DC-122B-6E7CB53A1E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EDEE4D-6A0F-125F-6585-A9625B773AE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t>3.1.8</a:t>
            </a:r>
          </a:p>
          <a:p>
            <a:pPr algn="ctr"/>
            <a:r>
              <a:rPr lang="en-US" sz="2800" b="1"/>
              <a:t> Factored</a:t>
            </a:r>
          </a:p>
          <a:p>
            <a:pPr algn="ctr"/>
            <a:r>
              <a:rPr lang="en-US" sz="2800" b="1"/>
              <a:t> Estimating</a:t>
            </a:r>
            <a:endParaRPr lang="en-US" sz="2800"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6217B130-8767-C89D-383D-7892FCA3C21A}"/>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E232B7D-591D-3FF0-DF31-5FC8CDB592F5}"/>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7F474D60-5224-B62E-9EF4-BF299B8BB1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9D86BAF-3FA7-3807-A6B8-85CF1C89915B}"/>
              </a:ext>
            </a:extLst>
          </p:cNvPr>
          <p:cNvPicPr>
            <a:picLocks noChangeAspect="1"/>
          </p:cNvPicPr>
          <p:nvPr/>
        </p:nvPicPr>
        <p:blipFill>
          <a:blip r:embed="rId3"/>
          <a:srcRect t="4805"/>
          <a:stretch>
            <a:fillRect/>
          </a:stretch>
        </p:blipFill>
        <p:spPr>
          <a:xfrm>
            <a:off x="1781984" y="1488216"/>
            <a:ext cx="7199784" cy="4018236"/>
          </a:xfrm>
          <a:prstGeom prst="rect">
            <a:avLst/>
          </a:prstGeom>
        </p:spPr>
      </p:pic>
    </p:spTree>
    <p:extLst>
      <p:ext uri="{BB962C8B-B14F-4D97-AF65-F5344CB8AC3E}">
        <p14:creationId xmlns:p14="http://schemas.microsoft.com/office/powerpoint/2010/main" val="1303622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2EF0A-6D6B-719E-4684-72A20AD457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0E6A4D-F069-C969-1DD4-FCA6D81A8E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D6FD167-4A50-C5E0-1896-33D4724EE8D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t>3.1.8</a:t>
            </a:r>
          </a:p>
          <a:p>
            <a:pPr algn="ctr"/>
            <a:r>
              <a:rPr lang="en-US" sz="2800" b="1"/>
              <a:t> Factored</a:t>
            </a:r>
          </a:p>
          <a:p>
            <a:pPr algn="ctr"/>
            <a:r>
              <a:rPr lang="en-US" sz="2800" b="1"/>
              <a:t> Estimating</a:t>
            </a:r>
            <a:endParaRPr lang="en-US" sz="2800"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D1E11F77-5FB3-002D-F0D8-66C6AAA5335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lang="en-US" dirty="0">
                <a:solidFill>
                  <a:schemeClr val="tx1"/>
                </a:solidFill>
                <a:latin typeface="Alexandria"/>
              </a:rPr>
              <a:t>The following techniques are used for both budget and definitive estimates. Building costs can be estimated from:  Unit costs (e.g., dollars per square foot)  Component costs (e.g., floor, wall, roof), or Knox volumetric ratio concept that process equipment occupies 3.75% of building volume. </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dirty="0">
                <a:solidFill>
                  <a:schemeClr val="tx1"/>
                </a:solidFill>
                <a:latin typeface="Alexandria"/>
              </a:rPr>
              <a:t>The R.S. Means Company publishes many cost data books and a CD-ROM database on building costs that are quite useful for estimating the cost of buildings, building components, and building systems.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EC6065-15BC-7B02-A8E8-6789B23285BF}"/>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2F6083FF-B47A-F48C-21C5-C7023A1B8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55719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1A0EA-4277-48BE-B3DB-1B952C4D4A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062E28-5751-34AB-3E3D-2FEDF477B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32B9A8-8099-A112-9087-B907735D0E7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lexandria" charset="0"/>
                <a:cs typeface="Alexandria" charset="0"/>
              </a:rPr>
              <a:t>Cost indexes </a:t>
            </a:r>
          </a:p>
        </p:txBody>
      </p:sp>
      <p:sp>
        <p:nvSpPr>
          <p:cNvPr id="25" name="Rectangle: Rounded Corners 24">
            <a:extLst>
              <a:ext uri="{FF2B5EF4-FFF2-40B4-BE49-F238E27FC236}">
                <a16:creationId xmlns:a16="http://schemas.microsoft.com/office/drawing/2014/main" id="{EB52BE1C-9039-8476-BA8C-78AAC5E6B76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8DB32D0-621E-DA7F-C2F9-25B510C3C892}"/>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4A91701-C364-CBB4-5486-A747E4D042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B762A00-457D-3161-1E54-68F658D75E64}"/>
              </a:ext>
            </a:extLst>
          </p:cNvPr>
          <p:cNvSpPr txBox="1"/>
          <p:nvPr/>
        </p:nvSpPr>
        <p:spPr>
          <a:xfrm>
            <a:off x="1242549" y="1443666"/>
            <a:ext cx="8786353" cy="3693319"/>
          </a:xfrm>
          <a:prstGeom prst="rect">
            <a:avLst/>
          </a:prstGeom>
          <a:noFill/>
        </p:spPr>
        <p:txBody>
          <a:bodyPr wrap="square">
            <a:spAutoFit/>
          </a:bodyPr>
          <a:lstStyle/>
          <a:p>
            <a:pPr algn="just"/>
            <a:r>
              <a:rPr lang="en-US" b="1" dirty="0">
                <a:latin typeface="Alexandria"/>
              </a:rPr>
              <a:t>Costs change continuously because of three factors</a:t>
            </a:r>
            <a:r>
              <a:rPr lang="en-US" dirty="0">
                <a:latin typeface="Alexandria"/>
              </a:rPr>
              <a:t>: </a:t>
            </a:r>
          </a:p>
          <a:p>
            <a:pPr marL="342900" indent="-342900" algn="just">
              <a:buAutoNum type="arabicParenBoth"/>
            </a:pPr>
            <a:r>
              <a:rPr lang="en-US" dirty="0">
                <a:latin typeface="Alexandria"/>
              </a:rPr>
              <a:t>changing technology, </a:t>
            </a:r>
          </a:p>
          <a:p>
            <a:pPr marL="342900" indent="-342900" algn="just">
              <a:buAutoNum type="arabicParenBoth"/>
            </a:pPr>
            <a:r>
              <a:rPr lang="en-US" dirty="0">
                <a:latin typeface="Alexandria"/>
              </a:rPr>
              <a:t>changing availability of materials and labor, and </a:t>
            </a:r>
          </a:p>
          <a:p>
            <a:pPr marL="342900" indent="-342900" algn="just">
              <a:buAutoNum type="arabicParenBoth"/>
            </a:pPr>
            <a:r>
              <a:rPr lang="en-US" dirty="0">
                <a:latin typeface="Alexandria"/>
              </a:rPr>
              <a:t>changing value of the monetary unit—that is, inflation. </a:t>
            </a:r>
          </a:p>
          <a:p>
            <a:pPr marL="342900" indent="-342900" algn="just">
              <a:buAutoNum type="arabicParenBoth"/>
            </a:pPr>
            <a:endParaRPr lang="en-US" dirty="0">
              <a:latin typeface="Alexandria"/>
            </a:endParaRPr>
          </a:p>
          <a:p>
            <a:pPr algn="just"/>
            <a:r>
              <a:rPr lang="en-US" dirty="0">
                <a:latin typeface="Alexandria"/>
              </a:rPr>
              <a:t>Various cost indexes have been devised to keep up with changing costs. </a:t>
            </a:r>
            <a:r>
              <a:rPr lang="en-US" b="1" dirty="0">
                <a:latin typeface="Alexandria"/>
              </a:rPr>
              <a:t>Some frequently used indexes are:</a:t>
            </a:r>
            <a:r>
              <a:rPr lang="en-US" dirty="0">
                <a:latin typeface="Alexandria"/>
              </a:rPr>
              <a:t> </a:t>
            </a:r>
          </a:p>
          <a:p>
            <a:pPr algn="just"/>
            <a:r>
              <a:rPr lang="en-US" dirty="0">
                <a:latin typeface="Alexandria"/>
              </a:rPr>
              <a:t>-Engineering News-Record Indexes: two indexes—construction and building </a:t>
            </a:r>
          </a:p>
          <a:p>
            <a:pPr algn="just"/>
            <a:r>
              <a:rPr lang="en-US" dirty="0">
                <a:latin typeface="Alexandria"/>
              </a:rPr>
              <a:t>-Marshall and Swift Equipment Cost Indexes: 47 individual industry indexes plus a composite index representing the installed equipment cost average for these industries </a:t>
            </a:r>
          </a:p>
          <a:p>
            <a:pPr algn="just"/>
            <a:r>
              <a:rPr lang="en-US" dirty="0">
                <a:latin typeface="Alexandria"/>
              </a:rPr>
              <a:t>-Nelson-Farrar Refinery Construction Index: based on 40% material and 60% labor costs</a:t>
            </a:r>
          </a:p>
          <a:p>
            <a:pPr algn="just"/>
            <a:r>
              <a:rPr lang="en-US" dirty="0">
                <a:latin typeface="Alexandria"/>
              </a:rPr>
              <a:t>-Chemical Engineering Plant Cost Index: based on four major components</a:t>
            </a:r>
          </a:p>
          <a:p>
            <a:pPr algn="just"/>
            <a:r>
              <a:rPr lang="en-US" dirty="0">
                <a:latin typeface="Alexandria"/>
              </a:rPr>
              <a:t>-Bureau of Labor Statistics indexes: various indexes compiled from national statistics.</a:t>
            </a:r>
          </a:p>
        </p:txBody>
      </p:sp>
    </p:spTree>
    <p:extLst>
      <p:ext uri="{BB962C8B-B14F-4D97-AF65-F5344CB8AC3E}">
        <p14:creationId xmlns:p14="http://schemas.microsoft.com/office/powerpoint/2010/main" val="3760017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D5E5C-F982-BA78-9C93-3EFD4DCEB8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17D5BC-8B31-D3CF-D46A-BA8CB02E25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88B6946-3637-0313-D8BB-F5B1A6B74CF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70A5CA86-9A3F-BB38-A2E0-59EBDBEAFC8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Use and Limitations of Cost Indexes Cost indexes can be used to upgrade a cost for passage of time by a simple proportional relationship. Thus, if a cost was $50,000 when an index was 229, the cost after the index has risen to 245 would be about $53,500: </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441057E-6732-A77B-FB46-0B17E95D9CAE}"/>
              </a:ext>
            </a:extLst>
          </p:cNvPr>
          <p:cNvSpPr txBox="1"/>
          <p:nvPr/>
        </p:nvSpPr>
        <p:spPr>
          <a:xfrm>
            <a:off x="1181062" y="1351548"/>
            <a:ext cx="8803596" cy="1777410"/>
          </a:xfrm>
          <a:prstGeom prst="rect">
            <a:avLst/>
          </a:prstGeom>
          <a:noFill/>
        </p:spPr>
        <p:txBody>
          <a:bodyPr wrap="square" rtlCol="0">
            <a:spAutoFit/>
          </a:bodyPr>
          <a:lstStyle/>
          <a:p>
            <a:pPr>
              <a:spcAft>
                <a:spcPts val="1500"/>
              </a:spcAft>
            </a:pPr>
            <a:r>
              <a:rPr lang="en-US" b="1" dirty="0">
                <a:solidFill>
                  <a:srgbClr val="2E3A46"/>
                </a:solidFill>
                <a:latin typeface="Alexandria"/>
              </a:rPr>
              <a:t>Use and Limitations of Cost Indexes</a:t>
            </a:r>
            <a:r>
              <a:rPr lang="en-US" dirty="0">
                <a:solidFill>
                  <a:srgbClr val="2E3A46"/>
                </a:solidFill>
                <a:latin typeface="Alexandria"/>
              </a:rPr>
              <a:t>: </a:t>
            </a:r>
          </a:p>
          <a:p>
            <a:pPr>
              <a:spcAft>
                <a:spcPts val="1500"/>
              </a:spcAft>
            </a:pPr>
            <a:r>
              <a:rPr lang="en-US" dirty="0">
                <a:solidFill>
                  <a:srgbClr val="2E3A46"/>
                </a:solidFill>
                <a:latin typeface="Alexandria"/>
              </a:rPr>
              <a:t>Cost indexes can be used to upgrade a cost for passage of time by a simple</a:t>
            </a:r>
          </a:p>
          <a:p>
            <a:pPr>
              <a:spcAft>
                <a:spcPts val="1500"/>
              </a:spcAft>
            </a:pPr>
            <a:r>
              <a:rPr lang="en-US" dirty="0">
                <a:solidFill>
                  <a:srgbClr val="2E3A46"/>
                </a:solidFill>
                <a:latin typeface="Alexandria"/>
              </a:rPr>
              <a:t>proportional relationship. Thus, if a cost was $50,000 when an index was</a:t>
            </a:r>
          </a:p>
          <a:p>
            <a:pPr>
              <a:spcAft>
                <a:spcPts val="1500"/>
              </a:spcAft>
            </a:pPr>
            <a:r>
              <a:rPr lang="en-US" dirty="0">
                <a:solidFill>
                  <a:srgbClr val="2E3A46"/>
                </a:solidFill>
                <a:latin typeface="Alexandria"/>
              </a:rPr>
              <a:t>229, the cost after the index has risen to 245 would be about $53,500:</a:t>
            </a:r>
          </a:p>
        </p:txBody>
      </p:sp>
      <p:pic>
        <p:nvPicPr>
          <p:cNvPr id="5" name="Graphic 21">
            <a:extLst>
              <a:ext uri="{FF2B5EF4-FFF2-40B4-BE49-F238E27FC236}">
                <a16:creationId xmlns:a16="http://schemas.microsoft.com/office/drawing/2014/main" id="{BA29195E-AB4E-D947-B27C-57A55E0B35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582D1A8D-7397-CE34-533E-7D680585A645}"/>
              </a:ext>
            </a:extLst>
          </p:cNvPr>
          <p:cNvPicPr>
            <a:picLocks noChangeAspect="1"/>
          </p:cNvPicPr>
          <p:nvPr/>
        </p:nvPicPr>
        <p:blipFill>
          <a:blip r:embed="rId3"/>
          <a:stretch>
            <a:fillRect/>
          </a:stretch>
        </p:blipFill>
        <p:spPr>
          <a:xfrm>
            <a:off x="1781984" y="3128958"/>
            <a:ext cx="7288274" cy="2257307"/>
          </a:xfrm>
          <a:prstGeom prst="rect">
            <a:avLst/>
          </a:prstGeom>
        </p:spPr>
      </p:pic>
    </p:spTree>
    <p:extLst>
      <p:ext uri="{BB962C8B-B14F-4D97-AF65-F5344CB8AC3E}">
        <p14:creationId xmlns:p14="http://schemas.microsoft.com/office/powerpoint/2010/main" val="2022179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CBBDC-F9B1-6CE1-95DA-ED9E149026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27EF64-D759-60AD-4947-D3DD5FD5E4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C330EEE-910B-B94D-ADEC-D2D9602347A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96CEA9DA-17E2-CFBA-6BBE-1BB903EF021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Use and Limitations of Cost Indexes Cost indexes can be used to upgrade a cost for passage of time by a simple proportional relationship. Thus, if a cost was $50,000 when an index was 229, the cost after the index has risen to 245 would be about $53,500: </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E7892A5-23F6-D2BF-BF92-9CFCCA4C784D}"/>
              </a:ext>
            </a:extLst>
          </p:cNvPr>
          <p:cNvSpPr txBox="1"/>
          <p:nvPr/>
        </p:nvSpPr>
        <p:spPr>
          <a:xfrm>
            <a:off x="1288873" y="1581637"/>
            <a:ext cx="8803596" cy="2993127"/>
          </a:xfrm>
          <a:prstGeom prst="rect">
            <a:avLst/>
          </a:prstGeom>
          <a:noFill/>
        </p:spPr>
        <p:txBody>
          <a:bodyPr wrap="square" rtlCol="0">
            <a:spAutoFit/>
          </a:bodyPr>
          <a:lstStyle/>
          <a:p>
            <a:pPr marL="285750" indent="-285750">
              <a:spcAft>
                <a:spcPts val="1500"/>
              </a:spcAft>
              <a:buFont typeface="Wingdings" panose="05000000000000000000" pitchFamily="2" charset="2"/>
              <a:buChar char="Ø"/>
            </a:pPr>
            <a:r>
              <a:rPr lang="en-US" b="1" dirty="0">
                <a:solidFill>
                  <a:srgbClr val="2E3A46"/>
                </a:solidFill>
                <a:latin typeface="Alexandria"/>
              </a:rPr>
              <a:t>A piece of equipment cost $120,000 when the Chemical Engineering Plant Cost Index was 400. </a:t>
            </a:r>
          </a:p>
          <a:p>
            <a:pPr>
              <a:spcAft>
                <a:spcPts val="1500"/>
              </a:spcAft>
            </a:pPr>
            <a:r>
              <a:rPr lang="en-US" b="1" dirty="0">
                <a:solidFill>
                  <a:srgbClr val="2E3A46"/>
                </a:solidFill>
                <a:latin typeface="Alexandria"/>
              </a:rPr>
              <a:t>Calculate its updated cost if the index has risen to 550. Answer: </a:t>
            </a:r>
          </a:p>
          <a:p>
            <a:pPr>
              <a:spcAft>
                <a:spcPts val="1500"/>
              </a:spcAft>
            </a:pPr>
            <a:r>
              <a:rPr lang="en-US" b="1" dirty="0">
                <a:solidFill>
                  <a:srgbClr val="2E3A46"/>
                </a:solidFill>
                <a:latin typeface="Alexandria"/>
              </a:rPr>
              <a:t>Using formula: </a:t>
            </a:r>
          </a:p>
          <a:p>
            <a:pPr>
              <a:spcAft>
                <a:spcPts val="1500"/>
              </a:spcAft>
            </a:pPr>
            <a:endParaRPr lang="en-US" b="1" dirty="0">
              <a:solidFill>
                <a:srgbClr val="2E3A46"/>
              </a:solidFill>
              <a:latin typeface="Alexandria"/>
            </a:endParaRPr>
          </a:p>
          <a:p>
            <a:pPr>
              <a:spcAft>
                <a:spcPts val="1500"/>
              </a:spcAft>
            </a:pPr>
            <a:r>
              <a:rPr lang="en-US" dirty="0">
                <a:solidFill>
                  <a:srgbClr val="2E3A46"/>
                </a:solidFill>
                <a:latin typeface="Alexandria"/>
              </a:rPr>
              <a:t>C</a:t>
            </a:r>
            <a:r>
              <a:rPr lang="en-US" sz="1400" dirty="0">
                <a:solidFill>
                  <a:srgbClr val="2E3A46"/>
                </a:solidFill>
                <a:latin typeface="Alexandria"/>
              </a:rPr>
              <a:t>2</a:t>
            </a:r>
            <a:r>
              <a:rPr lang="en-US" dirty="0">
                <a:solidFill>
                  <a:srgbClr val="2E3A46"/>
                </a:solidFill>
                <a:latin typeface="Alexandria"/>
              </a:rPr>
              <a:t> = C</a:t>
            </a:r>
            <a:r>
              <a:rPr lang="en-US" sz="1600" dirty="0">
                <a:solidFill>
                  <a:srgbClr val="2E3A46"/>
                </a:solidFill>
                <a:latin typeface="Alexandria"/>
              </a:rPr>
              <a:t>1</a:t>
            </a:r>
            <a:r>
              <a:rPr lang="en-US" dirty="0">
                <a:solidFill>
                  <a:srgbClr val="2E3A46"/>
                </a:solidFill>
                <a:latin typeface="Alexandria"/>
              </a:rPr>
              <a:t> *(I</a:t>
            </a:r>
            <a:r>
              <a:rPr lang="en-US" sz="1400" dirty="0">
                <a:solidFill>
                  <a:srgbClr val="2E3A46"/>
                </a:solidFill>
                <a:latin typeface="Alexandria"/>
              </a:rPr>
              <a:t>2/</a:t>
            </a:r>
            <a:r>
              <a:rPr lang="en-US" dirty="0">
                <a:solidFill>
                  <a:srgbClr val="2E3A46"/>
                </a:solidFill>
                <a:latin typeface="Alexandria"/>
              </a:rPr>
              <a:t>I</a:t>
            </a:r>
            <a:r>
              <a:rPr lang="en-US" sz="1400" dirty="0">
                <a:solidFill>
                  <a:srgbClr val="2E3A46"/>
                </a:solidFill>
                <a:latin typeface="Alexandria"/>
              </a:rPr>
              <a:t>1</a:t>
            </a:r>
            <a:r>
              <a:rPr lang="en-US" dirty="0">
                <a:solidFill>
                  <a:srgbClr val="2E3A46"/>
                </a:solidFill>
                <a:latin typeface="Alexandria"/>
              </a:rPr>
              <a:t>)</a:t>
            </a:r>
          </a:p>
          <a:p>
            <a:pPr>
              <a:spcAft>
                <a:spcPts val="1500"/>
              </a:spcAft>
            </a:pPr>
            <a:r>
              <a:rPr lang="en-US" dirty="0">
                <a:solidFill>
                  <a:srgbClr val="2E3A46"/>
                </a:solidFill>
                <a:latin typeface="Alexandria"/>
              </a:rPr>
              <a:t>=$120,000*(550/400)=$120,000*1.375=$165,000</a:t>
            </a:r>
          </a:p>
        </p:txBody>
      </p:sp>
      <p:pic>
        <p:nvPicPr>
          <p:cNvPr id="5" name="Graphic 21">
            <a:extLst>
              <a:ext uri="{FF2B5EF4-FFF2-40B4-BE49-F238E27FC236}">
                <a16:creationId xmlns:a16="http://schemas.microsoft.com/office/drawing/2014/main" id="{42D52312-1268-631F-42E5-483050EF1E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B3A17F8-C175-4549-F91E-AB18D5C9ADEB}"/>
              </a:ext>
            </a:extLst>
          </p:cNvPr>
          <p:cNvPicPr>
            <a:picLocks noChangeAspect="1"/>
          </p:cNvPicPr>
          <p:nvPr/>
        </p:nvPicPr>
        <p:blipFill>
          <a:blip r:embed="rId3"/>
          <a:srcRect t="17723" r="71912" b="50000"/>
          <a:stretch>
            <a:fillRect/>
          </a:stretch>
        </p:blipFill>
        <p:spPr>
          <a:xfrm>
            <a:off x="3037780" y="2890429"/>
            <a:ext cx="2047982" cy="730045"/>
          </a:xfrm>
          <a:prstGeom prst="rect">
            <a:avLst/>
          </a:prstGeom>
        </p:spPr>
      </p:pic>
    </p:spTree>
    <p:extLst>
      <p:ext uri="{BB962C8B-B14F-4D97-AF65-F5344CB8AC3E}">
        <p14:creationId xmlns:p14="http://schemas.microsoft.com/office/powerpoint/2010/main" val="9000273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2DA6F-7898-515E-5443-52F5031AD5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57F86-0E16-16B7-6814-D3A623F657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Some limitations of cost indexes are</a:t>
            </a:r>
            <a:r>
              <a:rPr lang="en-US" dirty="0">
                <a:solidFill>
                  <a:schemeClr val="tx1"/>
                </a:solidFill>
                <a:latin typeface="Alexandria"/>
              </a:rPr>
              <a:t>: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They represent composite data, not complete projects.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They average data.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They use various base periods for different indexes.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Their accuracy for periods greater than 5 years is very limited, at best ±10%.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They are highly inaccurate for periods greater than 10 years and, in such cases, should be used for order-of-magnitude estimates only.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For imported items, indexes do not reflect currency exchange fluctuations and currency reevaluations. These must be considered separately. </a:t>
            </a: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For maximum accuracy, index labor and material costs separately if this breakdown is known. This eliminates possible weighting differences between a composite index and a specific project. </a:t>
            </a:r>
            <a:endParaRPr kumimoji="0" lang="en-US" sz="1800" b="0" i="0" u="none" strike="noStrike" kern="1200" cap="none" spc="0" normalizeH="0" baseline="0" noProof="0" dirty="0">
              <a:ln>
                <a:noFill/>
              </a:ln>
              <a:solidFill>
                <a:schemeClr val="tx1"/>
              </a:solidFill>
              <a:effectLst/>
              <a:uLnTx/>
              <a:uFillTx/>
              <a:latin typeface="Alexandria"/>
            </a:endParaRPr>
          </a:p>
        </p:txBody>
      </p:sp>
      <p:sp>
        <p:nvSpPr>
          <p:cNvPr id="5" name="Rectangle 4">
            <a:extLst>
              <a:ext uri="{FF2B5EF4-FFF2-40B4-BE49-F238E27FC236}">
                <a16:creationId xmlns:a16="http://schemas.microsoft.com/office/drawing/2014/main" id="{6173539C-8F68-2B84-B802-84124DA2C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422AE8F0-A524-84A0-2E38-E2BCF17BD63F}"/>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2B9B03FE-ABB9-F060-0EBA-F4BCBE510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5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EDED1-11B2-BFFA-3FA3-6EB31DE8F4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F10B89-12F4-5CAA-D8A7-49337642CA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r>
              <a:rPr lang="en-US" b="1" dirty="0">
                <a:solidFill>
                  <a:schemeClr val="tx1"/>
                </a:solidFill>
                <a:latin typeface="Alexandria"/>
              </a:rPr>
              <a:t>Equipment Installation Cost Ratios </a:t>
            </a:r>
          </a:p>
          <a:p>
            <a:pPr lvl="0">
              <a:defRPr/>
            </a:pPr>
            <a:r>
              <a:rPr lang="en-US" dirty="0">
                <a:solidFill>
                  <a:schemeClr val="tx1"/>
                </a:solidFill>
                <a:latin typeface="Alexandria"/>
              </a:rPr>
              <a:t>A ratio cost factor is merely a factor used to multiply one cost factor by another to get another cost. The principle can be used to obtain installed costs from purchased costs. Thus, if F denotes an equipment installation cost ratio, then</a:t>
            </a:r>
          </a:p>
          <a:p>
            <a:pPr lvl="0">
              <a:defRPr/>
            </a:pPr>
            <a:endParaRPr kumimoji="0" lang="en-US" sz="1800" b="0" i="0" u="none" strike="noStrike" kern="1200" cap="none" spc="0" normalizeH="0" baseline="0" noProof="0" dirty="0">
              <a:ln>
                <a:noFill/>
              </a:ln>
              <a:solidFill>
                <a:schemeClr val="tx1"/>
              </a:solidFill>
              <a:effectLst/>
              <a:uLnTx/>
              <a:uFillTx/>
              <a:latin typeface="Alexandria"/>
            </a:endParaRPr>
          </a:p>
          <a:p>
            <a:pPr lvl="0">
              <a:defRPr/>
            </a:pPr>
            <a:endParaRPr lang="en-US" dirty="0">
              <a:solidFill>
                <a:schemeClr val="tx1"/>
              </a:solidFill>
              <a:latin typeface="Alexandria"/>
            </a:endParaRPr>
          </a:p>
          <a:p>
            <a:pPr lvl="0">
              <a:defRPr/>
            </a:pPr>
            <a:r>
              <a:rPr kumimoji="0" lang="en-US" sz="1800" b="0" i="0" u="none" strike="noStrike" kern="1200" cap="none" spc="0" normalizeH="0" baseline="0" noProof="0" dirty="0">
                <a:ln>
                  <a:noFill/>
                </a:ln>
                <a:solidFill>
                  <a:schemeClr val="tx1"/>
                </a:solidFill>
                <a:effectLst/>
                <a:uLnTx/>
                <a:uFillTx/>
                <a:latin typeface="Alexandria"/>
              </a:rPr>
              <a:t>Some equipment installation factors are given in Table 3.7. Note that these factors assume that the foundation, hooks-up, etc. for the equipment are in place, and all that is required is to anchor the equipment in position and</a:t>
            </a:r>
          </a:p>
          <a:p>
            <a:pPr lvl="0">
              <a:defRPr/>
            </a:pPr>
            <a:r>
              <a:rPr kumimoji="0" lang="en-US" sz="1800" b="0" i="0" u="none" strike="noStrike" kern="1200" cap="none" spc="0" normalizeH="0" baseline="0" noProof="0" dirty="0">
                <a:ln>
                  <a:noFill/>
                </a:ln>
                <a:solidFill>
                  <a:schemeClr val="tx1"/>
                </a:solidFill>
                <a:effectLst/>
                <a:uLnTx/>
                <a:uFillTx/>
                <a:latin typeface="Alexandria"/>
              </a:rPr>
              <a:t>connect the required, wiring, piping, controls, etc. AACE (1990) and Humphreys (1996) have provided factors for determining the cost of foundations, structures, buildings, insulation, instruments, electrical requirements, piping, painting, and miscellaneous costs associated with equipment installation. These factors reflect the type of material to be processed (solids, gases, or liquids), the process temperature, and process pressure and</a:t>
            </a:r>
          </a:p>
          <a:p>
            <a:pPr lvl="0">
              <a:defRPr/>
            </a:pPr>
            <a:r>
              <a:rPr kumimoji="0" lang="en-US" sz="1800" b="0" i="0" u="none" strike="noStrike" kern="1200" cap="none" spc="0" normalizeH="0" baseline="0" noProof="0" dirty="0">
                <a:ln>
                  <a:noFill/>
                </a:ln>
                <a:solidFill>
                  <a:schemeClr val="tx1"/>
                </a:solidFill>
                <a:effectLst/>
                <a:uLnTx/>
                <a:uFillTx/>
                <a:latin typeface="Alexandria"/>
              </a:rPr>
              <a:t>are applied to the equipment purchase costs.</a:t>
            </a: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88B1CDD8-275F-DA44-C953-F9274E9AED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09A50BB-1957-FAAF-E38A-0EFB27D0F0CF}"/>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66CCE6AA-719C-6BB7-861B-3B69ACEAD5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07A9BC3-2F63-06A6-0885-AEA97435E971}"/>
              </a:ext>
            </a:extLst>
          </p:cNvPr>
          <p:cNvPicPr>
            <a:picLocks noChangeAspect="1"/>
          </p:cNvPicPr>
          <p:nvPr/>
        </p:nvPicPr>
        <p:blipFill>
          <a:blip r:embed="rId3"/>
          <a:stretch>
            <a:fillRect/>
          </a:stretch>
        </p:blipFill>
        <p:spPr>
          <a:xfrm>
            <a:off x="3539613" y="3199037"/>
            <a:ext cx="3347883" cy="459925"/>
          </a:xfrm>
          <a:prstGeom prst="rect">
            <a:avLst/>
          </a:prstGeom>
        </p:spPr>
      </p:pic>
    </p:spTree>
    <p:extLst>
      <p:ext uri="{BB962C8B-B14F-4D97-AF65-F5344CB8AC3E}">
        <p14:creationId xmlns:p14="http://schemas.microsoft.com/office/powerpoint/2010/main" val="3470884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095FC-4CE3-ABBF-445E-2D7A8C7968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957DD5-89D7-2D50-9DAE-CF6327333A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C8BB2154-C1FB-1DC8-79E4-EABCA8E9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43EAA0D0-5E0B-4E02-3B32-D82F08F630EB}"/>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8592EEF0-4C1F-31FD-928A-47EDA6BC76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5E56ADE-4C4E-7F82-C3CC-F6075234936D}"/>
              </a:ext>
            </a:extLst>
          </p:cNvPr>
          <p:cNvPicPr>
            <a:picLocks noChangeAspect="1"/>
          </p:cNvPicPr>
          <p:nvPr/>
        </p:nvPicPr>
        <p:blipFill>
          <a:blip r:embed="rId3"/>
          <a:stretch>
            <a:fillRect/>
          </a:stretch>
        </p:blipFill>
        <p:spPr>
          <a:xfrm>
            <a:off x="2671793" y="1685495"/>
            <a:ext cx="7007057" cy="4370412"/>
          </a:xfrm>
          <a:prstGeom prst="rect">
            <a:avLst/>
          </a:prstGeom>
        </p:spPr>
      </p:pic>
    </p:spTree>
    <p:extLst>
      <p:ext uri="{BB962C8B-B14F-4D97-AF65-F5344CB8AC3E}">
        <p14:creationId xmlns:p14="http://schemas.microsoft.com/office/powerpoint/2010/main" val="47777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BE486-011E-7782-B859-B164AC0F27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B103AD-9403-0D32-4F6A-A47AF6A1EB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C24022B4-33B5-940D-76D0-128C3F73C9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D7475AB-BCFA-9778-4961-09A6879C8885}"/>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ADE5AD65-319A-CB4C-7D35-445CEE5C9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87BED73-F2B1-C6C8-9C8F-A75D3C68DAA3}"/>
              </a:ext>
            </a:extLst>
          </p:cNvPr>
          <p:cNvPicPr>
            <a:picLocks noChangeAspect="1"/>
          </p:cNvPicPr>
          <p:nvPr/>
        </p:nvPicPr>
        <p:blipFill>
          <a:blip r:embed="rId3"/>
          <a:stretch>
            <a:fillRect/>
          </a:stretch>
        </p:blipFill>
        <p:spPr>
          <a:xfrm>
            <a:off x="2346765" y="1808949"/>
            <a:ext cx="8902927" cy="4123503"/>
          </a:xfrm>
          <a:prstGeom prst="rect">
            <a:avLst/>
          </a:prstGeom>
        </p:spPr>
      </p:pic>
    </p:spTree>
    <p:extLst>
      <p:ext uri="{BB962C8B-B14F-4D97-AF65-F5344CB8AC3E}">
        <p14:creationId xmlns:p14="http://schemas.microsoft.com/office/powerpoint/2010/main" val="2709697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CCC50-AA52-B6D7-1D04-7E436101D6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84F24F-31BA-7C69-178A-537DD5445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tx1"/>
                </a:solidFill>
              </a:rPr>
              <a:t> </a:t>
            </a:r>
          </a:p>
          <a:p>
            <a:pPr lvl="0">
              <a:defRPr/>
            </a:pPr>
            <a:r>
              <a:rPr lang="en-US" dirty="0">
                <a:solidFill>
                  <a:schemeClr val="tx1"/>
                </a:solidFill>
              </a:rPr>
              <a:t>Find the recommended distributive labor setting factor for a generic Blender machine using Table 3.7 guidelines.</a:t>
            </a:r>
          </a:p>
          <a:p>
            <a:pPr lvl="0">
              <a:defRPr/>
            </a:pPr>
            <a:endParaRPr lang="en-US" dirty="0">
              <a:solidFill>
                <a:schemeClr val="tx1"/>
              </a:solidFill>
            </a:endParaRPr>
          </a:p>
          <a:p>
            <a:pPr lvl="0">
              <a:defRPr/>
            </a:pPr>
            <a:r>
              <a:rPr lang="en-US" dirty="0">
                <a:solidFill>
                  <a:schemeClr val="tx1"/>
                </a:solidFill>
              </a:rPr>
              <a:t>Answer: Rotary machinery typically defaults to roughly 25% of bare equipment cost</a:t>
            </a: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407C3016-5BBA-EABE-4754-55706C8CB6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9B8FF15-CBDD-A40E-4033-93E12838B1F1}"/>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855B1142-24E9-416B-ECAF-0ABD8974BA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122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7F4EF-1B50-6B86-411D-F274290DBF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BA34D5-3FEB-896C-66A0-801CE85958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F1477433-4633-5BAD-3198-E19B229D72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CB9EA46F-64D9-7817-D951-49E0C7221D30}"/>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5C6B829D-8124-16D7-03D4-51859BBE6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1E9BA6F-8CB7-E49E-C482-94920C788557}"/>
              </a:ext>
            </a:extLst>
          </p:cNvPr>
          <p:cNvPicPr>
            <a:picLocks noChangeAspect="1"/>
          </p:cNvPicPr>
          <p:nvPr/>
        </p:nvPicPr>
        <p:blipFill>
          <a:blip r:embed="rId3"/>
          <a:stretch>
            <a:fillRect/>
          </a:stretch>
        </p:blipFill>
        <p:spPr>
          <a:xfrm>
            <a:off x="846162" y="2138500"/>
            <a:ext cx="10354956" cy="2157267"/>
          </a:xfrm>
          <a:prstGeom prst="rect">
            <a:avLst/>
          </a:prstGeom>
        </p:spPr>
      </p:pic>
      <p:pic>
        <p:nvPicPr>
          <p:cNvPr id="8" name="Picture 7">
            <a:extLst>
              <a:ext uri="{FF2B5EF4-FFF2-40B4-BE49-F238E27FC236}">
                <a16:creationId xmlns:a16="http://schemas.microsoft.com/office/drawing/2014/main" id="{CF79618A-61D7-EBC6-12C6-F8449B37A87E}"/>
              </a:ext>
            </a:extLst>
          </p:cNvPr>
          <p:cNvPicPr>
            <a:picLocks noChangeAspect="1"/>
          </p:cNvPicPr>
          <p:nvPr/>
        </p:nvPicPr>
        <p:blipFill>
          <a:blip r:embed="rId4"/>
          <a:stretch>
            <a:fillRect/>
          </a:stretch>
        </p:blipFill>
        <p:spPr>
          <a:xfrm>
            <a:off x="846162" y="4332871"/>
            <a:ext cx="10354956" cy="1477993"/>
          </a:xfrm>
          <a:prstGeom prst="rect">
            <a:avLst/>
          </a:prstGeom>
        </p:spPr>
      </p:pic>
    </p:spTree>
    <p:extLst>
      <p:ext uri="{BB962C8B-B14F-4D97-AF65-F5344CB8AC3E}">
        <p14:creationId xmlns:p14="http://schemas.microsoft.com/office/powerpoint/2010/main" val="268479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00913-AC30-F877-5ED2-7343C5B9C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257C3C-BA3B-D9A3-1BF9-2C9BDBA346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r>
              <a:rPr lang="en-US" dirty="0">
                <a:solidFill>
                  <a:schemeClr val="tx1"/>
                </a:solidFill>
                <a:latin typeface="Alexandria"/>
              </a:rPr>
              <a:t>Intermediate estimates utilize tables and charts for average piping components. The diameter-inch method is based on: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                        (Number of connections)×(pipe diameter)×(labor factor)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An average is 1.5 workhours per diameter-inch. Ratios are also available for materials other than carbon steel.</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Several manuals and references are available for estimating piping costs. Table 3.8 presents estimating data from five different sources for installation of 3/4-inch carbon steel piping. It can be readily seen that not all sources cover all situations; indeed, none of these five give values for all of the situations listed. Even more importantly, the spread of values for the same situation in different sources is extensive. </a:t>
            </a: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AE8D5A05-009A-C16C-4DB4-7CC8814679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1467881-0ADB-D4E8-C635-FCF717548B9A}"/>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BE4B8FBA-97C9-44A8-AC48-D003795C4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4382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BD55B-1478-BD23-7D40-AB00FD3470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B5A518-8913-A520-CB84-D25C8C65E3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rgbClr val="002060"/>
              </a:solidFill>
            </a:endParaRPr>
          </a:p>
          <a:p>
            <a:pPr>
              <a:spcBef>
                <a:spcPts val="900"/>
              </a:spcBef>
              <a:spcAft>
                <a:spcPts val="900"/>
              </a:spcAft>
            </a:pPr>
            <a:r>
              <a:rPr lang="en-US" b="0" u="none" strike="noStrike" dirty="0">
                <a:solidFill>
                  <a:srgbClr val="002060"/>
                </a:solidFill>
                <a:effectLst/>
                <a:latin typeface="Google Sans"/>
              </a:rPr>
              <a:t>Estimating field pipe welds across a new tank farm footprint.</a:t>
            </a:r>
          </a:p>
          <a:p>
            <a:pPr>
              <a:spcBef>
                <a:spcPts val="900"/>
              </a:spcBef>
              <a:spcAft>
                <a:spcPts val="900"/>
              </a:spcAft>
              <a:buFont typeface="Arial" panose="020B0604020202020204" pitchFamily="34" charset="0"/>
              <a:buChar char="•"/>
            </a:pPr>
            <a:r>
              <a:rPr lang="en-US" b="1" u="none" strike="noStrike" dirty="0">
                <a:solidFill>
                  <a:srgbClr val="002060"/>
                </a:solidFill>
                <a:effectLst/>
                <a:latin typeface="Google Sans"/>
              </a:rPr>
              <a:t>Practice Problem</a:t>
            </a:r>
            <a:r>
              <a:rPr lang="en-US" b="0" u="none" strike="noStrike" dirty="0">
                <a:solidFill>
                  <a:srgbClr val="002060"/>
                </a:solidFill>
                <a:effectLst/>
                <a:latin typeface="Google Sans"/>
              </a:rPr>
              <a:t>:</a:t>
            </a:r>
          </a:p>
          <a:p>
            <a:pPr lvl="1">
              <a:spcBef>
                <a:spcPts val="900"/>
              </a:spcBef>
              <a:spcAft>
                <a:spcPts val="900"/>
              </a:spcAft>
            </a:pPr>
            <a:r>
              <a:rPr lang="en-US" b="0" u="none" strike="noStrike" dirty="0">
                <a:solidFill>
                  <a:srgbClr val="002060"/>
                </a:solidFill>
                <a:effectLst/>
                <a:latin typeface="Google Sans"/>
              </a:rPr>
              <a:t>12 pipe connections .</a:t>
            </a:r>
          </a:p>
          <a:p>
            <a:pPr lvl="1">
              <a:spcBef>
                <a:spcPts val="900"/>
              </a:spcBef>
              <a:spcAft>
                <a:spcPts val="900"/>
              </a:spcAft>
            </a:pPr>
            <a:r>
              <a:rPr lang="en-US" b="0" u="none" strike="noStrike" dirty="0">
                <a:solidFill>
                  <a:srgbClr val="002060"/>
                </a:solidFill>
                <a:effectLst/>
                <a:latin typeface="Google Sans"/>
              </a:rPr>
              <a:t>Diameter: 4 inches.</a:t>
            </a:r>
          </a:p>
          <a:p>
            <a:pPr lvl="1">
              <a:spcBef>
                <a:spcPts val="900"/>
              </a:spcBef>
              <a:spcAft>
                <a:spcPts val="900"/>
              </a:spcAft>
            </a:pPr>
            <a:r>
              <a:rPr lang="en-US" b="0" u="none" strike="noStrike" dirty="0">
                <a:solidFill>
                  <a:srgbClr val="002060"/>
                </a:solidFill>
                <a:effectLst/>
                <a:latin typeface="Google Sans"/>
              </a:rPr>
              <a:t>Labor baseline: 1.5 workhours per diameter-inch.</a:t>
            </a:r>
          </a:p>
          <a:p>
            <a:pPr lvl="1">
              <a:spcBef>
                <a:spcPts val="900"/>
              </a:spcBef>
              <a:spcAft>
                <a:spcPts val="900"/>
              </a:spcAft>
            </a:pPr>
            <a:r>
              <a:rPr lang="en-US" b="0" u="none" strike="noStrike" dirty="0">
                <a:solidFill>
                  <a:srgbClr val="002060"/>
                </a:solidFill>
                <a:effectLst/>
                <a:latin typeface="Google Sans"/>
              </a:rPr>
              <a:t>Calculate total labor workhours. </a:t>
            </a:r>
          </a:p>
          <a:p>
            <a:pPr lvl="1" algn="ctr">
              <a:spcBef>
                <a:spcPts val="900"/>
              </a:spcBef>
              <a:spcAft>
                <a:spcPts val="900"/>
              </a:spcAft>
            </a:pPr>
            <a:r>
              <a:rPr lang="en-US" b="1" u="none" strike="noStrike" dirty="0">
                <a:solidFill>
                  <a:srgbClr val="002060"/>
                </a:solidFill>
                <a:effectLst/>
                <a:latin typeface="Google Sans"/>
              </a:rPr>
              <a:t>Mathematical Solution</a:t>
            </a:r>
            <a:r>
              <a:rPr lang="en-US" b="0" u="none" strike="noStrike" dirty="0">
                <a:solidFill>
                  <a:srgbClr val="002060"/>
                </a:solidFill>
                <a:effectLst/>
                <a:latin typeface="Google Sans"/>
              </a:rPr>
              <a:t>:</a:t>
            </a:r>
            <a:br>
              <a:rPr lang="en-US" b="0" u="none" strike="noStrike" dirty="0">
                <a:solidFill>
                  <a:srgbClr val="002060"/>
                </a:solidFill>
                <a:effectLst/>
                <a:latin typeface="Google Sans"/>
              </a:rPr>
            </a:br>
            <a:r>
              <a:rPr lang="en-US" b="0" u="none" strike="noStrike" dirty="0">
                <a:solidFill>
                  <a:srgbClr val="002060"/>
                </a:solidFill>
                <a:effectLst/>
                <a:latin typeface="Google Sans"/>
              </a:rPr>
              <a:t>Workhours=12*4*1.5=72*hours</a:t>
            </a:r>
          </a:p>
          <a:p>
            <a:pPr lvl="0" algn="ctr">
              <a:defRPr/>
            </a:pPr>
            <a:endParaRPr kumimoji="0" lang="en-US" sz="1800" b="0" i="0" u="none" strike="noStrike" kern="1200" cap="none" spc="0" normalizeH="0" baseline="0" noProof="0" dirty="0">
              <a:ln>
                <a:noFill/>
              </a:ln>
              <a:solidFill>
                <a:srgbClr val="002060"/>
              </a:solidFill>
              <a:effectLst/>
              <a:uLnTx/>
              <a:uFillTx/>
              <a:latin typeface="Calibri"/>
              <a:ea typeface="+mn-ea"/>
              <a:cs typeface="+mn-cs"/>
            </a:endParaRPr>
          </a:p>
          <a:p>
            <a:pPr lvl="0">
              <a:defRPr/>
            </a:pPr>
            <a:endParaRPr lang="en-US" dirty="0">
              <a:solidFill>
                <a:srgbClr val="002060"/>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0E42621C-171F-9D17-8A03-E8D2B2AD1A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E946F5F-6179-FD66-5A5A-96724DF6A22F}"/>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8EE0F762-BE1E-EDC8-55E7-A3C55D97F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40500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1792D-4DFF-A5AE-F255-DE13E3C104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38CFF4-430A-2A62-B0D9-E4B6025E25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dirty="0">
              <a:solidFill>
                <a:schemeClr val="tx1"/>
              </a:solidFill>
            </a:endParaRPr>
          </a:p>
          <a:p>
            <a:pPr lvl="0">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B37C5220-66AF-78AB-642A-B92A8DCF48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5F798A0-F2A8-B5AB-5B79-2EF3E16C962D}"/>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226B6283-2714-5B17-1409-65F1F6501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8066A48-1B3E-F014-FCDC-5745F6257685}"/>
              </a:ext>
            </a:extLst>
          </p:cNvPr>
          <p:cNvPicPr>
            <a:picLocks noChangeAspect="1"/>
          </p:cNvPicPr>
          <p:nvPr/>
        </p:nvPicPr>
        <p:blipFill>
          <a:blip r:embed="rId3"/>
          <a:stretch>
            <a:fillRect/>
          </a:stretch>
        </p:blipFill>
        <p:spPr>
          <a:xfrm>
            <a:off x="2492477" y="1718248"/>
            <a:ext cx="8757215" cy="4370412"/>
          </a:xfrm>
          <a:prstGeom prst="rect">
            <a:avLst/>
          </a:prstGeom>
        </p:spPr>
      </p:pic>
    </p:spTree>
    <p:extLst>
      <p:ext uri="{BB962C8B-B14F-4D97-AF65-F5344CB8AC3E}">
        <p14:creationId xmlns:p14="http://schemas.microsoft.com/office/powerpoint/2010/main" val="4244165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95F3B-1286-F8D6-6042-35F373958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8F1EA8-F7E2-F4ED-B6A1-1CDACDE53F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endParaRPr lang="en-US" b="1" dirty="0">
              <a:solidFill>
                <a:schemeClr val="tx1"/>
              </a:solidFill>
              <a:latin typeface="Alexandria"/>
            </a:endParaRPr>
          </a:p>
          <a:p>
            <a:pPr lvl="0" algn="just">
              <a:lnSpc>
                <a:spcPct val="200000"/>
              </a:lnSpc>
              <a:defRPr/>
            </a:pPr>
            <a:r>
              <a:rPr lang="en-US" b="1" dirty="0">
                <a:solidFill>
                  <a:schemeClr val="tx1"/>
                </a:solidFill>
                <a:latin typeface="Alexandria"/>
              </a:rPr>
              <a:t>3.1.9 Codes of Account </a:t>
            </a:r>
          </a:p>
          <a:p>
            <a:pPr lvl="0" algn="just">
              <a:lnSpc>
                <a:spcPct val="200000"/>
              </a:lnSpc>
              <a:defRPr/>
            </a:pPr>
            <a:r>
              <a:rPr lang="en-US" dirty="0">
                <a:solidFill>
                  <a:schemeClr val="tx1"/>
                </a:solidFill>
                <a:latin typeface="Alexandria"/>
              </a:rPr>
              <a:t>The capital-cost estimate should be prepared according to an accounting code system. When the estimate is made in such a format, analysis of the project is simplified, and the estimate then becomes the basis of cost reporting and cost control. Table 3.9 gives an example of various types of work categorized by accounting codes that can be used as an estimating tool.</a:t>
            </a: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6980123C-AD67-3FE5-8693-8DF617AEA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D7E4F683-67E2-B4FF-F08E-F52ED5133B82}"/>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13E2F79F-D8B8-D854-7C9A-80204CA52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6578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09467-6C4B-172A-0309-06A1442C66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E1C7CC-7EF6-9AD4-0A1E-7A78A1F1C1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38404D5C-F267-B9F9-EBFF-B32A407D5D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1D99B3E-3437-A0FC-A1D5-8360F07931B4}"/>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69EB8C94-7343-34F5-DD07-7A131539DD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8A978CD-846D-E65B-7451-00BCA84F9275}"/>
              </a:ext>
            </a:extLst>
          </p:cNvPr>
          <p:cNvPicPr>
            <a:picLocks noChangeAspect="1"/>
          </p:cNvPicPr>
          <p:nvPr/>
        </p:nvPicPr>
        <p:blipFill>
          <a:blip r:embed="rId3"/>
          <a:stretch>
            <a:fillRect/>
          </a:stretch>
        </p:blipFill>
        <p:spPr>
          <a:xfrm>
            <a:off x="2492477" y="1700478"/>
            <a:ext cx="7462683" cy="4243122"/>
          </a:xfrm>
          <a:prstGeom prst="rect">
            <a:avLst/>
          </a:prstGeom>
        </p:spPr>
      </p:pic>
    </p:spTree>
    <p:extLst>
      <p:ext uri="{BB962C8B-B14F-4D97-AF65-F5344CB8AC3E}">
        <p14:creationId xmlns:p14="http://schemas.microsoft.com/office/powerpoint/2010/main" val="214830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DB9F6-57A6-AA8E-D762-07D5BDBF07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CEB25B-831E-8DAD-BD55-2068ADECF6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6B1C77B5-5D2F-8369-1D2D-DE267E6A4E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5B56C85-1BFF-601E-983C-D544B31A2EF5}"/>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E7C8EF32-8048-CDDD-BB29-3D0D80AB92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3CCCCB8-9936-8E14-8E97-CEE4EB96D3CD}"/>
              </a:ext>
            </a:extLst>
          </p:cNvPr>
          <p:cNvPicPr>
            <a:picLocks noChangeAspect="1"/>
          </p:cNvPicPr>
          <p:nvPr/>
        </p:nvPicPr>
        <p:blipFill>
          <a:blip r:embed="rId3"/>
          <a:stretch>
            <a:fillRect/>
          </a:stretch>
        </p:blipFill>
        <p:spPr>
          <a:xfrm>
            <a:off x="2861187" y="1685495"/>
            <a:ext cx="7403690" cy="4370412"/>
          </a:xfrm>
          <a:prstGeom prst="rect">
            <a:avLst/>
          </a:prstGeom>
        </p:spPr>
      </p:pic>
    </p:spTree>
    <p:extLst>
      <p:ext uri="{BB962C8B-B14F-4D97-AF65-F5344CB8AC3E}">
        <p14:creationId xmlns:p14="http://schemas.microsoft.com/office/powerpoint/2010/main" val="3720057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F066B-05D7-4353-ACC5-FC469B6809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6F6C34-B5F2-518D-3148-A2775056E6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Codes of Account</a:t>
            </a:r>
          </a:p>
          <a:p>
            <a:pPr lvl="0" algn="ju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Example: Tagging a concrete invoice to Code 10.00 to track foundation overruns .</a:t>
            </a: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Practice Problem: Identify which standard account code receives an invoice for "Pressure Transmitters" </a:t>
            </a:r>
          </a:p>
          <a:p>
            <a:pPr lvl="0" algn="ju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Answer: Code 70.00 (Instruments)</a:t>
            </a:r>
          </a:p>
        </p:txBody>
      </p:sp>
      <p:sp>
        <p:nvSpPr>
          <p:cNvPr id="5" name="Rectangle 4">
            <a:extLst>
              <a:ext uri="{FF2B5EF4-FFF2-40B4-BE49-F238E27FC236}">
                <a16:creationId xmlns:a16="http://schemas.microsoft.com/office/drawing/2014/main" id="{99E2558E-8DDA-E468-B6B1-5277535FA8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9876AA5-19BC-71CE-92AD-A6C41E317AFA}"/>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9682B5B8-68C9-0E92-EBFC-97663C060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7965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A0796-08B1-F0D7-532B-158FFD4EE5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558651-48BB-FC95-9347-2377323A60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r>
              <a:rPr lang="en-US" b="1" dirty="0">
                <a:solidFill>
                  <a:schemeClr val="tx1"/>
                </a:solidFill>
                <a:latin typeface="Alexandria"/>
              </a:rPr>
              <a:t>3.1.10 Startup Costs </a:t>
            </a:r>
          </a:p>
          <a:p>
            <a:pPr lvl="0" algn="just">
              <a:defRPr/>
            </a:pPr>
            <a:r>
              <a:rPr lang="en-US" dirty="0">
                <a:solidFill>
                  <a:schemeClr val="tx1"/>
                </a:solidFill>
                <a:latin typeface="Alexandria"/>
              </a:rPr>
              <a:t>Startup costs are a capital cost item and are the costs of making the transition from construction to operation. They include costs to make changes so the plant can operate at or near design capacity. Startup costs are generally about 10% of the project cost.</a:t>
            </a:r>
          </a:p>
          <a:p>
            <a:pPr lvl="0" algn="just">
              <a:defRPr/>
            </a:pPr>
            <a:endParaRPr lang="en-US" dirty="0">
              <a:solidFill>
                <a:schemeClr val="tx1"/>
              </a:solidFill>
              <a:latin typeface="Alexandria"/>
            </a:endParaRPr>
          </a:p>
          <a:p>
            <a:pPr lvl="0" algn="just">
              <a:defRPr/>
            </a:pPr>
            <a:r>
              <a:rPr lang="en-US" b="1" dirty="0">
                <a:solidFill>
                  <a:schemeClr val="tx1"/>
                </a:solidFill>
                <a:latin typeface="Alexandria"/>
              </a:rPr>
              <a:t>3.1.11 Evaluation of the Estimate </a:t>
            </a:r>
          </a:p>
          <a:p>
            <a:pPr lvl="0" algn="just">
              <a:defRPr/>
            </a:pPr>
            <a:r>
              <a:rPr lang="en-US" dirty="0">
                <a:solidFill>
                  <a:schemeClr val="tx1"/>
                </a:solidFill>
                <a:latin typeface="Alexandria"/>
              </a:rPr>
              <a:t>After material take-offs and the various estimating techniques previously described have been applied, several other factors must be considered in order to complete the total capital investment estimate. Contingencies should be applied as required to cover undeveloped design, technological unknowns, and estimate omissions. It is very important to understand that contingency is not a “slush fund” to cover scope changes. It is an allowance to cover costs that are known from experience to occur but which can not be determined at the time the estimate is prepared.</a:t>
            </a: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A121D9E1-A4EC-E070-B3A2-42AE2E566D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48974ADB-E399-7EA9-A93B-AD0697B30B77}"/>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1F42814F-D017-90F9-E84A-AEA91ED09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278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F353B-BF2D-63C5-26FE-426BE793FA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AC3A4-4411-57F2-4CCF-B3012347C1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r>
              <a:rPr lang="en-US" b="1" dirty="0">
                <a:solidFill>
                  <a:schemeClr val="tx1"/>
                </a:solidFill>
                <a:latin typeface="Alexandria"/>
              </a:rPr>
              <a:t>AACE International defines contingency as: </a:t>
            </a:r>
            <a:r>
              <a:rPr lang="en-US" dirty="0">
                <a:solidFill>
                  <a:schemeClr val="tx1"/>
                </a:solidFill>
                <a:latin typeface="Alexandria"/>
              </a:rPr>
              <a:t>An amount added to an estimate to allow for items, conditions, or events for which the state, occurrence, and/or effect is uncertain and that experience shows will likely result, in aggregate, in additional costs. Typically estimated using statistical analysis or judgment based on past asset or project experience. Contingency usually excludes: (1) major scope changes such as changes in end product specification, capacities, building sizes, and location of the asset or project (see management reserve), (2) extraordinary events such as major strikes and natural disasters, (3) management reserves, and (4) escalation and currency effects. Some of the items, conditions, or events for which the state, occurrence, and/or effect is uncertain include, but are not limited to, planning and estimating errors and omissions, minor price fluctuations (other than general escalation), design developments and changes within the scope, and</a:t>
            </a:r>
          </a:p>
          <a:p>
            <a:pPr lvl="0" algn="just">
              <a:defRPr/>
            </a:pPr>
            <a:r>
              <a:rPr lang="en-US" dirty="0">
                <a:solidFill>
                  <a:schemeClr val="tx1"/>
                </a:solidFill>
                <a:latin typeface="Alexandria"/>
              </a:rPr>
              <a:t>variations in market and environmental conditions. Contingency is generally included in most estimates, and is expected to be expended to some extent.</a:t>
            </a: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C107229F-1198-061B-94AB-6F6703C4B3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5B40E098-C982-6659-F357-EE35B1C3A914}"/>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137D41EC-4302-760E-BA5A-6823D74F52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691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23108-E7B1-F81B-6222-0AFFC38D62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F52AD9-B271-684E-97A1-2563468D2EC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FB64AFE-29E2-1C38-ED67-7ED8923B697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Contingency</a:t>
            </a: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903E68B9-5D96-AEDB-5183-595B5D69FBE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A more succinct definition of contingency is that of the Association of Cost Engineers (UK): Budgetary provision for un </a:t>
            </a:r>
            <a:r>
              <a:rPr lang="en-US" dirty="0" err="1">
                <a:solidFill>
                  <a:schemeClr val="tx1"/>
                </a:solidFill>
                <a:latin typeface="Alexandria"/>
              </a:rPr>
              <a:t>forseen</a:t>
            </a:r>
            <a:r>
              <a:rPr lang="en-US" dirty="0">
                <a:solidFill>
                  <a:schemeClr val="tx1"/>
                </a:solidFill>
                <a:latin typeface="Alexandria"/>
              </a:rPr>
              <a:t> occurrences within a defined project scope</a:t>
            </a:r>
          </a:p>
          <a:p>
            <a:pPr lvl="0" algn="just">
              <a:defRPr/>
            </a:pPr>
            <a:r>
              <a:rPr lang="en-US" dirty="0">
                <a:solidFill>
                  <a:schemeClr val="tx1"/>
                </a:solidFill>
                <a:latin typeface="Alexandria"/>
              </a:rPr>
              <a:t>A risk analysis should be prepared to determine what level of contingency is required based on the owner’s expectations and requirements. </a:t>
            </a:r>
          </a:p>
          <a:p>
            <a:pPr lvl="0" algn="just">
              <a:defRPr/>
            </a:pPr>
            <a:r>
              <a:rPr lang="en-US" dirty="0">
                <a:solidFill>
                  <a:schemeClr val="tx1"/>
                </a:solidFill>
                <a:latin typeface="Alexandria"/>
              </a:rPr>
              <a:t>A properly done risk analysis will identify the amount of contingency required to be added to the estimate to reduce the probability of a cost overrun to whatever level is deemed appropriate by the owner. Finally, escalation rates should be calculated and applied according to labor and material categories for the projected expenditures that will occur in</a:t>
            </a:r>
          </a:p>
          <a:p>
            <a:pPr lvl="0" algn="just">
              <a:defRPr/>
            </a:pPr>
            <a:r>
              <a:rPr lang="en-US" dirty="0">
                <a:solidFill>
                  <a:schemeClr val="tx1"/>
                </a:solidFill>
                <a:latin typeface="Alexandria"/>
              </a:rPr>
              <a:t>each year of the project schedule. When the estimate has been completed, the estimate accuracy should be verified by an independent check. Validation should be made for major parts of the project and for the overall project. The validation begins by comparing major items (such as design cost, construction management, labor, and material estimated project level percentages) to normal ranges for the company or industry</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B9B9FBA-59D0-9733-A2A9-8BA9FBEB8F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39185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DE45B-5CA9-0BB0-F35F-3611A955D9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EC9C19-26F6-6418-45DE-6A7898B099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endParaRPr lang="en-US" b="1" dirty="0">
              <a:solidFill>
                <a:schemeClr val="tx1"/>
              </a:solidFill>
            </a:endParaRPr>
          </a:p>
          <a:p>
            <a:pPr lvl="0" algn="just">
              <a:defRPr/>
            </a:pPr>
            <a:r>
              <a:rPr lang="en-US" b="1" dirty="0">
                <a:solidFill>
                  <a:schemeClr val="tx1"/>
                </a:solidFill>
              </a:rPr>
              <a:t>-A project manager uses contingency funds to pay for a new warehouse building extension. </a:t>
            </a:r>
          </a:p>
          <a:p>
            <a:pPr lvl="0" algn="just">
              <a:defRPr/>
            </a:pPr>
            <a:r>
              <a:rPr lang="en-US" b="1" dirty="0">
                <a:solidFill>
                  <a:schemeClr val="tx1"/>
                </a:solidFill>
              </a:rPr>
              <a:t>Explain why this violates AACE rules.</a:t>
            </a:r>
          </a:p>
          <a:p>
            <a:pPr lvl="0" algn="just">
              <a:defRPr/>
            </a:pPr>
            <a:r>
              <a:rPr lang="en-US" b="1" dirty="0">
                <a:solidFill>
                  <a:schemeClr val="tx1"/>
                </a:solidFill>
              </a:rPr>
              <a:t>Answer: Contingency excludes major project scope or size changes.</a:t>
            </a:r>
          </a:p>
          <a:p>
            <a:pPr lvl="0" algn="just">
              <a:defRPr/>
            </a:pPr>
            <a:endParaRPr lang="en-US" dirty="0">
              <a:solidFill>
                <a:schemeClr val="tx1"/>
              </a:solidFill>
            </a:endParaRPr>
          </a:p>
          <a:p>
            <a:pPr lvl="0" algn="just">
              <a:defRPr/>
            </a:pPr>
            <a:r>
              <a:rPr lang="en-US" b="1" dirty="0">
                <a:solidFill>
                  <a:schemeClr val="tx1"/>
                </a:solidFill>
              </a:rPr>
              <a:t>-A water treatment module estimate yields a baseline project cost of $4,200,000. Following the guidelines in your lecture notes, allocate a standard 10% for startup expenses. Additionally, the client requires a 12% contingency fund for unforeseen occurrences within the project scope .</a:t>
            </a:r>
          </a:p>
          <a:p>
            <a:pPr lvl="0" algn="just">
              <a:defRPr/>
            </a:pPr>
            <a:r>
              <a:rPr lang="en-US" b="1" dirty="0">
                <a:solidFill>
                  <a:schemeClr val="tx1"/>
                </a:solidFill>
              </a:rPr>
              <a:t>Your Task: Calculate the dollar amount for the startup cost, the contingency fund, and the total required budget.</a:t>
            </a:r>
          </a:p>
          <a:p>
            <a:pPr lvl="0" algn="just">
              <a:defRPr/>
            </a:pPr>
            <a:r>
              <a:rPr lang="en-US" b="1" dirty="0">
                <a:solidFill>
                  <a:schemeClr val="tx1"/>
                </a:solidFill>
              </a:rPr>
              <a:t>Solution</a:t>
            </a:r>
            <a:r>
              <a:rPr lang="en-US" dirty="0">
                <a:solidFill>
                  <a:schemeClr val="tx1"/>
                </a:solidFill>
              </a:rPr>
              <a:t>: </a:t>
            </a:r>
          </a:p>
          <a:p>
            <a:pPr lvl="0" algn="just">
              <a:defRPr/>
            </a:pPr>
            <a:r>
              <a:rPr lang="en-US" dirty="0">
                <a:solidFill>
                  <a:schemeClr val="tx1"/>
                </a:solidFill>
              </a:rPr>
              <a:t>Startup Cost = $4,200,000 *0.10 = $420,000 </a:t>
            </a:r>
          </a:p>
          <a:p>
            <a:pPr lvl="0" algn="just">
              <a:defRPr/>
            </a:pPr>
            <a:r>
              <a:rPr lang="en-US" dirty="0">
                <a:solidFill>
                  <a:schemeClr val="tx1"/>
                </a:solidFill>
              </a:rPr>
              <a:t>Contingency = $4,200,000 *0.12 = $504,000 </a:t>
            </a:r>
          </a:p>
          <a:p>
            <a:pPr lvl="0" algn="just">
              <a:defRPr/>
            </a:pPr>
            <a:r>
              <a:rPr lang="en-US" dirty="0">
                <a:solidFill>
                  <a:schemeClr val="tx1"/>
                </a:solidFill>
              </a:rPr>
              <a:t>Total Budget = $4,200,000 + $420,000 + $504,000 = $5,124,000</a:t>
            </a:r>
          </a:p>
          <a:p>
            <a:pPr lvl="0" algn="just">
              <a:defRPr/>
            </a:pPr>
            <a:endParaRPr lang="en-US" dirty="0">
              <a:solidFill>
                <a:schemeClr val="tx1"/>
              </a:solidFill>
            </a:endParaRPr>
          </a:p>
          <a:p>
            <a:pPr lvl="0" algn="just">
              <a:defRPr/>
            </a:pPr>
            <a:endParaRPr lang="en-US" dirty="0">
              <a:solidFill>
                <a:schemeClr val="tx1"/>
              </a:solidFill>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lgn="just">
              <a:defRPr/>
            </a:pPr>
            <a:endParaRPr lang="en-US" dirty="0">
              <a:solidFill>
                <a:schemeClr val="tx1"/>
              </a:solidFill>
              <a:latin typeface="Calibri"/>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E2158DA8-423E-579C-113F-BB0BBA620A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EEBE59E-3A9D-652A-9F8A-26E48EA96F42}"/>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84B4D18A-F685-80FD-30B7-69CEEDB4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166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98CD6-06E4-B671-3615-DF060A0F4B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6A88D1-6B6A-C92F-F94B-E734D93B2A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8ADD62C-175D-E6D8-CA2E-7C8622CDABA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7CDFE7A4-B64A-4C66-6125-EA18B9A510B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lang="en-US" dirty="0">
                <a:solidFill>
                  <a:schemeClr val="tx1"/>
                </a:solidFill>
                <a:latin typeface="Alexandria"/>
              </a:rPr>
              <a:t>Next, major project components such as buildings and piping should be compared to similar projects and processes to ensure that the estimate is in line with actual costs. The final validation step should be to use a similar completed project as a basis, and after accounting for quantitative differences between the project and estimate, determine if this new number is close to the estimated number. These validations help explain how the proposed project is</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dirty="0">
                <a:solidFill>
                  <a:schemeClr val="tx1"/>
                </a:solidFill>
                <a:latin typeface="Alexandria"/>
              </a:rPr>
              <a:t>different from or similar to other projects and indicate where a closer evaluation should be made. After these validations are successfully made, the estimate may be judged to be reasonable.</a:t>
            </a: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934FB8C-013F-B1F1-D4A8-720301091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513655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49585DC-1331-43E0-9B43-2B8B615CBDBC}"/>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1348</TotalTime>
  <Words>3675</Words>
  <Application>Microsoft Office PowerPoint</Application>
  <PresentationFormat>Widescreen</PresentationFormat>
  <Paragraphs>485</Paragraphs>
  <Slides>43</Slides>
  <Notes>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43</vt:i4>
      </vt:variant>
    </vt:vector>
  </HeadingPairs>
  <TitlesOfParts>
    <vt:vector size="53" baseType="lpstr">
      <vt:lpstr>Alexandria</vt:lpstr>
      <vt:lpstr>Arial</vt:lpstr>
      <vt:lpstr>Calibri</vt:lpstr>
      <vt:lpstr>Calibri Light</vt:lpstr>
      <vt:lpstr>Google Sans</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164</cp:revision>
  <dcterms:created xsi:type="dcterms:W3CDTF">2023-04-29T09:08:00Z</dcterms:created>
  <dcterms:modified xsi:type="dcterms:W3CDTF">2026-06-15T19:36:05Z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