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48"/>
  </p:notesMasterIdLst>
  <p:sldIdLst>
    <p:sldId id="480" r:id="rId4"/>
    <p:sldId id="276"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4" r:id="rId39"/>
    <p:sldId id="515" r:id="rId40"/>
    <p:sldId id="516" r:id="rId41"/>
    <p:sldId id="517" r:id="rId42"/>
    <p:sldId id="532" r:id="rId43"/>
    <p:sldId id="519" r:id="rId44"/>
    <p:sldId id="520" r:id="rId45"/>
    <p:sldId id="29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32"/>
            <p14:sldId id="519"/>
            <p14:sldId id="520"/>
            <p14:sldId id="2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35"/>
    <p:restoredTop sz="93779" autoAdjust="0"/>
  </p:normalViewPr>
  <p:slideViewPr>
    <p:cSldViewPr snapToGrid="0">
      <p:cViewPr varScale="1">
        <p:scale>
          <a:sx n="104" d="100"/>
          <a:sy n="104" d="100"/>
        </p:scale>
        <p:origin x="1240"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885024-C9DC-485D-882E-DF701109C64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878B065-0F32-4EAE-B161-BBEB09482203}">
      <dgm:prSet custT="1"/>
      <dgm:spPr/>
      <dgm:t>
        <a:bodyPr/>
        <a:lstStyle/>
        <a:p>
          <a:pPr>
            <a:lnSpc>
              <a:spcPct val="100000"/>
            </a:lnSpc>
          </a:pPr>
          <a:r>
            <a:rPr lang="en-US" sz="1600" b="1" dirty="0"/>
            <a:t>Define the Marketing Information System (MIS)</a:t>
          </a:r>
          <a:endParaRPr lang="ar-EG" sz="1600" b="1" dirty="0"/>
        </a:p>
        <a:p>
          <a:pPr rtl="1">
            <a:lnSpc>
              <a:spcPct val="100000"/>
            </a:lnSpc>
          </a:pPr>
          <a:r>
            <a:rPr lang="ar-EG" sz="1600" b="1" dirty="0"/>
            <a:t> تعريف نظام المعلومات التسويقية )</a:t>
          </a:r>
          <a:r>
            <a:rPr lang="en-US" sz="1600" b="1" dirty="0"/>
            <a:t>MIS)</a:t>
          </a:r>
          <a:endParaRPr lang="en-US" sz="1600" dirty="0"/>
        </a:p>
      </dgm:t>
    </dgm:pt>
    <dgm:pt modelId="{D381913F-EB44-4B9E-9DFC-458CD475CBF9}" type="parTrans" cxnId="{675E2744-D35D-4BFD-9074-BB1F2B80C7F4}">
      <dgm:prSet/>
      <dgm:spPr/>
      <dgm:t>
        <a:bodyPr/>
        <a:lstStyle/>
        <a:p>
          <a:endParaRPr lang="en-US" sz="2400"/>
        </a:p>
      </dgm:t>
    </dgm:pt>
    <dgm:pt modelId="{A98BEF66-025A-42EA-A4D6-4F86486ABA50}" type="sibTrans" cxnId="{675E2744-D35D-4BFD-9074-BB1F2B80C7F4}">
      <dgm:prSet/>
      <dgm:spPr/>
      <dgm:t>
        <a:bodyPr/>
        <a:lstStyle/>
        <a:p>
          <a:pPr>
            <a:lnSpc>
              <a:spcPct val="100000"/>
            </a:lnSpc>
          </a:pPr>
          <a:endParaRPr lang="en-US" sz="2400"/>
        </a:p>
      </dgm:t>
    </dgm:pt>
    <dgm:pt modelId="{75492B0C-709C-4B18-BF54-F61875415178}">
      <dgm:prSet custT="1"/>
      <dgm:spPr/>
      <dgm:t>
        <a:bodyPr/>
        <a:lstStyle/>
        <a:p>
          <a:pPr>
            <a:lnSpc>
              <a:spcPct val="100000"/>
            </a:lnSpc>
          </a:pPr>
          <a:r>
            <a:rPr lang="en-US" sz="1600" b="1" dirty="0"/>
            <a:t>Importance of MIS</a:t>
          </a:r>
          <a:endParaRPr lang="ar-EG" sz="1600" b="1" dirty="0"/>
        </a:p>
        <a:p>
          <a:pPr rtl="1">
            <a:lnSpc>
              <a:spcPct val="100000"/>
            </a:lnSpc>
          </a:pPr>
          <a:r>
            <a:rPr lang="ar-EG" sz="1600" b="1" dirty="0"/>
            <a:t> أهمية نظم المعلومات الإدارية</a:t>
          </a:r>
          <a:endParaRPr lang="en-US" sz="1600" dirty="0"/>
        </a:p>
      </dgm:t>
    </dgm:pt>
    <dgm:pt modelId="{21F04B74-71A0-4442-A150-78EA892085CF}" type="parTrans" cxnId="{B5E5D175-4D91-494A-B995-B4B99D38E1BB}">
      <dgm:prSet/>
      <dgm:spPr/>
      <dgm:t>
        <a:bodyPr/>
        <a:lstStyle/>
        <a:p>
          <a:endParaRPr lang="en-US" sz="2400"/>
        </a:p>
      </dgm:t>
    </dgm:pt>
    <dgm:pt modelId="{25664616-2A9B-4D8B-ABC1-7618DB4C764C}" type="sibTrans" cxnId="{B5E5D175-4D91-494A-B995-B4B99D38E1BB}">
      <dgm:prSet/>
      <dgm:spPr/>
      <dgm:t>
        <a:bodyPr/>
        <a:lstStyle/>
        <a:p>
          <a:pPr>
            <a:lnSpc>
              <a:spcPct val="100000"/>
            </a:lnSpc>
          </a:pPr>
          <a:endParaRPr lang="en-US" sz="2400"/>
        </a:p>
      </dgm:t>
    </dgm:pt>
    <dgm:pt modelId="{C916A27A-5B08-4133-AC2D-8AA39C75EB3A}">
      <dgm:prSet custT="1"/>
      <dgm:spPr/>
      <dgm:t>
        <a:bodyPr/>
        <a:lstStyle/>
        <a:p>
          <a:pPr>
            <a:lnSpc>
              <a:spcPct val="100000"/>
            </a:lnSpc>
          </a:pPr>
          <a:r>
            <a:rPr lang="en-US" sz="1600" b="1" dirty="0"/>
            <a:t>Steps in the marketing research process</a:t>
          </a:r>
          <a:r>
            <a:rPr lang="ar-EG" sz="1600" b="1" dirty="0"/>
            <a:t> </a:t>
          </a:r>
        </a:p>
        <a:p>
          <a:pPr rtl="1">
            <a:lnSpc>
              <a:spcPct val="100000"/>
            </a:lnSpc>
          </a:pPr>
          <a:r>
            <a:rPr lang="ar-EG" sz="1600" b="1" dirty="0"/>
            <a:t>خطوات عملية البحث التسويقي</a:t>
          </a:r>
          <a:endParaRPr lang="en-US" sz="1600" dirty="0"/>
        </a:p>
      </dgm:t>
    </dgm:pt>
    <dgm:pt modelId="{A069B0AC-AAA6-4F8A-901A-F81514D2D9C3}" type="parTrans" cxnId="{63717616-DF9C-4408-B7C1-6E071D5AA927}">
      <dgm:prSet/>
      <dgm:spPr/>
      <dgm:t>
        <a:bodyPr/>
        <a:lstStyle/>
        <a:p>
          <a:endParaRPr lang="en-US" sz="2400"/>
        </a:p>
      </dgm:t>
    </dgm:pt>
    <dgm:pt modelId="{B4E9DF77-72F2-42B2-BD23-F7006A8C640C}" type="sibTrans" cxnId="{63717616-DF9C-4408-B7C1-6E071D5AA927}">
      <dgm:prSet/>
      <dgm:spPr/>
      <dgm:t>
        <a:bodyPr/>
        <a:lstStyle/>
        <a:p>
          <a:pPr>
            <a:lnSpc>
              <a:spcPct val="100000"/>
            </a:lnSpc>
          </a:pPr>
          <a:endParaRPr lang="en-US" sz="2400"/>
        </a:p>
      </dgm:t>
    </dgm:pt>
    <dgm:pt modelId="{57F3D0C7-E645-48B7-B951-6969CCCF54C7}">
      <dgm:prSet custT="1"/>
      <dgm:spPr/>
      <dgm:t>
        <a:bodyPr/>
        <a:lstStyle/>
        <a:p>
          <a:pPr algn="l">
            <a:lnSpc>
              <a:spcPct val="100000"/>
            </a:lnSpc>
          </a:pPr>
          <a:r>
            <a:rPr lang="en-US" sz="1600" b="1" dirty="0"/>
            <a:t>Analyze and use marketing information</a:t>
          </a:r>
          <a:endParaRPr lang="ar-EG" sz="1600" b="1" dirty="0"/>
        </a:p>
        <a:p>
          <a:pPr algn="r" rtl="1">
            <a:lnSpc>
              <a:spcPct val="100000"/>
            </a:lnSpc>
          </a:pPr>
          <a:r>
            <a:rPr lang="ar-EG" sz="1600" b="1" dirty="0"/>
            <a:t> تحليل واستخدام المعلومات التسويقية</a:t>
          </a:r>
          <a:endParaRPr lang="en-US" sz="1600" dirty="0"/>
        </a:p>
      </dgm:t>
    </dgm:pt>
    <dgm:pt modelId="{F0566AE9-1D57-4934-9BAA-90FB68B49C6C}" type="parTrans" cxnId="{736CC187-F636-4CA5-B01A-6AA78942E86C}">
      <dgm:prSet/>
      <dgm:spPr/>
      <dgm:t>
        <a:bodyPr/>
        <a:lstStyle/>
        <a:p>
          <a:endParaRPr lang="en-US" sz="2400"/>
        </a:p>
      </dgm:t>
    </dgm:pt>
    <dgm:pt modelId="{3237D64D-17F9-4907-B60E-770C238240AF}" type="sibTrans" cxnId="{736CC187-F636-4CA5-B01A-6AA78942E86C}">
      <dgm:prSet/>
      <dgm:spPr/>
      <dgm:t>
        <a:bodyPr/>
        <a:lstStyle/>
        <a:p>
          <a:pPr>
            <a:lnSpc>
              <a:spcPct val="100000"/>
            </a:lnSpc>
          </a:pPr>
          <a:endParaRPr lang="en-US" sz="2400"/>
        </a:p>
      </dgm:t>
    </dgm:pt>
    <dgm:pt modelId="{4211D64E-6090-49F0-8471-06655BBE7373}" type="pres">
      <dgm:prSet presAssocID="{6B885024-C9DC-485D-882E-DF701109C649}" presName="root" presStyleCnt="0">
        <dgm:presLayoutVars>
          <dgm:dir/>
          <dgm:resizeHandles val="exact"/>
        </dgm:presLayoutVars>
      </dgm:prSet>
      <dgm:spPr/>
    </dgm:pt>
    <dgm:pt modelId="{111CAACA-3D52-4639-9AAD-785173E317E2}" type="pres">
      <dgm:prSet presAssocID="{6B885024-C9DC-485D-882E-DF701109C649}" presName="container" presStyleCnt="0">
        <dgm:presLayoutVars>
          <dgm:dir/>
          <dgm:resizeHandles val="exact"/>
        </dgm:presLayoutVars>
      </dgm:prSet>
      <dgm:spPr/>
    </dgm:pt>
    <dgm:pt modelId="{A5A22E35-5EEA-425D-905C-E6282D7E3E40}" type="pres">
      <dgm:prSet presAssocID="{F878B065-0F32-4EAE-B161-BBEB09482203}" presName="compNode" presStyleCnt="0"/>
      <dgm:spPr/>
    </dgm:pt>
    <dgm:pt modelId="{F13F7B57-958D-4BDA-A7A9-AEA453227CC2}" type="pres">
      <dgm:prSet presAssocID="{F878B065-0F32-4EAE-B161-BBEB09482203}" presName="iconBgRect" presStyleLbl="bgShp" presStyleIdx="0" presStyleCnt="4"/>
      <dgm:spPr/>
    </dgm:pt>
    <dgm:pt modelId="{DCDFB24D-BA9C-4F0C-8C51-D4C9D9D10E5D}" type="pres">
      <dgm:prSet presAssocID="{F878B065-0F32-4EAE-B161-BBEB09482203}"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AE55768C-C8BE-44E8-86E9-F77A99585A12}" type="pres">
      <dgm:prSet presAssocID="{F878B065-0F32-4EAE-B161-BBEB09482203}" presName="spaceRect" presStyleCnt="0"/>
      <dgm:spPr/>
    </dgm:pt>
    <dgm:pt modelId="{C395B172-5DCE-4523-B70F-3423AEA2ACBD}" type="pres">
      <dgm:prSet presAssocID="{F878B065-0F32-4EAE-B161-BBEB09482203}" presName="textRect" presStyleLbl="revTx" presStyleIdx="0" presStyleCnt="4">
        <dgm:presLayoutVars>
          <dgm:chMax val="1"/>
          <dgm:chPref val="1"/>
        </dgm:presLayoutVars>
      </dgm:prSet>
      <dgm:spPr/>
    </dgm:pt>
    <dgm:pt modelId="{40B982E4-1813-4281-B1EB-68338CEC1DF0}" type="pres">
      <dgm:prSet presAssocID="{A98BEF66-025A-42EA-A4D6-4F86486ABA50}" presName="sibTrans" presStyleLbl="sibTrans2D1" presStyleIdx="0" presStyleCnt="0"/>
      <dgm:spPr/>
    </dgm:pt>
    <dgm:pt modelId="{4D75EF93-A83F-47A2-BB19-9C4EE3134227}" type="pres">
      <dgm:prSet presAssocID="{75492B0C-709C-4B18-BF54-F61875415178}" presName="compNode" presStyleCnt="0"/>
      <dgm:spPr/>
    </dgm:pt>
    <dgm:pt modelId="{98E2FA86-89D7-4CCB-9591-E5B77D461AE2}" type="pres">
      <dgm:prSet presAssocID="{75492B0C-709C-4B18-BF54-F61875415178}" presName="iconBgRect" presStyleLbl="bgShp" presStyleIdx="1" presStyleCnt="4"/>
      <dgm:spPr/>
    </dgm:pt>
    <dgm:pt modelId="{9D0C04F8-7432-4E12-8C48-49CCE44357E5}" type="pres">
      <dgm:prSet presAssocID="{75492B0C-709C-4B18-BF54-F61875415178}"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riorities"/>
        </a:ext>
      </dgm:extLst>
    </dgm:pt>
    <dgm:pt modelId="{4DC862F1-C536-46C0-B4DB-F14B4F4B371F}" type="pres">
      <dgm:prSet presAssocID="{75492B0C-709C-4B18-BF54-F61875415178}" presName="spaceRect" presStyleCnt="0"/>
      <dgm:spPr/>
    </dgm:pt>
    <dgm:pt modelId="{B1ECDA5B-F61A-4F33-A7EA-98117414482C}" type="pres">
      <dgm:prSet presAssocID="{75492B0C-709C-4B18-BF54-F61875415178}" presName="textRect" presStyleLbl="revTx" presStyleIdx="1" presStyleCnt="4">
        <dgm:presLayoutVars>
          <dgm:chMax val="1"/>
          <dgm:chPref val="1"/>
        </dgm:presLayoutVars>
      </dgm:prSet>
      <dgm:spPr/>
    </dgm:pt>
    <dgm:pt modelId="{451FAFC0-5075-4CF5-B20F-51CC5D5536E3}" type="pres">
      <dgm:prSet presAssocID="{25664616-2A9B-4D8B-ABC1-7618DB4C764C}" presName="sibTrans" presStyleLbl="sibTrans2D1" presStyleIdx="0" presStyleCnt="0"/>
      <dgm:spPr/>
    </dgm:pt>
    <dgm:pt modelId="{2E8BB562-F566-4AD3-9418-DDF44FF0E3CE}" type="pres">
      <dgm:prSet presAssocID="{C916A27A-5B08-4133-AC2D-8AA39C75EB3A}" presName="compNode" presStyleCnt="0"/>
      <dgm:spPr/>
    </dgm:pt>
    <dgm:pt modelId="{3009DA8E-A669-4664-B105-F5BB1FE76E67}" type="pres">
      <dgm:prSet presAssocID="{C916A27A-5B08-4133-AC2D-8AA39C75EB3A}" presName="iconBgRect" presStyleLbl="bgShp" presStyleIdx="2" presStyleCnt="4"/>
      <dgm:spPr/>
    </dgm:pt>
    <dgm:pt modelId="{45E83951-B33A-4BF9-AF19-E753AF6E001F}" type="pres">
      <dgm:prSet presAssocID="{C916A27A-5B08-4133-AC2D-8AA39C75EB3A}"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01C04AC4-9890-4434-A1B7-2FDB2944A2A5}" type="pres">
      <dgm:prSet presAssocID="{C916A27A-5B08-4133-AC2D-8AA39C75EB3A}" presName="spaceRect" presStyleCnt="0"/>
      <dgm:spPr/>
    </dgm:pt>
    <dgm:pt modelId="{1EADDCF1-275E-4423-BD9B-EB9AC1CEDF77}" type="pres">
      <dgm:prSet presAssocID="{C916A27A-5B08-4133-AC2D-8AA39C75EB3A}" presName="textRect" presStyleLbl="revTx" presStyleIdx="2" presStyleCnt="4">
        <dgm:presLayoutVars>
          <dgm:chMax val="1"/>
          <dgm:chPref val="1"/>
        </dgm:presLayoutVars>
      </dgm:prSet>
      <dgm:spPr/>
    </dgm:pt>
    <dgm:pt modelId="{C5F75C5A-0424-4872-B46E-022D51EF1BC0}" type="pres">
      <dgm:prSet presAssocID="{B4E9DF77-72F2-42B2-BD23-F7006A8C640C}" presName="sibTrans" presStyleLbl="sibTrans2D1" presStyleIdx="0" presStyleCnt="0"/>
      <dgm:spPr/>
    </dgm:pt>
    <dgm:pt modelId="{A1378539-8B2D-48FB-B48F-674D6E364E5B}" type="pres">
      <dgm:prSet presAssocID="{57F3D0C7-E645-48B7-B951-6969CCCF54C7}" presName="compNode" presStyleCnt="0"/>
      <dgm:spPr/>
    </dgm:pt>
    <dgm:pt modelId="{FE2B28B8-6AA1-46D3-9058-CC34EC041F0B}" type="pres">
      <dgm:prSet presAssocID="{57F3D0C7-E645-48B7-B951-6969CCCF54C7}" presName="iconBgRect" presStyleLbl="bgShp" presStyleIdx="3" presStyleCnt="4"/>
      <dgm:spPr/>
    </dgm:pt>
    <dgm:pt modelId="{3B9A5344-3440-47BD-98AB-285B75C22A76}" type="pres">
      <dgm:prSet presAssocID="{57F3D0C7-E645-48B7-B951-6969CCCF54C7}"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ar chart"/>
        </a:ext>
      </dgm:extLst>
    </dgm:pt>
    <dgm:pt modelId="{6163C595-5568-49EE-AB68-9399B7EADD7E}" type="pres">
      <dgm:prSet presAssocID="{57F3D0C7-E645-48B7-B951-6969CCCF54C7}" presName="spaceRect" presStyleCnt="0"/>
      <dgm:spPr/>
    </dgm:pt>
    <dgm:pt modelId="{0069BDE2-B092-4F50-95B1-8C083B5958CF}" type="pres">
      <dgm:prSet presAssocID="{57F3D0C7-E645-48B7-B951-6969CCCF54C7}" presName="textRect" presStyleLbl="revTx" presStyleIdx="3" presStyleCnt="4">
        <dgm:presLayoutVars>
          <dgm:chMax val="1"/>
          <dgm:chPref val="1"/>
        </dgm:presLayoutVars>
      </dgm:prSet>
      <dgm:spPr/>
    </dgm:pt>
  </dgm:ptLst>
  <dgm:cxnLst>
    <dgm:cxn modelId="{6DB4F604-DB3C-40C7-A89E-AC586F1B0EA1}" type="presOf" srcId="{C916A27A-5B08-4133-AC2D-8AA39C75EB3A}" destId="{1EADDCF1-275E-4423-BD9B-EB9AC1CEDF77}" srcOrd="0" destOrd="0" presId="urn:microsoft.com/office/officeart/2018/2/layout/IconCircleList"/>
    <dgm:cxn modelId="{63717616-DF9C-4408-B7C1-6E071D5AA927}" srcId="{6B885024-C9DC-485D-882E-DF701109C649}" destId="{C916A27A-5B08-4133-AC2D-8AA39C75EB3A}" srcOrd="2" destOrd="0" parTransId="{A069B0AC-AAA6-4F8A-901A-F81514D2D9C3}" sibTransId="{B4E9DF77-72F2-42B2-BD23-F7006A8C640C}"/>
    <dgm:cxn modelId="{21EB4E2D-8E6E-49E3-B329-FECB07F9597D}" type="presOf" srcId="{B4E9DF77-72F2-42B2-BD23-F7006A8C640C}" destId="{C5F75C5A-0424-4872-B46E-022D51EF1BC0}" srcOrd="0" destOrd="0" presId="urn:microsoft.com/office/officeart/2018/2/layout/IconCircleList"/>
    <dgm:cxn modelId="{675E2744-D35D-4BFD-9074-BB1F2B80C7F4}" srcId="{6B885024-C9DC-485D-882E-DF701109C649}" destId="{F878B065-0F32-4EAE-B161-BBEB09482203}" srcOrd="0" destOrd="0" parTransId="{D381913F-EB44-4B9E-9DFC-458CD475CBF9}" sibTransId="{A98BEF66-025A-42EA-A4D6-4F86486ABA50}"/>
    <dgm:cxn modelId="{B5E5D175-4D91-494A-B995-B4B99D38E1BB}" srcId="{6B885024-C9DC-485D-882E-DF701109C649}" destId="{75492B0C-709C-4B18-BF54-F61875415178}" srcOrd="1" destOrd="0" parTransId="{21F04B74-71A0-4442-A150-78EA892085CF}" sibTransId="{25664616-2A9B-4D8B-ABC1-7618DB4C764C}"/>
    <dgm:cxn modelId="{736CC187-F636-4CA5-B01A-6AA78942E86C}" srcId="{6B885024-C9DC-485D-882E-DF701109C649}" destId="{57F3D0C7-E645-48B7-B951-6969CCCF54C7}" srcOrd="3" destOrd="0" parTransId="{F0566AE9-1D57-4934-9BAA-90FB68B49C6C}" sibTransId="{3237D64D-17F9-4907-B60E-770C238240AF}"/>
    <dgm:cxn modelId="{E41C7992-E8B8-47E7-BDF3-B9F490D38EE3}" type="presOf" srcId="{A98BEF66-025A-42EA-A4D6-4F86486ABA50}" destId="{40B982E4-1813-4281-B1EB-68338CEC1DF0}" srcOrd="0" destOrd="0" presId="urn:microsoft.com/office/officeart/2018/2/layout/IconCircleList"/>
    <dgm:cxn modelId="{C8B32697-1696-49D1-9E51-5D1EB7DF9DA6}" type="presOf" srcId="{57F3D0C7-E645-48B7-B951-6969CCCF54C7}" destId="{0069BDE2-B092-4F50-95B1-8C083B5958CF}" srcOrd="0" destOrd="0" presId="urn:microsoft.com/office/officeart/2018/2/layout/IconCircleList"/>
    <dgm:cxn modelId="{EC669F9E-F98B-460B-A6CF-AF537E04478B}" type="presOf" srcId="{25664616-2A9B-4D8B-ABC1-7618DB4C764C}" destId="{451FAFC0-5075-4CF5-B20F-51CC5D5536E3}" srcOrd="0" destOrd="0" presId="urn:microsoft.com/office/officeart/2018/2/layout/IconCircleList"/>
    <dgm:cxn modelId="{9570CBB0-FC77-41BF-B7E9-1ECABE237B2C}" type="presOf" srcId="{F878B065-0F32-4EAE-B161-BBEB09482203}" destId="{C395B172-5DCE-4523-B70F-3423AEA2ACBD}" srcOrd="0" destOrd="0" presId="urn:microsoft.com/office/officeart/2018/2/layout/IconCircleList"/>
    <dgm:cxn modelId="{0CAF88C0-F953-4E6E-BCCF-E981400C9971}" type="presOf" srcId="{6B885024-C9DC-485D-882E-DF701109C649}" destId="{4211D64E-6090-49F0-8471-06655BBE7373}" srcOrd="0" destOrd="0" presId="urn:microsoft.com/office/officeart/2018/2/layout/IconCircleList"/>
    <dgm:cxn modelId="{129F13E9-9D21-4111-9A98-481A910FC71E}" type="presOf" srcId="{75492B0C-709C-4B18-BF54-F61875415178}" destId="{B1ECDA5B-F61A-4F33-A7EA-98117414482C}" srcOrd="0" destOrd="0" presId="urn:microsoft.com/office/officeart/2018/2/layout/IconCircleList"/>
    <dgm:cxn modelId="{EFB623AF-A011-4A69-8751-4CA84DCC978E}" type="presParOf" srcId="{4211D64E-6090-49F0-8471-06655BBE7373}" destId="{111CAACA-3D52-4639-9AAD-785173E317E2}" srcOrd="0" destOrd="0" presId="urn:microsoft.com/office/officeart/2018/2/layout/IconCircleList"/>
    <dgm:cxn modelId="{6C8AE8E8-90AA-46F5-9725-AFBFE89D6A8F}" type="presParOf" srcId="{111CAACA-3D52-4639-9AAD-785173E317E2}" destId="{A5A22E35-5EEA-425D-905C-E6282D7E3E40}" srcOrd="0" destOrd="0" presId="urn:microsoft.com/office/officeart/2018/2/layout/IconCircleList"/>
    <dgm:cxn modelId="{94CE37D6-B7EC-47B5-860A-76AE10B81244}" type="presParOf" srcId="{A5A22E35-5EEA-425D-905C-E6282D7E3E40}" destId="{F13F7B57-958D-4BDA-A7A9-AEA453227CC2}" srcOrd="0" destOrd="0" presId="urn:microsoft.com/office/officeart/2018/2/layout/IconCircleList"/>
    <dgm:cxn modelId="{A8383082-C0D5-431C-AE7E-CC57AE5DF93A}" type="presParOf" srcId="{A5A22E35-5EEA-425D-905C-E6282D7E3E40}" destId="{DCDFB24D-BA9C-4F0C-8C51-D4C9D9D10E5D}" srcOrd="1" destOrd="0" presId="urn:microsoft.com/office/officeart/2018/2/layout/IconCircleList"/>
    <dgm:cxn modelId="{0AC93E43-3DD6-4CE1-A1DB-15C5BBE04549}" type="presParOf" srcId="{A5A22E35-5EEA-425D-905C-E6282D7E3E40}" destId="{AE55768C-C8BE-44E8-86E9-F77A99585A12}" srcOrd="2" destOrd="0" presId="urn:microsoft.com/office/officeart/2018/2/layout/IconCircleList"/>
    <dgm:cxn modelId="{096DA8F5-580A-4B39-A83E-608F44C681E0}" type="presParOf" srcId="{A5A22E35-5EEA-425D-905C-E6282D7E3E40}" destId="{C395B172-5DCE-4523-B70F-3423AEA2ACBD}" srcOrd="3" destOrd="0" presId="urn:microsoft.com/office/officeart/2018/2/layout/IconCircleList"/>
    <dgm:cxn modelId="{2BDC1048-A936-4218-B3A3-1196A3FEB0E9}" type="presParOf" srcId="{111CAACA-3D52-4639-9AAD-785173E317E2}" destId="{40B982E4-1813-4281-B1EB-68338CEC1DF0}" srcOrd="1" destOrd="0" presId="urn:microsoft.com/office/officeart/2018/2/layout/IconCircleList"/>
    <dgm:cxn modelId="{933027D7-AF22-4539-867B-5561A61F8573}" type="presParOf" srcId="{111CAACA-3D52-4639-9AAD-785173E317E2}" destId="{4D75EF93-A83F-47A2-BB19-9C4EE3134227}" srcOrd="2" destOrd="0" presId="urn:microsoft.com/office/officeart/2018/2/layout/IconCircleList"/>
    <dgm:cxn modelId="{6A176994-B19D-48E8-AA48-6AEB284DA17D}" type="presParOf" srcId="{4D75EF93-A83F-47A2-BB19-9C4EE3134227}" destId="{98E2FA86-89D7-4CCB-9591-E5B77D461AE2}" srcOrd="0" destOrd="0" presId="urn:microsoft.com/office/officeart/2018/2/layout/IconCircleList"/>
    <dgm:cxn modelId="{DCB39B26-7566-44ED-8996-1FFE896B3CA6}" type="presParOf" srcId="{4D75EF93-A83F-47A2-BB19-9C4EE3134227}" destId="{9D0C04F8-7432-4E12-8C48-49CCE44357E5}" srcOrd="1" destOrd="0" presId="urn:microsoft.com/office/officeart/2018/2/layout/IconCircleList"/>
    <dgm:cxn modelId="{138CD0A9-8D5A-4148-96EA-4D3CC7CF1F9F}" type="presParOf" srcId="{4D75EF93-A83F-47A2-BB19-9C4EE3134227}" destId="{4DC862F1-C536-46C0-B4DB-F14B4F4B371F}" srcOrd="2" destOrd="0" presId="urn:microsoft.com/office/officeart/2018/2/layout/IconCircleList"/>
    <dgm:cxn modelId="{69384B21-0A49-4842-8A4E-6E3BBFA9A0C8}" type="presParOf" srcId="{4D75EF93-A83F-47A2-BB19-9C4EE3134227}" destId="{B1ECDA5B-F61A-4F33-A7EA-98117414482C}" srcOrd="3" destOrd="0" presId="urn:microsoft.com/office/officeart/2018/2/layout/IconCircleList"/>
    <dgm:cxn modelId="{1712BA5F-0AB3-400D-8D80-0552F4AEB94C}" type="presParOf" srcId="{111CAACA-3D52-4639-9AAD-785173E317E2}" destId="{451FAFC0-5075-4CF5-B20F-51CC5D5536E3}" srcOrd="3" destOrd="0" presId="urn:microsoft.com/office/officeart/2018/2/layout/IconCircleList"/>
    <dgm:cxn modelId="{1ABAB664-9FB9-41F8-8B02-86C6D755A859}" type="presParOf" srcId="{111CAACA-3D52-4639-9AAD-785173E317E2}" destId="{2E8BB562-F566-4AD3-9418-DDF44FF0E3CE}" srcOrd="4" destOrd="0" presId="urn:microsoft.com/office/officeart/2018/2/layout/IconCircleList"/>
    <dgm:cxn modelId="{0FBF0A4A-12B3-494E-9DAB-4CDD82044D41}" type="presParOf" srcId="{2E8BB562-F566-4AD3-9418-DDF44FF0E3CE}" destId="{3009DA8E-A669-4664-B105-F5BB1FE76E67}" srcOrd="0" destOrd="0" presId="urn:microsoft.com/office/officeart/2018/2/layout/IconCircleList"/>
    <dgm:cxn modelId="{272C3F1D-5342-4757-B93A-A3049CE774F6}" type="presParOf" srcId="{2E8BB562-F566-4AD3-9418-DDF44FF0E3CE}" destId="{45E83951-B33A-4BF9-AF19-E753AF6E001F}" srcOrd="1" destOrd="0" presId="urn:microsoft.com/office/officeart/2018/2/layout/IconCircleList"/>
    <dgm:cxn modelId="{25F8B16F-BC1D-4639-83A8-889229AF4ABF}" type="presParOf" srcId="{2E8BB562-F566-4AD3-9418-DDF44FF0E3CE}" destId="{01C04AC4-9890-4434-A1B7-2FDB2944A2A5}" srcOrd="2" destOrd="0" presId="urn:microsoft.com/office/officeart/2018/2/layout/IconCircleList"/>
    <dgm:cxn modelId="{F8C90629-0610-4996-B674-7BA421BBE3B1}" type="presParOf" srcId="{2E8BB562-F566-4AD3-9418-DDF44FF0E3CE}" destId="{1EADDCF1-275E-4423-BD9B-EB9AC1CEDF77}" srcOrd="3" destOrd="0" presId="urn:microsoft.com/office/officeart/2018/2/layout/IconCircleList"/>
    <dgm:cxn modelId="{E2305E64-2150-4E84-A523-B31661DCA7F1}" type="presParOf" srcId="{111CAACA-3D52-4639-9AAD-785173E317E2}" destId="{C5F75C5A-0424-4872-B46E-022D51EF1BC0}" srcOrd="5" destOrd="0" presId="urn:microsoft.com/office/officeart/2018/2/layout/IconCircleList"/>
    <dgm:cxn modelId="{1A2D9C34-D6BC-43AA-8D4B-AC1E476C0F83}" type="presParOf" srcId="{111CAACA-3D52-4639-9AAD-785173E317E2}" destId="{A1378539-8B2D-48FB-B48F-674D6E364E5B}" srcOrd="6" destOrd="0" presId="urn:microsoft.com/office/officeart/2018/2/layout/IconCircleList"/>
    <dgm:cxn modelId="{A59DBBD2-DBAA-459C-B34D-BD5F0F91E53E}" type="presParOf" srcId="{A1378539-8B2D-48FB-B48F-674D6E364E5B}" destId="{FE2B28B8-6AA1-46D3-9058-CC34EC041F0B}" srcOrd="0" destOrd="0" presId="urn:microsoft.com/office/officeart/2018/2/layout/IconCircleList"/>
    <dgm:cxn modelId="{FE9E9074-7D00-41B2-9E69-547921716623}" type="presParOf" srcId="{A1378539-8B2D-48FB-B48F-674D6E364E5B}" destId="{3B9A5344-3440-47BD-98AB-285B75C22A76}" srcOrd="1" destOrd="0" presId="urn:microsoft.com/office/officeart/2018/2/layout/IconCircleList"/>
    <dgm:cxn modelId="{99CF14A6-1C50-4C2C-BD4F-38226340E26B}" type="presParOf" srcId="{A1378539-8B2D-48FB-B48F-674D6E364E5B}" destId="{6163C595-5568-49EE-AB68-9399B7EADD7E}" srcOrd="2" destOrd="0" presId="urn:microsoft.com/office/officeart/2018/2/layout/IconCircleList"/>
    <dgm:cxn modelId="{7A1DE3C8-3D7D-4232-A354-279A6B45389B}" type="presParOf" srcId="{A1378539-8B2D-48FB-B48F-674D6E364E5B}" destId="{0069BDE2-B092-4F50-95B1-8C083B5958CF}"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BF75AD-8B24-4F8C-A9FF-DA1FDE12009C}"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09945C9E-D825-40D2-91CD-23F861F951E9}">
      <dgm:prSet custT="1"/>
      <dgm:spPr/>
      <dgm:t>
        <a:bodyPr/>
        <a:lstStyle/>
        <a:p>
          <a:r>
            <a:rPr lang="en-US" sz="1600" b="1" dirty="0">
              <a:solidFill>
                <a:schemeClr val="bg1"/>
              </a:solidFill>
            </a:rPr>
            <a:t>Gain fresh deep insights into what customers want in order to create value for customers and develop a competitive advantage.</a:t>
          </a:r>
        </a:p>
        <a:p>
          <a:r>
            <a:rPr lang="ar-EG" sz="1600" b="1" dirty="0">
              <a:solidFill>
                <a:schemeClr val="bg1"/>
              </a:solidFill>
            </a:rPr>
            <a:t>احصل على رؤى عميقة جديدة حول ما يريده العملاء من أجل خلق قيمة للعملاء وتطوير ميزة تنافسية. </a:t>
          </a:r>
          <a:r>
            <a:rPr lang="en-US" sz="1600" b="1" dirty="0">
              <a:solidFill>
                <a:schemeClr val="bg1"/>
              </a:solidFill>
            </a:rPr>
            <a:t> </a:t>
          </a:r>
        </a:p>
      </dgm:t>
    </dgm:pt>
    <dgm:pt modelId="{6BAF851F-42B5-4A0E-AC90-DF10196C891B}" type="parTrans" cxnId="{C920395D-8A33-4700-AD33-545435BA6C44}">
      <dgm:prSet/>
      <dgm:spPr/>
      <dgm:t>
        <a:bodyPr/>
        <a:lstStyle/>
        <a:p>
          <a:endParaRPr lang="en-US" sz="2000" b="1">
            <a:solidFill>
              <a:schemeClr val="bg1"/>
            </a:solidFill>
          </a:endParaRPr>
        </a:p>
      </dgm:t>
    </dgm:pt>
    <dgm:pt modelId="{6C882789-8113-47F4-AD23-6822720F56F0}" type="sibTrans" cxnId="{C920395D-8A33-4700-AD33-545435BA6C44}">
      <dgm:prSet/>
      <dgm:spPr/>
      <dgm:t>
        <a:bodyPr/>
        <a:lstStyle/>
        <a:p>
          <a:endParaRPr lang="en-US" sz="2000" b="1">
            <a:solidFill>
              <a:schemeClr val="bg1"/>
            </a:solidFill>
          </a:endParaRPr>
        </a:p>
      </dgm:t>
    </dgm:pt>
    <dgm:pt modelId="{72787C9F-D39A-4253-B54E-7DB42EA1F805}">
      <dgm:prSet custT="1"/>
      <dgm:spPr/>
      <dgm:t>
        <a:bodyPr/>
        <a:lstStyle/>
        <a:p>
          <a:r>
            <a:rPr lang="en-US" sz="1800" b="1" dirty="0">
              <a:solidFill>
                <a:schemeClr val="bg1"/>
              </a:solidFill>
            </a:rPr>
            <a:t>Effectively manage marketing information from a wide range of sources.</a:t>
          </a:r>
        </a:p>
        <a:p>
          <a:r>
            <a:rPr lang="ar-EG" sz="1800" b="1" dirty="0">
              <a:solidFill>
                <a:schemeClr val="bg1"/>
              </a:solidFill>
            </a:rPr>
            <a:t>إدارة المعلومات التسويقية بشكل فعال من مجموعة واسعة من المصادر.</a:t>
          </a:r>
          <a:endParaRPr lang="en-US" sz="1800" b="1" dirty="0">
            <a:solidFill>
              <a:schemeClr val="bg1"/>
            </a:solidFill>
          </a:endParaRPr>
        </a:p>
      </dgm:t>
    </dgm:pt>
    <dgm:pt modelId="{B57DC06A-19A4-4691-9420-BDE05F1F8491}" type="parTrans" cxnId="{7C26826A-4763-447C-A7D7-11A35DB6B2B2}">
      <dgm:prSet/>
      <dgm:spPr/>
      <dgm:t>
        <a:bodyPr/>
        <a:lstStyle/>
        <a:p>
          <a:endParaRPr lang="en-US" sz="2000" b="1">
            <a:solidFill>
              <a:schemeClr val="bg1"/>
            </a:solidFill>
          </a:endParaRPr>
        </a:p>
      </dgm:t>
    </dgm:pt>
    <dgm:pt modelId="{CC2D081D-0501-4F79-BCEE-6BEEB57BA72A}" type="sibTrans" cxnId="{7C26826A-4763-447C-A7D7-11A35DB6B2B2}">
      <dgm:prSet/>
      <dgm:spPr/>
      <dgm:t>
        <a:bodyPr/>
        <a:lstStyle/>
        <a:p>
          <a:endParaRPr lang="en-US" sz="2000" b="1">
            <a:solidFill>
              <a:schemeClr val="bg1"/>
            </a:solidFill>
          </a:endParaRPr>
        </a:p>
      </dgm:t>
    </dgm:pt>
    <dgm:pt modelId="{BA5DFB6A-8654-4B7B-8163-9C3AC6E85871}">
      <dgm:prSet custT="1"/>
      <dgm:spPr/>
      <dgm:t>
        <a:bodyPr/>
        <a:lstStyle/>
        <a:p>
          <a:r>
            <a:rPr lang="en-US" sz="1800" b="1" dirty="0">
              <a:solidFill>
                <a:schemeClr val="bg1"/>
              </a:solidFill>
            </a:rPr>
            <a:t>Help make marketing decisions in a rational manner.</a:t>
          </a:r>
        </a:p>
        <a:p>
          <a:r>
            <a:rPr lang="ar-EG" sz="1800" b="1" dirty="0">
              <a:solidFill>
                <a:schemeClr val="bg1"/>
              </a:solidFill>
            </a:rPr>
            <a:t>المساعدة في اتخاذ القرارات التسويقية بطريقة عقلانية.</a:t>
          </a:r>
          <a:endParaRPr lang="en-US" sz="1800" b="1" dirty="0">
            <a:solidFill>
              <a:schemeClr val="bg1"/>
            </a:solidFill>
          </a:endParaRPr>
        </a:p>
      </dgm:t>
    </dgm:pt>
    <dgm:pt modelId="{90F1834B-C6CE-4339-A71F-54BB018CFABB}" type="parTrans" cxnId="{931EFEEE-26B8-4E1F-8441-A0EC8F79558A}">
      <dgm:prSet/>
      <dgm:spPr/>
      <dgm:t>
        <a:bodyPr/>
        <a:lstStyle/>
        <a:p>
          <a:endParaRPr lang="en-US" sz="2000" b="1">
            <a:solidFill>
              <a:schemeClr val="bg1"/>
            </a:solidFill>
          </a:endParaRPr>
        </a:p>
      </dgm:t>
    </dgm:pt>
    <dgm:pt modelId="{9851DBA3-954B-4EA4-AFF0-2050D1667ACC}" type="sibTrans" cxnId="{931EFEEE-26B8-4E1F-8441-A0EC8F79558A}">
      <dgm:prSet/>
      <dgm:spPr/>
      <dgm:t>
        <a:bodyPr/>
        <a:lstStyle/>
        <a:p>
          <a:endParaRPr lang="en-US" sz="2000" b="1">
            <a:solidFill>
              <a:schemeClr val="bg1"/>
            </a:solidFill>
          </a:endParaRPr>
        </a:p>
      </dgm:t>
    </dgm:pt>
    <dgm:pt modelId="{7B07BE06-D81E-4324-906C-9A9C20D54D5F}">
      <dgm:prSet custT="1"/>
      <dgm:spPr/>
      <dgm:t>
        <a:bodyPr/>
        <a:lstStyle/>
        <a:p>
          <a:r>
            <a:rPr lang="en-US" sz="1800" b="1" dirty="0">
              <a:solidFill>
                <a:schemeClr val="bg1"/>
              </a:solidFill>
            </a:rPr>
            <a:t>help decision makers identify different alternatives and choose the best alternative</a:t>
          </a:r>
        </a:p>
        <a:p>
          <a:r>
            <a:rPr lang="ar-EG" sz="1800" b="1" dirty="0">
              <a:solidFill>
                <a:schemeClr val="bg1"/>
              </a:solidFill>
            </a:rPr>
            <a:t>مساعدة متخذي القرار على تحديد البدائل المختلفة واختيار البديل الأفضل</a:t>
          </a:r>
          <a:endParaRPr lang="en-US" sz="1800" b="1" dirty="0">
            <a:solidFill>
              <a:schemeClr val="bg1"/>
            </a:solidFill>
          </a:endParaRPr>
        </a:p>
      </dgm:t>
    </dgm:pt>
    <dgm:pt modelId="{07254F9D-147B-4ECF-B83C-3C7D8F7B2016}" type="parTrans" cxnId="{6F9CB6D5-9E71-4161-973A-E840AA68E08B}">
      <dgm:prSet/>
      <dgm:spPr/>
      <dgm:t>
        <a:bodyPr/>
        <a:lstStyle/>
        <a:p>
          <a:endParaRPr lang="en-US" sz="2000" b="1">
            <a:solidFill>
              <a:schemeClr val="bg1"/>
            </a:solidFill>
          </a:endParaRPr>
        </a:p>
      </dgm:t>
    </dgm:pt>
    <dgm:pt modelId="{89BF1030-1275-4C57-82FC-A488677477AA}" type="sibTrans" cxnId="{6F9CB6D5-9E71-4161-973A-E840AA68E08B}">
      <dgm:prSet/>
      <dgm:spPr/>
      <dgm:t>
        <a:bodyPr/>
        <a:lstStyle/>
        <a:p>
          <a:endParaRPr lang="en-US" sz="2000" b="1">
            <a:solidFill>
              <a:schemeClr val="bg1"/>
            </a:solidFill>
          </a:endParaRPr>
        </a:p>
      </dgm:t>
    </dgm:pt>
    <dgm:pt modelId="{056867DD-B7A2-4A8C-A700-5039264393AA}">
      <dgm:prSet custT="1"/>
      <dgm:spPr/>
      <dgm:t>
        <a:bodyPr/>
        <a:lstStyle/>
        <a:p>
          <a:r>
            <a:rPr lang="en-US" sz="1400" b="1" dirty="0">
              <a:solidFill>
                <a:schemeClr val="bg1"/>
              </a:solidFill>
            </a:rPr>
            <a:t>Helps the marketing department to do the right strategic planning</a:t>
          </a:r>
          <a:br>
            <a:rPr lang="en-US" sz="1400" b="1" dirty="0">
              <a:solidFill>
                <a:schemeClr val="bg1"/>
              </a:solidFill>
            </a:rPr>
          </a:br>
          <a:r>
            <a:rPr lang="en-US" sz="1400" b="1" dirty="0">
              <a:solidFill>
                <a:schemeClr val="bg1"/>
              </a:solidFill>
            </a:rPr>
            <a:t>Fast-track marketing activities and processes.</a:t>
          </a:r>
        </a:p>
        <a:p>
          <a:r>
            <a:rPr lang="ar-EG" sz="1400" b="1" dirty="0">
              <a:solidFill>
                <a:schemeClr val="bg1"/>
              </a:solidFill>
            </a:rPr>
            <a:t>يساعد قسم التسويق على القيام بالتخطيط الاستراتيجي الصحيح</a:t>
          </a:r>
          <a:endParaRPr lang="en-US" sz="1400" b="1" dirty="0">
            <a:solidFill>
              <a:schemeClr val="bg1"/>
            </a:solidFill>
          </a:endParaRPr>
        </a:p>
        <a:p>
          <a:r>
            <a:rPr lang="ar-EG" sz="1400" b="1" dirty="0">
              <a:solidFill>
                <a:schemeClr val="bg1"/>
              </a:solidFill>
            </a:rPr>
            <a:t>المتابعة السريعة لأنشطة وعمليات التسويق.</a:t>
          </a:r>
          <a:endParaRPr lang="en-US" sz="1400" b="1" dirty="0">
            <a:solidFill>
              <a:schemeClr val="bg1"/>
            </a:solidFill>
          </a:endParaRPr>
        </a:p>
      </dgm:t>
    </dgm:pt>
    <dgm:pt modelId="{8C10E357-F84C-428B-9F95-E97A44E9E7DC}" type="parTrans" cxnId="{84A43255-23F5-468F-8AEB-4C5BAE26AA55}">
      <dgm:prSet/>
      <dgm:spPr/>
      <dgm:t>
        <a:bodyPr/>
        <a:lstStyle/>
        <a:p>
          <a:endParaRPr lang="en-US" sz="2000" b="1">
            <a:solidFill>
              <a:schemeClr val="bg1"/>
            </a:solidFill>
          </a:endParaRPr>
        </a:p>
      </dgm:t>
    </dgm:pt>
    <dgm:pt modelId="{31BDF448-47D0-4C9B-B8C3-B88D05DC73D3}" type="sibTrans" cxnId="{84A43255-23F5-468F-8AEB-4C5BAE26AA55}">
      <dgm:prSet/>
      <dgm:spPr/>
      <dgm:t>
        <a:bodyPr/>
        <a:lstStyle/>
        <a:p>
          <a:endParaRPr lang="en-US" sz="2000" b="1">
            <a:solidFill>
              <a:schemeClr val="bg1"/>
            </a:solidFill>
          </a:endParaRPr>
        </a:p>
      </dgm:t>
    </dgm:pt>
    <dgm:pt modelId="{6E85E85D-DACC-4523-AAB0-62E53E410183}">
      <dgm:prSet custT="1"/>
      <dgm:spPr/>
      <dgm:t>
        <a:bodyPr/>
        <a:lstStyle/>
        <a:p>
          <a:r>
            <a:rPr lang="en-US" sz="1600" b="1" dirty="0">
              <a:solidFill>
                <a:schemeClr val="bg1"/>
              </a:solidFill>
            </a:rPr>
            <a:t>Provide other departments with the necessary information on the quantity, quality and sizes of products required on the market</a:t>
          </a:r>
        </a:p>
        <a:p>
          <a:r>
            <a:rPr lang="ar-EG" sz="1600" b="1" dirty="0">
              <a:solidFill>
                <a:schemeClr val="bg1"/>
              </a:solidFill>
            </a:rPr>
            <a:t>تزويد الإدارات الأخرى بالمعلومات اللازمة عن كمية ونوعية وأحجام المنتجات المطلوبة في السوق</a:t>
          </a:r>
          <a:endParaRPr lang="en-US" sz="1600" b="1" dirty="0">
            <a:solidFill>
              <a:schemeClr val="bg1"/>
            </a:solidFill>
          </a:endParaRPr>
        </a:p>
      </dgm:t>
    </dgm:pt>
    <dgm:pt modelId="{3A12B581-6597-4107-A42F-75CC0C35DAC0}" type="parTrans" cxnId="{EA774F97-1663-4D1C-9D35-ADFD48144827}">
      <dgm:prSet/>
      <dgm:spPr/>
      <dgm:t>
        <a:bodyPr/>
        <a:lstStyle/>
        <a:p>
          <a:endParaRPr lang="en-US" sz="2000" b="1">
            <a:solidFill>
              <a:schemeClr val="bg1"/>
            </a:solidFill>
          </a:endParaRPr>
        </a:p>
      </dgm:t>
    </dgm:pt>
    <dgm:pt modelId="{B885B781-76BA-4481-A938-5D39975D17C3}" type="sibTrans" cxnId="{EA774F97-1663-4D1C-9D35-ADFD48144827}">
      <dgm:prSet/>
      <dgm:spPr/>
      <dgm:t>
        <a:bodyPr/>
        <a:lstStyle/>
        <a:p>
          <a:endParaRPr lang="en-US" sz="2000" b="1">
            <a:solidFill>
              <a:schemeClr val="bg1"/>
            </a:solidFill>
          </a:endParaRPr>
        </a:p>
      </dgm:t>
    </dgm:pt>
    <dgm:pt modelId="{F4601EE1-B132-45BF-9F7C-F02580A5A009}">
      <dgm:prSet custT="1"/>
      <dgm:spPr/>
      <dgm:t>
        <a:bodyPr/>
        <a:lstStyle/>
        <a:p>
          <a:r>
            <a:rPr lang="en-US" sz="1800" b="1" dirty="0">
              <a:solidFill>
                <a:schemeClr val="bg1"/>
              </a:solidFill>
            </a:rPr>
            <a:t>Helps plan new products.</a:t>
          </a:r>
        </a:p>
        <a:p>
          <a:r>
            <a:rPr lang="ar-EG" sz="1800" b="1" dirty="0">
              <a:solidFill>
                <a:schemeClr val="bg1"/>
              </a:solidFill>
            </a:rPr>
            <a:t>يساعد في تخطيط منتجات جديدة.</a:t>
          </a:r>
          <a:endParaRPr lang="en-US" sz="1800" b="1" dirty="0">
            <a:solidFill>
              <a:schemeClr val="bg1"/>
            </a:solidFill>
          </a:endParaRPr>
        </a:p>
      </dgm:t>
    </dgm:pt>
    <dgm:pt modelId="{E4E73AB7-D5A0-4F6F-A0EA-5EBD288747C9}" type="parTrans" cxnId="{AD6F2D2B-E81F-4071-A778-13574FB66A2E}">
      <dgm:prSet/>
      <dgm:spPr/>
      <dgm:t>
        <a:bodyPr/>
        <a:lstStyle/>
        <a:p>
          <a:endParaRPr lang="en-US" sz="2000" b="1">
            <a:solidFill>
              <a:schemeClr val="bg1"/>
            </a:solidFill>
          </a:endParaRPr>
        </a:p>
      </dgm:t>
    </dgm:pt>
    <dgm:pt modelId="{72821F52-3BD8-4A2C-ABBF-9D70F4814750}" type="sibTrans" cxnId="{AD6F2D2B-E81F-4071-A778-13574FB66A2E}">
      <dgm:prSet/>
      <dgm:spPr/>
      <dgm:t>
        <a:bodyPr/>
        <a:lstStyle/>
        <a:p>
          <a:endParaRPr lang="en-US" sz="2000" b="1">
            <a:solidFill>
              <a:schemeClr val="bg1"/>
            </a:solidFill>
          </a:endParaRPr>
        </a:p>
      </dgm:t>
    </dgm:pt>
    <dgm:pt modelId="{159384F5-D62B-4F66-9EE8-3958D021B5F0}">
      <dgm:prSet custT="1"/>
      <dgm:spPr/>
      <dgm:t>
        <a:bodyPr/>
        <a:lstStyle/>
        <a:p>
          <a:r>
            <a:rPr lang="en-US" sz="1800" b="1" dirty="0">
              <a:solidFill>
                <a:schemeClr val="bg1"/>
              </a:solidFill>
            </a:rPr>
            <a:t>Assists the organization in determining the appropriate price that will achieve profitability and satisfy the client.</a:t>
          </a:r>
        </a:p>
        <a:p>
          <a:r>
            <a:rPr lang="ar-EG" sz="1800" b="1" dirty="0">
              <a:solidFill>
                <a:schemeClr val="bg1"/>
              </a:solidFill>
            </a:rPr>
            <a:t>يساعد المنظمة في تحديد السعر المناسب الذي من شأنه تحقيق الربحية وإرضاء العميل.</a:t>
          </a:r>
          <a:endParaRPr lang="en-US" sz="1800" b="1" dirty="0">
            <a:solidFill>
              <a:schemeClr val="bg1"/>
            </a:solidFill>
          </a:endParaRPr>
        </a:p>
      </dgm:t>
    </dgm:pt>
    <dgm:pt modelId="{DE3E7AB7-1AA0-47C8-9BA7-23E20FACE5B4}" type="parTrans" cxnId="{C607559E-7A65-4B14-9624-120D4015ACA6}">
      <dgm:prSet/>
      <dgm:spPr/>
      <dgm:t>
        <a:bodyPr/>
        <a:lstStyle/>
        <a:p>
          <a:endParaRPr lang="en-US" sz="2000" b="1">
            <a:solidFill>
              <a:schemeClr val="bg1"/>
            </a:solidFill>
          </a:endParaRPr>
        </a:p>
      </dgm:t>
    </dgm:pt>
    <dgm:pt modelId="{531B669B-4965-4CA5-AF5B-4C3624C24BF5}" type="sibTrans" cxnId="{C607559E-7A65-4B14-9624-120D4015ACA6}">
      <dgm:prSet/>
      <dgm:spPr/>
      <dgm:t>
        <a:bodyPr/>
        <a:lstStyle/>
        <a:p>
          <a:endParaRPr lang="en-US" sz="2000" b="1">
            <a:solidFill>
              <a:schemeClr val="bg1"/>
            </a:solidFill>
          </a:endParaRPr>
        </a:p>
      </dgm:t>
    </dgm:pt>
    <dgm:pt modelId="{5D94591C-894A-4CB1-95CA-91A09FD901E8}" type="pres">
      <dgm:prSet presAssocID="{35BF75AD-8B24-4F8C-A9FF-DA1FDE12009C}" presName="diagram" presStyleCnt="0">
        <dgm:presLayoutVars>
          <dgm:dir/>
          <dgm:resizeHandles val="exact"/>
        </dgm:presLayoutVars>
      </dgm:prSet>
      <dgm:spPr/>
    </dgm:pt>
    <dgm:pt modelId="{C4F481E0-F086-4D27-8F85-DD815BB9F36E}" type="pres">
      <dgm:prSet presAssocID="{09945C9E-D825-40D2-91CD-23F861F951E9}" presName="node" presStyleLbl="node1" presStyleIdx="0" presStyleCnt="8" custScaleX="133198">
        <dgm:presLayoutVars>
          <dgm:bulletEnabled val="1"/>
        </dgm:presLayoutVars>
      </dgm:prSet>
      <dgm:spPr/>
    </dgm:pt>
    <dgm:pt modelId="{4B63D9DB-06C8-4062-A090-BBDB4A85F7F3}" type="pres">
      <dgm:prSet presAssocID="{6C882789-8113-47F4-AD23-6822720F56F0}" presName="sibTrans" presStyleCnt="0"/>
      <dgm:spPr/>
    </dgm:pt>
    <dgm:pt modelId="{D1C6BC01-606E-4E42-9614-10DE87E8065D}" type="pres">
      <dgm:prSet presAssocID="{72787C9F-D39A-4253-B54E-7DB42EA1F805}" presName="node" presStyleLbl="node1" presStyleIdx="1" presStyleCnt="8" custScaleX="133198">
        <dgm:presLayoutVars>
          <dgm:bulletEnabled val="1"/>
        </dgm:presLayoutVars>
      </dgm:prSet>
      <dgm:spPr/>
    </dgm:pt>
    <dgm:pt modelId="{4DC79C02-5BC1-466E-891A-88FFA4FA1624}" type="pres">
      <dgm:prSet presAssocID="{CC2D081D-0501-4F79-BCEE-6BEEB57BA72A}" presName="sibTrans" presStyleCnt="0"/>
      <dgm:spPr/>
    </dgm:pt>
    <dgm:pt modelId="{2D9F5707-18EE-4F6F-BDF1-0AAFA4F7FB51}" type="pres">
      <dgm:prSet presAssocID="{BA5DFB6A-8654-4B7B-8163-9C3AC6E85871}" presName="node" presStyleLbl="node1" presStyleIdx="2" presStyleCnt="8" custScaleX="133198">
        <dgm:presLayoutVars>
          <dgm:bulletEnabled val="1"/>
        </dgm:presLayoutVars>
      </dgm:prSet>
      <dgm:spPr/>
    </dgm:pt>
    <dgm:pt modelId="{0253BC0D-4907-4901-BA48-F83268604138}" type="pres">
      <dgm:prSet presAssocID="{9851DBA3-954B-4EA4-AFF0-2050D1667ACC}" presName="sibTrans" presStyleCnt="0"/>
      <dgm:spPr/>
    </dgm:pt>
    <dgm:pt modelId="{CCBB7B6E-4DD2-4381-B06E-02D0F64A0962}" type="pres">
      <dgm:prSet presAssocID="{7B07BE06-D81E-4324-906C-9A9C20D54D5F}" presName="node" presStyleLbl="node1" presStyleIdx="3" presStyleCnt="8" custScaleX="133198">
        <dgm:presLayoutVars>
          <dgm:bulletEnabled val="1"/>
        </dgm:presLayoutVars>
      </dgm:prSet>
      <dgm:spPr/>
    </dgm:pt>
    <dgm:pt modelId="{A40172E5-9106-4128-95B6-AE97842661C1}" type="pres">
      <dgm:prSet presAssocID="{89BF1030-1275-4C57-82FC-A488677477AA}" presName="sibTrans" presStyleCnt="0"/>
      <dgm:spPr/>
    </dgm:pt>
    <dgm:pt modelId="{58F985FE-EACA-43FD-A6D8-D63721B69EA6}" type="pres">
      <dgm:prSet presAssocID="{056867DD-B7A2-4A8C-A700-5039264393AA}" presName="node" presStyleLbl="node1" presStyleIdx="4" presStyleCnt="8" custScaleX="133198">
        <dgm:presLayoutVars>
          <dgm:bulletEnabled val="1"/>
        </dgm:presLayoutVars>
      </dgm:prSet>
      <dgm:spPr/>
    </dgm:pt>
    <dgm:pt modelId="{7078D6F6-BBFE-4837-879C-3F09F0AB96EF}" type="pres">
      <dgm:prSet presAssocID="{31BDF448-47D0-4C9B-B8C3-B88D05DC73D3}" presName="sibTrans" presStyleCnt="0"/>
      <dgm:spPr/>
    </dgm:pt>
    <dgm:pt modelId="{CA38A055-2547-4372-B49F-2EEAA4D82B91}" type="pres">
      <dgm:prSet presAssocID="{6E85E85D-DACC-4523-AAB0-62E53E410183}" presName="node" presStyleLbl="node1" presStyleIdx="5" presStyleCnt="8" custScaleX="133198">
        <dgm:presLayoutVars>
          <dgm:bulletEnabled val="1"/>
        </dgm:presLayoutVars>
      </dgm:prSet>
      <dgm:spPr/>
    </dgm:pt>
    <dgm:pt modelId="{7D217894-BBDA-4D24-B38F-44DD044F2108}" type="pres">
      <dgm:prSet presAssocID="{B885B781-76BA-4481-A938-5D39975D17C3}" presName="sibTrans" presStyleCnt="0"/>
      <dgm:spPr/>
    </dgm:pt>
    <dgm:pt modelId="{060E1CCF-1741-4564-A2EC-ED57CF8D7577}" type="pres">
      <dgm:prSet presAssocID="{F4601EE1-B132-45BF-9F7C-F02580A5A009}" presName="node" presStyleLbl="node1" presStyleIdx="6" presStyleCnt="8" custScaleX="133198">
        <dgm:presLayoutVars>
          <dgm:bulletEnabled val="1"/>
        </dgm:presLayoutVars>
      </dgm:prSet>
      <dgm:spPr/>
    </dgm:pt>
    <dgm:pt modelId="{A6057745-7B82-4E9C-919F-E64D9402DEA7}" type="pres">
      <dgm:prSet presAssocID="{72821F52-3BD8-4A2C-ABBF-9D70F4814750}" presName="sibTrans" presStyleCnt="0"/>
      <dgm:spPr/>
    </dgm:pt>
    <dgm:pt modelId="{9E4EF6AD-652E-4540-968E-BEE6262DB425}" type="pres">
      <dgm:prSet presAssocID="{159384F5-D62B-4F66-9EE8-3958D021B5F0}" presName="node" presStyleLbl="node1" presStyleIdx="7" presStyleCnt="8" custScaleX="133198">
        <dgm:presLayoutVars>
          <dgm:bulletEnabled val="1"/>
        </dgm:presLayoutVars>
      </dgm:prSet>
      <dgm:spPr/>
    </dgm:pt>
  </dgm:ptLst>
  <dgm:cxnLst>
    <dgm:cxn modelId="{0C3BA615-9999-48C6-9B14-479521E88C1A}" type="presOf" srcId="{159384F5-D62B-4F66-9EE8-3958D021B5F0}" destId="{9E4EF6AD-652E-4540-968E-BEE6262DB425}" srcOrd="0" destOrd="0" presId="urn:microsoft.com/office/officeart/2005/8/layout/default"/>
    <dgm:cxn modelId="{AD6F2D2B-E81F-4071-A778-13574FB66A2E}" srcId="{35BF75AD-8B24-4F8C-A9FF-DA1FDE12009C}" destId="{F4601EE1-B132-45BF-9F7C-F02580A5A009}" srcOrd="6" destOrd="0" parTransId="{E4E73AB7-D5A0-4F6F-A0EA-5EBD288747C9}" sibTransId="{72821F52-3BD8-4A2C-ABBF-9D70F4814750}"/>
    <dgm:cxn modelId="{5DEDF12E-544C-4F51-8C34-748D94BB14FB}" type="presOf" srcId="{35BF75AD-8B24-4F8C-A9FF-DA1FDE12009C}" destId="{5D94591C-894A-4CB1-95CA-91A09FD901E8}" srcOrd="0" destOrd="0" presId="urn:microsoft.com/office/officeart/2005/8/layout/default"/>
    <dgm:cxn modelId="{4C44C431-25F4-4FA4-AD32-C6B3E5BA7BFE}" type="presOf" srcId="{BA5DFB6A-8654-4B7B-8163-9C3AC6E85871}" destId="{2D9F5707-18EE-4F6F-BDF1-0AAFA4F7FB51}" srcOrd="0" destOrd="0" presId="urn:microsoft.com/office/officeart/2005/8/layout/default"/>
    <dgm:cxn modelId="{84A43255-23F5-468F-8AEB-4C5BAE26AA55}" srcId="{35BF75AD-8B24-4F8C-A9FF-DA1FDE12009C}" destId="{056867DD-B7A2-4A8C-A700-5039264393AA}" srcOrd="4" destOrd="0" parTransId="{8C10E357-F84C-428B-9F95-E97A44E9E7DC}" sibTransId="{31BDF448-47D0-4C9B-B8C3-B88D05DC73D3}"/>
    <dgm:cxn modelId="{C920395D-8A33-4700-AD33-545435BA6C44}" srcId="{35BF75AD-8B24-4F8C-A9FF-DA1FDE12009C}" destId="{09945C9E-D825-40D2-91CD-23F861F951E9}" srcOrd="0" destOrd="0" parTransId="{6BAF851F-42B5-4A0E-AC90-DF10196C891B}" sibTransId="{6C882789-8113-47F4-AD23-6822720F56F0}"/>
    <dgm:cxn modelId="{7C26826A-4763-447C-A7D7-11A35DB6B2B2}" srcId="{35BF75AD-8B24-4F8C-A9FF-DA1FDE12009C}" destId="{72787C9F-D39A-4253-B54E-7DB42EA1F805}" srcOrd="1" destOrd="0" parTransId="{B57DC06A-19A4-4691-9420-BDE05F1F8491}" sibTransId="{CC2D081D-0501-4F79-BCEE-6BEEB57BA72A}"/>
    <dgm:cxn modelId="{A674248E-8D1C-40B6-B561-6CCBD2FAEE82}" type="presOf" srcId="{72787C9F-D39A-4253-B54E-7DB42EA1F805}" destId="{D1C6BC01-606E-4E42-9614-10DE87E8065D}" srcOrd="0" destOrd="0" presId="urn:microsoft.com/office/officeart/2005/8/layout/default"/>
    <dgm:cxn modelId="{EA774F97-1663-4D1C-9D35-ADFD48144827}" srcId="{35BF75AD-8B24-4F8C-A9FF-DA1FDE12009C}" destId="{6E85E85D-DACC-4523-AAB0-62E53E410183}" srcOrd="5" destOrd="0" parTransId="{3A12B581-6597-4107-A42F-75CC0C35DAC0}" sibTransId="{B885B781-76BA-4481-A938-5D39975D17C3}"/>
    <dgm:cxn modelId="{AA6CCB9C-39D9-4D8C-B67F-296145CCD58E}" type="presOf" srcId="{7B07BE06-D81E-4324-906C-9A9C20D54D5F}" destId="{CCBB7B6E-4DD2-4381-B06E-02D0F64A0962}" srcOrd="0" destOrd="0" presId="urn:microsoft.com/office/officeart/2005/8/layout/default"/>
    <dgm:cxn modelId="{C607559E-7A65-4B14-9624-120D4015ACA6}" srcId="{35BF75AD-8B24-4F8C-A9FF-DA1FDE12009C}" destId="{159384F5-D62B-4F66-9EE8-3958D021B5F0}" srcOrd="7" destOrd="0" parTransId="{DE3E7AB7-1AA0-47C8-9BA7-23E20FACE5B4}" sibTransId="{531B669B-4965-4CA5-AF5B-4C3624C24BF5}"/>
    <dgm:cxn modelId="{130D34A0-ECEC-4C8D-9491-ADC2DE37DEEE}" type="presOf" srcId="{09945C9E-D825-40D2-91CD-23F861F951E9}" destId="{C4F481E0-F086-4D27-8F85-DD815BB9F36E}" srcOrd="0" destOrd="0" presId="urn:microsoft.com/office/officeart/2005/8/layout/default"/>
    <dgm:cxn modelId="{D7EC0BC5-2ACB-4F1A-87C3-4D93D6F2F593}" type="presOf" srcId="{F4601EE1-B132-45BF-9F7C-F02580A5A009}" destId="{060E1CCF-1741-4564-A2EC-ED57CF8D7577}" srcOrd="0" destOrd="0" presId="urn:microsoft.com/office/officeart/2005/8/layout/default"/>
    <dgm:cxn modelId="{6F9CB6D5-9E71-4161-973A-E840AA68E08B}" srcId="{35BF75AD-8B24-4F8C-A9FF-DA1FDE12009C}" destId="{7B07BE06-D81E-4324-906C-9A9C20D54D5F}" srcOrd="3" destOrd="0" parTransId="{07254F9D-147B-4ECF-B83C-3C7D8F7B2016}" sibTransId="{89BF1030-1275-4C57-82FC-A488677477AA}"/>
    <dgm:cxn modelId="{E96D8CDE-D3A8-4AE3-BCF0-E5405F05E992}" type="presOf" srcId="{056867DD-B7A2-4A8C-A700-5039264393AA}" destId="{58F985FE-EACA-43FD-A6D8-D63721B69EA6}" srcOrd="0" destOrd="0" presId="urn:microsoft.com/office/officeart/2005/8/layout/default"/>
    <dgm:cxn modelId="{931EFEEE-26B8-4E1F-8441-A0EC8F79558A}" srcId="{35BF75AD-8B24-4F8C-A9FF-DA1FDE12009C}" destId="{BA5DFB6A-8654-4B7B-8163-9C3AC6E85871}" srcOrd="2" destOrd="0" parTransId="{90F1834B-C6CE-4339-A71F-54BB018CFABB}" sibTransId="{9851DBA3-954B-4EA4-AFF0-2050D1667ACC}"/>
    <dgm:cxn modelId="{4E16C9F4-8809-4DB5-9D89-C4C50D4C277B}" type="presOf" srcId="{6E85E85D-DACC-4523-AAB0-62E53E410183}" destId="{CA38A055-2547-4372-B49F-2EEAA4D82B91}" srcOrd="0" destOrd="0" presId="urn:microsoft.com/office/officeart/2005/8/layout/default"/>
    <dgm:cxn modelId="{4D8E940B-1345-4D28-8D5A-56D8D53927B6}" type="presParOf" srcId="{5D94591C-894A-4CB1-95CA-91A09FD901E8}" destId="{C4F481E0-F086-4D27-8F85-DD815BB9F36E}" srcOrd="0" destOrd="0" presId="urn:microsoft.com/office/officeart/2005/8/layout/default"/>
    <dgm:cxn modelId="{1819C333-DC4E-469B-91DD-D6FC7457A86F}" type="presParOf" srcId="{5D94591C-894A-4CB1-95CA-91A09FD901E8}" destId="{4B63D9DB-06C8-4062-A090-BBDB4A85F7F3}" srcOrd="1" destOrd="0" presId="urn:microsoft.com/office/officeart/2005/8/layout/default"/>
    <dgm:cxn modelId="{B45352D7-0963-4B94-81A0-65C9858FA1CE}" type="presParOf" srcId="{5D94591C-894A-4CB1-95CA-91A09FD901E8}" destId="{D1C6BC01-606E-4E42-9614-10DE87E8065D}" srcOrd="2" destOrd="0" presId="urn:microsoft.com/office/officeart/2005/8/layout/default"/>
    <dgm:cxn modelId="{278E3773-7751-49EB-8CAD-15ACC3287BAA}" type="presParOf" srcId="{5D94591C-894A-4CB1-95CA-91A09FD901E8}" destId="{4DC79C02-5BC1-466E-891A-88FFA4FA1624}" srcOrd="3" destOrd="0" presId="urn:microsoft.com/office/officeart/2005/8/layout/default"/>
    <dgm:cxn modelId="{F1510CB0-26CE-4071-A4B7-EFFCA0FDA607}" type="presParOf" srcId="{5D94591C-894A-4CB1-95CA-91A09FD901E8}" destId="{2D9F5707-18EE-4F6F-BDF1-0AAFA4F7FB51}" srcOrd="4" destOrd="0" presId="urn:microsoft.com/office/officeart/2005/8/layout/default"/>
    <dgm:cxn modelId="{B12C6876-9C57-4EB3-A9D8-09047C986306}" type="presParOf" srcId="{5D94591C-894A-4CB1-95CA-91A09FD901E8}" destId="{0253BC0D-4907-4901-BA48-F83268604138}" srcOrd="5" destOrd="0" presId="urn:microsoft.com/office/officeart/2005/8/layout/default"/>
    <dgm:cxn modelId="{D7E4C46C-77A5-438F-B640-B4A3EB85AEB7}" type="presParOf" srcId="{5D94591C-894A-4CB1-95CA-91A09FD901E8}" destId="{CCBB7B6E-4DD2-4381-B06E-02D0F64A0962}" srcOrd="6" destOrd="0" presId="urn:microsoft.com/office/officeart/2005/8/layout/default"/>
    <dgm:cxn modelId="{17CD5FE6-68F1-42AC-ACAF-F79A64C81E70}" type="presParOf" srcId="{5D94591C-894A-4CB1-95CA-91A09FD901E8}" destId="{A40172E5-9106-4128-95B6-AE97842661C1}" srcOrd="7" destOrd="0" presId="urn:microsoft.com/office/officeart/2005/8/layout/default"/>
    <dgm:cxn modelId="{D53A5A83-DF4D-447D-B70F-8AD000BCAD52}" type="presParOf" srcId="{5D94591C-894A-4CB1-95CA-91A09FD901E8}" destId="{58F985FE-EACA-43FD-A6D8-D63721B69EA6}" srcOrd="8" destOrd="0" presId="urn:microsoft.com/office/officeart/2005/8/layout/default"/>
    <dgm:cxn modelId="{D666AAB0-308E-49F1-979F-E1B96B79699F}" type="presParOf" srcId="{5D94591C-894A-4CB1-95CA-91A09FD901E8}" destId="{7078D6F6-BBFE-4837-879C-3F09F0AB96EF}" srcOrd="9" destOrd="0" presId="urn:microsoft.com/office/officeart/2005/8/layout/default"/>
    <dgm:cxn modelId="{695FA48F-2800-4266-A290-85B70CEA7502}" type="presParOf" srcId="{5D94591C-894A-4CB1-95CA-91A09FD901E8}" destId="{CA38A055-2547-4372-B49F-2EEAA4D82B91}" srcOrd="10" destOrd="0" presId="urn:microsoft.com/office/officeart/2005/8/layout/default"/>
    <dgm:cxn modelId="{6BC0604C-A51B-4E33-B756-9CB3FAFD75D0}" type="presParOf" srcId="{5D94591C-894A-4CB1-95CA-91A09FD901E8}" destId="{7D217894-BBDA-4D24-B38F-44DD044F2108}" srcOrd="11" destOrd="0" presId="urn:microsoft.com/office/officeart/2005/8/layout/default"/>
    <dgm:cxn modelId="{428AAB50-E27C-4901-978C-63290A6D9458}" type="presParOf" srcId="{5D94591C-894A-4CB1-95CA-91A09FD901E8}" destId="{060E1CCF-1741-4564-A2EC-ED57CF8D7577}" srcOrd="12" destOrd="0" presId="urn:microsoft.com/office/officeart/2005/8/layout/default"/>
    <dgm:cxn modelId="{2CC13CDB-281B-47D9-A02B-E31BF8C64EEE}" type="presParOf" srcId="{5D94591C-894A-4CB1-95CA-91A09FD901E8}" destId="{A6057745-7B82-4E9C-919F-E64D9402DEA7}" srcOrd="13" destOrd="0" presId="urn:microsoft.com/office/officeart/2005/8/layout/default"/>
    <dgm:cxn modelId="{A3AEB63A-D044-4185-892C-786E9B0B1AFC}" type="presParOf" srcId="{5D94591C-894A-4CB1-95CA-91A09FD901E8}" destId="{9E4EF6AD-652E-4540-968E-BEE6262DB425}" srcOrd="1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1C9628-5E1A-4DCE-9125-BC27483E96A1}" type="doc">
      <dgm:prSet loTypeId="urn:microsoft.com/office/officeart/2005/8/layout/process1" loCatId="process" qsTypeId="urn:microsoft.com/office/officeart/2005/8/quickstyle/simple1" qsCatId="simple" csTypeId="urn:microsoft.com/office/officeart/2005/8/colors/accent1_2" csCatId="accent1" phldr="1"/>
      <dgm:spPr/>
    </dgm:pt>
    <dgm:pt modelId="{8CB36EF5-30AD-4716-86CA-F6A1F39B0C18}">
      <dgm:prSet phldrT="[Text]"/>
      <dgm:spPr/>
      <dgm:t>
        <a:bodyPr/>
        <a:lstStyle/>
        <a:p>
          <a:r>
            <a:rPr lang="ar-EG" dirty="0"/>
            <a:t>تحديد المشكلة و أهداف البحث</a:t>
          </a:r>
          <a:endParaRPr lang="en-US" dirty="0"/>
        </a:p>
      </dgm:t>
    </dgm:pt>
    <dgm:pt modelId="{EC1A5874-D91A-42D2-A904-F6E72A7E0E56}" type="parTrans" cxnId="{50D47BC9-89B6-4E02-9666-6558633AC439}">
      <dgm:prSet/>
      <dgm:spPr/>
      <dgm:t>
        <a:bodyPr/>
        <a:lstStyle/>
        <a:p>
          <a:endParaRPr lang="en-US"/>
        </a:p>
      </dgm:t>
    </dgm:pt>
    <dgm:pt modelId="{7CB6EBBD-139C-49F6-9A73-1A35CF69632E}" type="sibTrans" cxnId="{50D47BC9-89B6-4E02-9666-6558633AC439}">
      <dgm:prSet/>
      <dgm:spPr/>
      <dgm:t>
        <a:bodyPr/>
        <a:lstStyle/>
        <a:p>
          <a:endParaRPr lang="en-US"/>
        </a:p>
      </dgm:t>
    </dgm:pt>
    <dgm:pt modelId="{78B94F31-82D8-4D89-8D92-1AC30ED62CDB}">
      <dgm:prSet phldrT="[Text]"/>
      <dgm:spPr/>
      <dgm:t>
        <a:bodyPr/>
        <a:lstStyle/>
        <a:p>
          <a:r>
            <a:rPr lang="ar-EG" dirty="0"/>
            <a:t>تطوير خطة البحث في جمع البيانات</a:t>
          </a:r>
          <a:endParaRPr lang="en-US" dirty="0"/>
        </a:p>
      </dgm:t>
    </dgm:pt>
    <dgm:pt modelId="{6CE12B4C-FC8C-4745-9FEB-887213208902}" type="parTrans" cxnId="{C3A1C672-2883-4FFC-8E30-B14C2BC71D17}">
      <dgm:prSet/>
      <dgm:spPr/>
      <dgm:t>
        <a:bodyPr/>
        <a:lstStyle/>
        <a:p>
          <a:endParaRPr lang="en-US"/>
        </a:p>
      </dgm:t>
    </dgm:pt>
    <dgm:pt modelId="{7E0E6C4F-6677-4100-911C-33077FBEA7A0}" type="sibTrans" cxnId="{C3A1C672-2883-4FFC-8E30-B14C2BC71D17}">
      <dgm:prSet/>
      <dgm:spPr/>
      <dgm:t>
        <a:bodyPr/>
        <a:lstStyle/>
        <a:p>
          <a:endParaRPr lang="en-US"/>
        </a:p>
      </dgm:t>
    </dgm:pt>
    <dgm:pt modelId="{D6582297-6E8C-43FD-9BBA-3BCF214AE12F}">
      <dgm:prSet phldrT="[Text]"/>
      <dgm:spPr/>
      <dgm:t>
        <a:bodyPr/>
        <a:lstStyle/>
        <a:p>
          <a:r>
            <a:rPr lang="ar-EG" dirty="0"/>
            <a:t>تنفيذ خطة البحث- جمع و تحليل البيانات</a:t>
          </a:r>
          <a:endParaRPr lang="en-US" dirty="0"/>
        </a:p>
      </dgm:t>
    </dgm:pt>
    <dgm:pt modelId="{BDA1B1C4-55A2-4A13-87E9-53BA0ED8FAE4}" type="parTrans" cxnId="{B9A9F6F2-9302-4268-911D-8D380425F71B}">
      <dgm:prSet/>
      <dgm:spPr/>
      <dgm:t>
        <a:bodyPr/>
        <a:lstStyle/>
        <a:p>
          <a:endParaRPr lang="en-US"/>
        </a:p>
      </dgm:t>
    </dgm:pt>
    <dgm:pt modelId="{21A61282-0FA6-4652-8EB2-5C7578CCCB82}" type="sibTrans" cxnId="{B9A9F6F2-9302-4268-911D-8D380425F71B}">
      <dgm:prSet/>
      <dgm:spPr/>
      <dgm:t>
        <a:bodyPr/>
        <a:lstStyle/>
        <a:p>
          <a:endParaRPr lang="en-US"/>
        </a:p>
      </dgm:t>
    </dgm:pt>
    <dgm:pt modelId="{C33BE7D4-FFC8-490D-A7B4-065554CE36E2}">
      <dgm:prSet phldrT="[Text]"/>
      <dgm:spPr/>
      <dgm:t>
        <a:bodyPr/>
        <a:lstStyle/>
        <a:p>
          <a:r>
            <a:rPr lang="ar-EG" dirty="0"/>
            <a:t>إعداد التقارير و تفسير النتائج</a:t>
          </a:r>
          <a:endParaRPr lang="en-US" dirty="0"/>
        </a:p>
      </dgm:t>
    </dgm:pt>
    <dgm:pt modelId="{0D7815C2-93B8-4F56-9BB6-8DED6726000A}" type="parTrans" cxnId="{E062323B-3DB9-4309-9798-8F96ABFD08CF}">
      <dgm:prSet/>
      <dgm:spPr/>
      <dgm:t>
        <a:bodyPr/>
        <a:lstStyle/>
        <a:p>
          <a:endParaRPr lang="en-US"/>
        </a:p>
      </dgm:t>
    </dgm:pt>
    <dgm:pt modelId="{77A65B31-DDD7-4650-A6E9-557506EC0E73}" type="sibTrans" cxnId="{E062323B-3DB9-4309-9798-8F96ABFD08CF}">
      <dgm:prSet/>
      <dgm:spPr/>
      <dgm:t>
        <a:bodyPr/>
        <a:lstStyle/>
        <a:p>
          <a:endParaRPr lang="en-US"/>
        </a:p>
      </dgm:t>
    </dgm:pt>
    <dgm:pt modelId="{E882BBB3-5FF1-4F3E-88DA-2908E77068EE}" type="pres">
      <dgm:prSet presAssocID="{E71C9628-5E1A-4DCE-9125-BC27483E96A1}" presName="Name0" presStyleCnt="0">
        <dgm:presLayoutVars>
          <dgm:dir/>
          <dgm:resizeHandles val="exact"/>
        </dgm:presLayoutVars>
      </dgm:prSet>
      <dgm:spPr/>
    </dgm:pt>
    <dgm:pt modelId="{EE898F89-A668-44D8-AF04-A60F6E6DD9C9}" type="pres">
      <dgm:prSet presAssocID="{8CB36EF5-30AD-4716-86CA-F6A1F39B0C18}" presName="node" presStyleLbl="node1" presStyleIdx="0" presStyleCnt="4">
        <dgm:presLayoutVars>
          <dgm:bulletEnabled val="1"/>
        </dgm:presLayoutVars>
      </dgm:prSet>
      <dgm:spPr/>
    </dgm:pt>
    <dgm:pt modelId="{76E357D5-EE3C-4E63-A656-0FD1D577A510}" type="pres">
      <dgm:prSet presAssocID="{7CB6EBBD-139C-49F6-9A73-1A35CF69632E}" presName="sibTrans" presStyleLbl="sibTrans2D1" presStyleIdx="0" presStyleCnt="3"/>
      <dgm:spPr/>
    </dgm:pt>
    <dgm:pt modelId="{762BEFB5-9A48-448D-A447-56B2F30EAD77}" type="pres">
      <dgm:prSet presAssocID="{7CB6EBBD-139C-49F6-9A73-1A35CF69632E}" presName="connectorText" presStyleLbl="sibTrans2D1" presStyleIdx="0" presStyleCnt="3"/>
      <dgm:spPr/>
    </dgm:pt>
    <dgm:pt modelId="{AEB780EC-E156-4D67-BD99-69447BBCDD29}" type="pres">
      <dgm:prSet presAssocID="{78B94F31-82D8-4D89-8D92-1AC30ED62CDB}" presName="node" presStyleLbl="node1" presStyleIdx="1" presStyleCnt="4">
        <dgm:presLayoutVars>
          <dgm:bulletEnabled val="1"/>
        </dgm:presLayoutVars>
      </dgm:prSet>
      <dgm:spPr/>
    </dgm:pt>
    <dgm:pt modelId="{87EABFD8-65E8-4186-8BFF-DBAEA4A9633A}" type="pres">
      <dgm:prSet presAssocID="{7E0E6C4F-6677-4100-911C-33077FBEA7A0}" presName="sibTrans" presStyleLbl="sibTrans2D1" presStyleIdx="1" presStyleCnt="3"/>
      <dgm:spPr/>
    </dgm:pt>
    <dgm:pt modelId="{73F4C853-9F39-4665-8839-C31E664399DE}" type="pres">
      <dgm:prSet presAssocID="{7E0E6C4F-6677-4100-911C-33077FBEA7A0}" presName="connectorText" presStyleLbl="sibTrans2D1" presStyleIdx="1" presStyleCnt="3"/>
      <dgm:spPr/>
    </dgm:pt>
    <dgm:pt modelId="{47509423-51AE-47A4-84B5-16C390224F74}" type="pres">
      <dgm:prSet presAssocID="{D6582297-6E8C-43FD-9BBA-3BCF214AE12F}" presName="node" presStyleLbl="node1" presStyleIdx="2" presStyleCnt="4" custLinFactNeighborX="1825" custLinFactNeighborY="-1520">
        <dgm:presLayoutVars>
          <dgm:bulletEnabled val="1"/>
        </dgm:presLayoutVars>
      </dgm:prSet>
      <dgm:spPr/>
    </dgm:pt>
    <dgm:pt modelId="{0BF47B75-DE04-452E-8635-0738845F643A}" type="pres">
      <dgm:prSet presAssocID="{21A61282-0FA6-4652-8EB2-5C7578CCCB82}" presName="sibTrans" presStyleLbl="sibTrans2D1" presStyleIdx="2" presStyleCnt="3"/>
      <dgm:spPr/>
    </dgm:pt>
    <dgm:pt modelId="{FA19ADA8-F740-4E0C-B499-A228CD6ACF52}" type="pres">
      <dgm:prSet presAssocID="{21A61282-0FA6-4652-8EB2-5C7578CCCB82}" presName="connectorText" presStyleLbl="sibTrans2D1" presStyleIdx="2" presStyleCnt="3"/>
      <dgm:spPr/>
    </dgm:pt>
    <dgm:pt modelId="{6DD4E281-FCAE-44AA-9F0A-E30BCF3D99C5}" type="pres">
      <dgm:prSet presAssocID="{C33BE7D4-FFC8-490D-A7B4-065554CE36E2}" presName="node" presStyleLbl="node1" presStyleIdx="3" presStyleCnt="4">
        <dgm:presLayoutVars>
          <dgm:bulletEnabled val="1"/>
        </dgm:presLayoutVars>
      </dgm:prSet>
      <dgm:spPr/>
    </dgm:pt>
  </dgm:ptLst>
  <dgm:cxnLst>
    <dgm:cxn modelId="{E8BEDA1D-D973-4B6B-A9C7-A71F33F357AE}" type="presOf" srcId="{D6582297-6E8C-43FD-9BBA-3BCF214AE12F}" destId="{47509423-51AE-47A4-84B5-16C390224F74}" srcOrd="0" destOrd="0" presId="urn:microsoft.com/office/officeart/2005/8/layout/process1"/>
    <dgm:cxn modelId="{F1BBEA31-62E1-400C-B6DF-4F3A132F03E1}" type="presOf" srcId="{21A61282-0FA6-4652-8EB2-5C7578CCCB82}" destId="{0BF47B75-DE04-452E-8635-0738845F643A}" srcOrd="0" destOrd="0" presId="urn:microsoft.com/office/officeart/2005/8/layout/process1"/>
    <dgm:cxn modelId="{E062323B-3DB9-4309-9798-8F96ABFD08CF}" srcId="{E71C9628-5E1A-4DCE-9125-BC27483E96A1}" destId="{C33BE7D4-FFC8-490D-A7B4-065554CE36E2}" srcOrd="3" destOrd="0" parTransId="{0D7815C2-93B8-4F56-9BB6-8DED6726000A}" sibTransId="{77A65B31-DDD7-4650-A6E9-557506EC0E73}"/>
    <dgm:cxn modelId="{BA87473C-8020-4344-98E6-E0D3063BC622}" type="presOf" srcId="{7E0E6C4F-6677-4100-911C-33077FBEA7A0}" destId="{87EABFD8-65E8-4186-8BFF-DBAEA4A9633A}" srcOrd="0" destOrd="0" presId="urn:microsoft.com/office/officeart/2005/8/layout/process1"/>
    <dgm:cxn modelId="{09578651-AE8A-4A50-990B-78BF89E06DBE}" type="presOf" srcId="{8CB36EF5-30AD-4716-86CA-F6A1F39B0C18}" destId="{EE898F89-A668-44D8-AF04-A60F6E6DD9C9}" srcOrd="0" destOrd="0" presId="urn:microsoft.com/office/officeart/2005/8/layout/process1"/>
    <dgm:cxn modelId="{8C828453-46DB-4735-ACD5-1078D6191C84}" type="presOf" srcId="{7CB6EBBD-139C-49F6-9A73-1A35CF69632E}" destId="{762BEFB5-9A48-448D-A447-56B2F30EAD77}" srcOrd="1" destOrd="0" presId="urn:microsoft.com/office/officeart/2005/8/layout/process1"/>
    <dgm:cxn modelId="{7258895E-8603-43DE-8141-20D894A8697A}" type="presOf" srcId="{7E0E6C4F-6677-4100-911C-33077FBEA7A0}" destId="{73F4C853-9F39-4665-8839-C31E664399DE}" srcOrd="1" destOrd="0" presId="urn:microsoft.com/office/officeart/2005/8/layout/process1"/>
    <dgm:cxn modelId="{071B7C65-9D81-463C-A1C1-B2E7D297033D}" type="presOf" srcId="{21A61282-0FA6-4652-8EB2-5C7578CCCB82}" destId="{FA19ADA8-F740-4E0C-B499-A228CD6ACF52}" srcOrd="1" destOrd="0" presId="urn:microsoft.com/office/officeart/2005/8/layout/process1"/>
    <dgm:cxn modelId="{1E6BB86D-BA6F-4140-90DE-EF7E1BA16816}" type="presOf" srcId="{C33BE7D4-FFC8-490D-A7B4-065554CE36E2}" destId="{6DD4E281-FCAE-44AA-9F0A-E30BCF3D99C5}" srcOrd="0" destOrd="0" presId="urn:microsoft.com/office/officeart/2005/8/layout/process1"/>
    <dgm:cxn modelId="{C3A1C672-2883-4FFC-8E30-B14C2BC71D17}" srcId="{E71C9628-5E1A-4DCE-9125-BC27483E96A1}" destId="{78B94F31-82D8-4D89-8D92-1AC30ED62CDB}" srcOrd="1" destOrd="0" parTransId="{6CE12B4C-FC8C-4745-9FEB-887213208902}" sibTransId="{7E0E6C4F-6677-4100-911C-33077FBEA7A0}"/>
    <dgm:cxn modelId="{4A650F94-89C1-4169-82FB-C0A2CC41A0FC}" type="presOf" srcId="{E71C9628-5E1A-4DCE-9125-BC27483E96A1}" destId="{E882BBB3-5FF1-4F3E-88DA-2908E77068EE}" srcOrd="0" destOrd="0" presId="urn:microsoft.com/office/officeart/2005/8/layout/process1"/>
    <dgm:cxn modelId="{73472CA4-F26D-469E-AED8-17A74DF8C763}" type="presOf" srcId="{7CB6EBBD-139C-49F6-9A73-1A35CF69632E}" destId="{76E357D5-EE3C-4E63-A656-0FD1D577A510}" srcOrd="0" destOrd="0" presId="urn:microsoft.com/office/officeart/2005/8/layout/process1"/>
    <dgm:cxn modelId="{50D47BC9-89B6-4E02-9666-6558633AC439}" srcId="{E71C9628-5E1A-4DCE-9125-BC27483E96A1}" destId="{8CB36EF5-30AD-4716-86CA-F6A1F39B0C18}" srcOrd="0" destOrd="0" parTransId="{EC1A5874-D91A-42D2-A904-F6E72A7E0E56}" sibTransId="{7CB6EBBD-139C-49F6-9A73-1A35CF69632E}"/>
    <dgm:cxn modelId="{B9A9F6F2-9302-4268-911D-8D380425F71B}" srcId="{E71C9628-5E1A-4DCE-9125-BC27483E96A1}" destId="{D6582297-6E8C-43FD-9BBA-3BCF214AE12F}" srcOrd="2" destOrd="0" parTransId="{BDA1B1C4-55A2-4A13-87E9-53BA0ED8FAE4}" sibTransId="{21A61282-0FA6-4652-8EB2-5C7578CCCB82}"/>
    <dgm:cxn modelId="{BDFBFCF6-EC6F-43FD-9217-11ED13992289}" type="presOf" srcId="{78B94F31-82D8-4D89-8D92-1AC30ED62CDB}" destId="{AEB780EC-E156-4D67-BD99-69447BBCDD29}" srcOrd="0" destOrd="0" presId="urn:microsoft.com/office/officeart/2005/8/layout/process1"/>
    <dgm:cxn modelId="{C66F22B4-8DA7-463C-B843-0BA47DE4DF1A}" type="presParOf" srcId="{E882BBB3-5FF1-4F3E-88DA-2908E77068EE}" destId="{EE898F89-A668-44D8-AF04-A60F6E6DD9C9}" srcOrd="0" destOrd="0" presId="urn:microsoft.com/office/officeart/2005/8/layout/process1"/>
    <dgm:cxn modelId="{FE912C6C-C83B-4C26-84BF-DD470DCFD4DA}" type="presParOf" srcId="{E882BBB3-5FF1-4F3E-88DA-2908E77068EE}" destId="{76E357D5-EE3C-4E63-A656-0FD1D577A510}" srcOrd="1" destOrd="0" presId="urn:microsoft.com/office/officeart/2005/8/layout/process1"/>
    <dgm:cxn modelId="{A5C960B5-793B-4C5B-858D-39B3583BFE33}" type="presParOf" srcId="{76E357D5-EE3C-4E63-A656-0FD1D577A510}" destId="{762BEFB5-9A48-448D-A447-56B2F30EAD77}" srcOrd="0" destOrd="0" presId="urn:microsoft.com/office/officeart/2005/8/layout/process1"/>
    <dgm:cxn modelId="{A2227A90-B30E-4836-B618-1D4C76EA8C1C}" type="presParOf" srcId="{E882BBB3-5FF1-4F3E-88DA-2908E77068EE}" destId="{AEB780EC-E156-4D67-BD99-69447BBCDD29}" srcOrd="2" destOrd="0" presId="urn:microsoft.com/office/officeart/2005/8/layout/process1"/>
    <dgm:cxn modelId="{206EB98A-FC76-4624-B8AD-59F12548F85F}" type="presParOf" srcId="{E882BBB3-5FF1-4F3E-88DA-2908E77068EE}" destId="{87EABFD8-65E8-4186-8BFF-DBAEA4A9633A}" srcOrd="3" destOrd="0" presId="urn:microsoft.com/office/officeart/2005/8/layout/process1"/>
    <dgm:cxn modelId="{6C909B03-DAEC-49B4-92EB-5E939F709A6E}" type="presParOf" srcId="{87EABFD8-65E8-4186-8BFF-DBAEA4A9633A}" destId="{73F4C853-9F39-4665-8839-C31E664399DE}" srcOrd="0" destOrd="0" presId="urn:microsoft.com/office/officeart/2005/8/layout/process1"/>
    <dgm:cxn modelId="{B6C13187-9CE7-46E1-8A17-67452BB57704}" type="presParOf" srcId="{E882BBB3-5FF1-4F3E-88DA-2908E77068EE}" destId="{47509423-51AE-47A4-84B5-16C390224F74}" srcOrd="4" destOrd="0" presId="urn:microsoft.com/office/officeart/2005/8/layout/process1"/>
    <dgm:cxn modelId="{28524063-165A-46D4-BFD8-D8B0EC62DE7C}" type="presParOf" srcId="{E882BBB3-5FF1-4F3E-88DA-2908E77068EE}" destId="{0BF47B75-DE04-452E-8635-0738845F643A}" srcOrd="5" destOrd="0" presId="urn:microsoft.com/office/officeart/2005/8/layout/process1"/>
    <dgm:cxn modelId="{6B4E7532-6717-4563-A09F-3F40C927D391}" type="presParOf" srcId="{0BF47B75-DE04-452E-8635-0738845F643A}" destId="{FA19ADA8-F740-4E0C-B499-A228CD6ACF52}" srcOrd="0" destOrd="0" presId="urn:microsoft.com/office/officeart/2005/8/layout/process1"/>
    <dgm:cxn modelId="{E35C95B4-D55D-4010-BB31-200E282F0DF7}" type="presParOf" srcId="{E882BBB3-5FF1-4F3E-88DA-2908E77068EE}" destId="{6DD4E281-FCAE-44AA-9F0A-E30BCF3D99C5}"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B2BEA0-C3C1-40A8-B7C7-71C98B74690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2ED1FFBE-248A-45DD-97D4-161D66B8D4DC}">
      <dgm:prSet/>
      <dgm:spPr/>
      <dgm:t>
        <a:bodyPr/>
        <a:lstStyle/>
        <a:p>
          <a:r>
            <a:rPr lang="en-US" dirty="0"/>
            <a:t>Observation</a:t>
          </a:r>
          <a:endParaRPr lang="ar-EG" dirty="0"/>
        </a:p>
        <a:p>
          <a:r>
            <a:rPr lang="ar-EG" dirty="0"/>
            <a:t>الملاحظة</a:t>
          </a:r>
          <a:endParaRPr lang="en-US" dirty="0"/>
        </a:p>
      </dgm:t>
    </dgm:pt>
    <dgm:pt modelId="{1BEF71E9-9300-4D93-B7D2-5FDB1396D0FF}" type="parTrans" cxnId="{8A27A151-8D9A-40BE-9924-51EF7413B476}">
      <dgm:prSet/>
      <dgm:spPr/>
      <dgm:t>
        <a:bodyPr/>
        <a:lstStyle/>
        <a:p>
          <a:endParaRPr lang="en-US"/>
        </a:p>
      </dgm:t>
    </dgm:pt>
    <dgm:pt modelId="{329BD8A5-BA58-4CC9-9C90-2E6675AB462C}" type="sibTrans" cxnId="{8A27A151-8D9A-40BE-9924-51EF7413B476}">
      <dgm:prSet/>
      <dgm:spPr/>
      <dgm:t>
        <a:bodyPr/>
        <a:lstStyle/>
        <a:p>
          <a:endParaRPr lang="en-US"/>
        </a:p>
      </dgm:t>
    </dgm:pt>
    <dgm:pt modelId="{E0A0A4EC-6774-43DA-AE9E-EE4673BAC01E}">
      <dgm:prSet/>
      <dgm:spPr/>
      <dgm:t>
        <a:bodyPr/>
        <a:lstStyle/>
        <a:p>
          <a:r>
            <a:rPr lang="en-US" dirty="0"/>
            <a:t>Surveys</a:t>
          </a:r>
          <a:endParaRPr lang="ar-EG" dirty="0"/>
        </a:p>
        <a:p>
          <a:r>
            <a:rPr lang="ar-EG" dirty="0"/>
            <a:t>الاستقصاءات</a:t>
          </a:r>
          <a:endParaRPr lang="en-US" dirty="0"/>
        </a:p>
      </dgm:t>
    </dgm:pt>
    <dgm:pt modelId="{70EBDACE-C9FF-4996-8165-6434A9E1CC93}" type="parTrans" cxnId="{20781FED-7A9B-4F53-A599-68211C8F532E}">
      <dgm:prSet/>
      <dgm:spPr/>
      <dgm:t>
        <a:bodyPr/>
        <a:lstStyle/>
        <a:p>
          <a:endParaRPr lang="en-US"/>
        </a:p>
      </dgm:t>
    </dgm:pt>
    <dgm:pt modelId="{51E755C7-0894-4AD3-8A64-9862307BD77F}" type="sibTrans" cxnId="{20781FED-7A9B-4F53-A599-68211C8F532E}">
      <dgm:prSet/>
      <dgm:spPr/>
      <dgm:t>
        <a:bodyPr/>
        <a:lstStyle/>
        <a:p>
          <a:endParaRPr lang="en-US"/>
        </a:p>
      </dgm:t>
    </dgm:pt>
    <dgm:pt modelId="{A02C7596-7D36-4998-80EE-60653D134CB7}">
      <dgm:prSet/>
      <dgm:spPr/>
      <dgm:t>
        <a:bodyPr/>
        <a:lstStyle/>
        <a:p>
          <a:r>
            <a:rPr lang="en-US" dirty="0"/>
            <a:t>experiments.</a:t>
          </a:r>
          <a:endParaRPr lang="ar-EG" dirty="0"/>
        </a:p>
        <a:p>
          <a:r>
            <a:rPr lang="ar-EG" dirty="0"/>
            <a:t>التجارب</a:t>
          </a:r>
          <a:r>
            <a:rPr lang="en-US" dirty="0"/>
            <a:t> </a:t>
          </a:r>
        </a:p>
      </dgm:t>
    </dgm:pt>
    <dgm:pt modelId="{1A08D2DF-3E0B-4ED9-B1FF-27D05B4EA47D}" type="parTrans" cxnId="{8AB62A8B-C9DB-4B3E-B259-0458AA6FFF62}">
      <dgm:prSet/>
      <dgm:spPr/>
      <dgm:t>
        <a:bodyPr/>
        <a:lstStyle/>
        <a:p>
          <a:endParaRPr lang="en-US"/>
        </a:p>
      </dgm:t>
    </dgm:pt>
    <dgm:pt modelId="{D7897DDD-5660-4B6B-8CE8-77F8289B054F}" type="sibTrans" cxnId="{8AB62A8B-C9DB-4B3E-B259-0458AA6FFF62}">
      <dgm:prSet/>
      <dgm:spPr/>
      <dgm:t>
        <a:bodyPr/>
        <a:lstStyle/>
        <a:p>
          <a:endParaRPr lang="en-US"/>
        </a:p>
      </dgm:t>
    </dgm:pt>
    <dgm:pt modelId="{72D2F3BA-7D76-4B07-BA00-98CA465A8587}" type="pres">
      <dgm:prSet presAssocID="{B7B2BEA0-C3C1-40A8-B7C7-71C98B74690F}" presName="hierChild1" presStyleCnt="0">
        <dgm:presLayoutVars>
          <dgm:chPref val="1"/>
          <dgm:dir/>
          <dgm:animOne val="branch"/>
          <dgm:animLvl val="lvl"/>
          <dgm:resizeHandles/>
        </dgm:presLayoutVars>
      </dgm:prSet>
      <dgm:spPr/>
    </dgm:pt>
    <dgm:pt modelId="{E566D851-8E49-49E6-B3F4-5E21C094E352}" type="pres">
      <dgm:prSet presAssocID="{2ED1FFBE-248A-45DD-97D4-161D66B8D4DC}" presName="hierRoot1" presStyleCnt="0"/>
      <dgm:spPr/>
    </dgm:pt>
    <dgm:pt modelId="{9A0C47E1-B421-4CE9-9778-A119AFFF0869}" type="pres">
      <dgm:prSet presAssocID="{2ED1FFBE-248A-45DD-97D4-161D66B8D4DC}" presName="composite" presStyleCnt="0"/>
      <dgm:spPr/>
    </dgm:pt>
    <dgm:pt modelId="{BA0E4AA9-9418-4B2B-8C5A-B89E973C4208}" type="pres">
      <dgm:prSet presAssocID="{2ED1FFBE-248A-45DD-97D4-161D66B8D4DC}" presName="background" presStyleLbl="node0" presStyleIdx="0" presStyleCnt="3"/>
      <dgm:spPr/>
    </dgm:pt>
    <dgm:pt modelId="{76E04BC3-B893-4C17-8D4F-34A6F753F6BC}" type="pres">
      <dgm:prSet presAssocID="{2ED1FFBE-248A-45DD-97D4-161D66B8D4DC}" presName="text" presStyleLbl="fgAcc0" presStyleIdx="0" presStyleCnt="3">
        <dgm:presLayoutVars>
          <dgm:chPref val="3"/>
        </dgm:presLayoutVars>
      </dgm:prSet>
      <dgm:spPr/>
    </dgm:pt>
    <dgm:pt modelId="{E66895BE-FF28-4052-85D9-66DBDD530819}" type="pres">
      <dgm:prSet presAssocID="{2ED1FFBE-248A-45DD-97D4-161D66B8D4DC}" presName="hierChild2" presStyleCnt="0"/>
      <dgm:spPr/>
    </dgm:pt>
    <dgm:pt modelId="{3F26451B-430E-47D7-B853-33A7F39A3313}" type="pres">
      <dgm:prSet presAssocID="{E0A0A4EC-6774-43DA-AE9E-EE4673BAC01E}" presName="hierRoot1" presStyleCnt="0"/>
      <dgm:spPr/>
    </dgm:pt>
    <dgm:pt modelId="{E9D708D7-A78D-4ADD-8152-50CB07D52485}" type="pres">
      <dgm:prSet presAssocID="{E0A0A4EC-6774-43DA-AE9E-EE4673BAC01E}" presName="composite" presStyleCnt="0"/>
      <dgm:spPr/>
    </dgm:pt>
    <dgm:pt modelId="{E0C91558-580E-4417-89FD-710E14E700E0}" type="pres">
      <dgm:prSet presAssocID="{E0A0A4EC-6774-43DA-AE9E-EE4673BAC01E}" presName="background" presStyleLbl="node0" presStyleIdx="1" presStyleCnt="3"/>
      <dgm:spPr/>
    </dgm:pt>
    <dgm:pt modelId="{CEE1B173-9A9F-4C98-90A9-F687A1DDBC1F}" type="pres">
      <dgm:prSet presAssocID="{E0A0A4EC-6774-43DA-AE9E-EE4673BAC01E}" presName="text" presStyleLbl="fgAcc0" presStyleIdx="1" presStyleCnt="3">
        <dgm:presLayoutVars>
          <dgm:chPref val="3"/>
        </dgm:presLayoutVars>
      </dgm:prSet>
      <dgm:spPr/>
    </dgm:pt>
    <dgm:pt modelId="{C6047733-395C-435A-B084-78FE1A875A69}" type="pres">
      <dgm:prSet presAssocID="{E0A0A4EC-6774-43DA-AE9E-EE4673BAC01E}" presName="hierChild2" presStyleCnt="0"/>
      <dgm:spPr/>
    </dgm:pt>
    <dgm:pt modelId="{AC4F3718-2CC0-40A8-B179-C019E78336D5}" type="pres">
      <dgm:prSet presAssocID="{A02C7596-7D36-4998-80EE-60653D134CB7}" presName="hierRoot1" presStyleCnt="0"/>
      <dgm:spPr/>
    </dgm:pt>
    <dgm:pt modelId="{9592B47E-B413-428C-894E-FF78307757F7}" type="pres">
      <dgm:prSet presAssocID="{A02C7596-7D36-4998-80EE-60653D134CB7}" presName="composite" presStyleCnt="0"/>
      <dgm:spPr/>
    </dgm:pt>
    <dgm:pt modelId="{FCB7415E-2B6D-4E1D-8AC3-2CDD4422094B}" type="pres">
      <dgm:prSet presAssocID="{A02C7596-7D36-4998-80EE-60653D134CB7}" presName="background" presStyleLbl="node0" presStyleIdx="2" presStyleCnt="3"/>
      <dgm:spPr/>
    </dgm:pt>
    <dgm:pt modelId="{A2A0AEF8-97EC-4471-9696-16B419C9798A}" type="pres">
      <dgm:prSet presAssocID="{A02C7596-7D36-4998-80EE-60653D134CB7}" presName="text" presStyleLbl="fgAcc0" presStyleIdx="2" presStyleCnt="3">
        <dgm:presLayoutVars>
          <dgm:chPref val="3"/>
        </dgm:presLayoutVars>
      </dgm:prSet>
      <dgm:spPr/>
    </dgm:pt>
    <dgm:pt modelId="{C6F92454-671B-4403-B8A3-03F62C1EE237}" type="pres">
      <dgm:prSet presAssocID="{A02C7596-7D36-4998-80EE-60653D134CB7}" presName="hierChild2" presStyleCnt="0"/>
      <dgm:spPr/>
    </dgm:pt>
  </dgm:ptLst>
  <dgm:cxnLst>
    <dgm:cxn modelId="{C92C8728-51F6-453A-B96F-8D160D31F998}" type="presOf" srcId="{A02C7596-7D36-4998-80EE-60653D134CB7}" destId="{A2A0AEF8-97EC-4471-9696-16B419C9798A}" srcOrd="0" destOrd="0" presId="urn:microsoft.com/office/officeart/2005/8/layout/hierarchy1"/>
    <dgm:cxn modelId="{F697E933-7337-41CF-9569-57C4899816A1}" type="presOf" srcId="{E0A0A4EC-6774-43DA-AE9E-EE4673BAC01E}" destId="{CEE1B173-9A9F-4C98-90A9-F687A1DDBC1F}" srcOrd="0" destOrd="0" presId="urn:microsoft.com/office/officeart/2005/8/layout/hierarchy1"/>
    <dgm:cxn modelId="{8A27A151-8D9A-40BE-9924-51EF7413B476}" srcId="{B7B2BEA0-C3C1-40A8-B7C7-71C98B74690F}" destId="{2ED1FFBE-248A-45DD-97D4-161D66B8D4DC}" srcOrd="0" destOrd="0" parTransId="{1BEF71E9-9300-4D93-B7D2-5FDB1396D0FF}" sibTransId="{329BD8A5-BA58-4CC9-9C90-2E6675AB462C}"/>
    <dgm:cxn modelId="{8AB62A8B-C9DB-4B3E-B259-0458AA6FFF62}" srcId="{B7B2BEA0-C3C1-40A8-B7C7-71C98B74690F}" destId="{A02C7596-7D36-4998-80EE-60653D134CB7}" srcOrd="2" destOrd="0" parTransId="{1A08D2DF-3E0B-4ED9-B1FF-27D05B4EA47D}" sibTransId="{D7897DDD-5660-4B6B-8CE8-77F8289B054F}"/>
    <dgm:cxn modelId="{4544EEC2-2B9B-47E2-A85D-34F0DE10F400}" type="presOf" srcId="{B7B2BEA0-C3C1-40A8-B7C7-71C98B74690F}" destId="{72D2F3BA-7D76-4B07-BA00-98CA465A8587}" srcOrd="0" destOrd="0" presId="urn:microsoft.com/office/officeart/2005/8/layout/hierarchy1"/>
    <dgm:cxn modelId="{67B3A4DA-835C-4752-BE83-7EB94BD9A5B3}" type="presOf" srcId="{2ED1FFBE-248A-45DD-97D4-161D66B8D4DC}" destId="{76E04BC3-B893-4C17-8D4F-34A6F753F6BC}" srcOrd="0" destOrd="0" presId="urn:microsoft.com/office/officeart/2005/8/layout/hierarchy1"/>
    <dgm:cxn modelId="{20781FED-7A9B-4F53-A599-68211C8F532E}" srcId="{B7B2BEA0-C3C1-40A8-B7C7-71C98B74690F}" destId="{E0A0A4EC-6774-43DA-AE9E-EE4673BAC01E}" srcOrd="1" destOrd="0" parTransId="{70EBDACE-C9FF-4996-8165-6434A9E1CC93}" sibTransId="{51E755C7-0894-4AD3-8A64-9862307BD77F}"/>
    <dgm:cxn modelId="{D0283835-E11E-4EEE-A75F-0ACA966BE191}" type="presParOf" srcId="{72D2F3BA-7D76-4B07-BA00-98CA465A8587}" destId="{E566D851-8E49-49E6-B3F4-5E21C094E352}" srcOrd="0" destOrd="0" presId="urn:microsoft.com/office/officeart/2005/8/layout/hierarchy1"/>
    <dgm:cxn modelId="{AFECE9F9-9F9A-4D33-8FBF-15253FCC24D1}" type="presParOf" srcId="{E566D851-8E49-49E6-B3F4-5E21C094E352}" destId="{9A0C47E1-B421-4CE9-9778-A119AFFF0869}" srcOrd="0" destOrd="0" presId="urn:microsoft.com/office/officeart/2005/8/layout/hierarchy1"/>
    <dgm:cxn modelId="{50DA48E2-26FB-4F02-B443-BBC008C149D9}" type="presParOf" srcId="{9A0C47E1-B421-4CE9-9778-A119AFFF0869}" destId="{BA0E4AA9-9418-4B2B-8C5A-B89E973C4208}" srcOrd="0" destOrd="0" presId="urn:microsoft.com/office/officeart/2005/8/layout/hierarchy1"/>
    <dgm:cxn modelId="{08D8E985-D772-4D13-9B42-6788FC8F351B}" type="presParOf" srcId="{9A0C47E1-B421-4CE9-9778-A119AFFF0869}" destId="{76E04BC3-B893-4C17-8D4F-34A6F753F6BC}" srcOrd="1" destOrd="0" presId="urn:microsoft.com/office/officeart/2005/8/layout/hierarchy1"/>
    <dgm:cxn modelId="{FEAAB505-19C5-4C8E-85B7-304662B96D9E}" type="presParOf" srcId="{E566D851-8E49-49E6-B3F4-5E21C094E352}" destId="{E66895BE-FF28-4052-85D9-66DBDD530819}" srcOrd="1" destOrd="0" presId="urn:microsoft.com/office/officeart/2005/8/layout/hierarchy1"/>
    <dgm:cxn modelId="{9374E604-F958-42F5-AF16-4B1CF79EE335}" type="presParOf" srcId="{72D2F3BA-7D76-4B07-BA00-98CA465A8587}" destId="{3F26451B-430E-47D7-B853-33A7F39A3313}" srcOrd="1" destOrd="0" presId="urn:microsoft.com/office/officeart/2005/8/layout/hierarchy1"/>
    <dgm:cxn modelId="{7801B2F4-EE54-437B-B86F-317BED25EBD5}" type="presParOf" srcId="{3F26451B-430E-47D7-B853-33A7F39A3313}" destId="{E9D708D7-A78D-4ADD-8152-50CB07D52485}" srcOrd="0" destOrd="0" presId="urn:microsoft.com/office/officeart/2005/8/layout/hierarchy1"/>
    <dgm:cxn modelId="{3802914A-A069-4592-8D12-6809FE7EF186}" type="presParOf" srcId="{E9D708D7-A78D-4ADD-8152-50CB07D52485}" destId="{E0C91558-580E-4417-89FD-710E14E700E0}" srcOrd="0" destOrd="0" presId="urn:microsoft.com/office/officeart/2005/8/layout/hierarchy1"/>
    <dgm:cxn modelId="{34ECCFA8-B66E-4D5D-8CB6-0BB6E74D61ED}" type="presParOf" srcId="{E9D708D7-A78D-4ADD-8152-50CB07D52485}" destId="{CEE1B173-9A9F-4C98-90A9-F687A1DDBC1F}" srcOrd="1" destOrd="0" presId="urn:microsoft.com/office/officeart/2005/8/layout/hierarchy1"/>
    <dgm:cxn modelId="{C19F40AD-289E-4372-BEFB-33928412AD5C}" type="presParOf" srcId="{3F26451B-430E-47D7-B853-33A7F39A3313}" destId="{C6047733-395C-435A-B084-78FE1A875A69}" srcOrd="1" destOrd="0" presId="urn:microsoft.com/office/officeart/2005/8/layout/hierarchy1"/>
    <dgm:cxn modelId="{F18AE264-9DA6-4C5E-86FE-B55C9CA2EBDC}" type="presParOf" srcId="{72D2F3BA-7D76-4B07-BA00-98CA465A8587}" destId="{AC4F3718-2CC0-40A8-B179-C019E78336D5}" srcOrd="2" destOrd="0" presId="urn:microsoft.com/office/officeart/2005/8/layout/hierarchy1"/>
    <dgm:cxn modelId="{00CBFF0F-FBFA-4FA6-95A9-76C61C6D2C62}" type="presParOf" srcId="{AC4F3718-2CC0-40A8-B179-C019E78336D5}" destId="{9592B47E-B413-428C-894E-FF78307757F7}" srcOrd="0" destOrd="0" presId="urn:microsoft.com/office/officeart/2005/8/layout/hierarchy1"/>
    <dgm:cxn modelId="{04AD1412-C154-4933-BD47-F7F9CEED3B07}" type="presParOf" srcId="{9592B47E-B413-428C-894E-FF78307757F7}" destId="{FCB7415E-2B6D-4E1D-8AC3-2CDD4422094B}" srcOrd="0" destOrd="0" presId="urn:microsoft.com/office/officeart/2005/8/layout/hierarchy1"/>
    <dgm:cxn modelId="{5902083D-98B2-4765-8A4E-D75621395335}" type="presParOf" srcId="{9592B47E-B413-428C-894E-FF78307757F7}" destId="{A2A0AEF8-97EC-4471-9696-16B419C9798A}" srcOrd="1" destOrd="0" presId="urn:microsoft.com/office/officeart/2005/8/layout/hierarchy1"/>
    <dgm:cxn modelId="{DB8841AA-6280-4C29-86DF-2849227D4D32}" type="presParOf" srcId="{AC4F3718-2CC0-40A8-B179-C019E78336D5}" destId="{C6F92454-671B-4403-B8A3-03F62C1EE23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71C9628-5E1A-4DCE-9125-BC27483E96A1}" type="doc">
      <dgm:prSet loTypeId="urn:microsoft.com/office/officeart/2005/8/layout/process1" loCatId="process" qsTypeId="urn:microsoft.com/office/officeart/2005/8/quickstyle/simple1" qsCatId="simple" csTypeId="urn:microsoft.com/office/officeart/2005/8/colors/accent1_2" csCatId="accent1" phldr="1"/>
      <dgm:spPr/>
    </dgm:pt>
    <dgm:pt modelId="{8CB36EF5-30AD-4716-86CA-F6A1F39B0C18}">
      <dgm:prSet phldrT="[Text]"/>
      <dgm:spPr/>
      <dgm:t>
        <a:bodyPr/>
        <a:lstStyle/>
        <a:p>
          <a:r>
            <a:rPr lang="ar-EG" dirty="0"/>
            <a:t>تحديد المشكلة و أهداف البحث</a:t>
          </a:r>
          <a:endParaRPr lang="en-US" dirty="0"/>
        </a:p>
      </dgm:t>
    </dgm:pt>
    <dgm:pt modelId="{EC1A5874-D91A-42D2-A904-F6E72A7E0E56}" type="parTrans" cxnId="{50D47BC9-89B6-4E02-9666-6558633AC439}">
      <dgm:prSet/>
      <dgm:spPr/>
      <dgm:t>
        <a:bodyPr/>
        <a:lstStyle/>
        <a:p>
          <a:endParaRPr lang="en-US"/>
        </a:p>
      </dgm:t>
    </dgm:pt>
    <dgm:pt modelId="{7CB6EBBD-139C-49F6-9A73-1A35CF69632E}" type="sibTrans" cxnId="{50D47BC9-89B6-4E02-9666-6558633AC439}">
      <dgm:prSet/>
      <dgm:spPr/>
      <dgm:t>
        <a:bodyPr/>
        <a:lstStyle/>
        <a:p>
          <a:endParaRPr lang="en-US"/>
        </a:p>
      </dgm:t>
    </dgm:pt>
    <dgm:pt modelId="{78B94F31-82D8-4D89-8D92-1AC30ED62CDB}">
      <dgm:prSet phldrT="[Text]"/>
      <dgm:spPr/>
      <dgm:t>
        <a:bodyPr/>
        <a:lstStyle/>
        <a:p>
          <a:r>
            <a:rPr lang="ar-EG" dirty="0"/>
            <a:t>تطوير خطة البحث في جمع البيانات</a:t>
          </a:r>
          <a:endParaRPr lang="en-US" dirty="0"/>
        </a:p>
      </dgm:t>
    </dgm:pt>
    <dgm:pt modelId="{6CE12B4C-FC8C-4745-9FEB-887213208902}" type="parTrans" cxnId="{C3A1C672-2883-4FFC-8E30-B14C2BC71D17}">
      <dgm:prSet/>
      <dgm:spPr/>
      <dgm:t>
        <a:bodyPr/>
        <a:lstStyle/>
        <a:p>
          <a:endParaRPr lang="en-US"/>
        </a:p>
      </dgm:t>
    </dgm:pt>
    <dgm:pt modelId="{7E0E6C4F-6677-4100-911C-33077FBEA7A0}" type="sibTrans" cxnId="{C3A1C672-2883-4FFC-8E30-B14C2BC71D17}">
      <dgm:prSet/>
      <dgm:spPr/>
      <dgm:t>
        <a:bodyPr/>
        <a:lstStyle/>
        <a:p>
          <a:endParaRPr lang="en-US"/>
        </a:p>
      </dgm:t>
    </dgm:pt>
    <dgm:pt modelId="{D6582297-6E8C-43FD-9BBA-3BCF214AE12F}">
      <dgm:prSet phldrT="[Text]"/>
      <dgm:spPr/>
      <dgm:t>
        <a:bodyPr/>
        <a:lstStyle/>
        <a:p>
          <a:r>
            <a:rPr lang="ar-EG" dirty="0"/>
            <a:t>تنفيذ خطة البحث- جمع و تحليل البيانات</a:t>
          </a:r>
          <a:endParaRPr lang="en-US" dirty="0"/>
        </a:p>
      </dgm:t>
    </dgm:pt>
    <dgm:pt modelId="{BDA1B1C4-55A2-4A13-87E9-53BA0ED8FAE4}" type="parTrans" cxnId="{B9A9F6F2-9302-4268-911D-8D380425F71B}">
      <dgm:prSet/>
      <dgm:spPr/>
      <dgm:t>
        <a:bodyPr/>
        <a:lstStyle/>
        <a:p>
          <a:endParaRPr lang="en-US"/>
        </a:p>
      </dgm:t>
    </dgm:pt>
    <dgm:pt modelId="{21A61282-0FA6-4652-8EB2-5C7578CCCB82}" type="sibTrans" cxnId="{B9A9F6F2-9302-4268-911D-8D380425F71B}">
      <dgm:prSet/>
      <dgm:spPr/>
      <dgm:t>
        <a:bodyPr/>
        <a:lstStyle/>
        <a:p>
          <a:endParaRPr lang="en-US"/>
        </a:p>
      </dgm:t>
    </dgm:pt>
    <dgm:pt modelId="{C33BE7D4-FFC8-490D-A7B4-065554CE36E2}">
      <dgm:prSet phldrT="[Text]"/>
      <dgm:spPr/>
      <dgm:t>
        <a:bodyPr/>
        <a:lstStyle/>
        <a:p>
          <a:r>
            <a:rPr lang="ar-EG" dirty="0"/>
            <a:t>إعداد التقارير و تفسير النتائج</a:t>
          </a:r>
          <a:endParaRPr lang="en-US" dirty="0"/>
        </a:p>
      </dgm:t>
    </dgm:pt>
    <dgm:pt modelId="{0D7815C2-93B8-4F56-9BB6-8DED6726000A}" type="parTrans" cxnId="{E062323B-3DB9-4309-9798-8F96ABFD08CF}">
      <dgm:prSet/>
      <dgm:spPr/>
      <dgm:t>
        <a:bodyPr/>
        <a:lstStyle/>
        <a:p>
          <a:endParaRPr lang="en-US"/>
        </a:p>
      </dgm:t>
    </dgm:pt>
    <dgm:pt modelId="{77A65B31-DDD7-4650-A6E9-557506EC0E73}" type="sibTrans" cxnId="{E062323B-3DB9-4309-9798-8F96ABFD08CF}">
      <dgm:prSet/>
      <dgm:spPr/>
      <dgm:t>
        <a:bodyPr/>
        <a:lstStyle/>
        <a:p>
          <a:endParaRPr lang="en-US"/>
        </a:p>
      </dgm:t>
    </dgm:pt>
    <dgm:pt modelId="{E882BBB3-5FF1-4F3E-88DA-2908E77068EE}" type="pres">
      <dgm:prSet presAssocID="{E71C9628-5E1A-4DCE-9125-BC27483E96A1}" presName="Name0" presStyleCnt="0">
        <dgm:presLayoutVars>
          <dgm:dir/>
          <dgm:resizeHandles val="exact"/>
        </dgm:presLayoutVars>
      </dgm:prSet>
      <dgm:spPr/>
    </dgm:pt>
    <dgm:pt modelId="{EE898F89-A668-44D8-AF04-A60F6E6DD9C9}" type="pres">
      <dgm:prSet presAssocID="{8CB36EF5-30AD-4716-86CA-F6A1F39B0C18}" presName="node" presStyleLbl="node1" presStyleIdx="0" presStyleCnt="4">
        <dgm:presLayoutVars>
          <dgm:bulletEnabled val="1"/>
        </dgm:presLayoutVars>
      </dgm:prSet>
      <dgm:spPr/>
    </dgm:pt>
    <dgm:pt modelId="{76E357D5-EE3C-4E63-A656-0FD1D577A510}" type="pres">
      <dgm:prSet presAssocID="{7CB6EBBD-139C-49F6-9A73-1A35CF69632E}" presName="sibTrans" presStyleLbl="sibTrans2D1" presStyleIdx="0" presStyleCnt="3"/>
      <dgm:spPr/>
    </dgm:pt>
    <dgm:pt modelId="{762BEFB5-9A48-448D-A447-56B2F30EAD77}" type="pres">
      <dgm:prSet presAssocID="{7CB6EBBD-139C-49F6-9A73-1A35CF69632E}" presName="connectorText" presStyleLbl="sibTrans2D1" presStyleIdx="0" presStyleCnt="3"/>
      <dgm:spPr/>
    </dgm:pt>
    <dgm:pt modelId="{AEB780EC-E156-4D67-BD99-69447BBCDD29}" type="pres">
      <dgm:prSet presAssocID="{78B94F31-82D8-4D89-8D92-1AC30ED62CDB}" presName="node" presStyleLbl="node1" presStyleIdx="1" presStyleCnt="4">
        <dgm:presLayoutVars>
          <dgm:bulletEnabled val="1"/>
        </dgm:presLayoutVars>
      </dgm:prSet>
      <dgm:spPr/>
    </dgm:pt>
    <dgm:pt modelId="{87EABFD8-65E8-4186-8BFF-DBAEA4A9633A}" type="pres">
      <dgm:prSet presAssocID="{7E0E6C4F-6677-4100-911C-33077FBEA7A0}" presName="sibTrans" presStyleLbl="sibTrans2D1" presStyleIdx="1" presStyleCnt="3"/>
      <dgm:spPr/>
    </dgm:pt>
    <dgm:pt modelId="{73F4C853-9F39-4665-8839-C31E664399DE}" type="pres">
      <dgm:prSet presAssocID="{7E0E6C4F-6677-4100-911C-33077FBEA7A0}" presName="connectorText" presStyleLbl="sibTrans2D1" presStyleIdx="1" presStyleCnt="3"/>
      <dgm:spPr/>
    </dgm:pt>
    <dgm:pt modelId="{47509423-51AE-47A4-84B5-16C390224F74}" type="pres">
      <dgm:prSet presAssocID="{D6582297-6E8C-43FD-9BBA-3BCF214AE12F}" presName="node" presStyleLbl="node1" presStyleIdx="2" presStyleCnt="4" custLinFactNeighborX="1825" custLinFactNeighborY="-1520">
        <dgm:presLayoutVars>
          <dgm:bulletEnabled val="1"/>
        </dgm:presLayoutVars>
      </dgm:prSet>
      <dgm:spPr/>
    </dgm:pt>
    <dgm:pt modelId="{0BF47B75-DE04-452E-8635-0738845F643A}" type="pres">
      <dgm:prSet presAssocID="{21A61282-0FA6-4652-8EB2-5C7578CCCB82}" presName="sibTrans" presStyleLbl="sibTrans2D1" presStyleIdx="2" presStyleCnt="3"/>
      <dgm:spPr/>
    </dgm:pt>
    <dgm:pt modelId="{FA19ADA8-F740-4E0C-B499-A228CD6ACF52}" type="pres">
      <dgm:prSet presAssocID="{21A61282-0FA6-4652-8EB2-5C7578CCCB82}" presName="connectorText" presStyleLbl="sibTrans2D1" presStyleIdx="2" presStyleCnt="3"/>
      <dgm:spPr/>
    </dgm:pt>
    <dgm:pt modelId="{6DD4E281-FCAE-44AA-9F0A-E30BCF3D99C5}" type="pres">
      <dgm:prSet presAssocID="{C33BE7D4-FFC8-490D-A7B4-065554CE36E2}" presName="node" presStyleLbl="node1" presStyleIdx="3" presStyleCnt="4">
        <dgm:presLayoutVars>
          <dgm:bulletEnabled val="1"/>
        </dgm:presLayoutVars>
      </dgm:prSet>
      <dgm:spPr/>
    </dgm:pt>
  </dgm:ptLst>
  <dgm:cxnLst>
    <dgm:cxn modelId="{E8BEDA1D-D973-4B6B-A9C7-A71F33F357AE}" type="presOf" srcId="{D6582297-6E8C-43FD-9BBA-3BCF214AE12F}" destId="{47509423-51AE-47A4-84B5-16C390224F74}" srcOrd="0" destOrd="0" presId="urn:microsoft.com/office/officeart/2005/8/layout/process1"/>
    <dgm:cxn modelId="{F1BBEA31-62E1-400C-B6DF-4F3A132F03E1}" type="presOf" srcId="{21A61282-0FA6-4652-8EB2-5C7578CCCB82}" destId="{0BF47B75-DE04-452E-8635-0738845F643A}" srcOrd="0" destOrd="0" presId="urn:microsoft.com/office/officeart/2005/8/layout/process1"/>
    <dgm:cxn modelId="{E062323B-3DB9-4309-9798-8F96ABFD08CF}" srcId="{E71C9628-5E1A-4DCE-9125-BC27483E96A1}" destId="{C33BE7D4-FFC8-490D-A7B4-065554CE36E2}" srcOrd="3" destOrd="0" parTransId="{0D7815C2-93B8-4F56-9BB6-8DED6726000A}" sibTransId="{77A65B31-DDD7-4650-A6E9-557506EC0E73}"/>
    <dgm:cxn modelId="{BA87473C-8020-4344-98E6-E0D3063BC622}" type="presOf" srcId="{7E0E6C4F-6677-4100-911C-33077FBEA7A0}" destId="{87EABFD8-65E8-4186-8BFF-DBAEA4A9633A}" srcOrd="0" destOrd="0" presId="urn:microsoft.com/office/officeart/2005/8/layout/process1"/>
    <dgm:cxn modelId="{09578651-AE8A-4A50-990B-78BF89E06DBE}" type="presOf" srcId="{8CB36EF5-30AD-4716-86CA-F6A1F39B0C18}" destId="{EE898F89-A668-44D8-AF04-A60F6E6DD9C9}" srcOrd="0" destOrd="0" presId="urn:microsoft.com/office/officeart/2005/8/layout/process1"/>
    <dgm:cxn modelId="{8C828453-46DB-4735-ACD5-1078D6191C84}" type="presOf" srcId="{7CB6EBBD-139C-49F6-9A73-1A35CF69632E}" destId="{762BEFB5-9A48-448D-A447-56B2F30EAD77}" srcOrd="1" destOrd="0" presId="urn:microsoft.com/office/officeart/2005/8/layout/process1"/>
    <dgm:cxn modelId="{7258895E-8603-43DE-8141-20D894A8697A}" type="presOf" srcId="{7E0E6C4F-6677-4100-911C-33077FBEA7A0}" destId="{73F4C853-9F39-4665-8839-C31E664399DE}" srcOrd="1" destOrd="0" presId="urn:microsoft.com/office/officeart/2005/8/layout/process1"/>
    <dgm:cxn modelId="{071B7C65-9D81-463C-A1C1-B2E7D297033D}" type="presOf" srcId="{21A61282-0FA6-4652-8EB2-5C7578CCCB82}" destId="{FA19ADA8-F740-4E0C-B499-A228CD6ACF52}" srcOrd="1" destOrd="0" presId="urn:microsoft.com/office/officeart/2005/8/layout/process1"/>
    <dgm:cxn modelId="{1E6BB86D-BA6F-4140-90DE-EF7E1BA16816}" type="presOf" srcId="{C33BE7D4-FFC8-490D-A7B4-065554CE36E2}" destId="{6DD4E281-FCAE-44AA-9F0A-E30BCF3D99C5}" srcOrd="0" destOrd="0" presId="urn:microsoft.com/office/officeart/2005/8/layout/process1"/>
    <dgm:cxn modelId="{C3A1C672-2883-4FFC-8E30-B14C2BC71D17}" srcId="{E71C9628-5E1A-4DCE-9125-BC27483E96A1}" destId="{78B94F31-82D8-4D89-8D92-1AC30ED62CDB}" srcOrd="1" destOrd="0" parTransId="{6CE12B4C-FC8C-4745-9FEB-887213208902}" sibTransId="{7E0E6C4F-6677-4100-911C-33077FBEA7A0}"/>
    <dgm:cxn modelId="{4A650F94-89C1-4169-82FB-C0A2CC41A0FC}" type="presOf" srcId="{E71C9628-5E1A-4DCE-9125-BC27483E96A1}" destId="{E882BBB3-5FF1-4F3E-88DA-2908E77068EE}" srcOrd="0" destOrd="0" presId="urn:microsoft.com/office/officeart/2005/8/layout/process1"/>
    <dgm:cxn modelId="{73472CA4-F26D-469E-AED8-17A74DF8C763}" type="presOf" srcId="{7CB6EBBD-139C-49F6-9A73-1A35CF69632E}" destId="{76E357D5-EE3C-4E63-A656-0FD1D577A510}" srcOrd="0" destOrd="0" presId="urn:microsoft.com/office/officeart/2005/8/layout/process1"/>
    <dgm:cxn modelId="{50D47BC9-89B6-4E02-9666-6558633AC439}" srcId="{E71C9628-5E1A-4DCE-9125-BC27483E96A1}" destId="{8CB36EF5-30AD-4716-86CA-F6A1F39B0C18}" srcOrd="0" destOrd="0" parTransId="{EC1A5874-D91A-42D2-A904-F6E72A7E0E56}" sibTransId="{7CB6EBBD-139C-49F6-9A73-1A35CF69632E}"/>
    <dgm:cxn modelId="{B9A9F6F2-9302-4268-911D-8D380425F71B}" srcId="{E71C9628-5E1A-4DCE-9125-BC27483E96A1}" destId="{D6582297-6E8C-43FD-9BBA-3BCF214AE12F}" srcOrd="2" destOrd="0" parTransId="{BDA1B1C4-55A2-4A13-87E9-53BA0ED8FAE4}" sibTransId="{21A61282-0FA6-4652-8EB2-5C7578CCCB82}"/>
    <dgm:cxn modelId="{BDFBFCF6-EC6F-43FD-9217-11ED13992289}" type="presOf" srcId="{78B94F31-82D8-4D89-8D92-1AC30ED62CDB}" destId="{AEB780EC-E156-4D67-BD99-69447BBCDD29}" srcOrd="0" destOrd="0" presId="urn:microsoft.com/office/officeart/2005/8/layout/process1"/>
    <dgm:cxn modelId="{C66F22B4-8DA7-463C-B843-0BA47DE4DF1A}" type="presParOf" srcId="{E882BBB3-5FF1-4F3E-88DA-2908E77068EE}" destId="{EE898F89-A668-44D8-AF04-A60F6E6DD9C9}" srcOrd="0" destOrd="0" presId="urn:microsoft.com/office/officeart/2005/8/layout/process1"/>
    <dgm:cxn modelId="{FE912C6C-C83B-4C26-84BF-DD470DCFD4DA}" type="presParOf" srcId="{E882BBB3-5FF1-4F3E-88DA-2908E77068EE}" destId="{76E357D5-EE3C-4E63-A656-0FD1D577A510}" srcOrd="1" destOrd="0" presId="urn:microsoft.com/office/officeart/2005/8/layout/process1"/>
    <dgm:cxn modelId="{A5C960B5-793B-4C5B-858D-39B3583BFE33}" type="presParOf" srcId="{76E357D5-EE3C-4E63-A656-0FD1D577A510}" destId="{762BEFB5-9A48-448D-A447-56B2F30EAD77}" srcOrd="0" destOrd="0" presId="urn:microsoft.com/office/officeart/2005/8/layout/process1"/>
    <dgm:cxn modelId="{A2227A90-B30E-4836-B618-1D4C76EA8C1C}" type="presParOf" srcId="{E882BBB3-5FF1-4F3E-88DA-2908E77068EE}" destId="{AEB780EC-E156-4D67-BD99-69447BBCDD29}" srcOrd="2" destOrd="0" presId="urn:microsoft.com/office/officeart/2005/8/layout/process1"/>
    <dgm:cxn modelId="{206EB98A-FC76-4624-B8AD-59F12548F85F}" type="presParOf" srcId="{E882BBB3-5FF1-4F3E-88DA-2908E77068EE}" destId="{87EABFD8-65E8-4186-8BFF-DBAEA4A9633A}" srcOrd="3" destOrd="0" presId="urn:microsoft.com/office/officeart/2005/8/layout/process1"/>
    <dgm:cxn modelId="{6C909B03-DAEC-49B4-92EB-5E939F709A6E}" type="presParOf" srcId="{87EABFD8-65E8-4186-8BFF-DBAEA4A9633A}" destId="{73F4C853-9F39-4665-8839-C31E664399DE}" srcOrd="0" destOrd="0" presId="urn:microsoft.com/office/officeart/2005/8/layout/process1"/>
    <dgm:cxn modelId="{B6C13187-9CE7-46E1-8A17-67452BB57704}" type="presParOf" srcId="{E882BBB3-5FF1-4F3E-88DA-2908E77068EE}" destId="{47509423-51AE-47A4-84B5-16C390224F74}" srcOrd="4" destOrd="0" presId="urn:microsoft.com/office/officeart/2005/8/layout/process1"/>
    <dgm:cxn modelId="{28524063-165A-46D4-BFD8-D8B0EC62DE7C}" type="presParOf" srcId="{E882BBB3-5FF1-4F3E-88DA-2908E77068EE}" destId="{0BF47B75-DE04-452E-8635-0738845F643A}" srcOrd="5" destOrd="0" presId="urn:microsoft.com/office/officeart/2005/8/layout/process1"/>
    <dgm:cxn modelId="{6B4E7532-6717-4563-A09F-3F40C927D391}" type="presParOf" srcId="{0BF47B75-DE04-452E-8635-0738845F643A}" destId="{FA19ADA8-F740-4E0C-B499-A228CD6ACF52}" srcOrd="0" destOrd="0" presId="urn:microsoft.com/office/officeart/2005/8/layout/process1"/>
    <dgm:cxn modelId="{E35C95B4-D55D-4010-BB31-200E282F0DF7}" type="presParOf" srcId="{E882BBB3-5FF1-4F3E-88DA-2908E77068EE}" destId="{6DD4E281-FCAE-44AA-9F0A-E30BCF3D99C5}"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F7B57-958D-4BDA-A7A9-AEA453227CC2}">
      <dsp:nvSpPr>
        <dsp:cNvPr id="0" name=""/>
        <dsp:cNvSpPr/>
      </dsp:nvSpPr>
      <dsp:spPr>
        <a:xfrm>
          <a:off x="27591" y="250008"/>
          <a:ext cx="970743" cy="97074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FB24D-BA9C-4F0C-8C51-D4C9D9D10E5D}">
      <dsp:nvSpPr>
        <dsp:cNvPr id="0" name=""/>
        <dsp:cNvSpPr/>
      </dsp:nvSpPr>
      <dsp:spPr>
        <a:xfrm>
          <a:off x="231447" y="453865"/>
          <a:ext cx="563031" cy="56303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95B172-5DCE-4523-B70F-3423AEA2ACBD}">
      <dsp:nvSpPr>
        <dsp:cNvPr id="0" name=""/>
        <dsp:cNvSpPr/>
      </dsp:nvSpPr>
      <dsp:spPr>
        <a:xfrm>
          <a:off x="1206351" y="250008"/>
          <a:ext cx="2288180" cy="97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1" kern="1200" dirty="0"/>
            <a:t>Define the Marketing Information System (MIS)</a:t>
          </a:r>
          <a:endParaRPr lang="ar-EG" sz="1600" b="1" kern="1200" dirty="0"/>
        </a:p>
        <a:p>
          <a:pPr marL="0" lvl="0" indent="0" algn="l" defTabSz="711200" rtl="1">
            <a:lnSpc>
              <a:spcPct val="100000"/>
            </a:lnSpc>
            <a:spcBef>
              <a:spcPct val="0"/>
            </a:spcBef>
            <a:spcAft>
              <a:spcPct val="35000"/>
            </a:spcAft>
            <a:buNone/>
          </a:pPr>
          <a:r>
            <a:rPr lang="ar-EG" sz="1600" b="1" kern="1200" dirty="0"/>
            <a:t> تعريف نظام المعلومات التسويقية )</a:t>
          </a:r>
          <a:r>
            <a:rPr lang="en-US" sz="1600" b="1" kern="1200" dirty="0"/>
            <a:t>MIS)</a:t>
          </a:r>
          <a:endParaRPr lang="en-US" sz="1600" kern="1200" dirty="0"/>
        </a:p>
      </dsp:txBody>
      <dsp:txXfrm>
        <a:off x="1206351" y="250008"/>
        <a:ext cx="2288180" cy="970743"/>
      </dsp:txXfrm>
    </dsp:sp>
    <dsp:sp modelId="{98E2FA86-89D7-4CCB-9591-E5B77D461AE2}">
      <dsp:nvSpPr>
        <dsp:cNvPr id="0" name=""/>
        <dsp:cNvSpPr/>
      </dsp:nvSpPr>
      <dsp:spPr>
        <a:xfrm>
          <a:off x="3893230" y="250008"/>
          <a:ext cx="970743" cy="97074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0C04F8-7432-4E12-8C48-49CCE44357E5}">
      <dsp:nvSpPr>
        <dsp:cNvPr id="0" name=""/>
        <dsp:cNvSpPr/>
      </dsp:nvSpPr>
      <dsp:spPr>
        <a:xfrm>
          <a:off x="4097086" y="453865"/>
          <a:ext cx="563031" cy="56303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ECDA5B-F61A-4F33-A7EA-98117414482C}">
      <dsp:nvSpPr>
        <dsp:cNvPr id="0" name=""/>
        <dsp:cNvSpPr/>
      </dsp:nvSpPr>
      <dsp:spPr>
        <a:xfrm>
          <a:off x="5071990" y="250008"/>
          <a:ext cx="2288180" cy="97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1" kern="1200" dirty="0"/>
            <a:t>Importance of MIS</a:t>
          </a:r>
          <a:endParaRPr lang="ar-EG" sz="1600" b="1" kern="1200" dirty="0"/>
        </a:p>
        <a:p>
          <a:pPr marL="0" lvl="0" indent="0" algn="l" defTabSz="711200" rtl="1">
            <a:lnSpc>
              <a:spcPct val="100000"/>
            </a:lnSpc>
            <a:spcBef>
              <a:spcPct val="0"/>
            </a:spcBef>
            <a:spcAft>
              <a:spcPct val="35000"/>
            </a:spcAft>
            <a:buNone/>
          </a:pPr>
          <a:r>
            <a:rPr lang="ar-EG" sz="1600" b="1" kern="1200" dirty="0"/>
            <a:t> أهمية نظم المعلومات الإدارية</a:t>
          </a:r>
          <a:endParaRPr lang="en-US" sz="1600" kern="1200" dirty="0"/>
        </a:p>
      </dsp:txBody>
      <dsp:txXfrm>
        <a:off x="5071990" y="250008"/>
        <a:ext cx="2288180" cy="970743"/>
      </dsp:txXfrm>
    </dsp:sp>
    <dsp:sp modelId="{3009DA8E-A669-4664-B105-F5BB1FE76E67}">
      <dsp:nvSpPr>
        <dsp:cNvPr id="0" name=""/>
        <dsp:cNvSpPr/>
      </dsp:nvSpPr>
      <dsp:spPr>
        <a:xfrm>
          <a:off x="27591" y="1720819"/>
          <a:ext cx="970743" cy="97074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83951-B33A-4BF9-AF19-E753AF6E001F}">
      <dsp:nvSpPr>
        <dsp:cNvPr id="0" name=""/>
        <dsp:cNvSpPr/>
      </dsp:nvSpPr>
      <dsp:spPr>
        <a:xfrm>
          <a:off x="231447" y="1924675"/>
          <a:ext cx="563031" cy="563031"/>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ADDCF1-275E-4423-BD9B-EB9AC1CEDF77}">
      <dsp:nvSpPr>
        <dsp:cNvPr id="0" name=""/>
        <dsp:cNvSpPr/>
      </dsp:nvSpPr>
      <dsp:spPr>
        <a:xfrm>
          <a:off x="1206351" y="1720819"/>
          <a:ext cx="2288180" cy="97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1" kern="1200" dirty="0"/>
            <a:t>Steps in the marketing research process</a:t>
          </a:r>
          <a:r>
            <a:rPr lang="ar-EG" sz="1600" b="1" kern="1200" dirty="0"/>
            <a:t> </a:t>
          </a:r>
        </a:p>
        <a:p>
          <a:pPr marL="0" lvl="0" indent="0" algn="l" defTabSz="711200" rtl="1">
            <a:lnSpc>
              <a:spcPct val="100000"/>
            </a:lnSpc>
            <a:spcBef>
              <a:spcPct val="0"/>
            </a:spcBef>
            <a:spcAft>
              <a:spcPct val="35000"/>
            </a:spcAft>
            <a:buNone/>
          </a:pPr>
          <a:r>
            <a:rPr lang="ar-EG" sz="1600" b="1" kern="1200" dirty="0"/>
            <a:t>خطوات عملية البحث التسويقي</a:t>
          </a:r>
          <a:endParaRPr lang="en-US" sz="1600" kern="1200" dirty="0"/>
        </a:p>
      </dsp:txBody>
      <dsp:txXfrm>
        <a:off x="1206351" y="1720819"/>
        <a:ext cx="2288180" cy="970743"/>
      </dsp:txXfrm>
    </dsp:sp>
    <dsp:sp modelId="{FE2B28B8-6AA1-46D3-9058-CC34EC041F0B}">
      <dsp:nvSpPr>
        <dsp:cNvPr id="0" name=""/>
        <dsp:cNvSpPr/>
      </dsp:nvSpPr>
      <dsp:spPr>
        <a:xfrm>
          <a:off x="3893230" y="1720819"/>
          <a:ext cx="970743" cy="97074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9A5344-3440-47BD-98AB-285B75C22A76}">
      <dsp:nvSpPr>
        <dsp:cNvPr id="0" name=""/>
        <dsp:cNvSpPr/>
      </dsp:nvSpPr>
      <dsp:spPr>
        <a:xfrm>
          <a:off x="4097086" y="1924675"/>
          <a:ext cx="563031" cy="563031"/>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9BDE2-B092-4F50-95B1-8C083B5958CF}">
      <dsp:nvSpPr>
        <dsp:cNvPr id="0" name=""/>
        <dsp:cNvSpPr/>
      </dsp:nvSpPr>
      <dsp:spPr>
        <a:xfrm>
          <a:off x="5071990" y="1720819"/>
          <a:ext cx="2288180" cy="97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1" kern="1200" dirty="0"/>
            <a:t>Analyze and use marketing information</a:t>
          </a:r>
          <a:endParaRPr lang="ar-EG" sz="1600" b="1" kern="1200" dirty="0"/>
        </a:p>
        <a:p>
          <a:pPr marL="0" lvl="0" indent="0" algn="r" defTabSz="711200" rtl="1">
            <a:lnSpc>
              <a:spcPct val="100000"/>
            </a:lnSpc>
            <a:spcBef>
              <a:spcPct val="0"/>
            </a:spcBef>
            <a:spcAft>
              <a:spcPct val="35000"/>
            </a:spcAft>
            <a:buNone/>
          </a:pPr>
          <a:r>
            <a:rPr lang="ar-EG" sz="1600" b="1" kern="1200" dirty="0"/>
            <a:t> تحليل واستخدام المعلومات التسويقية</a:t>
          </a:r>
          <a:endParaRPr lang="en-US" sz="1600" kern="1200" dirty="0"/>
        </a:p>
      </dsp:txBody>
      <dsp:txXfrm>
        <a:off x="5071990" y="1720819"/>
        <a:ext cx="2288180" cy="9707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481E0-F086-4D27-8F85-DD815BB9F36E}">
      <dsp:nvSpPr>
        <dsp:cNvPr id="0" name=""/>
        <dsp:cNvSpPr/>
      </dsp:nvSpPr>
      <dsp:spPr>
        <a:xfrm>
          <a:off x="131462" y="2569"/>
          <a:ext cx="3589659" cy="161698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Gain fresh deep insights into what customers want in order to create value for customers and develop a competitive advantage.</a:t>
          </a:r>
        </a:p>
        <a:p>
          <a:pPr marL="0" lvl="0" indent="0" algn="ctr" defTabSz="711200">
            <a:lnSpc>
              <a:spcPct val="90000"/>
            </a:lnSpc>
            <a:spcBef>
              <a:spcPct val="0"/>
            </a:spcBef>
            <a:spcAft>
              <a:spcPct val="35000"/>
            </a:spcAft>
            <a:buNone/>
          </a:pPr>
          <a:r>
            <a:rPr lang="ar-EG" sz="1600" b="1" kern="1200" dirty="0">
              <a:solidFill>
                <a:schemeClr val="bg1"/>
              </a:solidFill>
            </a:rPr>
            <a:t>احصل على رؤى عميقة جديدة حول ما يريده العملاء من أجل خلق قيمة للعملاء وتطوير ميزة تنافسية. </a:t>
          </a:r>
          <a:r>
            <a:rPr lang="en-US" sz="1600" b="1" kern="1200" dirty="0">
              <a:solidFill>
                <a:schemeClr val="bg1"/>
              </a:solidFill>
            </a:rPr>
            <a:t> </a:t>
          </a:r>
        </a:p>
      </dsp:txBody>
      <dsp:txXfrm>
        <a:off x="131462" y="2569"/>
        <a:ext cx="3589659" cy="1616987"/>
      </dsp:txXfrm>
    </dsp:sp>
    <dsp:sp modelId="{D1C6BC01-606E-4E42-9614-10DE87E8065D}">
      <dsp:nvSpPr>
        <dsp:cNvPr id="0" name=""/>
        <dsp:cNvSpPr/>
      </dsp:nvSpPr>
      <dsp:spPr>
        <a:xfrm>
          <a:off x="3990619" y="2569"/>
          <a:ext cx="3589659" cy="1616987"/>
        </a:xfrm>
        <a:prstGeom prst="rect">
          <a:avLst/>
        </a:prstGeom>
        <a:solidFill>
          <a:schemeClr val="accent3">
            <a:hueOff val="387228"/>
            <a:satOff val="14286"/>
            <a:lumOff val="-21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Effectively manage marketing information from a wide range of sources.</a:t>
          </a:r>
        </a:p>
        <a:p>
          <a:pPr marL="0" lvl="0" indent="0" algn="ctr" defTabSz="800100">
            <a:lnSpc>
              <a:spcPct val="90000"/>
            </a:lnSpc>
            <a:spcBef>
              <a:spcPct val="0"/>
            </a:spcBef>
            <a:spcAft>
              <a:spcPct val="35000"/>
            </a:spcAft>
            <a:buNone/>
          </a:pPr>
          <a:r>
            <a:rPr lang="ar-EG" sz="1800" b="1" kern="1200" dirty="0">
              <a:solidFill>
                <a:schemeClr val="bg1"/>
              </a:solidFill>
            </a:rPr>
            <a:t>إدارة المعلومات التسويقية بشكل فعال من مجموعة واسعة من المصادر.</a:t>
          </a:r>
          <a:endParaRPr lang="en-US" sz="1800" b="1" kern="1200" dirty="0">
            <a:solidFill>
              <a:schemeClr val="bg1"/>
            </a:solidFill>
          </a:endParaRPr>
        </a:p>
      </dsp:txBody>
      <dsp:txXfrm>
        <a:off x="3990619" y="2569"/>
        <a:ext cx="3589659" cy="1616987"/>
      </dsp:txXfrm>
    </dsp:sp>
    <dsp:sp modelId="{2D9F5707-18EE-4F6F-BDF1-0AAFA4F7FB51}">
      <dsp:nvSpPr>
        <dsp:cNvPr id="0" name=""/>
        <dsp:cNvSpPr/>
      </dsp:nvSpPr>
      <dsp:spPr>
        <a:xfrm>
          <a:off x="7849776" y="2569"/>
          <a:ext cx="3589659" cy="1616987"/>
        </a:xfrm>
        <a:prstGeom prst="rect">
          <a:avLst/>
        </a:prstGeom>
        <a:solidFill>
          <a:schemeClr val="accent3">
            <a:hueOff val="774457"/>
            <a:satOff val="2857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Help make marketing decisions in a rational manner.</a:t>
          </a:r>
        </a:p>
        <a:p>
          <a:pPr marL="0" lvl="0" indent="0" algn="ctr" defTabSz="800100">
            <a:lnSpc>
              <a:spcPct val="90000"/>
            </a:lnSpc>
            <a:spcBef>
              <a:spcPct val="0"/>
            </a:spcBef>
            <a:spcAft>
              <a:spcPct val="35000"/>
            </a:spcAft>
            <a:buNone/>
          </a:pPr>
          <a:r>
            <a:rPr lang="ar-EG" sz="1800" b="1" kern="1200" dirty="0">
              <a:solidFill>
                <a:schemeClr val="bg1"/>
              </a:solidFill>
            </a:rPr>
            <a:t>المساعدة في اتخاذ القرارات التسويقية بطريقة عقلانية.</a:t>
          </a:r>
          <a:endParaRPr lang="en-US" sz="1800" b="1" kern="1200" dirty="0">
            <a:solidFill>
              <a:schemeClr val="bg1"/>
            </a:solidFill>
          </a:endParaRPr>
        </a:p>
      </dsp:txBody>
      <dsp:txXfrm>
        <a:off x="7849776" y="2569"/>
        <a:ext cx="3589659" cy="1616987"/>
      </dsp:txXfrm>
    </dsp:sp>
    <dsp:sp modelId="{CCBB7B6E-4DD2-4381-B06E-02D0F64A0962}">
      <dsp:nvSpPr>
        <dsp:cNvPr id="0" name=""/>
        <dsp:cNvSpPr/>
      </dsp:nvSpPr>
      <dsp:spPr>
        <a:xfrm>
          <a:off x="131462" y="1889055"/>
          <a:ext cx="3589659" cy="1616987"/>
        </a:xfrm>
        <a:prstGeom prst="rect">
          <a:avLst/>
        </a:prstGeom>
        <a:solidFill>
          <a:schemeClr val="accent3">
            <a:hueOff val="1161685"/>
            <a:satOff val="42857"/>
            <a:lumOff val="-63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help decision makers identify different alternatives and choose the best alternative</a:t>
          </a:r>
        </a:p>
        <a:p>
          <a:pPr marL="0" lvl="0" indent="0" algn="ctr" defTabSz="800100">
            <a:lnSpc>
              <a:spcPct val="90000"/>
            </a:lnSpc>
            <a:spcBef>
              <a:spcPct val="0"/>
            </a:spcBef>
            <a:spcAft>
              <a:spcPct val="35000"/>
            </a:spcAft>
            <a:buNone/>
          </a:pPr>
          <a:r>
            <a:rPr lang="ar-EG" sz="1800" b="1" kern="1200" dirty="0">
              <a:solidFill>
                <a:schemeClr val="bg1"/>
              </a:solidFill>
            </a:rPr>
            <a:t>مساعدة متخذي القرار على تحديد البدائل المختلفة واختيار البديل الأفضل</a:t>
          </a:r>
          <a:endParaRPr lang="en-US" sz="1800" b="1" kern="1200" dirty="0">
            <a:solidFill>
              <a:schemeClr val="bg1"/>
            </a:solidFill>
          </a:endParaRPr>
        </a:p>
      </dsp:txBody>
      <dsp:txXfrm>
        <a:off x="131462" y="1889055"/>
        <a:ext cx="3589659" cy="1616987"/>
      </dsp:txXfrm>
    </dsp:sp>
    <dsp:sp modelId="{58F985FE-EACA-43FD-A6D8-D63721B69EA6}">
      <dsp:nvSpPr>
        <dsp:cNvPr id="0" name=""/>
        <dsp:cNvSpPr/>
      </dsp:nvSpPr>
      <dsp:spPr>
        <a:xfrm>
          <a:off x="3990619" y="1889055"/>
          <a:ext cx="3589659" cy="1616987"/>
        </a:xfrm>
        <a:prstGeom prst="rect">
          <a:avLst/>
        </a:prstGeom>
        <a:solidFill>
          <a:schemeClr val="accent3">
            <a:hueOff val="1548914"/>
            <a:satOff val="57143"/>
            <a:lumOff val="-84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bg1"/>
              </a:solidFill>
            </a:rPr>
            <a:t>Helps the marketing department to do the right strategic planning</a:t>
          </a:r>
          <a:br>
            <a:rPr lang="en-US" sz="1400" b="1" kern="1200" dirty="0">
              <a:solidFill>
                <a:schemeClr val="bg1"/>
              </a:solidFill>
            </a:rPr>
          </a:br>
          <a:r>
            <a:rPr lang="en-US" sz="1400" b="1" kern="1200" dirty="0">
              <a:solidFill>
                <a:schemeClr val="bg1"/>
              </a:solidFill>
            </a:rPr>
            <a:t>Fast-track marketing activities and processes.</a:t>
          </a:r>
        </a:p>
        <a:p>
          <a:pPr marL="0" lvl="0" indent="0" algn="ctr" defTabSz="622300">
            <a:lnSpc>
              <a:spcPct val="90000"/>
            </a:lnSpc>
            <a:spcBef>
              <a:spcPct val="0"/>
            </a:spcBef>
            <a:spcAft>
              <a:spcPct val="35000"/>
            </a:spcAft>
            <a:buNone/>
          </a:pPr>
          <a:r>
            <a:rPr lang="ar-EG" sz="1400" b="1" kern="1200" dirty="0">
              <a:solidFill>
                <a:schemeClr val="bg1"/>
              </a:solidFill>
            </a:rPr>
            <a:t>يساعد قسم التسويق على القيام بالتخطيط الاستراتيجي الصحيح</a:t>
          </a:r>
          <a:endParaRPr lang="en-US" sz="1400" b="1" kern="1200" dirty="0">
            <a:solidFill>
              <a:schemeClr val="bg1"/>
            </a:solidFill>
          </a:endParaRPr>
        </a:p>
        <a:p>
          <a:pPr marL="0" lvl="0" indent="0" algn="ctr" defTabSz="622300">
            <a:lnSpc>
              <a:spcPct val="90000"/>
            </a:lnSpc>
            <a:spcBef>
              <a:spcPct val="0"/>
            </a:spcBef>
            <a:spcAft>
              <a:spcPct val="35000"/>
            </a:spcAft>
            <a:buNone/>
          </a:pPr>
          <a:r>
            <a:rPr lang="ar-EG" sz="1400" b="1" kern="1200" dirty="0">
              <a:solidFill>
                <a:schemeClr val="bg1"/>
              </a:solidFill>
            </a:rPr>
            <a:t>المتابعة السريعة لأنشطة وعمليات التسويق.</a:t>
          </a:r>
          <a:endParaRPr lang="en-US" sz="1400" b="1" kern="1200" dirty="0">
            <a:solidFill>
              <a:schemeClr val="bg1"/>
            </a:solidFill>
          </a:endParaRPr>
        </a:p>
      </dsp:txBody>
      <dsp:txXfrm>
        <a:off x="3990619" y="1889055"/>
        <a:ext cx="3589659" cy="1616987"/>
      </dsp:txXfrm>
    </dsp:sp>
    <dsp:sp modelId="{CA38A055-2547-4372-B49F-2EEAA4D82B91}">
      <dsp:nvSpPr>
        <dsp:cNvPr id="0" name=""/>
        <dsp:cNvSpPr/>
      </dsp:nvSpPr>
      <dsp:spPr>
        <a:xfrm>
          <a:off x="7849776" y="1889055"/>
          <a:ext cx="3589659" cy="1616987"/>
        </a:xfrm>
        <a:prstGeom prst="rect">
          <a:avLst/>
        </a:prstGeom>
        <a:solidFill>
          <a:schemeClr val="accent3">
            <a:hueOff val="1936142"/>
            <a:satOff val="71429"/>
            <a:lumOff val="-105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Provide other departments with the necessary information on the quantity, quality and sizes of products required on the market</a:t>
          </a:r>
        </a:p>
        <a:p>
          <a:pPr marL="0" lvl="0" indent="0" algn="ctr" defTabSz="711200">
            <a:lnSpc>
              <a:spcPct val="90000"/>
            </a:lnSpc>
            <a:spcBef>
              <a:spcPct val="0"/>
            </a:spcBef>
            <a:spcAft>
              <a:spcPct val="35000"/>
            </a:spcAft>
            <a:buNone/>
          </a:pPr>
          <a:r>
            <a:rPr lang="ar-EG" sz="1600" b="1" kern="1200" dirty="0">
              <a:solidFill>
                <a:schemeClr val="bg1"/>
              </a:solidFill>
            </a:rPr>
            <a:t>تزويد الإدارات الأخرى بالمعلومات اللازمة عن كمية ونوعية وأحجام المنتجات المطلوبة في السوق</a:t>
          </a:r>
          <a:endParaRPr lang="en-US" sz="1600" b="1" kern="1200" dirty="0">
            <a:solidFill>
              <a:schemeClr val="bg1"/>
            </a:solidFill>
          </a:endParaRPr>
        </a:p>
      </dsp:txBody>
      <dsp:txXfrm>
        <a:off x="7849776" y="1889055"/>
        <a:ext cx="3589659" cy="1616987"/>
      </dsp:txXfrm>
    </dsp:sp>
    <dsp:sp modelId="{060E1CCF-1741-4564-A2EC-ED57CF8D7577}">
      <dsp:nvSpPr>
        <dsp:cNvPr id="0" name=""/>
        <dsp:cNvSpPr/>
      </dsp:nvSpPr>
      <dsp:spPr>
        <a:xfrm>
          <a:off x="2061041" y="3775540"/>
          <a:ext cx="3589659" cy="1616987"/>
        </a:xfrm>
        <a:prstGeom prst="rect">
          <a:avLst/>
        </a:prstGeom>
        <a:solidFill>
          <a:schemeClr val="accent3">
            <a:hueOff val="2323371"/>
            <a:satOff val="85714"/>
            <a:lumOff val="-12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Helps plan new products.</a:t>
          </a:r>
        </a:p>
        <a:p>
          <a:pPr marL="0" lvl="0" indent="0" algn="ctr" defTabSz="800100">
            <a:lnSpc>
              <a:spcPct val="90000"/>
            </a:lnSpc>
            <a:spcBef>
              <a:spcPct val="0"/>
            </a:spcBef>
            <a:spcAft>
              <a:spcPct val="35000"/>
            </a:spcAft>
            <a:buNone/>
          </a:pPr>
          <a:r>
            <a:rPr lang="ar-EG" sz="1800" b="1" kern="1200" dirty="0">
              <a:solidFill>
                <a:schemeClr val="bg1"/>
              </a:solidFill>
            </a:rPr>
            <a:t>يساعد في تخطيط منتجات جديدة.</a:t>
          </a:r>
          <a:endParaRPr lang="en-US" sz="1800" b="1" kern="1200" dirty="0">
            <a:solidFill>
              <a:schemeClr val="bg1"/>
            </a:solidFill>
          </a:endParaRPr>
        </a:p>
      </dsp:txBody>
      <dsp:txXfrm>
        <a:off x="2061041" y="3775540"/>
        <a:ext cx="3589659" cy="1616987"/>
      </dsp:txXfrm>
    </dsp:sp>
    <dsp:sp modelId="{9E4EF6AD-652E-4540-968E-BEE6262DB425}">
      <dsp:nvSpPr>
        <dsp:cNvPr id="0" name=""/>
        <dsp:cNvSpPr/>
      </dsp:nvSpPr>
      <dsp:spPr>
        <a:xfrm>
          <a:off x="5920197" y="3775540"/>
          <a:ext cx="3589659" cy="1616987"/>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Assists the organization in determining the appropriate price that will achieve profitability and satisfy the client.</a:t>
          </a:r>
        </a:p>
        <a:p>
          <a:pPr marL="0" lvl="0" indent="0" algn="ctr" defTabSz="800100">
            <a:lnSpc>
              <a:spcPct val="90000"/>
            </a:lnSpc>
            <a:spcBef>
              <a:spcPct val="0"/>
            </a:spcBef>
            <a:spcAft>
              <a:spcPct val="35000"/>
            </a:spcAft>
            <a:buNone/>
          </a:pPr>
          <a:r>
            <a:rPr lang="ar-EG" sz="1800" b="1" kern="1200" dirty="0">
              <a:solidFill>
                <a:schemeClr val="bg1"/>
              </a:solidFill>
            </a:rPr>
            <a:t>يساعد المنظمة في تحديد السعر المناسب الذي من شأنه تحقيق الربحية وإرضاء العميل.</a:t>
          </a:r>
          <a:endParaRPr lang="en-US" sz="1800" b="1" kern="1200" dirty="0">
            <a:solidFill>
              <a:schemeClr val="bg1"/>
            </a:solidFill>
          </a:endParaRPr>
        </a:p>
      </dsp:txBody>
      <dsp:txXfrm>
        <a:off x="5920197" y="3775540"/>
        <a:ext cx="3589659" cy="16169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98F89-A668-44D8-AF04-A60F6E6DD9C9}">
      <dsp:nvSpPr>
        <dsp:cNvPr id="0" name=""/>
        <dsp:cNvSpPr/>
      </dsp:nvSpPr>
      <dsp:spPr>
        <a:xfrm>
          <a:off x="4804"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تحديد المشكلة و أهداف البحث</a:t>
          </a:r>
          <a:endParaRPr lang="en-US" sz="2400" kern="1200" dirty="0"/>
        </a:p>
      </dsp:txBody>
      <dsp:txXfrm>
        <a:off x="41717" y="2116092"/>
        <a:ext cx="2026688" cy="1186482"/>
      </dsp:txXfrm>
    </dsp:sp>
    <dsp:sp modelId="{76E357D5-EE3C-4E63-A656-0FD1D577A510}">
      <dsp:nvSpPr>
        <dsp:cNvPr id="0" name=""/>
        <dsp:cNvSpPr/>
      </dsp:nvSpPr>
      <dsp:spPr>
        <a:xfrm>
          <a:off x="2315370" y="2448869"/>
          <a:ext cx="445309"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315370" y="2553054"/>
        <a:ext cx="311716" cy="312557"/>
      </dsp:txXfrm>
    </dsp:sp>
    <dsp:sp modelId="{AEB780EC-E156-4D67-BD99-69447BBCDD29}">
      <dsp:nvSpPr>
        <dsp:cNvPr id="0" name=""/>
        <dsp:cNvSpPr/>
      </dsp:nvSpPr>
      <dsp:spPr>
        <a:xfrm>
          <a:off x="2945524"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تطوير خطة البحث في جمع البيانات</a:t>
          </a:r>
          <a:endParaRPr lang="en-US" sz="2400" kern="1200" dirty="0"/>
        </a:p>
      </dsp:txBody>
      <dsp:txXfrm>
        <a:off x="2982437" y="2116092"/>
        <a:ext cx="2026688" cy="1186482"/>
      </dsp:txXfrm>
    </dsp:sp>
    <dsp:sp modelId="{87EABFD8-65E8-4186-8BFF-DBAEA4A9633A}">
      <dsp:nvSpPr>
        <dsp:cNvPr id="0" name=""/>
        <dsp:cNvSpPr/>
      </dsp:nvSpPr>
      <dsp:spPr>
        <a:xfrm rot="21577722">
          <a:off x="5259919" y="2439208"/>
          <a:ext cx="453445"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5259920" y="2543834"/>
        <a:ext cx="317412" cy="312557"/>
      </dsp:txXfrm>
    </dsp:sp>
    <dsp:sp modelId="{47509423-51AE-47A4-84B5-16C390224F74}">
      <dsp:nvSpPr>
        <dsp:cNvPr id="0" name=""/>
        <dsp:cNvSpPr/>
      </dsp:nvSpPr>
      <dsp:spPr>
        <a:xfrm>
          <a:off x="5901578" y="2060022"/>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تنفيذ خطة البحث- جمع و تحليل البيانات</a:t>
          </a:r>
          <a:endParaRPr lang="en-US" sz="2400" kern="1200" dirty="0"/>
        </a:p>
      </dsp:txBody>
      <dsp:txXfrm>
        <a:off x="5938491" y="2096935"/>
        <a:ext cx="2026688" cy="1186482"/>
      </dsp:txXfrm>
    </dsp:sp>
    <dsp:sp modelId="{0BF47B75-DE04-452E-8635-0738845F643A}">
      <dsp:nvSpPr>
        <dsp:cNvPr id="0" name=""/>
        <dsp:cNvSpPr/>
      </dsp:nvSpPr>
      <dsp:spPr>
        <a:xfrm rot="22512">
          <a:off x="8208306" y="2439372"/>
          <a:ext cx="437191"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8208307" y="2543128"/>
        <a:ext cx="306034" cy="312557"/>
      </dsp:txXfrm>
    </dsp:sp>
    <dsp:sp modelId="{6DD4E281-FCAE-44AA-9F0A-E30BCF3D99C5}">
      <dsp:nvSpPr>
        <dsp:cNvPr id="0" name=""/>
        <dsp:cNvSpPr/>
      </dsp:nvSpPr>
      <dsp:spPr>
        <a:xfrm>
          <a:off x="8826965"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إعداد التقارير و تفسير النتائج</a:t>
          </a:r>
          <a:endParaRPr lang="en-US" sz="2400" kern="1200" dirty="0"/>
        </a:p>
      </dsp:txBody>
      <dsp:txXfrm>
        <a:off x="8863878" y="2116092"/>
        <a:ext cx="2026688" cy="11864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E4AA9-9418-4B2B-8C5A-B89E973C4208}">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E04BC3-B893-4C17-8D4F-34A6F753F6BC}">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Observation</a:t>
          </a:r>
          <a:endParaRPr lang="ar-EG" sz="3700" kern="1200" dirty="0"/>
        </a:p>
        <a:p>
          <a:pPr marL="0" lvl="0" indent="0" algn="ctr" defTabSz="1644650">
            <a:lnSpc>
              <a:spcPct val="90000"/>
            </a:lnSpc>
            <a:spcBef>
              <a:spcPct val="0"/>
            </a:spcBef>
            <a:spcAft>
              <a:spcPct val="35000"/>
            </a:spcAft>
            <a:buNone/>
          </a:pPr>
          <a:r>
            <a:rPr lang="ar-EG" sz="3700" kern="1200" dirty="0"/>
            <a:t>الملاحظة</a:t>
          </a:r>
          <a:endParaRPr lang="en-US" sz="3700" kern="1200" dirty="0"/>
        </a:p>
      </dsp:txBody>
      <dsp:txXfrm>
        <a:off x="383617" y="1447754"/>
        <a:ext cx="2847502" cy="1768010"/>
      </dsp:txXfrm>
    </dsp:sp>
    <dsp:sp modelId="{E0C91558-580E-4417-89FD-710E14E700E0}">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E1B173-9A9F-4C98-90A9-F687A1DDBC1F}">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Surveys</a:t>
          </a:r>
          <a:endParaRPr lang="ar-EG" sz="3700" kern="1200" dirty="0"/>
        </a:p>
        <a:p>
          <a:pPr marL="0" lvl="0" indent="0" algn="ctr" defTabSz="1644650">
            <a:lnSpc>
              <a:spcPct val="90000"/>
            </a:lnSpc>
            <a:spcBef>
              <a:spcPct val="0"/>
            </a:spcBef>
            <a:spcAft>
              <a:spcPct val="35000"/>
            </a:spcAft>
            <a:buNone/>
          </a:pPr>
          <a:r>
            <a:rPr lang="ar-EG" sz="3700" kern="1200" dirty="0"/>
            <a:t>الاستقصاءات</a:t>
          </a:r>
          <a:endParaRPr lang="en-US" sz="3700" kern="1200" dirty="0"/>
        </a:p>
      </dsp:txBody>
      <dsp:txXfrm>
        <a:off x="3998355" y="1447754"/>
        <a:ext cx="2847502" cy="1768010"/>
      </dsp:txXfrm>
    </dsp:sp>
    <dsp:sp modelId="{FCB7415E-2B6D-4E1D-8AC3-2CDD4422094B}">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A0AEF8-97EC-4471-9696-16B419C9798A}">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experiments.</a:t>
          </a:r>
          <a:endParaRPr lang="ar-EG" sz="3700" kern="1200" dirty="0"/>
        </a:p>
        <a:p>
          <a:pPr marL="0" lvl="0" indent="0" algn="ctr" defTabSz="1644650">
            <a:lnSpc>
              <a:spcPct val="90000"/>
            </a:lnSpc>
            <a:spcBef>
              <a:spcPct val="0"/>
            </a:spcBef>
            <a:spcAft>
              <a:spcPct val="35000"/>
            </a:spcAft>
            <a:buNone/>
          </a:pPr>
          <a:r>
            <a:rPr lang="ar-EG" sz="3700" kern="1200" dirty="0"/>
            <a:t>التجارب</a:t>
          </a:r>
          <a:r>
            <a:rPr lang="en-US" sz="3700" kern="1200" dirty="0"/>
            <a:t> </a:t>
          </a:r>
        </a:p>
      </dsp:txBody>
      <dsp:txXfrm>
        <a:off x="7613092" y="1447754"/>
        <a:ext cx="2847502" cy="17680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98F89-A668-44D8-AF04-A60F6E6DD9C9}">
      <dsp:nvSpPr>
        <dsp:cNvPr id="0" name=""/>
        <dsp:cNvSpPr/>
      </dsp:nvSpPr>
      <dsp:spPr>
        <a:xfrm>
          <a:off x="4804"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تحديد المشكلة و أهداف البحث</a:t>
          </a:r>
          <a:endParaRPr lang="en-US" sz="2400" kern="1200" dirty="0"/>
        </a:p>
      </dsp:txBody>
      <dsp:txXfrm>
        <a:off x="41717" y="2116092"/>
        <a:ext cx="2026688" cy="1186482"/>
      </dsp:txXfrm>
    </dsp:sp>
    <dsp:sp modelId="{76E357D5-EE3C-4E63-A656-0FD1D577A510}">
      <dsp:nvSpPr>
        <dsp:cNvPr id="0" name=""/>
        <dsp:cNvSpPr/>
      </dsp:nvSpPr>
      <dsp:spPr>
        <a:xfrm>
          <a:off x="2315370" y="2448869"/>
          <a:ext cx="445309"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315370" y="2553054"/>
        <a:ext cx="311716" cy="312557"/>
      </dsp:txXfrm>
    </dsp:sp>
    <dsp:sp modelId="{AEB780EC-E156-4D67-BD99-69447BBCDD29}">
      <dsp:nvSpPr>
        <dsp:cNvPr id="0" name=""/>
        <dsp:cNvSpPr/>
      </dsp:nvSpPr>
      <dsp:spPr>
        <a:xfrm>
          <a:off x="2945524"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تطوير خطة البحث في جمع البيانات</a:t>
          </a:r>
          <a:endParaRPr lang="en-US" sz="2400" kern="1200" dirty="0"/>
        </a:p>
      </dsp:txBody>
      <dsp:txXfrm>
        <a:off x="2982437" y="2116092"/>
        <a:ext cx="2026688" cy="1186482"/>
      </dsp:txXfrm>
    </dsp:sp>
    <dsp:sp modelId="{87EABFD8-65E8-4186-8BFF-DBAEA4A9633A}">
      <dsp:nvSpPr>
        <dsp:cNvPr id="0" name=""/>
        <dsp:cNvSpPr/>
      </dsp:nvSpPr>
      <dsp:spPr>
        <a:xfrm rot="21577722">
          <a:off x="5259919" y="2439208"/>
          <a:ext cx="453445"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5259920" y="2543834"/>
        <a:ext cx="317412" cy="312557"/>
      </dsp:txXfrm>
    </dsp:sp>
    <dsp:sp modelId="{47509423-51AE-47A4-84B5-16C390224F74}">
      <dsp:nvSpPr>
        <dsp:cNvPr id="0" name=""/>
        <dsp:cNvSpPr/>
      </dsp:nvSpPr>
      <dsp:spPr>
        <a:xfrm>
          <a:off x="5901578" y="2060022"/>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تنفيذ خطة البحث- جمع و تحليل البيانات</a:t>
          </a:r>
          <a:endParaRPr lang="en-US" sz="2400" kern="1200" dirty="0"/>
        </a:p>
      </dsp:txBody>
      <dsp:txXfrm>
        <a:off x="5938491" y="2096935"/>
        <a:ext cx="2026688" cy="1186482"/>
      </dsp:txXfrm>
    </dsp:sp>
    <dsp:sp modelId="{0BF47B75-DE04-452E-8635-0738845F643A}">
      <dsp:nvSpPr>
        <dsp:cNvPr id="0" name=""/>
        <dsp:cNvSpPr/>
      </dsp:nvSpPr>
      <dsp:spPr>
        <a:xfrm rot="22512">
          <a:off x="8208306" y="2439372"/>
          <a:ext cx="437191"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8208307" y="2543128"/>
        <a:ext cx="306034" cy="312557"/>
      </dsp:txXfrm>
    </dsp:sp>
    <dsp:sp modelId="{6DD4E281-FCAE-44AA-9F0A-E30BCF3D99C5}">
      <dsp:nvSpPr>
        <dsp:cNvPr id="0" name=""/>
        <dsp:cNvSpPr/>
      </dsp:nvSpPr>
      <dsp:spPr>
        <a:xfrm>
          <a:off x="8826965"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t>إعداد التقارير و تفسير النتائج</a:t>
          </a:r>
          <a:endParaRPr lang="en-US" sz="2400" kern="1200" dirty="0"/>
        </a:p>
      </dsp:txBody>
      <dsp:txXfrm>
        <a:off x="8863878" y="2116092"/>
        <a:ext cx="2026688" cy="1186482"/>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59510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45426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43403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4514127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28897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8/19/25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8/19/25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7.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0.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45.png"/></Relationships>
</file>

<file path=ppt/slides/_rels/slide4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0.png"/><Relationship Id="rId7" Type="http://schemas.openxmlformats.org/officeDocument/2006/relationships/diagramColors" Target="../diagrams/colors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4.xml"/><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Thana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31848" y="1489216"/>
            <a:ext cx="5717396" cy="2800767"/>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إدارة المعلومات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a:p>
            <a:pPr algn="ctr" rtl="1"/>
            <a:r>
              <a:rPr lang="en-US" sz="4400" b="1" dirty="0">
                <a:solidFill>
                  <a:srgbClr val="00B0F0"/>
                </a:solidFill>
                <a:latin typeface="Times New Roman" panose="02020603050405020304" pitchFamily="18" charset="0"/>
                <a:cs typeface="Times New Roman" panose="02020603050405020304" pitchFamily="18" charset="0"/>
              </a:rPr>
              <a:t>Managing Marketing Information </a:t>
            </a:r>
          </a:p>
          <a:p>
            <a:pPr algn="ctr" rtl="1"/>
            <a:endParaRPr lang="ar-EG"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14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r>
              <a:rPr lang="en-US" sz="2000" dirty="0">
                <a:latin typeface="Times New Roman" panose="02020603050405020304" pitchFamily="18" charset="0"/>
                <a:cs typeface="Times New Roman" panose="02020603050405020304" pitchFamily="18" charset="0"/>
              </a:rPr>
              <a:t>Principles of Marketing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848046" y="65155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extBox 6">
            <a:extLst>
              <a:ext uri="{FF2B5EF4-FFF2-40B4-BE49-F238E27FC236}">
                <a16:creationId xmlns:a16="http://schemas.microsoft.com/office/drawing/2014/main" id="{2A5ED1DF-F293-6B7F-467E-A11D7EB3EACE}"/>
              </a:ext>
            </a:extLst>
          </p:cNvPr>
          <p:cNvSpPr txBox="1"/>
          <p:nvPr/>
        </p:nvSpPr>
        <p:spPr>
          <a:xfrm>
            <a:off x="1014365" y="175162"/>
            <a:ext cx="12192000" cy="523220"/>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C00000"/>
                </a:solidFill>
              </a:rPr>
              <a:t>       CONTENT </a:t>
            </a:r>
            <a:r>
              <a:rPr lang="ar-EG" dirty="0">
                <a:solidFill>
                  <a:srgbClr val="C00000"/>
                </a:solidFill>
              </a:rPr>
              <a:t>المحتوي</a:t>
            </a:r>
            <a:endParaRPr lang="en-US" dirty="0">
              <a:solidFill>
                <a:srgbClr val="C00000"/>
              </a:solidFill>
            </a:endParaRPr>
          </a:p>
        </p:txBody>
      </p:sp>
      <p:pic>
        <p:nvPicPr>
          <p:cNvPr id="8" name="Picture 7">
            <a:extLst>
              <a:ext uri="{FF2B5EF4-FFF2-40B4-BE49-F238E27FC236}">
                <a16:creationId xmlns:a16="http://schemas.microsoft.com/office/drawing/2014/main" id="{42139D3C-0415-41B4-A1A4-B75BCC2D159F}"/>
              </a:ext>
            </a:extLst>
          </p:cNvPr>
          <p:cNvPicPr>
            <a:picLocks noChangeAspect="1"/>
          </p:cNvPicPr>
          <p:nvPr/>
        </p:nvPicPr>
        <p:blipFill>
          <a:blip r:embed="rId3"/>
          <a:stretch>
            <a:fillRect/>
          </a:stretch>
        </p:blipFill>
        <p:spPr>
          <a:xfrm>
            <a:off x="8341013" y="2738754"/>
            <a:ext cx="3850987" cy="2246409"/>
          </a:xfrm>
          <a:prstGeom prst="rect">
            <a:avLst/>
          </a:prstGeom>
          <a:ln>
            <a:noFill/>
          </a:ln>
          <a:effectLst>
            <a:softEdge rad="112500"/>
          </a:effectLst>
        </p:spPr>
      </p:pic>
      <p:graphicFrame>
        <p:nvGraphicFramePr>
          <p:cNvPr id="9" name="TextBox 8">
            <a:extLst>
              <a:ext uri="{FF2B5EF4-FFF2-40B4-BE49-F238E27FC236}">
                <a16:creationId xmlns:a16="http://schemas.microsoft.com/office/drawing/2014/main" id="{1594ACAB-19D0-4700-A2D4-A3B037A38F69}"/>
              </a:ext>
            </a:extLst>
          </p:cNvPr>
          <p:cNvGraphicFramePr/>
          <p:nvPr>
            <p:extLst>
              <p:ext uri="{D42A27DB-BD31-4B8C-83A1-F6EECF244321}">
                <p14:modId xmlns:p14="http://schemas.microsoft.com/office/powerpoint/2010/main" val="4075946233"/>
              </p:ext>
            </p:extLst>
          </p:nvPr>
        </p:nvGraphicFramePr>
        <p:xfrm>
          <a:off x="1014365" y="2391173"/>
          <a:ext cx="7387763" cy="29415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F2170-C03E-184D-35BC-525809369C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4481AB-8861-7CD5-95E4-B5DCD41B8CBB}"/>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437990-61AE-732F-874D-34FF6D05E2ED}"/>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8C800E-AB81-F358-0E07-E0288BED823B}"/>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4FD850-D888-4259-B900-54BA295C6F7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2658E10-6A06-12FA-450C-73BE7FC5E3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1F3437E4-C977-364C-7C23-D31BD373429E}"/>
              </a:ext>
            </a:extLst>
          </p:cNvPr>
          <p:cNvSpPr txBox="1">
            <a:spLocks/>
          </p:cNvSpPr>
          <p:nvPr/>
        </p:nvSpPr>
        <p:spPr>
          <a:xfrm>
            <a:off x="1238099" y="-41537"/>
            <a:ext cx="12191999"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             Defining Marketing Information System (MIS)</a:t>
            </a:r>
            <a:r>
              <a:rPr lang="ar-EG" sz="2400" dirty="0">
                <a:solidFill>
                  <a:srgbClr val="C00000"/>
                </a:solidFill>
              </a:rPr>
              <a:t> </a:t>
            </a:r>
          </a:p>
          <a:p>
            <a:r>
              <a:rPr lang="ar-EG" sz="2400" dirty="0">
                <a:solidFill>
                  <a:srgbClr val="C00000"/>
                </a:solidFill>
              </a:rPr>
              <a:t>)تعريف نظام المعلومات التسويقية </a:t>
            </a:r>
            <a:r>
              <a:rPr lang="en-US" sz="2400" dirty="0">
                <a:solidFill>
                  <a:srgbClr val="C00000"/>
                </a:solidFill>
              </a:rPr>
              <a:t>MIS)</a:t>
            </a:r>
          </a:p>
        </p:txBody>
      </p:sp>
      <p:sp>
        <p:nvSpPr>
          <p:cNvPr id="3" name="Content Placeholder 2">
            <a:extLst>
              <a:ext uri="{FF2B5EF4-FFF2-40B4-BE49-F238E27FC236}">
                <a16:creationId xmlns:a16="http://schemas.microsoft.com/office/drawing/2014/main" id="{49C005F8-202C-8450-85E8-79723B43B2E1}"/>
              </a:ext>
            </a:extLst>
          </p:cNvPr>
          <p:cNvSpPr txBox="1">
            <a:spLocks/>
          </p:cNvSpPr>
          <p:nvPr/>
        </p:nvSpPr>
        <p:spPr>
          <a:xfrm>
            <a:off x="4520242" y="1541253"/>
            <a:ext cx="7671758" cy="4812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“People and procedures dedicated to assessing information needs, developing the needed information, and helping decision makers to use the information to generate and validate actionable customer and market insights” Armstrong, Kotler &amp; </a:t>
            </a:r>
            <a:r>
              <a:rPr lang="en-US" dirty="0" err="1"/>
              <a:t>Opresnik</a:t>
            </a:r>
            <a:r>
              <a:rPr lang="en-US" dirty="0"/>
              <a:t> (2017)</a:t>
            </a:r>
            <a:endParaRPr lang="ar-EG" dirty="0"/>
          </a:p>
          <a:p>
            <a:pPr marL="0" indent="0" algn="r" rtl="1">
              <a:buFont typeface="Arial" panose="020B0604020202020204" pitchFamily="34" charset="0"/>
              <a:buNone/>
            </a:pPr>
            <a:r>
              <a:rPr lang="ar-EG" dirty="0"/>
              <a:t>"الأشخاص والإجراءات المكرسة لتقييم الاحتياجات المعلوماتية ، وتطوير المعلومات المطلوبة ، ومساعدة صانعي القرار على استخدام المعلومات لتوليد رؤى عن العملاء والسوق قابلة للتنفيذ </a:t>
            </a:r>
          </a:p>
          <a:p>
            <a:pPr marL="0" indent="0">
              <a:buFont typeface="Arial" panose="020B0604020202020204" pitchFamily="34" charset="0"/>
              <a:buNone/>
            </a:pPr>
            <a:r>
              <a:rPr lang="ar-EG" dirty="0"/>
              <a:t>والتحقق من صحتها" </a:t>
            </a:r>
          </a:p>
          <a:p>
            <a:pPr marL="0" indent="0">
              <a:buFont typeface="Arial" panose="020B0604020202020204" pitchFamily="34" charset="0"/>
              <a:buNone/>
            </a:pPr>
            <a:r>
              <a:rPr lang="en-US" dirty="0"/>
              <a:t>Armstrong، Kotler and </a:t>
            </a:r>
            <a:r>
              <a:rPr lang="en-US" dirty="0" err="1"/>
              <a:t>Opresnik</a:t>
            </a:r>
            <a:r>
              <a:rPr lang="en-US" dirty="0"/>
              <a:t> (2017)</a:t>
            </a:r>
          </a:p>
          <a:p>
            <a:pPr marL="0" indent="0">
              <a:buFont typeface="Arial" panose="020B0604020202020204" pitchFamily="34" charset="0"/>
              <a:buNone/>
            </a:pPr>
            <a:endParaRPr lang="en-US" dirty="0"/>
          </a:p>
        </p:txBody>
      </p:sp>
      <p:sp>
        <p:nvSpPr>
          <p:cNvPr id="8" name="TextBox 7">
            <a:extLst>
              <a:ext uri="{FF2B5EF4-FFF2-40B4-BE49-F238E27FC236}">
                <a16:creationId xmlns:a16="http://schemas.microsoft.com/office/drawing/2014/main" id="{D333FF1C-C58C-50D5-BB3C-40513B242918}"/>
              </a:ext>
            </a:extLst>
          </p:cNvPr>
          <p:cNvSpPr txBox="1"/>
          <p:nvPr/>
        </p:nvSpPr>
        <p:spPr>
          <a:xfrm>
            <a:off x="95931" y="1670610"/>
            <a:ext cx="4439263" cy="2554545"/>
          </a:xfrm>
          <a:prstGeom prst="rect">
            <a:avLst/>
          </a:prstGeom>
          <a:noFill/>
        </p:spPr>
        <p:txBody>
          <a:bodyPr wrap="square">
            <a:spAutoFit/>
          </a:bodyPr>
          <a:lstStyle/>
          <a:p>
            <a:pPr algn="ctr"/>
            <a:r>
              <a:rPr lang="en-US" sz="3200" b="1" dirty="0">
                <a:solidFill>
                  <a:srgbClr val="0A1F61"/>
                </a:solidFill>
              </a:rPr>
              <a:t>Marketing Information System (MIS)</a:t>
            </a:r>
            <a:endParaRPr lang="ar-EG" sz="3200" b="1" dirty="0">
              <a:solidFill>
                <a:srgbClr val="0A1F61"/>
              </a:solidFill>
            </a:endParaRPr>
          </a:p>
          <a:p>
            <a:pPr algn="ctr"/>
            <a:r>
              <a:rPr lang="ar-EG" sz="3200" b="1" dirty="0">
                <a:solidFill>
                  <a:srgbClr val="0A1F61"/>
                </a:solidFill>
              </a:rPr>
              <a:t>نظام المعلومات التسويقية (</a:t>
            </a:r>
            <a:r>
              <a:rPr lang="en-US" sz="3200" b="1" dirty="0">
                <a:solidFill>
                  <a:srgbClr val="0A1F61"/>
                </a:solidFill>
              </a:rPr>
              <a:t>MIS)</a:t>
            </a:r>
          </a:p>
          <a:p>
            <a:pPr algn="ctr"/>
            <a:endParaRPr lang="en-US" sz="3200" b="1" dirty="0">
              <a:solidFill>
                <a:srgbClr val="0A1F61"/>
              </a:solidFill>
            </a:endParaRPr>
          </a:p>
        </p:txBody>
      </p:sp>
      <p:pic>
        <p:nvPicPr>
          <p:cNvPr id="9" name="Picture 8">
            <a:extLst>
              <a:ext uri="{FF2B5EF4-FFF2-40B4-BE49-F238E27FC236}">
                <a16:creationId xmlns:a16="http://schemas.microsoft.com/office/drawing/2014/main" id="{A19ACBAD-11CF-53B2-3B32-6F76CCA5666C}"/>
              </a:ext>
            </a:extLst>
          </p:cNvPr>
          <p:cNvPicPr>
            <a:picLocks noChangeAspect="1"/>
          </p:cNvPicPr>
          <p:nvPr/>
        </p:nvPicPr>
        <p:blipFill rotWithShape="1">
          <a:blip r:embed="rId3"/>
          <a:srcRect b="6635"/>
          <a:stretch/>
        </p:blipFill>
        <p:spPr>
          <a:xfrm>
            <a:off x="827308" y="3094008"/>
            <a:ext cx="3556811" cy="3182019"/>
          </a:xfrm>
          <a:prstGeom prst="rect">
            <a:avLst/>
          </a:prstGeom>
        </p:spPr>
      </p:pic>
      <p:sp>
        <p:nvSpPr>
          <p:cNvPr id="11" name="TextBox 10">
            <a:extLst>
              <a:ext uri="{FF2B5EF4-FFF2-40B4-BE49-F238E27FC236}">
                <a16:creationId xmlns:a16="http://schemas.microsoft.com/office/drawing/2014/main" id="{8BF9C6BA-0C39-2E4E-4027-74E50C0B54E2}"/>
              </a:ext>
            </a:extLst>
          </p:cNvPr>
          <p:cNvSpPr txBox="1"/>
          <p:nvPr/>
        </p:nvSpPr>
        <p:spPr>
          <a:xfrm>
            <a:off x="3255034" y="3611592"/>
            <a:ext cx="992962" cy="369332"/>
          </a:xfrm>
          <a:prstGeom prst="rect">
            <a:avLst/>
          </a:prstGeom>
          <a:noFill/>
        </p:spPr>
        <p:txBody>
          <a:bodyPr wrap="square" rtlCol="0">
            <a:spAutoFit/>
          </a:bodyPr>
          <a:lstStyle/>
          <a:p>
            <a:r>
              <a:rPr lang="ar-EG" dirty="0"/>
              <a:t>الإدارة</a:t>
            </a:r>
            <a:endParaRPr lang="en-US" dirty="0"/>
          </a:p>
        </p:txBody>
      </p:sp>
      <p:sp>
        <p:nvSpPr>
          <p:cNvPr id="12" name="TextBox 11">
            <a:extLst>
              <a:ext uri="{FF2B5EF4-FFF2-40B4-BE49-F238E27FC236}">
                <a16:creationId xmlns:a16="http://schemas.microsoft.com/office/drawing/2014/main" id="{3D7EFEF0-6E33-15E0-4059-C5DD76F66CD0}"/>
              </a:ext>
            </a:extLst>
          </p:cNvPr>
          <p:cNvSpPr txBox="1"/>
          <p:nvPr/>
        </p:nvSpPr>
        <p:spPr>
          <a:xfrm>
            <a:off x="3527280" y="5984612"/>
            <a:ext cx="992962" cy="369332"/>
          </a:xfrm>
          <a:prstGeom prst="rect">
            <a:avLst/>
          </a:prstGeom>
          <a:noFill/>
        </p:spPr>
        <p:txBody>
          <a:bodyPr wrap="square" rtlCol="0">
            <a:spAutoFit/>
          </a:bodyPr>
          <a:lstStyle/>
          <a:p>
            <a:r>
              <a:rPr lang="ar-EG" dirty="0"/>
              <a:t>النظام</a:t>
            </a:r>
            <a:endParaRPr lang="en-US" dirty="0"/>
          </a:p>
        </p:txBody>
      </p:sp>
      <p:sp>
        <p:nvSpPr>
          <p:cNvPr id="13" name="TextBox 12">
            <a:extLst>
              <a:ext uri="{FF2B5EF4-FFF2-40B4-BE49-F238E27FC236}">
                <a16:creationId xmlns:a16="http://schemas.microsoft.com/office/drawing/2014/main" id="{33A2C576-4968-C08C-3EC5-25366D7A2081}"/>
              </a:ext>
            </a:extLst>
          </p:cNvPr>
          <p:cNvSpPr txBox="1"/>
          <p:nvPr/>
        </p:nvSpPr>
        <p:spPr>
          <a:xfrm>
            <a:off x="1104181" y="5900497"/>
            <a:ext cx="992962" cy="369332"/>
          </a:xfrm>
          <a:prstGeom prst="rect">
            <a:avLst/>
          </a:prstGeom>
          <a:noFill/>
        </p:spPr>
        <p:txBody>
          <a:bodyPr wrap="square" rtlCol="0">
            <a:spAutoFit/>
          </a:bodyPr>
          <a:lstStyle/>
          <a:p>
            <a:r>
              <a:rPr lang="ar-EG" dirty="0"/>
              <a:t>المعلومات</a:t>
            </a:r>
            <a:endParaRPr lang="en-US" dirty="0"/>
          </a:p>
        </p:txBody>
      </p:sp>
    </p:spTree>
    <p:extLst>
      <p:ext uri="{BB962C8B-B14F-4D97-AF65-F5344CB8AC3E}">
        <p14:creationId xmlns:p14="http://schemas.microsoft.com/office/powerpoint/2010/main" val="278445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37B71-37A9-BDA4-7AD5-DCDCA3CCDA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273781-B819-BD13-11BD-44016C16F1C9}"/>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12A5842-D52A-6D6F-1310-6AAC2708DC3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AD1F47-035B-EB3C-86CE-29C93B82A622}"/>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DD8D025-FEC6-CC2F-0AEC-53A06BBB554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00460AA-AF89-1B79-D533-1F9F6EDF80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5E60ABAC-A49C-4E33-3A9F-7243BCC4B062}"/>
              </a:ext>
            </a:extLst>
          </p:cNvPr>
          <p:cNvSpPr txBox="1">
            <a:spLocks/>
          </p:cNvSpPr>
          <p:nvPr/>
        </p:nvSpPr>
        <p:spPr>
          <a:xfrm>
            <a:off x="1615298" y="-97275"/>
            <a:ext cx="12192000" cy="1384995"/>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Marketing Information System</a:t>
            </a:r>
            <a:endParaRPr lang="ar-EG" dirty="0">
              <a:solidFill>
                <a:srgbClr val="C00000"/>
              </a:solidFill>
            </a:endParaRPr>
          </a:p>
          <a:p>
            <a:r>
              <a:rPr lang="ar-EG" dirty="0">
                <a:solidFill>
                  <a:srgbClr val="C00000"/>
                </a:solidFill>
              </a:rPr>
              <a:t>نظام المعلومات التسويقية</a:t>
            </a:r>
          </a:p>
          <a:p>
            <a:endParaRPr lang="en-US" dirty="0">
              <a:solidFill>
                <a:srgbClr val="C00000"/>
              </a:solidFill>
            </a:endParaRPr>
          </a:p>
        </p:txBody>
      </p:sp>
      <p:sp>
        <p:nvSpPr>
          <p:cNvPr id="3" name="Content Placeholder 2">
            <a:extLst>
              <a:ext uri="{FF2B5EF4-FFF2-40B4-BE49-F238E27FC236}">
                <a16:creationId xmlns:a16="http://schemas.microsoft.com/office/drawing/2014/main" id="{724EDD6A-AF6F-5936-BF16-8B4855699B0E}"/>
              </a:ext>
            </a:extLst>
          </p:cNvPr>
          <p:cNvSpPr txBox="1">
            <a:spLocks/>
          </p:cNvSpPr>
          <p:nvPr/>
        </p:nvSpPr>
        <p:spPr>
          <a:xfrm>
            <a:off x="330996" y="1692908"/>
            <a:ext cx="5589917" cy="393364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t>Marketing information system gives managers </a:t>
            </a:r>
            <a:r>
              <a:rPr lang="en-US" sz="2400" b="1" dirty="0">
                <a:solidFill>
                  <a:srgbClr val="C00000"/>
                </a:solidFill>
              </a:rPr>
              <a:t>the right information</a:t>
            </a:r>
            <a:r>
              <a:rPr lang="en-US" sz="2400" b="1" dirty="0"/>
              <a:t>, in the </a:t>
            </a:r>
            <a:r>
              <a:rPr lang="en-US" sz="2400" b="1" dirty="0">
                <a:solidFill>
                  <a:srgbClr val="C00000"/>
                </a:solidFill>
              </a:rPr>
              <a:t>right form</a:t>
            </a:r>
            <a:r>
              <a:rPr lang="en-US" sz="2400" b="1" dirty="0"/>
              <a:t>, at the </a:t>
            </a:r>
            <a:r>
              <a:rPr lang="en-US" sz="2400" b="1" dirty="0">
                <a:solidFill>
                  <a:srgbClr val="C00000"/>
                </a:solidFill>
              </a:rPr>
              <a:t>right time </a:t>
            </a:r>
            <a:r>
              <a:rPr lang="en-US" sz="2400" b="1" dirty="0"/>
              <a:t>and help them to </a:t>
            </a:r>
            <a:r>
              <a:rPr lang="en-US" sz="2400" b="1" dirty="0">
                <a:solidFill>
                  <a:srgbClr val="C00000"/>
                </a:solidFill>
              </a:rPr>
              <a:t>use </a:t>
            </a:r>
            <a:r>
              <a:rPr lang="en-US" sz="2400" b="1" dirty="0"/>
              <a:t>this information to create customer value engagement and stronger customer relationships.</a:t>
            </a:r>
          </a:p>
          <a:p>
            <a:pPr marL="0" indent="0">
              <a:buFont typeface="Arial" panose="020B0604020202020204" pitchFamily="34" charset="0"/>
              <a:buNone/>
            </a:pPr>
            <a:endParaRPr lang="ar-EG" sz="2400" b="1" dirty="0"/>
          </a:p>
          <a:p>
            <a:pPr marL="0" indent="0" algn="r" rtl="1">
              <a:buFont typeface="Arial" panose="020B0604020202020204" pitchFamily="34" charset="0"/>
              <a:buNone/>
            </a:pPr>
            <a:r>
              <a:rPr lang="ar-EG" sz="2400" b="1" dirty="0"/>
              <a:t>يمنح نظام معلومات التسويق المديرين</a:t>
            </a:r>
            <a:r>
              <a:rPr lang="ar-EG" sz="2400" b="1" dirty="0">
                <a:solidFill>
                  <a:srgbClr val="FF0000"/>
                </a:solidFill>
              </a:rPr>
              <a:t> المعلومات الصحيحة </a:t>
            </a:r>
            <a:r>
              <a:rPr lang="ar-EG" sz="2400" b="1" dirty="0"/>
              <a:t>، </a:t>
            </a:r>
            <a:r>
              <a:rPr lang="ar-EG" sz="2400" b="1" dirty="0">
                <a:solidFill>
                  <a:srgbClr val="FF0000"/>
                </a:solidFill>
              </a:rPr>
              <a:t>بالشكل الصحيح </a:t>
            </a:r>
            <a:r>
              <a:rPr lang="ar-EG" sz="2400" b="1" dirty="0"/>
              <a:t>، في </a:t>
            </a:r>
            <a:r>
              <a:rPr lang="ar-EG" sz="2400" b="1" dirty="0">
                <a:solidFill>
                  <a:srgbClr val="FF0000"/>
                </a:solidFill>
              </a:rPr>
              <a:t>الوقت المناسب </a:t>
            </a:r>
            <a:r>
              <a:rPr lang="ar-EG" sz="2400" b="1" dirty="0"/>
              <a:t>ويساعدهم على استخدام هذه المعلومات لخلق مشاركة قيمة للعملاء وعلاقات أقوى مع العملاء.</a:t>
            </a:r>
          </a:p>
          <a:p>
            <a:pPr marL="0" indent="0">
              <a:buFont typeface="Arial" panose="020B0604020202020204" pitchFamily="34" charset="0"/>
              <a:buNone/>
            </a:pPr>
            <a:endParaRPr lang="en-US" sz="2400" b="1" dirty="0"/>
          </a:p>
        </p:txBody>
      </p:sp>
      <p:pic>
        <p:nvPicPr>
          <p:cNvPr id="8" name="Picture 7">
            <a:extLst>
              <a:ext uri="{FF2B5EF4-FFF2-40B4-BE49-F238E27FC236}">
                <a16:creationId xmlns:a16="http://schemas.microsoft.com/office/drawing/2014/main" id="{3548AC1F-C5CE-8C35-D9D2-384EEAF53D8C}"/>
              </a:ext>
            </a:extLst>
          </p:cNvPr>
          <p:cNvPicPr>
            <a:picLocks noChangeAspect="1"/>
          </p:cNvPicPr>
          <p:nvPr/>
        </p:nvPicPr>
        <p:blipFill rotWithShape="1">
          <a:blip r:embed="rId3"/>
          <a:srcRect l="12288" r="22621" b="-1"/>
          <a:stretch/>
        </p:blipFill>
        <p:spPr>
          <a:xfrm>
            <a:off x="6271089" y="1828986"/>
            <a:ext cx="4802404" cy="3563372"/>
          </a:xfrm>
          <a:prstGeom prst="rect">
            <a:avLst/>
          </a:prstGeom>
          <a:ln>
            <a:noFill/>
          </a:ln>
          <a:effectLst>
            <a:softEdge rad="112500"/>
          </a:effectLst>
        </p:spPr>
      </p:pic>
    </p:spTree>
    <p:extLst>
      <p:ext uri="{BB962C8B-B14F-4D97-AF65-F5344CB8AC3E}">
        <p14:creationId xmlns:p14="http://schemas.microsoft.com/office/powerpoint/2010/main" val="2243820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9E9C2-7377-255D-88DD-2C2B2726CC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932FB2-F19E-721D-AF93-3A9A5B374AAC}"/>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042D2E-1D72-314A-BA7C-1DBDEEA865C5}"/>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364955-5BE8-82C3-3F9F-03CC760E619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B19E3A-0A5E-ADE5-8F22-4DC01BCCD71C}"/>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F398B54-11FE-F403-87A7-2F2050D3D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5CFABED7-AB2F-29BC-3552-D28DB713B4AC}"/>
              </a:ext>
            </a:extLst>
          </p:cNvPr>
          <p:cNvSpPr txBox="1">
            <a:spLocks/>
          </p:cNvSpPr>
          <p:nvPr/>
        </p:nvSpPr>
        <p:spPr>
          <a:xfrm>
            <a:off x="481029" y="1899604"/>
            <a:ext cx="6764264" cy="3853495"/>
          </a:xfrm>
          <a:prstGeom prst="rect">
            <a:avLst/>
          </a:prstGeom>
        </p:spPr>
        <p:txBody>
          <a:bodyPr vert="horz" lIns="91440" tIns="45720" rIns="91440" bIns="45720" rtlCol="0" anchor="b">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t>“Marketers Don't need </a:t>
            </a:r>
            <a:r>
              <a:rPr lang="en-US" sz="3200" b="1" i="1" dirty="0"/>
              <a:t>more </a:t>
            </a:r>
            <a:r>
              <a:rPr lang="en-US" sz="3200" b="1" dirty="0"/>
              <a:t>information, they need </a:t>
            </a:r>
            <a:r>
              <a:rPr lang="en-US" sz="3200" b="1" i="1" dirty="0">
                <a:solidFill>
                  <a:srgbClr val="C00000"/>
                </a:solidFill>
              </a:rPr>
              <a:t>better</a:t>
            </a:r>
            <a:r>
              <a:rPr lang="en-US" sz="3200" b="1" dirty="0">
                <a:solidFill>
                  <a:srgbClr val="C00000"/>
                </a:solidFill>
              </a:rPr>
              <a:t> </a:t>
            </a:r>
            <a:r>
              <a:rPr lang="en-US" sz="3200" b="1" dirty="0"/>
              <a:t>information, and they need to make better </a:t>
            </a:r>
            <a:r>
              <a:rPr lang="en-US" sz="3200" b="1" i="1" dirty="0">
                <a:solidFill>
                  <a:srgbClr val="C00000"/>
                </a:solidFill>
              </a:rPr>
              <a:t>use</a:t>
            </a:r>
            <a:r>
              <a:rPr lang="en-US" sz="3200" b="1" dirty="0">
                <a:solidFill>
                  <a:srgbClr val="C00000"/>
                </a:solidFill>
              </a:rPr>
              <a:t> </a:t>
            </a:r>
            <a:r>
              <a:rPr lang="en-US" sz="3200" b="1" dirty="0"/>
              <a:t>of the information they already have”.                                                            </a:t>
            </a:r>
            <a:r>
              <a:rPr lang="en-US" sz="1800" dirty="0"/>
              <a:t>Armstrong, Kotler &amp; </a:t>
            </a:r>
            <a:r>
              <a:rPr lang="en-US" sz="1800" dirty="0" err="1"/>
              <a:t>Opresnik</a:t>
            </a:r>
            <a:r>
              <a:rPr lang="en-US" sz="1800" dirty="0"/>
              <a:t> (2017)</a:t>
            </a:r>
          </a:p>
          <a:p>
            <a:pPr algn="ctr"/>
            <a:endParaRPr lang="en-US" sz="1800" dirty="0"/>
          </a:p>
          <a:p>
            <a:pPr algn="ctr"/>
            <a:endParaRPr lang="ar-EG" sz="1800" dirty="0"/>
          </a:p>
          <a:p>
            <a:pPr algn="ctr"/>
            <a:endParaRPr lang="ar-EG" sz="1800" dirty="0"/>
          </a:p>
          <a:p>
            <a:pPr algn="ctr" rtl="1"/>
            <a:r>
              <a:rPr lang="ar-EG" sz="3200" b="1" dirty="0"/>
              <a:t>"لا يحتاج المسوقون إلى مزيد من المعلومات ، بل يحتاجون إلى معلومات </a:t>
            </a:r>
            <a:r>
              <a:rPr lang="ar-EG" sz="3200" b="1" dirty="0">
                <a:solidFill>
                  <a:srgbClr val="FF0000"/>
                </a:solidFill>
              </a:rPr>
              <a:t>أفضل</a:t>
            </a:r>
            <a:r>
              <a:rPr lang="ar-EG" sz="3200" b="1" dirty="0"/>
              <a:t> ، ويحتاجون إلى </a:t>
            </a:r>
            <a:r>
              <a:rPr lang="ar-EG" sz="3200" b="1" dirty="0">
                <a:solidFill>
                  <a:srgbClr val="FF0000"/>
                </a:solidFill>
              </a:rPr>
              <a:t>الاستفادة</a:t>
            </a:r>
            <a:r>
              <a:rPr lang="ar-EG" sz="3200" b="1" dirty="0"/>
              <a:t> بشكل أفضل من المعلومات التي لديهم بالفعل". </a:t>
            </a:r>
            <a:br>
              <a:rPr lang="ar-EG" sz="3200" b="1" dirty="0"/>
            </a:br>
            <a:r>
              <a:rPr lang="ar-EG" sz="3200" b="1" dirty="0"/>
              <a:t>                                                                         أرمسترونغ ، كوتلر وأوبريسنيك (2017)</a:t>
            </a:r>
          </a:p>
          <a:p>
            <a:pPr algn="ctr"/>
            <a:endParaRPr lang="en-US" sz="3200" b="1" dirty="0"/>
          </a:p>
        </p:txBody>
      </p:sp>
      <p:pic>
        <p:nvPicPr>
          <p:cNvPr id="3" name="Picture 2">
            <a:extLst>
              <a:ext uri="{FF2B5EF4-FFF2-40B4-BE49-F238E27FC236}">
                <a16:creationId xmlns:a16="http://schemas.microsoft.com/office/drawing/2014/main" id="{A95343EA-367F-7429-786B-BED7307A3F5E}"/>
              </a:ext>
            </a:extLst>
          </p:cNvPr>
          <p:cNvPicPr>
            <a:picLocks noChangeAspect="1"/>
          </p:cNvPicPr>
          <p:nvPr/>
        </p:nvPicPr>
        <p:blipFill>
          <a:blip r:embed="rId3"/>
          <a:stretch>
            <a:fillRect/>
          </a:stretch>
        </p:blipFill>
        <p:spPr>
          <a:xfrm>
            <a:off x="7108723" y="1754731"/>
            <a:ext cx="4714446" cy="3493882"/>
          </a:xfrm>
          <a:prstGeom prst="rect">
            <a:avLst/>
          </a:prstGeom>
        </p:spPr>
      </p:pic>
    </p:spTree>
    <p:extLst>
      <p:ext uri="{BB962C8B-B14F-4D97-AF65-F5344CB8AC3E}">
        <p14:creationId xmlns:p14="http://schemas.microsoft.com/office/powerpoint/2010/main" val="173540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F08BD2-FFEE-0130-A7FD-68A8960892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51D6BD-DB26-5927-5897-A10DC0D30474}"/>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 name="Rectangle 4">
            <a:extLst>
              <a:ext uri="{FF2B5EF4-FFF2-40B4-BE49-F238E27FC236}">
                <a16:creationId xmlns:a16="http://schemas.microsoft.com/office/drawing/2014/main" id="{611516C6-0593-7BBF-8068-769AC44E78F4}"/>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31AE72-A0EA-430A-4997-3E3627DE83E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E33349-AEB7-4AA0-137A-905308E86BF7}"/>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6BFBE0F-AECE-4D5C-38E1-69BCF4B48F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8E76211B-90A7-8539-552C-F7C9E96E6BC4}"/>
              </a:ext>
            </a:extLst>
          </p:cNvPr>
          <p:cNvSpPr txBox="1">
            <a:spLocks/>
          </p:cNvSpPr>
          <p:nvPr/>
        </p:nvSpPr>
        <p:spPr>
          <a:xfrm>
            <a:off x="1489363" y="-58160"/>
            <a:ext cx="8687930"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Importance of Marketing Information System (MIS)</a:t>
            </a:r>
            <a:endParaRPr lang="ar-EG" sz="2400" dirty="0">
              <a:solidFill>
                <a:srgbClr val="C00000"/>
              </a:solidFill>
            </a:endParaRPr>
          </a:p>
          <a:p>
            <a:r>
              <a:rPr lang="ar-EG" sz="2400" dirty="0">
                <a:solidFill>
                  <a:srgbClr val="C00000"/>
                </a:solidFill>
              </a:rPr>
              <a:t>أهمية نظام المعلومات التسويقية </a:t>
            </a:r>
            <a:r>
              <a:rPr lang="en-US" sz="2400" dirty="0">
                <a:solidFill>
                  <a:srgbClr val="C00000"/>
                </a:solidFill>
              </a:rPr>
              <a:t>(MIS)</a:t>
            </a:r>
          </a:p>
        </p:txBody>
      </p:sp>
      <p:graphicFrame>
        <p:nvGraphicFramePr>
          <p:cNvPr id="3" name="Content Placeholder 2">
            <a:extLst>
              <a:ext uri="{FF2B5EF4-FFF2-40B4-BE49-F238E27FC236}">
                <a16:creationId xmlns:a16="http://schemas.microsoft.com/office/drawing/2014/main" id="{4E8F19F2-F8C3-5B0F-0D96-8C550242114E}"/>
              </a:ext>
            </a:extLst>
          </p:cNvPr>
          <p:cNvGraphicFramePr>
            <a:graphicFrameLocks/>
          </p:cNvGraphicFramePr>
          <p:nvPr>
            <p:extLst>
              <p:ext uri="{D42A27DB-BD31-4B8C-83A1-F6EECF244321}">
                <p14:modId xmlns:p14="http://schemas.microsoft.com/office/powerpoint/2010/main" val="2354327842"/>
              </p:ext>
            </p:extLst>
          </p:nvPr>
        </p:nvGraphicFramePr>
        <p:xfrm>
          <a:off x="425570" y="1120420"/>
          <a:ext cx="11570898" cy="53950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64599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729AE-EA74-4D8C-4E19-3D814FEE44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66CE8E-086D-EB24-47B6-5CEC899F4072}"/>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D9FD622-DBE9-B3E4-6CC4-C544EE62B914}"/>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CF759A-846C-D88E-50C5-2BA980BB797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D998B4-42E2-AA0E-E9FC-933F16F33D9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8D3F43-AEF2-6080-9829-F63AA88FD0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6154D2D6-C184-9E7E-EAE6-980118EDAA36}"/>
              </a:ext>
            </a:extLst>
          </p:cNvPr>
          <p:cNvSpPr txBox="1">
            <a:spLocks/>
          </p:cNvSpPr>
          <p:nvPr/>
        </p:nvSpPr>
        <p:spPr>
          <a:xfrm>
            <a:off x="1615298" y="-17165"/>
            <a:ext cx="8344619" cy="1200329"/>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sym typeface="Calibri"/>
              </a:rPr>
              <a:t>Factors leading to interest in marketing information systems</a:t>
            </a:r>
          </a:p>
          <a:p>
            <a:r>
              <a:rPr lang="ar-EG" sz="2400" dirty="0">
                <a:solidFill>
                  <a:srgbClr val="C00000"/>
                </a:solidFill>
              </a:rPr>
              <a:t>العوامل المؤدية إلى الاهتمام بنظم المعلومات التسويقية</a:t>
            </a:r>
          </a:p>
          <a:p>
            <a:endParaRPr lang="en-US" sz="2400" dirty="0">
              <a:solidFill>
                <a:srgbClr val="C00000"/>
              </a:solidFill>
            </a:endParaRPr>
          </a:p>
        </p:txBody>
      </p:sp>
      <p:sp>
        <p:nvSpPr>
          <p:cNvPr id="3" name="Content Placeholder 2">
            <a:extLst>
              <a:ext uri="{FF2B5EF4-FFF2-40B4-BE49-F238E27FC236}">
                <a16:creationId xmlns:a16="http://schemas.microsoft.com/office/drawing/2014/main" id="{115DE180-AA25-8D05-1496-ADA3DB848315}"/>
              </a:ext>
            </a:extLst>
          </p:cNvPr>
          <p:cNvSpPr txBox="1">
            <a:spLocks/>
          </p:cNvSpPr>
          <p:nvPr/>
        </p:nvSpPr>
        <p:spPr>
          <a:xfrm>
            <a:off x="350808" y="1421815"/>
            <a:ext cx="11688175" cy="4949145"/>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buClr>
                <a:schemeClr val="dk1"/>
              </a:buClr>
              <a:buSzPts val="2400"/>
            </a:pPr>
            <a:r>
              <a:rPr lang="en-US" sz="2000" b="1" dirty="0"/>
              <a:t>The emergence of an uncertain environment. </a:t>
            </a:r>
            <a:endParaRPr lang="en-US" sz="2000" dirty="0"/>
          </a:p>
          <a:p>
            <a:pPr>
              <a:buClr>
                <a:schemeClr val="dk1"/>
              </a:buClr>
              <a:buSzPts val="2400"/>
            </a:pPr>
            <a:r>
              <a:rPr lang="en-US" sz="2000" b="1" dirty="0"/>
              <a:t>The transition of organizations from domestic to global markets.</a:t>
            </a:r>
            <a:endParaRPr lang="en-US" sz="2000" dirty="0"/>
          </a:p>
          <a:p>
            <a:pPr>
              <a:buClr>
                <a:schemeClr val="dk1"/>
              </a:buClr>
              <a:buSzPts val="2400"/>
            </a:pPr>
            <a:r>
              <a:rPr lang="en-US" sz="2000" b="1" dirty="0"/>
              <a:t>Going from satisfying buyers' needs to satisfying clients' needs and desires</a:t>
            </a:r>
            <a:endParaRPr lang="en-US" sz="2000" dirty="0"/>
          </a:p>
          <a:p>
            <a:pPr>
              <a:buClr>
                <a:schemeClr val="dk1"/>
              </a:buClr>
              <a:buSzPts val="2400"/>
            </a:pPr>
            <a:r>
              <a:rPr lang="en-US" sz="2000" b="1" dirty="0"/>
              <a:t>Switching from price competition to non-price competition that needs information</a:t>
            </a:r>
            <a:endParaRPr lang="en-US" sz="2000" dirty="0"/>
          </a:p>
          <a:p>
            <a:pPr>
              <a:buClr>
                <a:schemeClr val="dk1"/>
              </a:buClr>
              <a:buSzPts val="2400"/>
            </a:pPr>
            <a:r>
              <a:rPr lang="en-US" sz="2000" b="1" dirty="0"/>
              <a:t>The environment based on information, computers and ever-renewed knowledge.</a:t>
            </a:r>
            <a:endParaRPr lang="en-US" sz="2000" dirty="0"/>
          </a:p>
          <a:p>
            <a:pPr>
              <a:buClr>
                <a:schemeClr val="dk1"/>
              </a:buClr>
              <a:buSzPts val="2400"/>
            </a:pPr>
            <a:r>
              <a:rPr lang="en-US" sz="2000" b="1" dirty="0"/>
              <a:t>The emergence of the Internet revolution and technology offering diverse marketing information.</a:t>
            </a:r>
            <a:endParaRPr lang="en-US" sz="2000" dirty="0"/>
          </a:p>
          <a:p>
            <a:pPr>
              <a:buClr>
                <a:schemeClr val="dk1"/>
              </a:buClr>
              <a:buSzPts val="2400"/>
            </a:pPr>
            <a:r>
              <a:rPr lang="en-US" sz="2000" b="1" dirty="0"/>
              <a:t>The modern orientation of contemporary organizations to design and build information systems based on modern technology </a:t>
            </a:r>
          </a:p>
          <a:p>
            <a:pPr algn="r" rtl="1">
              <a:buClr>
                <a:schemeClr val="dk1"/>
              </a:buClr>
              <a:buSzPts val="2400"/>
            </a:pPr>
            <a:r>
              <a:rPr lang="ar-EG" sz="2000" b="1" dirty="0"/>
              <a:t>ظهور بيئة غير مؤكدة. </a:t>
            </a:r>
          </a:p>
          <a:p>
            <a:pPr algn="r" rtl="1">
              <a:buClr>
                <a:schemeClr val="dk1"/>
              </a:buClr>
              <a:buSzPts val="2400"/>
            </a:pPr>
            <a:r>
              <a:rPr lang="ar-EG" sz="2000" b="1" dirty="0"/>
              <a:t>انتقال المنظمات من الأسواق المحلية إلى الأسواق العالمية.</a:t>
            </a:r>
          </a:p>
          <a:p>
            <a:pPr algn="r" rtl="1">
              <a:buClr>
                <a:schemeClr val="dk1"/>
              </a:buClr>
              <a:buSzPts val="2400"/>
            </a:pPr>
            <a:r>
              <a:rPr lang="ar-EG" sz="2000" b="1" dirty="0"/>
              <a:t>الانتقال من تلبية احتياجات المشترين إلى تلبية احتياجات العملاء ورغباتهم</a:t>
            </a:r>
          </a:p>
          <a:p>
            <a:pPr algn="r" rtl="1">
              <a:buClr>
                <a:schemeClr val="dk1"/>
              </a:buClr>
              <a:buSzPts val="2400"/>
            </a:pPr>
            <a:r>
              <a:rPr lang="ar-EG" sz="2000" b="1" dirty="0"/>
              <a:t>التحول من المنافسة السعرية إلى المنافسة غير السعرية التي تحتاج إلى معلومات</a:t>
            </a:r>
          </a:p>
          <a:p>
            <a:pPr algn="r" rtl="1">
              <a:buClr>
                <a:schemeClr val="dk1"/>
              </a:buClr>
              <a:buSzPts val="2400"/>
            </a:pPr>
            <a:r>
              <a:rPr lang="ar-EG" sz="2000" b="1" dirty="0"/>
              <a:t>البيئة القائمة على المعلومات وأجهزة الكمبيوتر والمعرفة المتجددة باستمرار.</a:t>
            </a:r>
          </a:p>
          <a:p>
            <a:pPr algn="r" rtl="1">
              <a:buClr>
                <a:schemeClr val="dk1"/>
              </a:buClr>
              <a:buSzPts val="2400"/>
            </a:pPr>
            <a:r>
              <a:rPr lang="ar-EG" sz="2000" b="1" dirty="0"/>
              <a:t>ظهور ثورة الإنترنت والتكنولوجيا التي تقدم معلومات تسويقية متنوعة.</a:t>
            </a:r>
          </a:p>
          <a:p>
            <a:pPr algn="r" rtl="1">
              <a:buClr>
                <a:schemeClr val="dk1"/>
              </a:buClr>
              <a:buSzPts val="2400"/>
            </a:pPr>
            <a:r>
              <a:rPr lang="ar-EG" sz="2000" b="1" dirty="0"/>
              <a:t>التوجه الحديث للمنظمات المعاصرة لتصميم وبناء نظم المعلومات القائمة على التكنولوجيا الحديثة (</a:t>
            </a:r>
          </a:p>
          <a:p>
            <a:pPr>
              <a:buClr>
                <a:schemeClr val="dk1"/>
              </a:buClr>
              <a:buSzPts val="2400"/>
            </a:pPr>
            <a:endParaRPr lang="ar-EG" sz="2000" b="1" dirty="0"/>
          </a:p>
          <a:p>
            <a:pPr>
              <a:buClr>
                <a:schemeClr val="dk1"/>
              </a:buClr>
              <a:buSzPts val="2400"/>
            </a:pPr>
            <a:endParaRPr lang="en-US" sz="2000" b="1" dirty="0"/>
          </a:p>
          <a:p>
            <a:endParaRPr lang="en-US" sz="2000" dirty="0"/>
          </a:p>
        </p:txBody>
      </p:sp>
    </p:spTree>
    <p:extLst>
      <p:ext uri="{BB962C8B-B14F-4D97-AF65-F5344CB8AC3E}">
        <p14:creationId xmlns:p14="http://schemas.microsoft.com/office/powerpoint/2010/main" val="4162514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8512E-1194-AB33-EEB3-C111D6DCB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417748-47D2-5042-7E88-0BC75DE2211E}"/>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البيئة الكلية</a:t>
            </a:r>
            <a:endParaRPr lang="en-US" dirty="0"/>
          </a:p>
        </p:txBody>
      </p:sp>
      <p:sp>
        <p:nvSpPr>
          <p:cNvPr id="5" name="Rectangle 4">
            <a:extLst>
              <a:ext uri="{FF2B5EF4-FFF2-40B4-BE49-F238E27FC236}">
                <a16:creationId xmlns:a16="http://schemas.microsoft.com/office/drawing/2014/main" id="{9A4F8D8D-6399-4064-68EB-3CA7B71B035B}"/>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9A7E39-103C-CD08-D7D9-5D0E2749ECF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ED8666A-32C4-BC5A-7598-3D09F1DE8BA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8219F26-2A9B-AF82-27FA-D8642A394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EEC83591-937C-C3EA-E0D1-1E224FB46C43}"/>
              </a:ext>
            </a:extLst>
          </p:cNvPr>
          <p:cNvSpPr txBox="1">
            <a:spLocks/>
          </p:cNvSpPr>
          <p:nvPr/>
        </p:nvSpPr>
        <p:spPr>
          <a:xfrm>
            <a:off x="1509970" y="-54351"/>
            <a:ext cx="12192000" cy="1200329"/>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The Marketing Information System</a:t>
            </a:r>
            <a:endParaRPr lang="ar-EG" sz="2400" dirty="0">
              <a:solidFill>
                <a:srgbClr val="C00000"/>
              </a:solidFill>
            </a:endParaRPr>
          </a:p>
          <a:p>
            <a:r>
              <a:rPr lang="ar-EG" sz="2400" dirty="0">
                <a:solidFill>
                  <a:srgbClr val="C00000"/>
                </a:solidFill>
              </a:rPr>
              <a:t>نظام المعلومات التسويقية</a:t>
            </a:r>
          </a:p>
          <a:p>
            <a:endParaRPr lang="en-US" sz="2400" dirty="0">
              <a:solidFill>
                <a:srgbClr val="C00000"/>
              </a:solidFill>
            </a:endParaRPr>
          </a:p>
        </p:txBody>
      </p:sp>
      <p:pic>
        <p:nvPicPr>
          <p:cNvPr id="3" name="Picture 2">
            <a:extLst>
              <a:ext uri="{FF2B5EF4-FFF2-40B4-BE49-F238E27FC236}">
                <a16:creationId xmlns:a16="http://schemas.microsoft.com/office/drawing/2014/main" id="{A1041F39-5CBB-DC43-0FFA-041763CBAAF8}"/>
              </a:ext>
            </a:extLst>
          </p:cNvPr>
          <p:cNvPicPr>
            <a:picLocks noChangeAspect="1"/>
          </p:cNvPicPr>
          <p:nvPr/>
        </p:nvPicPr>
        <p:blipFill>
          <a:blip r:embed="rId4"/>
          <a:stretch>
            <a:fillRect/>
          </a:stretch>
        </p:blipFill>
        <p:spPr>
          <a:xfrm>
            <a:off x="1150374" y="1828800"/>
            <a:ext cx="10382865" cy="4041058"/>
          </a:xfrm>
          <a:prstGeom prst="rect">
            <a:avLst/>
          </a:prstGeom>
        </p:spPr>
      </p:pic>
      <p:sp>
        <p:nvSpPr>
          <p:cNvPr id="11" name="مربع نص 10"/>
          <p:cNvSpPr txBox="1"/>
          <p:nvPr/>
        </p:nvSpPr>
        <p:spPr>
          <a:xfrm>
            <a:off x="4041820" y="6141076"/>
            <a:ext cx="695459" cy="369332"/>
          </a:xfrm>
          <a:prstGeom prst="rect">
            <a:avLst/>
          </a:prstGeom>
          <a:noFill/>
        </p:spPr>
        <p:txBody>
          <a:bodyPr wrap="square" rtlCol="1">
            <a:spAutoFit/>
          </a:bodyPr>
          <a:lstStyle/>
          <a:p>
            <a:endParaRPr lang="ar-SA" dirty="0"/>
          </a:p>
        </p:txBody>
      </p:sp>
      <p:sp>
        <p:nvSpPr>
          <p:cNvPr id="12" name="مربع نص 11"/>
          <p:cNvSpPr txBox="1"/>
          <p:nvPr/>
        </p:nvSpPr>
        <p:spPr>
          <a:xfrm>
            <a:off x="4194220" y="6293476"/>
            <a:ext cx="695459" cy="369332"/>
          </a:xfrm>
          <a:prstGeom prst="rect">
            <a:avLst/>
          </a:prstGeom>
          <a:noFill/>
        </p:spPr>
        <p:txBody>
          <a:bodyPr wrap="square" rtlCol="1">
            <a:spAutoFit/>
          </a:bodyPr>
          <a:lstStyle/>
          <a:p>
            <a:endParaRPr lang="ar-SA" dirty="0"/>
          </a:p>
        </p:txBody>
      </p:sp>
      <p:sp>
        <p:nvSpPr>
          <p:cNvPr id="15" name="مربع نص 14"/>
          <p:cNvSpPr txBox="1"/>
          <p:nvPr/>
        </p:nvSpPr>
        <p:spPr>
          <a:xfrm>
            <a:off x="3306651" y="5785644"/>
            <a:ext cx="1404870" cy="646331"/>
          </a:xfrm>
          <a:prstGeom prst="rect">
            <a:avLst/>
          </a:prstGeom>
          <a:noFill/>
        </p:spPr>
        <p:txBody>
          <a:bodyPr wrap="square" rtlCol="1">
            <a:spAutoFit/>
          </a:bodyPr>
          <a:lstStyle/>
          <a:p>
            <a:pPr algn="ctr"/>
            <a:r>
              <a:rPr lang="ar-SA" dirty="0"/>
              <a:t>الأسواق المستهدفة</a:t>
            </a:r>
          </a:p>
        </p:txBody>
      </p:sp>
      <p:sp>
        <p:nvSpPr>
          <p:cNvPr id="17" name="مربع نص 16"/>
          <p:cNvSpPr txBox="1"/>
          <p:nvPr/>
        </p:nvSpPr>
        <p:spPr>
          <a:xfrm>
            <a:off x="4932643" y="5785643"/>
            <a:ext cx="1404870" cy="369332"/>
          </a:xfrm>
          <a:prstGeom prst="rect">
            <a:avLst/>
          </a:prstGeom>
          <a:noFill/>
        </p:spPr>
        <p:txBody>
          <a:bodyPr wrap="square" rtlCol="1">
            <a:spAutoFit/>
          </a:bodyPr>
          <a:lstStyle/>
          <a:p>
            <a:pPr algn="ctr"/>
            <a:r>
              <a:rPr lang="ar-SA" dirty="0"/>
              <a:t>القنوات التسويقية</a:t>
            </a:r>
          </a:p>
        </p:txBody>
      </p:sp>
      <p:sp>
        <p:nvSpPr>
          <p:cNvPr id="18" name="مربع نص 17"/>
          <p:cNvSpPr txBox="1"/>
          <p:nvPr/>
        </p:nvSpPr>
        <p:spPr>
          <a:xfrm>
            <a:off x="6728138" y="5731358"/>
            <a:ext cx="1404870" cy="646331"/>
          </a:xfrm>
          <a:prstGeom prst="rect">
            <a:avLst/>
          </a:prstGeom>
          <a:noFill/>
        </p:spPr>
        <p:txBody>
          <a:bodyPr wrap="square" rtlCol="1">
            <a:spAutoFit/>
          </a:bodyPr>
          <a:lstStyle/>
          <a:p>
            <a:pPr algn="ctr"/>
            <a:r>
              <a:rPr lang="ar-SA" dirty="0"/>
              <a:t>المنافسون في بيئة التسويق</a:t>
            </a:r>
          </a:p>
        </p:txBody>
      </p:sp>
      <p:sp>
        <p:nvSpPr>
          <p:cNvPr id="19" name="مربع نص 18"/>
          <p:cNvSpPr txBox="1"/>
          <p:nvPr/>
        </p:nvSpPr>
        <p:spPr>
          <a:xfrm>
            <a:off x="8128715" y="5735580"/>
            <a:ext cx="1404870" cy="369332"/>
          </a:xfrm>
          <a:prstGeom prst="rect">
            <a:avLst/>
          </a:prstGeom>
          <a:noFill/>
        </p:spPr>
        <p:txBody>
          <a:bodyPr wrap="square" rtlCol="1">
            <a:spAutoFit/>
          </a:bodyPr>
          <a:lstStyle/>
          <a:p>
            <a:pPr algn="ctr"/>
            <a:r>
              <a:rPr lang="ar-SA" dirty="0"/>
              <a:t>العامة</a:t>
            </a:r>
          </a:p>
        </p:txBody>
      </p:sp>
      <p:sp>
        <p:nvSpPr>
          <p:cNvPr id="20" name="مربع نص 19"/>
          <p:cNvSpPr txBox="1"/>
          <p:nvPr/>
        </p:nvSpPr>
        <p:spPr>
          <a:xfrm>
            <a:off x="9747104" y="5746312"/>
            <a:ext cx="1404870" cy="369332"/>
          </a:xfrm>
          <a:prstGeom prst="rect">
            <a:avLst/>
          </a:prstGeom>
          <a:noFill/>
        </p:spPr>
        <p:txBody>
          <a:bodyPr wrap="square" rtlCol="1">
            <a:spAutoFit/>
          </a:bodyPr>
          <a:lstStyle/>
          <a:p>
            <a:pPr algn="ctr"/>
            <a:r>
              <a:rPr lang="ar-SA" dirty="0"/>
              <a:t>البيئة الكلية</a:t>
            </a:r>
          </a:p>
        </p:txBody>
      </p:sp>
      <p:sp>
        <p:nvSpPr>
          <p:cNvPr id="21" name="مربع نص 20"/>
          <p:cNvSpPr txBox="1"/>
          <p:nvPr/>
        </p:nvSpPr>
        <p:spPr>
          <a:xfrm>
            <a:off x="4879255" y="2995814"/>
            <a:ext cx="1404870" cy="584775"/>
          </a:xfrm>
          <a:prstGeom prst="rect">
            <a:avLst/>
          </a:prstGeom>
          <a:noFill/>
        </p:spPr>
        <p:txBody>
          <a:bodyPr wrap="square" rtlCol="1">
            <a:spAutoFit/>
          </a:bodyPr>
          <a:lstStyle/>
          <a:p>
            <a:pPr algn="ctr"/>
            <a:r>
              <a:rPr lang="ar-SA" sz="1600" b="1" dirty="0"/>
              <a:t>قواعد البيانات الداخلية</a:t>
            </a:r>
          </a:p>
        </p:txBody>
      </p:sp>
      <p:sp>
        <p:nvSpPr>
          <p:cNvPr id="22" name="مربع نص 21"/>
          <p:cNvSpPr txBox="1"/>
          <p:nvPr/>
        </p:nvSpPr>
        <p:spPr>
          <a:xfrm>
            <a:off x="3306651" y="4234224"/>
            <a:ext cx="1404870" cy="307777"/>
          </a:xfrm>
          <a:prstGeom prst="rect">
            <a:avLst/>
          </a:prstGeom>
          <a:noFill/>
        </p:spPr>
        <p:txBody>
          <a:bodyPr wrap="square" rtlCol="1">
            <a:spAutoFit/>
          </a:bodyPr>
          <a:lstStyle/>
          <a:p>
            <a:pPr algn="ctr"/>
            <a:r>
              <a:rPr lang="ar-SA" sz="1400" b="1" dirty="0">
                <a:cs typeface="+mj-cs"/>
              </a:rPr>
              <a:t>الوصول للمعلومات</a:t>
            </a:r>
          </a:p>
        </p:txBody>
      </p:sp>
      <p:sp>
        <p:nvSpPr>
          <p:cNvPr id="23" name="مربع نص 22"/>
          <p:cNvSpPr txBox="1"/>
          <p:nvPr/>
        </p:nvSpPr>
        <p:spPr>
          <a:xfrm>
            <a:off x="6598043" y="4234224"/>
            <a:ext cx="1404870" cy="523220"/>
          </a:xfrm>
          <a:prstGeom prst="rect">
            <a:avLst/>
          </a:prstGeom>
          <a:noFill/>
        </p:spPr>
        <p:txBody>
          <a:bodyPr wrap="square" rtlCol="1">
            <a:spAutoFit/>
          </a:bodyPr>
          <a:lstStyle/>
          <a:p>
            <a:pPr algn="ctr"/>
            <a:r>
              <a:rPr lang="ar-SA" sz="1400" b="1" dirty="0">
                <a:cs typeface="+mj-cs"/>
              </a:rPr>
              <a:t>الاستخبارات التسويقية</a:t>
            </a:r>
          </a:p>
        </p:txBody>
      </p:sp>
      <p:sp>
        <p:nvSpPr>
          <p:cNvPr id="24" name="مربع نص 23"/>
          <p:cNvSpPr txBox="1"/>
          <p:nvPr/>
        </p:nvSpPr>
        <p:spPr>
          <a:xfrm>
            <a:off x="8342234" y="3241103"/>
            <a:ext cx="1404870" cy="307777"/>
          </a:xfrm>
          <a:prstGeom prst="rect">
            <a:avLst/>
          </a:prstGeom>
          <a:noFill/>
        </p:spPr>
        <p:txBody>
          <a:bodyPr wrap="square" rtlCol="1">
            <a:spAutoFit/>
          </a:bodyPr>
          <a:lstStyle/>
          <a:p>
            <a:pPr algn="ctr"/>
            <a:r>
              <a:rPr lang="ar-SA" sz="1400" b="1" dirty="0"/>
              <a:t>أبحاث التسويق</a:t>
            </a:r>
          </a:p>
        </p:txBody>
      </p:sp>
      <p:sp>
        <p:nvSpPr>
          <p:cNvPr id="27" name="مربع نص 26"/>
          <p:cNvSpPr txBox="1"/>
          <p:nvPr/>
        </p:nvSpPr>
        <p:spPr>
          <a:xfrm>
            <a:off x="9925319" y="4158543"/>
            <a:ext cx="1404870" cy="646331"/>
          </a:xfrm>
          <a:prstGeom prst="rect">
            <a:avLst/>
          </a:prstGeom>
          <a:noFill/>
        </p:spPr>
        <p:txBody>
          <a:bodyPr wrap="square" rtlCol="1">
            <a:spAutoFit/>
          </a:bodyPr>
          <a:lstStyle/>
          <a:p>
            <a:pPr algn="ctr"/>
            <a:r>
              <a:rPr lang="ar-SA" dirty="0"/>
              <a:t>تحليل واستخدام المعلومات</a:t>
            </a:r>
          </a:p>
        </p:txBody>
      </p:sp>
    </p:spTree>
    <p:extLst>
      <p:ext uri="{BB962C8B-B14F-4D97-AF65-F5344CB8AC3E}">
        <p14:creationId xmlns:p14="http://schemas.microsoft.com/office/powerpoint/2010/main" val="3131613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020FE-75CF-3ECD-9454-9686D1A0B0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7C496-F75D-3111-2C7E-9BD0C12929EB}"/>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5DFDC42-230F-BC5E-CD77-D1BAD8D1970C}"/>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DD90DF-083D-B3CB-323A-288036CA950B}"/>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B0563D-05ED-BCAE-2D1E-17C550F75C1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656C313-3240-2DCD-5CCE-C50D51D79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DDB23347-0007-4C55-D329-C24EC2747FEF}"/>
              </a:ext>
            </a:extLst>
          </p:cNvPr>
          <p:cNvSpPr txBox="1">
            <a:spLocks/>
          </p:cNvSpPr>
          <p:nvPr/>
        </p:nvSpPr>
        <p:spPr>
          <a:xfrm>
            <a:off x="1557474" y="-67428"/>
            <a:ext cx="6715356" cy="1200329"/>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Assessing marketing information needs</a:t>
            </a:r>
            <a:endParaRPr lang="ar-EG" sz="2400" dirty="0">
              <a:solidFill>
                <a:srgbClr val="C00000"/>
              </a:solidFill>
            </a:endParaRPr>
          </a:p>
          <a:p>
            <a:r>
              <a:rPr lang="ar-EG" sz="2400" dirty="0">
                <a:solidFill>
                  <a:srgbClr val="C00000"/>
                </a:solidFill>
              </a:rPr>
              <a:t>تقييم احتياجات المعلومات التسويقية</a:t>
            </a:r>
          </a:p>
          <a:p>
            <a:endParaRPr lang="en-US" sz="2400" dirty="0">
              <a:solidFill>
                <a:srgbClr val="C00000"/>
              </a:solidFill>
            </a:endParaRPr>
          </a:p>
        </p:txBody>
      </p:sp>
      <p:sp>
        <p:nvSpPr>
          <p:cNvPr id="3" name="Content Placeholder 2">
            <a:extLst>
              <a:ext uri="{FF2B5EF4-FFF2-40B4-BE49-F238E27FC236}">
                <a16:creationId xmlns:a16="http://schemas.microsoft.com/office/drawing/2014/main" id="{0D54933F-A9F3-8891-387D-61D3A83689FB}"/>
              </a:ext>
            </a:extLst>
          </p:cNvPr>
          <p:cNvSpPr txBox="1">
            <a:spLocks/>
          </p:cNvSpPr>
          <p:nvPr/>
        </p:nvSpPr>
        <p:spPr>
          <a:xfrm>
            <a:off x="271871" y="1135764"/>
            <a:ext cx="11718846" cy="5309419"/>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Marketing Information System primarily serves the company's marketing and other managers. However, it may also provide information to external partners such as suppliers, resellers , or marketing services agencies.</a:t>
            </a:r>
          </a:p>
          <a:p>
            <a:r>
              <a:rPr lang="en-US" dirty="0"/>
              <a:t>Too much information can be as harmful as too little.</a:t>
            </a:r>
          </a:p>
          <a:p>
            <a:r>
              <a:rPr lang="en-US" dirty="0"/>
              <a:t>the MIS must monitor the marketing environment to provide decision makers with information they should have to make key marketing decisions.</a:t>
            </a:r>
          </a:p>
          <a:p>
            <a:r>
              <a:rPr lang="en-US" dirty="0"/>
              <a:t>The costs of obtaining, analyzing, storing, and delivering information can mount quickly. The company must decide whether the value of insights gained from additional information is worth the cost of providing it and both value and cost are often hard to assess.  </a:t>
            </a:r>
            <a:endParaRPr lang="ar-EG" dirty="0"/>
          </a:p>
          <a:p>
            <a:pPr algn="r" rtl="1"/>
            <a:r>
              <a:rPr lang="ar-EG" dirty="0"/>
              <a:t>يخدم نظام معلومات التسويق في المقام الأول التسويق للشركة والمديرين الآخرين. ومع ذلك ، قد يوفر أيضا معلومات للشركاء الخارجيين مثل الموردين أو البائعين أو وكالات خدمات التسويق.</a:t>
            </a:r>
          </a:p>
          <a:p>
            <a:pPr algn="r" rtl="1"/>
            <a:r>
              <a:rPr lang="ar-EG" dirty="0"/>
              <a:t>الكثير من المعلومات يمكن أن تكون ضارة مثل القليل جدا.</a:t>
            </a:r>
          </a:p>
          <a:p>
            <a:pPr algn="r" rtl="1"/>
            <a:r>
              <a:rPr lang="ar-EG" dirty="0"/>
              <a:t>يجب على نظم المعلومات الإدارية مراقبة البيئة التسويقية لتزويد صانعي القرار بالمعلومات التي يجب أن تكون لديهم لاتخاذ القرارات التسويقية الرئيسية.</a:t>
            </a:r>
          </a:p>
          <a:p>
            <a:pPr algn="r" rtl="1"/>
            <a:r>
              <a:rPr lang="ar-EG" dirty="0"/>
              <a:t>يمكن أن تتصاعد تكاليف الحصول على المعلومات وتحليلها وتخزينها وتسليمها بسرعة. يجب على الشركة أن تقرر ما إذا كانت قيمة الأفكار المكتسبة من المعلومات الإضافية تستحق تكلفة توفيرها وغالبا ما يكون من الصعب تقييم كل من القيمة والتكلفة.  </a:t>
            </a:r>
          </a:p>
          <a:p>
            <a:endParaRPr lang="ar-EG" dirty="0"/>
          </a:p>
          <a:p>
            <a:endParaRPr lang="en-US" dirty="0"/>
          </a:p>
          <a:p>
            <a:endParaRPr lang="en-US" dirty="0"/>
          </a:p>
        </p:txBody>
      </p:sp>
    </p:spTree>
    <p:extLst>
      <p:ext uri="{BB962C8B-B14F-4D97-AF65-F5344CB8AC3E}">
        <p14:creationId xmlns:p14="http://schemas.microsoft.com/office/powerpoint/2010/main" val="1807704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56EA6-813C-3AA9-1667-8703A8DD97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60AE89-2FDB-FA40-2C29-856A63F55A77}"/>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9DC2962-4994-E4EC-6CCA-0084FB72BB16}"/>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432998-77A1-36DF-0B0D-E293CE8AABE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43ADAB-24D9-80CA-3DDE-3CD2276EC41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8F5CEA8-E6F8-C3AC-5BAE-B36DDCF1CE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AE534B13-5C27-8B80-CE77-74648A63FA1B}"/>
              </a:ext>
            </a:extLst>
          </p:cNvPr>
          <p:cNvSpPr txBox="1">
            <a:spLocks/>
          </p:cNvSpPr>
          <p:nvPr/>
        </p:nvSpPr>
        <p:spPr>
          <a:xfrm>
            <a:off x="1615298" y="-67428"/>
            <a:ext cx="6258454" cy="1200329"/>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Developing marketing information</a:t>
            </a:r>
            <a:endParaRPr lang="ar-EG" sz="2400" dirty="0">
              <a:solidFill>
                <a:srgbClr val="C00000"/>
              </a:solidFill>
            </a:endParaRPr>
          </a:p>
          <a:p>
            <a:r>
              <a:rPr lang="ar-EG" sz="2400" dirty="0">
                <a:solidFill>
                  <a:srgbClr val="C00000"/>
                </a:solidFill>
              </a:rPr>
              <a:t>تطوير المعلومات التسويقية</a:t>
            </a:r>
          </a:p>
          <a:p>
            <a:endParaRPr lang="en-US" sz="2400" dirty="0">
              <a:solidFill>
                <a:srgbClr val="C00000"/>
              </a:solidFill>
            </a:endParaRPr>
          </a:p>
        </p:txBody>
      </p:sp>
      <p:sp>
        <p:nvSpPr>
          <p:cNvPr id="3" name="Content Placeholder 2">
            <a:extLst>
              <a:ext uri="{FF2B5EF4-FFF2-40B4-BE49-F238E27FC236}">
                <a16:creationId xmlns:a16="http://schemas.microsoft.com/office/drawing/2014/main" id="{BA3FD66E-F138-2C52-09A7-7186C6C66CDB}"/>
              </a:ext>
            </a:extLst>
          </p:cNvPr>
          <p:cNvSpPr txBox="1">
            <a:spLocks/>
          </p:cNvSpPr>
          <p:nvPr/>
        </p:nvSpPr>
        <p:spPr>
          <a:xfrm>
            <a:off x="527345" y="1350632"/>
            <a:ext cx="5645163" cy="4849282"/>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Marketers can obtain the needed information from 3 sources:</a:t>
            </a:r>
          </a:p>
          <a:p>
            <a:endParaRPr lang="en-US" dirty="0"/>
          </a:p>
          <a:p>
            <a:pPr lvl="1"/>
            <a:r>
              <a:rPr lang="en-US" sz="2800" dirty="0"/>
              <a:t>Internal data </a:t>
            </a:r>
          </a:p>
          <a:p>
            <a:pPr lvl="1"/>
            <a:r>
              <a:rPr lang="en-US" sz="2800" dirty="0"/>
              <a:t>marketing intelligence </a:t>
            </a:r>
          </a:p>
          <a:p>
            <a:pPr lvl="1"/>
            <a:r>
              <a:rPr lang="en-US" sz="2800" dirty="0"/>
              <a:t>marketing research </a:t>
            </a:r>
          </a:p>
          <a:p>
            <a:pPr lvl="1"/>
            <a:endParaRPr lang="en-US" sz="2800" dirty="0"/>
          </a:p>
          <a:p>
            <a:pPr lvl="1"/>
            <a:endParaRPr lang="en-US" sz="2800" dirty="0"/>
          </a:p>
          <a:p>
            <a:pPr lvl="1"/>
            <a:endParaRPr lang="en-US" sz="2800" dirty="0"/>
          </a:p>
          <a:p>
            <a:pPr marL="457200" lvl="1" indent="0" algn="r" rtl="1">
              <a:buNone/>
            </a:pPr>
            <a:r>
              <a:rPr lang="ar-EG" sz="2800" dirty="0"/>
              <a:t>يمكن للمسوقين الحصول على المعلومات المطلوبة من 3 مصادر</a:t>
            </a:r>
            <a:r>
              <a:rPr lang="en-US" sz="2800" dirty="0"/>
              <a:t>:</a:t>
            </a:r>
          </a:p>
          <a:p>
            <a:pPr marL="457200" lvl="1" indent="0" algn="r" rtl="1">
              <a:buNone/>
            </a:pPr>
            <a:endParaRPr lang="ar-EG" sz="2800" dirty="0"/>
          </a:p>
          <a:p>
            <a:pPr lvl="1" algn="r" rtl="1"/>
            <a:r>
              <a:rPr lang="ar-EG" sz="2800" dirty="0"/>
              <a:t>البيانات الداخلية </a:t>
            </a:r>
          </a:p>
          <a:p>
            <a:pPr lvl="1" algn="r" rtl="1"/>
            <a:r>
              <a:rPr lang="ar-EG" sz="2800" dirty="0"/>
              <a:t>الاستخبارات التسويقية </a:t>
            </a:r>
          </a:p>
          <a:p>
            <a:pPr lvl="1" algn="r" rtl="1"/>
            <a:r>
              <a:rPr lang="ar-EG" sz="2800" dirty="0"/>
              <a:t>بحوث التسويق </a:t>
            </a:r>
          </a:p>
          <a:p>
            <a:pPr lvl="1"/>
            <a:endParaRPr lang="ar-EG" sz="2800" dirty="0"/>
          </a:p>
          <a:p>
            <a:pPr lvl="1"/>
            <a:endParaRPr lang="en-US" sz="2800" dirty="0"/>
          </a:p>
        </p:txBody>
      </p:sp>
      <p:pic>
        <p:nvPicPr>
          <p:cNvPr id="8" name="Picture 7">
            <a:extLst>
              <a:ext uri="{FF2B5EF4-FFF2-40B4-BE49-F238E27FC236}">
                <a16:creationId xmlns:a16="http://schemas.microsoft.com/office/drawing/2014/main" id="{7212610A-52F0-9066-02CD-EC81B2D7073A}"/>
              </a:ext>
            </a:extLst>
          </p:cNvPr>
          <p:cNvPicPr>
            <a:picLocks noChangeAspect="1"/>
          </p:cNvPicPr>
          <p:nvPr/>
        </p:nvPicPr>
        <p:blipFill>
          <a:blip r:embed="rId3"/>
          <a:stretch>
            <a:fillRect/>
          </a:stretch>
        </p:blipFill>
        <p:spPr>
          <a:xfrm>
            <a:off x="6420908" y="509482"/>
            <a:ext cx="2364317" cy="2364317"/>
          </a:xfrm>
          <a:prstGeom prst="rect">
            <a:avLst/>
          </a:prstGeom>
        </p:spPr>
      </p:pic>
      <p:pic>
        <p:nvPicPr>
          <p:cNvPr id="9" name="Picture 8">
            <a:extLst>
              <a:ext uri="{FF2B5EF4-FFF2-40B4-BE49-F238E27FC236}">
                <a16:creationId xmlns:a16="http://schemas.microsoft.com/office/drawing/2014/main" id="{EB31328E-529F-8781-F4EB-9F10ED0E8D68}"/>
              </a:ext>
            </a:extLst>
          </p:cNvPr>
          <p:cNvPicPr>
            <a:picLocks noChangeAspect="1"/>
          </p:cNvPicPr>
          <p:nvPr/>
        </p:nvPicPr>
        <p:blipFill>
          <a:blip r:embed="rId4"/>
          <a:stretch>
            <a:fillRect/>
          </a:stretch>
        </p:blipFill>
        <p:spPr>
          <a:xfrm>
            <a:off x="9502775" y="881863"/>
            <a:ext cx="2364317" cy="1619556"/>
          </a:xfrm>
          <a:prstGeom prst="rect">
            <a:avLst/>
          </a:prstGeom>
        </p:spPr>
      </p:pic>
      <p:pic>
        <p:nvPicPr>
          <p:cNvPr id="11" name="Picture 10">
            <a:extLst>
              <a:ext uri="{FF2B5EF4-FFF2-40B4-BE49-F238E27FC236}">
                <a16:creationId xmlns:a16="http://schemas.microsoft.com/office/drawing/2014/main" id="{BA817114-C609-E4D8-8086-5BA904442683}"/>
              </a:ext>
            </a:extLst>
          </p:cNvPr>
          <p:cNvPicPr>
            <a:picLocks noChangeAspect="1"/>
          </p:cNvPicPr>
          <p:nvPr/>
        </p:nvPicPr>
        <p:blipFill>
          <a:blip r:embed="rId5"/>
          <a:stretch>
            <a:fillRect/>
          </a:stretch>
        </p:blipFill>
        <p:spPr>
          <a:xfrm>
            <a:off x="6709741" y="3796452"/>
            <a:ext cx="4868517" cy="2559898"/>
          </a:xfrm>
          <a:prstGeom prst="rect">
            <a:avLst/>
          </a:prstGeom>
        </p:spPr>
      </p:pic>
    </p:spTree>
    <p:extLst>
      <p:ext uri="{BB962C8B-B14F-4D97-AF65-F5344CB8AC3E}">
        <p14:creationId xmlns:p14="http://schemas.microsoft.com/office/powerpoint/2010/main" val="281942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727D5-31C4-E9A4-3ADB-930ACB0BC5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5C7239-FC46-DB2B-5316-2739F142A756}"/>
              </a:ext>
            </a:extLst>
          </p:cNvPr>
          <p:cNvSpPr/>
          <p:nvPr/>
        </p:nvSpPr>
        <p:spPr>
          <a:xfrm>
            <a:off x="540299"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4E82216-B1C8-9741-9996-A8F86E53D264}"/>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6A2E51-0226-B54E-0A7F-25490716E4C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77BA82A-9723-C885-D896-AB2CBB55BE0E}"/>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9F7C1D1-CF54-A428-7998-065D273FA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F9EF0880-C290-52F0-A9BD-670DD1A8359B}"/>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Developing marketing information</a:t>
            </a:r>
            <a:endParaRPr lang="ar-EG" sz="2400" dirty="0">
              <a:solidFill>
                <a:srgbClr val="C00000"/>
              </a:solidFill>
            </a:endParaRPr>
          </a:p>
          <a:p>
            <a:r>
              <a:rPr lang="ar-EG" sz="2400" dirty="0">
                <a:solidFill>
                  <a:srgbClr val="C00000"/>
                </a:solidFill>
              </a:rPr>
              <a:t>تطوير المعلومات التسويقية</a:t>
            </a:r>
            <a:endParaRPr lang="en-US" sz="2400" dirty="0">
              <a:solidFill>
                <a:srgbClr val="C00000"/>
              </a:solidFill>
            </a:endParaRPr>
          </a:p>
        </p:txBody>
      </p:sp>
      <p:sp>
        <p:nvSpPr>
          <p:cNvPr id="3" name="Content Placeholder 2">
            <a:extLst>
              <a:ext uri="{FF2B5EF4-FFF2-40B4-BE49-F238E27FC236}">
                <a16:creationId xmlns:a16="http://schemas.microsoft.com/office/drawing/2014/main" id="{85EAC2D9-C308-179C-1379-0783844CA5DF}"/>
              </a:ext>
            </a:extLst>
          </p:cNvPr>
          <p:cNvSpPr txBox="1">
            <a:spLocks/>
          </p:cNvSpPr>
          <p:nvPr/>
        </p:nvSpPr>
        <p:spPr>
          <a:xfrm>
            <a:off x="667108" y="1285462"/>
            <a:ext cx="9425797" cy="504085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400" b="1" dirty="0">
                <a:solidFill>
                  <a:schemeClr val="tx2"/>
                </a:solidFill>
              </a:rPr>
              <a:t>INTERNAL DATA:</a:t>
            </a:r>
            <a:endParaRPr lang="en-US" sz="1300" b="1" dirty="0"/>
          </a:p>
          <a:p>
            <a:pPr lvl="1"/>
            <a:r>
              <a:rPr lang="en-US" dirty="0">
                <a:solidFill>
                  <a:srgbClr val="C00000"/>
                </a:solidFill>
              </a:rPr>
              <a:t>Internal databases </a:t>
            </a:r>
            <a:r>
              <a:rPr lang="en-US" dirty="0"/>
              <a:t>= Collections of consumer and market information obtained from the data sources within the company network. </a:t>
            </a:r>
          </a:p>
          <a:p>
            <a:pPr lvl="1"/>
            <a:r>
              <a:rPr lang="en-US" dirty="0"/>
              <a:t>Information in an internal database can come from many sources:</a:t>
            </a:r>
          </a:p>
          <a:p>
            <a:pPr lvl="2"/>
            <a:r>
              <a:rPr lang="en-US" sz="2400" dirty="0"/>
              <a:t>the Marketing department </a:t>
            </a:r>
          </a:p>
          <a:p>
            <a:pPr lvl="2"/>
            <a:r>
              <a:rPr lang="en-US" sz="2400" dirty="0"/>
              <a:t>the Customer Service department </a:t>
            </a:r>
          </a:p>
          <a:p>
            <a:pPr lvl="2"/>
            <a:r>
              <a:rPr lang="en-US" sz="2400" dirty="0"/>
              <a:t>The Accounting department </a:t>
            </a:r>
          </a:p>
          <a:p>
            <a:pPr lvl="2"/>
            <a:r>
              <a:rPr lang="en-US" sz="2400" dirty="0"/>
              <a:t>Operations report on production, achievements and inventories </a:t>
            </a:r>
          </a:p>
          <a:p>
            <a:pPr lvl="2"/>
            <a:r>
              <a:rPr lang="en-US" sz="2400" dirty="0"/>
              <a:t>the Sales force reports</a:t>
            </a:r>
          </a:p>
          <a:p>
            <a:pPr lvl="2"/>
            <a:r>
              <a:rPr lang="en-US" sz="2400" dirty="0"/>
              <a:t>…</a:t>
            </a:r>
            <a:endParaRPr lang="ar-EG" sz="2400" dirty="0"/>
          </a:p>
          <a:p>
            <a:pPr marL="457200" lvl="2" indent="-457200" algn="r" rtl="1">
              <a:buFont typeface="+mj-lt"/>
              <a:buAutoNum type="arabicPeriod"/>
            </a:pPr>
            <a:r>
              <a:rPr lang="ar-EG" sz="3400" b="1" dirty="0">
                <a:solidFill>
                  <a:schemeClr val="tx2"/>
                </a:solidFill>
              </a:rPr>
              <a:t>البيانات الداخلية:</a:t>
            </a:r>
          </a:p>
          <a:p>
            <a:pPr marL="457200" lvl="2" indent="-457200" algn="r" rtl="1"/>
            <a:r>
              <a:rPr lang="ar-EG" sz="3400" dirty="0">
                <a:solidFill>
                  <a:srgbClr val="FF0000"/>
                </a:solidFill>
              </a:rPr>
              <a:t>قواعد البيانات الداخلية = </a:t>
            </a:r>
            <a:r>
              <a:rPr lang="ar-EG" sz="3400" dirty="0"/>
              <a:t>مجموعات من معلومات عن المستهلك والسوق التي تم الحصول عليها من مصادر البيانات داخل شبكة الشركة. </a:t>
            </a:r>
          </a:p>
          <a:p>
            <a:pPr marL="457200" lvl="2" indent="-457200" algn="r" rtl="1"/>
            <a:r>
              <a:rPr lang="ar-EG" sz="3400" dirty="0"/>
              <a:t>يمكن أن تأتي المعلومات الموجودة في قاعدة بيانات داخلية من العديد من المصادر:</a:t>
            </a:r>
          </a:p>
          <a:p>
            <a:pPr marL="914400" lvl="3" indent="-457200" algn="r" rtl="1"/>
            <a:r>
              <a:rPr lang="ar-EG" sz="2900" dirty="0"/>
              <a:t>قسم التسويق </a:t>
            </a:r>
          </a:p>
          <a:p>
            <a:pPr marL="914400" lvl="3" indent="-457200" algn="r" rtl="1"/>
            <a:r>
              <a:rPr lang="ar-EG" sz="2900" dirty="0"/>
              <a:t>قسم خدمة العملاء </a:t>
            </a:r>
          </a:p>
          <a:p>
            <a:pPr marL="914400" lvl="3" indent="-457200" algn="r" rtl="1"/>
            <a:r>
              <a:rPr lang="ar-EG" sz="2900" dirty="0"/>
              <a:t>قسم المحاسبة </a:t>
            </a:r>
          </a:p>
          <a:p>
            <a:pPr marL="914400" lvl="3" indent="-457200" algn="r" rtl="1"/>
            <a:r>
              <a:rPr lang="ar-EG" sz="2900" dirty="0"/>
              <a:t>تقرير العمليات عن الإنتاج والإنجازات والمخزون </a:t>
            </a:r>
          </a:p>
          <a:p>
            <a:pPr marL="914400" lvl="3" indent="-457200" algn="r" rtl="1"/>
            <a:r>
              <a:rPr lang="ar-EG" sz="2900" dirty="0"/>
              <a:t>تقارير فريق المبيعات</a:t>
            </a:r>
          </a:p>
          <a:p>
            <a:pPr lvl="2"/>
            <a:endParaRPr lang="en-US" sz="2400" dirty="0"/>
          </a:p>
        </p:txBody>
      </p:sp>
      <p:pic>
        <p:nvPicPr>
          <p:cNvPr id="8" name="Picture 7">
            <a:extLst>
              <a:ext uri="{FF2B5EF4-FFF2-40B4-BE49-F238E27FC236}">
                <a16:creationId xmlns:a16="http://schemas.microsoft.com/office/drawing/2014/main" id="{5CA0D0B3-99DE-E9DD-C8B8-3B942C15A21A}"/>
              </a:ext>
            </a:extLst>
          </p:cNvPr>
          <p:cNvPicPr>
            <a:picLocks noChangeAspect="1"/>
          </p:cNvPicPr>
          <p:nvPr/>
        </p:nvPicPr>
        <p:blipFill rotWithShape="1">
          <a:blip r:embed="rId3"/>
          <a:srcRect l="12407" r="4657"/>
          <a:stretch/>
        </p:blipFill>
        <p:spPr>
          <a:xfrm>
            <a:off x="10268708" y="1836174"/>
            <a:ext cx="1799548" cy="4225413"/>
          </a:xfrm>
          <a:prstGeom prst="rect">
            <a:avLst/>
          </a:prstGeom>
          <a:effectLst/>
        </p:spPr>
      </p:pic>
    </p:spTree>
    <p:extLst>
      <p:ext uri="{BB962C8B-B14F-4D97-AF65-F5344CB8AC3E}">
        <p14:creationId xmlns:p14="http://schemas.microsoft.com/office/powerpoint/2010/main" val="1755561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340DF-6B99-64B9-CE80-60583DD472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08FBF4-4F10-A725-C54D-2329400A93B6}"/>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6D3377C-4B3D-8573-20FE-ECC65BFA472D}"/>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0EC665-B86C-51CA-C687-3E6FC3121173}"/>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ED98CC-0A4A-5403-E910-67FF4B3E1F07}"/>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6D9675E-B3CC-575D-9264-5E9C3AC4CB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a16="http://schemas.microsoft.com/office/drawing/2014/main" id="{37465783-A102-9A4C-2E4D-35C9C11FAD0E}"/>
              </a:ext>
            </a:extLst>
          </p:cNvPr>
          <p:cNvSpPr txBox="1">
            <a:spLocks/>
          </p:cNvSpPr>
          <p:nvPr/>
        </p:nvSpPr>
        <p:spPr>
          <a:xfrm>
            <a:off x="556062" y="1528927"/>
            <a:ext cx="7644040" cy="4792612"/>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b="1" dirty="0">
                <a:solidFill>
                  <a:schemeClr val="tx2"/>
                </a:solidFill>
              </a:rPr>
              <a:t>INTERNAL DATA:</a:t>
            </a:r>
          </a:p>
          <a:p>
            <a:pPr lvl="1"/>
            <a:r>
              <a:rPr lang="en-US" dirty="0"/>
              <a:t>Internal databases usually can be accessed more quickly and cheaply than other information sources </a:t>
            </a:r>
          </a:p>
          <a:p>
            <a:pPr lvl="1"/>
            <a:r>
              <a:rPr lang="en-US" dirty="0"/>
              <a:t>Problems with Internet data:</a:t>
            </a:r>
          </a:p>
          <a:p>
            <a:pPr lvl="2"/>
            <a:r>
              <a:rPr lang="en-US" sz="2400" dirty="0"/>
              <a:t>Data may be incomplete or in the wrong form for making marketing decisions </a:t>
            </a:r>
          </a:p>
          <a:p>
            <a:pPr lvl="2"/>
            <a:r>
              <a:rPr lang="en-US" sz="2400" dirty="0"/>
              <a:t>Data also age quickly </a:t>
            </a:r>
          </a:p>
          <a:p>
            <a:pPr lvl="2"/>
            <a:r>
              <a:rPr lang="en-US" sz="2400" dirty="0"/>
              <a:t>Managing and mining the mountains of information that a large company produces requires highly sophisticated equipment and techniques </a:t>
            </a:r>
          </a:p>
          <a:p>
            <a:pPr lvl="2"/>
            <a:endParaRPr lang="ar-EG" sz="2400" dirty="0"/>
          </a:p>
          <a:p>
            <a:pPr marL="1428750" lvl="2" indent="-514350" algn="r" rtl="1">
              <a:buFont typeface="+mj-lt"/>
              <a:buAutoNum type="arabicPeriod"/>
            </a:pPr>
            <a:r>
              <a:rPr lang="ar-EG" sz="2800" b="1" dirty="0">
                <a:solidFill>
                  <a:schemeClr val="tx2"/>
                </a:solidFill>
              </a:rPr>
              <a:t>البيانات الداخلية:</a:t>
            </a:r>
          </a:p>
          <a:p>
            <a:pPr marL="230188" lvl="2" algn="r" rtl="1"/>
            <a:r>
              <a:rPr lang="ar-EG" sz="2900" dirty="0"/>
              <a:t>يمكن الوصول إلى قواعد البيانات الداخلية عادة بسرعة أكبر وبتكلفة أقل من مصادر المعلومات الأخرى </a:t>
            </a:r>
          </a:p>
          <a:p>
            <a:pPr marL="230188" lvl="2" algn="r" rtl="1"/>
            <a:r>
              <a:rPr lang="ar-EG" sz="2900" dirty="0"/>
              <a:t>مشاكل مع بيانات الإنترنت:</a:t>
            </a:r>
          </a:p>
          <a:p>
            <a:pPr marL="687388" lvl="3" algn="r" rtl="1"/>
            <a:r>
              <a:rPr lang="ar-EG" sz="2700" dirty="0"/>
              <a:t>قد تكون البيانات غير كاملة أو في شكل خاطئ لاتخاذ القرارات التسويقية </a:t>
            </a:r>
          </a:p>
          <a:p>
            <a:pPr marL="687388" lvl="3" algn="r" rtl="1"/>
            <a:r>
              <a:rPr lang="ar-EG" sz="2700" dirty="0"/>
              <a:t>البيانات أيضا تُصبح قديمة بسرعة </a:t>
            </a:r>
          </a:p>
          <a:p>
            <a:pPr marL="687388" lvl="3" algn="r" rtl="1"/>
            <a:r>
              <a:rPr lang="ar-EG" sz="2700" dirty="0"/>
              <a:t>تتطلب إدارة واستخراج جبال المعلومات التي تنتجها شركة كبيرة هاردوير وتقنيات متطورة للغاية </a:t>
            </a:r>
          </a:p>
          <a:p>
            <a:pPr lvl="2"/>
            <a:endParaRPr lang="en-US" sz="1800" dirty="0"/>
          </a:p>
        </p:txBody>
      </p:sp>
      <p:pic>
        <p:nvPicPr>
          <p:cNvPr id="8" name="Picture 7">
            <a:extLst>
              <a:ext uri="{FF2B5EF4-FFF2-40B4-BE49-F238E27FC236}">
                <a16:creationId xmlns:a16="http://schemas.microsoft.com/office/drawing/2014/main" id="{268F039A-089C-2CB9-06A8-21AD2920BB7C}"/>
              </a:ext>
            </a:extLst>
          </p:cNvPr>
          <p:cNvPicPr>
            <a:picLocks noChangeAspect="1"/>
          </p:cNvPicPr>
          <p:nvPr/>
        </p:nvPicPr>
        <p:blipFill>
          <a:blip r:embed="rId4"/>
          <a:stretch>
            <a:fillRect/>
          </a:stretch>
        </p:blipFill>
        <p:spPr>
          <a:xfrm>
            <a:off x="8562513" y="1613102"/>
            <a:ext cx="3267075" cy="4271505"/>
          </a:xfrm>
          <a:prstGeom prst="rect">
            <a:avLst/>
          </a:prstGeom>
          <a:ln>
            <a:noFill/>
          </a:ln>
          <a:effectLst>
            <a:softEdge rad="112500"/>
          </a:effectLst>
        </p:spPr>
      </p:pic>
      <p:sp>
        <p:nvSpPr>
          <p:cNvPr id="9" name="Title 1">
            <a:extLst>
              <a:ext uri="{FF2B5EF4-FFF2-40B4-BE49-F238E27FC236}">
                <a16:creationId xmlns:a16="http://schemas.microsoft.com/office/drawing/2014/main" id="{078CB20A-D8EF-CC3F-73A9-D6342B1000C0}"/>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Developing marketing information</a:t>
            </a:r>
            <a:endParaRPr lang="ar-EG" sz="2400" dirty="0">
              <a:solidFill>
                <a:srgbClr val="C00000"/>
              </a:solidFill>
            </a:endParaRPr>
          </a:p>
          <a:p>
            <a:r>
              <a:rPr lang="ar-EG" sz="2400" dirty="0">
                <a:solidFill>
                  <a:srgbClr val="C00000"/>
                </a:solidFill>
              </a:rPr>
              <a:t>تطوير المعلومات التسويقية</a:t>
            </a:r>
            <a:endParaRPr lang="en-US" sz="2400" dirty="0">
              <a:solidFill>
                <a:srgbClr val="C00000"/>
              </a:solidFill>
            </a:endParaRPr>
          </a:p>
        </p:txBody>
      </p:sp>
    </p:spTree>
    <p:extLst>
      <p:ext uri="{BB962C8B-B14F-4D97-AF65-F5344CB8AC3E}">
        <p14:creationId xmlns:p14="http://schemas.microsoft.com/office/powerpoint/2010/main" val="1821804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86EAC-47CB-BFFD-1AC0-BCD8B42CF0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85EA59-BB81-A92F-862F-CE9016A9E898}"/>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BFB0776-E040-6D64-D40C-70FFBC698F4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889BEC-8838-7D9B-1650-E7C3EEA73689}"/>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3F836D-783B-AC2D-A7D1-D2A32465BE3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0CED919-4274-11B5-D8B6-C86901CD51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a16="http://schemas.microsoft.com/office/drawing/2014/main" id="{D33454AE-3FFE-A2C9-8977-C597509946E5}"/>
              </a:ext>
            </a:extLst>
          </p:cNvPr>
          <p:cNvSpPr txBox="1">
            <a:spLocks/>
          </p:cNvSpPr>
          <p:nvPr/>
        </p:nvSpPr>
        <p:spPr>
          <a:xfrm>
            <a:off x="375857" y="1312697"/>
            <a:ext cx="9643273" cy="4790524"/>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2"/>
            </a:pPr>
            <a:r>
              <a:rPr lang="en-US" b="1" dirty="0">
                <a:solidFill>
                  <a:srgbClr val="0A1F61"/>
                </a:solidFill>
              </a:rPr>
              <a:t>COMPETITIVE MARKETING INTELLIGENCE </a:t>
            </a:r>
          </a:p>
          <a:p>
            <a:r>
              <a:rPr lang="en-US" dirty="0">
                <a:solidFill>
                  <a:srgbClr val="C00000"/>
                </a:solidFill>
              </a:rPr>
              <a:t>Competitive marketing intelligence</a:t>
            </a:r>
            <a:r>
              <a:rPr lang="en-US" dirty="0"/>
              <a:t>= The systematic monitoring, collection, and analysis of publicly available information about consumers, competitors, and developments in the marketplace.</a:t>
            </a:r>
          </a:p>
          <a:p>
            <a:r>
              <a:rPr lang="en-US" dirty="0"/>
              <a:t>The </a:t>
            </a:r>
            <a:r>
              <a:rPr lang="en-US" dirty="0">
                <a:solidFill>
                  <a:srgbClr val="0A1F61"/>
                </a:solidFill>
              </a:rPr>
              <a:t>goal of competitive marketing intelligence is to improve strategic decision making </a:t>
            </a:r>
            <a:r>
              <a:rPr lang="en-US" dirty="0"/>
              <a:t>by understanding the consumer environment, assessing and tracking competitors' actions, and providing early warnings of opportunities and threats.</a:t>
            </a:r>
            <a:endParaRPr lang="ar-EG" dirty="0"/>
          </a:p>
          <a:p>
            <a:pPr marL="0" indent="0" algn="r" rtl="1">
              <a:buNone/>
            </a:pPr>
            <a:r>
              <a:rPr lang="ar-EG" b="1" dirty="0">
                <a:solidFill>
                  <a:srgbClr val="0A1F61"/>
                </a:solidFill>
              </a:rPr>
              <a:t>2. استخبارات التسويق التنافسي </a:t>
            </a:r>
          </a:p>
          <a:p>
            <a:pPr algn="r" rtl="1"/>
            <a:r>
              <a:rPr lang="ar-EG" dirty="0">
                <a:solidFill>
                  <a:srgbClr val="FF0000"/>
                </a:solidFill>
              </a:rPr>
              <a:t>استخبارات التسويق التنافسي = </a:t>
            </a:r>
            <a:r>
              <a:rPr lang="ar-EG" dirty="0"/>
              <a:t>المراقبة المنهجية وجمع وتحليل المعلومات المتاحة للعامة حول المستهلكين والمنافسين والتطورات في السوق.</a:t>
            </a:r>
          </a:p>
          <a:p>
            <a:pPr algn="r" rtl="1"/>
            <a:r>
              <a:rPr lang="ar-EG" dirty="0"/>
              <a:t>الهدف من استخبارات التسويق التنافسي هو تحسين عملية صنع القرار الاستراتيجي من خلال فهم بيئة المستهلك ، وتقييم وتتبع إجراءات المنافسين ، وتوفير تحذيرات مبكرة من الفرص والتهديدات.</a:t>
            </a:r>
          </a:p>
          <a:p>
            <a:endParaRPr lang="en-US" dirty="0"/>
          </a:p>
        </p:txBody>
      </p:sp>
      <p:pic>
        <p:nvPicPr>
          <p:cNvPr id="8" name="Picture 7">
            <a:extLst>
              <a:ext uri="{FF2B5EF4-FFF2-40B4-BE49-F238E27FC236}">
                <a16:creationId xmlns:a16="http://schemas.microsoft.com/office/drawing/2014/main" id="{40FA5976-F285-427F-49E8-FDF360349D6B}"/>
              </a:ext>
            </a:extLst>
          </p:cNvPr>
          <p:cNvPicPr>
            <a:picLocks noChangeAspect="1"/>
          </p:cNvPicPr>
          <p:nvPr/>
        </p:nvPicPr>
        <p:blipFill>
          <a:blip r:embed="rId4"/>
          <a:stretch>
            <a:fillRect/>
          </a:stretch>
        </p:blipFill>
        <p:spPr>
          <a:xfrm>
            <a:off x="9968889" y="684397"/>
            <a:ext cx="2169123" cy="2530661"/>
          </a:xfrm>
          <a:prstGeom prst="rect">
            <a:avLst/>
          </a:prstGeom>
          <a:ln>
            <a:noFill/>
          </a:ln>
          <a:effectLst>
            <a:softEdge rad="112500"/>
          </a:effectLst>
        </p:spPr>
      </p:pic>
      <p:sp>
        <p:nvSpPr>
          <p:cNvPr id="9" name="Title 1">
            <a:extLst>
              <a:ext uri="{FF2B5EF4-FFF2-40B4-BE49-F238E27FC236}">
                <a16:creationId xmlns:a16="http://schemas.microsoft.com/office/drawing/2014/main" id="{03ED7736-CC32-9A7C-C17E-C4B1C7400630}"/>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Developing marketing information</a:t>
            </a:r>
            <a:endParaRPr lang="ar-EG" sz="2400" dirty="0">
              <a:solidFill>
                <a:srgbClr val="C00000"/>
              </a:solidFill>
            </a:endParaRPr>
          </a:p>
          <a:p>
            <a:r>
              <a:rPr lang="ar-EG" sz="2400" dirty="0">
                <a:solidFill>
                  <a:srgbClr val="C00000"/>
                </a:solidFill>
              </a:rPr>
              <a:t>تطوير المعلومات التسويقية</a:t>
            </a:r>
            <a:endParaRPr lang="en-US" sz="2400" dirty="0">
              <a:solidFill>
                <a:srgbClr val="C00000"/>
              </a:solidFill>
            </a:endParaRPr>
          </a:p>
        </p:txBody>
      </p:sp>
    </p:spTree>
    <p:extLst>
      <p:ext uri="{BB962C8B-B14F-4D97-AF65-F5344CB8AC3E}">
        <p14:creationId xmlns:p14="http://schemas.microsoft.com/office/powerpoint/2010/main" val="599027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19C55-BD28-BE82-0BD5-ADF8C4965B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A52D5D-1DD6-C1FC-1F88-F32621748D1E}"/>
              </a:ext>
            </a:extLst>
          </p:cNvPr>
          <p:cNvSpPr/>
          <p:nvPr/>
        </p:nvSpPr>
        <p:spPr>
          <a:xfrm>
            <a:off x="153017" y="613145"/>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6BECF0D-98CE-5F4B-3652-95ECE6B9E337}"/>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2ED406-7371-C6AE-701D-7E651A4A1D22}"/>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FB3EA-E595-89B7-8CDA-F3B4F0BB8667}"/>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057F110-C7B9-5AB4-97AB-587F467B8D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2" name="Picture 1">
            <a:extLst>
              <a:ext uri="{FF2B5EF4-FFF2-40B4-BE49-F238E27FC236}">
                <a16:creationId xmlns:a16="http://schemas.microsoft.com/office/drawing/2014/main" id="{A438EDA6-6A1E-B578-9097-EC84FB2FADB3}"/>
              </a:ext>
            </a:extLst>
          </p:cNvPr>
          <p:cNvPicPr>
            <a:picLocks noChangeAspect="1"/>
          </p:cNvPicPr>
          <p:nvPr/>
        </p:nvPicPr>
        <p:blipFill>
          <a:blip r:embed="rId3"/>
          <a:stretch>
            <a:fillRect/>
          </a:stretch>
        </p:blipFill>
        <p:spPr>
          <a:xfrm>
            <a:off x="8750090" y="1060254"/>
            <a:ext cx="3288893" cy="3225645"/>
          </a:xfrm>
          <a:prstGeom prst="ellipse">
            <a:avLst/>
          </a:prstGeom>
        </p:spPr>
      </p:pic>
      <p:sp>
        <p:nvSpPr>
          <p:cNvPr id="8" name="Content Placeholder 2">
            <a:extLst>
              <a:ext uri="{FF2B5EF4-FFF2-40B4-BE49-F238E27FC236}">
                <a16:creationId xmlns:a16="http://schemas.microsoft.com/office/drawing/2014/main" id="{C782DF12-50E6-BD1A-95D9-9C05D2BF4643}"/>
              </a:ext>
            </a:extLst>
          </p:cNvPr>
          <p:cNvSpPr txBox="1">
            <a:spLocks/>
          </p:cNvSpPr>
          <p:nvPr/>
        </p:nvSpPr>
        <p:spPr>
          <a:xfrm>
            <a:off x="153017" y="1281047"/>
            <a:ext cx="519874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2"/>
            </a:pPr>
            <a:r>
              <a:rPr lang="en-US" sz="2400" b="1" dirty="0">
                <a:solidFill>
                  <a:srgbClr val="0A1F61"/>
                </a:solidFill>
              </a:rPr>
              <a:t>COMPETITIVE MARKETING INTELLIGENCE</a:t>
            </a:r>
          </a:p>
          <a:p>
            <a:pPr marL="0" indent="0">
              <a:buFont typeface="Arial" panose="020B0604020202020204" pitchFamily="34" charset="0"/>
              <a:buNone/>
            </a:pPr>
            <a:endParaRPr lang="en-US" sz="600" b="1" dirty="0">
              <a:solidFill>
                <a:srgbClr val="0A1F61"/>
              </a:solidFill>
            </a:endParaRPr>
          </a:p>
          <a:p>
            <a:r>
              <a:rPr lang="en-US" sz="2400" b="1" dirty="0"/>
              <a:t>Marketing intelligence techniques :</a:t>
            </a:r>
          </a:p>
          <a:p>
            <a:pPr lvl="1"/>
            <a:r>
              <a:rPr lang="en-US" sz="2000" dirty="0"/>
              <a:t>observing consumers first-hand </a:t>
            </a:r>
          </a:p>
          <a:p>
            <a:pPr lvl="1"/>
            <a:r>
              <a:rPr lang="en-US" sz="2000" dirty="0"/>
              <a:t>quizzing the company's own employees </a:t>
            </a:r>
          </a:p>
          <a:p>
            <a:pPr lvl="1"/>
            <a:r>
              <a:rPr lang="en-US" sz="2000" dirty="0"/>
              <a:t>benchmarking competitors' products </a:t>
            </a:r>
          </a:p>
          <a:p>
            <a:pPr lvl="1"/>
            <a:r>
              <a:rPr lang="en-US" sz="2000" dirty="0"/>
              <a:t>online research </a:t>
            </a:r>
          </a:p>
          <a:p>
            <a:pPr lvl="1"/>
            <a:r>
              <a:rPr lang="en-US" sz="2000" dirty="0"/>
              <a:t>monitoring social media buzz </a:t>
            </a:r>
          </a:p>
          <a:p>
            <a:pPr lvl="1"/>
            <a:r>
              <a:rPr lang="en-US" sz="2000" dirty="0"/>
              <a:t>Asking suppliers, resellers and key customers</a:t>
            </a:r>
            <a:endParaRPr lang="ar-EG" sz="2000" dirty="0"/>
          </a:p>
          <a:p>
            <a:pPr lvl="1"/>
            <a:endParaRPr lang="ar-EG" sz="2000" dirty="0"/>
          </a:p>
          <a:p>
            <a:pPr lvl="1"/>
            <a:endParaRPr lang="en-US" sz="2000" dirty="0"/>
          </a:p>
          <a:p>
            <a:pPr lvl="1"/>
            <a:endParaRPr lang="en-US" sz="2000" dirty="0"/>
          </a:p>
          <a:p>
            <a:endParaRPr lang="en-US" sz="2400" b="1" dirty="0">
              <a:solidFill>
                <a:srgbClr val="0A1F61"/>
              </a:solidFill>
            </a:endParaRPr>
          </a:p>
        </p:txBody>
      </p:sp>
      <p:sp>
        <p:nvSpPr>
          <p:cNvPr id="9" name="Title 1">
            <a:extLst>
              <a:ext uri="{FF2B5EF4-FFF2-40B4-BE49-F238E27FC236}">
                <a16:creationId xmlns:a16="http://schemas.microsoft.com/office/drawing/2014/main" id="{56407EAE-DA1C-62E7-7A56-8106F869994A}"/>
              </a:ext>
            </a:extLst>
          </p:cNvPr>
          <p:cNvSpPr txBox="1">
            <a:spLocks/>
          </p:cNvSpPr>
          <p:nvPr/>
        </p:nvSpPr>
        <p:spPr>
          <a:xfrm>
            <a:off x="1495457" y="91329"/>
            <a:ext cx="9055526" cy="461665"/>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Developing marketing information     </a:t>
            </a:r>
            <a:r>
              <a:rPr lang="ar-EG" sz="2400" dirty="0">
                <a:solidFill>
                  <a:srgbClr val="C00000"/>
                </a:solidFill>
              </a:rPr>
              <a:t>تطوير المعلومات التسويقية</a:t>
            </a:r>
            <a:endParaRPr lang="en-US" sz="2400" dirty="0">
              <a:solidFill>
                <a:srgbClr val="C00000"/>
              </a:solidFill>
            </a:endParaRPr>
          </a:p>
        </p:txBody>
      </p:sp>
      <p:sp>
        <p:nvSpPr>
          <p:cNvPr id="11" name="TextBox 10">
            <a:extLst>
              <a:ext uri="{FF2B5EF4-FFF2-40B4-BE49-F238E27FC236}">
                <a16:creationId xmlns:a16="http://schemas.microsoft.com/office/drawing/2014/main" id="{1CC2279B-E7FE-3B71-D222-7128E5E371DF}"/>
              </a:ext>
            </a:extLst>
          </p:cNvPr>
          <p:cNvSpPr txBox="1"/>
          <p:nvPr/>
        </p:nvSpPr>
        <p:spPr>
          <a:xfrm>
            <a:off x="4912772" y="1166000"/>
            <a:ext cx="3872234" cy="5109091"/>
          </a:xfrm>
          <a:prstGeom prst="rect">
            <a:avLst/>
          </a:prstGeom>
          <a:noFill/>
        </p:spPr>
        <p:txBody>
          <a:bodyPr wrap="square" rtlCol="0">
            <a:spAutoFit/>
          </a:bodyPr>
          <a:lstStyle/>
          <a:p>
            <a:pPr lvl="1" algn="r" rtl="1"/>
            <a:r>
              <a:rPr lang="ar-EG" sz="2800" b="1" dirty="0">
                <a:solidFill>
                  <a:srgbClr val="0A1F61"/>
                </a:solidFill>
              </a:rPr>
              <a:t>استخبارات التسويق التنافسي</a:t>
            </a:r>
          </a:p>
          <a:p>
            <a:pPr lvl="1" algn="r" rtl="1"/>
            <a:endParaRPr lang="ar-EG" dirty="0"/>
          </a:p>
          <a:p>
            <a:pPr lvl="1" algn="r" rtl="1"/>
            <a:r>
              <a:rPr lang="ar-EG" sz="2400" b="1" dirty="0"/>
              <a:t>تقنيات الاستخبارات التسويقي :</a:t>
            </a:r>
          </a:p>
          <a:p>
            <a:pPr lvl="1" algn="r" rtl="1"/>
            <a:endParaRPr lang="ar-EG" dirty="0"/>
          </a:p>
          <a:p>
            <a:pPr marL="800100" lvl="1" indent="-342900" algn="r" rtl="1">
              <a:buFont typeface="Arial" panose="020B0604020202020204" pitchFamily="34" charset="0"/>
              <a:buChar char="•"/>
            </a:pPr>
            <a:r>
              <a:rPr lang="ar-EG" sz="2400" dirty="0"/>
              <a:t>مراقبة المستهلكين مباشرة </a:t>
            </a:r>
          </a:p>
          <a:p>
            <a:pPr marL="800100" lvl="1" indent="-342900" algn="r" rtl="1">
              <a:buFont typeface="Arial" panose="020B0604020202020204" pitchFamily="34" charset="0"/>
              <a:buChar char="•"/>
            </a:pPr>
            <a:r>
              <a:rPr lang="ar-EG" sz="2400" dirty="0"/>
              <a:t>استجواب موظفي الشركة </a:t>
            </a:r>
          </a:p>
          <a:p>
            <a:pPr marL="800100" lvl="1" indent="-342900" algn="r" rtl="1">
              <a:buFont typeface="Arial" panose="020B0604020202020204" pitchFamily="34" charset="0"/>
              <a:buChar char="•"/>
            </a:pPr>
            <a:r>
              <a:rPr lang="ar-EG" sz="2400" dirty="0"/>
              <a:t>قياس منتجات المنافسين </a:t>
            </a:r>
          </a:p>
          <a:p>
            <a:pPr marL="800100" lvl="1" indent="-342900" algn="r" rtl="1">
              <a:buFont typeface="Arial" panose="020B0604020202020204" pitchFamily="34" charset="0"/>
              <a:buChar char="•"/>
            </a:pPr>
            <a:r>
              <a:rPr lang="ar-EG" sz="2400" dirty="0"/>
              <a:t>البحث عبر الإنترنت </a:t>
            </a:r>
          </a:p>
          <a:p>
            <a:pPr marL="800100" lvl="1" indent="-342900" algn="r" rtl="1">
              <a:buFont typeface="Arial" panose="020B0604020202020204" pitchFamily="34" charset="0"/>
              <a:buChar char="•"/>
            </a:pPr>
            <a:r>
              <a:rPr lang="ar-EG" sz="2400" dirty="0"/>
              <a:t>مراقبة ضجة وسائل التواصل الاجتماعي </a:t>
            </a:r>
          </a:p>
          <a:p>
            <a:pPr marL="800100" lvl="1" indent="-342900" algn="r" rtl="1">
              <a:buFont typeface="Arial" panose="020B0604020202020204" pitchFamily="34" charset="0"/>
              <a:buChar char="•"/>
            </a:pPr>
            <a:r>
              <a:rPr lang="ar-EG" sz="2400" dirty="0"/>
              <a:t>سؤال الموردين والبائعين والعملاء الرئيسيين</a:t>
            </a:r>
          </a:p>
          <a:p>
            <a:pPr algn="r" rtl="1"/>
            <a:endParaRPr lang="en-US" dirty="0"/>
          </a:p>
        </p:txBody>
      </p:sp>
      <p:sp>
        <p:nvSpPr>
          <p:cNvPr id="3" name="TextBox 2">
            <a:extLst>
              <a:ext uri="{FF2B5EF4-FFF2-40B4-BE49-F238E27FC236}">
                <a16:creationId xmlns:a16="http://schemas.microsoft.com/office/drawing/2014/main" id="{134590C1-85B5-31A9-6AD9-3F2C20BBC0DA}"/>
              </a:ext>
            </a:extLst>
          </p:cNvPr>
          <p:cNvSpPr txBox="1"/>
          <p:nvPr/>
        </p:nvSpPr>
        <p:spPr>
          <a:xfrm>
            <a:off x="9337553" y="4285899"/>
            <a:ext cx="1020986" cy="646331"/>
          </a:xfrm>
          <a:prstGeom prst="rect">
            <a:avLst/>
          </a:prstGeom>
          <a:noFill/>
        </p:spPr>
        <p:txBody>
          <a:bodyPr wrap="square" rtlCol="0">
            <a:spAutoFit/>
          </a:bodyPr>
          <a:lstStyle/>
          <a:p>
            <a:pPr algn="ctr"/>
            <a:r>
              <a:rPr lang="ar-EG" dirty="0"/>
              <a:t>رجال المبيعات</a:t>
            </a:r>
            <a:endParaRPr lang="en-US" dirty="0"/>
          </a:p>
        </p:txBody>
      </p:sp>
      <p:sp>
        <p:nvSpPr>
          <p:cNvPr id="12" name="TextBox 11">
            <a:extLst>
              <a:ext uri="{FF2B5EF4-FFF2-40B4-BE49-F238E27FC236}">
                <a16:creationId xmlns:a16="http://schemas.microsoft.com/office/drawing/2014/main" id="{B82D322D-CABF-A4B1-C9A7-CAA75ACEDB8A}"/>
              </a:ext>
            </a:extLst>
          </p:cNvPr>
          <p:cNvSpPr txBox="1"/>
          <p:nvPr/>
        </p:nvSpPr>
        <p:spPr>
          <a:xfrm>
            <a:off x="8436549" y="3299281"/>
            <a:ext cx="1020986" cy="646331"/>
          </a:xfrm>
          <a:prstGeom prst="rect">
            <a:avLst/>
          </a:prstGeom>
          <a:noFill/>
        </p:spPr>
        <p:txBody>
          <a:bodyPr wrap="square" rtlCol="0">
            <a:spAutoFit/>
          </a:bodyPr>
          <a:lstStyle/>
          <a:p>
            <a:pPr algn="ctr"/>
            <a:r>
              <a:rPr lang="ar-EG" dirty="0"/>
              <a:t>البحث الاحترافي</a:t>
            </a:r>
            <a:endParaRPr lang="en-US" dirty="0"/>
          </a:p>
        </p:txBody>
      </p:sp>
      <p:sp>
        <p:nvSpPr>
          <p:cNvPr id="13" name="TextBox 12">
            <a:extLst>
              <a:ext uri="{FF2B5EF4-FFF2-40B4-BE49-F238E27FC236}">
                <a16:creationId xmlns:a16="http://schemas.microsoft.com/office/drawing/2014/main" id="{7DC1F1A1-CECA-CC41-5B57-068DA5B08916}"/>
              </a:ext>
            </a:extLst>
          </p:cNvPr>
          <p:cNvSpPr txBox="1"/>
          <p:nvPr/>
        </p:nvSpPr>
        <p:spPr>
          <a:xfrm>
            <a:off x="11069801" y="1014840"/>
            <a:ext cx="1020986" cy="369332"/>
          </a:xfrm>
          <a:prstGeom prst="rect">
            <a:avLst/>
          </a:prstGeom>
          <a:noFill/>
        </p:spPr>
        <p:txBody>
          <a:bodyPr wrap="square" rtlCol="0">
            <a:spAutoFit/>
          </a:bodyPr>
          <a:lstStyle/>
          <a:p>
            <a:pPr algn="ctr"/>
            <a:r>
              <a:rPr lang="ar-EG" dirty="0"/>
              <a:t>الصحافة</a:t>
            </a:r>
            <a:endParaRPr lang="en-US" dirty="0"/>
          </a:p>
        </p:txBody>
      </p:sp>
      <p:sp>
        <p:nvSpPr>
          <p:cNvPr id="14" name="TextBox 13">
            <a:extLst>
              <a:ext uri="{FF2B5EF4-FFF2-40B4-BE49-F238E27FC236}">
                <a16:creationId xmlns:a16="http://schemas.microsoft.com/office/drawing/2014/main" id="{1E3D6717-CDBB-111D-B0CD-0E1D1EC9F767}"/>
              </a:ext>
            </a:extLst>
          </p:cNvPr>
          <p:cNvSpPr txBox="1"/>
          <p:nvPr/>
        </p:nvSpPr>
        <p:spPr>
          <a:xfrm>
            <a:off x="11310020" y="2226429"/>
            <a:ext cx="1020986" cy="646331"/>
          </a:xfrm>
          <a:prstGeom prst="rect">
            <a:avLst/>
          </a:prstGeom>
          <a:noFill/>
        </p:spPr>
        <p:txBody>
          <a:bodyPr wrap="square" rtlCol="0">
            <a:spAutoFit/>
          </a:bodyPr>
          <a:lstStyle/>
          <a:p>
            <a:pPr algn="ctr"/>
            <a:r>
              <a:rPr lang="ar-EG" dirty="0"/>
              <a:t>المجلات التجارية</a:t>
            </a:r>
            <a:endParaRPr lang="en-US" dirty="0"/>
          </a:p>
        </p:txBody>
      </p:sp>
      <p:sp>
        <p:nvSpPr>
          <p:cNvPr id="15" name="TextBox 14">
            <a:extLst>
              <a:ext uri="{FF2B5EF4-FFF2-40B4-BE49-F238E27FC236}">
                <a16:creationId xmlns:a16="http://schemas.microsoft.com/office/drawing/2014/main" id="{03D7D2B8-100F-108E-5E4C-1422315D7256}"/>
              </a:ext>
            </a:extLst>
          </p:cNvPr>
          <p:cNvSpPr txBox="1"/>
          <p:nvPr/>
        </p:nvSpPr>
        <p:spPr>
          <a:xfrm>
            <a:off x="10704031" y="4038934"/>
            <a:ext cx="1020986" cy="646331"/>
          </a:xfrm>
          <a:prstGeom prst="rect">
            <a:avLst/>
          </a:prstGeom>
          <a:noFill/>
        </p:spPr>
        <p:txBody>
          <a:bodyPr wrap="square" rtlCol="0">
            <a:spAutoFit/>
          </a:bodyPr>
          <a:lstStyle/>
          <a:p>
            <a:pPr algn="ctr"/>
            <a:r>
              <a:rPr lang="ar-EG" dirty="0"/>
              <a:t>رجال المبيعات</a:t>
            </a:r>
            <a:endParaRPr lang="en-US" dirty="0"/>
          </a:p>
        </p:txBody>
      </p:sp>
      <p:sp>
        <p:nvSpPr>
          <p:cNvPr id="16" name="TextBox 15">
            <a:extLst>
              <a:ext uri="{FF2B5EF4-FFF2-40B4-BE49-F238E27FC236}">
                <a16:creationId xmlns:a16="http://schemas.microsoft.com/office/drawing/2014/main" id="{56313F32-CD65-F6D7-EA9C-1DA3A4F9E693}"/>
              </a:ext>
            </a:extLst>
          </p:cNvPr>
          <p:cNvSpPr txBox="1"/>
          <p:nvPr/>
        </p:nvSpPr>
        <p:spPr>
          <a:xfrm>
            <a:off x="8551690" y="1271337"/>
            <a:ext cx="1020986" cy="369332"/>
          </a:xfrm>
          <a:prstGeom prst="rect">
            <a:avLst/>
          </a:prstGeom>
          <a:noFill/>
        </p:spPr>
        <p:txBody>
          <a:bodyPr wrap="square" rtlCol="0">
            <a:spAutoFit/>
          </a:bodyPr>
          <a:lstStyle/>
          <a:p>
            <a:pPr algn="ctr"/>
            <a:r>
              <a:rPr lang="ar-EG" dirty="0"/>
              <a:t>الانترنت</a:t>
            </a:r>
            <a:endParaRPr lang="en-US" dirty="0"/>
          </a:p>
        </p:txBody>
      </p:sp>
      <p:sp>
        <p:nvSpPr>
          <p:cNvPr id="17" name="TextBox 16">
            <a:extLst>
              <a:ext uri="{FF2B5EF4-FFF2-40B4-BE49-F238E27FC236}">
                <a16:creationId xmlns:a16="http://schemas.microsoft.com/office/drawing/2014/main" id="{BEBCB409-C23D-218D-3952-123761FBB95F}"/>
              </a:ext>
            </a:extLst>
          </p:cNvPr>
          <p:cNvSpPr txBox="1"/>
          <p:nvPr/>
        </p:nvSpPr>
        <p:spPr>
          <a:xfrm>
            <a:off x="9337553" y="691675"/>
            <a:ext cx="1020986" cy="646331"/>
          </a:xfrm>
          <a:prstGeom prst="rect">
            <a:avLst/>
          </a:prstGeom>
          <a:noFill/>
        </p:spPr>
        <p:txBody>
          <a:bodyPr wrap="square" rtlCol="0">
            <a:spAutoFit/>
          </a:bodyPr>
          <a:lstStyle/>
          <a:p>
            <a:pPr algn="ctr"/>
            <a:r>
              <a:rPr lang="ar-EG" dirty="0"/>
              <a:t>التقارير الثانوية</a:t>
            </a:r>
            <a:endParaRPr lang="en-US" dirty="0"/>
          </a:p>
        </p:txBody>
      </p:sp>
    </p:spTree>
    <p:extLst>
      <p:ext uri="{BB962C8B-B14F-4D97-AF65-F5344CB8AC3E}">
        <p14:creationId xmlns:p14="http://schemas.microsoft.com/office/powerpoint/2010/main" val="3361569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9C79C-ED78-FA77-A181-C4B24ACEFB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70D8E6-78FB-CD99-DDC6-93573FBBCCF3}"/>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E8D1769-7509-762F-4465-1580E2CFDCC7}"/>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4CBD89-A022-C63B-9572-6EF636E6316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F6B97A-D379-D8AC-1FA5-729F5CED596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29027C3-80BC-2A92-3111-594C4C578F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a16="http://schemas.microsoft.com/office/drawing/2014/main" id="{991F6A8A-FE1C-9CA2-F6BB-C3B0D3AB9A79}"/>
              </a:ext>
            </a:extLst>
          </p:cNvPr>
          <p:cNvSpPr txBox="1">
            <a:spLocks/>
          </p:cNvSpPr>
          <p:nvPr/>
        </p:nvSpPr>
        <p:spPr>
          <a:xfrm>
            <a:off x="294727" y="1194458"/>
            <a:ext cx="8540109" cy="521965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2"/>
            </a:pPr>
            <a:r>
              <a:rPr lang="en-US" b="1" dirty="0">
                <a:solidFill>
                  <a:srgbClr val="0A1F61"/>
                </a:solidFill>
              </a:rPr>
              <a:t>COMPETITIVE MARKETING INTELLIGENCE</a:t>
            </a:r>
          </a:p>
          <a:p>
            <a:pPr marL="0" indent="0">
              <a:buFont typeface="Arial" panose="020B0604020202020204" pitchFamily="34" charset="0"/>
              <a:buNone/>
            </a:pPr>
            <a:endParaRPr lang="en-US" sz="700" b="1" dirty="0">
              <a:solidFill>
                <a:srgbClr val="0A1F61"/>
              </a:solidFill>
            </a:endParaRPr>
          </a:p>
          <a:p>
            <a:pPr lvl="1"/>
            <a:r>
              <a:rPr lang="en-US" dirty="0"/>
              <a:t>Companies also need to actively monitor competitors' activity (their website and social media command centers, Internet search tracking consumer conversations about competing brands)</a:t>
            </a:r>
          </a:p>
          <a:p>
            <a:pPr lvl="1"/>
            <a:r>
              <a:rPr lang="en-US" dirty="0"/>
              <a:t>firms use competitive marketing intelligence to gain early insights into competitive moves and strategies and to prepare quick responses.</a:t>
            </a:r>
            <a:endParaRPr lang="ar-EG" dirty="0"/>
          </a:p>
          <a:p>
            <a:pPr marL="514350" lvl="1" indent="-514350" algn="r" rtl="1">
              <a:spcBef>
                <a:spcPts val="1000"/>
              </a:spcBef>
              <a:buFont typeface="+mj-lt"/>
              <a:buAutoNum type="arabicPeriod" startAt="2"/>
            </a:pPr>
            <a:r>
              <a:rPr lang="ar-SA" sz="2800" b="1" dirty="0">
                <a:solidFill>
                  <a:srgbClr val="0A1F61"/>
                </a:solidFill>
              </a:rPr>
              <a:t>الاستخبارات التنافسية</a:t>
            </a:r>
            <a:endParaRPr lang="ar-EG" sz="2800" b="1" dirty="0">
              <a:solidFill>
                <a:srgbClr val="0A1F61"/>
              </a:solidFill>
            </a:endParaRPr>
          </a:p>
          <a:p>
            <a:pPr lvl="1" algn="r" rtl="1"/>
            <a:r>
              <a:rPr lang="ar-EG" dirty="0"/>
              <a:t>تحتاج الشركات أيضا إلى مراقبة تحركات المنافسين بنشاط (مواقع الويب الخاصة بهم ومراكز قيادة وسائل التواصل الاجتماعي ، والبحث على الإنترنت الذي يتتبع محادثات المستهلكين حول العلامات التجارية المنافسة)</a:t>
            </a:r>
          </a:p>
          <a:p>
            <a:pPr lvl="1" algn="r" rtl="1"/>
            <a:r>
              <a:rPr lang="ar-EG" dirty="0"/>
              <a:t>تستخدم الشركات استخبارات تسويقية تنافسية لاكتساب رؤى مبكرة حول التحركات والاستراتيجيات التنافسية وإعداد استجابات سريعة.</a:t>
            </a:r>
            <a:endParaRPr lang="en-US" dirty="0"/>
          </a:p>
          <a:p>
            <a:pPr lvl="1"/>
            <a:endParaRPr lang="en-US" dirty="0"/>
          </a:p>
          <a:p>
            <a:endParaRPr lang="en-US" b="1" dirty="0">
              <a:solidFill>
                <a:srgbClr val="0A1F61"/>
              </a:solidFill>
            </a:endParaRPr>
          </a:p>
        </p:txBody>
      </p:sp>
      <p:pic>
        <p:nvPicPr>
          <p:cNvPr id="8" name="Picture 7">
            <a:extLst>
              <a:ext uri="{FF2B5EF4-FFF2-40B4-BE49-F238E27FC236}">
                <a16:creationId xmlns:a16="http://schemas.microsoft.com/office/drawing/2014/main" id="{6389B45A-1164-4DC3-A3C7-6EDE0E1CFE1C}"/>
              </a:ext>
            </a:extLst>
          </p:cNvPr>
          <p:cNvPicPr>
            <a:picLocks noChangeAspect="1"/>
          </p:cNvPicPr>
          <p:nvPr/>
        </p:nvPicPr>
        <p:blipFill>
          <a:blip r:embed="rId4"/>
          <a:stretch>
            <a:fillRect/>
          </a:stretch>
        </p:blipFill>
        <p:spPr>
          <a:xfrm>
            <a:off x="8911345" y="2591734"/>
            <a:ext cx="3309197" cy="3165177"/>
          </a:xfrm>
          <a:prstGeom prst="rect">
            <a:avLst/>
          </a:prstGeom>
          <a:ln>
            <a:noFill/>
          </a:ln>
          <a:effectLst>
            <a:softEdge rad="112500"/>
          </a:effectLst>
        </p:spPr>
      </p:pic>
      <p:sp>
        <p:nvSpPr>
          <p:cNvPr id="9" name="Title 1">
            <a:extLst>
              <a:ext uri="{FF2B5EF4-FFF2-40B4-BE49-F238E27FC236}">
                <a16:creationId xmlns:a16="http://schemas.microsoft.com/office/drawing/2014/main" id="{C02D5E20-5706-347D-A91F-427D86A1E639}"/>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Developing marketing information</a:t>
            </a:r>
            <a:endParaRPr lang="ar-EG" sz="2400" dirty="0">
              <a:solidFill>
                <a:srgbClr val="C00000"/>
              </a:solidFill>
            </a:endParaRPr>
          </a:p>
          <a:p>
            <a:r>
              <a:rPr lang="ar-EG" sz="2400" dirty="0">
                <a:solidFill>
                  <a:srgbClr val="C00000"/>
                </a:solidFill>
              </a:rPr>
              <a:t>تطوير المعلومات التسويقية</a:t>
            </a:r>
            <a:endParaRPr lang="en-US" sz="2400" dirty="0">
              <a:solidFill>
                <a:srgbClr val="C00000"/>
              </a:solidFill>
            </a:endParaRPr>
          </a:p>
        </p:txBody>
      </p:sp>
    </p:spTree>
    <p:extLst>
      <p:ext uri="{BB962C8B-B14F-4D97-AF65-F5344CB8AC3E}">
        <p14:creationId xmlns:p14="http://schemas.microsoft.com/office/powerpoint/2010/main" val="3483826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74B7C-8F17-57F1-59AC-E75653674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B0598-080D-131D-6F28-17AB40F86DFF}"/>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9273D4C-3B6E-6562-10C4-03DEABC3664A}"/>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CD071F-9C0E-C97A-86CB-5A6D64580675}"/>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A76FD6-C259-AB2F-D0C8-9C9BF0DEC93E}"/>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BD71360-5AD8-088B-4905-E3A5DA5BBF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D365B2EB-43FB-AB6B-3679-8ECD8B0E73A5}"/>
              </a:ext>
            </a:extLst>
          </p:cNvPr>
          <p:cNvSpPr txBox="1">
            <a:spLocks/>
          </p:cNvSpPr>
          <p:nvPr/>
        </p:nvSpPr>
        <p:spPr>
          <a:xfrm>
            <a:off x="1676328" y="153009"/>
            <a:ext cx="6594189" cy="523220"/>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Example</a:t>
            </a:r>
            <a:r>
              <a:rPr lang="ar-EG" dirty="0">
                <a:solidFill>
                  <a:srgbClr val="C00000"/>
                </a:solidFill>
              </a:rPr>
              <a:t> مثال </a:t>
            </a:r>
            <a:endParaRPr lang="en-US" dirty="0">
              <a:solidFill>
                <a:srgbClr val="C00000"/>
              </a:solidFill>
            </a:endParaRPr>
          </a:p>
        </p:txBody>
      </p:sp>
      <p:pic>
        <p:nvPicPr>
          <p:cNvPr id="3" name="Picture 2">
            <a:extLst>
              <a:ext uri="{FF2B5EF4-FFF2-40B4-BE49-F238E27FC236}">
                <a16:creationId xmlns:a16="http://schemas.microsoft.com/office/drawing/2014/main" id="{430ABFD8-9863-5D17-7A7A-8C0D65D14F54}"/>
              </a:ext>
            </a:extLst>
          </p:cNvPr>
          <p:cNvPicPr>
            <a:picLocks noChangeAspect="1"/>
          </p:cNvPicPr>
          <p:nvPr/>
        </p:nvPicPr>
        <p:blipFill>
          <a:blip r:embed="rId3"/>
          <a:stretch>
            <a:fillRect/>
          </a:stretch>
        </p:blipFill>
        <p:spPr>
          <a:xfrm>
            <a:off x="566744" y="2032000"/>
            <a:ext cx="6579910" cy="3657751"/>
          </a:xfrm>
          <a:prstGeom prst="rect">
            <a:avLst/>
          </a:prstGeom>
        </p:spPr>
      </p:pic>
      <p:sp>
        <p:nvSpPr>
          <p:cNvPr id="8" name="Content Placeholder 2">
            <a:extLst>
              <a:ext uri="{FF2B5EF4-FFF2-40B4-BE49-F238E27FC236}">
                <a16:creationId xmlns:a16="http://schemas.microsoft.com/office/drawing/2014/main" id="{FFCEA81B-0515-44B2-5F22-258C456B7204}"/>
              </a:ext>
            </a:extLst>
          </p:cNvPr>
          <p:cNvSpPr txBox="1">
            <a:spLocks/>
          </p:cNvSpPr>
          <p:nvPr/>
        </p:nvSpPr>
        <p:spPr>
          <a:xfrm>
            <a:off x="7737219" y="1329409"/>
            <a:ext cx="3474423" cy="4852362"/>
          </a:xfrm>
          <a:prstGeom prst="rect">
            <a:avLst/>
          </a:prstGeom>
        </p:spPr>
        <p:txBody>
          <a:bodyPr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Amazon's competitive intelligence arm routinely purchases merchandise from competing sites to analyze and compare their assortment speed and surface quality </a:t>
            </a:r>
            <a:endParaRPr lang="ar-EG" dirty="0"/>
          </a:p>
          <a:p>
            <a:pPr marL="0" indent="0" algn="r" rtl="1">
              <a:buFont typeface="Arial" panose="020B0604020202020204" pitchFamily="34" charset="0"/>
              <a:buNone/>
            </a:pPr>
            <a:r>
              <a:rPr lang="ar-EG" dirty="0"/>
              <a:t>يقوم ذراع الاستخبارات التنافسية في أمازون بشكل روتيني بشراء البضائع من المواقع المنافسة لتحليل ومقارنة سرعة تكوين تشكيلاتها وجودتها السطحية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600864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17117-FA46-B494-8EB6-E73FF9AE32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4DA0CC-6BE7-2B11-85F5-F1DEC45BFB0C}"/>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60BC539-A225-9BDE-037C-32E8116245BB}"/>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F3A159-70E2-0FDE-8D16-9F16CA2C55B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90BA6E-73DB-9194-0689-B42B01C73B1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EFCAA1A-F055-F93C-2D02-B91B9927D51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2" name="Salesforce Marketing Cloud_ Command Center Demo _ Salesforce">
            <a:hlinkClick r:id="" action="ppaction://media"/>
            <a:extLst>
              <a:ext uri="{FF2B5EF4-FFF2-40B4-BE49-F238E27FC236}">
                <a16:creationId xmlns:a16="http://schemas.microsoft.com/office/drawing/2014/main" id="{3D0AF465-7D11-F88E-FCF6-FD680D69D1F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80740" y="691944"/>
            <a:ext cx="10834247" cy="5685996"/>
          </a:xfrm>
          <a:prstGeom prst="rect">
            <a:avLst/>
          </a:prstGeom>
          <a:noFill/>
        </p:spPr>
      </p:pic>
    </p:spTree>
    <p:extLst>
      <p:ext uri="{BB962C8B-B14F-4D97-AF65-F5344CB8AC3E}">
        <p14:creationId xmlns:p14="http://schemas.microsoft.com/office/powerpoint/2010/main" val="1425932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2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D025E-DEFB-74A0-9AA0-6895C56D1B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9E153E-89D1-64D8-3CFE-B8055C7671B8}"/>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B91EEBF-B459-9608-8706-4C5A7362204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E16BAF-7E00-5600-97FE-B74FB3AB84A7}"/>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83E0AE-02AC-388E-AAD0-9339416FCB9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371D7E5-E973-C19C-90E8-D164D3ECC133}"/>
              </a:ext>
            </a:extLst>
          </p:cNvPr>
          <p:cNvSpPr txBox="1"/>
          <p:nvPr/>
        </p:nvSpPr>
        <p:spPr>
          <a:xfrm>
            <a:off x="9848046" y="65155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40B73A-F764-6529-0EC7-01582CA20B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2" name="Picture 1" descr="A landscape with trees and mountains&#10;&#10;Description automatically generated">
            <a:extLst>
              <a:ext uri="{FF2B5EF4-FFF2-40B4-BE49-F238E27FC236}">
                <a16:creationId xmlns:a16="http://schemas.microsoft.com/office/drawing/2014/main" id="{EF178D96-A390-48BB-6279-5707507AD163}"/>
              </a:ext>
            </a:extLst>
          </p:cNvPr>
          <p:cNvPicPr>
            <a:picLocks noChangeAspect="1"/>
          </p:cNvPicPr>
          <p:nvPr/>
        </p:nvPicPr>
        <p:blipFill rotWithShape="1">
          <a:blip r:embed="rId3">
            <a:extLst>
              <a:ext uri="{28A0092B-C50C-407E-A947-70E740481C1C}">
                <a14:useLocalDpi xmlns:a14="http://schemas.microsoft.com/office/drawing/2010/main" val="0"/>
              </a:ext>
            </a:extLst>
          </a:blip>
          <a:srcRect r="7538"/>
          <a:stretch/>
        </p:blipFill>
        <p:spPr>
          <a:xfrm>
            <a:off x="20" y="1282"/>
            <a:ext cx="12191980" cy="6856718"/>
          </a:xfrm>
          <a:prstGeom prst="rect">
            <a:avLst/>
          </a:prstGeom>
        </p:spPr>
      </p:pic>
    </p:spTree>
    <p:extLst>
      <p:ext uri="{BB962C8B-B14F-4D97-AF65-F5344CB8AC3E}">
        <p14:creationId xmlns:p14="http://schemas.microsoft.com/office/powerpoint/2010/main" val="3428114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08603-6F26-FBB1-417A-C199E3E589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BF602F-661A-9C54-13C5-955C79C4F49B}"/>
              </a:ext>
            </a:extLst>
          </p:cNvPr>
          <p:cNvSpPr/>
          <p:nvPr/>
        </p:nvSpPr>
        <p:spPr>
          <a:xfrm>
            <a:off x="153017" y="811162"/>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FFB0B13-F1CD-A039-E875-768C40D9E0A9}"/>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DF53CE-F692-048C-D83D-697EBFD93EA8}"/>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002D695-002F-E84F-A4E5-B2CA35B33A42}"/>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8EECE10-6A30-CEC7-DDFC-7C98DA1E3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Content Placeholder 2">
            <a:extLst>
              <a:ext uri="{FF2B5EF4-FFF2-40B4-BE49-F238E27FC236}">
                <a16:creationId xmlns:a16="http://schemas.microsoft.com/office/drawing/2014/main" id="{E9C89357-3140-D650-52E3-7B09F8C54438}"/>
              </a:ext>
            </a:extLst>
          </p:cNvPr>
          <p:cNvSpPr txBox="1">
            <a:spLocks/>
          </p:cNvSpPr>
          <p:nvPr/>
        </p:nvSpPr>
        <p:spPr>
          <a:xfrm>
            <a:off x="361366" y="1219722"/>
            <a:ext cx="9012636" cy="5231565"/>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3"/>
            </a:pPr>
            <a:r>
              <a:rPr lang="en-US" b="1" dirty="0">
                <a:solidFill>
                  <a:srgbClr val="0A1F61"/>
                </a:solidFill>
              </a:rPr>
              <a:t>MARKET RESEARCH:</a:t>
            </a:r>
          </a:p>
          <a:p>
            <a:r>
              <a:rPr lang="en-US" dirty="0">
                <a:solidFill>
                  <a:srgbClr val="C00000"/>
                </a:solidFill>
              </a:rPr>
              <a:t>Market research </a:t>
            </a:r>
            <a:r>
              <a:rPr lang="en-US" dirty="0">
                <a:solidFill>
                  <a:srgbClr val="0A1F61"/>
                </a:solidFill>
              </a:rPr>
              <a:t>= </a:t>
            </a:r>
            <a:r>
              <a:rPr lang="en-US" dirty="0"/>
              <a:t>the systematic design, collection, analysis, and reporting of data relevant to a specific marketing situation facing an organization.</a:t>
            </a:r>
          </a:p>
          <a:p>
            <a:r>
              <a:rPr lang="en-US" dirty="0"/>
              <a:t>For example, market research gives marketers insights into customer motivations, purchase behavior, and satisfaction. It can help them to assess market potential and market share, or measure the effectiveness of pricing, product, distribution, and promotion activities.</a:t>
            </a:r>
            <a:endParaRPr lang="ar-EG" dirty="0"/>
          </a:p>
          <a:p>
            <a:pPr marL="514350" indent="-514350" algn="r" rtl="1">
              <a:buFont typeface="+mj-lt"/>
              <a:buAutoNum type="arabicPeriod" startAt="3"/>
            </a:pPr>
            <a:r>
              <a:rPr lang="ar-EG" b="1" dirty="0">
                <a:solidFill>
                  <a:srgbClr val="0A1F61"/>
                </a:solidFill>
              </a:rPr>
              <a:t>أبحاث السوق:</a:t>
            </a:r>
          </a:p>
          <a:p>
            <a:pPr algn="r" rtl="1"/>
            <a:r>
              <a:rPr lang="ar-EG" dirty="0">
                <a:solidFill>
                  <a:srgbClr val="FF0000"/>
                </a:solidFill>
              </a:rPr>
              <a:t>أبحاث السوق = </a:t>
            </a:r>
            <a:r>
              <a:rPr lang="ar-EG" dirty="0"/>
              <a:t>التصميم المنهجي وجمع وتحليل وإعداد التقارير للبيانات ذات الصلة بموقف تسويقية محددة تواجه المؤسسة.</a:t>
            </a:r>
          </a:p>
          <a:p>
            <a:pPr algn="r" rtl="1"/>
            <a:r>
              <a:rPr lang="ar-EG" dirty="0"/>
              <a:t>على سبيل المثال ، تمنح أبحاث السوق المسوقين رؤى حول دوافع العملاء وسلوك الشراء والرضا. يمكن أن يساعدهم على تقييم إمكانات السوق وحصتهم في السوق ، أو قياس فعالية أنشطة التسعير وتحديد المنتجات والتوزيع والترويج.</a:t>
            </a:r>
          </a:p>
          <a:p>
            <a:endParaRPr lang="en-US" dirty="0"/>
          </a:p>
        </p:txBody>
      </p:sp>
      <p:pic>
        <p:nvPicPr>
          <p:cNvPr id="3" name="Picture 2">
            <a:extLst>
              <a:ext uri="{FF2B5EF4-FFF2-40B4-BE49-F238E27FC236}">
                <a16:creationId xmlns:a16="http://schemas.microsoft.com/office/drawing/2014/main" id="{78CE9AC4-9E31-1C49-BFE2-E777C55EAE67}"/>
              </a:ext>
            </a:extLst>
          </p:cNvPr>
          <p:cNvPicPr>
            <a:picLocks noChangeAspect="1"/>
          </p:cNvPicPr>
          <p:nvPr/>
        </p:nvPicPr>
        <p:blipFill>
          <a:blip r:embed="rId3"/>
          <a:stretch>
            <a:fillRect/>
          </a:stretch>
        </p:blipFill>
        <p:spPr>
          <a:xfrm>
            <a:off x="9226203" y="1166000"/>
            <a:ext cx="2812779" cy="2569594"/>
          </a:xfrm>
          <a:prstGeom prst="rect">
            <a:avLst/>
          </a:prstGeom>
        </p:spPr>
      </p:pic>
      <p:sp>
        <p:nvSpPr>
          <p:cNvPr id="9" name="Title 1">
            <a:extLst>
              <a:ext uri="{FF2B5EF4-FFF2-40B4-BE49-F238E27FC236}">
                <a16:creationId xmlns:a16="http://schemas.microsoft.com/office/drawing/2014/main" id="{91773164-8ECF-358D-3512-8DB1763D3B38}"/>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Developing marketing information</a:t>
            </a:r>
            <a:endParaRPr lang="ar-EG" sz="2400" dirty="0">
              <a:solidFill>
                <a:srgbClr val="C00000"/>
              </a:solidFill>
            </a:endParaRPr>
          </a:p>
          <a:p>
            <a:r>
              <a:rPr lang="ar-EG" sz="2400" dirty="0">
                <a:solidFill>
                  <a:srgbClr val="C00000"/>
                </a:solidFill>
              </a:rPr>
              <a:t>تطوير المعلومات التسويقية</a:t>
            </a:r>
            <a:endParaRPr lang="en-US" sz="2400" dirty="0">
              <a:solidFill>
                <a:srgbClr val="C00000"/>
              </a:solidFill>
            </a:endParaRPr>
          </a:p>
        </p:txBody>
      </p:sp>
    </p:spTree>
    <p:extLst>
      <p:ext uri="{BB962C8B-B14F-4D97-AF65-F5344CB8AC3E}">
        <p14:creationId xmlns:p14="http://schemas.microsoft.com/office/powerpoint/2010/main" val="131379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08ED3-6164-3772-AC5B-5584D60461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334C78-963B-8B8F-F488-1C7E23B6FC8A}"/>
              </a:ext>
            </a:extLst>
          </p:cNvPr>
          <p:cNvSpPr/>
          <p:nvPr/>
        </p:nvSpPr>
        <p:spPr>
          <a:xfrm>
            <a:off x="153017" y="1017252"/>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1A19C9C-4E82-594B-0370-D30C3C935B75}"/>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E638D9-11EC-ECAF-9916-6A0633B4CED2}"/>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628CFD-F20E-11B0-E287-11EC20656A25}"/>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85D802E-99F3-2A29-FD9D-1549E6CA2A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4F00EC23-E22E-56BA-F772-B17BEA8F1D0E}"/>
              </a:ext>
            </a:extLst>
          </p:cNvPr>
          <p:cNvSpPr txBox="1">
            <a:spLocks/>
          </p:cNvSpPr>
          <p:nvPr/>
        </p:nvSpPr>
        <p:spPr>
          <a:xfrm>
            <a:off x="1575648" y="124809"/>
            <a:ext cx="727477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The marketing research process</a:t>
            </a:r>
            <a:endParaRPr lang="ar-EG" dirty="0">
              <a:solidFill>
                <a:srgbClr val="C00000"/>
              </a:solidFill>
            </a:endParaRPr>
          </a:p>
          <a:p>
            <a:r>
              <a:rPr lang="ar-EG" dirty="0">
                <a:solidFill>
                  <a:srgbClr val="C00000"/>
                </a:solidFill>
              </a:rPr>
              <a:t>عملية البحث التسويقي </a:t>
            </a:r>
            <a:r>
              <a:rPr lang="en-US" dirty="0">
                <a:solidFill>
                  <a:srgbClr val="C00000"/>
                </a:solidFill>
              </a:rPr>
              <a:t> </a:t>
            </a:r>
          </a:p>
        </p:txBody>
      </p:sp>
      <p:pic>
        <p:nvPicPr>
          <p:cNvPr id="3" name="Picture 2">
            <a:extLst>
              <a:ext uri="{FF2B5EF4-FFF2-40B4-BE49-F238E27FC236}">
                <a16:creationId xmlns:a16="http://schemas.microsoft.com/office/drawing/2014/main" id="{563E873D-9BFA-2503-3648-58BD02D84733}"/>
              </a:ext>
            </a:extLst>
          </p:cNvPr>
          <p:cNvPicPr>
            <a:picLocks noChangeAspect="1"/>
          </p:cNvPicPr>
          <p:nvPr/>
        </p:nvPicPr>
        <p:blipFill>
          <a:blip r:embed="rId3"/>
          <a:stretch>
            <a:fillRect/>
          </a:stretch>
        </p:blipFill>
        <p:spPr>
          <a:xfrm>
            <a:off x="628749" y="2615472"/>
            <a:ext cx="11435432" cy="1627055"/>
          </a:xfrm>
          <a:prstGeom prst="rect">
            <a:avLst/>
          </a:prstGeom>
        </p:spPr>
      </p:pic>
      <p:sp>
        <p:nvSpPr>
          <p:cNvPr id="8" name="Title 1">
            <a:extLst>
              <a:ext uri="{FF2B5EF4-FFF2-40B4-BE49-F238E27FC236}">
                <a16:creationId xmlns:a16="http://schemas.microsoft.com/office/drawing/2014/main" id="{5C678B78-9F94-C4FD-DD34-7EC17539D69B}"/>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endParaRPr lang="ar-EG" sz="2800" dirty="0">
              <a:solidFill>
                <a:schemeClr val="tx1"/>
              </a:solidFill>
            </a:endParaRPr>
          </a:p>
          <a:p>
            <a:pPr algn="ctr"/>
            <a:r>
              <a:rPr lang="ar-EG" sz="2800" dirty="0">
                <a:solidFill>
                  <a:schemeClr val="tx1"/>
                </a:solidFill>
              </a:rPr>
              <a:t>عملية البحث التسويقي </a:t>
            </a:r>
          </a:p>
          <a:p>
            <a:pPr algn="ctr"/>
            <a:endParaRPr lang="en-US" sz="2800" dirty="0">
              <a:solidFill>
                <a:schemeClr val="tx1"/>
              </a:solidFill>
            </a:endParaRPr>
          </a:p>
        </p:txBody>
      </p:sp>
      <p:graphicFrame>
        <p:nvGraphicFramePr>
          <p:cNvPr id="9" name="Diagram 8">
            <a:extLst>
              <a:ext uri="{FF2B5EF4-FFF2-40B4-BE49-F238E27FC236}">
                <a16:creationId xmlns:a16="http://schemas.microsoft.com/office/drawing/2014/main" id="{4C6B774B-0E8D-BED3-2B36-FDF4067D1716}"/>
              </a:ext>
            </a:extLst>
          </p:cNvPr>
          <p:cNvGraphicFramePr/>
          <p:nvPr>
            <p:extLst>
              <p:ext uri="{D42A27DB-BD31-4B8C-83A1-F6EECF244321}">
                <p14:modId xmlns:p14="http://schemas.microsoft.com/office/powerpoint/2010/main" val="1951552621"/>
              </p:ext>
            </p:extLst>
          </p:nvPr>
        </p:nvGraphicFramePr>
        <p:xfrm>
          <a:off x="754985" y="2817943"/>
          <a:ext cx="10932284"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32748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FCA33-7DA5-F628-B38F-6B7DA28006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98ED0D-B096-2BE0-82C1-00417304696E}"/>
              </a:ext>
            </a:extLst>
          </p:cNvPr>
          <p:cNvSpPr/>
          <p:nvPr/>
        </p:nvSpPr>
        <p:spPr>
          <a:xfrm>
            <a:off x="153017" y="744093"/>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1AF903D-40D1-5D6B-CF11-E75799578766}"/>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0D9598-85A4-3DAD-5984-2613371D2EA8}"/>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5A1EB4C-B020-C036-50E5-46A1C27E33F1}"/>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26B62A-5CC2-B9C6-9F8B-8434B89D25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E3FECEF3-2116-6055-A709-4CB3E51DAA31}"/>
              </a:ext>
            </a:extLst>
          </p:cNvPr>
          <p:cNvSpPr txBox="1">
            <a:spLocks/>
          </p:cNvSpPr>
          <p:nvPr/>
        </p:nvSpPr>
        <p:spPr>
          <a:xfrm>
            <a:off x="1391116" y="-67144"/>
            <a:ext cx="8551827"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The marketing research process</a:t>
            </a:r>
            <a:endParaRPr lang="ar-EG" sz="2400" dirty="0">
              <a:solidFill>
                <a:srgbClr val="C00000"/>
              </a:solidFill>
            </a:endParaRPr>
          </a:p>
          <a:p>
            <a:r>
              <a:rPr lang="ar-EG" sz="2400" dirty="0">
                <a:solidFill>
                  <a:srgbClr val="C00000"/>
                </a:solidFill>
              </a:rPr>
              <a:t>عملية البحث التسويقي </a:t>
            </a:r>
            <a:r>
              <a:rPr lang="en-US" sz="2400" dirty="0">
                <a:solidFill>
                  <a:srgbClr val="C00000"/>
                </a:solidFill>
              </a:rPr>
              <a:t> </a:t>
            </a:r>
          </a:p>
        </p:txBody>
      </p:sp>
      <p:sp>
        <p:nvSpPr>
          <p:cNvPr id="3" name="Content Placeholder 2">
            <a:extLst>
              <a:ext uri="{FF2B5EF4-FFF2-40B4-BE49-F238E27FC236}">
                <a16:creationId xmlns:a16="http://schemas.microsoft.com/office/drawing/2014/main" id="{B3DA4090-BECA-E949-A1B9-DAF32F7B20BF}"/>
              </a:ext>
            </a:extLst>
          </p:cNvPr>
          <p:cNvSpPr txBox="1">
            <a:spLocks/>
          </p:cNvSpPr>
          <p:nvPr/>
        </p:nvSpPr>
        <p:spPr>
          <a:xfrm>
            <a:off x="271870" y="1166000"/>
            <a:ext cx="11920129" cy="48235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b="1" dirty="0">
                <a:solidFill>
                  <a:srgbClr val="0A1F61"/>
                </a:solidFill>
              </a:rPr>
              <a:t>Defining the problem &amp; research objectives: </a:t>
            </a:r>
          </a:p>
          <a:p>
            <a:pPr marL="0" indent="0">
              <a:buFont typeface="Arial" panose="020B0604020202020204" pitchFamily="34" charset="0"/>
              <a:buNone/>
            </a:pPr>
            <a:endParaRPr lang="en-US" sz="1050" b="1" dirty="0">
              <a:solidFill>
                <a:srgbClr val="0A1F61"/>
              </a:solidFill>
            </a:endParaRPr>
          </a:p>
          <a:p>
            <a:pPr lvl="1"/>
            <a:r>
              <a:rPr lang="en-US" dirty="0"/>
              <a:t>Marketing managers and researchers must work together closely to define the problem and agree on research objectives </a:t>
            </a:r>
          </a:p>
          <a:p>
            <a:pPr lvl="1"/>
            <a:r>
              <a:rPr lang="en-US" dirty="0"/>
              <a:t>Defining the problem and research objectives is often the hardest step in the research process.</a:t>
            </a:r>
          </a:p>
          <a:p>
            <a:pPr lvl="1"/>
            <a:r>
              <a:rPr lang="en-US" dirty="0"/>
              <a:t>After the problem has been defined carefully, the manager and the researcher my set the research objectives.</a:t>
            </a:r>
          </a:p>
          <a:p>
            <a:pPr lvl="1"/>
            <a:r>
              <a:rPr lang="en-US" dirty="0"/>
              <a:t>The statement of the problem and research objectives guides the entire research process </a:t>
            </a:r>
            <a:endParaRPr lang="ar-EG" dirty="0"/>
          </a:p>
          <a:p>
            <a:pPr marL="457200" lvl="1" indent="0" algn="r" rtl="1">
              <a:buNone/>
            </a:pPr>
            <a:r>
              <a:rPr lang="ar-EG" sz="2800" b="1" dirty="0">
                <a:solidFill>
                  <a:srgbClr val="0A1F61"/>
                </a:solidFill>
              </a:rPr>
              <a:t>1.تحديد المشكلة وأهداف البحث: </a:t>
            </a:r>
          </a:p>
          <a:p>
            <a:pPr lvl="1" algn="r" rtl="1"/>
            <a:r>
              <a:rPr lang="ar-EG" dirty="0"/>
              <a:t>يجب على مديري التسويق والباحثين أن يعملوا معا بشكل وثيق لتحديد المشكلة والاتفاق على أهداف البحث </a:t>
            </a:r>
          </a:p>
          <a:p>
            <a:pPr lvl="1" algn="r" rtl="1"/>
            <a:r>
              <a:rPr lang="ar-EG" dirty="0"/>
              <a:t>غالبا ما يكون تحديد المشكلة وأهداف البحث هو أصعب خطوة في عملية البحث.</a:t>
            </a:r>
          </a:p>
          <a:p>
            <a:pPr lvl="1" algn="r" rtl="1"/>
            <a:r>
              <a:rPr lang="ar-EG" dirty="0"/>
              <a:t>بعد تحديد المشكلة بعناية ، يحدد المدير والباحث أهداف البحث.</a:t>
            </a:r>
          </a:p>
          <a:p>
            <a:pPr lvl="1" algn="r" rtl="1"/>
            <a:r>
              <a:rPr lang="ar-EG" dirty="0"/>
              <a:t>بيان المشكلة وأهداف البحث يوجه عملية البحث بأكملها </a:t>
            </a:r>
          </a:p>
          <a:p>
            <a:pPr lvl="1"/>
            <a:endParaRPr lang="en-US" dirty="0"/>
          </a:p>
        </p:txBody>
      </p:sp>
      <p:pic>
        <p:nvPicPr>
          <p:cNvPr id="8" name="Picture 7">
            <a:extLst>
              <a:ext uri="{FF2B5EF4-FFF2-40B4-BE49-F238E27FC236}">
                <a16:creationId xmlns:a16="http://schemas.microsoft.com/office/drawing/2014/main" id="{4DA4E524-EE5C-7F43-B74F-BE06D769702E}"/>
              </a:ext>
            </a:extLst>
          </p:cNvPr>
          <p:cNvPicPr>
            <a:picLocks noChangeAspect="1"/>
          </p:cNvPicPr>
          <p:nvPr/>
        </p:nvPicPr>
        <p:blipFill>
          <a:blip r:embed="rId3"/>
          <a:stretch>
            <a:fillRect/>
          </a:stretch>
        </p:blipFill>
        <p:spPr>
          <a:xfrm>
            <a:off x="7587459" y="387938"/>
            <a:ext cx="1532421" cy="1306545"/>
          </a:xfrm>
          <a:prstGeom prst="rect">
            <a:avLst/>
          </a:prstGeom>
          <a:ln>
            <a:noFill/>
          </a:ln>
          <a:effectLst>
            <a:softEdge rad="112500"/>
          </a:effectLst>
        </p:spPr>
      </p:pic>
    </p:spTree>
    <p:extLst>
      <p:ext uri="{BB962C8B-B14F-4D97-AF65-F5344CB8AC3E}">
        <p14:creationId xmlns:p14="http://schemas.microsoft.com/office/powerpoint/2010/main" val="276277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F06D8-38DA-91DD-15D9-C754F3D7DC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F4B0E3-85F6-6606-941D-DAF51279F60D}"/>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26155EB-2721-7F3A-0E60-CD393F0C862C}"/>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809DA2-03EA-CD69-B8C1-388862D1109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CE974E4-B369-8A77-32A0-F6BE1FBAE85A}"/>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45DDEC7-B218-DBF6-45EC-9F8E7CF995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a16="http://schemas.microsoft.com/office/drawing/2014/main" id="{BBA9D072-EE9D-0DA0-FADC-2047119552DC}"/>
              </a:ext>
            </a:extLst>
          </p:cNvPr>
          <p:cNvSpPr txBox="1">
            <a:spLocks/>
          </p:cNvSpPr>
          <p:nvPr/>
        </p:nvSpPr>
        <p:spPr>
          <a:xfrm>
            <a:off x="1041400" y="1019051"/>
            <a:ext cx="10532806" cy="5241424"/>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2100" dirty="0"/>
              <a:t>There are three types of objectives:</a:t>
            </a:r>
          </a:p>
          <a:p>
            <a:pPr lvl="1">
              <a:lnSpc>
                <a:spcPct val="120000"/>
              </a:lnSpc>
            </a:pPr>
            <a:r>
              <a:rPr lang="en-US" sz="1900" dirty="0">
                <a:solidFill>
                  <a:srgbClr val="C00000"/>
                </a:solidFill>
              </a:rPr>
              <a:t>Exploratory research</a:t>
            </a:r>
            <a:r>
              <a:rPr lang="ar-EG" sz="1900" dirty="0">
                <a:solidFill>
                  <a:srgbClr val="C00000"/>
                </a:solidFill>
              </a:rPr>
              <a:t> </a:t>
            </a:r>
            <a:r>
              <a:rPr lang="en-US" sz="1900" dirty="0"/>
              <a:t>= gather preliminary information that will help define the problem and suggest hypotheses.</a:t>
            </a:r>
          </a:p>
          <a:p>
            <a:pPr lvl="1">
              <a:lnSpc>
                <a:spcPct val="120000"/>
              </a:lnSpc>
            </a:pPr>
            <a:r>
              <a:rPr lang="en-US" sz="1900" dirty="0">
                <a:solidFill>
                  <a:srgbClr val="C00000"/>
                </a:solidFill>
              </a:rPr>
              <a:t>Descriptive research </a:t>
            </a:r>
            <a:r>
              <a:rPr lang="en-US" sz="1900" dirty="0"/>
              <a:t>= describe things, such as the market potential for a product or the demographics and attitudes of consumers who buy the product. </a:t>
            </a:r>
          </a:p>
          <a:p>
            <a:pPr lvl="1">
              <a:lnSpc>
                <a:spcPct val="120000"/>
              </a:lnSpc>
            </a:pPr>
            <a:r>
              <a:rPr lang="en-US" sz="1900" dirty="0">
                <a:solidFill>
                  <a:srgbClr val="C00000"/>
                </a:solidFill>
              </a:rPr>
              <a:t>Causal research </a:t>
            </a:r>
            <a:r>
              <a:rPr lang="en-US" sz="1900" dirty="0"/>
              <a:t>= to test hypotheses about cause-and-effect relationships </a:t>
            </a:r>
          </a:p>
          <a:p>
            <a:pPr>
              <a:lnSpc>
                <a:spcPct val="120000"/>
              </a:lnSpc>
            </a:pPr>
            <a:r>
              <a:rPr lang="en-US" sz="2100" dirty="0"/>
              <a:t>Managers often start with exploratory research and later follow with descriptive or causal research </a:t>
            </a:r>
          </a:p>
          <a:p>
            <a:endParaRPr lang="en-US" dirty="0"/>
          </a:p>
          <a:p>
            <a:pPr lvl="1" algn="r" rtl="1"/>
            <a:r>
              <a:rPr lang="ar-EG" sz="2800" dirty="0"/>
              <a:t>هناك ثلاثة أنواع من الأهداف:</a:t>
            </a:r>
          </a:p>
          <a:p>
            <a:pPr lvl="2" algn="r" rtl="1"/>
            <a:r>
              <a:rPr lang="ar-EG" dirty="0">
                <a:solidFill>
                  <a:srgbClr val="FF0000"/>
                </a:solidFill>
              </a:rPr>
              <a:t>البحث الاستكشافي = </a:t>
            </a:r>
            <a:r>
              <a:rPr lang="ar-EG" dirty="0"/>
              <a:t>جمع المعلومات الأولية التي ستساعد في تحديد المشكلة واقتراح الفرضيات.</a:t>
            </a:r>
          </a:p>
          <a:p>
            <a:pPr lvl="2" algn="r" rtl="1"/>
            <a:r>
              <a:rPr lang="ar-EG" dirty="0">
                <a:solidFill>
                  <a:srgbClr val="FF0000"/>
                </a:solidFill>
              </a:rPr>
              <a:t>البحث الوصفي = </a:t>
            </a:r>
            <a:r>
              <a:rPr lang="ar-EG" dirty="0"/>
              <a:t>وصف الأشياء ، مثل إمكانات السوق لمنتج ما أو التركيبة السكانية ومواقف المستهلكين الذين يشترون المنتج. </a:t>
            </a:r>
          </a:p>
          <a:p>
            <a:pPr lvl="2" algn="r" rtl="1"/>
            <a:r>
              <a:rPr lang="ar-EG" dirty="0">
                <a:solidFill>
                  <a:srgbClr val="FF0000"/>
                </a:solidFill>
              </a:rPr>
              <a:t>البحث السببي = </a:t>
            </a:r>
            <a:r>
              <a:rPr lang="ar-EG" dirty="0"/>
              <a:t>لاختبار الفرضيات حول علاقات السبب والنتيجة </a:t>
            </a:r>
          </a:p>
          <a:p>
            <a:pPr lvl="1" algn="r" rtl="1"/>
            <a:r>
              <a:rPr lang="ar-EG" dirty="0"/>
              <a:t>غالبا ما يبدأ المديرون بالبحث الاستكشافي ثم يتبعونه لاحقا بالبحث الوصفي أو العرضي </a:t>
            </a:r>
          </a:p>
          <a:p>
            <a:pPr lvl="1"/>
            <a:endParaRPr lang="ar-EG" dirty="0"/>
          </a:p>
          <a:p>
            <a:pPr lvl="1"/>
            <a:endParaRPr lang="en-US" dirty="0"/>
          </a:p>
        </p:txBody>
      </p:sp>
      <p:sp>
        <p:nvSpPr>
          <p:cNvPr id="8" name="Title 1">
            <a:extLst>
              <a:ext uri="{FF2B5EF4-FFF2-40B4-BE49-F238E27FC236}">
                <a16:creationId xmlns:a16="http://schemas.microsoft.com/office/drawing/2014/main" id="{0E1C7F69-4AF9-1B00-9995-380C10C175A4}"/>
              </a:ext>
            </a:extLst>
          </p:cNvPr>
          <p:cNvSpPr txBox="1">
            <a:spLocks/>
          </p:cNvSpPr>
          <p:nvPr/>
        </p:nvSpPr>
        <p:spPr>
          <a:xfrm>
            <a:off x="1391116" y="-67144"/>
            <a:ext cx="8551827"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The marketing research process</a:t>
            </a:r>
            <a:endParaRPr lang="ar-EG" sz="2400" dirty="0">
              <a:solidFill>
                <a:srgbClr val="C00000"/>
              </a:solidFill>
            </a:endParaRPr>
          </a:p>
          <a:p>
            <a:r>
              <a:rPr lang="ar-EG" sz="2400" dirty="0">
                <a:solidFill>
                  <a:srgbClr val="C00000"/>
                </a:solidFill>
              </a:rPr>
              <a:t>عملية البحث التسويقي </a:t>
            </a:r>
            <a:r>
              <a:rPr lang="en-US" sz="2400" dirty="0">
                <a:solidFill>
                  <a:srgbClr val="C00000"/>
                </a:solidFill>
              </a:rPr>
              <a:t> </a:t>
            </a:r>
          </a:p>
        </p:txBody>
      </p:sp>
    </p:spTree>
    <p:extLst>
      <p:ext uri="{BB962C8B-B14F-4D97-AF65-F5344CB8AC3E}">
        <p14:creationId xmlns:p14="http://schemas.microsoft.com/office/powerpoint/2010/main" val="2180079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DE740-2A69-EC2F-A9B6-043012265E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3D2860-C4D3-5F31-10CC-2838E7901C68}"/>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5BD523D-76FF-5592-B995-BDC36092F188}"/>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CBFBE9-DA48-3C30-40B5-B3BDD8EE157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32A8BC-FDB5-F043-E41E-418C94F333C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63A326C-060C-EB23-0E10-D82EFE19E1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3" name="Picture 2">
            <a:extLst>
              <a:ext uri="{FF2B5EF4-FFF2-40B4-BE49-F238E27FC236}">
                <a16:creationId xmlns:a16="http://schemas.microsoft.com/office/drawing/2014/main" id="{1815103A-DFBF-B960-7CAC-8F82E6B135AC}"/>
              </a:ext>
            </a:extLst>
          </p:cNvPr>
          <p:cNvPicPr>
            <a:picLocks noChangeAspect="1"/>
          </p:cNvPicPr>
          <p:nvPr/>
        </p:nvPicPr>
        <p:blipFill>
          <a:blip r:embed="rId3"/>
          <a:stretch>
            <a:fillRect/>
          </a:stretch>
        </p:blipFill>
        <p:spPr>
          <a:xfrm>
            <a:off x="448596" y="1370740"/>
            <a:ext cx="3806727" cy="3221363"/>
          </a:xfrm>
          <a:prstGeom prst="rect">
            <a:avLst/>
          </a:prstGeom>
        </p:spPr>
      </p:pic>
      <p:sp>
        <p:nvSpPr>
          <p:cNvPr id="8" name="Content Placeholder 2">
            <a:extLst>
              <a:ext uri="{FF2B5EF4-FFF2-40B4-BE49-F238E27FC236}">
                <a16:creationId xmlns:a16="http://schemas.microsoft.com/office/drawing/2014/main" id="{A1884EDA-1804-8133-A3E6-61BCA77F848E}"/>
              </a:ext>
            </a:extLst>
          </p:cNvPr>
          <p:cNvSpPr txBox="1">
            <a:spLocks/>
          </p:cNvSpPr>
          <p:nvPr/>
        </p:nvSpPr>
        <p:spPr>
          <a:xfrm>
            <a:off x="4493463" y="1135765"/>
            <a:ext cx="7426665" cy="528186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2"/>
            </a:pPr>
            <a:r>
              <a:rPr lang="en-US" sz="3200" b="1" dirty="0">
                <a:solidFill>
                  <a:srgbClr val="0A1F61"/>
                </a:solidFill>
              </a:rPr>
              <a:t>Developing the Research Plan:</a:t>
            </a:r>
          </a:p>
          <a:p>
            <a:pPr marL="0" indent="0">
              <a:buFont typeface="Arial" panose="020B0604020202020204" pitchFamily="34" charset="0"/>
              <a:buNone/>
            </a:pPr>
            <a:r>
              <a:rPr lang="en-US" sz="3200" dirty="0"/>
              <a:t>The research plan outline sources of existing data and spells out specific research approaches, contact methods, sampling plans, and instruments that researchers will use to gather new data. </a:t>
            </a:r>
            <a:endParaRPr lang="ar-EG" sz="3200" dirty="0"/>
          </a:p>
          <a:p>
            <a:pPr marL="0" indent="0" algn="r" rtl="1">
              <a:buFont typeface="Arial" panose="020B0604020202020204" pitchFamily="34" charset="0"/>
              <a:buNone/>
            </a:pPr>
            <a:r>
              <a:rPr lang="ar-EG" sz="3200" b="1" dirty="0">
                <a:solidFill>
                  <a:srgbClr val="0A1F61"/>
                </a:solidFill>
              </a:rPr>
              <a:t>2.تطوير خطة البحث</a:t>
            </a:r>
            <a:r>
              <a:rPr lang="ar-EG" sz="3200" dirty="0"/>
              <a:t>:</a:t>
            </a:r>
          </a:p>
          <a:p>
            <a:pPr marL="0" indent="0" algn="r" rtl="1">
              <a:buFont typeface="Arial" panose="020B0604020202020204" pitchFamily="34" charset="0"/>
              <a:buNone/>
            </a:pPr>
            <a:r>
              <a:rPr lang="ar-EG" sz="3200" dirty="0"/>
              <a:t>تحدد خطة البحث مصادر البيانات الموجودة وتوضح مناهج بحثية محددة وطرق اتصال وخطط أخذ العينات والأدوات التي سيستخدمها الباحثون لجمع بيانات جديدة. </a:t>
            </a:r>
          </a:p>
          <a:p>
            <a:pPr marL="0" indent="0">
              <a:buFont typeface="Arial" panose="020B0604020202020204" pitchFamily="34" charset="0"/>
              <a:buNone/>
            </a:pPr>
            <a:r>
              <a:rPr lang="ar-EG" sz="3200" dirty="0"/>
              <a:t>.</a:t>
            </a:r>
            <a:endParaRPr lang="en-US" sz="3200" dirty="0"/>
          </a:p>
        </p:txBody>
      </p:sp>
      <p:sp>
        <p:nvSpPr>
          <p:cNvPr id="9" name="Title 1">
            <a:extLst>
              <a:ext uri="{FF2B5EF4-FFF2-40B4-BE49-F238E27FC236}">
                <a16:creationId xmlns:a16="http://schemas.microsoft.com/office/drawing/2014/main" id="{17BA81CF-96ED-E3E4-4B74-583288BF248C}"/>
              </a:ext>
            </a:extLst>
          </p:cNvPr>
          <p:cNvSpPr txBox="1">
            <a:spLocks/>
          </p:cNvSpPr>
          <p:nvPr/>
        </p:nvSpPr>
        <p:spPr>
          <a:xfrm>
            <a:off x="1391116" y="-67144"/>
            <a:ext cx="8551827"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The marketing research process</a:t>
            </a:r>
            <a:endParaRPr lang="ar-EG" sz="2400" dirty="0">
              <a:solidFill>
                <a:srgbClr val="C00000"/>
              </a:solidFill>
            </a:endParaRPr>
          </a:p>
          <a:p>
            <a:r>
              <a:rPr lang="ar-EG" sz="2400" dirty="0">
                <a:solidFill>
                  <a:srgbClr val="C00000"/>
                </a:solidFill>
              </a:rPr>
              <a:t>عملية البحث التسويقي </a:t>
            </a:r>
            <a:r>
              <a:rPr lang="en-US" sz="2400" dirty="0">
                <a:solidFill>
                  <a:srgbClr val="C00000"/>
                </a:solidFill>
              </a:rPr>
              <a:t> </a:t>
            </a:r>
          </a:p>
        </p:txBody>
      </p:sp>
    </p:spTree>
    <p:extLst>
      <p:ext uri="{BB962C8B-B14F-4D97-AF65-F5344CB8AC3E}">
        <p14:creationId xmlns:p14="http://schemas.microsoft.com/office/powerpoint/2010/main" val="2349055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F50FB-4440-54DA-1BAB-B0A8B5759F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D4BCC2-28B3-B1EA-D2E3-DE3376F06181}"/>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9B1FA5-8084-13DC-7E44-9D413BD4CBB6}"/>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5CD060-F5AE-C845-79B2-760F4158C14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516B47-D5A4-CE72-DCE9-804352496203}"/>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170E022-A4D6-922A-B011-D9338F8F5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8FB312C0-7422-DC2A-2E99-336A02494AF9}"/>
              </a:ext>
            </a:extLst>
          </p:cNvPr>
          <p:cNvSpPr txBox="1">
            <a:spLocks/>
          </p:cNvSpPr>
          <p:nvPr/>
        </p:nvSpPr>
        <p:spPr>
          <a:xfrm>
            <a:off x="2632233" y="136809"/>
            <a:ext cx="5314536" cy="523220"/>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b="1" dirty="0">
                <a:solidFill>
                  <a:schemeClr val="accent6"/>
                </a:solidFill>
              </a:rPr>
              <a:t>EXAMPLE</a:t>
            </a:r>
            <a:r>
              <a:rPr lang="ar-EG" b="1" dirty="0">
                <a:solidFill>
                  <a:schemeClr val="accent6"/>
                </a:solidFill>
              </a:rPr>
              <a:t> مثال </a:t>
            </a:r>
            <a:endParaRPr lang="en-US" b="1" dirty="0">
              <a:solidFill>
                <a:schemeClr val="accent6"/>
              </a:solidFill>
            </a:endParaRPr>
          </a:p>
        </p:txBody>
      </p:sp>
      <p:sp>
        <p:nvSpPr>
          <p:cNvPr id="3" name="Content Placeholder 2">
            <a:extLst>
              <a:ext uri="{FF2B5EF4-FFF2-40B4-BE49-F238E27FC236}">
                <a16:creationId xmlns:a16="http://schemas.microsoft.com/office/drawing/2014/main" id="{B2EE850D-CC14-EAA3-1549-A77BE66E44E6}"/>
              </a:ext>
            </a:extLst>
          </p:cNvPr>
          <p:cNvSpPr txBox="1">
            <a:spLocks/>
          </p:cNvSpPr>
          <p:nvPr/>
        </p:nvSpPr>
        <p:spPr>
          <a:xfrm>
            <a:off x="271870" y="1219723"/>
            <a:ext cx="7632825" cy="4865440"/>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dirty="0"/>
              <a:t>The Mexican food chain “Chili’s” wants to know how customers will react to the addition of drive-through service to its restaurants.</a:t>
            </a:r>
          </a:p>
          <a:p>
            <a:r>
              <a:rPr lang="en-US" sz="3600" dirty="0"/>
              <a:t>Reason: Increase sales as 24% of sales is generated by drive-through services </a:t>
            </a:r>
            <a:endParaRPr lang="ar-EG" sz="3600" dirty="0"/>
          </a:p>
          <a:p>
            <a:pPr algn="r" rtl="1"/>
            <a:r>
              <a:rPr lang="ar-EG" sz="3600" dirty="0"/>
              <a:t>تريد سلسلة الأغذية المكسيكية "</a:t>
            </a:r>
            <a:r>
              <a:rPr lang="en-US" sz="3600" dirty="0"/>
              <a:t>Chili's" </a:t>
            </a:r>
            <a:r>
              <a:rPr lang="ar-EG" sz="3600" dirty="0"/>
              <a:t>معرفة كيف سيكون رد فعل العملاء على إضافة خدمة الطعام إثناء القيادة إلى مطاعمها.</a:t>
            </a:r>
          </a:p>
          <a:p>
            <a:pPr algn="r" rtl="1"/>
            <a:r>
              <a:rPr lang="ar-EG" sz="3600" dirty="0"/>
              <a:t>السبب: لزيادة المبيعات حيث أنه يتم توليد 24٪ من المبيعات بواسطة خدمات القيادة </a:t>
            </a:r>
          </a:p>
          <a:p>
            <a:endParaRPr lang="en-US" sz="3600" dirty="0"/>
          </a:p>
        </p:txBody>
      </p:sp>
      <p:pic>
        <p:nvPicPr>
          <p:cNvPr id="8" name="Picture 7">
            <a:extLst>
              <a:ext uri="{FF2B5EF4-FFF2-40B4-BE49-F238E27FC236}">
                <a16:creationId xmlns:a16="http://schemas.microsoft.com/office/drawing/2014/main" id="{EF8F720F-F262-1401-F41A-9EF46B3F177B}"/>
              </a:ext>
            </a:extLst>
          </p:cNvPr>
          <p:cNvPicPr>
            <a:picLocks noChangeAspect="1"/>
          </p:cNvPicPr>
          <p:nvPr/>
        </p:nvPicPr>
        <p:blipFill rotWithShape="1">
          <a:blip r:embed="rId3"/>
          <a:srcRect l="20197" r="15765" b="-1"/>
          <a:stretch/>
        </p:blipFill>
        <p:spPr>
          <a:xfrm>
            <a:off x="7988844" y="812891"/>
            <a:ext cx="4119008" cy="4280292"/>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48632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66497-7886-7AE7-CB33-95E035AC8E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314CBD-E9EF-5786-794D-7A642507BDD0}"/>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6A9BC6B-08C5-67B4-4FBF-9A279DB38D27}"/>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9A1D6E-575C-7BA0-FE57-8D5E1358059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3F3C94-1906-5D07-6CB4-1C3799850925}"/>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14AE123-3E40-C94A-9856-5FE180ECE3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F9796F2B-0F32-5347-6596-4963C1449A20}"/>
              </a:ext>
            </a:extLst>
          </p:cNvPr>
          <p:cNvSpPr txBox="1">
            <a:spLocks/>
          </p:cNvSpPr>
          <p:nvPr/>
        </p:nvSpPr>
        <p:spPr>
          <a:xfrm>
            <a:off x="1391116" y="-46838"/>
            <a:ext cx="9170158"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b="1" dirty="0">
                <a:solidFill>
                  <a:schemeClr val="accent6"/>
                </a:solidFill>
              </a:rPr>
              <a:t>Chili’s Proposed research </a:t>
            </a:r>
            <a:endParaRPr lang="ar-EG" sz="2400" b="1" dirty="0">
              <a:solidFill>
                <a:schemeClr val="accent6"/>
              </a:solidFill>
            </a:endParaRPr>
          </a:p>
          <a:p>
            <a:r>
              <a:rPr lang="ar-EG" sz="2400" b="1" dirty="0">
                <a:solidFill>
                  <a:schemeClr val="accent6"/>
                </a:solidFill>
              </a:rPr>
              <a:t>بحث تشيلي المقترح </a:t>
            </a:r>
          </a:p>
        </p:txBody>
      </p:sp>
      <p:sp>
        <p:nvSpPr>
          <p:cNvPr id="3" name="Content Placeholder 2">
            <a:extLst>
              <a:ext uri="{FF2B5EF4-FFF2-40B4-BE49-F238E27FC236}">
                <a16:creationId xmlns:a16="http://schemas.microsoft.com/office/drawing/2014/main" id="{4109D2E9-D1D6-CFCD-221F-8F5F2668A643}"/>
              </a:ext>
            </a:extLst>
          </p:cNvPr>
          <p:cNvSpPr txBox="1">
            <a:spLocks/>
          </p:cNvSpPr>
          <p:nvPr/>
        </p:nvSpPr>
        <p:spPr>
          <a:xfrm>
            <a:off x="153017" y="1166000"/>
            <a:ext cx="11885966" cy="523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proposed research might call for the following specific information:</a:t>
            </a:r>
          </a:p>
          <a:p>
            <a:pPr lvl="1"/>
            <a:r>
              <a:rPr lang="en-US" dirty="0"/>
              <a:t>The demographic, economic and lifestyle characteristics of current Chili’s customers </a:t>
            </a:r>
          </a:p>
          <a:p>
            <a:pPr lvl="1"/>
            <a:r>
              <a:rPr lang="en-US" dirty="0"/>
              <a:t>The characteristics and usage patterns of the broader population of fast-food and fast-casual dinners.</a:t>
            </a:r>
          </a:p>
          <a:p>
            <a:pPr lvl="1"/>
            <a:r>
              <a:rPr lang="en-US" dirty="0"/>
              <a:t>Impact on the Chili’s customer experience</a:t>
            </a:r>
          </a:p>
          <a:p>
            <a:pPr lvl="1"/>
            <a:r>
              <a:rPr lang="en-US" dirty="0"/>
              <a:t>Chili's employee reaction to drive-through service </a:t>
            </a:r>
          </a:p>
          <a:p>
            <a:pPr lvl="1"/>
            <a:r>
              <a:rPr lang="en-US" dirty="0"/>
              <a:t>Forecasts of both inside and drive-through sales and profits </a:t>
            </a:r>
          </a:p>
          <a:p>
            <a:pPr lvl="1" algn="r" rtl="1"/>
            <a:r>
              <a:rPr lang="ar-EG" dirty="0"/>
              <a:t>قد يتطلب البحث المقترح المعلومات المحددة التالية:</a:t>
            </a:r>
          </a:p>
          <a:p>
            <a:pPr lvl="1" algn="r" rtl="1"/>
            <a:r>
              <a:rPr lang="ar-EG" dirty="0"/>
              <a:t>الخصائص الديموغرافية والاقتصادية ونمط الحياة لعملاء تشيلي الحاليين </a:t>
            </a:r>
          </a:p>
          <a:p>
            <a:pPr lvl="1" algn="r" rtl="1"/>
            <a:r>
              <a:rPr lang="ar-EG" dirty="0"/>
              <a:t>خصائص وأنماط استخدام السكان بشكل عام للوجبات السريعة ووجبات العشاء السريعة غير الرسمية.</a:t>
            </a:r>
          </a:p>
          <a:p>
            <a:pPr lvl="1" algn="r" rtl="1"/>
            <a:r>
              <a:rPr lang="ar-EG" dirty="0"/>
              <a:t>التأثير على تجربة عملاء تشيلي</a:t>
            </a:r>
          </a:p>
          <a:p>
            <a:pPr lvl="1" algn="r" rtl="1"/>
            <a:r>
              <a:rPr lang="ar-EG" dirty="0"/>
              <a:t>رد فعل موظف </a:t>
            </a:r>
            <a:r>
              <a:rPr lang="en-US" dirty="0"/>
              <a:t>Chili </a:t>
            </a:r>
            <a:r>
              <a:rPr lang="ar-EG" dirty="0"/>
              <a:t>على خدمة القيادة </a:t>
            </a:r>
          </a:p>
          <a:p>
            <a:pPr lvl="1" algn="r" rtl="1"/>
            <a:r>
              <a:rPr lang="ar-EG" dirty="0"/>
              <a:t>توقعات كل من المبيعات والأرباح للخدمات داخل المطعم و خدمات الطعام أثناء القيادة</a:t>
            </a:r>
          </a:p>
          <a:p>
            <a:pPr lvl="1"/>
            <a:endParaRPr lang="ar-EG" dirty="0"/>
          </a:p>
          <a:p>
            <a:pPr lvl="1"/>
            <a:endParaRPr lang="en-US" dirty="0"/>
          </a:p>
          <a:p>
            <a:pPr lvl="1"/>
            <a:endParaRPr lang="en-US" dirty="0"/>
          </a:p>
        </p:txBody>
      </p:sp>
      <p:pic>
        <p:nvPicPr>
          <p:cNvPr id="8" name="Picture 7">
            <a:extLst>
              <a:ext uri="{FF2B5EF4-FFF2-40B4-BE49-F238E27FC236}">
                <a16:creationId xmlns:a16="http://schemas.microsoft.com/office/drawing/2014/main" id="{67C0DE61-2C4D-D4C4-D659-2906EC18A2AC}"/>
              </a:ext>
            </a:extLst>
          </p:cNvPr>
          <p:cNvPicPr>
            <a:picLocks noChangeAspect="1"/>
          </p:cNvPicPr>
          <p:nvPr/>
        </p:nvPicPr>
        <p:blipFill>
          <a:blip r:embed="rId3"/>
          <a:stretch>
            <a:fillRect/>
          </a:stretch>
        </p:blipFill>
        <p:spPr>
          <a:xfrm>
            <a:off x="7375131" y="31609"/>
            <a:ext cx="894012" cy="894012"/>
          </a:xfrm>
          <a:prstGeom prst="rect">
            <a:avLst/>
          </a:prstGeom>
        </p:spPr>
      </p:pic>
    </p:spTree>
    <p:extLst>
      <p:ext uri="{BB962C8B-B14F-4D97-AF65-F5344CB8AC3E}">
        <p14:creationId xmlns:p14="http://schemas.microsoft.com/office/powerpoint/2010/main" val="374771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EED18-FF44-7A56-8E39-87949D0F6B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90CB8E-106E-985A-2FCD-1259DADE0BFE}"/>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F1EF6C5-0C1D-4BA4-0F7D-D120D43CEBEC}"/>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D99A1D-101A-56D0-0C5F-C798950944D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A3A7F0-C06A-F60E-2B9C-08A58462A9D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DD5708F-3CD9-6E81-CC2C-EDEB45840A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F1321610-066C-D095-C445-C48087EF6268}"/>
              </a:ext>
            </a:extLst>
          </p:cNvPr>
          <p:cNvSpPr txBox="1">
            <a:spLocks/>
          </p:cNvSpPr>
          <p:nvPr/>
        </p:nvSpPr>
        <p:spPr>
          <a:xfrm>
            <a:off x="1398680" y="-90635"/>
            <a:ext cx="9170158"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Primary vs. Secondary data</a:t>
            </a:r>
            <a:endParaRPr lang="ar-EG" dirty="0">
              <a:solidFill>
                <a:srgbClr val="C00000"/>
              </a:solidFill>
            </a:endParaRPr>
          </a:p>
          <a:p>
            <a:r>
              <a:rPr lang="ar-EG" dirty="0">
                <a:solidFill>
                  <a:srgbClr val="C00000"/>
                </a:solidFill>
              </a:rPr>
              <a:t>البيانات الأساسية مقابل البيانات الثانوية</a:t>
            </a:r>
          </a:p>
        </p:txBody>
      </p:sp>
      <p:sp>
        <p:nvSpPr>
          <p:cNvPr id="3" name="Content Placeholder 2">
            <a:extLst>
              <a:ext uri="{FF2B5EF4-FFF2-40B4-BE49-F238E27FC236}">
                <a16:creationId xmlns:a16="http://schemas.microsoft.com/office/drawing/2014/main" id="{6AC7969D-EE0A-FE21-0525-C11588ACF941}"/>
              </a:ext>
            </a:extLst>
          </p:cNvPr>
          <p:cNvSpPr txBox="1">
            <a:spLocks/>
          </p:cNvSpPr>
          <p:nvPr/>
        </p:nvSpPr>
        <p:spPr>
          <a:xfrm>
            <a:off x="271871" y="1219723"/>
            <a:ext cx="11867771" cy="49572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To meet the managers information needs, the research plan can call for gathering secondary data, primary data or both.</a:t>
            </a:r>
          </a:p>
          <a:p>
            <a:r>
              <a:rPr lang="en-US" dirty="0">
                <a:solidFill>
                  <a:srgbClr val="C00000"/>
                </a:solidFill>
              </a:rPr>
              <a:t>Secondary data </a:t>
            </a:r>
            <a:r>
              <a:rPr lang="en-US" dirty="0"/>
              <a:t>consists of information that already exists somewhere, having been collected for another purpose.</a:t>
            </a:r>
          </a:p>
          <a:p>
            <a:r>
              <a:rPr lang="en-US" dirty="0">
                <a:solidFill>
                  <a:srgbClr val="C00000"/>
                </a:solidFill>
              </a:rPr>
              <a:t>Primary data </a:t>
            </a:r>
            <a:r>
              <a:rPr lang="en-US" dirty="0"/>
              <a:t>consists of information collected for the specific purpose at hand</a:t>
            </a:r>
            <a:endParaRPr lang="ar-EG" dirty="0"/>
          </a:p>
          <a:p>
            <a:pPr algn="r" rtl="1"/>
            <a:r>
              <a:rPr lang="ar-EG" dirty="0"/>
              <a:t>لتلبية احتياجات المديرين من المعلومات ، يمكن أن تدعو خطة البحث إلى جمع البيانات الثانوية أو البيانات الأولية أو كليهما.</a:t>
            </a:r>
          </a:p>
          <a:p>
            <a:pPr algn="r" rtl="1"/>
            <a:r>
              <a:rPr lang="ar-EG" dirty="0"/>
              <a:t>تتكون البيانات الثانوية من معلومات موجودة بالفعل في مكان ما ، بعد أن تم جمعها لغرض آخر.</a:t>
            </a:r>
          </a:p>
          <a:p>
            <a:pPr algn="r" rtl="1"/>
            <a:r>
              <a:rPr lang="ar-EG" dirty="0"/>
              <a:t>تتكون البيانات الأولية من المعلومات التي تم جمعها للغرض المحدد في البحث الحالي</a:t>
            </a:r>
          </a:p>
          <a:p>
            <a:endParaRPr lang="en-US" dirty="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04324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73188-5A7F-3BEA-3A00-380AB06880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A9D4A-0EF7-4328-FE23-5425D9623BE3}"/>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8C1FA20-E809-081A-5111-143B7CE2FA05}"/>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B00F0D-ED19-8A2B-5774-4E5B5E60789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80BA834-E8EA-88FF-7A24-CD796B57B835}"/>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DCBC6B2-6A8A-7FB7-1430-1F8C019D6D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8" name="Title 1">
            <a:extLst>
              <a:ext uri="{FF2B5EF4-FFF2-40B4-BE49-F238E27FC236}">
                <a16:creationId xmlns:a16="http://schemas.microsoft.com/office/drawing/2014/main" id="{17322C46-7F56-547C-4715-8D71B93E5019}"/>
              </a:ext>
            </a:extLst>
          </p:cNvPr>
          <p:cNvSpPr txBox="1">
            <a:spLocks/>
          </p:cNvSpPr>
          <p:nvPr/>
        </p:nvSpPr>
        <p:spPr>
          <a:xfrm>
            <a:off x="4083743" y="-124377"/>
            <a:ext cx="5314536"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Secondary data</a:t>
            </a:r>
            <a:endParaRPr lang="ar-EG" dirty="0">
              <a:solidFill>
                <a:srgbClr val="C00000"/>
              </a:solidFill>
            </a:endParaRPr>
          </a:p>
          <a:p>
            <a:r>
              <a:rPr lang="ar-EG" dirty="0">
                <a:solidFill>
                  <a:srgbClr val="C00000"/>
                </a:solidFill>
              </a:rPr>
              <a:t>البيانات الثانوية</a:t>
            </a:r>
          </a:p>
        </p:txBody>
      </p:sp>
      <p:sp>
        <p:nvSpPr>
          <p:cNvPr id="9" name="Content Placeholder 2">
            <a:extLst>
              <a:ext uri="{FF2B5EF4-FFF2-40B4-BE49-F238E27FC236}">
                <a16:creationId xmlns:a16="http://schemas.microsoft.com/office/drawing/2014/main" id="{652FEAA4-7E00-15AE-470A-2A5D972E6186}"/>
              </a:ext>
            </a:extLst>
          </p:cNvPr>
          <p:cNvSpPr txBox="1">
            <a:spLocks/>
          </p:cNvSpPr>
          <p:nvPr/>
        </p:nvSpPr>
        <p:spPr>
          <a:xfrm>
            <a:off x="325369" y="1166001"/>
            <a:ext cx="4414925" cy="5268458"/>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It searches usually start by getting a secondary data </a:t>
            </a:r>
          </a:p>
          <a:p>
            <a:r>
              <a:rPr lang="en-US" sz="1800" dirty="0"/>
              <a:t>the sources of secondary data can be:</a:t>
            </a:r>
          </a:p>
          <a:p>
            <a:pPr lvl="1"/>
            <a:r>
              <a:rPr lang="en-US" sz="1800" dirty="0"/>
              <a:t>the company's internal database</a:t>
            </a:r>
          </a:p>
          <a:p>
            <a:pPr lvl="1"/>
            <a:r>
              <a:rPr lang="en-US" sz="1800" dirty="0"/>
              <a:t>companies can buy secondary data from outside suppliers like research agencies </a:t>
            </a:r>
          </a:p>
          <a:p>
            <a:pPr lvl="1"/>
            <a:r>
              <a:rPr lang="en-US" sz="1800" dirty="0"/>
              <a:t>use commercial online databases</a:t>
            </a:r>
          </a:p>
          <a:p>
            <a:pPr lvl="1"/>
            <a:r>
              <a:rPr lang="en-US" sz="1800" dirty="0"/>
              <a:t>Use Internet search engines …</a:t>
            </a:r>
          </a:p>
          <a:p>
            <a:r>
              <a:rPr lang="en-US" sz="1800" dirty="0"/>
              <a:t>Secondary data can usually be obtained more quickly and at lower cost than primary data</a:t>
            </a:r>
          </a:p>
          <a:p>
            <a:r>
              <a:rPr lang="en-US" sz="1800" dirty="0"/>
              <a:t>Secondary sources can sometimes provide data and individual company cannot collect on its own.</a:t>
            </a:r>
          </a:p>
          <a:p>
            <a:r>
              <a:rPr lang="en-US" sz="1800" dirty="0"/>
              <a:t>The researcher must evaluate secondary information carefully to make certain it is relevant, accurate, current and impartial.</a:t>
            </a:r>
          </a:p>
          <a:p>
            <a:endParaRPr lang="en-US" sz="1800" dirty="0"/>
          </a:p>
          <a:p>
            <a:pPr lvl="1"/>
            <a:endParaRPr lang="en-US" sz="1800" dirty="0"/>
          </a:p>
        </p:txBody>
      </p:sp>
      <p:pic>
        <p:nvPicPr>
          <p:cNvPr id="11" name="Picture 10">
            <a:extLst>
              <a:ext uri="{FF2B5EF4-FFF2-40B4-BE49-F238E27FC236}">
                <a16:creationId xmlns:a16="http://schemas.microsoft.com/office/drawing/2014/main" id="{B0237420-E7DD-7D68-F176-3E6AE8FA7875}"/>
              </a:ext>
            </a:extLst>
          </p:cNvPr>
          <p:cNvPicPr>
            <a:picLocks noChangeAspect="1"/>
          </p:cNvPicPr>
          <p:nvPr/>
        </p:nvPicPr>
        <p:blipFill rotWithShape="1">
          <a:blip r:embed="rId3"/>
          <a:srcRect l="1553" r="-2" b="-2"/>
          <a:stretch/>
        </p:blipFill>
        <p:spPr>
          <a:xfrm>
            <a:off x="8991857" y="772837"/>
            <a:ext cx="3261173" cy="3388867"/>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
        <p:nvSpPr>
          <p:cNvPr id="12" name="TextBox 11">
            <a:extLst>
              <a:ext uri="{FF2B5EF4-FFF2-40B4-BE49-F238E27FC236}">
                <a16:creationId xmlns:a16="http://schemas.microsoft.com/office/drawing/2014/main" id="{24F73425-9DE4-C566-B03B-9053E9177237}"/>
              </a:ext>
            </a:extLst>
          </p:cNvPr>
          <p:cNvSpPr txBox="1"/>
          <p:nvPr/>
        </p:nvSpPr>
        <p:spPr>
          <a:xfrm>
            <a:off x="4682260" y="1027454"/>
            <a:ext cx="4414925" cy="5632311"/>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تبدأ عمليات البحث عادة بالحصول على بيانات ثانوية </a:t>
            </a:r>
          </a:p>
          <a:p>
            <a:pPr marL="342900" indent="-342900" algn="r" rtl="1">
              <a:buFont typeface="Arial" panose="020B0604020202020204" pitchFamily="34" charset="0"/>
              <a:buChar char="•"/>
            </a:pPr>
            <a:r>
              <a:rPr lang="ar-EG" sz="2000" dirty="0"/>
              <a:t>يمكن أن تكون مصادر البيانات الثانوية:</a:t>
            </a:r>
          </a:p>
          <a:p>
            <a:pPr marL="800100" lvl="1" indent="-342900" algn="r" rtl="1">
              <a:buFont typeface="Arial" panose="020B0604020202020204" pitchFamily="34" charset="0"/>
              <a:buChar char="•"/>
            </a:pPr>
            <a:r>
              <a:rPr lang="ar-EG" sz="2000" dirty="0"/>
              <a:t>قاعدة البيانات الداخلية للشركة</a:t>
            </a:r>
          </a:p>
          <a:p>
            <a:pPr marL="800100" lvl="1" indent="-342900" algn="r" rtl="1">
              <a:buFont typeface="Arial" panose="020B0604020202020204" pitchFamily="34" charset="0"/>
              <a:buChar char="•"/>
            </a:pPr>
            <a:r>
              <a:rPr lang="ar-EG" sz="2000" dirty="0"/>
              <a:t>يمكن للشركات شراء بيانات ثانوية من موردين خارجيين مثل وكالات الأبحاث </a:t>
            </a:r>
          </a:p>
          <a:p>
            <a:pPr marL="800100" lvl="1" indent="-342900" algn="r" rtl="1">
              <a:buFont typeface="Arial" panose="020B0604020202020204" pitchFamily="34" charset="0"/>
              <a:buChar char="•"/>
            </a:pPr>
            <a:r>
              <a:rPr lang="ar-EG" sz="2000" dirty="0"/>
              <a:t>استخدام قواعد البيانات التجارية عبر الإنترنت</a:t>
            </a:r>
          </a:p>
          <a:p>
            <a:pPr marL="800100" lvl="1" indent="-342900" algn="r" rtl="1">
              <a:buFont typeface="Arial" panose="020B0604020202020204" pitchFamily="34" charset="0"/>
              <a:buChar char="•"/>
            </a:pPr>
            <a:r>
              <a:rPr lang="ar-EG" sz="2000" dirty="0"/>
              <a:t>استخدم محركات البحث على الإنترنت ...</a:t>
            </a:r>
          </a:p>
          <a:p>
            <a:pPr marL="342900" indent="-342900" algn="r" rtl="1">
              <a:buFont typeface="Arial" panose="020B0604020202020204" pitchFamily="34" charset="0"/>
              <a:buChar char="•"/>
            </a:pPr>
            <a:r>
              <a:rPr lang="ar-EG" sz="2000" dirty="0"/>
              <a:t>يمكن عادة الحصول على البيانات الثانوية بسرعة أكبر وبتكلفة أقل من البيانات الأولية</a:t>
            </a:r>
          </a:p>
          <a:p>
            <a:pPr marL="342900" indent="-342900" algn="r" rtl="1">
              <a:buFont typeface="Arial" panose="020B0604020202020204" pitchFamily="34" charset="0"/>
              <a:buChar char="•"/>
            </a:pPr>
            <a:r>
              <a:rPr lang="ar-EG" sz="2000" dirty="0"/>
              <a:t>يمكن أن توفر المصادر الثانوية في بعض الأحيان بيانات ولا يمكن للشركة الفردية جمعها بمفردها.</a:t>
            </a:r>
          </a:p>
          <a:p>
            <a:pPr marL="342900" indent="-342900" algn="r" rtl="1">
              <a:buFont typeface="Arial" panose="020B0604020202020204" pitchFamily="34" charset="0"/>
              <a:buChar char="•"/>
            </a:pPr>
            <a:r>
              <a:rPr lang="ar-EG" sz="2000" dirty="0"/>
              <a:t>يجب على الباحث تقييم المعلومات الثانوية بعناية للتأكد من أنها ذات صلة ودقيقة وحديثة ومحايدة.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endParaRPr lang="en-US" sz="2000" dirty="0"/>
          </a:p>
        </p:txBody>
      </p:sp>
    </p:spTree>
    <p:extLst>
      <p:ext uri="{BB962C8B-B14F-4D97-AF65-F5344CB8AC3E}">
        <p14:creationId xmlns:p14="http://schemas.microsoft.com/office/powerpoint/2010/main" val="155667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433F1-57C3-461C-3366-0CC4AB4EA9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AA389-9C50-5682-B0D6-9EF7F4F49502}"/>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8E701EA-FEBA-D5FC-83AA-205543CA32FC}"/>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AB7BF0-E01D-1B80-94E3-F3BA1733657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534E10-609A-DEAA-A9F9-8CD11CFD06F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3747B5D-95A8-DF28-0DA8-242F40573D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CCA6755E-0AA0-761F-A6A9-331440BA99F1}"/>
              </a:ext>
            </a:extLst>
          </p:cNvPr>
          <p:cNvSpPr txBox="1">
            <a:spLocks/>
          </p:cNvSpPr>
          <p:nvPr/>
        </p:nvSpPr>
        <p:spPr>
          <a:xfrm>
            <a:off x="5120498" y="1165805"/>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Primary data</a:t>
            </a:r>
            <a:endParaRPr lang="ar-EG" dirty="0">
              <a:solidFill>
                <a:srgbClr val="C00000"/>
              </a:solidFill>
            </a:endParaRPr>
          </a:p>
          <a:p>
            <a:r>
              <a:rPr lang="ar-EG" dirty="0">
                <a:solidFill>
                  <a:srgbClr val="C00000"/>
                </a:solidFill>
              </a:rPr>
              <a:t>البيانات الأولية </a:t>
            </a:r>
            <a:r>
              <a:rPr lang="en-US" dirty="0">
                <a:solidFill>
                  <a:srgbClr val="C00000"/>
                </a:solidFill>
              </a:rPr>
              <a:t> </a:t>
            </a:r>
          </a:p>
        </p:txBody>
      </p:sp>
      <p:graphicFrame>
        <p:nvGraphicFramePr>
          <p:cNvPr id="3" name="Content Placeholder 2">
            <a:extLst>
              <a:ext uri="{FF2B5EF4-FFF2-40B4-BE49-F238E27FC236}">
                <a16:creationId xmlns:a16="http://schemas.microsoft.com/office/drawing/2014/main" id="{D3F6BCFD-C602-B3D4-F3E2-3E3BBF793726}"/>
              </a:ext>
            </a:extLst>
          </p:cNvPr>
          <p:cNvGraphicFramePr>
            <a:graphicFrameLocks/>
          </p:cNvGraphicFramePr>
          <p:nvPr>
            <p:extLst>
              <p:ext uri="{D42A27DB-BD31-4B8C-83A1-F6EECF244321}">
                <p14:modId xmlns:p14="http://schemas.microsoft.com/office/powerpoint/2010/main" val="1539548256"/>
              </p:ext>
            </p:extLst>
          </p:nvPr>
        </p:nvGraphicFramePr>
        <p:xfrm>
          <a:off x="838200" y="1958360"/>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5597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5ED22-2C85-BB9A-8393-81AF96534A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B21934-B5C7-EC5F-DB6E-34EF62B381C0}"/>
              </a:ext>
            </a:extLst>
          </p:cNvPr>
          <p:cNvSpPr/>
          <p:nvPr/>
        </p:nvSpPr>
        <p:spPr>
          <a:xfrm>
            <a:off x="271871" y="846084"/>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5" name="Rectangle 4">
            <a:extLst>
              <a:ext uri="{FF2B5EF4-FFF2-40B4-BE49-F238E27FC236}">
                <a16:creationId xmlns:a16="http://schemas.microsoft.com/office/drawing/2014/main" id="{D5AA433B-86F9-1CE2-BF4B-B85FF9B016CF}"/>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0A4286-E5E2-7A85-CB33-0118FF42EBE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77D0AFB-C5A0-5522-2991-27418DC62EEA}"/>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6DE4ACA-D320-B1A5-3D0D-DEBE730F2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4">
            <a:extLst>
              <a:ext uri="{FF2B5EF4-FFF2-40B4-BE49-F238E27FC236}">
                <a16:creationId xmlns:a16="http://schemas.microsoft.com/office/drawing/2014/main" id="{12903FD2-4CDF-842A-F53B-F015DC4C07AE}"/>
              </a:ext>
            </a:extLst>
          </p:cNvPr>
          <p:cNvSpPr txBox="1">
            <a:spLocks/>
          </p:cNvSpPr>
          <p:nvPr/>
        </p:nvSpPr>
        <p:spPr>
          <a:xfrm>
            <a:off x="462342" y="1322853"/>
            <a:ext cx="4435027" cy="5238754"/>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3200" b="1" dirty="0">
                <a:solidFill>
                  <a:schemeClr val="accent2">
                    <a:lumMod val="75000"/>
                  </a:schemeClr>
                </a:solidFill>
              </a:rPr>
              <a:t>1.1. Observational Research: </a:t>
            </a:r>
          </a:p>
          <a:p>
            <a:pPr marL="0" indent="0">
              <a:lnSpc>
                <a:spcPct val="120000"/>
              </a:lnSpc>
              <a:spcBef>
                <a:spcPts val="0"/>
              </a:spcBef>
            </a:pPr>
            <a:r>
              <a:rPr lang="en-US" sz="2400" dirty="0"/>
              <a:t>Observational research involves gathering primary data by observing relevant people, actions, and situations.</a:t>
            </a:r>
          </a:p>
          <a:p>
            <a:pPr marL="0" indent="0">
              <a:lnSpc>
                <a:spcPct val="120000"/>
              </a:lnSpc>
              <a:spcBef>
                <a:spcPts val="0"/>
              </a:spcBef>
            </a:pPr>
            <a:r>
              <a:rPr lang="en-US" sz="2400" dirty="0"/>
              <a:t>Marketers not only observe what consumers do but also observe what consumers are saying (They listen in on consumer conversation on blogs, social networks, and website)</a:t>
            </a:r>
          </a:p>
          <a:p>
            <a:pPr marL="0" indent="0">
              <a:lnSpc>
                <a:spcPct val="120000"/>
              </a:lnSpc>
              <a:spcBef>
                <a:spcPts val="0"/>
              </a:spcBef>
            </a:pPr>
            <a:r>
              <a:rPr lang="en-US" sz="2400" dirty="0"/>
              <a:t>Observing provide inputs that simply can't be gained through more structured and formal research approaches </a:t>
            </a:r>
          </a:p>
          <a:p>
            <a:pPr marL="0" indent="0">
              <a:lnSpc>
                <a:spcPct val="120000"/>
              </a:lnSpc>
              <a:spcBef>
                <a:spcPts val="0"/>
              </a:spcBef>
            </a:pPr>
            <a:r>
              <a:rPr lang="en-US" sz="2400" dirty="0"/>
              <a:t>Observations can be made either in labs on in real-life situations </a:t>
            </a:r>
          </a:p>
          <a:p>
            <a:pPr marL="0" indent="0">
              <a:lnSpc>
                <a:spcPct val="120000"/>
              </a:lnSpc>
              <a:spcBef>
                <a:spcPts val="0"/>
              </a:spcBef>
            </a:pPr>
            <a:r>
              <a:rPr lang="en-US" sz="2400" dirty="0"/>
              <a:t>Observation is best suited for exploratory research. </a:t>
            </a:r>
          </a:p>
        </p:txBody>
      </p:sp>
      <p:pic>
        <p:nvPicPr>
          <p:cNvPr id="8" name="Picture 7">
            <a:extLst>
              <a:ext uri="{FF2B5EF4-FFF2-40B4-BE49-F238E27FC236}">
                <a16:creationId xmlns:a16="http://schemas.microsoft.com/office/drawing/2014/main" id="{9A8E5C74-F821-1A96-DBF2-BA0F5E2BAC3E}"/>
              </a:ext>
            </a:extLst>
          </p:cNvPr>
          <p:cNvPicPr>
            <a:picLocks noChangeAspect="1"/>
          </p:cNvPicPr>
          <p:nvPr/>
        </p:nvPicPr>
        <p:blipFill>
          <a:blip r:embed="rId3"/>
          <a:stretch>
            <a:fillRect/>
          </a:stretch>
        </p:blipFill>
        <p:spPr>
          <a:xfrm>
            <a:off x="10449539" y="2406611"/>
            <a:ext cx="1570396" cy="2961801"/>
          </a:xfrm>
          <a:prstGeom prst="rect">
            <a:avLst/>
          </a:prstGeom>
        </p:spPr>
      </p:pic>
      <p:sp>
        <p:nvSpPr>
          <p:cNvPr id="9" name="Title 1">
            <a:extLst>
              <a:ext uri="{FF2B5EF4-FFF2-40B4-BE49-F238E27FC236}">
                <a16:creationId xmlns:a16="http://schemas.microsoft.com/office/drawing/2014/main" id="{176813B1-CAEE-C7A2-52AB-F73B10A602FD}"/>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pPr algn="ctr"/>
            <a:r>
              <a:rPr lang="en-US" dirty="0">
                <a:solidFill>
                  <a:srgbClr val="C00000"/>
                </a:solidFill>
              </a:rPr>
              <a:t>Primary data</a:t>
            </a:r>
            <a:endParaRPr lang="ar-EG" dirty="0">
              <a:solidFill>
                <a:srgbClr val="C00000"/>
              </a:solidFill>
            </a:endParaRPr>
          </a:p>
          <a:p>
            <a:pPr algn="ctr"/>
            <a:r>
              <a:rPr lang="ar-EG" dirty="0">
                <a:solidFill>
                  <a:srgbClr val="C00000"/>
                </a:solidFill>
              </a:rPr>
              <a:t>البيانات الأولية </a:t>
            </a:r>
            <a:r>
              <a:rPr lang="en-US" dirty="0">
                <a:solidFill>
                  <a:srgbClr val="C00000"/>
                </a:solidFill>
              </a:rPr>
              <a:t> </a:t>
            </a:r>
          </a:p>
        </p:txBody>
      </p:sp>
      <p:sp>
        <p:nvSpPr>
          <p:cNvPr id="11" name="TextBox 10">
            <a:extLst>
              <a:ext uri="{FF2B5EF4-FFF2-40B4-BE49-F238E27FC236}">
                <a16:creationId xmlns:a16="http://schemas.microsoft.com/office/drawing/2014/main" id="{F579CFDC-1C73-76A0-1E84-27853AB49116}"/>
              </a:ext>
            </a:extLst>
          </p:cNvPr>
          <p:cNvSpPr txBox="1"/>
          <p:nvPr/>
        </p:nvSpPr>
        <p:spPr>
          <a:xfrm>
            <a:off x="5194689" y="1335136"/>
            <a:ext cx="4577609" cy="4478149"/>
          </a:xfrm>
          <a:prstGeom prst="rect">
            <a:avLst/>
          </a:prstGeom>
          <a:noFill/>
        </p:spPr>
        <p:txBody>
          <a:bodyPr wrap="square" rtlCol="0">
            <a:spAutoFit/>
          </a:bodyPr>
          <a:lstStyle/>
          <a:p>
            <a:pPr algn="r" rtl="1"/>
            <a:r>
              <a:rPr lang="ar-EG" sz="2000" dirty="0"/>
              <a:t>1.1</a:t>
            </a:r>
            <a:r>
              <a:rPr lang="ar-EG" sz="2500" b="1" dirty="0">
                <a:solidFill>
                  <a:schemeClr val="accent2">
                    <a:lumMod val="75000"/>
                  </a:schemeClr>
                </a:solidFill>
              </a:rPr>
              <a:t>. البحث القائم على الملاحظة: </a:t>
            </a:r>
          </a:p>
          <a:p>
            <a:pPr marL="342900" indent="-342900" algn="r" rtl="1">
              <a:buFont typeface="Arial" panose="020B0604020202020204" pitchFamily="34" charset="0"/>
              <a:buChar char="•"/>
            </a:pPr>
            <a:r>
              <a:rPr lang="ar-EG" sz="2000" dirty="0"/>
              <a:t>يتضمن البحث القائم على الملاحظة جمع البيانات الأولية من خلال مراقبة الأشخاص والإجراءات والمواقف ذات الصلة.</a:t>
            </a:r>
          </a:p>
          <a:p>
            <a:pPr marL="342900" indent="-342900" algn="r" rtl="1">
              <a:buFont typeface="Arial" panose="020B0604020202020204" pitchFamily="34" charset="0"/>
              <a:buChar char="•"/>
            </a:pPr>
            <a:r>
              <a:rPr lang="ar-EG" sz="2000" dirty="0"/>
              <a:t>لا يلاحظ المسوقون ما يفعله المستهلكون فحسب ، بل يلاحظون أيضا ما يقوله المستهلكون (يستمعون إلى محادثة المستهلك على المدونات والشبكات الاجتماعية والموقع الإلكتروني)</a:t>
            </a:r>
          </a:p>
          <a:p>
            <a:pPr marL="342900" indent="-342900" algn="r" rtl="1">
              <a:buFont typeface="Arial" panose="020B0604020202020204" pitchFamily="34" charset="0"/>
              <a:buChar char="•"/>
            </a:pPr>
            <a:r>
              <a:rPr lang="ar-EG" sz="2000" dirty="0"/>
              <a:t>توفر المراقبة مدخلات لا يمكن الحصول عليها ببساطة من خلال مناهج بحثية أكثر تنظيما ورسمية </a:t>
            </a:r>
          </a:p>
          <a:p>
            <a:pPr marL="342900" indent="-342900" algn="r" rtl="1">
              <a:buFont typeface="Arial" panose="020B0604020202020204" pitchFamily="34" charset="0"/>
              <a:buChar char="•"/>
            </a:pPr>
            <a:r>
              <a:rPr lang="ar-EG" sz="2000" dirty="0"/>
              <a:t>يمكن إجراء الملاحظات إما في المختبرات أو في مواقف الحياة الواقعية </a:t>
            </a:r>
          </a:p>
          <a:p>
            <a:pPr marL="342900" indent="-342900" algn="r" rtl="1">
              <a:buFont typeface="Arial" panose="020B0604020202020204" pitchFamily="34" charset="0"/>
              <a:buChar char="•"/>
            </a:pPr>
            <a:r>
              <a:rPr lang="ar-EG" sz="2000" dirty="0"/>
              <a:t>الملاحظة هي الأنسب للبحث الاستكشافي. </a:t>
            </a:r>
          </a:p>
          <a:p>
            <a:pPr algn="r" rtl="1"/>
            <a:endParaRPr lang="en-US" sz="2000" dirty="0"/>
          </a:p>
        </p:txBody>
      </p:sp>
    </p:spTree>
    <p:extLst>
      <p:ext uri="{BB962C8B-B14F-4D97-AF65-F5344CB8AC3E}">
        <p14:creationId xmlns:p14="http://schemas.microsoft.com/office/powerpoint/2010/main" val="22650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016DF-8F9E-1F56-AC14-2AABC30E96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6D3CE8-52C0-49E2-7C00-DCAB89372DD8}"/>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49AD20B-2276-BA45-BAE8-D456CAB29543}"/>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D462A7-8922-7B97-CD24-7EF0E76B0544}"/>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CDCAF4-4DCA-1444-31B3-481CE2DC6AB3}"/>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CFD3F48-AA0D-C02C-6EDC-F2E1C205B9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2" name="Picture 1">
            <a:extLst>
              <a:ext uri="{FF2B5EF4-FFF2-40B4-BE49-F238E27FC236}">
                <a16:creationId xmlns:a16="http://schemas.microsoft.com/office/drawing/2014/main" id="{F8D7EF16-C697-2A41-1727-020E88D552B5}"/>
              </a:ext>
            </a:extLst>
          </p:cNvPr>
          <p:cNvPicPr>
            <a:picLocks noChangeAspect="1"/>
          </p:cNvPicPr>
          <p:nvPr/>
        </p:nvPicPr>
        <p:blipFill>
          <a:blip r:embed="rId3"/>
          <a:stretch>
            <a:fillRect/>
          </a:stretch>
        </p:blipFill>
        <p:spPr>
          <a:xfrm>
            <a:off x="643467" y="2145770"/>
            <a:ext cx="5291666" cy="2566459"/>
          </a:xfrm>
          <a:prstGeom prst="rect">
            <a:avLst/>
          </a:prstGeom>
        </p:spPr>
      </p:pic>
      <p:pic>
        <p:nvPicPr>
          <p:cNvPr id="3" name="Picture 2">
            <a:extLst>
              <a:ext uri="{FF2B5EF4-FFF2-40B4-BE49-F238E27FC236}">
                <a16:creationId xmlns:a16="http://schemas.microsoft.com/office/drawing/2014/main" id="{A0A1FB69-FF6F-D1F3-4DF1-DDF68E952254}"/>
              </a:ext>
            </a:extLst>
          </p:cNvPr>
          <p:cNvPicPr>
            <a:picLocks noChangeAspect="1"/>
          </p:cNvPicPr>
          <p:nvPr/>
        </p:nvPicPr>
        <p:blipFill>
          <a:blip r:embed="rId4"/>
          <a:stretch>
            <a:fillRect/>
          </a:stretch>
        </p:blipFill>
        <p:spPr>
          <a:xfrm>
            <a:off x="6256865" y="2522802"/>
            <a:ext cx="5291667" cy="1812395"/>
          </a:xfrm>
          <a:prstGeom prst="rect">
            <a:avLst/>
          </a:prstGeom>
        </p:spPr>
      </p:pic>
      <p:sp>
        <p:nvSpPr>
          <p:cNvPr id="8" name="TextBox 7">
            <a:extLst>
              <a:ext uri="{FF2B5EF4-FFF2-40B4-BE49-F238E27FC236}">
                <a16:creationId xmlns:a16="http://schemas.microsoft.com/office/drawing/2014/main" id="{22693AE0-25B3-E57B-6BC0-DE0252F749C1}"/>
              </a:ext>
            </a:extLst>
          </p:cNvPr>
          <p:cNvSpPr txBox="1"/>
          <p:nvPr/>
        </p:nvSpPr>
        <p:spPr>
          <a:xfrm>
            <a:off x="57087" y="-3101"/>
            <a:ext cx="12191999" cy="707886"/>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pPr algn="ctr"/>
            <a:r>
              <a:rPr lang="en-US" sz="2000" b="1" dirty="0">
                <a:solidFill>
                  <a:schemeClr val="accent6"/>
                </a:solidFill>
              </a:rPr>
              <a:t>EXAMPLE: FISHER-PLAY LAB</a:t>
            </a:r>
            <a:endParaRPr lang="ar-EG" sz="2000" b="1" dirty="0">
              <a:solidFill>
                <a:schemeClr val="accent6"/>
              </a:solidFill>
            </a:endParaRPr>
          </a:p>
          <a:p>
            <a:pPr algn="ctr"/>
            <a:r>
              <a:rPr lang="ar-EG" sz="2000" b="1" dirty="0">
                <a:solidFill>
                  <a:schemeClr val="accent6"/>
                </a:solidFill>
              </a:rPr>
              <a:t>مثال: مختبر فيشر بلاي</a:t>
            </a:r>
          </a:p>
        </p:txBody>
      </p:sp>
    </p:spTree>
    <p:extLst>
      <p:ext uri="{BB962C8B-B14F-4D97-AF65-F5344CB8AC3E}">
        <p14:creationId xmlns:p14="http://schemas.microsoft.com/office/powerpoint/2010/main" val="591577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BD3D8-C638-FC8D-E9D5-5D0FBB3E52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6AF5C6-7E4F-B29B-9964-91CAE0539C14}"/>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EDC148-B986-8A36-A4BB-FEEAFD23D49A}"/>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BCFB19-2844-85B2-A41F-B267C4B20362}"/>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FC42986-6A05-498F-1194-8443D867604C}"/>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9FE39B8-7ECD-CA18-F3A4-7B2C5EFCB7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4">
            <a:extLst>
              <a:ext uri="{FF2B5EF4-FFF2-40B4-BE49-F238E27FC236}">
                <a16:creationId xmlns:a16="http://schemas.microsoft.com/office/drawing/2014/main" id="{2357B147-7A49-6C49-4F4C-7B4A84D7927E}"/>
              </a:ext>
            </a:extLst>
          </p:cNvPr>
          <p:cNvSpPr txBox="1">
            <a:spLocks/>
          </p:cNvSpPr>
          <p:nvPr/>
        </p:nvSpPr>
        <p:spPr>
          <a:xfrm>
            <a:off x="375859" y="1421815"/>
            <a:ext cx="11663124" cy="4592916"/>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3200" b="1" dirty="0">
                <a:solidFill>
                  <a:schemeClr val="accent2">
                    <a:lumMod val="75000"/>
                  </a:schemeClr>
                </a:solidFill>
              </a:rPr>
              <a:t>1.2. Survey Research: </a:t>
            </a:r>
          </a:p>
          <a:p>
            <a:pPr>
              <a:spcAft>
                <a:spcPts val="600"/>
              </a:spcAft>
            </a:pPr>
            <a:r>
              <a:rPr lang="en-US" sz="2400" dirty="0"/>
              <a:t>It is the gathering of primarily data by asking people questions about their knowledge, attitudes, preferences, and buying behavior.</a:t>
            </a:r>
          </a:p>
          <a:p>
            <a:pPr>
              <a:spcAft>
                <a:spcPts val="600"/>
              </a:spcAft>
            </a:pPr>
            <a:r>
              <a:rPr lang="en-US" sz="2400" dirty="0"/>
              <a:t>It is the most widely used method for primary data collection and it is the approach best suited for gathering descriptive information </a:t>
            </a:r>
          </a:p>
          <a:p>
            <a:pPr>
              <a:spcAft>
                <a:spcPts val="600"/>
              </a:spcAft>
            </a:pPr>
            <a:r>
              <a:rPr lang="en-US" sz="2400" dirty="0"/>
              <a:t>The major advantage of survey research is its flexibility: it can be used to obtain many kinds of information in many different situations</a:t>
            </a:r>
          </a:p>
          <a:p>
            <a:pPr>
              <a:spcAft>
                <a:spcPts val="600"/>
              </a:spcAft>
            </a:pPr>
            <a:r>
              <a:rPr lang="en-US" sz="2400" dirty="0"/>
              <a:t>Survey addresses almost any marketing question or decision. And it can be contacted by phone, or mail, in person, or online.</a:t>
            </a:r>
            <a:endParaRPr lang="ar-EG" sz="2400" dirty="0"/>
          </a:p>
          <a:p>
            <a:pPr algn="r" rtl="1">
              <a:spcAft>
                <a:spcPts val="600"/>
              </a:spcAft>
            </a:pPr>
            <a:r>
              <a:rPr lang="ar-EG" sz="3100" b="1" dirty="0">
                <a:solidFill>
                  <a:schemeClr val="accent2">
                    <a:lumMod val="75000"/>
                  </a:schemeClr>
                </a:solidFill>
              </a:rPr>
              <a:t>1.2. البحوث المسحية: </a:t>
            </a:r>
          </a:p>
          <a:p>
            <a:pPr algn="r" rtl="1">
              <a:spcAft>
                <a:spcPts val="600"/>
              </a:spcAft>
            </a:pPr>
            <a:r>
              <a:rPr lang="ar-EG" sz="2900" dirty="0"/>
              <a:t>إنه جمع البيانات في المقام الأول عن طريق طرح أسئلة على الناس حول معرفتهم ومواقفهم وتفضيلاتهم وسلوكهم الشرائي.</a:t>
            </a:r>
          </a:p>
          <a:p>
            <a:pPr algn="r" rtl="1">
              <a:spcAft>
                <a:spcPts val="600"/>
              </a:spcAft>
            </a:pPr>
            <a:r>
              <a:rPr lang="ar-EG" sz="2900" dirty="0"/>
              <a:t>إنها الطريقة الأكثر استخداما لجمع البيانات الأولية وهي الطريقة الأنسب لجمع المعلومات الوصفية </a:t>
            </a:r>
          </a:p>
          <a:p>
            <a:pPr algn="r" rtl="1">
              <a:spcAft>
                <a:spcPts val="600"/>
              </a:spcAft>
            </a:pPr>
            <a:r>
              <a:rPr lang="ar-EG" sz="2900" dirty="0"/>
              <a:t>الميزة الرئيسية للبحث المسحي هي مرونته: يمكن استخدامه للحصول على أنواع كثيرة من المعلومات في العديد من المواقف المختلفة</a:t>
            </a:r>
          </a:p>
          <a:p>
            <a:pPr algn="r" rtl="1">
              <a:spcAft>
                <a:spcPts val="600"/>
              </a:spcAft>
            </a:pPr>
            <a:r>
              <a:rPr lang="ar-EG" sz="2900" dirty="0"/>
              <a:t>يتناول الاستطلاع تقريبا أي سؤال أو قرار تسويقي. ويمكن الاتصال بالمستقصى منه عبر الهاتف أو البريد أو شخصيا أو عبر الإنترنت.</a:t>
            </a:r>
          </a:p>
          <a:p>
            <a:pPr>
              <a:spcAft>
                <a:spcPts val="600"/>
              </a:spcAft>
            </a:pPr>
            <a:endParaRPr lang="en-US" sz="2400" dirty="0"/>
          </a:p>
        </p:txBody>
      </p:sp>
      <p:pic>
        <p:nvPicPr>
          <p:cNvPr id="8" name="Picture 7">
            <a:extLst>
              <a:ext uri="{FF2B5EF4-FFF2-40B4-BE49-F238E27FC236}">
                <a16:creationId xmlns:a16="http://schemas.microsoft.com/office/drawing/2014/main" id="{088A69B8-0A07-4959-0369-414BCC541E8B}"/>
              </a:ext>
            </a:extLst>
          </p:cNvPr>
          <p:cNvPicPr>
            <a:picLocks noChangeAspect="1"/>
          </p:cNvPicPr>
          <p:nvPr/>
        </p:nvPicPr>
        <p:blipFill>
          <a:blip r:embed="rId3"/>
          <a:stretch>
            <a:fillRect/>
          </a:stretch>
        </p:blipFill>
        <p:spPr>
          <a:xfrm>
            <a:off x="5338861" y="-114737"/>
            <a:ext cx="3365946" cy="1193931"/>
          </a:xfrm>
          <a:prstGeom prst="rect">
            <a:avLst/>
          </a:prstGeom>
          <a:ln>
            <a:noFill/>
          </a:ln>
          <a:effectLst>
            <a:softEdge rad="112500"/>
          </a:effectLst>
        </p:spPr>
      </p:pic>
      <p:sp>
        <p:nvSpPr>
          <p:cNvPr id="9" name="Title 1">
            <a:extLst>
              <a:ext uri="{FF2B5EF4-FFF2-40B4-BE49-F238E27FC236}">
                <a16:creationId xmlns:a16="http://schemas.microsoft.com/office/drawing/2014/main" id="{FBDFB146-390B-7B6C-4FCE-0519822B3D1D}"/>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Primary data</a:t>
            </a:r>
            <a:endParaRPr lang="ar-EG" dirty="0">
              <a:solidFill>
                <a:srgbClr val="C00000"/>
              </a:solidFill>
            </a:endParaRPr>
          </a:p>
          <a:p>
            <a:r>
              <a:rPr lang="ar-EG" dirty="0">
                <a:solidFill>
                  <a:srgbClr val="C00000"/>
                </a:solidFill>
              </a:rPr>
              <a:t>البيانات الأولية </a:t>
            </a:r>
            <a:r>
              <a:rPr lang="en-US" dirty="0">
                <a:solidFill>
                  <a:srgbClr val="C00000"/>
                </a:solidFill>
              </a:rPr>
              <a:t> </a:t>
            </a:r>
          </a:p>
        </p:txBody>
      </p:sp>
    </p:spTree>
    <p:extLst>
      <p:ext uri="{BB962C8B-B14F-4D97-AF65-F5344CB8AC3E}">
        <p14:creationId xmlns:p14="http://schemas.microsoft.com/office/powerpoint/2010/main" val="3862162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5537C-CC40-C538-B970-6506DDD85A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FEA97A-A161-9309-DAE4-40187B27EE10}"/>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A4B5F34-6109-DF0B-8C2A-20649AC0806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5CDF48-9453-6139-DB4D-CD79F73C8BB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9C9063-4C85-C8EF-EF37-F32019C828C8}"/>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F31D635-FF61-65D5-9E96-9C06C7AD46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4">
            <a:extLst>
              <a:ext uri="{FF2B5EF4-FFF2-40B4-BE49-F238E27FC236}">
                <a16:creationId xmlns:a16="http://schemas.microsoft.com/office/drawing/2014/main" id="{72FD4A31-0D19-CEBC-497C-871981CE82D3}"/>
              </a:ext>
            </a:extLst>
          </p:cNvPr>
          <p:cNvSpPr txBox="1">
            <a:spLocks/>
          </p:cNvSpPr>
          <p:nvPr/>
        </p:nvSpPr>
        <p:spPr>
          <a:xfrm>
            <a:off x="210841" y="1421815"/>
            <a:ext cx="11261356" cy="4592916"/>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2400" b="1" dirty="0">
                <a:solidFill>
                  <a:schemeClr val="accent6"/>
                </a:solidFill>
              </a:rPr>
              <a:t>Problems with Survey research</a:t>
            </a:r>
            <a:r>
              <a:rPr lang="en-US" sz="2400" dirty="0"/>
              <a:t>:</a:t>
            </a:r>
          </a:p>
          <a:p>
            <a:pPr lvl="1">
              <a:spcAft>
                <a:spcPts val="600"/>
              </a:spcAft>
            </a:pPr>
            <a:r>
              <a:rPr lang="en-US" sz="2100" dirty="0"/>
              <a:t>Sometimes people are unable to answer the question because they cannot remember or have never thought about what they do or why they do it.</a:t>
            </a:r>
          </a:p>
          <a:p>
            <a:pPr lvl="1">
              <a:spcAft>
                <a:spcPts val="600"/>
              </a:spcAft>
            </a:pPr>
            <a:r>
              <a:rPr lang="en-US" sz="2100" dirty="0"/>
              <a:t>People may be unwilling to respond to unknown interviewers or about things they consider private.</a:t>
            </a:r>
          </a:p>
          <a:p>
            <a:pPr lvl="1">
              <a:spcAft>
                <a:spcPts val="600"/>
              </a:spcAft>
            </a:pPr>
            <a:r>
              <a:rPr lang="en-US" sz="2100" dirty="0"/>
              <a:t>People may respond to survey questions even when they do not know the answer just to appear smarter or more informant.</a:t>
            </a:r>
          </a:p>
          <a:p>
            <a:pPr lvl="1">
              <a:spcAft>
                <a:spcPts val="600"/>
              </a:spcAft>
            </a:pPr>
            <a:r>
              <a:rPr lang="en-US" sz="2100" dirty="0"/>
              <a:t>They may try to help the interviewer by giving pleasing answers</a:t>
            </a:r>
            <a:r>
              <a:rPr lang="ar-EG" sz="2100" dirty="0"/>
              <a:t>.</a:t>
            </a:r>
            <a:endParaRPr lang="en-US" sz="2100" dirty="0"/>
          </a:p>
          <a:p>
            <a:pPr lvl="1">
              <a:spcAft>
                <a:spcPts val="600"/>
              </a:spcAft>
            </a:pPr>
            <a:r>
              <a:rPr lang="en-US" sz="2100" dirty="0"/>
              <a:t>Busy people may not take the time, or they might resent intrusion in their privacy.</a:t>
            </a:r>
            <a:endParaRPr lang="ar-EG" sz="2100" dirty="0"/>
          </a:p>
          <a:p>
            <a:pPr lvl="1" algn="r" rtl="1">
              <a:spcAft>
                <a:spcPts val="600"/>
              </a:spcAft>
            </a:pPr>
            <a:r>
              <a:rPr lang="ar-EG" b="1" dirty="0">
                <a:solidFill>
                  <a:schemeClr val="accent6"/>
                </a:solidFill>
              </a:rPr>
              <a:t>مشاكل في البحث المسحي:</a:t>
            </a:r>
          </a:p>
          <a:p>
            <a:pPr lvl="1" algn="r" rtl="1">
              <a:spcAft>
                <a:spcPts val="600"/>
              </a:spcAft>
            </a:pPr>
            <a:r>
              <a:rPr lang="ar-EG" dirty="0"/>
              <a:t>في بعض الأحيان لا يستطيع الناس الإجابة على السؤال لأنهم لا يستطيعون تذكر أو لم يفكروا أبدا فيما يفعلونه أو لماذا يفعلون ذلك.</a:t>
            </a:r>
          </a:p>
          <a:p>
            <a:pPr lvl="1" algn="r" rtl="1">
              <a:spcAft>
                <a:spcPts val="600"/>
              </a:spcAft>
            </a:pPr>
            <a:r>
              <a:rPr lang="ar-EG" dirty="0"/>
              <a:t>قد يكون الناس غير راغبين في الرد على المحاورين غير المعروفين أو حول الأشياء التي يعتبرونها خاصة.</a:t>
            </a:r>
          </a:p>
          <a:p>
            <a:pPr lvl="1" algn="r" rtl="1">
              <a:spcAft>
                <a:spcPts val="600"/>
              </a:spcAft>
            </a:pPr>
            <a:r>
              <a:rPr lang="ar-EG" dirty="0"/>
              <a:t>قد يستجيب الناس لأسئلة الاستطلاع حتى عندما لا يعرفون الإجابة لمجرد الظهور بذكاء أو أكثر خبرا.</a:t>
            </a:r>
          </a:p>
          <a:p>
            <a:pPr lvl="1" algn="r" rtl="1">
              <a:spcAft>
                <a:spcPts val="600"/>
              </a:spcAft>
            </a:pPr>
            <a:r>
              <a:rPr lang="ar-EG" dirty="0"/>
              <a:t>قد يحاولون مساعدة القائم بإجراء المقابلة من خلال إعطاء إجابات مرضية.</a:t>
            </a:r>
          </a:p>
          <a:p>
            <a:pPr lvl="1" algn="r" rtl="1">
              <a:spcAft>
                <a:spcPts val="600"/>
              </a:spcAft>
            </a:pPr>
            <a:r>
              <a:rPr lang="ar-EG" dirty="0"/>
              <a:t>قد لا يأخذ الأشخاص المشغولون الوقت الكافي ، أو قد يستاءون من التدخل في خصوصيتهم.</a:t>
            </a:r>
          </a:p>
          <a:p>
            <a:pPr lvl="1">
              <a:spcAft>
                <a:spcPts val="600"/>
              </a:spcAft>
            </a:pPr>
            <a:endParaRPr lang="ar-EG" sz="2100" dirty="0"/>
          </a:p>
          <a:p>
            <a:pPr lvl="1">
              <a:spcAft>
                <a:spcPts val="600"/>
              </a:spcAft>
            </a:pPr>
            <a:endParaRPr lang="en-US" sz="2100" dirty="0"/>
          </a:p>
          <a:p>
            <a:pPr>
              <a:spcAft>
                <a:spcPts val="600"/>
              </a:spcAft>
            </a:pPr>
            <a:endParaRPr lang="en-US" sz="3200" b="1" dirty="0">
              <a:solidFill>
                <a:schemeClr val="accent2">
                  <a:lumMod val="75000"/>
                </a:schemeClr>
              </a:solidFill>
            </a:endParaRPr>
          </a:p>
        </p:txBody>
      </p:sp>
      <p:sp>
        <p:nvSpPr>
          <p:cNvPr id="8" name="Title 1">
            <a:extLst>
              <a:ext uri="{FF2B5EF4-FFF2-40B4-BE49-F238E27FC236}">
                <a16:creationId xmlns:a16="http://schemas.microsoft.com/office/drawing/2014/main" id="{A416F6E7-9224-2987-E6F3-E3FA6132BC92}"/>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Primary data</a:t>
            </a:r>
            <a:endParaRPr lang="ar-EG" dirty="0">
              <a:solidFill>
                <a:srgbClr val="C00000"/>
              </a:solidFill>
            </a:endParaRPr>
          </a:p>
          <a:p>
            <a:r>
              <a:rPr lang="ar-EG" dirty="0">
                <a:solidFill>
                  <a:srgbClr val="C00000"/>
                </a:solidFill>
              </a:rPr>
              <a:t>البيانات الأولية </a:t>
            </a:r>
            <a:r>
              <a:rPr lang="en-US" dirty="0">
                <a:solidFill>
                  <a:srgbClr val="C00000"/>
                </a:solidFill>
              </a:rPr>
              <a:t> </a:t>
            </a:r>
          </a:p>
        </p:txBody>
      </p:sp>
    </p:spTree>
    <p:extLst>
      <p:ext uri="{BB962C8B-B14F-4D97-AF65-F5344CB8AC3E}">
        <p14:creationId xmlns:p14="http://schemas.microsoft.com/office/powerpoint/2010/main" val="1769803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61570-C1F5-5C63-C5FC-69B121479E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D7FC77-B6A3-407C-0A0F-2D76B18BD45D}"/>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B3FEBBB-0E6E-15A4-4938-5023A46D3188}"/>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8D041B-BAA3-F0BB-5C26-ACF566F9AB1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FC446C-7E9F-3F2D-AFA4-81DD6B2DB51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FF3AE01-587C-210E-5DAA-409D42B094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4">
            <a:extLst>
              <a:ext uri="{FF2B5EF4-FFF2-40B4-BE49-F238E27FC236}">
                <a16:creationId xmlns:a16="http://schemas.microsoft.com/office/drawing/2014/main" id="{C397ACFB-DAAF-B879-58AB-EB315A92683D}"/>
              </a:ext>
            </a:extLst>
          </p:cNvPr>
          <p:cNvSpPr txBox="1">
            <a:spLocks/>
          </p:cNvSpPr>
          <p:nvPr/>
        </p:nvSpPr>
        <p:spPr>
          <a:xfrm>
            <a:off x="838200" y="1663393"/>
            <a:ext cx="8578196" cy="435133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3200" b="1" dirty="0">
                <a:solidFill>
                  <a:schemeClr val="accent2">
                    <a:lumMod val="75000"/>
                  </a:schemeClr>
                </a:solidFill>
              </a:rPr>
              <a:t>1.3. Experimental Research: </a:t>
            </a:r>
          </a:p>
          <a:p>
            <a:pPr>
              <a:lnSpc>
                <a:spcPct val="120000"/>
              </a:lnSpc>
              <a:spcAft>
                <a:spcPts val="600"/>
              </a:spcAft>
            </a:pPr>
            <a:r>
              <a:rPr lang="en-US" sz="2400" dirty="0"/>
              <a:t>Gathering primary data by selecting matched groups of subjects, giving them different treatments, controlling related factors, and checking for differences in Group responses.</a:t>
            </a:r>
          </a:p>
          <a:p>
            <a:pPr>
              <a:lnSpc>
                <a:spcPct val="120000"/>
              </a:lnSpc>
              <a:spcAft>
                <a:spcPts val="600"/>
              </a:spcAft>
            </a:pPr>
            <a:r>
              <a:rPr lang="en-US" sz="2400" dirty="0"/>
              <a:t>Experimental research is best suited for gathering causal information </a:t>
            </a:r>
            <a:endParaRPr lang="ar-EG" sz="2400" dirty="0"/>
          </a:p>
          <a:p>
            <a:pPr algn="r" rtl="1">
              <a:lnSpc>
                <a:spcPct val="120000"/>
              </a:lnSpc>
              <a:spcAft>
                <a:spcPts val="600"/>
              </a:spcAft>
            </a:pPr>
            <a:r>
              <a:rPr lang="ar-EG" sz="2400" dirty="0"/>
              <a:t>1.3</a:t>
            </a:r>
            <a:r>
              <a:rPr lang="ar-EG" sz="3200" b="1" dirty="0">
                <a:solidFill>
                  <a:schemeClr val="accent2">
                    <a:lumMod val="75000"/>
                  </a:schemeClr>
                </a:solidFill>
              </a:rPr>
              <a:t>. البحث التجريبي: </a:t>
            </a:r>
          </a:p>
          <a:p>
            <a:pPr algn="r" rtl="1">
              <a:lnSpc>
                <a:spcPct val="120000"/>
              </a:lnSpc>
              <a:spcAft>
                <a:spcPts val="600"/>
              </a:spcAft>
            </a:pPr>
            <a:r>
              <a:rPr lang="ar-EG" sz="2400" dirty="0"/>
              <a:t>جمع البيانات الأولية عن طريق اختيار مجموعات متطابقة من الموضوعات ، ومنحهم معالجات مختلفة ، والتحكم في العوامل ذات الصلة ، والتحقق من الاختلافات في استجابات المجموعة.</a:t>
            </a:r>
          </a:p>
          <a:p>
            <a:pPr algn="r" rtl="1">
              <a:lnSpc>
                <a:spcPct val="120000"/>
              </a:lnSpc>
              <a:spcAft>
                <a:spcPts val="600"/>
              </a:spcAft>
            </a:pPr>
            <a:r>
              <a:rPr lang="ar-EG" sz="2400" dirty="0"/>
              <a:t>البحث التجريبي هو الأنسب لجمع </a:t>
            </a:r>
            <a:r>
              <a:rPr lang="ar-EG" sz="2400"/>
              <a:t>المعلومات السببية</a:t>
            </a:r>
            <a:endParaRPr lang="ar-EG" sz="2400" dirty="0"/>
          </a:p>
          <a:p>
            <a:pPr>
              <a:lnSpc>
                <a:spcPct val="120000"/>
              </a:lnSpc>
              <a:spcAft>
                <a:spcPts val="600"/>
              </a:spcAft>
            </a:pPr>
            <a:endParaRPr lang="en-US" sz="2400" dirty="0"/>
          </a:p>
        </p:txBody>
      </p:sp>
      <p:pic>
        <p:nvPicPr>
          <p:cNvPr id="8" name="Picture 7">
            <a:extLst>
              <a:ext uri="{FF2B5EF4-FFF2-40B4-BE49-F238E27FC236}">
                <a16:creationId xmlns:a16="http://schemas.microsoft.com/office/drawing/2014/main" id="{504327FE-7CBB-F9F7-B5D6-C02439FC3941}"/>
              </a:ext>
            </a:extLst>
          </p:cNvPr>
          <p:cNvPicPr>
            <a:picLocks noChangeAspect="1"/>
          </p:cNvPicPr>
          <p:nvPr/>
        </p:nvPicPr>
        <p:blipFill>
          <a:blip r:embed="rId3"/>
          <a:stretch>
            <a:fillRect/>
          </a:stretch>
        </p:blipFill>
        <p:spPr>
          <a:xfrm>
            <a:off x="9416396" y="758058"/>
            <a:ext cx="2690442" cy="2057445"/>
          </a:xfrm>
          <a:prstGeom prst="rect">
            <a:avLst/>
          </a:prstGeom>
        </p:spPr>
      </p:pic>
      <p:sp>
        <p:nvSpPr>
          <p:cNvPr id="9" name="Title 1">
            <a:extLst>
              <a:ext uri="{FF2B5EF4-FFF2-40B4-BE49-F238E27FC236}">
                <a16:creationId xmlns:a16="http://schemas.microsoft.com/office/drawing/2014/main" id="{F501BE80-52D8-AB47-A9DA-222DF882018C}"/>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Primary data</a:t>
            </a:r>
            <a:endParaRPr lang="ar-EG" dirty="0">
              <a:solidFill>
                <a:srgbClr val="C00000"/>
              </a:solidFill>
            </a:endParaRPr>
          </a:p>
          <a:p>
            <a:r>
              <a:rPr lang="ar-EG" dirty="0">
                <a:solidFill>
                  <a:srgbClr val="C00000"/>
                </a:solidFill>
              </a:rPr>
              <a:t>البيانات الأولية </a:t>
            </a:r>
            <a:r>
              <a:rPr lang="en-US" dirty="0">
                <a:solidFill>
                  <a:srgbClr val="C00000"/>
                </a:solidFill>
              </a:rPr>
              <a:t> </a:t>
            </a:r>
          </a:p>
        </p:txBody>
      </p:sp>
    </p:spTree>
    <p:extLst>
      <p:ext uri="{BB962C8B-B14F-4D97-AF65-F5344CB8AC3E}">
        <p14:creationId xmlns:p14="http://schemas.microsoft.com/office/powerpoint/2010/main" val="1560256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6AC3EC-B7FA-F447-DECE-372FDF74DA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38E7CA-06CC-05CE-958D-44F4EE0877F0}"/>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5463D96-B08B-A9EA-2622-15D371A4F4B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34B7C9-5BAB-9BD5-F704-3A36B37C722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7301EFA-85C0-A29C-D723-5E819EAF1A3E}"/>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5B9DBB4-E82D-DE72-3E09-EDF700B411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66C69774-7729-6C50-1D85-6B27336621C0}"/>
              </a:ext>
            </a:extLst>
          </p:cNvPr>
          <p:cNvSpPr txBox="1">
            <a:spLocks/>
          </p:cNvSpPr>
          <p:nvPr/>
        </p:nvSpPr>
        <p:spPr>
          <a:xfrm>
            <a:off x="1465487" y="-35546"/>
            <a:ext cx="9170987"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CONTACT METHODS</a:t>
            </a:r>
            <a:endParaRPr lang="ar-EG" sz="2400" dirty="0">
              <a:solidFill>
                <a:srgbClr val="C00000"/>
              </a:solidFill>
            </a:endParaRPr>
          </a:p>
          <a:p>
            <a:r>
              <a:rPr lang="ar-EG" sz="2400" dirty="0">
                <a:solidFill>
                  <a:srgbClr val="C00000"/>
                </a:solidFill>
              </a:rPr>
              <a:t>طرق الاتصال</a:t>
            </a:r>
          </a:p>
        </p:txBody>
      </p:sp>
      <p:sp>
        <p:nvSpPr>
          <p:cNvPr id="3" name="Content Placeholder 4">
            <a:extLst>
              <a:ext uri="{FF2B5EF4-FFF2-40B4-BE49-F238E27FC236}">
                <a16:creationId xmlns:a16="http://schemas.microsoft.com/office/drawing/2014/main" id="{51A92B37-E6B4-374B-A9EA-46950E8433F7}"/>
              </a:ext>
            </a:extLst>
          </p:cNvPr>
          <p:cNvSpPr txBox="1">
            <a:spLocks/>
          </p:cNvSpPr>
          <p:nvPr/>
        </p:nvSpPr>
        <p:spPr>
          <a:xfrm>
            <a:off x="210841" y="1135764"/>
            <a:ext cx="11777336" cy="5425843"/>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nSpc>
                <a:spcPct val="120000"/>
              </a:lnSpc>
            </a:pPr>
            <a:r>
              <a:rPr lang="en-US" sz="2400" b="1" dirty="0">
                <a:solidFill>
                  <a:schemeClr val="accent6"/>
                </a:solidFill>
              </a:rPr>
              <a:t>Mail questionnaires: </a:t>
            </a:r>
            <a:r>
              <a:rPr lang="en-US" sz="2400" dirty="0"/>
              <a:t>Send questionnaires by mail to consumers it allows to collect large amounts of information at a low-cost respondent.</a:t>
            </a:r>
          </a:p>
          <a:p>
            <a:pPr indent="0">
              <a:lnSpc>
                <a:spcPct val="120000"/>
              </a:lnSpc>
            </a:pPr>
            <a:r>
              <a:rPr lang="en-US" sz="2400" b="1" dirty="0">
                <a:solidFill>
                  <a:schemeClr val="accent6"/>
                </a:solidFill>
              </a:rPr>
              <a:t>Telephone: </a:t>
            </a:r>
            <a:r>
              <a:rPr lang="en-US" sz="2400" dirty="0"/>
              <a:t>One of the best methods of gathering information quickly and it has greater flexibility than mail questionnaires.</a:t>
            </a:r>
          </a:p>
          <a:p>
            <a:pPr indent="0">
              <a:lnSpc>
                <a:spcPct val="120000"/>
              </a:lnSpc>
            </a:pPr>
            <a:r>
              <a:rPr lang="en-US" sz="2400" b="1" dirty="0">
                <a:solidFill>
                  <a:schemeClr val="accent6"/>
                </a:solidFill>
              </a:rPr>
              <a:t>Personal Interviewing:</a:t>
            </a:r>
          </a:p>
          <a:p>
            <a:pPr lvl="1" indent="0">
              <a:lnSpc>
                <a:spcPct val="120000"/>
              </a:lnSpc>
            </a:pPr>
            <a:r>
              <a:rPr lang="en-US" dirty="0"/>
              <a:t>Involves talking with people in their homes or offices on the street or in the shopping malls such interviews is flexible.</a:t>
            </a:r>
          </a:p>
          <a:p>
            <a:pPr lvl="1" indent="0">
              <a:lnSpc>
                <a:spcPct val="120000"/>
              </a:lnSpc>
            </a:pPr>
            <a:r>
              <a:rPr lang="en-US" b="1" dirty="0">
                <a:solidFill>
                  <a:schemeClr val="accent6"/>
                </a:solidFill>
              </a:rPr>
              <a:t>Focus groups interviewing: </a:t>
            </a:r>
            <a:r>
              <a:rPr lang="en-US" dirty="0"/>
              <a:t>Personal interviewing that involves inviting small groups of people together for a few hours with a trained interviewer to talk about a product, service, or an organization. The interviewer focuses the group discussion on important issues.</a:t>
            </a:r>
          </a:p>
          <a:p>
            <a:pPr indent="0">
              <a:lnSpc>
                <a:spcPct val="120000"/>
              </a:lnSpc>
            </a:pPr>
            <a:r>
              <a:rPr lang="en-US" sz="2400" b="1" dirty="0">
                <a:solidFill>
                  <a:schemeClr val="accent6"/>
                </a:solidFill>
              </a:rPr>
              <a:t>Online marketing research: </a:t>
            </a:r>
            <a:r>
              <a:rPr lang="en-US" sz="2400" dirty="0"/>
              <a:t>Collecting primary data online through Internet service, online focus groups, web-based experiments, or tracking of </a:t>
            </a:r>
            <a:r>
              <a:rPr lang="ar-EG" sz="2400" dirty="0"/>
              <a:t>consumers’</a:t>
            </a:r>
            <a:r>
              <a:rPr lang="en-US" sz="2400" dirty="0"/>
              <a:t> online behavior.</a:t>
            </a:r>
          </a:p>
          <a:p>
            <a:pPr algn="r" rtl="1"/>
            <a:r>
              <a:rPr lang="ar-EG" sz="2400" b="1" dirty="0">
                <a:solidFill>
                  <a:schemeClr val="accent6"/>
                </a:solidFill>
              </a:rPr>
              <a:t>الاستبيانات البريدية: </a:t>
            </a:r>
            <a:r>
              <a:rPr lang="ar-EG" sz="2400" dirty="0"/>
              <a:t>إرسال الاستبيانات عن طريق البريد إلى المستهلكين يسمح بجمع كميات كبيرة من المعلومات بتكلفة منخفضة لكل  مستجيب.</a:t>
            </a:r>
          </a:p>
          <a:p>
            <a:pPr algn="r" rtl="1"/>
            <a:r>
              <a:rPr lang="ar-EG" sz="2400" b="1" dirty="0">
                <a:solidFill>
                  <a:schemeClr val="accent6"/>
                </a:solidFill>
              </a:rPr>
              <a:t>الهاتف</a:t>
            </a:r>
            <a:r>
              <a:rPr lang="ar-EG" sz="2400" dirty="0"/>
              <a:t>: من أفضل طرق جمع المعلومات بسرعة ويتمتع بمرونة أكبر من الاستبيانات البريدية.</a:t>
            </a:r>
          </a:p>
          <a:p>
            <a:pPr algn="r" rtl="1"/>
            <a:r>
              <a:rPr lang="ar-EG" sz="2400" b="1" dirty="0">
                <a:solidFill>
                  <a:schemeClr val="accent6"/>
                </a:solidFill>
              </a:rPr>
              <a:t>المقابلات الشخصية:</a:t>
            </a:r>
          </a:p>
          <a:p>
            <a:pPr algn="r" rtl="1"/>
            <a:r>
              <a:rPr lang="ar-EG" sz="2400" dirty="0"/>
              <a:t>ينطوي على التحدث مع الناس في منازلهم أو مكاتبهم أو في الشارع أو في مراكز التسوق. مثل هذه المقابلات مرنة.</a:t>
            </a:r>
          </a:p>
          <a:p>
            <a:pPr algn="r" rtl="1"/>
            <a:r>
              <a:rPr lang="ar-EG" sz="2400" b="1" dirty="0">
                <a:solidFill>
                  <a:schemeClr val="accent6"/>
                </a:solidFill>
              </a:rPr>
              <a:t>مقابلات مجموعات التركيز: </a:t>
            </a:r>
            <a:r>
              <a:rPr lang="ar-EG" sz="2400" dirty="0"/>
              <a:t>المقابلات الشخصية التي تتضمن دعوة مجموعات صغيرة من الأشخاص معا لبضع ساعات مع محاور مدرب للتحدث عن منتج أو خدمة أو منظمة. يركز القائم بإجراء المقابلة مناقشة المجموعة على القضايا المهمة.</a:t>
            </a:r>
          </a:p>
          <a:p>
            <a:pPr algn="r" rtl="1"/>
            <a:r>
              <a:rPr lang="ar-EG" sz="2400" b="1" dirty="0">
                <a:solidFill>
                  <a:schemeClr val="accent6"/>
                </a:solidFill>
              </a:rPr>
              <a:t>أبحاث التسويق عبر الإنترنت: </a:t>
            </a:r>
            <a:r>
              <a:rPr lang="ar-EG" sz="2400" dirty="0"/>
              <a:t>جمع البيانات الأولية عبر الإنترنت من خلال خدمة الإنترنت أو مجموعات التركيز عبر الإنترنت أو التجارب المستندة إلى الويب أو تتبع سلوك المستهلكين عبر الإنترنت.</a:t>
            </a:r>
          </a:p>
          <a:p>
            <a:endParaRPr lang="en-US" sz="3200" b="1" dirty="0">
              <a:solidFill>
                <a:schemeClr val="accent2">
                  <a:lumMod val="75000"/>
                </a:schemeClr>
              </a:solidFill>
            </a:endParaRPr>
          </a:p>
        </p:txBody>
      </p:sp>
    </p:spTree>
    <p:extLst>
      <p:ext uri="{BB962C8B-B14F-4D97-AF65-F5344CB8AC3E}">
        <p14:creationId xmlns:p14="http://schemas.microsoft.com/office/powerpoint/2010/main" val="1283732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733CE-3A29-CDC5-A20D-8E1AAD3D4F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0F7349-8E43-EE5B-3B8E-B72F272D9CFB}"/>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35CFC1F-0229-CFA0-3E72-EAFDE04DBB0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0AF852-4890-05C9-3565-6FBC1D48CABB}"/>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79009C-E554-6D8B-ED5F-765F5B3FCA7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4243C31-8FC3-524E-DBB0-310A66D65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404A65DC-F344-AF61-1A00-A848CEEF6452}"/>
              </a:ext>
            </a:extLst>
          </p:cNvPr>
          <p:cNvSpPr txBox="1">
            <a:spLocks/>
          </p:cNvSpPr>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600" b="1" dirty="0">
                <a:solidFill>
                  <a:schemeClr val="bg1"/>
                </a:solidFill>
              </a:rPr>
              <a:t>Strengths and weaknesses of Contact Methods</a:t>
            </a:r>
            <a:endParaRPr lang="ar-EG" sz="2600" b="1" dirty="0">
              <a:solidFill>
                <a:schemeClr val="bg1"/>
              </a:solidFill>
            </a:endParaRPr>
          </a:p>
          <a:p>
            <a:pPr algn="ctr"/>
            <a:endParaRPr lang="ar-EG" sz="2600" b="1" dirty="0">
              <a:solidFill>
                <a:schemeClr val="bg1"/>
              </a:solidFill>
            </a:endParaRPr>
          </a:p>
          <a:p>
            <a:pPr algn="ctr"/>
            <a:r>
              <a:rPr lang="ar-EG" sz="2600" b="1" dirty="0">
                <a:solidFill>
                  <a:schemeClr val="bg1"/>
                </a:solidFill>
              </a:rPr>
              <a:t>نقاط القوة والضعف في طرق الاتصال</a:t>
            </a:r>
            <a:endParaRPr lang="en-US" sz="2600" b="1" dirty="0">
              <a:solidFill>
                <a:schemeClr val="bg1"/>
              </a:solidFill>
            </a:endParaRPr>
          </a:p>
        </p:txBody>
      </p:sp>
      <p:pic>
        <p:nvPicPr>
          <p:cNvPr id="3" name="Picture 2">
            <a:extLst>
              <a:ext uri="{FF2B5EF4-FFF2-40B4-BE49-F238E27FC236}">
                <a16:creationId xmlns:a16="http://schemas.microsoft.com/office/drawing/2014/main" id="{C163CBB1-4696-FF84-6BDC-206D10482E29}"/>
              </a:ext>
            </a:extLst>
          </p:cNvPr>
          <p:cNvPicPr>
            <a:picLocks noChangeAspect="1"/>
          </p:cNvPicPr>
          <p:nvPr/>
        </p:nvPicPr>
        <p:blipFill>
          <a:blip r:embed="rId3"/>
          <a:stretch>
            <a:fillRect/>
          </a:stretch>
        </p:blipFill>
        <p:spPr>
          <a:xfrm>
            <a:off x="3770787" y="1423443"/>
            <a:ext cx="7781133" cy="4402170"/>
          </a:xfrm>
          <a:prstGeom prst="rect">
            <a:avLst/>
          </a:prstGeom>
        </p:spPr>
      </p:pic>
      <p:sp>
        <p:nvSpPr>
          <p:cNvPr id="8" name="TextBox 7">
            <a:extLst>
              <a:ext uri="{FF2B5EF4-FFF2-40B4-BE49-F238E27FC236}">
                <a16:creationId xmlns:a16="http://schemas.microsoft.com/office/drawing/2014/main" id="{FB898D35-F2CC-8B14-9199-AB0D231F4AD3}"/>
              </a:ext>
            </a:extLst>
          </p:cNvPr>
          <p:cNvSpPr txBox="1"/>
          <p:nvPr/>
        </p:nvSpPr>
        <p:spPr>
          <a:xfrm>
            <a:off x="1404457" y="-72939"/>
            <a:ext cx="7481119"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Strengths and weaknesses of Contact Methods</a:t>
            </a:r>
            <a:endParaRPr lang="ar-EG" sz="2400" dirty="0">
              <a:solidFill>
                <a:srgbClr val="C00000"/>
              </a:solidFill>
            </a:endParaRPr>
          </a:p>
          <a:p>
            <a:r>
              <a:rPr lang="ar-EG" sz="2400" dirty="0">
                <a:solidFill>
                  <a:srgbClr val="C00000"/>
                </a:solidFill>
              </a:rPr>
              <a:t>نقاط القوة والضعف في طرق الاتصال</a:t>
            </a:r>
            <a:endParaRPr lang="en-US" sz="2400" dirty="0">
              <a:solidFill>
                <a:srgbClr val="C00000"/>
              </a:solidFill>
            </a:endParaRPr>
          </a:p>
        </p:txBody>
      </p:sp>
      <p:sp>
        <p:nvSpPr>
          <p:cNvPr id="9" name="TextBox 8">
            <a:extLst>
              <a:ext uri="{FF2B5EF4-FFF2-40B4-BE49-F238E27FC236}">
                <a16:creationId xmlns:a16="http://schemas.microsoft.com/office/drawing/2014/main" id="{EC944C1D-DC98-0C68-1EE4-937C1F68B3A6}"/>
              </a:ext>
            </a:extLst>
          </p:cNvPr>
          <p:cNvSpPr txBox="1"/>
          <p:nvPr/>
        </p:nvSpPr>
        <p:spPr>
          <a:xfrm>
            <a:off x="4667367" y="1929068"/>
            <a:ext cx="1284648" cy="369332"/>
          </a:xfrm>
          <a:prstGeom prst="rect">
            <a:avLst/>
          </a:prstGeom>
          <a:noFill/>
        </p:spPr>
        <p:txBody>
          <a:bodyPr wrap="square" rtlCol="0">
            <a:spAutoFit/>
          </a:bodyPr>
          <a:lstStyle/>
          <a:p>
            <a:r>
              <a:rPr lang="ar-EG" b="1" dirty="0"/>
              <a:t>المرونة</a:t>
            </a:r>
            <a:endParaRPr lang="en-US" b="1" dirty="0"/>
          </a:p>
        </p:txBody>
      </p:sp>
      <p:sp>
        <p:nvSpPr>
          <p:cNvPr id="12" name="TextBox 11">
            <a:extLst>
              <a:ext uri="{FF2B5EF4-FFF2-40B4-BE49-F238E27FC236}">
                <a16:creationId xmlns:a16="http://schemas.microsoft.com/office/drawing/2014/main" id="{EE62A072-7216-3FD5-D004-18744708F37E}"/>
              </a:ext>
            </a:extLst>
          </p:cNvPr>
          <p:cNvSpPr txBox="1"/>
          <p:nvPr/>
        </p:nvSpPr>
        <p:spPr>
          <a:xfrm>
            <a:off x="3635161" y="2747357"/>
            <a:ext cx="2794503" cy="369332"/>
          </a:xfrm>
          <a:prstGeom prst="rect">
            <a:avLst/>
          </a:prstGeom>
          <a:noFill/>
        </p:spPr>
        <p:txBody>
          <a:bodyPr wrap="square" rtlCol="0">
            <a:spAutoFit/>
          </a:bodyPr>
          <a:lstStyle/>
          <a:p>
            <a:r>
              <a:rPr lang="ar-EG" b="1" dirty="0"/>
              <a:t>جودة البيانات التي يتم جمعها</a:t>
            </a:r>
            <a:endParaRPr lang="en-US" b="1" dirty="0"/>
          </a:p>
        </p:txBody>
      </p:sp>
      <p:sp>
        <p:nvSpPr>
          <p:cNvPr id="13" name="TextBox 12">
            <a:extLst>
              <a:ext uri="{FF2B5EF4-FFF2-40B4-BE49-F238E27FC236}">
                <a16:creationId xmlns:a16="http://schemas.microsoft.com/office/drawing/2014/main" id="{5CA2021D-3935-61FE-C9CD-18D95FEC41C3}"/>
              </a:ext>
            </a:extLst>
          </p:cNvPr>
          <p:cNvSpPr txBox="1"/>
          <p:nvPr/>
        </p:nvSpPr>
        <p:spPr>
          <a:xfrm>
            <a:off x="4205857" y="3232446"/>
            <a:ext cx="2603505" cy="369332"/>
          </a:xfrm>
          <a:prstGeom prst="rect">
            <a:avLst/>
          </a:prstGeom>
          <a:noFill/>
        </p:spPr>
        <p:txBody>
          <a:bodyPr wrap="square" rtlCol="0">
            <a:spAutoFit/>
          </a:bodyPr>
          <a:lstStyle/>
          <a:p>
            <a:r>
              <a:rPr lang="ar-EG" b="1" dirty="0"/>
              <a:t>التحكم في تأثير المحاور</a:t>
            </a:r>
            <a:endParaRPr lang="en-US" b="1" dirty="0"/>
          </a:p>
        </p:txBody>
      </p:sp>
      <p:sp>
        <p:nvSpPr>
          <p:cNvPr id="14" name="TextBox 13">
            <a:extLst>
              <a:ext uri="{FF2B5EF4-FFF2-40B4-BE49-F238E27FC236}">
                <a16:creationId xmlns:a16="http://schemas.microsoft.com/office/drawing/2014/main" id="{F415E8A0-29BE-C58D-292E-C6FDB0BC30BE}"/>
              </a:ext>
            </a:extLst>
          </p:cNvPr>
          <p:cNvSpPr txBox="1"/>
          <p:nvPr/>
        </p:nvSpPr>
        <p:spPr>
          <a:xfrm>
            <a:off x="4116164" y="3761172"/>
            <a:ext cx="2474902" cy="369332"/>
          </a:xfrm>
          <a:prstGeom prst="rect">
            <a:avLst/>
          </a:prstGeom>
          <a:noFill/>
        </p:spPr>
        <p:txBody>
          <a:bodyPr wrap="square" rtlCol="0">
            <a:spAutoFit/>
          </a:bodyPr>
          <a:lstStyle/>
          <a:p>
            <a:r>
              <a:rPr lang="ar-EG" b="1" dirty="0"/>
              <a:t>التحكم في العينة</a:t>
            </a:r>
            <a:endParaRPr lang="en-US" b="1" dirty="0"/>
          </a:p>
        </p:txBody>
      </p:sp>
      <p:sp>
        <p:nvSpPr>
          <p:cNvPr id="15" name="TextBox 14">
            <a:extLst>
              <a:ext uri="{FF2B5EF4-FFF2-40B4-BE49-F238E27FC236}">
                <a16:creationId xmlns:a16="http://schemas.microsoft.com/office/drawing/2014/main" id="{D2392AFA-9452-F552-9E54-9B0363C5E6A9}"/>
              </a:ext>
            </a:extLst>
          </p:cNvPr>
          <p:cNvSpPr txBox="1"/>
          <p:nvPr/>
        </p:nvSpPr>
        <p:spPr>
          <a:xfrm>
            <a:off x="4333115" y="4138430"/>
            <a:ext cx="2257951" cy="369332"/>
          </a:xfrm>
          <a:prstGeom prst="rect">
            <a:avLst/>
          </a:prstGeom>
          <a:noFill/>
        </p:spPr>
        <p:txBody>
          <a:bodyPr wrap="square" rtlCol="0">
            <a:spAutoFit/>
          </a:bodyPr>
          <a:lstStyle/>
          <a:p>
            <a:r>
              <a:rPr lang="ar-EG" b="1" dirty="0"/>
              <a:t>سرعة جمع البيانات</a:t>
            </a:r>
            <a:endParaRPr lang="en-US" b="1" dirty="0"/>
          </a:p>
        </p:txBody>
      </p:sp>
      <p:sp>
        <p:nvSpPr>
          <p:cNvPr id="16" name="TextBox 15">
            <a:extLst>
              <a:ext uri="{FF2B5EF4-FFF2-40B4-BE49-F238E27FC236}">
                <a16:creationId xmlns:a16="http://schemas.microsoft.com/office/drawing/2014/main" id="{750EFF9A-E9CC-BD54-3CA6-DF579B6BDC44}"/>
              </a:ext>
            </a:extLst>
          </p:cNvPr>
          <p:cNvSpPr txBox="1"/>
          <p:nvPr/>
        </p:nvSpPr>
        <p:spPr>
          <a:xfrm>
            <a:off x="4431755" y="4694708"/>
            <a:ext cx="1284648" cy="369332"/>
          </a:xfrm>
          <a:prstGeom prst="rect">
            <a:avLst/>
          </a:prstGeom>
          <a:noFill/>
        </p:spPr>
        <p:txBody>
          <a:bodyPr wrap="square" rtlCol="0">
            <a:spAutoFit/>
          </a:bodyPr>
          <a:lstStyle/>
          <a:p>
            <a:r>
              <a:rPr lang="ar-EG" b="1" dirty="0"/>
              <a:t>التكلفة</a:t>
            </a:r>
            <a:endParaRPr lang="en-US" b="1" dirty="0"/>
          </a:p>
        </p:txBody>
      </p:sp>
    </p:spTree>
    <p:extLst>
      <p:ext uri="{BB962C8B-B14F-4D97-AF65-F5344CB8AC3E}">
        <p14:creationId xmlns:p14="http://schemas.microsoft.com/office/powerpoint/2010/main" val="3024076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805F1-9D04-0B43-A391-D4BE6C98ED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0778A7-2CE7-0CBB-53DC-5615B8183343}"/>
              </a:ext>
            </a:extLst>
          </p:cNvPr>
          <p:cNvSpPr/>
          <p:nvPr/>
        </p:nvSpPr>
        <p:spPr>
          <a:xfrm>
            <a:off x="153017" y="657720"/>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D7C07FE-928B-FFF2-3760-90DE76A44238}"/>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A5270C-D0C2-C4E6-1F24-42937EB634D9}"/>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A808BB9-9E75-5FB8-A63D-3EA222E52D48}"/>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97640AA-F1F6-B469-F24B-DA72EE31F1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8D8A2145-C64D-B1A0-1F35-FF36AF8AFDB8}"/>
              </a:ext>
            </a:extLst>
          </p:cNvPr>
          <p:cNvSpPr txBox="1">
            <a:spLocks/>
          </p:cNvSpPr>
          <p:nvPr/>
        </p:nvSpPr>
        <p:spPr>
          <a:xfrm>
            <a:off x="1456504" y="4984"/>
            <a:ext cx="10356812" cy="1015663"/>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000" dirty="0">
                <a:solidFill>
                  <a:srgbClr val="C00000"/>
                </a:solidFill>
              </a:rPr>
              <a:t>Primary vs. Secondary data</a:t>
            </a:r>
            <a:endParaRPr lang="ar-EG" sz="2000" dirty="0">
              <a:solidFill>
                <a:srgbClr val="C00000"/>
              </a:solidFill>
            </a:endParaRPr>
          </a:p>
          <a:p>
            <a:r>
              <a:rPr lang="ar-EG" sz="2000" dirty="0">
                <a:solidFill>
                  <a:srgbClr val="C00000"/>
                </a:solidFill>
              </a:rPr>
              <a:t>البيانات الأساسية مقابل البيانات الثانوية</a:t>
            </a:r>
          </a:p>
          <a:p>
            <a:endParaRPr lang="en-US" sz="2000" dirty="0">
              <a:solidFill>
                <a:srgbClr val="C00000"/>
              </a:solidFill>
            </a:endParaRPr>
          </a:p>
        </p:txBody>
      </p:sp>
      <p:pic>
        <p:nvPicPr>
          <p:cNvPr id="3" name="Picture 2">
            <a:extLst>
              <a:ext uri="{FF2B5EF4-FFF2-40B4-BE49-F238E27FC236}">
                <a16:creationId xmlns:a16="http://schemas.microsoft.com/office/drawing/2014/main" id="{5B81BCC2-4D9B-3EF4-60A0-8974B0367CCF}"/>
              </a:ext>
            </a:extLst>
          </p:cNvPr>
          <p:cNvPicPr>
            <a:picLocks noChangeAspect="1"/>
          </p:cNvPicPr>
          <p:nvPr/>
        </p:nvPicPr>
        <p:blipFill rotWithShape="1">
          <a:blip r:embed="rId3"/>
          <a:srcRect l="-3047" t="22816" r="3047" b="-6093"/>
          <a:stretch/>
        </p:blipFill>
        <p:spPr>
          <a:xfrm>
            <a:off x="7239692" y="682992"/>
            <a:ext cx="4895821" cy="6040141"/>
          </a:xfrm>
          <a:prstGeom prst="rect">
            <a:avLst/>
          </a:prstGeom>
        </p:spPr>
      </p:pic>
      <p:graphicFrame>
        <p:nvGraphicFramePr>
          <p:cNvPr id="8" name="Table 7">
            <a:extLst>
              <a:ext uri="{FF2B5EF4-FFF2-40B4-BE49-F238E27FC236}">
                <a16:creationId xmlns:a16="http://schemas.microsoft.com/office/drawing/2014/main" id="{5BADDB53-7E61-54A4-6D03-3492A67A45D9}"/>
              </a:ext>
            </a:extLst>
          </p:cNvPr>
          <p:cNvGraphicFramePr>
            <a:graphicFrameLocks noGrp="1"/>
          </p:cNvGraphicFramePr>
          <p:nvPr>
            <p:extLst>
              <p:ext uri="{D42A27DB-BD31-4B8C-83A1-F6EECF244321}">
                <p14:modId xmlns:p14="http://schemas.microsoft.com/office/powerpoint/2010/main" val="2623685302"/>
              </p:ext>
            </p:extLst>
          </p:nvPr>
        </p:nvGraphicFramePr>
        <p:xfrm>
          <a:off x="210841" y="1196045"/>
          <a:ext cx="6976804" cy="5120640"/>
        </p:xfrm>
        <a:graphic>
          <a:graphicData uri="http://schemas.openxmlformats.org/drawingml/2006/table">
            <a:tbl>
              <a:tblPr firstRow="1" bandRow="1">
                <a:tableStyleId>{5C22544A-7EE6-4342-B048-85BDC9FD1C3A}</a:tableStyleId>
              </a:tblPr>
              <a:tblGrid>
                <a:gridCol w="3488402">
                  <a:extLst>
                    <a:ext uri="{9D8B030D-6E8A-4147-A177-3AD203B41FA5}">
                      <a16:colId xmlns:a16="http://schemas.microsoft.com/office/drawing/2014/main" val="858249384"/>
                    </a:ext>
                  </a:extLst>
                </a:gridCol>
                <a:gridCol w="3488402">
                  <a:extLst>
                    <a:ext uri="{9D8B030D-6E8A-4147-A177-3AD203B41FA5}">
                      <a16:colId xmlns:a16="http://schemas.microsoft.com/office/drawing/2014/main" val="2781017924"/>
                    </a:ext>
                  </a:extLst>
                </a:gridCol>
              </a:tblGrid>
              <a:tr h="370840">
                <a:tc>
                  <a:txBody>
                    <a:bodyPr/>
                    <a:lstStyle/>
                    <a:p>
                      <a:pPr algn="r" rtl="1"/>
                      <a:r>
                        <a:rPr lang="ar-EG" dirty="0"/>
                        <a:t>البيانات الأولية هي نوع من البيانات التي يجمعها الباحثون مباشرة من المصادر الرئيسية</a:t>
                      </a:r>
                    </a:p>
                    <a:p>
                      <a:pPr algn="r" rtl="1"/>
                      <a:endParaRPr lang="en-US" dirty="0"/>
                    </a:p>
                  </a:txBody>
                  <a:tcPr/>
                </a:tc>
                <a:tc>
                  <a:txBody>
                    <a:bodyPr/>
                    <a:lstStyle/>
                    <a:p>
                      <a:pPr algn="r" rtl="1"/>
                      <a:r>
                        <a:rPr lang="ar-EG" dirty="0"/>
                        <a:t>تشير البيانات الثانوية إلى البيانات الموجودة بالفعل التي أنتجها الباحثون السابقون</a:t>
                      </a:r>
                      <a:endParaRPr lang="en-US" dirty="0"/>
                    </a:p>
                  </a:txBody>
                  <a:tcPr/>
                </a:tc>
                <a:extLst>
                  <a:ext uri="{0D108BD9-81ED-4DB2-BD59-A6C34878D82A}">
                    <a16:rowId xmlns:a16="http://schemas.microsoft.com/office/drawing/2014/main" val="175800409"/>
                  </a:ext>
                </a:extLst>
              </a:tr>
              <a:tr h="370840">
                <a:tc>
                  <a:txBody>
                    <a:bodyPr/>
                    <a:lstStyle/>
                    <a:p>
                      <a:pPr algn="r" rtl="1"/>
                      <a:r>
                        <a:rPr lang="ar-EG" dirty="0"/>
                        <a:t>يتضمن بيانات في الوقت الحقيقي</a:t>
                      </a:r>
                    </a:p>
                    <a:p>
                      <a:pPr algn="r" rtl="1"/>
                      <a:endParaRPr lang="en-US" dirty="0"/>
                    </a:p>
                  </a:txBody>
                  <a:tcPr/>
                </a:tc>
                <a:tc>
                  <a:txBody>
                    <a:bodyPr/>
                    <a:lstStyle/>
                    <a:p>
                      <a:pPr algn="r" rtl="1"/>
                      <a:r>
                        <a:rPr lang="ar-EG" dirty="0"/>
                        <a:t>متعلقة بالماضي</a:t>
                      </a:r>
                      <a:endParaRPr lang="en-US" dirty="0"/>
                    </a:p>
                  </a:txBody>
                  <a:tcPr/>
                </a:tc>
                <a:extLst>
                  <a:ext uri="{0D108BD9-81ED-4DB2-BD59-A6C34878D82A}">
                    <a16:rowId xmlns:a16="http://schemas.microsoft.com/office/drawing/2014/main" val="2035371398"/>
                  </a:ext>
                </a:extLst>
              </a:tr>
              <a:tr h="370840">
                <a:tc>
                  <a:txBody>
                    <a:bodyPr/>
                    <a:lstStyle/>
                    <a:p>
                      <a:pPr algn="r" rtl="1"/>
                      <a:r>
                        <a:rPr lang="ar-EG" dirty="0"/>
                        <a:t>تم جمعها لمعالجة مشكلة بحثية حالية</a:t>
                      </a:r>
                    </a:p>
                    <a:p>
                      <a:pPr algn="r" rtl="1"/>
                      <a:endParaRPr lang="en-US" dirty="0"/>
                    </a:p>
                  </a:txBody>
                  <a:tcPr/>
                </a:tc>
                <a:tc>
                  <a:txBody>
                    <a:bodyPr/>
                    <a:lstStyle/>
                    <a:p>
                      <a:pPr algn="r" rtl="1"/>
                      <a:r>
                        <a:rPr lang="ar-EG" dirty="0"/>
                        <a:t>تم جمعها في المقام الأول لمعالجة مشاكل البحث الموجودة سابقا ويمكن استخدامها لمعالجة مشاكل البحث الحالية أيضا</a:t>
                      </a:r>
                      <a:endParaRPr lang="en-US" dirty="0"/>
                    </a:p>
                  </a:txBody>
                  <a:tcPr/>
                </a:tc>
                <a:extLst>
                  <a:ext uri="{0D108BD9-81ED-4DB2-BD59-A6C34878D82A}">
                    <a16:rowId xmlns:a16="http://schemas.microsoft.com/office/drawing/2014/main" val="4250843710"/>
                  </a:ext>
                </a:extLst>
              </a:tr>
              <a:tr h="370840">
                <a:tc>
                  <a:txBody>
                    <a:bodyPr/>
                    <a:lstStyle/>
                    <a:p>
                      <a:pPr algn="r" rtl="1"/>
                      <a:r>
                        <a:rPr lang="ar-EG" dirty="0"/>
                        <a:t>الوصول إلى البيانات الأولية عملية طويلة نسبيا</a:t>
                      </a:r>
                    </a:p>
                    <a:p>
                      <a:pPr algn="r" rtl="1"/>
                      <a:endParaRPr lang="en-US" dirty="0"/>
                    </a:p>
                  </a:txBody>
                  <a:tcPr/>
                </a:tc>
                <a:tc>
                  <a:txBody>
                    <a:bodyPr/>
                    <a:lstStyle/>
                    <a:p>
                      <a:pPr algn="r" rtl="1"/>
                      <a:r>
                        <a:rPr lang="ar-EG" dirty="0"/>
                        <a:t>الإشارة إلى البيانات الثانوية سريعة وسهلة</a:t>
                      </a:r>
                      <a:endParaRPr lang="en-US" dirty="0"/>
                    </a:p>
                  </a:txBody>
                  <a:tcPr/>
                </a:tc>
                <a:extLst>
                  <a:ext uri="{0D108BD9-81ED-4DB2-BD59-A6C34878D82A}">
                    <a16:rowId xmlns:a16="http://schemas.microsoft.com/office/drawing/2014/main" val="3282233193"/>
                  </a:ext>
                </a:extLst>
              </a:tr>
              <a:tr h="370840">
                <a:tc>
                  <a:txBody>
                    <a:bodyPr/>
                    <a:lstStyle/>
                    <a:p>
                      <a:pPr algn="r" rtl="1"/>
                      <a:r>
                        <a:rPr lang="ar-EG" dirty="0"/>
                        <a:t>تشمل أدوات جمع البيانات الملاحظات والدراسات الاستقصائية والاستبيانات والاختبار البدني والأسئلة عبر الإنترنت والمقابلات الشخصية أو الهاتفية ودراسات الحالة ومناقشات مجموعات التركيز</a:t>
                      </a:r>
                      <a:endParaRPr lang="en-US" dirty="0"/>
                    </a:p>
                  </a:txBody>
                  <a:tcPr/>
                </a:tc>
                <a:tc>
                  <a:txBody>
                    <a:bodyPr/>
                    <a:lstStyle/>
                    <a:p>
                      <a:pPr algn="r" rtl="1"/>
                      <a:r>
                        <a:rPr lang="ar-EG" dirty="0"/>
                        <a:t>تشمل أدوات جمع البيانات مقالات المجلات والمواقع الإلكترونية والكتب والمنشورات الحكومية والسجلات.</a:t>
                      </a:r>
                      <a:endParaRPr lang="en-US" dirty="0"/>
                    </a:p>
                  </a:txBody>
                  <a:tcPr/>
                </a:tc>
                <a:extLst>
                  <a:ext uri="{0D108BD9-81ED-4DB2-BD59-A6C34878D82A}">
                    <a16:rowId xmlns:a16="http://schemas.microsoft.com/office/drawing/2014/main" val="565511563"/>
                  </a:ext>
                </a:extLst>
              </a:tr>
            </a:tbl>
          </a:graphicData>
        </a:graphic>
      </p:graphicFrame>
    </p:spTree>
    <p:extLst>
      <p:ext uri="{BB962C8B-B14F-4D97-AF65-F5344CB8AC3E}">
        <p14:creationId xmlns:p14="http://schemas.microsoft.com/office/powerpoint/2010/main" val="3556071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725BF-D64A-87D8-CFD8-4FA685A915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FBC771-86A8-47C1-235A-1183D95726ED}"/>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4B5F014-4183-EF63-9910-2D1C8BC5387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0AE52F-CA43-326B-17C0-1357B96ABD13}"/>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9C608E6-C406-D64C-8A5E-8666F09DE00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6B59721-7860-B57E-37B1-3B7F534AE5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F5DEC573-89E1-11CE-B580-F69676F26A46}"/>
              </a:ext>
            </a:extLst>
          </p:cNvPr>
          <p:cNvSpPr txBox="1">
            <a:spLocks/>
          </p:cNvSpPr>
          <p:nvPr/>
        </p:nvSpPr>
        <p:spPr>
          <a:xfrm>
            <a:off x="1456504" y="99478"/>
            <a:ext cx="8993035" cy="707886"/>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pPr algn="ctr"/>
            <a:r>
              <a:rPr lang="en-US" sz="2000" dirty="0">
                <a:solidFill>
                  <a:srgbClr val="C00000"/>
                </a:solidFill>
              </a:rPr>
              <a:t>Sampling</a:t>
            </a:r>
          </a:p>
          <a:p>
            <a:pPr algn="ctr"/>
            <a:r>
              <a:rPr lang="ar-EG" sz="2000" dirty="0">
                <a:solidFill>
                  <a:srgbClr val="C00000"/>
                </a:solidFill>
              </a:rPr>
              <a:t>أخذ العينات</a:t>
            </a:r>
          </a:p>
        </p:txBody>
      </p:sp>
      <p:pic>
        <p:nvPicPr>
          <p:cNvPr id="3" name="Picture 2" descr="Diagram&#10;&#10;Description automatically generated">
            <a:extLst>
              <a:ext uri="{FF2B5EF4-FFF2-40B4-BE49-F238E27FC236}">
                <a16:creationId xmlns:a16="http://schemas.microsoft.com/office/drawing/2014/main" id="{91CC9EB5-8D54-F9B9-0216-F74DEE0883EE}"/>
              </a:ext>
            </a:extLst>
          </p:cNvPr>
          <p:cNvPicPr>
            <a:picLocks noChangeAspect="1"/>
          </p:cNvPicPr>
          <p:nvPr/>
        </p:nvPicPr>
        <p:blipFill rotWithShape="1">
          <a:blip r:embed="rId3"/>
          <a:srcRect t="5999" r="2" b="14075"/>
          <a:stretch/>
        </p:blipFill>
        <p:spPr>
          <a:xfrm>
            <a:off x="383583" y="3046130"/>
            <a:ext cx="3537678" cy="2994036"/>
          </a:xfrm>
          <a:prstGeom prst="rect">
            <a:avLst/>
          </a:prstGeom>
        </p:spPr>
      </p:pic>
      <p:sp>
        <p:nvSpPr>
          <p:cNvPr id="8" name="Content Placeholder 2">
            <a:extLst>
              <a:ext uri="{FF2B5EF4-FFF2-40B4-BE49-F238E27FC236}">
                <a16:creationId xmlns:a16="http://schemas.microsoft.com/office/drawing/2014/main" id="{FB1F961A-FB4A-CEFC-E65E-C415DF7C791F}"/>
              </a:ext>
            </a:extLst>
          </p:cNvPr>
          <p:cNvSpPr txBox="1">
            <a:spLocks/>
          </p:cNvSpPr>
          <p:nvPr/>
        </p:nvSpPr>
        <p:spPr>
          <a:xfrm>
            <a:off x="3921262" y="491260"/>
            <a:ext cx="7746482" cy="5924287"/>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2000" b="1" dirty="0"/>
              <a:t>Marketing research usually draw conclusions about large groups of consumer by studying small sample of the total consumer population. </a:t>
            </a:r>
          </a:p>
          <a:p>
            <a:pPr>
              <a:lnSpc>
                <a:spcPct val="110000"/>
              </a:lnSpc>
            </a:pPr>
            <a:r>
              <a:rPr lang="en-US" sz="2000" b="1" dirty="0">
                <a:solidFill>
                  <a:srgbClr val="C00000"/>
                </a:solidFill>
              </a:rPr>
              <a:t>A sample = </a:t>
            </a:r>
            <a:r>
              <a:rPr lang="en-US" sz="2000" b="1" dirty="0"/>
              <a:t>a segment of the population selected for marketing research to represent the population as a whole.</a:t>
            </a:r>
          </a:p>
          <a:p>
            <a:pPr>
              <a:lnSpc>
                <a:spcPct val="110000"/>
              </a:lnSpc>
            </a:pPr>
            <a:r>
              <a:rPr lang="en-US" sz="2000" b="1" dirty="0"/>
              <a:t>Ideally the sample should be representative so that the researcher can make accurate estimates of the thoughts and behaviors of the large population.</a:t>
            </a:r>
          </a:p>
          <a:p>
            <a:pPr algn="r">
              <a:lnSpc>
                <a:spcPct val="110000"/>
              </a:lnSpc>
            </a:pPr>
            <a:r>
              <a:rPr lang="ar-EG" sz="2000" b="1" dirty="0"/>
              <a:t>عادة ما تستخلص أبحاث التسويق استنتاجات حول مجموعات كبيرة من المستهلكين من خلال دراسة عينة صغيرة من إجمالي عدد المستهلكين. </a:t>
            </a:r>
          </a:p>
          <a:p>
            <a:pPr algn="r">
              <a:lnSpc>
                <a:spcPct val="110000"/>
              </a:lnSpc>
            </a:pPr>
            <a:r>
              <a:rPr lang="ar-EG" sz="2000" b="1" dirty="0">
                <a:solidFill>
                  <a:srgbClr val="FF0000"/>
                </a:solidFill>
              </a:rPr>
              <a:t>العينة = </a:t>
            </a:r>
            <a:r>
              <a:rPr lang="ar-EG" sz="2000" b="1" dirty="0"/>
              <a:t>شريحة من السكان تم اختيارها لأبحاث التسويق لتمثيل المجتمع ككل.</a:t>
            </a:r>
          </a:p>
          <a:p>
            <a:pPr algn="r">
              <a:lnSpc>
                <a:spcPct val="110000"/>
              </a:lnSpc>
            </a:pPr>
            <a:r>
              <a:rPr lang="ar-EG" sz="2000" b="1" dirty="0"/>
              <a:t>من الناحية المثالية ، يجب أن تكون العينة تمثيلية للمجتمع حتى يتمكن الباحث من إجراء تقديرات دقيقة لأفكار وسلوكيات عدد كبير من السكان.</a:t>
            </a:r>
          </a:p>
          <a:p>
            <a:pPr>
              <a:lnSpc>
                <a:spcPct val="110000"/>
              </a:lnSpc>
            </a:pPr>
            <a:endParaRPr lang="en-US" sz="2000" b="1" dirty="0"/>
          </a:p>
        </p:txBody>
      </p:sp>
    </p:spTree>
    <p:extLst>
      <p:ext uri="{BB962C8B-B14F-4D97-AF65-F5344CB8AC3E}">
        <p14:creationId xmlns:p14="http://schemas.microsoft.com/office/powerpoint/2010/main" val="2018845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1B2DC-58C9-852E-61A7-D2DA77A57D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9045CC-E13B-4458-D420-7C0DA37AAFCF}"/>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F7F595E-2D61-24AF-A3DF-25D2CC559031}"/>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E19274-B844-A134-BFE8-65FCDD667FF5}"/>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B7BC35-2866-19F0-0313-144F0F468EF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5738DE1-DFAC-4F83-1E44-C7A4C849EC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F648B971-0055-28A6-E1DC-F588D1B5F33A}"/>
              </a:ext>
            </a:extLst>
          </p:cNvPr>
          <p:cNvSpPr txBox="1">
            <a:spLocks/>
          </p:cNvSpPr>
          <p:nvPr/>
        </p:nvSpPr>
        <p:spPr>
          <a:xfrm>
            <a:off x="1517534" y="30777"/>
            <a:ext cx="9856899" cy="707886"/>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000" dirty="0">
                <a:solidFill>
                  <a:srgbClr val="C00000"/>
                </a:solidFill>
              </a:rPr>
              <a:t>RESEARCH INSTRUMENTS</a:t>
            </a:r>
            <a:endParaRPr lang="ar-EG" sz="2000" dirty="0">
              <a:solidFill>
                <a:srgbClr val="C00000"/>
              </a:solidFill>
            </a:endParaRPr>
          </a:p>
          <a:p>
            <a:r>
              <a:rPr lang="ar-EG" sz="2000" dirty="0">
                <a:solidFill>
                  <a:srgbClr val="C00000"/>
                </a:solidFill>
              </a:rPr>
              <a:t>أدوات البحث</a:t>
            </a:r>
            <a:endParaRPr lang="en-US" sz="2000" dirty="0">
              <a:solidFill>
                <a:srgbClr val="C00000"/>
              </a:solidFill>
            </a:endParaRPr>
          </a:p>
        </p:txBody>
      </p:sp>
      <p:sp>
        <p:nvSpPr>
          <p:cNvPr id="3" name="Content Placeholder 4">
            <a:extLst>
              <a:ext uri="{FF2B5EF4-FFF2-40B4-BE49-F238E27FC236}">
                <a16:creationId xmlns:a16="http://schemas.microsoft.com/office/drawing/2014/main" id="{631C7455-6E08-F109-2B01-BF805BA3354B}"/>
              </a:ext>
            </a:extLst>
          </p:cNvPr>
          <p:cNvSpPr txBox="1">
            <a:spLocks/>
          </p:cNvSpPr>
          <p:nvPr/>
        </p:nvSpPr>
        <p:spPr>
          <a:xfrm>
            <a:off x="271871" y="1135764"/>
            <a:ext cx="5915756" cy="5236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Aft>
                <a:spcPts val="600"/>
              </a:spcAft>
            </a:pPr>
            <a:r>
              <a:rPr lang="en-US" sz="1800" b="1" dirty="0">
                <a:solidFill>
                  <a:schemeClr val="accent6"/>
                </a:solidFill>
              </a:rPr>
              <a:t>Questionnaires: </a:t>
            </a:r>
            <a:r>
              <a:rPr lang="en-US" sz="1800" dirty="0"/>
              <a:t>It is the most common instrument whether administered in person, by phone, by email, or online. </a:t>
            </a:r>
          </a:p>
          <a:p>
            <a:pPr>
              <a:lnSpc>
                <a:spcPct val="120000"/>
              </a:lnSpc>
              <a:spcAft>
                <a:spcPts val="600"/>
              </a:spcAft>
            </a:pPr>
            <a:r>
              <a:rPr lang="en-US" sz="1800" b="1" dirty="0">
                <a:solidFill>
                  <a:schemeClr val="accent6"/>
                </a:solidFill>
              </a:rPr>
              <a:t>Mechanical instruments</a:t>
            </a:r>
            <a:r>
              <a:rPr lang="en-US" sz="1800" dirty="0"/>
              <a:t>: </a:t>
            </a:r>
          </a:p>
          <a:p>
            <a:pPr lvl="1">
              <a:lnSpc>
                <a:spcPct val="120000"/>
              </a:lnSpc>
              <a:spcAft>
                <a:spcPts val="600"/>
              </a:spcAft>
            </a:pPr>
            <a:r>
              <a:rPr lang="en-US" sz="1800" dirty="0"/>
              <a:t>Television meter sets, cable boxes, satellite systems.</a:t>
            </a:r>
          </a:p>
          <a:p>
            <a:pPr lvl="1">
              <a:lnSpc>
                <a:spcPct val="120000"/>
              </a:lnSpc>
              <a:spcAft>
                <a:spcPts val="600"/>
              </a:spcAft>
            </a:pPr>
            <a:r>
              <a:rPr lang="en-US" sz="1800" dirty="0"/>
              <a:t>Check out scanners to report shoppers' purchases </a:t>
            </a:r>
          </a:p>
          <a:p>
            <a:pPr lvl="1">
              <a:lnSpc>
                <a:spcPct val="120000"/>
              </a:lnSpc>
              <a:spcAft>
                <a:spcPts val="600"/>
              </a:spcAft>
            </a:pPr>
            <a:r>
              <a:rPr lang="en-US" sz="1800" dirty="0"/>
              <a:t>Shelves’ sensors to analyze facial structures and other characteristics that identify a shoppers age and sex and determine if and when the shopper selects a product off the shelf. </a:t>
            </a:r>
          </a:p>
          <a:p>
            <a:pPr lvl="1">
              <a:lnSpc>
                <a:spcPct val="120000"/>
              </a:lnSpc>
              <a:spcAft>
                <a:spcPts val="600"/>
              </a:spcAft>
            </a:pPr>
            <a:r>
              <a:rPr lang="en-US" sz="1800" dirty="0"/>
              <a:t>Physical responses to marketing offerings </a:t>
            </a:r>
          </a:p>
          <a:p>
            <a:pPr lvl="1">
              <a:lnSpc>
                <a:spcPct val="120000"/>
              </a:lnSpc>
              <a:spcAft>
                <a:spcPts val="600"/>
              </a:spcAft>
            </a:pPr>
            <a:r>
              <a:rPr lang="en-US" sz="1800" dirty="0"/>
              <a:t>Neuromarketing.</a:t>
            </a:r>
            <a:endParaRPr lang="ar-EG" sz="1800" dirty="0"/>
          </a:p>
          <a:p>
            <a:pPr lvl="1">
              <a:lnSpc>
                <a:spcPct val="120000"/>
              </a:lnSpc>
              <a:spcAft>
                <a:spcPts val="600"/>
              </a:spcAft>
            </a:pPr>
            <a:endParaRPr lang="en-US" sz="1800" dirty="0"/>
          </a:p>
        </p:txBody>
      </p:sp>
      <p:sp>
        <p:nvSpPr>
          <p:cNvPr id="8" name="TextBox 7">
            <a:extLst>
              <a:ext uri="{FF2B5EF4-FFF2-40B4-BE49-F238E27FC236}">
                <a16:creationId xmlns:a16="http://schemas.microsoft.com/office/drawing/2014/main" id="{36AC73F4-98CE-27C7-1E89-6128FCE09D3C}"/>
              </a:ext>
            </a:extLst>
          </p:cNvPr>
          <p:cNvSpPr txBox="1"/>
          <p:nvPr/>
        </p:nvSpPr>
        <p:spPr>
          <a:xfrm>
            <a:off x="6306481" y="1179679"/>
            <a:ext cx="5609086" cy="5262979"/>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solidFill>
                  <a:srgbClr val="00B050"/>
                </a:solidFill>
              </a:rPr>
              <a:t>الاستبيانات: </a:t>
            </a:r>
            <a:r>
              <a:rPr lang="ar-EG" sz="2400" dirty="0"/>
              <a:t>إنها الأداة الأكثر شيوعا سواء تم إجراؤها شخصيا أو عبر الهاتف أو البريد الإلكتروني أو عبر الإنترنت. </a:t>
            </a:r>
          </a:p>
          <a:p>
            <a:pPr marL="342900" indent="-342900" algn="r" rtl="1">
              <a:buFont typeface="Arial" panose="020B0604020202020204" pitchFamily="34" charset="0"/>
              <a:buChar char="•"/>
            </a:pPr>
            <a:r>
              <a:rPr lang="ar-EG" sz="2400" dirty="0">
                <a:solidFill>
                  <a:srgbClr val="00B050"/>
                </a:solidFill>
              </a:rPr>
              <a:t>الأدوات الميكانيكية: </a:t>
            </a:r>
          </a:p>
          <a:p>
            <a:pPr marL="800100" lvl="1" indent="-342900" algn="r" rtl="1">
              <a:buFont typeface="Arial" panose="020B0604020202020204" pitchFamily="34" charset="0"/>
              <a:buChar char="•"/>
            </a:pPr>
            <a:r>
              <a:rPr lang="ar-EG" sz="2400" dirty="0"/>
              <a:t>أجهزة عدادات المشاهدات التلفزيونة وصناديق الكابلات وأنظمة الأقمار الصناعية.</a:t>
            </a:r>
          </a:p>
          <a:p>
            <a:pPr marL="800100" lvl="1" indent="-342900" algn="r" rtl="1">
              <a:buFont typeface="Arial" panose="020B0604020202020204" pitchFamily="34" charset="0"/>
              <a:buChar char="•"/>
            </a:pPr>
            <a:r>
              <a:rPr lang="ar-EG" sz="2400" dirty="0"/>
              <a:t>الماسحات الضوئية لإعداد تقارير عن مشتريات المتسوقين </a:t>
            </a:r>
          </a:p>
          <a:p>
            <a:pPr marL="800100" lvl="1" indent="-342900" algn="r" rtl="1">
              <a:buFont typeface="Arial" panose="020B0604020202020204" pitchFamily="34" charset="0"/>
              <a:buChar char="•"/>
            </a:pPr>
            <a:r>
              <a:rPr lang="ar-EG" sz="2400" dirty="0"/>
              <a:t>مستشعرات الأرفف لتحليل الترتيبات الوجهية والخصائص الأخرى التي تحدد عمر المتسوقين وجنسهم وتحديد ما إذا كان المتسوق يختار منتجا من الرف ومتى. </a:t>
            </a:r>
          </a:p>
          <a:p>
            <a:pPr marL="800100" lvl="1" indent="-342900" algn="r" rtl="1">
              <a:buFont typeface="Arial" panose="020B0604020202020204" pitchFamily="34" charset="0"/>
              <a:buChar char="•"/>
            </a:pPr>
            <a:r>
              <a:rPr lang="ar-EG" sz="2400" dirty="0"/>
              <a:t>الاستجابات المادية لعروض التسويق </a:t>
            </a:r>
          </a:p>
          <a:p>
            <a:pPr marL="800100" lvl="1" indent="-342900" algn="r" rtl="1">
              <a:buFont typeface="Arial" panose="020B0604020202020204" pitchFamily="34" charset="0"/>
              <a:buChar char="•"/>
            </a:pPr>
            <a:r>
              <a:rPr lang="ar-EG" sz="2400" dirty="0"/>
              <a:t>التسويق العصبي.</a:t>
            </a:r>
          </a:p>
        </p:txBody>
      </p:sp>
    </p:spTree>
    <p:extLst>
      <p:ext uri="{BB962C8B-B14F-4D97-AF65-F5344CB8AC3E}">
        <p14:creationId xmlns:p14="http://schemas.microsoft.com/office/powerpoint/2010/main" val="4217384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10C41B-FA58-40FC-6B1F-FB15F567D5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39B6DC-CFB4-FC85-40AC-1A9CE5520613}"/>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CB637D1-0ACF-9CAD-ABC3-3DD3CBD676B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15C059-08FF-AF84-6A7D-BC74D1E4892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68BA3B-9CC9-BCCA-D4BE-3EB8150B8E7D}"/>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266AF9B-0FED-7628-6302-F82BDEACE7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E4D14D1A-CA34-4925-5364-22529A2A9BCA}"/>
              </a:ext>
            </a:extLst>
          </p:cNvPr>
          <p:cNvSpPr txBox="1">
            <a:spLocks/>
          </p:cNvSpPr>
          <p:nvPr/>
        </p:nvSpPr>
        <p:spPr>
          <a:xfrm>
            <a:off x="1587429" y="-1239"/>
            <a:ext cx="9170158" cy="707886"/>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000" dirty="0">
                <a:solidFill>
                  <a:srgbClr val="C00000"/>
                </a:solidFill>
              </a:rPr>
              <a:t>Some insights from neuromarketing</a:t>
            </a:r>
            <a:endParaRPr lang="ar-EG" sz="2000" dirty="0">
              <a:solidFill>
                <a:srgbClr val="C00000"/>
              </a:solidFill>
            </a:endParaRPr>
          </a:p>
          <a:p>
            <a:r>
              <a:rPr lang="ar-EG" sz="2000" dirty="0">
                <a:solidFill>
                  <a:srgbClr val="C00000"/>
                </a:solidFill>
              </a:rPr>
              <a:t>بعض الأفكار من التسويق العصبي</a:t>
            </a:r>
          </a:p>
        </p:txBody>
      </p:sp>
      <p:sp>
        <p:nvSpPr>
          <p:cNvPr id="3" name="TextBox 2">
            <a:extLst>
              <a:ext uri="{FF2B5EF4-FFF2-40B4-BE49-F238E27FC236}">
                <a16:creationId xmlns:a16="http://schemas.microsoft.com/office/drawing/2014/main" id="{407989D2-4680-B496-FEC0-3DA7362AF2EC}"/>
              </a:ext>
            </a:extLst>
          </p:cNvPr>
          <p:cNvSpPr txBox="1"/>
          <p:nvPr/>
        </p:nvSpPr>
        <p:spPr>
          <a:xfrm>
            <a:off x="1685331" y="1177105"/>
            <a:ext cx="6216444" cy="646331"/>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The Importance of Eye Gaze</a:t>
            </a:r>
            <a:endParaRPr lang="ar-EG" b="0" i="0" dirty="0">
              <a:solidFill>
                <a:srgbClr val="0A1F61"/>
              </a:solidFill>
              <a:effectLst/>
              <a:latin typeface="Open Sans" panose="020B0606030504020204" pitchFamily="34" charset="0"/>
            </a:endParaRPr>
          </a:p>
          <a:p>
            <a:pPr algn="just"/>
            <a:r>
              <a:rPr lang="ar-EG" b="0" i="0" dirty="0">
                <a:solidFill>
                  <a:srgbClr val="0A1F61"/>
                </a:solidFill>
                <a:effectLst/>
                <a:latin typeface="Open Sans" panose="020B0606030504020204" pitchFamily="34" charset="0"/>
              </a:rPr>
              <a:t>أهمية نظرة العين</a:t>
            </a:r>
          </a:p>
        </p:txBody>
      </p:sp>
      <p:pic>
        <p:nvPicPr>
          <p:cNvPr id="8" name="Picture 7">
            <a:extLst>
              <a:ext uri="{FF2B5EF4-FFF2-40B4-BE49-F238E27FC236}">
                <a16:creationId xmlns:a16="http://schemas.microsoft.com/office/drawing/2014/main" id="{2063E193-0306-CEE7-3241-35F100CFB388}"/>
              </a:ext>
            </a:extLst>
          </p:cNvPr>
          <p:cNvPicPr>
            <a:picLocks noChangeAspect="1"/>
          </p:cNvPicPr>
          <p:nvPr/>
        </p:nvPicPr>
        <p:blipFill>
          <a:blip r:embed="rId3"/>
          <a:stretch>
            <a:fillRect/>
          </a:stretch>
        </p:blipFill>
        <p:spPr>
          <a:xfrm>
            <a:off x="1303200" y="2140825"/>
            <a:ext cx="4398938" cy="4372940"/>
          </a:xfrm>
          <a:prstGeom prst="rect">
            <a:avLst/>
          </a:prstGeom>
        </p:spPr>
      </p:pic>
      <p:sp>
        <p:nvSpPr>
          <p:cNvPr id="9" name="TextBox 8">
            <a:extLst>
              <a:ext uri="{FF2B5EF4-FFF2-40B4-BE49-F238E27FC236}">
                <a16:creationId xmlns:a16="http://schemas.microsoft.com/office/drawing/2014/main" id="{BDD8A85A-2563-56DA-F139-EF4C891AD7DA}"/>
              </a:ext>
            </a:extLst>
          </p:cNvPr>
          <p:cNvSpPr txBox="1"/>
          <p:nvPr/>
        </p:nvSpPr>
        <p:spPr>
          <a:xfrm>
            <a:off x="7125739" y="1271278"/>
            <a:ext cx="6216444" cy="923330"/>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Using Effective Packaging</a:t>
            </a:r>
            <a:endParaRPr lang="ar-EG" b="0" i="0" dirty="0">
              <a:solidFill>
                <a:srgbClr val="0A1F61"/>
              </a:solidFill>
              <a:effectLst/>
              <a:latin typeface="Open Sans" panose="020B0606030504020204" pitchFamily="34" charset="0"/>
            </a:endParaRPr>
          </a:p>
          <a:p>
            <a:pPr algn="just"/>
            <a:r>
              <a:rPr lang="ar-EG" b="0" i="0" dirty="0">
                <a:solidFill>
                  <a:srgbClr val="0A1F61"/>
                </a:solidFill>
                <a:effectLst/>
                <a:latin typeface="Open Sans" panose="020B0606030504020204" pitchFamily="34" charset="0"/>
              </a:rPr>
              <a:t>استخدام تغليف فعال</a:t>
            </a:r>
          </a:p>
          <a:p>
            <a:pPr algn="just"/>
            <a:endParaRPr lang="en-US" b="0" i="0" dirty="0">
              <a:solidFill>
                <a:srgbClr val="0A1F61"/>
              </a:solidFill>
              <a:effectLst/>
              <a:latin typeface="Open Sans" panose="020B0606030504020204" pitchFamily="34" charset="0"/>
            </a:endParaRPr>
          </a:p>
        </p:txBody>
      </p:sp>
      <p:pic>
        <p:nvPicPr>
          <p:cNvPr id="11" name="Picture 10">
            <a:extLst>
              <a:ext uri="{FF2B5EF4-FFF2-40B4-BE49-F238E27FC236}">
                <a16:creationId xmlns:a16="http://schemas.microsoft.com/office/drawing/2014/main" id="{5433A36A-CD56-B168-574C-99348C313A83}"/>
              </a:ext>
            </a:extLst>
          </p:cNvPr>
          <p:cNvPicPr>
            <a:picLocks noChangeAspect="1"/>
          </p:cNvPicPr>
          <p:nvPr/>
        </p:nvPicPr>
        <p:blipFill>
          <a:blip r:embed="rId4"/>
          <a:stretch>
            <a:fillRect/>
          </a:stretch>
        </p:blipFill>
        <p:spPr>
          <a:xfrm>
            <a:off x="6489864" y="2227703"/>
            <a:ext cx="3944695" cy="4286062"/>
          </a:xfrm>
          <a:prstGeom prst="rect">
            <a:avLst/>
          </a:prstGeom>
        </p:spPr>
      </p:pic>
    </p:spTree>
    <p:extLst>
      <p:ext uri="{BB962C8B-B14F-4D97-AF65-F5344CB8AC3E}">
        <p14:creationId xmlns:p14="http://schemas.microsoft.com/office/powerpoint/2010/main" val="401528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E1A35-5A26-8A63-B5B8-23E9491C25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17E5AC-8859-CE05-8C8C-1CE94B7AD44F}"/>
              </a:ext>
            </a:extLst>
          </p:cNvPr>
          <p:cNvSpPr/>
          <p:nvPr/>
        </p:nvSpPr>
        <p:spPr>
          <a:xfrm>
            <a:off x="153017" y="1017252"/>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01AC5D-5F8C-11DF-FFE6-23BCB0F87FE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E77160-F48D-F889-54F8-6F79DD919CF7}"/>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75BBEF0-D7A2-D099-5BF3-E16E54632A8B}"/>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21AFE05-441C-148E-5D43-45E2EC737D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D4AA9DDB-8EC8-27B9-387A-048CFED0E57A}"/>
              </a:ext>
            </a:extLst>
          </p:cNvPr>
          <p:cNvSpPr txBox="1">
            <a:spLocks/>
          </p:cNvSpPr>
          <p:nvPr/>
        </p:nvSpPr>
        <p:spPr>
          <a:xfrm>
            <a:off x="1575648" y="124809"/>
            <a:ext cx="727477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solidFill>
                  <a:srgbClr val="C00000"/>
                </a:solidFill>
              </a:rPr>
              <a:t>The marketing research process</a:t>
            </a:r>
            <a:endParaRPr lang="ar-EG" dirty="0">
              <a:solidFill>
                <a:srgbClr val="C00000"/>
              </a:solidFill>
            </a:endParaRPr>
          </a:p>
          <a:p>
            <a:r>
              <a:rPr lang="ar-EG" dirty="0">
                <a:solidFill>
                  <a:srgbClr val="C00000"/>
                </a:solidFill>
              </a:rPr>
              <a:t>عملية البحث التسويقي </a:t>
            </a:r>
            <a:r>
              <a:rPr lang="en-US" dirty="0">
                <a:solidFill>
                  <a:srgbClr val="C00000"/>
                </a:solidFill>
              </a:rPr>
              <a:t> </a:t>
            </a:r>
          </a:p>
        </p:txBody>
      </p:sp>
      <p:pic>
        <p:nvPicPr>
          <p:cNvPr id="3" name="Picture 2">
            <a:extLst>
              <a:ext uri="{FF2B5EF4-FFF2-40B4-BE49-F238E27FC236}">
                <a16:creationId xmlns:a16="http://schemas.microsoft.com/office/drawing/2014/main" id="{6D3EDF83-0658-7B50-E40E-776C5667B772}"/>
              </a:ext>
            </a:extLst>
          </p:cNvPr>
          <p:cNvPicPr>
            <a:picLocks noChangeAspect="1"/>
          </p:cNvPicPr>
          <p:nvPr/>
        </p:nvPicPr>
        <p:blipFill>
          <a:blip r:embed="rId3"/>
          <a:stretch>
            <a:fillRect/>
          </a:stretch>
        </p:blipFill>
        <p:spPr>
          <a:xfrm>
            <a:off x="628749" y="2615472"/>
            <a:ext cx="11435432" cy="1627055"/>
          </a:xfrm>
          <a:prstGeom prst="rect">
            <a:avLst/>
          </a:prstGeom>
        </p:spPr>
      </p:pic>
      <p:sp>
        <p:nvSpPr>
          <p:cNvPr id="8" name="Title 1">
            <a:extLst>
              <a:ext uri="{FF2B5EF4-FFF2-40B4-BE49-F238E27FC236}">
                <a16:creationId xmlns:a16="http://schemas.microsoft.com/office/drawing/2014/main" id="{5A30263E-5EC5-1ADF-1870-A78A95469A29}"/>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endParaRPr lang="ar-EG" sz="2800" dirty="0">
              <a:solidFill>
                <a:schemeClr val="tx1"/>
              </a:solidFill>
            </a:endParaRPr>
          </a:p>
          <a:p>
            <a:pPr algn="ctr"/>
            <a:r>
              <a:rPr lang="ar-EG" sz="2800" dirty="0">
                <a:solidFill>
                  <a:schemeClr val="tx1"/>
                </a:solidFill>
              </a:rPr>
              <a:t>عملية البحث التسويقي </a:t>
            </a:r>
          </a:p>
          <a:p>
            <a:pPr algn="ctr"/>
            <a:endParaRPr lang="en-US" sz="2800" dirty="0">
              <a:solidFill>
                <a:schemeClr val="tx1"/>
              </a:solidFill>
            </a:endParaRPr>
          </a:p>
        </p:txBody>
      </p:sp>
      <p:graphicFrame>
        <p:nvGraphicFramePr>
          <p:cNvPr id="9" name="Diagram 8">
            <a:extLst>
              <a:ext uri="{FF2B5EF4-FFF2-40B4-BE49-F238E27FC236}">
                <a16:creationId xmlns:a16="http://schemas.microsoft.com/office/drawing/2014/main" id="{035C346A-3A4B-9E0C-4F25-4BAE709824D1}"/>
              </a:ext>
            </a:extLst>
          </p:cNvPr>
          <p:cNvGraphicFramePr/>
          <p:nvPr/>
        </p:nvGraphicFramePr>
        <p:xfrm>
          <a:off x="754985" y="2817943"/>
          <a:ext cx="10932284"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80482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73B37-A6F0-0B01-C932-800CEA223B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7E5D2E-B611-628F-5752-D7E4C051C06E}"/>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2635507-404D-CCC4-6EC4-F0E7704014F6}"/>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B7CEDC-4730-C428-A07E-0FF7E2A0414D}"/>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1F7388B-0476-9088-42BB-1CD5ACB8F96A}"/>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95E1F2F-E48F-E3DA-45CF-1BBCC3AEF1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a16="http://schemas.microsoft.com/office/drawing/2014/main" id="{7E71E114-C92E-ECAB-0DC4-6DA241C544CB}"/>
              </a:ext>
            </a:extLst>
          </p:cNvPr>
          <p:cNvSpPr txBox="1">
            <a:spLocks/>
          </p:cNvSpPr>
          <p:nvPr/>
        </p:nvSpPr>
        <p:spPr>
          <a:xfrm>
            <a:off x="271871" y="1219723"/>
            <a:ext cx="11724597" cy="519832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3"/>
            </a:pPr>
            <a:r>
              <a:rPr lang="en-US" sz="3200" b="1" dirty="0">
                <a:solidFill>
                  <a:srgbClr val="0A1F61"/>
                </a:solidFill>
              </a:rPr>
              <a:t>Implementing the Research Plan:</a:t>
            </a:r>
          </a:p>
          <a:p>
            <a:r>
              <a:rPr lang="en-US" sz="3200" dirty="0"/>
              <a:t>The research put the marketing research plan into action </a:t>
            </a:r>
          </a:p>
          <a:p>
            <a:r>
              <a:rPr lang="en-US" sz="3200" dirty="0"/>
              <a:t>This involves collecting, processing, and analyzing the information.</a:t>
            </a:r>
          </a:p>
          <a:p>
            <a:r>
              <a:rPr lang="en-US" sz="3200" dirty="0"/>
              <a:t>Data collection can be carried out by the companies’ marketing research department or by outside firms. </a:t>
            </a:r>
            <a:endParaRPr lang="ar-EG" sz="3200" dirty="0"/>
          </a:p>
          <a:p>
            <a:pPr marL="514350" indent="-514350" algn="r" rtl="1">
              <a:lnSpc>
                <a:spcPct val="100000"/>
              </a:lnSpc>
              <a:buFont typeface="+mj-lt"/>
              <a:buAutoNum type="arabicPeriod" startAt="3"/>
            </a:pPr>
            <a:r>
              <a:rPr lang="ar-EG" sz="3200" b="1" dirty="0">
                <a:solidFill>
                  <a:srgbClr val="0A1F61"/>
                </a:solidFill>
              </a:rPr>
              <a:t>تنفيذ خطة البحث:</a:t>
            </a:r>
          </a:p>
          <a:p>
            <a:pPr algn="r" rtl="1"/>
            <a:r>
              <a:rPr lang="ar-EG" sz="3200" dirty="0"/>
              <a:t>وضع البحث خطة البحث التسويقي موضع التنفيذ </a:t>
            </a:r>
          </a:p>
          <a:p>
            <a:pPr algn="r" rtl="1"/>
            <a:r>
              <a:rPr lang="ar-EG" sz="3200" dirty="0"/>
              <a:t>يتضمن ذلك جمع المعلومات ومعالجتها وتحليلها.</a:t>
            </a:r>
          </a:p>
          <a:p>
            <a:pPr algn="r" rtl="1"/>
            <a:r>
              <a:rPr lang="ar-EG" sz="3200" dirty="0"/>
              <a:t>يمكن جمع البيانات من قبل قسم أبحاث التسويق في الشركات أو من قبل شركات خارجية. </a:t>
            </a:r>
          </a:p>
          <a:p>
            <a:endParaRPr lang="en-US" sz="3200" dirty="0"/>
          </a:p>
        </p:txBody>
      </p:sp>
      <p:sp>
        <p:nvSpPr>
          <p:cNvPr id="8" name="Title 1">
            <a:extLst>
              <a:ext uri="{FF2B5EF4-FFF2-40B4-BE49-F238E27FC236}">
                <a16:creationId xmlns:a16="http://schemas.microsoft.com/office/drawing/2014/main" id="{98B26666-0A22-C48E-ADA9-9BB781842E7A}"/>
              </a:ext>
            </a:extLst>
          </p:cNvPr>
          <p:cNvSpPr txBox="1">
            <a:spLocks/>
          </p:cNvSpPr>
          <p:nvPr/>
        </p:nvSpPr>
        <p:spPr>
          <a:xfrm>
            <a:off x="1456504" y="-90635"/>
            <a:ext cx="7274771"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The marketing research process</a:t>
            </a:r>
            <a:endParaRPr lang="ar-EG" sz="2400" dirty="0">
              <a:solidFill>
                <a:srgbClr val="C00000"/>
              </a:solidFill>
            </a:endParaRPr>
          </a:p>
          <a:p>
            <a:r>
              <a:rPr lang="ar-EG" sz="2400" dirty="0">
                <a:solidFill>
                  <a:srgbClr val="C00000"/>
                </a:solidFill>
              </a:rPr>
              <a:t>عملية البحث التسويقي </a:t>
            </a:r>
            <a:r>
              <a:rPr lang="en-US" sz="2400" dirty="0">
                <a:solidFill>
                  <a:srgbClr val="C00000"/>
                </a:solidFill>
              </a:rPr>
              <a:t> </a:t>
            </a:r>
          </a:p>
        </p:txBody>
      </p:sp>
    </p:spTree>
    <p:extLst>
      <p:ext uri="{BB962C8B-B14F-4D97-AF65-F5344CB8AC3E}">
        <p14:creationId xmlns:p14="http://schemas.microsoft.com/office/powerpoint/2010/main" val="4152788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22FF2-ECC1-9A50-C466-F1CFF0B930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7C92FC-7CFA-34B6-45B2-459690195651}"/>
              </a:ext>
            </a:extLst>
          </p:cNvPr>
          <p:cNvSpPr/>
          <p:nvPr/>
        </p:nvSpPr>
        <p:spPr>
          <a:xfrm>
            <a:off x="46770" y="7614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26BFE4D-8735-52C4-F0D2-8EBEEA765BB8}"/>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27CBA9-C52D-DD06-82DE-4D72F20EDBD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66F52C5-AE96-DA35-D153-0CFDB784540C}"/>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C5F77C9-F753-EF23-B012-7935FEE554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a16="http://schemas.microsoft.com/office/drawing/2014/main" id="{CC486A8E-A241-18B0-FA71-C2B08D972F9B}"/>
              </a:ext>
            </a:extLst>
          </p:cNvPr>
          <p:cNvSpPr txBox="1">
            <a:spLocks/>
          </p:cNvSpPr>
          <p:nvPr/>
        </p:nvSpPr>
        <p:spPr>
          <a:xfrm>
            <a:off x="1472805" y="-68494"/>
            <a:ext cx="1058843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olidFill>
                  <a:srgbClr val="C00000"/>
                </a:solidFill>
              </a:rPr>
              <a:t>The marketing research process </a:t>
            </a:r>
            <a:endParaRPr lang="ar-EG" sz="2400" dirty="0">
              <a:solidFill>
                <a:srgbClr val="C00000"/>
              </a:solidFill>
            </a:endParaRPr>
          </a:p>
          <a:p>
            <a:r>
              <a:rPr lang="ar-EG" sz="2400" dirty="0">
                <a:solidFill>
                  <a:srgbClr val="C00000"/>
                </a:solidFill>
              </a:rPr>
              <a:t>عملية البحث التسويقي </a:t>
            </a:r>
          </a:p>
        </p:txBody>
      </p:sp>
      <p:sp>
        <p:nvSpPr>
          <p:cNvPr id="3" name="Content Placeholder 2">
            <a:extLst>
              <a:ext uri="{FF2B5EF4-FFF2-40B4-BE49-F238E27FC236}">
                <a16:creationId xmlns:a16="http://schemas.microsoft.com/office/drawing/2014/main" id="{95C854C7-2A06-45BB-55E2-0E3BF4EFB97F}"/>
              </a:ext>
            </a:extLst>
          </p:cNvPr>
          <p:cNvSpPr txBox="1">
            <a:spLocks/>
          </p:cNvSpPr>
          <p:nvPr/>
        </p:nvSpPr>
        <p:spPr>
          <a:xfrm>
            <a:off x="210841" y="1356481"/>
            <a:ext cx="11768374" cy="4078161"/>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4"/>
            </a:pPr>
            <a:r>
              <a:rPr lang="en-US" sz="3200" b="1" dirty="0">
                <a:solidFill>
                  <a:srgbClr val="0A1F61"/>
                </a:solidFill>
              </a:rPr>
              <a:t>Interpreting and reporting the findings :</a:t>
            </a:r>
          </a:p>
          <a:p>
            <a:r>
              <a:rPr lang="en-US" sz="3200" dirty="0"/>
              <a:t>The market researcher must now interpret the findings draw conclusions and report them to management.</a:t>
            </a:r>
          </a:p>
          <a:p>
            <a:r>
              <a:rPr lang="en-US" sz="3200" dirty="0"/>
              <a:t>The researchers should present important findings and insights that are useful in the major decision faced by managers. </a:t>
            </a:r>
            <a:endParaRPr lang="ar-EG" sz="3200" dirty="0"/>
          </a:p>
          <a:p>
            <a:pPr marL="0" indent="0" algn="r" rtl="1">
              <a:buNone/>
            </a:pPr>
            <a:r>
              <a:rPr lang="ar-EG" sz="3200" b="1" dirty="0">
                <a:solidFill>
                  <a:srgbClr val="0A1F61"/>
                </a:solidFill>
              </a:rPr>
              <a:t>4. تفسير النتائج والإبلاغ عنها:</a:t>
            </a:r>
          </a:p>
          <a:p>
            <a:pPr algn="r" rtl="1"/>
            <a:r>
              <a:rPr lang="ar-EG" sz="3200" dirty="0"/>
              <a:t>يجب على باحث السوق الآن تفسير النتائج واستخلاص النتائج وإبلاغها إلى الإدارة.</a:t>
            </a:r>
          </a:p>
          <a:p>
            <a:pPr algn="r" rtl="1"/>
            <a:r>
              <a:rPr lang="ar-EG" sz="3200" dirty="0"/>
              <a:t>يجب على الباحثين تقديم النتائج والرؤى المهمة التي تكون مفيدة في القرار الرئيسي الذي يواجهه المديرون. </a:t>
            </a:r>
          </a:p>
          <a:p>
            <a:endParaRPr lang="en-US" sz="3200" dirty="0"/>
          </a:p>
        </p:txBody>
      </p:sp>
    </p:spTree>
    <p:extLst>
      <p:ext uri="{BB962C8B-B14F-4D97-AF65-F5344CB8AC3E}">
        <p14:creationId xmlns:p14="http://schemas.microsoft.com/office/powerpoint/2010/main" val="2935302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DDD71DD-E426-4826-9E5E-4F0E1FFBA372}"/>
              </a:ext>
            </a:extLst>
          </p:cNvPr>
          <p:cNvPicPr>
            <a:picLocks noChangeAspect="1"/>
          </p:cNvPicPr>
          <p:nvPr/>
        </p:nvPicPr>
        <p:blipFill rotWithShape="1">
          <a:blip r:embed="rId2"/>
          <a:srcRect t="13157" b="12869"/>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14886672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E474F72-AEA1-4020-8543-E148CA0D9F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CCFFC5-487C-4F42-A02A-D70EFABACE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1242</TotalTime>
  <Words>4272</Words>
  <Application>Microsoft Macintosh PowerPoint</Application>
  <PresentationFormat>Widescreen</PresentationFormat>
  <Paragraphs>534</Paragraphs>
  <Slides>44</Slides>
  <Notes>6</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Open Sans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Thana Azizi</cp:lastModifiedBy>
  <cp:revision>43</cp:revision>
  <cp:lastPrinted>2025-08-16T10:44:58Z</cp:lastPrinted>
  <dcterms:created xsi:type="dcterms:W3CDTF">2023-04-29T09:08:23Z</dcterms:created>
  <dcterms:modified xsi:type="dcterms:W3CDTF">2025-08-19T06:33:16Z</dcterms:modified>
</cp:coreProperties>
</file>