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8"/>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80" d="100"/>
          <a:sy n="80" d="100"/>
        </p:scale>
        <p:origin x="-1445"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7348A891-30DE-4459-A320-906C2345FE42}" type="datetimeFigureOut">
              <a:rPr lang="ar-SA" smtClean="0"/>
              <a:t>09/03/1445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978EDD7-2088-4AA2-8A94-31492B67AED0}" type="slidenum">
              <a:rPr lang="ar-SA" smtClean="0"/>
              <a:t>‹#›</a:t>
            </a:fld>
            <a:endParaRPr lang="ar-SA"/>
          </a:p>
        </p:txBody>
      </p:sp>
    </p:spTree>
    <p:extLst>
      <p:ext uri="{BB962C8B-B14F-4D97-AF65-F5344CB8AC3E}">
        <p14:creationId xmlns:p14="http://schemas.microsoft.com/office/powerpoint/2010/main" val="199173728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lstStyle/>
          <a:p>
            <a:pPr algn="l"/>
            <a:r>
              <a:rPr lang="en-US" sz="1200" b="1" i="0" kern="1200" dirty="0" smtClean="0">
                <a:solidFill>
                  <a:schemeClr val="tx1"/>
                </a:solidFill>
                <a:effectLst/>
                <a:latin typeface="+mn-lt"/>
                <a:ea typeface="+mn-ea"/>
                <a:cs typeface="+mn-cs"/>
              </a:rPr>
              <a:t>Henry </a:t>
            </a:r>
            <a:r>
              <a:rPr lang="en-US" sz="1200" b="1" i="0" kern="1200" dirty="0" err="1" smtClean="0">
                <a:solidFill>
                  <a:schemeClr val="tx1"/>
                </a:solidFill>
                <a:effectLst/>
                <a:latin typeface="+mn-lt"/>
                <a:ea typeface="+mn-ea"/>
                <a:cs typeface="+mn-cs"/>
              </a:rPr>
              <a:t>Mintzberg</a:t>
            </a:r>
            <a:r>
              <a:rPr lang="en-US" sz="1200" b="0" i="0" kern="1200" dirty="0" smtClean="0">
                <a:solidFill>
                  <a:schemeClr val="tx1"/>
                </a:solidFill>
                <a:effectLst/>
                <a:latin typeface="+mn-lt"/>
                <a:ea typeface="+mn-ea"/>
                <a:cs typeface="+mn-cs"/>
              </a:rPr>
              <a:t> </a:t>
            </a:r>
            <a:r>
              <a:rPr lang="en-US"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is a Canadian academic and author on business and management.</a:t>
            </a:r>
            <a:endParaRPr lang="ar-SA" dirty="0"/>
          </a:p>
        </p:txBody>
      </p:sp>
      <p:sp>
        <p:nvSpPr>
          <p:cNvPr id="4" name="عنصر نائب لرقم الشريحة 3"/>
          <p:cNvSpPr>
            <a:spLocks noGrp="1"/>
          </p:cNvSpPr>
          <p:nvPr>
            <p:ph type="sldNum" sz="quarter" idx="10"/>
          </p:nvPr>
        </p:nvSpPr>
        <p:spPr/>
        <p:txBody>
          <a:bodyPr/>
          <a:lstStyle/>
          <a:p>
            <a:fld id="{26DFF845-8311-4C3A-B393-5F09E1C5979C}" type="slidenum">
              <a:rPr lang="ar-SA" smtClean="0"/>
              <a:t>10</a:t>
            </a:fld>
            <a:endParaRPr lang="ar-SA"/>
          </a:p>
        </p:txBody>
      </p:sp>
    </p:spTree>
    <p:extLst>
      <p:ext uri="{BB962C8B-B14F-4D97-AF65-F5344CB8AC3E}">
        <p14:creationId xmlns:p14="http://schemas.microsoft.com/office/powerpoint/2010/main" val="33519570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DF4F7EE4-5EAC-4877-B6ED-05B040F54AE4}" type="datetimeFigureOut">
              <a:rPr lang="ar-SA" smtClean="0"/>
              <a:t>09/03/1445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D127AD43-B139-4FA6-986B-AA263ABA012D}" type="slidenum">
              <a:rPr lang="ar-SA" smtClean="0"/>
              <a:t>‹#›</a:t>
            </a:fld>
            <a:endParaRPr lang="ar-SA"/>
          </a:p>
        </p:txBody>
      </p:sp>
    </p:spTree>
    <p:extLst>
      <p:ext uri="{BB962C8B-B14F-4D97-AF65-F5344CB8AC3E}">
        <p14:creationId xmlns:p14="http://schemas.microsoft.com/office/powerpoint/2010/main" val="20671208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DF4F7EE4-5EAC-4877-B6ED-05B040F54AE4}" type="datetimeFigureOut">
              <a:rPr lang="ar-SA" smtClean="0"/>
              <a:t>09/03/1445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D127AD43-B139-4FA6-986B-AA263ABA012D}" type="slidenum">
              <a:rPr lang="ar-SA" smtClean="0"/>
              <a:t>‹#›</a:t>
            </a:fld>
            <a:endParaRPr lang="ar-SA"/>
          </a:p>
        </p:txBody>
      </p:sp>
    </p:spTree>
    <p:extLst>
      <p:ext uri="{BB962C8B-B14F-4D97-AF65-F5344CB8AC3E}">
        <p14:creationId xmlns:p14="http://schemas.microsoft.com/office/powerpoint/2010/main" val="1392816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DF4F7EE4-5EAC-4877-B6ED-05B040F54AE4}" type="datetimeFigureOut">
              <a:rPr lang="ar-SA" smtClean="0"/>
              <a:t>09/03/1445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D127AD43-B139-4FA6-986B-AA263ABA012D}" type="slidenum">
              <a:rPr lang="ar-SA" smtClean="0"/>
              <a:t>‹#›</a:t>
            </a:fld>
            <a:endParaRPr lang="ar-SA"/>
          </a:p>
        </p:txBody>
      </p:sp>
    </p:spTree>
    <p:extLst>
      <p:ext uri="{BB962C8B-B14F-4D97-AF65-F5344CB8AC3E}">
        <p14:creationId xmlns:p14="http://schemas.microsoft.com/office/powerpoint/2010/main" val="20385313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DF4F7EE4-5EAC-4877-B6ED-05B040F54AE4}" type="datetimeFigureOut">
              <a:rPr lang="ar-SA" smtClean="0"/>
              <a:t>09/03/1445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D127AD43-B139-4FA6-986B-AA263ABA012D}" type="slidenum">
              <a:rPr lang="ar-SA" smtClean="0"/>
              <a:t>‹#›</a:t>
            </a:fld>
            <a:endParaRPr lang="ar-SA"/>
          </a:p>
        </p:txBody>
      </p:sp>
    </p:spTree>
    <p:extLst>
      <p:ext uri="{BB962C8B-B14F-4D97-AF65-F5344CB8AC3E}">
        <p14:creationId xmlns:p14="http://schemas.microsoft.com/office/powerpoint/2010/main" val="36865891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DF4F7EE4-5EAC-4877-B6ED-05B040F54AE4}" type="datetimeFigureOut">
              <a:rPr lang="ar-SA" smtClean="0"/>
              <a:t>09/03/1445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D127AD43-B139-4FA6-986B-AA263ABA012D}" type="slidenum">
              <a:rPr lang="ar-SA" smtClean="0"/>
              <a:t>‹#›</a:t>
            </a:fld>
            <a:endParaRPr lang="ar-SA"/>
          </a:p>
        </p:txBody>
      </p:sp>
    </p:spTree>
    <p:extLst>
      <p:ext uri="{BB962C8B-B14F-4D97-AF65-F5344CB8AC3E}">
        <p14:creationId xmlns:p14="http://schemas.microsoft.com/office/powerpoint/2010/main" val="15800032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DF4F7EE4-5EAC-4877-B6ED-05B040F54AE4}" type="datetimeFigureOut">
              <a:rPr lang="ar-SA" smtClean="0"/>
              <a:t>09/03/1445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D127AD43-B139-4FA6-986B-AA263ABA012D}" type="slidenum">
              <a:rPr lang="ar-SA" smtClean="0"/>
              <a:t>‹#›</a:t>
            </a:fld>
            <a:endParaRPr lang="ar-SA"/>
          </a:p>
        </p:txBody>
      </p:sp>
    </p:spTree>
    <p:extLst>
      <p:ext uri="{BB962C8B-B14F-4D97-AF65-F5344CB8AC3E}">
        <p14:creationId xmlns:p14="http://schemas.microsoft.com/office/powerpoint/2010/main" val="2605250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DF4F7EE4-5EAC-4877-B6ED-05B040F54AE4}" type="datetimeFigureOut">
              <a:rPr lang="ar-SA" smtClean="0"/>
              <a:t>09/03/1445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D127AD43-B139-4FA6-986B-AA263ABA012D}" type="slidenum">
              <a:rPr lang="ar-SA" smtClean="0"/>
              <a:t>‹#›</a:t>
            </a:fld>
            <a:endParaRPr lang="ar-SA"/>
          </a:p>
        </p:txBody>
      </p:sp>
    </p:spTree>
    <p:extLst>
      <p:ext uri="{BB962C8B-B14F-4D97-AF65-F5344CB8AC3E}">
        <p14:creationId xmlns:p14="http://schemas.microsoft.com/office/powerpoint/2010/main" val="3719664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DF4F7EE4-5EAC-4877-B6ED-05B040F54AE4}" type="datetimeFigureOut">
              <a:rPr lang="ar-SA" smtClean="0"/>
              <a:t>09/03/1445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D127AD43-B139-4FA6-986B-AA263ABA012D}" type="slidenum">
              <a:rPr lang="ar-SA" smtClean="0"/>
              <a:t>‹#›</a:t>
            </a:fld>
            <a:endParaRPr lang="ar-SA"/>
          </a:p>
        </p:txBody>
      </p:sp>
    </p:spTree>
    <p:extLst>
      <p:ext uri="{BB962C8B-B14F-4D97-AF65-F5344CB8AC3E}">
        <p14:creationId xmlns:p14="http://schemas.microsoft.com/office/powerpoint/2010/main" val="39544906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DF4F7EE4-5EAC-4877-B6ED-05B040F54AE4}" type="datetimeFigureOut">
              <a:rPr lang="ar-SA" smtClean="0"/>
              <a:t>09/03/1445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D127AD43-B139-4FA6-986B-AA263ABA012D}" type="slidenum">
              <a:rPr lang="ar-SA" smtClean="0"/>
              <a:t>‹#›</a:t>
            </a:fld>
            <a:endParaRPr lang="ar-SA"/>
          </a:p>
        </p:txBody>
      </p:sp>
    </p:spTree>
    <p:extLst>
      <p:ext uri="{BB962C8B-B14F-4D97-AF65-F5344CB8AC3E}">
        <p14:creationId xmlns:p14="http://schemas.microsoft.com/office/powerpoint/2010/main" val="435706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DF4F7EE4-5EAC-4877-B6ED-05B040F54AE4}" type="datetimeFigureOut">
              <a:rPr lang="ar-SA" smtClean="0"/>
              <a:t>09/03/1445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D127AD43-B139-4FA6-986B-AA263ABA012D}" type="slidenum">
              <a:rPr lang="ar-SA" smtClean="0"/>
              <a:t>‹#›</a:t>
            </a:fld>
            <a:endParaRPr lang="ar-SA"/>
          </a:p>
        </p:txBody>
      </p:sp>
    </p:spTree>
    <p:extLst>
      <p:ext uri="{BB962C8B-B14F-4D97-AF65-F5344CB8AC3E}">
        <p14:creationId xmlns:p14="http://schemas.microsoft.com/office/powerpoint/2010/main" val="39728852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DF4F7EE4-5EAC-4877-B6ED-05B040F54AE4}" type="datetimeFigureOut">
              <a:rPr lang="ar-SA" smtClean="0"/>
              <a:t>09/03/1445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D127AD43-B139-4FA6-986B-AA263ABA012D}" type="slidenum">
              <a:rPr lang="ar-SA" smtClean="0"/>
              <a:t>‹#›</a:t>
            </a:fld>
            <a:endParaRPr lang="ar-SA"/>
          </a:p>
        </p:txBody>
      </p:sp>
    </p:spTree>
    <p:extLst>
      <p:ext uri="{BB962C8B-B14F-4D97-AF65-F5344CB8AC3E}">
        <p14:creationId xmlns:p14="http://schemas.microsoft.com/office/powerpoint/2010/main" val="456120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DF4F7EE4-5EAC-4877-B6ED-05B040F54AE4}" type="datetimeFigureOut">
              <a:rPr lang="ar-SA" smtClean="0"/>
              <a:t>09/03/1445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D127AD43-B139-4FA6-986B-AA263ABA012D}" type="slidenum">
              <a:rPr lang="ar-SA" smtClean="0"/>
              <a:t>‹#›</a:t>
            </a:fld>
            <a:endParaRPr lang="ar-SA"/>
          </a:p>
        </p:txBody>
      </p:sp>
    </p:spTree>
    <p:extLst>
      <p:ext uri="{BB962C8B-B14F-4D97-AF65-F5344CB8AC3E}">
        <p14:creationId xmlns:p14="http://schemas.microsoft.com/office/powerpoint/2010/main" val="1879088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760955" cy="69220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6746"/>
            <a:ext cx="5180695" cy="686474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مربع نص 1"/>
          <p:cNvSpPr txBox="1"/>
          <p:nvPr/>
        </p:nvSpPr>
        <p:spPr>
          <a:xfrm>
            <a:off x="35446" y="1656715"/>
            <a:ext cx="4685834" cy="1218603"/>
          </a:xfrm>
          <a:prstGeom prst="rect">
            <a:avLst/>
          </a:prstGeom>
          <a:noFill/>
        </p:spPr>
        <p:txBody>
          <a:bodyPr wrap="square" lIns="95619" tIns="47809" rIns="95619" bIns="47809" rtlCol="1">
            <a:spAutoFit/>
          </a:bodyPr>
          <a:lstStyle/>
          <a:p>
            <a:pPr algn="ctr"/>
            <a:r>
              <a:rPr lang="en-US" sz="2500" b="1" dirty="0">
                <a:solidFill>
                  <a:srgbClr val="C00000"/>
                </a:solidFill>
                <a:latin typeface="Book Antiqua" panose="02040602050305030304" pitchFamily="18" charset="0"/>
              </a:rPr>
              <a:t>Organizational Behavior  </a:t>
            </a:r>
          </a:p>
          <a:p>
            <a:pPr algn="ctr"/>
            <a:r>
              <a:rPr lang="en-US" sz="2500" b="1" dirty="0">
                <a:solidFill>
                  <a:srgbClr val="C00000"/>
                </a:solidFill>
                <a:latin typeface="Book Antiqua" panose="02040602050305030304" pitchFamily="18" charset="0"/>
              </a:rPr>
              <a:t>and Projects</a:t>
            </a:r>
            <a:endParaRPr lang="en-US" sz="2500" dirty="0">
              <a:solidFill>
                <a:srgbClr val="C00000"/>
              </a:solidFill>
              <a:latin typeface="Book Antiqua" panose="02040602050305030304" pitchFamily="18" charset="0"/>
            </a:endParaRPr>
          </a:p>
          <a:p>
            <a:pPr algn="ctr"/>
            <a:r>
              <a:rPr lang="en-US" sz="2100" b="1" dirty="0">
                <a:solidFill>
                  <a:schemeClr val="tx2">
                    <a:lumMod val="40000"/>
                    <a:lumOff val="60000"/>
                  </a:schemeClr>
                </a:solidFill>
              </a:rPr>
              <a:t>PMG421</a:t>
            </a:r>
            <a:endParaRPr lang="ar-SA" sz="2100" dirty="0">
              <a:solidFill>
                <a:schemeClr val="tx2">
                  <a:lumMod val="40000"/>
                  <a:lumOff val="60000"/>
                </a:schemeClr>
              </a:solidFill>
            </a:endParaRPr>
          </a:p>
        </p:txBody>
      </p:sp>
      <p:sp>
        <p:nvSpPr>
          <p:cNvPr id="3" name="مربع نص 2"/>
          <p:cNvSpPr txBox="1"/>
          <p:nvPr/>
        </p:nvSpPr>
        <p:spPr>
          <a:xfrm>
            <a:off x="-98897" y="3587460"/>
            <a:ext cx="4680519" cy="1189159"/>
          </a:xfrm>
          <a:prstGeom prst="rect">
            <a:avLst/>
          </a:prstGeom>
          <a:noFill/>
        </p:spPr>
        <p:txBody>
          <a:bodyPr wrap="square" lIns="95619" tIns="47809" rIns="95619" bIns="47809" rtlCol="1">
            <a:spAutoFit/>
          </a:bodyPr>
          <a:lstStyle/>
          <a:p>
            <a:pPr algn="ctr"/>
            <a:r>
              <a:rPr lang="en-US" sz="2500" b="1" dirty="0">
                <a:solidFill>
                  <a:schemeClr val="bg1"/>
                </a:solidFill>
              </a:rPr>
              <a:t> </a:t>
            </a:r>
            <a:r>
              <a:rPr lang="en-US" sz="2400" dirty="0">
                <a:solidFill>
                  <a:schemeClr val="bg1"/>
                </a:solidFill>
              </a:rPr>
              <a:t>Guidance lecture</a:t>
            </a:r>
            <a:endParaRPr lang="en-US" sz="2500" b="1" dirty="0">
              <a:solidFill>
                <a:schemeClr val="bg1"/>
              </a:solidFill>
              <a:cs typeface="Calibri" panose="020F0502020204030204" pitchFamily="34" charset="0"/>
            </a:endParaRPr>
          </a:p>
          <a:p>
            <a:endParaRPr lang="en-US" sz="2500" b="1" dirty="0">
              <a:solidFill>
                <a:schemeClr val="bg1"/>
              </a:solidFill>
              <a:latin typeface="Calibri" panose="020F0502020204030204" pitchFamily="34" charset="0"/>
              <a:cs typeface="Calibri" panose="020F0502020204030204" pitchFamily="34" charset="0"/>
            </a:endParaRPr>
          </a:p>
          <a:p>
            <a:pPr algn="ctr"/>
            <a:r>
              <a:rPr lang="en-US" sz="2100" b="1" dirty="0">
                <a:solidFill>
                  <a:schemeClr val="tx2">
                    <a:lumMod val="60000"/>
                    <a:lumOff val="40000"/>
                  </a:schemeClr>
                </a:solidFill>
                <a:latin typeface="Calibri" panose="020F0502020204030204" pitchFamily="34" charset="0"/>
                <a:cs typeface="Calibri" panose="020F0502020204030204" pitchFamily="34" charset="0"/>
              </a:rPr>
              <a:t>Prepared by: Mrs. Deena </a:t>
            </a:r>
            <a:r>
              <a:rPr lang="en-US" sz="2100" b="1" dirty="0" err="1">
                <a:solidFill>
                  <a:schemeClr val="tx2">
                    <a:lumMod val="60000"/>
                    <a:lumOff val="40000"/>
                  </a:schemeClr>
                </a:solidFill>
                <a:latin typeface="Calibri" panose="020F0502020204030204" pitchFamily="34" charset="0"/>
                <a:cs typeface="Calibri" panose="020F0502020204030204" pitchFamily="34" charset="0"/>
              </a:rPr>
              <a:t>Ibraheem</a:t>
            </a:r>
            <a:endParaRPr lang="ar-SA" sz="2100" b="1" dirty="0">
              <a:solidFill>
                <a:schemeClr val="tx2">
                  <a:lumMod val="60000"/>
                  <a:lumOff val="40000"/>
                </a:schemeClr>
              </a:solidFill>
              <a:latin typeface="Calibri" panose="020F0502020204030204" pitchFamily="34" charset="0"/>
              <a:cs typeface="Calibri" panose="020F0502020204030204" pitchFamily="34" charset="0"/>
            </a:endParaRPr>
          </a:p>
        </p:txBody>
      </p:sp>
      <p:pic>
        <p:nvPicPr>
          <p:cNvPr id="9"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39677"/>
            <a:ext cx="2957829" cy="804381"/>
          </a:xfrm>
          <a:prstGeom prst="rect">
            <a:avLst/>
          </a:prstGeom>
        </p:spPr>
      </p:pic>
      <p:sp>
        <p:nvSpPr>
          <p:cNvPr id="10" name="TextBox 8">
            <a:extLst>
              <a:ext uri="{FF2B5EF4-FFF2-40B4-BE49-F238E27FC236}">
                <a16:creationId xmlns:a16="http://schemas.microsoft.com/office/drawing/2014/main" xmlns="" id="{D2A61C26-2216-E13E-2DAA-FEF4A7305383}"/>
              </a:ext>
            </a:extLst>
          </p:cNvPr>
          <p:cNvSpPr txBox="1"/>
          <p:nvPr/>
        </p:nvSpPr>
        <p:spPr>
          <a:xfrm>
            <a:off x="6948264" y="6311734"/>
            <a:ext cx="2689988" cy="428158"/>
          </a:xfrm>
          <a:prstGeom prst="rect">
            <a:avLst/>
          </a:prstGeom>
          <a:noFill/>
        </p:spPr>
        <p:txBody>
          <a:bodyPr wrap="square" lIns="95619" tIns="47809" rIns="95619" bIns="47809" rtlCol="0">
            <a:spAutoFit/>
          </a:bodyPr>
          <a:lstStyle/>
          <a:p>
            <a:pPr algn="ctr"/>
            <a:r>
              <a:rPr lang="en-US" sz="2100" dirty="0">
                <a:solidFill>
                  <a:schemeClr val="tx2">
                    <a:lumMod val="60000"/>
                    <a:lumOff val="40000"/>
                  </a:schemeClr>
                </a:solidFill>
              </a:rPr>
              <a:t>www.midocean.ae</a:t>
            </a:r>
          </a:p>
        </p:txBody>
      </p:sp>
    </p:spTree>
    <p:extLst>
      <p:ext uri="{BB962C8B-B14F-4D97-AF65-F5344CB8AC3E}">
        <p14:creationId xmlns:p14="http://schemas.microsoft.com/office/powerpoint/2010/main" val="2758598156"/>
      </p:ext>
    </p:extLst>
  </p:cSld>
  <p:clrMapOvr>
    <a:masterClrMapping/>
  </p:clrMapOvr>
  <mc:AlternateContent xmlns:mc="http://schemas.openxmlformats.org/markup-compatibility/2006" xmlns:p14="http://schemas.microsoft.com/office/powerpoint/2010/main">
    <mc:Choice Requires="p14">
      <p:transition spd="slow" p14:dur="2000" advTm="61149"/>
    </mc:Choice>
    <mc:Fallback xmlns="">
      <p:transition spd="slow" advTm="6114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9410" y="0"/>
            <a:ext cx="10533410"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5897" y="-64043"/>
            <a:ext cx="2957829" cy="145298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2195736" y="1420879"/>
            <a:ext cx="5598368" cy="1569660"/>
          </a:xfrm>
          <a:prstGeom prst="rect">
            <a:avLst/>
          </a:prstGeom>
        </p:spPr>
        <p:txBody>
          <a:bodyPr wrap="square">
            <a:spAutoFit/>
          </a:bodyPr>
          <a:lstStyle/>
          <a:p>
            <a:pPr algn="ctr"/>
            <a:r>
              <a:rPr lang="en-US" sz="3200" b="1" dirty="0" smtClean="0">
                <a:solidFill>
                  <a:srgbClr val="C00000"/>
                </a:solidFill>
                <a:latin typeface="Book Antiqua" panose="02040602050305030304" pitchFamily="18" charset="0"/>
              </a:rPr>
              <a:t>Organizational Behavior  </a:t>
            </a:r>
          </a:p>
          <a:p>
            <a:pPr algn="ctr"/>
            <a:r>
              <a:rPr lang="en-US" sz="3200" b="1" dirty="0" smtClean="0">
                <a:solidFill>
                  <a:srgbClr val="C00000"/>
                </a:solidFill>
                <a:latin typeface="Book Antiqua" panose="02040602050305030304" pitchFamily="18" charset="0"/>
              </a:rPr>
              <a:t>and Projects</a:t>
            </a:r>
            <a:endParaRPr lang="en-US" sz="3200" dirty="0" smtClean="0">
              <a:solidFill>
                <a:srgbClr val="C00000"/>
              </a:solidFill>
              <a:latin typeface="Book Antiqua" panose="02040602050305030304" pitchFamily="18" charset="0"/>
            </a:endParaRPr>
          </a:p>
          <a:p>
            <a:pPr algn="ctr"/>
            <a:r>
              <a:rPr lang="en-US" sz="3200" b="1" dirty="0" smtClean="0">
                <a:solidFill>
                  <a:schemeClr val="tx2">
                    <a:lumMod val="40000"/>
                    <a:lumOff val="60000"/>
                  </a:schemeClr>
                </a:solidFill>
              </a:rPr>
              <a:t>PMG421</a:t>
            </a:r>
            <a:endParaRPr lang="ar-SA" sz="3200" dirty="0">
              <a:solidFill>
                <a:schemeClr val="tx2">
                  <a:lumMod val="40000"/>
                  <a:lumOff val="60000"/>
                </a:schemeClr>
              </a:solidFill>
            </a:endParaRP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63017" y="2982724"/>
            <a:ext cx="7025407" cy="329734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0444986"/>
      </p:ext>
    </p:extLst>
  </p:cSld>
  <p:clrMapOvr>
    <a:masterClrMapping/>
  </p:clrMapOvr>
  <mc:AlternateContent xmlns:mc="http://schemas.openxmlformats.org/markup-compatibility/2006" xmlns:p14="http://schemas.microsoft.com/office/powerpoint/2010/main">
    <mc:Choice Requires="p14">
      <p:transition spd="slow" p14:dur="2000" advTm="115278"/>
    </mc:Choice>
    <mc:Fallback xmlns="">
      <p:transition spd="slow" advTm="11527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10533410"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876389"/>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5" name="مستطيل 4"/>
          <p:cNvSpPr/>
          <p:nvPr/>
        </p:nvSpPr>
        <p:spPr>
          <a:xfrm>
            <a:off x="611560" y="1556792"/>
            <a:ext cx="4752528" cy="2004766"/>
          </a:xfrm>
          <a:prstGeom prst="rect">
            <a:avLst/>
          </a:prstGeom>
        </p:spPr>
        <p:txBody>
          <a:bodyPr wrap="square" lIns="95619" tIns="47809" rIns="95619" bIns="47809">
            <a:spAutoFit/>
          </a:bodyPr>
          <a:lstStyle/>
          <a:p>
            <a:pPr algn="l" rtl="0"/>
            <a:r>
              <a:rPr lang="en-US" sz="2800" b="1" dirty="0" smtClean="0">
                <a:solidFill>
                  <a:srgbClr val="C00000"/>
                </a:solidFill>
              </a:rPr>
              <a:t>Reference Book: </a:t>
            </a:r>
          </a:p>
          <a:p>
            <a:pPr algn="l" rtl="0"/>
            <a:r>
              <a:rPr lang="en-US" sz="2400" b="1" baseline="0" dirty="0" smtClean="0">
                <a:solidFill>
                  <a:schemeClr val="accent3">
                    <a:lumMod val="60000"/>
                    <a:lumOff val="40000"/>
                  </a:schemeClr>
                </a:solidFill>
              </a:rPr>
              <a:t>Judge, Timothy A._ Robbins, Stephen P. - Organizational behavior-Pearson Education Limited (2017</a:t>
            </a:r>
            <a:r>
              <a:rPr lang="en-US" sz="2400" b="1" dirty="0">
                <a:solidFill>
                  <a:schemeClr val="accent3">
                    <a:lumMod val="60000"/>
                    <a:lumOff val="40000"/>
                  </a:schemeClr>
                </a:solidFill>
              </a:rPr>
              <a:t>) .</a:t>
            </a:r>
            <a:endParaRPr lang="ar-SA" sz="2400" b="1" dirty="0">
              <a:solidFill>
                <a:schemeClr val="accent3">
                  <a:lumMod val="60000"/>
                  <a:lumOff val="40000"/>
                </a:schemeClr>
              </a:solidFill>
            </a:endParaRPr>
          </a:p>
        </p:txBody>
      </p:sp>
      <p:pic>
        <p:nvPicPr>
          <p:cNvPr id="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096" y="404665"/>
            <a:ext cx="4627240" cy="571591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00643" y="5157192"/>
            <a:ext cx="2362770" cy="80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7696" y="4077072"/>
            <a:ext cx="3268663" cy="9604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5877722"/>
      </p:ext>
    </p:extLst>
  </p:cSld>
  <p:clrMapOvr>
    <a:masterClrMapping/>
  </p:clrMapOvr>
  <mc:AlternateContent xmlns:mc="http://schemas.openxmlformats.org/markup-compatibility/2006" xmlns:p14="http://schemas.microsoft.com/office/powerpoint/2010/main">
    <mc:Choice Requires="p14">
      <p:transition spd="slow" p14:dur="2000" advTm="98795"/>
    </mc:Choice>
    <mc:Fallback xmlns="">
      <p:transition spd="slow" advTm="98795"/>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10"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11" name="TextBox 8">
            <a:extLst>
              <a:ext uri="{FF2B5EF4-FFF2-40B4-BE49-F238E27FC236}">
                <a16:creationId xmlns:a16="http://schemas.microsoft.com/office/drawing/2014/main" xmlns="" id="{D2A61C26-2216-E13E-2DAA-FEF4A7305383}"/>
              </a:ext>
            </a:extLst>
          </p:cNvPr>
          <p:cNvSpPr txBox="1"/>
          <p:nvPr/>
        </p:nvSpPr>
        <p:spPr>
          <a:xfrm>
            <a:off x="3131840"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1608990" y="4725144"/>
            <a:ext cx="6086282" cy="461665"/>
          </a:xfrm>
          <a:prstGeom prst="rect">
            <a:avLst/>
          </a:prstGeom>
        </p:spPr>
        <p:txBody>
          <a:bodyPr wrap="none">
            <a:spAutoFit/>
          </a:bodyPr>
          <a:lstStyle/>
          <a:p>
            <a:r>
              <a:rPr lang="en-US" sz="2400" b="1" dirty="0">
                <a:solidFill>
                  <a:schemeClr val="tx2">
                    <a:lumMod val="60000"/>
                    <a:lumOff val="40000"/>
                  </a:schemeClr>
                </a:solidFill>
              </a:rPr>
              <a:t>PMG101 </a:t>
            </a:r>
            <a:r>
              <a:rPr lang="en-US" sz="2400" b="1" dirty="0" smtClean="0">
                <a:solidFill>
                  <a:schemeClr val="tx2">
                    <a:lumMod val="60000"/>
                    <a:lumOff val="40000"/>
                  </a:schemeClr>
                </a:solidFill>
              </a:rPr>
              <a:t> Foundations </a:t>
            </a:r>
            <a:r>
              <a:rPr lang="en-US" sz="2400" b="1" dirty="0">
                <a:solidFill>
                  <a:schemeClr val="tx2">
                    <a:lumMod val="60000"/>
                    <a:lumOff val="40000"/>
                  </a:schemeClr>
                </a:solidFill>
              </a:rPr>
              <a:t>of Project Management</a:t>
            </a:r>
            <a:endParaRPr lang="ar-SA" sz="2400" b="1" dirty="0">
              <a:solidFill>
                <a:schemeClr val="tx2">
                  <a:lumMod val="60000"/>
                  <a:lumOff val="40000"/>
                </a:schemeClr>
              </a:solidFill>
            </a:endParaRP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760" y="1628800"/>
            <a:ext cx="4587875" cy="29035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451736"/>
      </p:ext>
    </p:extLst>
  </p:cSld>
  <p:clrMapOvr>
    <a:masterClrMapping/>
  </p:clrMapOvr>
  <mc:AlternateContent xmlns:mc="http://schemas.openxmlformats.org/markup-compatibility/2006" xmlns:p14="http://schemas.microsoft.com/office/powerpoint/2010/main">
    <mc:Choice Requires="p14">
      <p:transition spd="slow" p14:dur="2000" advTm="64817"/>
    </mc:Choice>
    <mc:Fallback xmlns="">
      <p:transition spd="slow" advTm="6481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69"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876389"/>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421151" y="6264109"/>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graphicFrame>
        <p:nvGraphicFramePr>
          <p:cNvPr id="9" name="جدول 8"/>
          <p:cNvGraphicFramePr>
            <a:graphicFrameLocks noGrp="1"/>
          </p:cNvGraphicFramePr>
          <p:nvPr>
            <p:extLst>
              <p:ext uri="{D42A27DB-BD31-4B8C-83A1-F6EECF244321}">
                <p14:modId xmlns:p14="http://schemas.microsoft.com/office/powerpoint/2010/main" val="2080083872"/>
              </p:ext>
            </p:extLst>
          </p:nvPr>
        </p:nvGraphicFramePr>
        <p:xfrm>
          <a:off x="179512" y="2524717"/>
          <a:ext cx="8640960" cy="2286000"/>
        </p:xfrm>
        <a:graphic>
          <a:graphicData uri="http://schemas.openxmlformats.org/drawingml/2006/table">
            <a:tbl>
              <a:tblPr rtl="1" firstRow="1" bandRow="1">
                <a:tableStyleId>{5C22544A-7EE6-4342-B048-85BDC9FD1C3A}</a:tableStyleId>
              </a:tblPr>
              <a:tblGrid>
                <a:gridCol w="4068638"/>
                <a:gridCol w="4572322"/>
              </a:tblGrid>
              <a:tr h="370840">
                <a:tc>
                  <a:txBody>
                    <a:bodyPr/>
                    <a:lstStyle/>
                    <a:p>
                      <a:pPr algn="l" rtl="0"/>
                      <a:r>
                        <a:rPr lang="en-US" sz="2000" kern="1200" baseline="0" dirty="0" smtClean="0">
                          <a:solidFill>
                            <a:schemeClr val="dk1"/>
                          </a:solidFill>
                          <a:latin typeface="+mn-lt"/>
                          <a:ea typeface="+mn-ea"/>
                          <a:cs typeface="+mn-cs"/>
                        </a:rPr>
                        <a:t>Lect. 6: </a:t>
                      </a:r>
                      <a:r>
                        <a:rPr lang="en-US" sz="2000" b="1" kern="1200" dirty="0" smtClean="0">
                          <a:solidFill>
                            <a:schemeClr val="tx2">
                              <a:lumMod val="60000"/>
                              <a:lumOff val="40000"/>
                            </a:schemeClr>
                          </a:solidFill>
                          <a:latin typeface="+mn-lt"/>
                          <a:ea typeface="+mn-ea"/>
                          <a:cs typeface="+mn-cs"/>
                        </a:rPr>
                        <a:t>Understanding Work Teams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rtl="0"/>
                      <a:r>
                        <a:rPr lang="en-US" sz="2000" dirty="0" smtClean="0">
                          <a:solidFill>
                            <a:schemeClr val="tx1"/>
                          </a:solidFill>
                        </a:rPr>
                        <a:t>Lect.</a:t>
                      </a:r>
                      <a:r>
                        <a:rPr lang="en-US" sz="2000" baseline="0" dirty="0" smtClean="0">
                          <a:solidFill>
                            <a:schemeClr val="tx1"/>
                          </a:solidFill>
                        </a:rPr>
                        <a:t> 1: </a:t>
                      </a:r>
                      <a:r>
                        <a:rPr lang="en-US" sz="2000" dirty="0" smtClean="0">
                          <a:solidFill>
                            <a:schemeClr val="tx2">
                              <a:lumMod val="60000"/>
                              <a:lumOff val="40000"/>
                            </a:schemeClr>
                          </a:solidFill>
                        </a:rPr>
                        <a:t>What Is Organizational Behavior?</a:t>
                      </a:r>
                      <a:r>
                        <a:rPr lang="en-US" sz="2000" baseline="0" dirty="0" smtClean="0">
                          <a:solidFill>
                            <a:schemeClr val="tx2">
                              <a:lumMod val="60000"/>
                              <a:lumOff val="40000"/>
                            </a:schemeClr>
                          </a:solidFill>
                        </a:rPr>
                        <a:t> </a:t>
                      </a:r>
                      <a:endParaRPr lang="ar-SA" sz="2000" dirty="0">
                        <a:solidFill>
                          <a:schemeClr val="tx2">
                            <a:lumMod val="60000"/>
                            <a:lumOff val="40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kern="1200" dirty="0" smtClean="0">
                          <a:solidFill>
                            <a:schemeClr val="tx1"/>
                          </a:solidFill>
                          <a:latin typeface="+mn-lt"/>
                          <a:ea typeface="+mn-ea"/>
                          <a:cs typeface="+mn-cs"/>
                        </a:rPr>
                        <a:t>Lect. 7: </a:t>
                      </a:r>
                      <a:r>
                        <a:rPr lang="en-US" sz="2000" b="1" kern="1200" dirty="0" smtClean="0">
                          <a:solidFill>
                            <a:schemeClr val="tx2">
                              <a:lumMod val="60000"/>
                              <a:lumOff val="40000"/>
                            </a:schemeClr>
                          </a:solidFill>
                          <a:latin typeface="+mn-lt"/>
                          <a:ea typeface="+mn-ea"/>
                          <a:cs typeface="+mn-cs"/>
                        </a:rPr>
                        <a:t>Leadership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kern="1200" dirty="0" smtClean="0">
                          <a:solidFill>
                            <a:schemeClr val="tx1"/>
                          </a:solidFill>
                          <a:latin typeface="+mn-lt"/>
                          <a:ea typeface="+mn-ea"/>
                          <a:cs typeface="+mn-cs"/>
                        </a:rPr>
                        <a:t>Lect. 2: </a:t>
                      </a:r>
                      <a:r>
                        <a:rPr lang="en-US" sz="2000" b="1" kern="1200" dirty="0" smtClean="0">
                          <a:solidFill>
                            <a:schemeClr val="tx2">
                              <a:lumMod val="60000"/>
                              <a:lumOff val="40000"/>
                            </a:schemeClr>
                          </a:solidFill>
                          <a:latin typeface="+mn-lt"/>
                          <a:ea typeface="+mn-ea"/>
                          <a:cs typeface="+mn-cs"/>
                        </a:rPr>
                        <a:t>Attitudes and Job Satisfaction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370840">
                <a:tc>
                  <a:txBody>
                    <a:bodyPr/>
                    <a:lstStyle/>
                    <a:p>
                      <a:pPr algn="l" rtl="0"/>
                      <a:r>
                        <a:rPr lang="en-US" sz="2000" b="1" kern="1200" dirty="0" smtClean="0">
                          <a:solidFill>
                            <a:schemeClr val="tx1"/>
                          </a:solidFill>
                          <a:latin typeface="+mn-lt"/>
                          <a:ea typeface="+mn-ea"/>
                          <a:cs typeface="+mn-cs"/>
                        </a:rPr>
                        <a:t>Lect. 8: </a:t>
                      </a:r>
                      <a:r>
                        <a:rPr lang="en-US" sz="2000" b="1" kern="1200" dirty="0" smtClean="0">
                          <a:solidFill>
                            <a:schemeClr val="tx2">
                              <a:lumMod val="60000"/>
                              <a:lumOff val="40000"/>
                            </a:schemeClr>
                          </a:solidFill>
                          <a:latin typeface="+mn-lt"/>
                          <a:ea typeface="+mn-ea"/>
                          <a:cs typeface="+mn-cs"/>
                        </a:rPr>
                        <a:t>Conflict and Negotiation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kern="1200" dirty="0" smtClean="0">
                          <a:solidFill>
                            <a:schemeClr val="tx1"/>
                          </a:solidFill>
                          <a:latin typeface="+mn-lt"/>
                          <a:ea typeface="+mn-ea"/>
                          <a:cs typeface="+mn-cs"/>
                        </a:rPr>
                        <a:t>Lect. 3: </a:t>
                      </a:r>
                      <a:r>
                        <a:rPr lang="en-US" sz="2000" b="1" kern="1200" dirty="0" smtClean="0">
                          <a:solidFill>
                            <a:schemeClr val="tx2">
                              <a:lumMod val="60000"/>
                              <a:lumOff val="40000"/>
                            </a:schemeClr>
                          </a:solidFill>
                          <a:latin typeface="+mn-lt"/>
                          <a:ea typeface="+mn-ea"/>
                          <a:cs typeface="+mn-cs"/>
                        </a:rPr>
                        <a:t>Emotions and Moods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370840">
                <a:tc>
                  <a:txBody>
                    <a:bodyPr/>
                    <a:lstStyle/>
                    <a:p>
                      <a:pPr algn="l" rtl="0"/>
                      <a:r>
                        <a:rPr lang="en-US" sz="2000" b="1" kern="1200" dirty="0" smtClean="0">
                          <a:solidFill>
                            <a:schemeClr val="tx1"/>
                          </a:solidFill>
                          <a:latin typeface="+mn-lt"/>
                          <a:ea typeface="+mn-ea"/>
                          <a:cs typeface="+mn-cs"/>
                        </a:rPr>
                        <a:t>Lect. 9: </a:t>
                      </a:r>
                      <a:r>
                        <a:rPr lang="en-US" sz="2000" b="1" kern="1200" dirty="0" smtClean="0">
                          <a:solidFill>
                            <a:schemeClr val="tx2">
                              <a:lumMod val="60000"/>
                              <a:lumOff val="40000"/>
                            </a:schemeClr>
                          </a:solidFill>
                          <a:latin typeface="+mn-lt"/>
                          <a:ea typeface="+mn-ea"/>
                          <a:cs typeface="+mn-cs"/>
                        </a:rPr>
                        <a:t>Organizational Culture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kern="1200" dirty="0" smtClean="0">
                          <a:solidFill>
                            <a:schemeClr val="tx1"/>
                          </a:solidFill>
                          <a:latin typeface="+mn-lt"/>
                          <a:ea typeface="+mn-ea"/>
                          <a:cs typeface="+mn-cs"/>
                        </a:rPr>
                        <a:t>Lect. 4: </a:t>
                      </a:r>
                      <a:r>
                        <a:rPr lang="en-US" sz="2000" b="1" kern="1200" dirty="0" smtClean="0">
                          <a:solidFill>
                            <a:schemeClr val="tx2">
                              <a:lumMod val="60000"/>
                              <a:lumOff val="40000"/>
                            </a:schemeClr>
                          </a:solidFill>
                          <a:latin typeface="+mn-lt"/>
                          <a:ea typeface="+mn-ea"/>
                          <a:cs typeface="+mn-cs"/>
                        </a:rPr>
                        <a:t>Personality and Values</a:t>
                      </a:r>
                      <a:endParaRPr lang="ar-SA" sz="2000" b="1" kern="1200" dirty="0" smtClean="0">
                        <a:solidFill>
                          <a:schemeClr val="tx2">
                            <a:lumMod val="60000"/>
                            <a:lumOff val="40000"/>
                          </a:schemeClr>
                        </a:solidFill>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370840">
                <a:tc>
                  <a:txBody>
                    <a:bodyPr/>
                    <a:lstStyle/>
                    <a:p>
                      <a:pPr algn="l" rtl="0"/>
                      <a:r>
                        <a:rPr lang="en-US" sz="2000" b="1" kern="1200" dirty="0" smtClean="0">
                          <a:solidFill>
                            <a:schemeClr val="tx1"/>
                          </a:solidFill>
                          <a:latin typeface="+mn-lt"/>
                          <a:ea typeface="+mn-ea"/>
                          <a:cs typeface="+mn-cs"/>
                        </a:rPr>
                        <a:t>Lect. 10:  </a:t>
                      </a:r>
                      <a:r>
                        <a:rPr lang="en-US" sz="2000" b="1" kern="1200" dirty="0" smtClean="0">
                          <a:solidFill>
                            <a:schemeClr val="tx2">
                              <a:lumMod val="60000"/>
                              <a:lumOff val="40000"/>
                            </a:schemeClr>
                          </a:solidFill>
                          <a:latin typeface="+mn-lt"/>
                          <a:ea typeface="+mn-ea"/>
                          <a:cs typeface="+mn-cs"/>
                        </a:rPr>
                        <a:t>Organizational Change and Stress Management.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kern="1200" dirty="0" smtClean="0">
                          <a:solidFill>
                            <a:schemeClr val="tx1"/>
                          </a:solidFill>
                          <a:latin typeface="+mn-lt"/>
                          <a:ea typeface="+mn-ea"/>
                          <a:cs typeface="+mn-cs"/>
                        </a:rPr>
                        <a:t>Lect. 5 </a:t>
                      </a:r>
                      <a:r>
                        <a:rPr lang="en-US" sz="2000" b="1" kern="1200" dirty="0" smtClean="0">
                          <a:solidFill>
                            <a:schemeClr val="tx2">
                              <a:lumMod val="60000"/>
                              <a:lumOff val="40000"/>
                            </a:schemeClr>
                          </a:solidFill>
                          <a:latin typeface="+mn-lt"/>
                          <a:ea typeface="+mn-ea"/>
                          <a:cs typeface="+mn-cs"/>
                        </a:rPr>
                        <a:t>Motivation Concepts</a:t>
                      </a:r>
                      <a:endParaRPr lang="ar-SA" sz="2000" b="1" kern="1200" dirty="0" smtClean="0">
                        <a:solidFill>
                          <a:schemeClr val="tx2">
                            <a:lumMod val="60000"/>
                            <a:lumOff val="40000"/>
                          </a:schemeClr>
                        </a:solidFill>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bl>
          </a:graphicData>
        </a:graphic>
      </p:graphicFrame>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1800" y="724517"/>
            <a:ext cx="4191000" cy="18002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2682990"/>
      </p:ext>
    </p:extLst>
  </p:cSld>
  <p:clrMapOvr>
    <a:masterClrMapping/>
  </p:clrMapOvr>
  <mc:AlternateContent xmlns:mc="http://schemas.openxmlformats.org/markup-compatibility/2006" xmlns:p14="http://schemas.microsoft.com/office/powerpoint/2010/main">
    <mc:Choice Requires="p14">
      <p:transition spd="slow" p14:dur="2000" advTm="137361"/>
    </mc:Choice>
    <mc:Fallback xmlns="">
      <p:transition spd="slow" advTm="13736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62" y="-32022"/>
            <a:ext cx="10533410"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804381"/>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51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05649" y="0"/>
            <a:ext cx="4968552" cy="165618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مستطيل 3"/>
          <p:cNvSpPr/>
          <p:nvPr/>
        </p:nvSpPr>
        <p:spPr>
          <a:xfrm>
            <a:off x="539552" y="2551837"/>
            <a:ext cx="4572000" cy="3477875"/>
          </a:xfrm>
          <a:prstGeom prst="rect">
            <a:avLst/>
          </a:prstGeom>
        </p:spPr>
        <p:txBody>
          <a:bodyPr>
            <a:spAutoFit/>
          </a:bodyPr>
          <a:lstStyle/>
          <a:p>
            <a:pPr algn="just" rtl="0"/>
            <a:r>
              <a:rPr lang="en-US" sz="2000" dirty="0" smtClean="0">
                <a:solidFill>
                  <a:schemeClr val="bg1"/>
                </a:solidFill>
              </a:rPr>
              <a:t>Organizational behavior (OB) is a field of study that looks in the impact of individuals, groups, and structure on behavior within organizations, for the purpose of applying such knowledge toward improving an organization’s effectiveness. </a:t>
            </a:r>
          </a:p>
          <a:p>
            <a:pPr algn="just" rtl="0"/>
            <a:r>
              <a:rPr lang="en-US" sz="2000" dirty="0" smtClean="0">
                <a:solidFill>
                  <a:schemeClr val="bg1"/>
                </a:solidFill>
              </a:rPr>
              <a:t>It studies three determinants of behavior in organizations: </a:t>
            </a:r>
            <a:r>
              <a:rPr lang="en-US" sz="2000" b="1" dirty="0" smtClean="0">
                <a:solidFill>
                  <a:schemeClr val="tx2">
                    <a:lumMod val="60000"/>
                    <a:lumOff val="40000"/>
                  </a:schemeClr>
                </a:solidFill>
              </a:rPr>
              <a:t>individuals, groups, and structure.</a:t>
            </a:r>
            <a:endParaRPr lang="ar-SA" sz="2000" b="1" dirty="0" smtClean="0">
              <a:solidFill>
                <a:schemeClr val="tx2">
                  <a:lumMod val="60000"/>
                  <a:lumOff val="40000"/>
                </a:schemeClr>
              </a:solidFill>
            </a:endParaRPr>
          </a:p>
          <a:p>
            <a:pPr algn="just" rtl="0"/>
            <a:endParaRPr lang="en-US" sz="2000" dirty="0" smtClean="0">
              <a:solidFill>
                <a:schemeClr val="bg1"/>
              </a:solidFill>
            </a:endParaRPr>
          </a:p>
        </p:txBody>
      </p:sp>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08104" y="2276872"/>
            <a:ext cx="4624350" cy="34290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1887799"/>
      </p:ext>
    </p:extLst>
  </p:cSld>
  <p:clrMapOvr>
    <a:masterClrMapping/>
  </p:clrMapOvr>
  <mc:AlternateContent xmlns:mc="http://schemas.openxmlformats.org/markup-compatibility/2006" xmlns:p14="http://schemas.microsoft.com/office/powerpoint/2010/main">
    <mc:Choice Requires="p14">
      <p:transition spd="slow" p14:dur="2000" advTm="141311"/>
    </mc:Choice>
    <mc:Fallback xmlns="">
      <p:transition spd="slow" advTm="14131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64043"/>
            <a:ext cx="9316722"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9553" y="-39677"/>
            <a:ext cx="2957829" cy="1020405"/>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467544" y="1772816"/>
            <a:ext cx="4572000" cy="3785652"/>
          </a:xfrm>
          <a:prstGeom prst="rect">
            <a:avLst/>
          </a:prstGeom>
        </p:spPr>
        <p:txBody>
          <a:bodyPr>
            <a:spAutoFit/>
          </a:bodyPr>
          <a:lstStyle/>
          <a:p>
            <a:pPr algn="l" rtl="0"/>
            <a:r>
              <a:rPr lang="en-US" sz="2400" dirty="0" smtClean="0">
                <a:solidFill>
                  <a:schemeClr val="bg1"/>
                </a:solidFill>
              </a:rPr>
              <a:t>Attitudes are evaluative statements—either favorable or unfavorable—about objects, people, or events. They reflect how we feel about something. When you say “I like my job,” you are expressing your attitude about your work.</a:t>
            </a:r>
          </a:p>
          <a:p>
            <a:pPr algn="l" rtl="0"/>
            <a:r>
              <a:rPr lang="en-US" sz="2400" dirty="0" smtClean="0">
                <a:solidFill>
                  <a:schemeClr val="bg1"/>
                </a:solidFill>
              </a:rPr>
              <a:t>Attitudes have three </a:t>
            </a:r>
            <a:r>
              <a:rPr lang="en-US" sz="2400" dirty="0">
                <a:solidFill>
                  <a:schemeClr val="bg1"/>
                </a:solidFill>
              </a:rPr>
              <a:t>components</a:t>
            </a:r>
            <a:r>
              <a:rPr lang="en-US" sz="2400" dirty="0" smtClean="0">
                <a:solidFill>
                  <a:schemeClr val="bg1"/>
                </a:solidFill>
              </a:rPr>
              <a:t>: </a:t>
            </a:r>
            <a:r>
              <a:rPr lang="en-US" sz="2400" dirty="0" smtClean="0">
                <a:solidFill>
                  <a:srgbClr val="FF0000"/>
                </a:solidFill>
              </a:rPr>
              <a:t>cognition, affect, and behavior.</a:t>
            </a:r>
            <a:endParaRPr lang="ar-SA" sz="2400" dirty="0">
              <a:solidFill>
                <a:srgbClr val="FF0000"/>
              </a:solidFill>
            </a:endParaRPr>
          </a:p>
        </p:txBody>
      </p:sp>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88" y="1550740"/>
            <a:ext cx="3208337" cy="37877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80054969"/>
      </p:ext>
    </p:extLst>
  </p:cSld>
  <p:clrMapOvr>
    <a:masterClrMapping/>
  </p:clrMapOvr>
  <mc:AlternateContent xmlns:mc="http://schemas.openxmlformats.org/markup-compatibility/2006" xmlns:p14="http://schemas.microsoft.com/office/powerpoint/2010/main">
    <mc:Choice Requires="p14">
      <p:transition spd="slow" p14:dur="2000" advTm="103286"/>
    </mc:Choice>
    <mc:Fallback xmlns="">
      <p:transition spd="slow" advTm="10328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412" y="-96785"/>
            <a:ext cx="9464800"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270" y="-228763"/>
            <a:ext cx="2957829" cy="145298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323528" y="1700808"/>
            <a:ext cx="4112418" cy="4154984"/>
          </a:xfrm>
          <a:prstGeom prst="rect">
            <a:avLst/>
          </a:prstGeom>
        </p:spPr>
        <p:txBody>
          <a:bodyPr wrap="square">
            <a:spAutoFit/>
          </a:bodyPr>
          <a:lstStyle/>
          <a:p>
            <a:pPr algn="l" rtl="0"/>
            <a:r>
              <a:rPr lang="en-US" sz="2400" dirty="0" smtClean="0">
                <a:solidFill>
                  <a:srgbClr val="FF0000"/>
                </a:solidFill>
              </a:rPr>
              <a:t>Affect</a:t>
            </a:r>
            <a:r>
              <a:rPr lang="en-US" sz="2400" dirty="0" smtClean="0">
                <a:solidFill>
                  <a:schemeClr val="bg1"/>
                </a:solidFill>
              </a:rPr>
              <a:t> is a generic term that covers a broad range of feelings, including both emotions and moods.</a:t>
            </a:r>
          </a:p>
          <a:p>
            <a:pPr algn="l" rtl="0"/>
            <a:r>
              <a:rPr lang="en-US" sz="2400" dirty="0" smtClean="0">
                <a:solidFill>
                  <a:srgbClr val="FF0000"/>
                </a:solidFill>
              </a:rPr>
              <a:t>Emotions</a:t>
            </a:r>
            <a:r>
              <a:rPr lang="en-US" sz="2400" dirty="0" smtClean="0">
                <a:solidFill>
                  <a:schemeClr val="bg1"/>
                </a:solidFill>
              </a:rPr>
              <a:t> are intense feelings directed at someone or something.</a:t>
            </a:r>
          </a:p>
          <a:p>
            <a:pPr algn="l" rtl="0"/>
            <a:r>
              <a:rPr lang="en-US" sz="2400" dirty="0" smtClean="0">
                <a:solidFill>
                  <a:schemeClr val="bg1"/>
                </a:solidFill>
              </a:rPr>
              <a:t> </a:t>
            </a:r>
            <a:r>
              <a:rPr lang="en-US" sz="2400" dirty="0" smtClean="0">
                <a:solidFill>
                  <a:srgbClr val="FF0000"/>
                </a:solidFill>
              </a:rPr>
              <a:t>Moods</a:t>
            </a:r>
            <a:r>
              <a:rPr lang="en-US" sz="2400" dirty="0" smtClean="0">
                <a:solidFill>
                  <a:schemeClr val="bg1"/>
                </a:solidFill>
              </a:rPr>
              <a:t> are less intense feelings than emotions and often arise without a specific event acting as a stimulus.</a:t>
            </a:r>
            <a:endParaRPr lang="ar-SA" sz="2400" dirty="0">
              <a:solidFill>
                <a:schemeClr val="bg1"/>
              </a:solidFill>
            </a:endParaRPr>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7988" y="1844824"/>
            <a:ext cx="4217690" cy="374158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7056309"/>
      </p:ext>
    </p:extLst>
  </p:cSld>
  <p:clrMapOvr>
    <a:masterClrMapping/>
  </p:clrMapOvr>
  <mc:AlternateContent xmlns:mc="http://schemas.openxmlformats.org/markup-compatibility/2006" xmlns:p14="http://schemas.microsoft.com/office/powerpoint/2010/main">
    <mc:Choice Requires="p14">
      <p:transition spd="slow" p14:dur="2000" advTm="101276"/>
    </mc:Choice>
    <mc:Fallback xmlns="">
      <p:transition spd="slow" advTm="10127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251520" y="2060848"/>
            <a:ext cx="4572000" cy="3416320"/>
          </a:xfrm>
          <a:prstGeom prst="rect">
            <a:avLst/>
          </a:prstGeom>
        </p:spPr>
        <p:txBody>
          <a:bodyPr>
            <a:spAutoFit/>
          </a:bodyPr>
          <a:lstStyle/>
          <a:p>
            <a:pPr algn="l" rtl="0"/>
            <a:r>
              <a:rPr lang="en-US" sz="2400" u="sng" dirty="0" smtClean="0">
                <a:solidFill>
                  <a:srgbClr val="FF0000"/>
                </a:solidFill>
              </a:rPr>
              <a:t>PERSONALITY</a:t>
            </a:r>
            <a:r>
              <a:rPr lang="en-US" sz="2400" dirty="0" smtClean="0">
                <a:solidFill>
                  <a:schemeClr val="bg1"/>
                </a:solidFill>
              </a:rPr>
              <a:t>  is the sum total of ways in which an individual reacts to and interacts with others.</a:t>
            </a:r>
            <a:endParaRPr lang="ar-SA" sz="2400" dirty="0" smtClean="0">
              <a:solidFill>
                <a:schemeClr val="bg1"/>
              </a:solidFill>
            </a:endParaRPr>
          </a:p>
          <a:p>
            <a:pPr algn="l" rtl="0"/>
            <a:r>
              <a:rPr lang="en-US" sz="2400" u="sng" dirty="0" smtClean="0">
                <a:solidFill>
                  <a:srgbClr val="FF0000"/>
                </a:solidFill>
              </a:rPr>
              <a:t>VALUES</a:t>
            </a:r>
            <a:r>
              <a:rPr lang="en-US" sz="2400" dirty="0" smtClean="0">
                <a:solidFill>
                  <a:srgbClr val="FF0000"/>
                </a:solidFill>
              </a:rPr>
              <a:t>  </a:t>
            </a:r>
            <a:r>
              <a:rPr lang="en-US" sz="2400" dirty="0">
                <a:solidFill>
                  <a:schemeClr val="bg1"/>
                </a:solidFill>
              </a:rPr>
              <a:t>is a</a:t>
            </a:r>
            <a:r>
              <a:rPr lang="en-US" sz="2400" dirty="0" smtClean="0">
                <a:solidFill>
                  <a:srgbClr val="FF0000"/>
                </a:solidFill>
              </a:rPr>
              <a:t> </a:t>
            </a:r>
            <a:r>
              <a:rPr lang="en-US" sz="2400" dirty="0" smtClean="0">
                <a:solidFill>
                  <a:schemeClr val="bg1"/>
                </a:solidFill>
              </a:rPr>
              <a:t>basic convictions that a specific mode of conduct or end-state of existence is personally or socially preferable to an opposite or converse mode of conduct or end-state of existence.</a:t>
            </a:r>
            <a:endParaRPr lang="ar-SA" sz="2400" dirty="0">
              <a:solidFill>
                <a:schemeClr val="bg1"/>
              </a:solidFill>
            </a:endParaRPr>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1844824"/>
            <a:ext cx="3572569" cy="367240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09467751"/>
      </p:ext>
    </p:extLst>
  </p:cSld>
  <p:clrMapOvr>
    <a:masterClrMapping/>
  </p:clrMapOvr>
  <mc:AlternateContent xmlns:mc="http://schemas.openxmlformats.org/markup-compatibility/2006" xmlns:p14="http://schemas.microsoft.com/office/powerpoint/2010/main">
    <mc:Choice Requires="p14">
      <p:transition spd="slow" p14:dur="2000" advTm="94312"/>
    </mc:Choice>
    <mc:Fallback xmlns="">
      <p:transition spd="slow" advTm="9431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395536" y="2060848"/>
            <a:ext cx="4176464" cy="3046988"/>
          </a:xfrm>
          <a:prstGeom prst="rect">
            <a:avLst/>
          </a:prstGeom>
        </p:spPr>
        <p:txBody>
          <a:bodyPr wrap="square">
            <a:spAutoFit/>
          </a:bodyPr>
          <a:lstStyle/>
          <a:p>
            <a:pPr algn="l"/>
            <a:r>
              <a:rPr lang="en-US" sz="2400" u="sng" dirty="0" smtClean="0">
                <a:solidFill>
                  <a:srgbClr val="FF0000"/>
                </a:solidFill>
              </a:rPr>
              <a:t>Motivation</a:t>
            </a:r>
            <a:r>
              <a:rPr lang="en-US" sz="2400" dirty="0" smtClean="0">
                <a:solidFill>
                  <a:srgbClr val="FF0000"/>
                </a:solidFill>
              </a:rPr>
              <a:t> </a:t>
            </a:r>
            <a:r>
              <a:rPr lang="en-US" sz="2400" dirty="0" smtClean="0">
                <a:solidFill>
                  <a:schemeClr val="bg1"/>
                </a:solidFill>
              </a:rPr>
              <a:t>is the processes that account for an individual’s intensity, direction, and persistence of effort toward attaining a goal.</a:t>
            </a:r>
            <a:endParaRPr lang="ar-SA" sz="2400" dirty="0" smtClean="0">
              <a:solidFill>
                <a:schemeClr val="bg1"/>
              </a:solidFill>
            </a:endParaRPr>
          </a:p>
          <a:p>
            <a:pPr algn="l"/>
            <a:r>
              <a:rPr lang="en-US" sz="2400" u="sng" dirty="0" smtClean="0">
                <a:solidFill>
                  <a:srgbClr val="FF0000"/>
                </a:solidFill>
              </a:rPr>
              <a:t>Motivation</a:t>
            </a:r>
            <a:r>
              <a:rPr lang="en-US" sz="2400" dirty="0" smtClean="0">
                <a:solidFill>
                  <a:srgbClr val="FF0000"/>
                </a:solidFill>
              </a:rPr>
              <a:t> </a:t>
            </a:r>
            <a:r>
              <a:rPr lang="en-US" sz="2400" dirty="0" smtClean="0">
                <a:solidFill>
                  <a:schemeClr val="bg1"/>
                </a:solidFill>
              </a:rPr>
              <a:t>is one of the most frequently researched topics in organizational behavior (OB)</a:t>
            </a:r>
            <a:endParaRPr lang="ar-SA" sz="2400" dirty="0">
              <a:solidFill>
                <a:schemeClr val="bg1"/>
              </a:solidFill>
            </a:endParaRPr>
          </a:p>
        </p:txBody>
      </p:sp>
      <p:pic>
        <p:nvPicPr>
          <p:cNvPr id="92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31866" y="2071688"/>
            <a:ext cx="4188023" cy="303614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854416"/>
      </p:ext>
    </p:extLst>
  </p:cSld>
  <p:clrMapOvr>
    <a:masterClrMapping/>
  </p:clrMapOvr>
  <mc:AlternateContent xmlns:mc="http://schemas.openxmlformats.org/markup-compatibility/2006" xmlns:p14="http://schemas.microsoft.com/office/powerpoint/2010/main">
    <mc:Choice Requires="p14">
      <p:transition spd="slow" p14:dur="2000" advTm="59307"/>
    </mc:Choice>
    <mc:Fallback xmlns="">
      <p:transition spd="slow" advTm="5930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7"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269" y="-269681"/>
            <a:ext cx="2590216" cy="1452983"/>
          </a:xfrm>
          <a:prstGeom prst="rect">
            <a:avLst/>
          </a:prstGeom>
        </p:spPr>
      </p:pic>
      <p:sp>
        <p:nvSpPr>
          <p:cNvPr id="8" name="TextBox 8">
            <a:extLst>
              <a:ext uri="{FF2B5EF4-FFF2-40B4-BE49-F238E27FC236}">
                <a16:creationId xmlns:a16="http://schemas.microsoft.com/office/drawing/2014/main" xmlns="" id="{D2A61C26-2216-E13E-2DAA-FEF4A7305383}"/>
              </a:ext>
            </a:extLst>
          </p:cNvPr>
          <p:cNvSpPr txBox="1"/>
          <p:nvPr/>
        </p:nvSpPr>
        <p:spPr>
          <a:xfrm>
            <a:off x="3905650" y="6280067"/>
            <a:ext cx="2355664"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23528" y="1536174"/>
            <a:ext cx="4572000" cy="3416320"/>
          </a:xfrm>
          <a:prstGeom prst="rect">
            <a:avLst/>
          </a:prstGeom>
        </p:spPr>
        <p:txBody>
          <a:bodyPr>
            <a:spAutoFit/>
          </a:bodyPr>
          <a:lstStyle/>
          <a:p>
            <a:pPr algn="l" rtl="0"/>
            <a:r>
              <a:rPr lang="en-US" sz="2400" dirty="0" smtClean="0">
                <a:solidFill>
                  <a:srgbClr val="FF0000"/>
                </a:solidFill>
              </a:rPr>
              <a:t>Work team </a:t>
            </a:r>
            <a:r>
              <a:rPr lang="en-US" sz="2400" dirty="0" smtClean="0">
                <a:solidFill>
                  <a:schemeClr val="bg1"/>
                </a:solidFill>
              </a:rPr>
              <a:t>is a group whose individual efforts result in performance that is greater than the sum of the individual inputs. </a:t>
            </a:r>
          </a:p>
          <a:p>
            <a:pPr algn="l" rtl="0"/>
            <a:r>
              <a:rPr lang="en-US" sz="2400" dirty="0" smtClean="0">
                <a:solidFill>
                  <a:srgbClr val="FF0000"/>
                </a:solidFill>
              </a:rPr>
              <a:t>A workgroup </a:t>
            </a:r>
            <a:r>
              <a:rPr lang="en-US" sz="2400" dirty="0" smtClean="0">
                <a:solidFill>
                  <a:schemeClr val="bg1"/>
                </a:solidFill>
              </a:rPr>
              <a:t>is a group that interacts primarily to share information and make decisions to help each member perform within his or her area of responsibility.</a:t>
            </a:r>
            <a:endParaRPr lang="ar-SA" sz="2400" dirty="0">
              <a:solidFill>
                <a:schemeClr val="bg1"/>
              </a:solidFill>
            </a:endParaRPr>
          </a:p>
        </p:txBody>
      </p:sp>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0" y="1628800"/>
            <a:ext cx="3744416" cy="295232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80013455"/>
      </p:ext>
    </p:extLst>
  </p:cSld>
  <p:clrMapOvr>
    <a:masterClrMapping/>
  </p:clrMapOvr>
  <mc:AlternateContent xmlns:mc="http://schemas.openxmlformats.org/markup-compatibility/2006" xmlns:p14="http://schemas.microsoft.com/office/powerpoint/2010/main">
    <mc:Choice Requires="p14">
      <p:transition spd="slow" p14:dur="2000" advTm="93802"/>
    </mc:Choice>
    <mc:Fallback xmlns="">
      <p:transition spd="slow" advTm="93802"/>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212" y="-192625"/>
            <a:ext cx="2957829" cy="145298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323528" y="1844824"/>
            <a:ext cx="4572000" cy="3785652"/>
          </a:xfrm>
          <a:prstGeom prst="rect">
            <a:avLst/>
          </a:prstGeom>
        </p:spPr>
        <p:txBody>
          <a:bodyPr>
            <a:spAutoFit/>
          </a:bodyPr>
          <a:lstStyle/>
          <a:p>
            <a:pPr algn="l"/>
            <a:r>
              <a:rPr lang="en-US" sz="2400" u="sng" dirty="0" smtClean="0">
                <a:solidFill>
                  <a:srgbClr val="FF0000"/>
                </a:solidFill>
              </a:rPr>
              <a:t>Leadership</a:t>
            </a:r>
            <a:r>
              <a:rPr lang="en-US" sz="2400" dirty="0" smtClean="0">
                <a:solidFill>
                  <a:srgbClr val="FF0000"/>
                </a:solidFill>
              </a:rPr>
              <a:t> </a:t>
            </a:r>
            <a:r>
              <a:rPr lang="en-US" sz="2400" dirty="0" smtClean="0">
                <a:solidFill>
                  <a:schemeClr val="bg1"/>
                </a:solidFill>
              </a:rPr>
              <a:t>is the ability to influence a group toward the achievement of a vision or set of </a:t>
            </a:r>
            <a:endParaRPr lang="ar-SA" sz="2400" dirty="0" smtClean="0">
              <a:solidFill>
                <a:schemeClr val="bg1"/>
              </a:solidFill>
            </a:endParaRPr>
          </a:p>
          <a:p>
            <a:pPr algn="l"/>
            <a:r>
              <a:rPr lang="en-US" sz="2400" dirty="0" smtClean="0">
                <a:solidFill>
                  <a:schemeClr val="bg1"/>
                </a:solidFill>
              </a:rPr>
              <a:t>goals.</a:t>
            </a:r>
            <a:endParaRPr lang="ar-SA" sz="2400" dirty="0" smtClean="0">
              <a:solidFill>
                <a:schemeClr val="bg1"/>
              </a:solidFill>
            </a:endParaRPr>
          </a:p>
          <a:p>
            <a:pPr algn="l"/>
            <a:r>
              <a:rPr lang="en-US" sz="2400" dirty="0" smtClean="0">
                <a:solidFill>
                  <a:schemeClr val="bg1"/>
                </a:solidFill>
              </a:rPr>
              <a:t>Not all leaders are managers, nor are all</a:t>
            </a:r>
            <a:r>
              <a:rPr lang="ar-SA" sz="2400" dirty="0" smtClean="0">
                <a:solidFill>
                  <a:schemeClr val="bg1"/>
                </a:solidFill>
              </a:rPr>
              <a:t> </a:t>
            </a:r>
            <a:r>
              <a:rPr lang="en-US" sz="2400" dirty="0" smtClean="0">
                <a:solidFill>
                  <a:schemeClr val="bg1"/>
                </a:solidFill>
              </a:rPr>
              <a:t>managers leaders. Just because an organization provides its managers with certain formal rights is no assurance they will lead effectively. </a:t>
            </a:r>
            <a:endParaRPr lang="ar-SA" sz="2400" dirty="0">
              <a:solidFill>
                <a:schemeClr val="bg1"/>
              </a:solidFill>
            </a:endParaRPr>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5529" y="1867724"/>
            <a:ext cx="4043258" cy="324036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0848851"/>
      </p:ext>
    </p:extLst>
  </p:cSld>
  <p:clrMapOvr>
    <a:masterClrMapping/>
  </p:clrMapOvr>
  <mc:AlternateContent xmlns:mc="http://schemas.openxmlformats.org/markup-compatibility/2006" xmlns:p14="http://schemas.microsoft.com/office/powerpoint/2010/main">
    <mc:Choice Requires="p14">
      <p:transition spd="slow" p14:dur="2000" advTm="196825"/>
    </mc:Choice>
    <mc:Fallback xmlns="">
      <p:transition spd="slow" advTm="196825"/>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323528" y="1772816"/>
            <a:ext cx="3960440" cy="4154984"/>
          </a:xfrm>
          <a:prstGeom prst="rect">
            <a:avLst/>
          </a:prstGeom>
        </p:spPr>
        <p:txBody>
          <a:bodyPr wrap="square">
            <a:spAutoFit/>
          </a:bodyPr>
          <a:lstStyle/>
          <a:p>
            <a:pPr algn="l" rtl="0"/>
            <a:r>
              <a:rPr lang="en-US" sz="2400" u="sng" dirty="0" smtClean="0">
                <a:solidFill>
                  <a:srgbClr val="FF0000"/>
                </a:solidFill>
              </a:rPr>
              <a:t>Conflict</a:t>
            </a:r>
            <a:r>
              <a:rPr lang="en-US" sz="2400" dirty="0" smtClean="0">
                <a:solidFill>
                  <a:schemeClr val="bg1"/>
                </a:solidFill>
              </a:rPr>
              <a:t>  is a process that begins when one party perceives that another party has negatively affected, or is about to negatively affect, something that the first </a:t>
            </a:r>
            <a:endParaRPr lang="ar-SA" sz="2400" dirty="0" smtClean="0">
              <a:solidFill>
                <a:schemeClr val="bg1"/>
              </a:solidFill>
            </a:endParaRPr>
          </a:p>
          <a:p>
            <a:pPr algn="l" rtl="0"/>
            <a:r>
              <a:rPr lang="en-US" sz="2400" dirty="0" smtClean="0">
                <a:solidFill>
                  <a:schemeClr val="bg1"/>
                </a:solidFill>
              </a:rPr>
              <a:t>party cares about.</a:t>
            </a:r>
            <a:endParaRPr lang="ar-SA" sz="2400" dirty="0" smtClean="0">
              <a:solidFill>
                <a:schemeClr val="bg1"/>
              </a:solidFill>
            </a:endParaRPr>
          </a:p>
          <a:p>
            <a:pPr algn="l" rtl="0"/>
            <a:r>
              <a:rPr lang="en-US" sz="2400" dirty="0" smtClean="0">
                <a:solidFill>
                  <a:schemeClr val="bg1"/>
                </a:solidFill>
              </a:rPr>
              <a:t>Conflict describes the point in ongoing activity when interaction becomes disagreement.</a:t>
            </a:r>
            <a:endParaRPr lang="ar-SA" sz="2400" dirty="0">
              <a:solidFill>
                <a:schemeClr val="bg1"/>
              </a:solidFill>
            </a:endParaRPr>
          </a:p>
        </p:txBody>
      </p:sp>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31866" y="2132856"/>
            <a:ext cx="4373959" cy="31781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5212506"/>
      </p:ext>
    </p:extLst>
  </p:cSld>
  <p:clrMapOvr>
    <a:masterClrMapping/>
  </p:clrMapOvr>
  <mc:AlternateContent xmlns:mc="http://schemas.openxmlformats.org/markup-compatibility/2006" xmlns:p14="http://schemas.microsoft.com/office/powerpoint/2010/main">
    <mc:Choice Requires="p14">
      <p:transition spd="slow" p14:dur="2000" advTm="192319"/>
    </mc:Choice>
    <mc:Fallback xmlns="">
      <p:transition spd="slow" advTm="19231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32" y="-39677"/>
            <a:ext cx="9146506"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4" name="مستطيل 3"/>
          <p:cNvSpPr/>
          <p:nvPr/>
        </p:nvSpPr>
        <p:spPr>
          <a:xfrm>
            <a:off x="467544" y="1988840"/>
            <a:ext cx="4572000" cy="3416320"/>
          </a:xfrm>
          <a:prstGeom prst="rect">
            <a:avLst/>
          </a:prstGeom>
        </p:spPr>
        <p:txBody>
          <a:bodyPr>
            <a:spAutoFit/>
          </a:bodyPr>
          <a:lstStyle/>
          <a:p>
            <a:pPr algn="l" rtl="0"/>
            <a:r>
              <a:rPr lang="en-US" sz="2400" dirty="0" smtClean="0">
                <a:solidFill>
                  <a:srgbClr val="FF0000"/>
                </a:solidFill>
              </a:rPr>
              <a:t>Organizational</a:t>
            </a:r>
            <a:r>
              <a:rPr lang="en-US" sz="2400" dirty="0" smtClean="0">
                <a:solidFill>
                  <a:schemeClr val="bg1"/>
                </a:solidFill>
              </a:rPr>
              <a:t> culture refers to a system of shared meaning held by members that distinguishes the organization from other organizations.</a:t>
            </a:r>
          </a:p>
          <a:p>
            <a:pPr algn="l" rtl="0"/>
            <a:r>
              <a:rPr lang="en-US" sz="2400" dirty="0" smtClean="0">
                <a:solidFill>
                  <a:srgbClr val="FF0000"/>
                </a:solidFill>
              </a:rPr>
              <a:t>Dominant</a:t>
            </a:r>
            <a:r>
              <a:rPr lang="en-US" sz="2400" dirty="0" smtClean="0">
                <a:solidFill>
                  <a:schemeClr val="bg1"/>
                </a:solidFill>
              </a:rPr>
              <a:t> culture is a culture that expresses the core values that are shared by a majority of the organization’s members.</a:t>
            </a:r>
            <a:endParaRPr lang="ar-SA" sz="2400" dirty="0">
              <a:solidFill>
                <a:schemeClr val="bg1"/>
              </a:solidFill>
            </a:endParaRPr>
          </a:p>
        </p:txBody>
      </p:sp>
      <p:pic>
        <p:nvPicPr>
          <p:cNvPr id="133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5441" y="2068513"/>
            <a:ext cx="3611016" cy="27209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7699854"/>
      </p:ext>
    </p:extLst>
  </p:cSld>
  <p:clrMapOvr>
    <a:masterClrMapping/>
  </p:clrMapOvr>
  <mc:AlternateContent xmlns:mc="http://schemas.openxmlformats.org/markup-compatibility/2006" xmlns:p14="http://schemas.microsoft.com/office/powerpoint/2010/main">
    <mc:Choice Requires="p14">
      <p:transition spd="slow" p14:dur="2000" advTm="118793"/>
    </mc:Choice>
    <mc:Fallback xmlns="">
      <p:transition spd="slow" advTm="11879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80" y="-33040"/>
            <a:ext cx="9219680" cy="6922043"/>
          </a:xfrm>
          <a:prstGeom prst="rect">
            <a:avLst/>
          </a:prstGeom>
        </p:spPr>
      </p:pic>
      <p:pic>
        <p:nvPicPr>
          <p:cNvPr id="8"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395536" y="1916832"/>
            <a:ext cx="4392488" cy="3046988"/>
          </a:xfrm>
          <a:prstGeom prst="rect">
            <a:avLst/>
          </a:prstGeom>
        </p:spPr>
        <p:txBody>
          <a:bodyPr wrap="square">
            <a:spAutoFit/>
          </a:bodyPr>
          <a:lstStyle/>
          <a:p>
            <a:pPr algn="l" rtl="0"/>
            <a:r>
              <a:rPr lang="en-US" sz="2400" dirty="0" smtClean="0">
                <a:solidFill>
                  <a:srgbClr val="FF0000"/>
                </a:solidFill>
              </a:rPr>
              <a:t>Change</a:t>
            </a:r>
            <a:r>
              <a:rPr lang="en-US" sz="2400" dirty="0" smtClean="0">
                <a:solidFill>
                  <a:schemeClr val="bg1"/>
                </a:solidFill>
              </a:rPr>
              <a:t> is Making things different. </a:t>
            </a:r>
            <a:r>
              <a:rPr lang="en-US" sz="2400" dirty="0" smtClean="0">
                <a:solidFill>
                  <a:srgbClr val="FF0000"/>
                </a:solidFill>
              </a:rPr>
              <a:t>Planned change</a:t>
            </a:r>
            <a:r>
              <a:rPr lang="en-US" sz="2400" dirty="0" smtClean="0">
                <a:solidFill>
                  <a:schemeClr val="bg1"/>
                </a:solidFill>
              </a:rPr>
              <a:t>: Change activities that are intentional and goal oriented.</a:t>
            </a:r>
          </a:p>
          <a:p>
            <a:pPr algn="l" rtl="0"/>
            <a:r>
              <a:rPr lang="en-US" sz="2400" dirty="0" smtClean="0">
                <a:solidFill>
                  <a:srgbClr val="FF0000"/>
                </a:solidFill>
              </a:rPr>
              <a:t>Change agents</a:t>
            </a:r>
            <a:r>
              <a:rPr lang="en-US" sz="2400" dirty="0" smtClean="0">
                <a:solidFill>
                  <a:schemeClr val="bg1"/>
                </a:solidFill>
              </a:rPr>
              <a:t>, Persons who act as catalysts and assume the responsibility for managing change activities.</a:t>
            </a:r>
            <a:endParaRPr lang="ar-SA" sz="2400" dirty="0">
              <a:solidFill>
                <a:schemeClr val="bg1"/>
              </a:solidFill>
            </a:endParaRPr>
          </a:p>
        </p:txBody>
      </p:sp>
      <p:pic>
        <p:nvPicPr>
          <p:cNvPr id="1433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93433" y="2094481"/>
            <a:ext cx="3899048" cy="26670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4346103"/>
      </p:ext>
    </p:extLst>
  </p:cSld>
  <p:clrMapOvr>
    <a:masterClrMapping/>
  </p:clrMapOvr>
  <mc:AlternateContent xmlns:mc="http://schemas.openxmlformats.org/markup-compatibility/2006" xmlns:p14="http://schemas.microsoft.com/office/powerpoint/2010/main">
    <mc:Choice Requires="p14">
      <p:transition spd="slow" p14:dur="2000" advTm="86834"/>
    </mc:Choice>
    <mc:Fallback xmlns="">
      <p:transition spd="slow" advTm="8683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xmlns=""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6"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7" name="TextBox 8">
            <a:extLst>
              <a:ext uri="{FF2B5EF4-FFF2-40B4-BE49-F238E27FC236}">
                <a16:creationId xmlns:a16="http://schemas.microsoft.com/office/drawing/2014/main" xmlns="" id="{D2A61C26-2216-E13E-2DAA-FEF4A7305383}"/>
              </a:ext>
            </a:extLst>
          </p:cNvPr>
          <p:cNvSpPr txBox="1"/>
          <p:nvPr/>
        </p:nvSpPr>
        <p:spPr>
          <a:xfrm>
            <a:off x="3091221"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1536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2024" y="2744704"/>
            <a:ext cx="4788247" cy="353536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36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73362" y="1443791"/>
            <a:ext cx="3597275" cy="98266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9313427"/>
      </p:ext>
    </p:extLst>
  </p:cSld>
  <p:clrMapOvr>
    <a:masterClrMapping/>
  </p:clrMapOvr>
  <mc:AlternateContent xmlns:mc="http://schemas.openxmlformats.org/markup-compatibility/2006" xmlns:p14="http://schemas.microsoft.com/office/powerpoint/2010/main">
    <mc:Choice Requires="p14">
      <p:transition spd="slow" p14:dur="2000" advTm="16819"/>
    </mc:Choice>
    <mc:Fallback xmlns="">
      <p:transition spd="slow" advTm="16819"/>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601</Words>
  <Application>Microsoft Office PowerPoint</Application>
  <PresentationFormat>عرض على الشاشة (3:4)‏</PresentationFormat>
  <Paragraphs>63</Paragraphs>
  <Slides>16</Slides>
  <Notes>1</Notes>
  <HiddenSlides>0</HiddenSlides>
  <MMClips>0</MMClips>
  <ScaleCrop>false</ScaleCrop>
  <HeadingPairs>
    <vt:vector size="4" baseType="variant">
      <vt:variant>
        <vt:lpstr>نسق</vt:lpstr>
      </vt:variant>
      <vt:variant>
        <vt:i4>1</vt:i4>
      </vt:variant>
      <vt:variant>
        <vt:lpstr>عناوين الشرائح</vt:lpstr>
      </vt:variant>
      <vt:variant>
        <vt:i4>16</vt:i4>
      </vt:variant>
    </vt:vector>
  </HeadingPairs>
  <TitlesOfParts>
    <vt:vector size="17"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1</cp:revision>
  <dcterms:created xsi:type="dcterms:W3CDTF">2023-09-23T12:22:16Z</dcterms:created>
  <dcterms:modified xsi:type="dcterms:W3CDTF">2023-09-23T12:24:10Z</dcterms:modified>
</cp:coreProperties>
</file>